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icrosoft YaHei Light" panose="020B0502040204020203" pitchFamily="34" charset="-122"/>
      <p:regular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iT5LtyJuBchthSLEI+zlL/KpvD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ce Dieli" initials="" lastIdx="5" clrIdx="0"/>
  <p:cmAuthor id="1" name="Dave Dillon" initials="" lastIdx="1" clrIdx="1"/>
  <p:cmAuthor id="2" name="Leslie Reeves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1" autoAdjust="0"/>
    <p:restoredTop sz="86352" autoAdjust="0"/>
  </p:normalViewPr>
  <p:slideViewPr>
    <p:cSldViewPr>
      <p:cViewPr varScale="1">
        <p:scale>
          <a:sx n="93" d="100"/>
          <a:sy n="93" d="100"/>
        </p:scale>
        <p:origin x="108" y="192"/>
      </p:cViewPr>
      <p:guideLst/>
    </p:cSldViewPr>
  </p:slideViewPr>
  <p:outlineViewPr>
    <p:cViewPr>
      <p:scale>
        <a:sx n="33" d="100"/>
        <a:sy n="33" d="100"/>
      </p:scale>
      <p:origin x="0" y="-63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aadee1421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9aadee142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aadee1421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9aadee1421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db6fafae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9db6fafae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9db6fafae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9db6fafa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g9db6fafae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g9db6fafae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dc9319790_4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9dc9319790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aadee142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9aadee1421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9aadee1421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dd08d666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dd08d666a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9dd08d666a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aadee142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9aadee142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 dpi="0" rotWithShape="1">
          <a:blip r:embed="rId2">
            <a:alphaModFix/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815926" y="5111646"/>
            <a:ext cx="10547847" cy="157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A">
  <p:cSld name="Section Slide A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8"/>
          <p:cNvPicPr preferRelativeResize="0"/>
          <p:nvPr/>
        </p:nvPicPr>
        <p:blipFill rotWithShape="1">
          <a:blip r:embed="rId2">
            <a:alphaModFix/>
          </a:blip>
          <a:srcRect l="12702" t="18991" r="29298" b="16023"/>
          <a:stretch/>
        </p:blipFill>
        <p:spPr>
          <a:xfrm>
            <a:off x="0" y="0"/>
            <a:ext cx="2017367" cy="1875141"/>
          </a:xfrm>
          <a:prstGeom prst="rect">
            <a:avLst/>
          </a:prstGeom>
          <a:noFill/>
          <a:ln>
            <a:noFill/>
          </a:ln>
          <a:effectLst>
            <a:outerShdw blurRad="203200" dist="38100" dir="5400000" sx="101000" sy="101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8" name="Google Shape;18;p8"/>
          <p:cNvSpPr/>
          <p:nvPr/>
        </p:nvSpPr>
        <p:spPr>
          <a:xfrm>
            <a:off x="2027976" y="1"/>
            <a:ext cx="10164024" cy="1875140"/>
          </a:xfrm>
          <a:prstGeom prst="rect">
            <a:avLst/>
          </a:prstGeom>
          <a:solidFill>
            <a:srgbClr val="D2EBFA"/>
          </a:solidFill>
          <a:ln>
            <a:noFill/>
          </a:ln>
          <a:effectLst>
            <a:outerShdw blurRad="190500" dist="38100" dir="10800000" sx="101000" sy="101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2560321" y="139417"/>
            <a:ext cx="8793479" cy="168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829994" y="2320652"/>
            <a:ext cx="10523806" cy="356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4" y="6377118"/>
            <a:ext cx="344357" cy="34435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761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0AE"/>
              </a:buClr>
              <a:buSzPts val="4400"/>
              <a:buFont typeface="Palatino"/>
              <a:buNone/>
              <a:defRPr sz="4400" b="0" i="0" u="none" strike="noStrike" cap="none">
                <a:solidFill>
                  <a:srgbClr val="1680AE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289154" y="1825625"/>
            <a:ext cx="100646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asttrack-we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visuals?utm_source=unsplash&amp;utm_medium=referral&amp;utm_content=creditCopyTex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s://unsplash.com/s/photos/zoom?utm_source=unsplash&amp;utm_medium=referral&amp;utm_content=creditCopyTex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hris-yunker/3731543941/in/photolist-6FK91v-6FKdZa-6FKk72-6FK5M2-3x3EbA-9ytByS-6FPdMN-6FKdBM-6UMPrH-4nezG-2t7pB-eHeJhL-5tpAbQ-4W9hXi-yFYpP-3hxzT4-7fVGTW-eou6U-2eVGbKo-5emBWF-Wvn4i1-cjqkz1-j56xw-79mAuA-2MP3nG-5JqGzS-7G5XdN-7sePk6-48SxG2-7fVH89-VprH6q-Q5sZjr-272Za8S-VPaKhi-2ipd7Xh-Z2fi-PycddK-2316bgJ-Z2cj-Z2bf-Z294-6HqTeW-LRBRLC-2gr6NJK-qTGmND-fd9V1U-beYJsn-4d1kfH-7XDdUY-cqH5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/2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finleydesign?utm_source=unsplash&amp;utm_medium=referral&amp;utm_content=creditCopyTex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unsplash.com/s/photos/we-support-you?utm_source=unsplash&amp;utm_medium=referral&amp;utm_content=creditCopyTex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>
            <a:spLocks noGrp="1"/>
          </p:cNvSpPr>
          <p:nvPr>
            <p:ph type="title"/>
          </p:nvPr>
        </p:nvSpPr>
        <p:spPr>
          <a:xfrm>
            <a:off x="260850" y="5111650"/>
            <a:ext cx="116817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Palatino"/>
              <a:buNone/>
            </a:pPr>
            <a:r>
              <a:rPr lang="en-US" sz="3959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You Did What? Implementing a </a:t>
            </a:r>
            <a:r>
              <a:rPr lang="en-US" sz="3959" b="1" strike="sngStrike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College</a:t>
            </a:r>
            <a:r>
              <a:rPr lang="en-US" sz="3959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Team Approach to Course Design and Service Delivery</a:t>
            </a:r>
            <a:endParaRPr b="1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aadee1421_1_7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25" name="Google Shape;125;g9aadee1421_1_7"/>
          <p:cNvSpPr txBox="1">
            <a:spLocks noGrp="1"/>
          </p:cNvSpPr>
          <p:nvPr>
            <p:ph type="ftr" idx="11"/>
          </p:nvPr>
        </p:nvSpPr>
        <p:spPr>
          <a:xfrm>
            <a:off x="1267265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123" name="Google Shape;123;g9aadee1421_1_7"/>
          <p:cNvSpPr txBox="1">
            <a:spLocks noGrp="1"/>
          </p:cNvSpPr>
          <p:nvPr>
            <p:ph type="body" idx="1"/>
          </p:nvPr>
        </p:nvSpPr>
        <p:spPr>
          <a:xfrm>
            <a:off x="5382075" y="2320650"/>
            <a:ext cx="5971800" cy="3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600" b="1" dirty="0">
                <a:solidFill>
                  <a:schemeClr val="bg2"/>
                </a:solidFill>
              </a:rPr>
              <a:t>Honoring Our Instructors</a:t>
            </a:r>
            <a:endParaRPr sz="2600" b="1" dirty="0">
              <a:solidFill>
                <a:schemeClr val="bg2"/>
              </a:solidFill>
            </a:endParaRPr>
          </a:p>
          <a:p>
            <a:pPr marR="0" lvl="0" indent="-2270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Certificates and pandas</a:t>
            </a:r>
            <a:endParaRPr dirty="0">
              <a:solidFill>
                <a:schemeClr val="bg2"/>
              </a:solidFill>
            </a:endParaRPr>
          </a:p>
          <a:p>
            <a:pPr marR="0" lvl="0" indent="-2270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Campus newsletters</a:t>
            </a:r>
            <a:endParaRPr dirty="0">
              <a:solidFill>
                <a:schemeClr val="bg2"/>
              </a:solidFill>
            </a:endParaRPr>
          </a:p>
          <a:p>
            <a:pPr marR="0" lvl="0" indent="-2270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Website gallery</a:t>
            </a:r>
            <a:endParaRPr dirty="0">
              <a:solidFill>
                <a:schemeClr val="bg2"/>
              </a:solidFill>
            </a:endParaRPr>
          </a:p>
          <a:p>
            <a:pPr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http://bit.ly/fasttrack-web</a:t>
            </a:r>
            <a:r>
              <a:rPr lang="en-US" dirty="0"/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dirty="0"/>
          </a:p>
        </p:txBody>
      </p:sp>
      <p:pic>
        <p:nvPicPr>
          <p:cNvPr id="126" name="Google Shape;126;g9aadee1421_1_7" descr="panda and certifica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941" y="2320650"/>
            <a:ext cx="4335300" cy="3251475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" name="Google Shape;122;g9aadee1421_1_7"/>
          <p:cNvSpPr txBox="1">
            <a:spLocks noGrp="1"/>
          </p:cNvSpPr>
          <p:nvPr>
            <p:ph type="title"/>
          </p:nvPr>
        </p:nvSpPr>
        <p:spPr>
          <a:xfrm>
            <a:off x="2560321" y="139417"/>
            <a:ext cx="8793600" cy="16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 dirty="0"/>
              <a:t>Alignment Recognition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aadee1421_1_14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34" name="Google Shape;134;g9aadee1421_1_14"/>
          <p:cNvSpPr txBox="1">
            <a:spLocks noGrp="1"/>
          </p:cNvSpPr>
          <p:nvPr>
            <p:ph type="ftr" idx="11"/>
          </p:nvPr>
        </p:nvSpPr>
        <p:spPr>
          <a:xfrm>
            <a:off x="1267265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ASCCC Academic Academy 2020</a:t>
            </a:r>
            <a:endParaRPr dirty="0"/>
          </a:p>
        </p:txBody>
      </p:sp>
      <p:sp>
        <p:nvSpPr>
          <p:cNvPr id="135" name="Google Shape;135;g9aadee1421_1_14"/>
          <p:cNvSpPr txBox="1"/>
          <p:nvPr/>
        </p:nvSpPr>
        <p:spPr>
          <a:xfrm>
            <a:off x="8184900" y="5897550"/>
            <a:ext cx="2341800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</a:rPr>
              <a:t>Photo by</a:t>
            </a:r>
            <a:r>
              <a:rPr lang="en-US" sz="1100">
                <a:solidFill>
                  <a:schemeClr val="dk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visuals</a:t>
            </a:r>
            <a:r>
              <a:rPr lang="en-US" sz="1100">
                <a:solidFill>
                  <a:schemeClr val="dk2"/>
                </a:solidFill>
              </a:rPr>
              <a:t> on</a:t>
            </a:r>
            <a:r>
              <a:rPr lang="en-US" sz="1100">
                <a:solidFill>
                  <a:schemeClr val="dk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</p:txBody>
      </p:sp>
      <p:pic>
        <p:nvPicPr>
          <p:cNvPr id="136" name="Google Shape;136;g9aadee1421_1_14" descr="mentor and faculty working togeth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8036" y="2373745"/>
            <a:ext cx="4668164" cy="339898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2" name="Google Shape;132;g9aadee1421_1_14"/>
          <p:cNvSpPr txBox="1">
            <a:spLocks noGrp="1"/>
          </p:cNvSpPr>
          <p:nvPr>
            <p:ph type="body" idx="1"/>
          </p:nvPr>
        </p:nvSpPr>
        <p:spPr>
          <a:xfrm>
            <a:off x="605800" y="2306050"/>
            <a:ext cx="6399600" cy="3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600" b="1" dirty="0">
                <a:solidFill>
                  <a:schemeClr val="bg2"/>
                </a:solidFill>
              </a:rPr>
              <a:t>Benefits of District Process</a:t>
            </a:r>
            <a:endParaRPr sz="2600" b="1" dirty="0">
              <a:solidFill>
                <a:schemeClr val="bg2"/>
              </a:solidFill>
            </a:endParaRPr>
          </a:p>
          <a:p>
            <a:pPr marR="0" lvl="0" indent="-2270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Cross-college communication</a:t>
            </a:r>
            <a:endParaRPr dirty="0">
              <a:solidFill>
                <a:schemeClr val="bg2"/>
              </a:solidFill>
            </a:endParaRPr>
          </a:p>
          <a:p>
            <a:pPr marR="0" lvl="0" indent="-2270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Assignment distribution for mentors &amp; POCRs</a:t>
            </a:r>
            <a:endParaRPr dirty="0">
              <a:solidFill>
                <a:schemeClr val="bg2"/>
              </a:solidFill>
            </a:endParaRPr>
          </a:p>
          <a:p>
            <a:pPr marR="0" lvl="0" indent="-2270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Instructors become part of a larger community</a:t>
            </a:r>
            <a:endParaRPr dirty="0">
              <a:solidFill>
                <a:schemeClr val="bg2"/>
              </a:solidFill>
            </a:endParaRPr>
          </a:p>
          <a:p>
            <a:pPr marR="0" lvl="0" indent="-2270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Mentors &amp; POCRs develop appreciation for </a:t>
            </a:r>
            <a:r>
              <a:rPr lang="en-US" i="1" dirty="0">
                <a:solidFill>
                  <a:schemeClr val="bg2"/>
                </a:solidFill>
              </a:rPr>
              <a:t>new</a:t>
            </a:r>
            <a:r>
              <a:rPr lang="en-US" dirty="0">
                <a:solidFill>
                  <a:schemeClr val="bg2"/>
                </a:solidFill>
              </a:rPr>
              <a:t> good ideas</a:t>
            </a:r>
            <a:endParaRPr dirty="0">
              <a:solidFill>
                <a:schemeClr val="bg2"/>
              </a:solidFill>
            </a:endParaRPr>
          </a:p>
          <a:p>
            <a:pPr marR="0" lvl="0" indent="-2270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2"/>
                </a:solidFill>
              </a:rPr>
              <a:t>Fast</a:t>
            </a:r>
            <a:r>
              <a:rPr lang="en-US" dirty="0">
                <a:solidFill>
                  <a:schemeClr val="bg2"/>
                </a:solidFill>
              </a:rPr>
              <a:t>er road to 20% alignment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31" name="Google Shape;131;g9aadee1421_1_14"/>
          <p:cNvSpPr txBox="1">
            <a:spLocks noGrp="1"/>
          </p:cNvSpPr>
          <p:nvPr>
            <p:ph type="title"/>
          </p:nvPr>
        </p:nvSpPr>
        <p:spPr>
          <a:xfrm>
            <a:off x="2560321" y="139417"/>
            <a:ext cx="8793600" cy="16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 i="1" dirty="0"/>
              <a:t>FastTrack</a:t>
            </a:r>
            <a:r>
              <a:rPr lang="en-US" dirty="0"/>
              <a:t> Benefits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db6fafae7_0_7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7" name="Google Shape;134;g9aadee1421_1_14">
            <a:extLst>
              <a:ext uri="{FF2B5EF4-FFF2-40B4-BE49-F238E27FC236}">
                <a16:creationId xmlns:a16="http://schemas.microsoft.com/office/drawing/2014/main" id="{189BDBD8-905F-4BB3-BB1D-2528FA4C6D8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67265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ASCCC Academic Academy 2020</a:t>
            </a:r>
            <a:endParaRPr dirty="0"/>
          </a:p>
        </p:txBody>
      </p:sp>
      <p:pic>
        <p:nvPicPr>
          <p:cNvPr id="145" name="Google Shape;145;g9db6fafae7_0_7" descr="thank you and appreciation word clou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321" y="2046033"/>
            <a:ext cx="6565900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9db6fafae7_0_7"/>
          <p:cNvSpPr txBox="1">
            <a:spLocks noGrp="1"/>
          </p:cNvSpPr>
          <p:nvPr>
            <p:ph type="title"/>
          </p:nvPr>
        </p:nvSpPr>
        <p:spPr>
          <a:xfrm>
            <a:off x="2560321" y="139417"/>
            <a:ext cx="8793600" cy="16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Appreciation &amp; Questions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db6fafae7_0_0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" name="Google Shape;134;g9aadee1421_1_14">
            <a:extLst>
              <a:ext uri="{FF2B5EF4-FFF2-40B4-BE49-F238E27FC236}">
                <a16:creationId xmlns:a16="http://schemas.microsoft.com/office/drawing/2014/main" id="{2443C2FE-7EA3-4BA8-A725-8D26200C2EA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67265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ASCCC Academic Academy 2020</a:t>
            </a:r>
            <a:endParaRPr dirty="0"/>
          </a:p>
        </p:txBody>
      </p:sp>
      <p:sp>
        <p:nvSpPr>
          <p:cNvPr id="48" name="Google Shape;48;g9db6fafae7_0_0"/>
          <p:cNvSpPr txBox="1">
            <a:spLocks noGrp="1"/>
          </p:cNvSpPr>
          <p:nvPr>
            <p:ph type="body" idx="1"/>
          </p:nvPr>
        </p:nvSpPr>
        <p:spPr>
          <a:xfrm>
            <a:off x="830128" y="2203692"/>
            <a:ext cx="10523700" cy="385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287338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Introduction</a:t>
            </a:r>
            <a:endParaRPr dirty="0">
              <a:solidFill>
                <a:schemeClr val="bg2"/>
              </a:solidFill>
            </a:endParaRPr>
          </a:p>
          <a:p>
            <a:pPr lvl="0" indent="-287338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Background/history</a:t>
            </a:r>
            <a:endParaRPr dirty="0">
              <a:solidFill>
                <a:schemeClr val="bg2"/>
              </a:solidFill>
            </a:endParaRPr>
          </a:p>
          <a:p>
            <a:pPr lvl="0" indent="-287338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Local POCR process</a:t>
            </a:r>
            <a:endParaRPr dirty="0">
              <a:solidFill>
                <a:schemeClr val="bg2"/>
              </a:solidFill>
            </a:endParaRPr>
          </a:p>
          <a:p>
            <a:pPr lvl="0" indent="-287338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2"/>
                </a:solidFill>
              </a:rPr>
              <a:t>FastTrack</a:t>
            </a:r>
            <a:r>
              <a:rPr lang="en-US" dirty="0">
                <a:solidFill>
                  <a:schemeClr val="bg2"/>
                </a:solidFill>
              </a:rPr>
              <a:t> Canvas course &amp; </a:t>
            </a:r>
            <a:r>
              <a:rPr lang="en-US" i="1" dirty="0">
                <a:solidFill>
                  <a:schemeClr val="bg2"/>
                </a:solidFill>
              </a:rPr>
              <a:t>FastTrack</a:t>
            </a:r>
            <a:r>
              <a:rPr lang="en-US" dirty="0">
                <a:solidFill>
                  <a:schemeClr val="bg2"/>
                </a:solidFill>
              </a:rPr>
              <a:t> process</a:t>
            </a:r>
            <a:endParaRPr dirty="0">
              <a:solidFill>
                <a:schemeClr val="bg2"/>
              </a:solidFill>
            </a:endParaRPr>
          </a:p>
          <a:p>
            <a:pPr lvl="0" indent="-287338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Support team</a:t>
            </a:r>
            <a:endParaRPr dirty="0">
              <a:solidFill>
                <a:schemeClr val="bg2"/>
              </a:solidFill>
            </a:endParaRPr>
          </a:p>
          <a:p>
            <a:pPr lvl="0" indent="-287338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Data</a:t>
            </a:r>
            <a:endParaRPr dirty="0">
              <a:solidFill>
                <a:schemeClr val="bg2"/>
              </a:solidFill>
            </a:endParaRPr>
          </a:p>
          <a:p>
            <a:pPr lvl="0" indent="-287338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Honoring faculty</a:t>
            </a:r>
            <a:endParaRPr dirty="0">
              <a:solidFill>
                <a:schemeClr val="bg2"/>
              </a:solidFill>
            </a:endParaRPr>
          </a:p>
          <a:p>
            <a:pPr lvl="0" indent="-287338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Summary of benefits</a:t>
            </a:r>
            <a:endParaRPr dirty="0">
              <a:solidFill>
                <a:schemeClr val="bg2"/>
              </a:solidFill>
            </a:endParaRPr>
          </a:p>
          <a:p>
            <a:pPr lvl="0" indent="-287338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Appreciation &amp; Questions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7" name="Google Shape;47;g9db6fafae7_0_0"/>
          <p:cNvSpPr txBox="1">
            <a:spLocks noGrp="1"/>
          </p:cNvSpPr>
          <p:nvPr>
            <p:ph type="title"/>
          </p:nvPr>
        </p:nvSpPr>
        <p:spPr>
          <a:xfrm>
            <a:off x="2560321" y="139417"/>
            <a:ext cx="8793600" cy="16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Agenda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ftr" idx="11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59" name="Google Shape;59;p2"/>
          <p:cNvSpPr txBox="1"/>
          <p:nvPr/>
        </p:nvSpPr>
        <p:spPr>
          <a:xfrm>
            <a:off x="7420800" y="5725213"/>
            <a:ext cx="426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u="sng" dirty="0">
                <a:solidFill>
                  <a:schemeClr val="hlink"/>
                </a:solidFill>
                <a:hlinkClick r:id="rId3"/>
              </a:rPr>
              <a:t>Silos</a:t>
            </a:r>
            <a:r>
              <a:rPr lang="en-US" i="1" dirty="0"/>
              <a:t> by Chris </a:t>
            </a:r>
            <a:r>
              <a:rPr lang="en-US" i="1" dirty="0" err="1"/>
              <a:t>Yunker</a:t>
            </a:r>
            <a:r>
              <a:rPr lang="en-US" i="1" dirty="0"/>
              <a:t> is licensed under </a:t>
            </a:r>
            <a:r>
              <a:rPr lang="en-US" i="1" u="sng" dirty="0">
                <a:solidFill>
                  <a:schemeClr val="hlink"/>
                </a:solidFill>
                <a:hlinkClick r:id="rId4"/>
              </a:rPr>
              <a:t>CC BY 2.0</a:t>
            </a:r>
            <a:endParaRPr i="1" dirty="0"/>
          </a:p>
        </p:txBody>
      </p:sp>
      <p:pic>
        <p:nvPicPr>
          <p:cNvPr id="58" name="Google Shape;58;p2" descr="three silos and two dogs running toward the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1048" y="2507025"/>
            <a:ext cx="4262200" cy="319665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5" name="Google Shape;55;p2"/>
          <p:cNvSpPr txBox="1">
            <a:spLocks noGrp="1"/>
          </p:cNvSpPr>
          <p:nvPr>
            <p:ph type="body" idx="1"/>
          </p:nvPr>
        </p:nvSpPr>
        <p:spPr>
          <a:xfrm>
            <a:off x="556623" y="2306067"/>
            <a:ext cx="6795000" cy="3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600" b="1" dirty="0">
                <a:solidFill>
                  <a:schemeClr val="bg2"/>
                </a:solidFill>
              </a:rPr>
              <a:t>Developed a District Process</a:t>
            </a:r>
            <a:endParaRPr sz="2600" b="1" dirty="0">
              <a:solidFill>
                <a:schemeClr val="bg2"/>
              </a:solidFill>
            </a:endParaRPr>
          </a:p>
          <a:p>
            <a:pPr marL="684213" lvl="0" indent="-2270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Four colleges, one process</a:t>
            </a:r>
            <a:endParaRPr dirty="0">
              <a:solidFill>
                <a:schemeClr val="bg2"/>
              </a:solidFill>
            </a:endParaRPr>
          </a:p>
          <a:p>
            <a:pPr marL="684213" lvl="0" indent="-2270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Alignment to the CVC-OEI course design rubric</a:t>
            </a:r>
            <a:endParaRPr dirty="0">
              <a:solidFill>
                <a:schemeClr val="bg2"/>
              </a:solidFill>
            </a:endParaRPr>
          </a:p>
          <a:p>
            <a:pPr marL="684213" lvl="0" indent="-2270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Greater opportunity for sharing and collaboration</a:t>
            </a:r>
            <a:endParaRPr dirty="0">
              <a:solidFill>
                <a:schemeClr val="bg2"/>
              </a:solidFill>
            </a:endParaRPr>
          </a:p>
          <a:p>
            <a:pPr marL="1025525" lvl="1" indent="-2301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2"/>
                </a:solidFill>
              </a:rPr>
              <a:t>Decrease silos </a:t>
            </a:r>
            <a:endParaRPr sz="2000" dirty="0">
              <a:solidFill>
                <a:schemeClr val="bg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2560321" y="139417"/>
            <a:ext cx="8793479" cy="168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 dirty="0"/>
              <a:t>Los Rios Community Colleges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 dirty="0"/>
              <a:t>Local POCR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ftr" idx="11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709235" y="5831822"/>
            <a:ext cx="507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Panel presentation at ARC 2017 </a:t>
            </a:r>
            <a:r>
              <a:rPr lang="en-US" i="1" dirty="0" err="1"/>
              <a:t>Can</a:t>
            </a:r>
            <a:r>
              <a:rPr lang="en-US" b="1" i="1" dirty="0" err="1"/>
              <a:t>·</a:t>
            </a:r>
            <a:r>
              <a:rPr lang="en-US" i="1" dirty="0" err="1"/>
              <a:t>Innovate</a:t>
            </a:r>
            <a:endParaRPr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pic>
        <p:nvPicPr>
          <p:cNvPr id="68" name="Google Shape;68;p4" descr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457" y="2258025"/>
            <a:ext cx="4878587" cy="347347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509047" y="2306063"/>
            <a:ext cx="6117996" cy="3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600" b="1" dirty="0">
                <a:solidFill>
                  <a:schemeClr val="bg2"/>
                </a:solidFill>
              </a:rPr>
              <a:t>How We Got Here</a:t>
            </a:r>
            <a:endParaRPr sz="2600" b="1" dirty="0">
              <a:solidFill>
                <a:schemeClr val="bg2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ts val="2400"/>
              <a:buChar char="•"/>
            </a:pPr>
            <a:r>
              <a:rPr lang="en-US" dirty="0">
                <a:solidFill>
                  <a:schemeClr val="bg2"/>
                </a:solidFill>
              </a:rPr>
              <a:t>Fall 2015 ARC embraced the OEI Course Design Rubric</a:t>
            </a:r>
            <a:endParaRPr dirty="0">
              <a:solidFill>
                <a:schemeClr val="bg2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Char char="•"/>
            </a:pPr>
            <a:r>
              <a:rPr lang="en-US" dirty="0">
                <a:solidFill>
                  <a:schemeClr val="bg2"/>
                </a:solidFill>
              </a:rPr>
              <a:t>Spring 2017 ARC implemented OEI Rubric Academy</a:t>
            </a:r>
            <a:endParaRPr dirty="0">
              <a:solidFill>
                <a:schemeClr val="bg2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Char char="•"/>
            </a:pPr>
            <a:r>
              <a:rPr lang="en-US" dirty="0">
                <a:solidFill>
                  <a:schemeClr val="bg2"/>
                </a:solidFill>
              </a:rPr>
              <a:t>Spring 2018 All 4 colleges joined the CVC-OEI Equity Consortium</a:t>
            </a:r>
            <a:endParaRPr dirty="0">
              <a:solidFill>
                <a:schemeClr val="bg2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Char char="•"/>
            </a:pPr>
            <a:r>
              <a:rPr lang="en-US" dirty="0">
                <a:solidFill>
                  <a:schemeClr val="bg2"/>
                </a:solidFill>
              </a:rPr>
              <a:t>ARC first Local POCR college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Char char="•"/>
            </a:pPr>
            <a:r>
              <a:rPr lang="en-US" dirty="0">
                <a:solidFill>
                  <a:schemeClr val="bg2"/>
                </a:solidFill>
              </a:rPr>
              <a:t>SCC second Local POCR college</a:t>
            </a:r>
            <a:endParaRPr dirty="0">
              <a:solidFill>
                <a:schemeClr val="bg2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dirty="0"/>
          </a:p>
        </p:txBody>
      </p:sp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2560321" y="139417"/>
            <a:ext cx="8793479" cy="168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 dirty="0"/>
              <a:t>History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" name="Google Shape;86;g9dc9319790_4_13">
            <a:extLst>
              <a:ext uri="{FF2B5EF4-FFF2-40B4-BE49-F238E27FC236}">
                <a16:creationId xmlns:a16="http://schemas.microsoft.com/office/drawing/2014/main" id="{76AAA340-7A7F-4E45-8BB3-BE09734E1F9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ASCCC Academic Academy 2020</a:t>
            </a:r>
            <a:endParaRPr/>
          </a:p>
        </p:txBody>
      </p:sp>
      <p:pic>
        <p:nvPicPr>
          <p:cNvPr id="3" name="Picture 2" descr="Los Rios Community College District">
            <a:extLst>
              <a:ext uri="{FF2B5EF4-FFF2-40B4-BE49-F238E27FC236}">
                <a16:creationId xmlns:a16="http://schemas.microsoft.com/office/drawing/2014/main" id="{03A2002A-0AC3-4075-BBB0-EBEB266B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313" y="3324382"/>
            <a:ext cx="4638690" cy="16857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581891" y="2130458"/>
            <a:ext cx="9856337" cy="392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600" b="1" dirty="0">
                <a:solidFill>
                  <a:schemeClr val="bg2"/>
                </a:solidFill>
              </a:rPr>
              <a:t>Los Rios Colleges Online </a:t>
            </a:r>
            <a:r>
              <a:rPr lang="en-US" sz="2600" b="1" i="1" dirty="0">
                <a:solidFill>
                  <a:schemeClr val="bg2"/>
                </a:solidFill>
              </a:rPr>
              <a:t>FastTrack </a:t>
            </a:r>
            <a:r>
              <a:rPr lang="en-US" sz="2600" b="1" dirty="0">
                <a:solidFill>
                  <a:schemeClr val="bg2"/>
                </a:solidFill>
              </a:rPr>
              <a:t>OEI Rubric Academy</a:t>
            </a:r>
            <a:endParaRPr sz="2600" b="1" dirty="0">
              <a:solidFill>
                <a:schemeClr val="bg2"/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ClrTx/>
            </a:pPr>
            <a:r>
              <a:rPr lang="en-US" dirty="0">
                <a:solidFill>
                  <a:schemeClr val="bg2"/>
                </a:solidFill>
              </a:rPr>
              <a:t>Impetus for FastTrack</a:t>
            </a:r>
            <a:endParaRPr dirty="0">
              <a:solidFill>
                <a:schemeClr val="bg2"/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ClrTx/>
            </a:pPr>
            <a:r>
              <a:rPr lang="en-US" dirty="0">
                <a:solidFill>
                  <a:schemeClr val="bg2"/>
                </a:solidFill>
              </a:rPr>
              <a:t>Admin support</a:t>
            </a:r>
            <a:endParaRPr dirty="0">
              <a:solidFill>
                <a:schemeClr val="bg2"/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ClrTx/>
            </a:pPr>
            <a:r>
              <a:rPr lang="en-US" dirty="0">
                <a:solidFill>
                  <a:schemeClr val="bg2"/>
                </a:solidFill>
              </a:rPr>
              <a:t>Model developed from OEI process</a:t>
            </a:r>
            <a:endParaRPr dirty="0">
              <a:solidFill>
                <a:schemeClr val="bg2"/>
              </a:solidFill>
            </a:endParaRPr>
          </a:p>
          <a:p>
            <a:pPr marL="1082675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</a:rPr>
              <a:t>Paid POCR reviewers</a:t>
            </a:r>
            <a:endParaRPr dirty="0">
              <a:solidFill>
                <a:schemeClr val="bg2"/>
              </a:solidFill>
            </a:endParaRPr>
          </a:p>
          <a:p>
            <a:pPr marL="1082675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</a:rPr>
              <a:t>Additions for FastTrack:</a:t>
            </a:r>
            <a:endParaRPr dirty="0">
              <a:solidFill>
                <a:schemeClr val="bg2"/>
              </a:solidFill>
            </a:endParaRPr>
          </a:p>
          <a:p>
            <a:pPr marL="1473200" lvl="3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bg2"/>
                </a:solidFill>
              </a:rPr>
              <a:t>Mentor </a:t>
            </a:r>
            <a:r>
              <a:rPr lang="en-US" dirty="0">
                <a:solidFill>
                  <a:schemeClr val="bg2"/>
                </a:solidFill>
              </a:rPr>
              <a:t>for every instructor</a:t>
            </a:r>
            <a:endParaRPr dirty="0">
              <a:solidFill>
                <a:schemeClr val="bg2"/>
              </a:solidFill>
            </a:endParaRPr>
          </a:p>
          <a:p>
            <a:pPr marL="1473200" lvl="3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Equal stipend upon submission to OEI </a:t>
            </a:r>
            <a:endParaRPr dirty="0">
              <a:solidFill>
                <a:schemeClr val="bg2"/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ClrTx/>
            </a:pPr>
            <a:r>
              <a:rPr lang="en-US" dirty="0">
                <a:solidFill>
                  <a:schemeClr val="bg2"/>
                </a:solidFill>
              </a:rPr>
              <a:t>Grant further supported objectives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0321" y="139417"/>
            <a:ext cx="8793479" cy="168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 dirty="0"/>
              <a:t>Four College Local POCR Process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dc9319790_4_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6" name="Google Shape;86;g9dc9319790_4_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89" name="Google Shape;89;g9dc9319790_4_13"/>
          <p:cNvSpPr txBox="1"/>
          <p:nvPr/>
        </p:nvSpPr>
        <p:spPr>
          <a:xfrm>
            <a:off x="6261856" y="5705421"/>
            <a:ext cx="507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Planning FastTrack</a:t>
            </a:r>
            <a:endParaRPr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pic>
        <p:nvPicPr>
          <p:cNvPr id="88" name="Google Shape;88;g9dc9319790_4_13" descr="Notes and writing on a whitebo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9000" y="2372369"/>
            <a:ext cx="5463213" cy="3285276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3" name="Google Shape;83;g9dc9319790_4_13"/>
          <p:cNvSpPr txBox="1">
            <a:spLocks noGrp="1"/>
          </p:cNvSpPr>
          <p:nvPr>
            <p:ph type="body" idx="1"/>
          </p:nvPr>
        </p:nvSpPr>
        <p:spPr>
          <a:xfrm>
            <a:off x="829994" y="2320652"/>
            <a:ext cx="5127053" cy="356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600" b="1" i="1" dirty="0">
                <a:solidFill>
                  <a:schemeClr val="bg2"/>
                </a:solidFill>
              </a:rPr>
              <a:t>FastTrack</a:t>
            </a:r>
            <a:r>
              <a:rPr lang="en-US" sz="2600" b="1" dirty="0">
                <a:solidFill>
                  <a:schemeClr val="bg2"/>
                </a:solidFill>
              </a:rPr>
              <a:t> Academy</a:t>
            </a:r>
            <a:endParaRPr sz="2600" b="1" dirty="0">
              <a:solidFill>
                <a:schemeClr val="bg2"/>
              </a:solidFill>
            </a:endParaRPr>
          </a:p>
          <a:p>
            <a:pPr marR="0" lvl="0" indent="-280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Created Canvas course to guide faculty and provide resources</a:t>
            </a:r>
            <a:endParaRPr dirty="0">
              <a:solidFill>
                <a:schemeClr val="bg2"/>
              </a:solidFill>
            </a:endParaRPr>
          </a:p>
          <a:p>
            <a:pPr marL="801688" marR="0" lvl="1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○"/>
            </a:pPr>
            <a:r>
              <a:rPr lang="en-US" sz="2000" dirty="0">
                <a:solidFill>
                  <a:schemeClr val="bg2"/>
                </a:solidFill>
              </a:rPr>
              <a:t>Based on the ARC model</a:t>
            </a:r>
            <a:endParaRPr sz="2000" dirty="0">
              <a:solidFill>
                <a:schemeClr val="bg2"/>
              </a:solidFill>
            </a:endParaRPr>
          </a:p>
          <a:p>
            <a:pPr marL="801688" marR="0" lvl="1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○"/>
            </a:pPr>
            <a:r>
              <a:rPr lang="en-US" sz="2000" dirty="0">
                <a:solidFill>
                  <a:schemeClr val="bg2"/>
                </a:solidFill>
              </a:rPr>
              <a:t>Added a Section E</a:t>
            </a:r>
            <a:endParaRPr sz="2000" dirty="0">
              <a:solidFill>
                <a:schemeClr val="bg2"/>
              </a:solidFill>
            </a:endParaRPr>
          </a:p>
          <a:p>
            <a:pPr marL="801688" marR="0" lvl="1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○"/>
            </a:pPr>
            <a:r>
              <a:rPr lang="en-US" sz="2000" dirty="0">
                <a:solidFill>
                  <a:schemeClr val="bg2"/>
                </a:solidFill>
              </a:rPr>
              <a:t>Instructors fill out self-assessments</a:t>
            </a:r>
            <a:endParaRPr sz="2000" dirty="0">
              <a:solidFill>
                <a:schemeClr val="bg2"/>
              </a:solidFill>
            </a:endParaRPr>
          </a:p>
          <a:p>
            <a:pPr marL="519112" lvl="0" indent="-342900" algn="l" rtl="0"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Mentor/Faculty Relationship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dirty="0"/>
          </a:p>
        </p:txBody>
      </p:sp>
      <p:pic>
        <p:nvPicPr>
          <p:cNvPr id="87" name="Google Shape;87;g9dc9319790_4_13" descr="FastTrack OEI Rubric Academy Los Rios Colleges On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0039" y="85701"/>
            <a:ext cx="7711922" cy="17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6B8452D-E01D-41A3-92A8-D28F9511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800" dirty="0">
                <a:solidFill>
                  <a:srgbClr val="D2EBFA"/>
                </a:solidFill>
              </a:rPr>
              <a:t>FastTrack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aadee1421_0_4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3" name="Picture 2" descr="diagram of the fasttrack process">
            <a:extLst>
              <a:ext uri="{FF2B5EF4-FFF2-40B4-BE49-F238E27FC236}">
                <a16:creationId xmlns:a16="http://schemas.microsoft.com/office/drawing/2014/main" id="{4C81EB7E-9414-4625-BB0E-F45DACEB8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856" y="2093224"/>
            <a:ext cx="8064288" cy="4625359"/>
          </a:xfrm>
          <a:prstGeom prst="rect">
            <a:avLst/>
          </a:prstGeom>
        </p:spPr>
      </p:pic>
      <p:sp>
        <p:nvSpPr>
          <p:cNvPr id="95" name="Google Shape;95;g9aadee1421_0_4"/>
          <p:cNvSpPr txBox="1">
            <a:spLocks noGrp="1"/>
          </p:cNvSpPr>
          <p:nvPr>
            <p:ph type="title"/>
          </p:nvPr>
        </p:nvSpPr>
        <p:spPr>
          <a:xfrm>
            <a:off x="2560321" y="139417"/>
            <a:ext cx="8793600" cy="16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i="1" dirty="0"/>
              <a:t>FastTrack</a:t>
            </a:r>
            <a:r>
              <a:rPr lang="en-US" dirty="0"/>
              <a:t> Process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dd08d666a_1_7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6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7" name="Google Shape;134;g9aadee1421_1_14">
            <a:extLst>
              <a:ext uri="{FF2B5EF4-FFF2-40B4-BE49-F238E27FC236}">
                <a16:creationId xmlns:a16="http://schemas.microsoft.com/office/drawing/2014/main" id="{8B875C75-219D-496A-9A70-4A6617E4BB9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67265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ASCCC Academic Academy 2020</a:t>
            </a:r>
            <a:endParaRPr dirty="0"/>
          </a:p>
        </p:txBody>
      </p:sp>
      <p:sp>
        <p:nvSpPr>
          <p:cNvPr id="106" name="Google Shape;106;g9dd08d666a_1_7"/>
          <p:cNvSpPr txBox="1"/>
          <p:nvPr/>
        </p:nvSpPr>
        <p:spPr>
          <a:xfrm>
            <a:off x="7282225" y="5890050"/>
            <a:ext cx="3270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</a:rPr>
              <a:t>Photo by</a:t>
            </a:r>
            <a:r>
              <a:rPr lang="en-US" sz="1100">
                <a:solidFill>
                  <a:schemeClr val="dk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Neil Thomas</a:t>
            </a:r>
            <a:r>
              <a:rPr lang="en-US" sz="1100">
                <a:solidFill>
                  <a:schemeClr val="dk2"/>
                </a:solidFill>
              </a:rPr>
              <a:t> on</a:t>
            </a:r>
            <a:r>
              <a:rPr lang="en-US" sz="1100">
                <a:solidFill>
                  <a:schemeClr val="dk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</p:txBody>
      </p:sp>
      <p:pic>
        <p:nvPicPr>
          <p:cNvPr id="107" name="Google Shape;107;g9dd08d666a_1_7" descr="tree with a sculpted hand holding up a branc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1650" y="2320638"/>
            <a:ext cx="5133600" cy="342240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4" name="Google Shape;104;g9dd08d666a_1_7"/>
          <p:cNvSpPr txBox="1">
            <a:spLocks noGrp="1"/>
          </p:cNvSpPr>
          <p:nvPr>
            <p:ph type="body" idx="1"/>
          </p:nvPr>
        </p:nvSpPr>
        <p:spPr>
          <a:xfrm>
            <a:off x="829994" y="2246764"/>
            <a:ext cx="10523700" cy="356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bg2"/>
                </a:solidFill>
              </a:rPr>
              <a:t>Strong Support Team</a:t>
            </a:r>
            <a:endParaRPr sz="2600" b="1" dirty="0">
              <a:solidFill>
                <a:schemeClr val="bg2"/>
              </a:solidFill>
            </a:endParaRPr>
          </a:p>
          <a:p>
            <a:pPr lvl="0" indent="-227013" algn="l" rtl="0"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Mentors/OCDCs</a:t>
            </a:r>
            <a:endParaRPr dirty="0">
              <a:solidFill>
                <a:schemeClr val="bg2"/>
              </a:solidFill>
            </a:endParaRPr>
          </a:p>
          <a:p>
            <a:pPr lvl="0" indent="-227013" algn="l" rtl="0"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OCD/Accessibility Expert </a:t>
            </a:r>
            <a:endParaRPr dirty="0">
              <a:solidFill>
                <a:schemeClr val="bg2"/>
              </a:solidFill>
            </a:endParaRPr>
          </a:p>
          <a:p>
            <a:pPr marL="738188" lvl="1" indent="-220663" algn="l" rtl="0">
              <a:spcBef>
                <a:spcPts val="1000"/>
              </a:spcBef>
              <a:spcAft>
                <a:spcPts val="0"/>
              </a:spcAft>
              <a:buSzPct val="75000"/>
              <a:buChar char="○"/>
            </a:pPr>
            <a:r>
              <a:rPr lang="en-US" sz="2000" dirty="0">
                <a:solidFill>
                  <a:schemeClr val="bg2"/>
                </a:solidFill>
              </a:rPr>
              <a:t>A-Team</a:t>
            </a:r>
            <a:endParaRPr sz="2000" dirty="0">
              <a:solidFill>
                <a:schemeClr val="bg2"/>
              </a:solidFill>
            </a:endParaRPr>
          </a:p>
          <a:p>
            <a:pPr lvl="0" indent="-227013" algn="l" rtl="0"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Project </a:t>
            </a:r>
            <a:r>
              <a:rPr lang="en-US" dirty="0" err="1">
                <a:solidFill>
                  <a:schemeClr val="bg2"/>
                </a:solidFill>
              </a:rPr>
              <a:t>Manager</a:t>
            </a:r>
            <a:r>
              <a:rPr lang="en-US" baseline="30000" dirty="0" err="1">
                <a:solidFill>
                  <a:schemeClr val="bg2"/>
                </a:solidFill>
              </a:rPr>
              <a:t>G</a:t>
            </a:r>
            <a:endParaRPr baseline="30000" dirty="0">
              <a:solidFill>
                <a:schemeClr val="bg2"/>
              </a:solidFill>
            </a:endParaRPr>
          </a:p>
          <a:p>
            <a:pPr lvl="0" indent="-227013" algn="l" rtl="0"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Web </a:t>
            </a:r>
            <a:r>
              <a:rPr lang="en-US" dirty="0" err="1">
                <a:solidFill>
                  <a:schemeClr val="bg2"/>
                </a:solidFill>
              </a:rPr>
              <a:t>Designer</a:t>
            </a:r>
            <a:r>
              <a:rPr lang="en-US" baseline="30000" dirty="0" err="1">
                <a:solidFill>
                  <a:schemeClr val="bg2"/>
                </a:solidFill>
              </a:rPr>
              <a:t>G</a:t>
            </a:r>
            <a:endParaRPr dirty="0">
              <a:solidFill>
                <a:schemeClr val="bg2"/>
              </a:solidFill>
            </a:endParaRPr>
          </a:p>
          <a:p>
            <a:pPr lvl="0" indent="-227013" algn="l" rtl="0">
              <a:spcBef>
                <a:spcPts val="1000"/>
              </a:spcBef>
              <a:spcAft>
                <a:spcPts val="10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Programmers</a:t>
            </a:r>
            <a:r>
              <a:rPr lang="en-US" baseline="30000" dirty="0" err="1">
                <a:solidFill>
                  <a:schemeClr val="bg2"/>
                </a:solidFill>
              </a:rPr>
              <a:t>G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03" name="Google Shape;103;g9dd08d666a_1_7"/>
          <p:cNvSpPr txBox="1">
            <a:spLocks noGrp="1"/>
          </p:cNvSpPr>
          <p:nvPr>
            <p:ph type="title"/>
          </p:nvPr>
        </p:nvSpPr>
        <p:spPr>
          <a:xfrm>
            <a:off x="2560321" y="139417"/>
            <a:ext cx="8793600" cy="168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FastTrack</a:t>
            </a:r>
            <a:r>
              <a:rPr lang="en-US" dirty="0"/>
              <a:t> Support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aadee1421_1_0"/>
          <p:cNvSpPr txBox="1">
            <a:spLocks noGrp="1"/>
          </p:cNvSpPr>
          <p:nvPr>
            <p:ph type="sldNum" idx="12"/>
          </p:nvPr>
        </p:nvSpPr>
        <p:spPr>
          <a:xfrm>
            <a:off x="10438228" y="6356350"/>
            <a:ext cx="91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15" name="Google Shape;115;g9aadee1421_1_0"/>
          <p:cNvSpPr txBox="1">
            <a:spLocks noGrp="1"/>
          </p:cNvSpPr>
          <p:nvPr>
            <p:ph type="ftr" idx="11"/>
          </p:nvPr>
        </p:nvSpPr>
        <p:spPr>
          <a:xfrm>
            <a:off x="1267265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ASCCC Academic Academy 2020</a:t>
            </a:r>
            <a:endParaRPr/>
          </a:p>
        </p:txBody>
      </p:sp>
      <p:pic>
        <p:nvPicPr>
          <p:cNvPr id="116" name="Google Shape;116;g9aadee1421_1_0" descr="graph of fasttrack data by facul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413" y="2320650"/>
            <a:ext cx="5175288" cy="33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9aadee1421_1_0" descr="graph of fasttrack data by cours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02" y="2320650"/>
            <a:ext cx="5175275" cy="33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B2BD2-ABAC-481D-83B6-68BD9F7DB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" name="Google Shape;112;g9aadee1421_1_0"/>
          <p:cNvSpPr txBox="1">
            <a:spLocks noGrp="1"/>
          </p:cNvSpPr>
          <p:nvPr>
            <p:ph type="title"/>
          </p:nvPr>
        </p:nvSpPr>
        <p:spPr>
          <a:xfrm>
            <a:off x="2560321" y="139417"/>
            <a:ext cx="8793600" cy="16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 i="1" dirty="0"/>
              <a:t>FastTrack</a:t>
            </a:r>
            <a:r>
              <a:rPr lang="en-US" dirty="0"/>
              <a:t> Data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AA event 2020 colors 2">
      <a:dk1>
        <a:srgbClr val="24A9E3"/>
      </a:dk1>
      <a:lt1>
        <a:srgbClr val="FFFFFF"/>
      </a:lt1>
      <a:dk2>
        <a:srgbClr val="000000"/>
      </a:dk2>
      <a:lt2>
        <a:srgbClr val="FEEB95"/>
      </a:lt2>
      <a:accent1>
        <a:srgbClr val="C19CF6"/>
      </a:accent1>
      <a:accent2>
        <a:srgbClr val="3F240D"/>
      </a:accent2>
      <a:accent3>
        <a:srgbClr val="02A06C"/>
      </a:accent3>
      <a:accent4>
        <a:srgbClr val="E42733"/>
      </a:accent4>
      <a:accent5>
        <a:srgbClr val="F17B48"/>
      </a:accent5>
      <a:accent6>
        <a:srgbClr val="1598C5"/>
      </a:accent6>
      <a:hlink>
        <a:srgbClr val="054590"/>
      </a:hlink>
      <a:folHlink>
        <a:srgbClr val="2E60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351</Words>
  <Application>Microsoft Office PowerPoint</Application>
  <PresentationFormat>Widescreen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Wingdings</vt:lpstr>
      <vt:lpstr>Courier New</vt:lpstr>
      <vt:lpstr>Tahoma</vt:lpstr>
      <vt:lpstr>Calibri</vt:lpstr>
      <vt:lpstr>Microsoft YaHei Light</vt:lpstr>
      <vt:lpstr>Palatino</vt:lpstr>
      <vt:lpstr>ASCCC Curriculum Inst. 2020 Theme</vt:lpstr>
      <vt:lpstr>You Did What? Implementing a College Team Approach to Course Design and Service Delivery</vt:lpstr>
      <vt:lpstr>Agenda</vt:lpstr>
      <vt:lpstr>Los Rios Community Colleges  Local POCR</vt:lpstr>
      <vt:lpstr>History</vt:lpstr>
      <vt:lpstr>Four College Local POCR Process</vt:lpstr>
      <vt:lpstr>FastTrack</vt:lpstr>
      <vt:lpstr>FastTrack Process</vt:lpstr>
      <vt:lpstr>FastTrack Support</vt:lpstr>
      <vt:lpstr>FastTrack Data</vt:lpstr>
      <vt:lpstr>Alignment Recognition</vt:lpstr>
      <vt:lpstr>FastTrack Benefits</vt:lpstr>
      <vt:lpstr>Appreciation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Did What? Implementing a College Team Approach to Course Design and Service Delivery</dc:title>
  <dc:creator>Reeves, Leslie</dc:creator>
  <cp:lastModifiedBy>Reeves, Leslie</cp:lastModifiedBy>
  <cp:revision>20</cp:revision>
  <dcterms:created xsi:type="dcterms:W3CDTF">2020-09-24T18:20:31Z</dcterms:created>
  <dcterms:modified xsi:type="dcterms:W3CDTF">2020-10-05T21:51:55Z</dcterms:modified>
</cp:coreProperties>
</file>