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 id="2147483682" r:id="rId6"/>
    <p:sldMasterId id="2147483694" r:id="rId7"/>
  </p:sldMasterIdLst>
  <p:notesMasterIdLst>
    <p:notesMasterId r:id="rId44"/>
  </p:notesMasterIdLst>
  <p:sldIdLst>
    <p:sldId id="259" r:id="rId8"/>
    <p:sldId id="265" r:id="rId9"/>
    <p:sldId id="264" r:id="rId10"/>
    <p:sldId id="260" r:id="rId11"/>
    <p:sldId id="293" r:id="rId12"/>
    <p:sldId id="303" r:id="rId13"/>
    <p:sldId id="304" r:id="rId14"/>
    <p:sldId id="305" r:id="rId15"/>
    <p:sldId id="297" r:id="rId16"/>
    <p:sldId id="298" r:id="rId17"/>
    <p:sldId id="299" r:id="rId18"/>
    <p:sldId id="300" r:id="rId19"/>
    <p:sldId id="306" r:id="rId20"/>
    <p:sldId id="302" r:id="rId21"/>
    <p:sldId id="278" r:id="rId22"/>
    <p:sldId id="266" r:id="rId23"/>
    <p:sldId id="277" r:id="rId24"/>
    <p:sldId id="268" r:id="rId25"/>
    <p:sldId id="269" r:id="rId26"/>
    <p:sldId id="271" r:id="rId27"/>
    <p:sldId id="274" r:id="rId28"/>
    <p:sldId id="276" r:id="rId29"/>
    <p:sldId id="273" r:id="rId30"/>
    <p:sldId id="279"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David" initials="GD" lastIdx="1" clrIdx="0">
    <p:extLst>
      <p:ext uri="{19B8F6BF-5375-455C-9EA6-DF929625EA0E}">
        <p15:presenceInfo xmlns:p15="http://schemas.microsoft.com/office/powerpoint/2012/main" userId="S-1-5-21-497965403-1571489503-621696214-7753" providerId="AD"/>
      </p:ext>
    </p:extLst>
  </p:cmAuthor>
  <p:cmAuthor id="2" name="Jennifer Johnson" initials="JJ" lastIdx="2" clrIdx="1">
    <p:extLst>
      <p:ext uri="{19B8F6BF-5375-455C-9EA6-DF929625EA0E}">
        <p15:presenceInfo xmlns:p15="http://schemas.microsoft.com/office/powerpoint/2012/main" userId="S::jlwilson_bakersfieldcollege.edu#ext#@cccco.edu::514ab9b5-ea96-44eb-8e2f-6b7a7fa668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p:restoredTop sz="76167" autoAdjust="0"/>
  </p:normalViewPr>
  <p:slideViewPr>
    <p:cSldViewPr snapToGrid="0" snapToObjects="1">
      <p:cViewPr>
        <p:scale>
          <a:sx n="43" d="100"/>
          <a:sy n="43" d="100"/>
        </p:scale>
        <p:origin x="204" y="-84"/>
      </p:cViewPr>
      <p:guideLst/>
    </p:cSldViewPr>
  </p:slideViewPr>
  <p:notesTextViewPr>
    <p:cViewPr>
      <p:scale>
        <a:sx n="1" d="1"/>
        <a:sy n="1" d="1"/>
      </p:scale>
      <p:origin x="0" y="0"/>
    </p:cViewPr>
  </p:notesTextViewPr>
  <p:notesViewPr>
    <p:cSldViewPr snapToGrid="0" snapToObjects="1">
      <p:cViewPr varScale="1">
        <p:scale>
          <a:sx n="64" d="100"/>
          <a:sy n="64" d="100"/>
        </p:scale>
        <p:origin x="21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09:17:38.610" idx="1">
    <p:pos x="10" y="10"/>
    <p:text>College Participation Agreement – Financial Aid Form</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334AD-4F11-447F-A54F-33782413C4F1}" type="doc">
      <dgm:prSet loTypeId="urn:microsoft.com/office/officeart/2005/8/layout/bProcess2" loCatId="process" qsTypeId="urn:microsoft.com/office/officeart/2005/8/quickstyle/simple2" qsCatId="simple" csTypeId="urn:microsoft.com/office/officeart/2005/8/colors/colorful1" csCatId="colorful" phldr="1"/>
      <dgm:spPr/>
      <dgm:t>
        <a:bodyPr/>
        <a:lstStyle/>
        <a:p>
          <a:endParaRPr lang="en-US"/>
        </a:p>
      </dgm:t>
    </dgm:pt>
    <dgm:pt modelId="{A23285AF-EE21-4CF2-9211-D8523D47DBB0}">
      <dgm:prSet phldrT="[Text]" custT="1"/>
      <dgm:spPr/>
      <dgm:t>
        <a:bodyPr/>
        <a:lstStyle/>
        <a:p>
          <a:r>
            <a:rPr lang="en-US" sz="1900" b="1">
              <a:latin typeface="Calibri" panose="020F0502020204030204" pitchFamily="34" charset="0"/>
              <a:cs typeface="Calibri" panose="020F0502020204030204" pitchFamily="34" charset="0"/>
            </a:rPr>
            <a:t>Local Curriculum Process</a:t>
          </a:r>
          <a:endParaRPr lang="en-US" sz="1900">
            <a:latin typeface="Calibri" panose="020F0502020204030204" pitchFamily="34" charset="0"/>
            <a:cs typeface="Calibri" panose="020F0502020204030204" pitchFamily="34" charset="0"/>
          </a:endParaRPr>
        </a:p>
      </dgm:t>
    </dgm:pt>
    <dgm:pt modelId="{CC4FB507-2DF0-4DDE-9A1D-DD60004249BA}" type="parTrans" cxnId="{565DC2E3-B9C7-4FBE-A23D-60918CA00D37}">
      <dgm:prSet/>
      <dgm:spPr/>
      <dgm:t>
        <a:bodyPr/>
        <a:lstStyle/>
        <a:p>
          <a:endParaRPr lang="en-US"/>
        </a:p>
      </dgm:t>
    </dgm:pt>
    <dgm:pt modelId="{ED2A1D5E-4580-4CE5-9977-D3F294248B19}" type="sibTrans" cxnId="{565DC2E3-B9C7-4FBE-A23D-60918CA00D37}">
      <dgm:prSet/>
      <dgm:spPr/>
      <dgm:t>
        <a:bodyPr/>
        <a:lstStyle/>
        <a:p>
          <a:endParaRPr lang="en-US"/>
        </a:p>
      </dgm:t>
      <dgm:extLst>
        <a:ext uri="{E40237B7-FDA0-4F09-8148-C483321AD2D9}">
          <dgm14:cNvPr xmlns:dgm14="http://schemas.microsoft.com/office/drawing/2010/diagram" id="0" name="" title="DECORATIVE ARROW"/>
        </a:ext>
      </dgm:extLst>
    </dgm:pt>
    <dgm:pt modelId="{2ECA4706-6C5D-4C6A-B1B8-2AD57ADE024C}">
      <dgm:prSet phldrT="[Text]" custT="1"/>
      <dgm:spPr/>
      <dgm:t>
        <a:bodyPr/>
        <a:lstStyle/>
        <a:p>
          <a:r>
            <a:rPr lang="en-US" sz="1700" b="1">
              <a:latin typeface="Calibri" panose="020F0502020204030204" pitchFamily="34" charset="0"/>
              <a:cs typeface="Calibri" panose="020F0502020204030204" pitchFamily="34" charset="0"/>
            </a:rPr>
            <a:t>Chancellor’s Office Curriculum Inventory</a:t>
          </a:r>
          <a:endParaRPr lang="en-US" sz="1700">
            <a:latin typeface="Calibri" panose="020F0502020204030204" pitchFamily="34" charset="0"/>
            <a:cs typeface="Calibri" panose="020F0502020204030204" pitchFamily="34" charset="0"/>
          </a:endParaRPr>
        </a:p>
      </dgm:t>
    </dgm:pt>
    <dgm:pt modelId="{D0B2597C-3EB1-486A-8B06-CCA545E58480}" type="parTrans" cxnId="{B7AC91BC-AB07-4E8C-9883-F3E0D8970D22}">
      <dgm:prSet/>
      <dgm:spPr/>
      <dgm:t>
        <a:bodyPr/>
        <a:lstStyle/>
        <a:p>
          <a:endParaRPr lang="en-US"/>
        </a:p>
      </dgm:t>
    </dgm:pt>
    <dgm:pt modelId="{499E6A36-8EC5-4DD0-9B29-525426266140}" type="sibTrans" cxnId="{B7AC91BC-AB07-4E8C-9883-F3E0D8970D22}">
      <dgm:prSet/>
      <dgm:spPr/>
      <dgm:t>
        <a:bodyPr/>
        <a:lstStyle/>
        <a:p>
          <a:endParaRPr lang="en-US"/>
        </a:p>
      </dgm:t>
      <dgm:extLst>
        <a:ext uri="{E40237B7-FDA0-4F09-8148-C483321AD2D9}">
          <dgm14:cNvPr xmlns:dgm14="http://schemas.microsoft.com/office/drawing/2010/diagram" id="0" name="" title="RIGHT ARROW DECORATIVE"/>
        </a:ext>
      </dgm:extLst>
    </dgm:pt>
    <dgm:pt modelId="{2630013D-95DE-4B9E-862B-64D2E17571B4}">
      <dgm:prSet phldrT="[Text]" custT="1"/>
      <dgm:spPr/>
      <dgm:t>
        <a:bodyPr/>
        <a:lstStyle/>
        <a:p>
          <a:r>
            <a:rPr lang="en-US" sz="2000" b="1">
              <a:latin typeface="Calibri" panose="020F0502020204030204" pitchFamily="34" charset="0"/>
              <a:cs typeface="Calibri" panose="020F0502020204030204" pitchFamily="34" charset="0"/>
            </a:rPr>
            <a:t>College</a:t>
          </a:r>
          <a:endParaRPr lang="en-US" sz="2000">
            <a:latin typeface="Calibri" panose="020F0502020204030204" pitchFamily="34" charset="0"/>
            <a:cs typeface="Calibri" panose="020F0502020204030204" pitchFamily="34" charset="0"/>
          </a:endParaRPr>
        </a:p>
      </dgm:t>
    </dgm:pt>
    <dgm:pt modelId="{DBD952DC-72B1-4CB2-AB49-E35D6B865D18}" type="parTrans" cxnId="{F484E9DA-4113-4323-BF51-94711991183A}">
      <dgm:prSet/>
      <dgm:spPr/>
      <dgm:t>
        <a:bodyPr/>
        <a:lstStyle/>
        <a:p>
          <a:endParaRPr lang="en-US"/>
        </a:p>
      </dgm:t>
    </dgm:pt>
    <dgm:pt modelId="{A235D6D2-CFB1-41DA-A135-EAAF376BE514}" type="sibTrans" cxnId="{F484E9DA-4113-4323-BF51-94711991183A}">
      <dgm:prSet/>
      <dgm:spPr/>
      <dgm:t>
        <a:bodyPr/>
        <a:lstStyle/>
        <a:p>
          <a:endParaRPr lang="en-US"/>
        </a:p>
      </dgm:t>
      <dgm:extLst>
        <a:ext uri="{E40237B7-FDA0-4F09-8148-C483321AD2D9}">
          <dgm14:cNvPr xmlns:dgm14="http://schemas.microsoft.com/office/drawing/2010/diagram" id="0" name="" title="DECORATIVE ARROW"/>
        </a:ext>
      </dgm:extLst>
    </dgm:pt>
    <dgm:pt modelId="{A395146E-8325-43EB-9610-6F48B2B3E6D6}">
      <dgm:prSet phldrT="[Text]" custT="1"/>
      <dgm:spPr/>
      <dgm:t>
        <a:bodyPr/>
        <a:lstStyle/>
        <a:p>
          <a:r>
            <a:rPr lang="en-US" sz="2000">
              <a:latin typeface="Calibri" panose="020F0502020204030204" pitchFamily="34" charset="0"/>
              <a:cs typeface="Calibri" panose="020F0502020204030204" pitchFamily="34" charset="0"/>
            </a:rPr>
            <a:t>College Software</a:t>
          </a:r>
        </a:p>
      </dgm:t>
    </dgm:pt>
    <dgm:pt modelId="{B401D115-3236-4CC5-8241-ACDA88DA1859}" type="parTrans" cxnId="{269AAD90-B9F7-40EB-858C-FF8792F95B45}">
      <dgm:prSet/>
      <dgm:spPr/>
      <dgm:t>
        <a:bodyPr/>
        <a:lstStyle/>
        <a:p>
          <a:endParaRPr lang="en-US"/>
        </a:p>
      </dgm:t>
    </dgm:pt>
    <dgm:pt modelId="{89179F5D-A16E-45C2-97D6-2E20C90D67DE}" type="sibTrans" cxnId="{269AAD90-B9F7-40EB-858C-FF8792F95B45}">
      <dgm:prSet/>
      <dgm:spPr>
        <a:solidFill>
          <a:schemeClr val="bg1"/>
        </a:solidFill>
      </dgm:spPr>
      <dgm:t>
        <a:bodyPr/>
        <a:lstStyle/>
        <a:p>
          <a:endParaRPr lang="en-US"/>
        </a:p>
      </dgm:t>
    </dgm:pt>
    <dgm:pt modelId="{0DADC606-A423-468D-A564-0561EED2DC8A}">
      <dgm:prSet phldrT="[Text]" custT="1"/>
      <dgm:spPr/>
      <dgm:t>
        <a:bodyPr/>
        <a:lstStyle/>
        <a:p>
          <a:r>
            <a:rPr lang="en-US" sz="2000">
              <a:latin typeface="Calibri" panose="020F0502020204030204" pitchFamily="34" charset="0"/>
              <a:cs typeface="Calibri" panose="020F0502020204030204" pitchFamily="34" charset="0"/>
            </a:rPr>
            <a:t>College Catalog</a:t>
          </a:r>
        </a:p>
      </dgm:t>
    </dgm:pt>
    <dgm:pt modelId="{A2E6481E-4FDA-4B1D-AC62-852DC27F2027}" type="parTrans" cxnId="{F246AD21-5BF7-4F48-BECF-D79B37DF9F61}">
      <dgm:prSet/>
      <dgm:spPr/>
      <dgm:t>
        <a:bodyPr/>
        <a:lstStyle/>
        <a:p>
          <a:endParaRPr lang="en-US"/>
        </a:p>
      </dgm:t>
    </dgm:pt>
    <dgm:pt modelId="{8890DD84-01E0-452B-A9DF-1BBC8B007463}" type="sibTrans" cxnId="{F246AD21-5BF7-4F48-BECF-D79B37DF9F61}">
      <dgm:prSet/>
      <dgm:spPr/>
      <dgm:t>
        <a:bodyPr/>
        <a:lstStyle/>
        <a:p>
          <a:endParaRPr lang="en-US"/>
        </a:p>
      </dgm:t>
    </dgm:pt>
    <dgm:pt modelId="{A7226AFC-D1DA-45C9-9361-36AC9DCE0803}">
      <dgm:prSet phldrT="[Text]" custT="1"/>
      <dgm:spPr/>
      <dgm:t>
        <a:bodyPr/>
        <a:lstStyle/>
        <a:p>
          <a:pPr rtl="0"/>
          <a:r>
            <a:rPr lang="en-US" sz="1600" b="1">
              <a:solidFill>
                <a:schemeClr val="bg1"/>
              </a:solidFill>
              <a:latin typeface="Calibri"/>
              <a:cs typeface="Calibri"/>
            </a:rPr>
            <a:t>College Program Participation Agreement</a:t>
          </a:r>
        </a:p>
      </dgm:t>
    </dgm:pt>
    <dgm:pt modelId="{4DABD1E0-860D-4EEF-9EA7-A32504A00B57}" type="parTrans" cxnId="{7088C2C4-AB89-4BE2-A1CE-11C3B8AFBB09}">
      <dgm:prSet/>
      <dgm:spPr/>
      <dgm:t>
        <a:bodyPr/>
        <a:lstStyle/>
        <a:p>
          <a:endParaRPr lang="en-US"/>
        </a:p>
      </dgm:t>
    </dgm:pt>
    <dgm:pt modelId="{6E7525BB-9EF6-4B6F-8C9D-D8EFC8D007AB}" type="sibTrans" cxnId="{7088C2C4-AB89-4BE2-A1CE-11C3B8AFBB09}">
      <dgm:prSet/>
      <dgm:spPr>
        <a:solidFill>
          <a:schemeClr val="bg1"/>
        </a:solidFill>
      </dgm:spPr>
      <dgm:t>
        <a:bodyPr/>
        <a:lstStyle/>
        <a:p>
          <a:endParaRPr lang="en-US"/>
        </a:p>
      </dgm:t>
    </dgm:pt>
    <dgm:pt modelId="{9CBD40B4-89DC-4DFA-870D-3B3E92871EAA}" type="pres">
      <dgm:prSet presAssocID="{114334AD-4F11-447F-A54F-33782413C4F1}" presName="diagram" presStyleCnt="0">
        <dgm:presLayoutVars>
          <dgm:dir/>
          <dgm:resizeHandles/>
        </dgm:presLayoutVars>
      </dgm:prSet>
      <dgm:spPr/>
    </dgm:pt>
    <dgm:pt modelId="{FB7E96D9-0CFA-444B-ADD6-0EBF54E255E6}" type="pres">
      <dgm:prSet presAssocID="{A23285AF-EE21-4CF2-9211-D8523D47DBB0}" presName="firstNode" presStyleLbl="node1" presStyleIdx="0" presStyleCnt="6" custScaleX="114290" custLinFactNeighborX="25699" custLinFactNeighborY="434">
        <dgm:presLayoutVars>
          <dgm:bulletEnabled val="1"/>
        </dgm:presLayoutVars>
      </dgm:prSet>
      <dgm:spPr/>
    </dgm:pt>
    <dgm:pt modelId="{C00C2425-CEF7-43A4-928A-E59A0B13CD29}" type="pres">
      <dgm:prSet presAssocID="{ED2A1D5E-4580-4CE5-9977-D3F294248B19}" presName="sibTrans" presStyleLbl="sibTrans2D1" presStyleIdx="0" presStyleCnt="5" custLinFactNeighborX="-10881" custLinFactNeighborY="-298"/>
      <dgm:spPr/>
    </dgm:pt>
    <dgm:pt modelId="{89F1D968-41C0-4EFE-A8FB-F95C586DE80D}" type="pres">
      <dgm:prSet presAssocID="{2ECA4706-6C5D-4C6A-B1B8-2AD57ADE024C}" presName="middleNode" presStyleCnt="0"/>
      <dgm:spPr/>
    </dgm:pt>
    <dgm:pt modelId="{359AF5AE-04C9-4335-9F41-CA16503A0E1C}" type="pres">
      <dgm:prSet presAssocID="{2ECA4706-6C5D-4C6A-B1B8-2AD57ADE024C}" presName="padding" presStyleLbl="node1" presStyleIdx="0" presStyleCnt="6"/>
      <dgm:spPr/>
    </dgm:pt>
    <dgm:pt modelId="{FD2C2E24-BC19-4A19-97AF-FF08FD2F9C72}" type="pres">
      <dgm:prSet presAssocID="{2ECA4706-6C5D-4C6A-B1B8-2AD57ADE024C}" presName="shape" presStyleLbl="node1" presStyleIdx="1" presStyleCnt="6" custScaleX="162494" custScaleY="139459" custLinFactNeighborX="34101" custLinFactNeighborY="-8267">
        <dgm:presLayoutVars>
          <dgm:bulletEnabled val="1"/>
        </dgm:presLayoutVars>
      </dgm:prSet>
      <dgm:spPr/>
    </dgm:pt>
    <dgm:pt modelId="{63B7FD5E-234B-4950-A25D-C93585ABD58E}" type="pres">
      <dgm:prSet presAssocID="{499E6A36-8EC5-4DD0-9B29-525426266140}" presName="sibTrans" presStyleLbl="sibTrans2D1" presStyleIdx="1" presStyleCnt="5"/>
      <dgm:spPr/>
    </dgm:pt>
    <dgm:pt modelId="{C9402503-6A77-4F98-A950-3BCF21D8914A}" type="pres">
      <dgm:prSet presAssocID="{2630013D-95DE-4B9E-862B-64D2E17571B4}" presName="middleNode" presStyleCnt="0"/>
      <dgm:spPr/>
    </dgm:pt>
    <dgm:pt modelId="{53D42528-2C29-409F-BE6D-B9B7C558CCFE}" type="pres">
      <dgm:prSet presAssocID="{2630013D-95DE-4B9E-862B-64D2E17571B4}" presName="padding" presStyleLbl="node1" presStyleIdx="1" presStyleCnt="6"/>
      <dgm:spPr/>
    </dgm:pt>
    <dgm:pt modelId="{1B25930F-8838-4373-B689-D71CF9BA754E}" type="pres">
      <dgm:prSet presAssocID="{2630013D-95DE-4B9E-862B-64D2E17571B4}" presName="shape" presStyleLbl="node1" presStyleIdx="2" presStyleCnt="6" custScaleX="145531" custScaleY="145436" custLinFactNeighborX="-153" custLinFactNeighborY="2273">
        <dgm:presLayoutVars>
          <dgm:bulletEnabled val="1"/>
        </dgm:presLayoutVars>
      </dgm:prSet>
      <dgm:spPr/>
    </dgm:pt>
    <dgm:pt modelId="{DB5AF09A-175D-4347-AA53-B92666BCC70F}" type="pres">
      <dgm:prSet presAssocID="{A235D6D2-CFB1-41DA-A135-EAAF376BE514}" presName="sibTrans" presStyleLbl="sibTrans2D1" presStyleIdx="2" presStyleCnt="5" custLinFactNeighborX="-5129" custLinFactNeighborY="-2582"/>
      <dgm:spPr/>
    </dgm:pt>
    <dgm:pt modelId="{C797E029-1538-494A-9FCD-BB93F4CF575E}" type="pres">
      <dgm:prSet presAssocID="{A395146E-8325-43EB-9610-6F48B2B3E6D6}" presName="middleNode" presStyleCnt="0"/>
      <dgm:spPr/>
    </dgm:pt>
    <dgm:pt modelId="{418100E6-6CD6-4C6F-9C88-ED769A7B90E8}" type="pres">
      <dgm:prSet presAssocID="{A395146E-8325-43EB-9610-6F48B2B3E6D6}" presName="padding" presStyleLbl="node1" presStyleIdx="2" presStyleCnt="6"/>
      <dgm:spPr/>
    </dgm:pt>
    <dgm:pt modelId="{0706433D-971A-48CF-9D80-3F6E3A7C226A}" type="pres">
      <dgm:prSet presAssocID="{A395146E-8325-43EB-9610-6F48B2B3E6D6}" presName="shape" presStyleLbl="node1" presStyleIdx="3" presStyleCnt="6" custScaleX="145531" custScaleY="146632">
        <dgm:presLayoutVars>
          <dgm:bulletEnabled val="1"/>
        </dgm:presLayoutVars>
      </dgm:prSet>
      <dgm:spPr/>
    </dgm:pt>
    <dgm:pt modelId="{64DA0714-2704-42BB-9946-30D7C7A67779}" type="pres">
      <dgm:prSet presAssocID="{89179F5D-A16E-45C2-97D6-2E20C90D67DE}" presName="sibTrans" presStyleLbl="sibTrans2D1" presStyleIdx="3" presStyleCnt="5" custAng="18735917" custFlipVert="0" custFlipHor="0" custScaleX="20187" custScaleY="9863" custLinFactX="453341" custLinFactY="111141" custLinFactNeighborX="500000" custLinFactNeighborY="200000"/>
      <dgm:spPr/>
    </dgm:pt>
    <dgm:pt modelId="{1592F2AB-A5B6-4FBE-8CB8-7DCFB815324D}" type="pres">
      <dgm:prSet presAssocID="{A7226AFC-D1DA-45C9-9361-36AC9DCE0803}" presName="middleNode" presStyleCnt="0"/>
      <dgm:spPr/>
    </dgm:pt>
    <dgm:pt modelId="{89D6706A-17FF-4941-B0A3-7E45F4E88D0D}" type="pres">
      <dgm:prSet presAssocID="{A7226AFC-D1DA-45C9-9361-36AC9DCE0803}" presName="padding" presStyleLbl="node1" presStyleIdx="3" presStyleCnt="6"/>
      <dgm:spPr/>
    </dgm:pt>
    <dgm:pt modelId="{265BDCD0-A6CB-4C19-939C-A33DF07AAAB5}" type="pres">
      <dgm:prSet presAssocID="{A7226AFC-D1DA-45C9-9361-36AC9DCE0803}" presName="shape" presStyleLbl="node1" presStyleIdx="4" presStyleCnt="6" custScaleX="170232" custScaleY="146632" custLinFactY="100000" custLinFactNeighborX="-39351" custLinFactNeighborY="105985">
        <dgm:presLayoutVars>
          <dgm:bulletEnabled val="1"/>
        </dgm:presLayoutVars>
      </dgm:prSet>
      <dgm:spPr/>
    </dgm:pt>
    <dgm:pt modelId="{FC7B069A-7947-4969-9D5E-6B892F1A3678}" type="pres">
      <dgm:prSet presAssocID="{6E7525BB-9EF6-4B6F-8C9D-D8EFC8D007AB}" presName="sibTrans" presStyleLbl="sibTrans2D1" presStyleIdx="4" presStyleCnt="5" custFlipVert="1" custFlipHor="1" custScaleX="15175" custScaleY="6787" custLinFactX="240451" custLinFactY="110476" custLinFactNeighborX="300000" custLinFactNeighborY="200000"/>
      <dgm:spPr/>
    </dgm:pt>
    <dgm:pt modelId="{18302D73-06E1-4B24-B56E-18BBF6566949}" type="pres">
      <dgm:prSet presAssocID="{0DADC606-A423-468D-A564-0561EED2DC8A}" presName="lastNode" presStyleLbl="node1" presStyleIdx="5" presStyleCnt="6" custLinFactY="-29823" custLinFactNeighborX="-6014" custLinFactNeighborY="-100000">
        <dgm:presLayoutVars>
          <dgm:bulletEnabled val="1"/>
        </dgm:presLayoutVars>
      </dgm:prSet>
      <dgm:spPr/>
    </dgm:pt>
  </dgm:ptLst>
  <dgm:cxnLst>
    <dgm:cxn modelId="{E2271D1A-DCC2-4C2A-A4A5-34675EF79E3A}" type="presOf" srcId="{0DADC606-A423-468D-A564-0561EED2DC8A}" destId="{18302D73-06E1-4B24-B56E-18BBF6566949}" srcOrd="0" destOrd="0" presId="urn:microsoft.com/office/officeart/2005/8/layout/bProcess2"/>
    <dgm:cxn modelId="{F246AD21-5BF7-4F48-BECF-D79B37DF9F61}" srcId="{114334AD-4F11-447F-A54F-33782413C4F1}" destId="{0DADC606-A423-468D-A564-0561EED2DC8A}" srcOrd="5" destOrd="0" parTransId="{A2E6481E-4FDA-4B1D-AC62-852DC27F2027}" sibTransId="{8890DD84-01E0-452B-A9DF-1BBC8B007463}"/>
    <dgm:cxn modelId="{F0E92F2A-3742-4C95-8509-4981B5CE2152}" type="presOf" srcId="{2630013D-95DE-4B9E-862B-64D2E17571B4}" destId="{1B25930F-8838-4373-B689-D71CF9BA754E}" srcOrd="0" destOrd="0" presId="urn:microsoft.com/office/officeart/2005/8/layout/bProcess2"/>
    <dgm:cxn modelId="{E292C336-E27D-4076-9451-4974E1ABB15F}" type="presOf" srcId="{89179F5D-A16E-45C2-97D6-2E20C90D67DE}" destId="{64DA0714-2704-42BB-9946-30D7C7A67779}" srcOrd="0" destOrd="0" presId="urn:microsoft.com/office/officeart/2005/8/layout/bProcess2"/>
    <dgm:cxn modelId="{972FC641-A559-4B68-8EE2-D190A529DA99}" type="presOf" srcId="{499E6A36-8EC5-4DD0-9B29-525426266140}" destId="{63B7FD5E-234B-4950-A25D-C93585ABD58E}" srcOrd="0" destOrd="0" presId="urn:microsoft.com/office/officeart/2005/8/layout/bProcess2"/>
    <dgm:cxn modelId="{58873D4E-EC56-4428-BFC4-22C51BA348A1}" type="presOf" srcId="{ED2A1D5E-4580-4CE5-9977-D3F294248B19}" destId="{C00C2425-CEF7-43A4-928A-E59A0B13CD29}" srcOrd="0" destOrd="0" presId="urn:microsoft.com/office/officeart/2005/8/layout/bProcess2"/>
    <dgm:cxn modelId="{79659C7B-2A43-4C32-9B92-D6AD1E752113}" type="presOf" srcId="{A395146E-8325-43EB-9610-6F48B2B3E6D6}" destId="{0706433D-971A-48CF-9D80-3F6E3A7C226A}" srcOrd="0" destOrd="0" presId="urn:microsoft.com/office/officeart/2005/8/layout/bProcess2"/>
    <dgm:cxn modelId="{269AAD90-B9F7-40EB-858C-FF8792F95B45}" srcId="{114334AD-4F11-447F-A54F-33782413C4F1}" destId="{A395146E-8325-43EB-9610-6F48B2B3E6D6}" srcOrd="3" destOrd="0" parTransId="{B401D115-3236-4CC5-8241-ACDA88DA1859}" sibTransId="{89179F5D-A16E-45C2-97D6-2E20C90D67DE}"/>
    <dgm:cxn modelId="{0D1E13A0-31DE-44A4-8CE7-74C0CDEBF5D3}" type="presOf" srcId="{A7226AFC-D1DA-45C9-9361-36AC9DCE0803}" destId="{265BDCD0-A6CB-4C19-939C-A33DF07AAAB5}" srcOrd="0" destOrd="0" presId="urn:microsoft.com/office/officeart/2005/8/layout/bProcess2"/>
    <dgm:cxn modelId="{99D756A6-C5FB-4B7A-838A-A395A8EA8472}" type="presOf" srcId="{A23285AF-EE21-4CF2-9211-D8523D47DBB0}" destId="{FB7E96D9-0CFA-444B-ADD6-0EBF54E255E6}" srcOrd="0" destOrd="0" presId="urn:microsoft.com/office/officeart/2005/8/layout/bProcess2"/>
    <dgm:cxn modelId="{B7AC91BC-AB07-4E8C-9883-F3E0D8970D22}" srcId="{114334AD-4F11-447F-A54F-33782413C4F1}" destId="{2ECA4706-6C5D-4C6A-B1B8-2AD57ADE024C}" srcOrd="1" destOrd="0" parTransId="{D0B2597C-3EB1-486A-8B06-CCA545E58480}" sibTransId="{499E6A36-8EC5-4DD0-9B29-525426266140}"/>
    <dgm:cxn modelId="{7088C2C4-AB89-4BE2-A1CE-11C3B8AFBB09}" srcId="{114334AD-4F11-447F-A54F-33782413C4F1}" destId="{A7226AFC-D1DA-45C9-9361-36AC9DCE0803}" srcOrd="4" destOrd="0" parTransId="{4DABD1E0-860D-4EEF-9EA7-A32504A00B57}" sibTransId="{6E7525BB-9EF6-4B6F-8C9D-D8EFC8D007AB}"/>
    <dgm:cxn modelId="{0244E2C8-C0CC-48AD-A48E-CC335363959A}" type="presOf" srcId="{6E7525BB-9EF6-4B6F-8C9D-D8EFC8D007AB}" destId="{FC7B069A-7947-4969-9D5E-6B892F1A3678}" srcOrd="0" destOrd="0" presId="urn:microsoft.com/office/officeart/2005/8/layout/bProcess2"/>
    <dgm:cxn modelId="{AB1BD3C9-39EB-442D-B750-C2C78E69E0E1}" type="presOf" srcId="{A235D6D2-CFB1-41DA-A135-EAAF376BE514}" destId="{DB5AF09A-175D-4347-AA53-B92666BCC70F}" srcOrd="0" destOrd="0" presId="urn:microsoft.com/office/officeart/2005/8/layout/bProcess2"/>
    <dgm:cxn modelId="{F484E9DA-4113-4323-BF51-94711991183A}" srcId="{114334AD-4F11-447F-A54F-33782413C4F1}" destId="{2630013D-95DE-4B9E-862B-64D2E17571B4}" srcOrd="2" destOrd="0" parTransId="{DBD952DC-72B1-4CB2-AB49-E35D6B865D18}" sibTransId="{A235D6D2-CFB1-41DA-A135-EAAF376BE514}"/>
    <dgm:cxn modelId="{565DC2E3-B9C7-4FBE-A23D-60918CA00D37}" srcId="{114334AD-4F11-447F-A54F-33782413C4F1}" destId="{A23285AF-EE21-4CF2-9211-D8523D47DBB0}" srcOrd="0" destOrd="0" parTransId="{CC4FB507-2DF0-4DDE-9A1D-DD60004249BA}" sibTransId="{ED2A1D5E-4580-4CE5-9977-D3F294248B19}"/>
    <dgm:cxn modelId="{4FBB65EE-144D-4FC2-9E15-2FD1384C2277}" type="presOf" srcId="{2ECA4706-6C5D-4C6A-B1B8-2AD57ADE024C}" destId="{FD2C2E24-BC19-4A19-97AF-FF08FD2F9C72}" srcOrd="0" destOrd="0" presId="urn:microsoft.com/office/officeart/2005/8/layout/bProcess2"/>
    <dgm:cxn modelId="{77E257FF-6C35-4E5F-9AC1-6E6F37A1D307}" type="presOf" srcId="{114334AD-4F11-447F-A54F-33782413C4F1}" destId="{9CBD40B4-89DC-4DFA-870D-3B3E92871EAA}" srcOrd="0" destOrd="0" presId="urn:microsoft.com/office/officeart/2005/8/layout/bProcess2"/>
    <dgm:cxn modelId="{2F05D050-7B31-4E09-8883-F5B7D2F00BB1}" type="presParOf" srcId="{9CBD40B4-89DC-4DFA-870D-3B3E92871EAA}" destId="{FB7E96D9-0CFA-444B-ADD6-0EBF54E255E6}" srcOrd="0" destOrd="0" presId="urn:microsoft.com/office/officeart/2005/8/layout/bProcess2"/>
    <dgm:cxn modelId="{5C9A1C1D-A7B1-4EE8-AAC5-132597A09EA4}" type="presParOf" srcId="{9CBD40B4-89DC-4DFA-870D-3B3E92871EAA}" destId="{C00C2425-CEF7-43A4-928A-E59A0B13CD29}" srcOrd="1" destOrd="0" presId="urn:microsoft.com/office/officeart/2005/8/layout/bProcess2"/>
    <dgm:cxn modelId="{912E469B-B359-41A2-A408-4A56E4167014}" type="presParOf" srcId="{9CBD40B4-89DC-4DFA-870D-3B3E92871EAA}" destId="{89F1D968-41C0-4EFE-A8FB-F95C586DE80D}" srcOrd="2" destOrd="0" presId="urn:microsoft.com/office/officeart/2005/8/layout/bProcess2"/>
    <dgm:cxn modelId="{7C106B6F-E12C-447E-B101-17C00D938D23}" type="presParOf" srcId="{89F1D968-41C0-4EFE-A8FB-F95C586DE80D}" destId="{359AF5AE-04C9-4335-9F41-CA16503A0E1C}" srcOrd="0" destOrd="0" presId="urn:microsoft.com/office/officeart/2005/8/layout/bProcess2"/>
    <dgm:cxn modelId="{6C9DB50D-BC5E-416E-8CDC-A735CF733C85}" type="presParOf" srcId="{89F1D968-41C0-4EFE-A8FB-F95C586DE80D}" destId="{FD2C2E24-BC19-4A19-97AF-FF08FD2F9C72}" srcOrd="1" destOrd="0" presId="urn:microsoft.com/office/officeart/2005/8/layout/bProcess2"/>
    <dgm:cxn modelId="{C46212C7-83AA-4D52-9957-691544CFE196}" type="presParOf" srcId="{9CBD40B4-89DC-4DFA-870D-3B3E92871EAA}" destId="{63B7FD5E-234B-4950-A25D-C93585ABD58E}" srcOrd="3" destOrd="0" presId="urn:microsoft.com/office/officeart/2005/8/layout/bProcess2"/>
    <dgm:cxn modelId="{FD2D53DA-B87E-462D-9124-1B95ADA3071B}" type="presParOf" srcId="{9CBD40B4-89DC-4DFA-870D-3B3E92871EAA}" destId="{C9402503-6A77-4F98-A950-3BCF21D8914A}" srcOrd="4" destOrd="0" presId="urn:microsoft.com/office/officeart/2005/8/layout/bProcess2"/>
    <dgm:cxn modelId="{D09DA31A-B30A-46E9-9F86-2AF173E46DF8}" type="presParOf" srcId="{C9402503-6A77-4F98-A950-3BCF21D8914A}" destId="{53D42528-2C29-409F-BE6D-B9B7C558CCFE}" srcOrd="0" destOrd="0" presId="urn:microsoft.com/office/officeart/2005/8/layout/bProcess2"/>
    <dgm:cxn modelId="{B7AE2624-F2C5-4CFE-BBAD-A3387B00DEF4}" type="presParOf" srcId="{C9402503-6A77-4F98-A950-3BCF21D8914A}" destId="{1B25930F-8838-4373-B689-D71CF9BA754E}" srcOrd="1" destOrd="0" presId="urn:microsoft.com/office/officeart/2005/8/layout/bProcess2"/>
    <dgm:cxn modelId="{75E59520-68B2-4A7E-B5C3-E240C633B959}" type="presParOf" srcId="{9CBD40B4-89DC-4DFA-870D-3B3E92871EAA}" destId="{DB5AF09A-175D-4347-AA53-B92666BCC70F}" srcOrd="5" destOrd="0" presId="urn:microsoft.com/office/officeart/2005/8/layout/bProcess2"/>
    <dgm:cxn modelId="{26F33CF5-31D4-43FA-A1A8-E4253057F29E}" type="presParOf" srcId="{9CBD40B4-89DC-4DFA-870D-3B3E92871EAA}" destId="{C797E029-1538-494A-9FCD-BB93F4CF575E}" srcOrd="6" destOrd="0" presId="urn:microsoft.com/office/officeart/2005/8/layout/bProcess2"/>
    <dgm:cxn modelId="{0AB8B14A-4B22-4234-BC53-9E801714710C}" type="presParOf" srcId="{C797E029-1538-494A-9FCD-BB93F4CF575E}" destId="{418100E6-6CD6-4C6F-9C88-ED769A7B90E8}" srcOrd="0" destOrd="0" presId="urn:microsoft.com/office/officeart/2005/8/layout/bProcess2"/>
    <dgm:cxn modelId="{655BABD9-CF23-482E-8D71-C8C9BDA50F22}" type="presParOf" srcId="{C797E029-1538-494A-9FCD-BB93F4CF575E}" destId="{0706433D-971A-48CF-9D80-3F6E3A7C226A}" srcOrd="1" destOrd="0" presId="urn:microsoft.com/office/officeart/2005/8/layout/bProcess2"/>
    <dgm:cxn modelId="{B723C174-8487-4E7D-9474-39B0965930C8}" type="presParOf" srcId="{9CBD40B4-89DC-4DFA-870D-3B3E92871EAA}" destId="{64DA0714-2704-42BB-9946-30D7C7A67779}" srcOrd="7" destOrd="0" presId="urn:microsoft.com/office/officeart/2005/8/layout/bProcess2"/>
    <dgm:cxn modelId="{C725789A-B542-42CB-98EF-131408F7C320}" type="presParOf" srcId="{9CBD40B4-89DC-4DFA-870D-3B3E92871EAA}" destId="{1592F2AB-A5B6-4FBE-8CB8-7DCFB815324D}" srcOrd="8" destOrd="0" presId="urn:microsoft.com/office/officeart/2005/8/layout/bProcess2"/>
    <dgm:cxn modelId="{B4622C4C-3D60-4647-B70C-F99DF8930E4E}" type="presParOf" srcId="{1592F2AB-A5B6-4FBE-8CB8-7DCFB815324D}" destId="{89D6706A-17FF-4941-B0A3-7E45F4E88D0D}" srcOrd="0" destOrd="0" presId="urn:microsoft.com/office/officeart/2005/8/layout/bProcess2"/>
    <dgm:cxn modelId="{C707596C-6B53-4631-A3CF-E2F3D316819E}" type="presParOf" srcId="{1592F2AB-A5B6-4FBE-8CB8-7DCFB815324D}" destId="{265BDCD0-A6CB-4C19-939C-A33DF07AAAB5}" srcOrd="1" destOrd="0" presId="urn:microsoft.com/office/officeart/2005/8/layout/bProcess2"/>
    <dgm:cxn modelId="{BD9AEBF8-8DCB-4680-8394-3856B94A7A03}" type="presParOf" srcId="{9CBD40B4-89DC-4DFA-870D-3B3E92871EAA}" destId="{FC7B069A-7947-4969-9D5E-6B892F1A3678}" srcOrd="9" destOrd="0" presId="urn:microsoft.com/office/officeart/2005/8/layout/bProcess2"/>
    <dgm:cxn modelId="{377B3C04-C1FB-4273-B831-0C86C469E87F}" type="presParOf" srcId="{9CBD40B4-89DC-4DFA-870D-3B3E92871EAA}" destId="{18302D73-06E1-4B24-B56E-18BBF6566949}"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E96D9-0CFA-444B-ADD6-0EBF54E255E6}">
      <dsp:nvSpPr>
        <dsp:cNvPr id="0" name=""/>
        <dsp:cNvSpPr/>
      </dsp:nvSpPr>
      <dsp:spPr>
        <a:xfrm>
          <a:off x="481309" y="8443"/>
          <a:ext cx="2079204" cy="181923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latin typeface="Calibri" panose="020F0502020204030204" pitchFamily="34" charset="0"/>
              <a:cs typeface="Calibri" panose="020F0502020204030204" pitchFamily="34" charset="0"/>
            </a:rPr>
            <a:t>Local Curriculum Process</a:t>
          </a:r>
          <a:endParaRPr lang="en-US" sz="1900" kern="1200">
            <a:latin typeface="Calibri" panose="020F0502020204030204" pitchFamily="34" charset="0"/>
            <a:cs typeface="Calibri" panose="020F0502020204030204" pitchFamily="34" charset="0"/>
          </a:endParaRPr>
        </a:p>
      </dsp:txBody>
      <dsp:txXfrm>
        <a:off x="785801" y="274864"/>
        <a:ext cx="1470220" cy="1286394"/>
      </dsp:txXfrm>
    </dsp:sp>
    <dsp:sp modelId="{C00C2425-CEF7-43A4-928A-E59A0B13CD29}">
      <dsp:nvSpPr>
        <dsp:cNvPr id="0" name=""/>
        <dsp:cNvSpPr/>
      </dsp:nvSpPr>
      <dsp:spPr>
        <a:xfrm rot="10878667">
          <a:off x="1141410" y="1977234"/>
          <a:ext cx="636732" cy="30643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D2C2E24-BC19-4A19-97AF-FF08FD2F9C72}">
      <dsp:nvSpPr>
        <dsp:cNvPr id="0" name=""/>
        <dsp:cNvSpPr/>
      </dsp:nvSpPr>
      <dsp:spPr>
        <a:xfrm>
          <a:off x="481302" y="2419701"/>
          <a:ext cx="1971751" cy="169223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latin typeface="Calibri" panose="020F0502020204030204" pitchFamily="34" charset="0"/>
              <a:cs typeface="Calibri" panose="020F0502020204030204" pitchFamily="34" charset="0"/>
            </a:rPr>
            <a:t>Chancellor’s Office Curriculum Inventory</a:t>
          </a:r>
          <a:endParaRPr lang="en-US" sz="1700" kern="1200">
            <a:latin typeface="Calibri" panose="020F0502020204030204" pitchFamily="34" charset="0"/>
            <a:cs typeface="Calibri" panose="020F0502020204030204" pitchFamily="34" charset="0"/>
          </a:endParaRPr>
        </a:p>
      </dsp:txBody>
      <dsp:txXfrm>
        <a:off x="770058" y="2667523"/>
        <a:ext cx="1394239" cy="1196593"/>
      </dsp:txXfrm>
    </dsp:sp>
    <dsp:sp modelId="{63B7FD5E-234B-4950-A25D-C93585ABD58E}">
      <dsp:nvSpPr>
        <dsp:cNvPr id="0" name=""/>
        <dsp:cNvSpPr/>
      </dsp:nvSpPr>
      <dsp:spPr>
        <a:xfrm rot="5579794">
          <a:off x="2430216" y="3179680"/>
          <a:ext cx="636732" cy="30643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B25930F-8838-4373-B689-D71CF9BA754E}">
      <dsp:nvSpPr>
        <dsp:cNvPr id="0" name=""/>
        <dsp:cNvSpPr/>
      </dsp:nvSpPr>
      <dsp:spPr>
        <a:xfrm>
          <a:off x="3027409" y="2511333"/>
          <a:ext cx="1765917" cy="176476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College</a:t>
          </a:r>
          <a:endParaRPr lang="en-US" sz="2000" kern="1200">
            <a:latin typeface="Calibri" panose="020F0502020204030204" pitchFamily="34" charset="0"/>
            <a:cs typeface="Calibri" panose="020F0502020204030204" pitchFamily="34" charset="0"/>
          </a:endParaRPr>
        </a:p>
      </dsp:txBody>
      <dsp:txXfrm>
        <a:off x="3286022" y="2769777"/>
        <a:ext cx="1248691" cy="1247876"/>
      </dsp:txXfrm>
    </dsp:sp>
    <dsp:sp modelId="{DB5AF09A-175D-4347-AA53-B92666BCC70F}">
      <dsp:nvSpPr>
        <dsp:cNvPr id="0" name=""/>
        <dsp:cNvSpPr/>
      </dsp:nvSpPr>
      <dsp:spPr>
        <a:xfrm rot="2570">
          <a:off x="3577216" y="1977236"/>
          <a:ext cx="636732" cy="30643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706433D-971A-48CF-9D80-3F6E3A7C226A}">
      <dsp:nvSpPr>
        <dsp:cNvPr id="0" name=""/>
        <dsp:cNvSpPr/>
      </dsp:nvSpPr>
      <dsp:spPr>
        <a:xfrm>
          <a:off x="3029266" y="20526"/>
          <a:ext cx="1765917" cy="177927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College Software</a:t>
          </a:r>
        </a:p>
      </dsp:txBody>
      <dsp:txXfrm>
        <a:off x="3287879" y="281095"/>
        <a:ext cx="1248691" cy="1258139"/>
      </dsp:txXfrm>
    </dsp:sp>
    <dsp:sp modelId="{64DA0714-2704-42BB-9946-30D7C7A67779}">
      <dsp:nvSpPr>
        <dsp:cNvPr id="0" name=""/>
        <dsp:cNvSpPr/>
      </dsp:nvSpPr>
      <dsp:spPr>
        <a:xfrm rot="5308142">
          <a:off x="7747733" y="4081822"/>
          <a:ext cx="62800" cy="61860"/>
        </a:xfrm>
        <a:prstGeom prst="triangle">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265BDCD0-A6CB-4C19-939C-A33DF07AAAB5}">
      <dsp:nvSpPr>
        <dsp:cNvPr id="0" name=""/>
        <dsp:cNvSpPr/>
      </dsp:nvSpPr>
      <dsp:spPr>
        <a:xfrm>
          <a:off x="5253964" y="2497022"/>
          <a:ext cx="2065646" cy="1779277"/>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bg1"/>
              </a:solidFill>
              <a:latin typeface="Calibri"/>
              <a:cs typeface="Calibri"/>
            </a:rPr>
            <a:t>College Program Participation Agreement</a:t>
          </a:r>
        </a:p>
      </dsp:txBody>
      <dsp:txXfrm>
        <a:off x="5556471" y="2757591"/>
        <a:ext cx="1460632" cy="1258139"/>
      </dsp:txXfrm>
    </dsp:sp>
    <dsp:sp modelId="{FC7B069A-7947-4969-9D5E-6B892F1A3678}">
      <dsp:nvSpPr>
        <dsp:cNvPr id="0" name=""/>
        <dsp:cNvSpPr/>
      </dsp:nvSpPr>
      <dsp:spPr>
        <a:xfrm rot="526994" flipH="1" flipV="1">
          <a:off x="7764380" y="4149128"/>
          <a:ext cx="43215" cy="46501"/>
        </a:xfrm>
        <a:prstGeom prst="triangle">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18302D73-06E1-4B24-B56E-18BBF6566949}">
      <dsp:nvSpPr>
        <dsp:cNvPr id="0" name=""/>
        <dsp:cNvSpPr/>
      </dsp:nvSpPr>
      <dsp:spPr>
        <a:xfrm>
          <a:off x="5745257" y="94729"/>
          <a:ext cx="1819236" cy="181923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College Catalog</a:t>
          </a:r>
        </a:p>
      </dsp:txBody>
      <dsp:txXfrm>
        <a:off x="6011678" y="361150"/>
        <a:ext cx="1286394" cy="128639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180027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6"/>
            <a:ext cx="5608320" cy="366045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BC7FF05-1C22-45C1-9DD4-3E62ADDA04FE}" type="slidenum">
              <a:rPr lang="en-US" smtClean="0"/>
              <a:t>10</a:t>
            </a:fld>
            <a:endParaRPr lang="en-US"/>
          </a:p>
        </p:txBody>
      </p:sp>
    </p:spTree>
    <p:extLst>
      <p:ext uri="{BB962C8B-B14F-4D97-AF65-F5344CB8AC3E}">
        <p14:creationId xmlns:p14="http://schemas.microsoft.com/office/powerpoint/2010/main" val="293623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6"/>
            <a:ext cx="5608320" cy="3660457"/>
          </a:xfrm>
          <a:prstGeom prst="rect">
            <a:avLst/>
          </a:prstGeo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C7FF05-1C22-45C1-9DD4-3E62ADDA04FE}" type="slidenum">
              <a:rPr lang="en-US" smtClean="0"/>
              <a:t>11</a:t>
            </a:fld>
            <a:endParaRPr lang="en-US"/>
          </a:p>
        </p:txBody>
      </p:sp>
    </p:spTree>
    <p:extLst>
      <p:ext uri="{BB962C8B-B14F-4D97-AF65-F5344CB8AC3E}">
        <p14:creationId xmlns:p14="http://schemas.microsoft.com/office/powerpoint/2010/main" val="205105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a:t>
            </a:r>
            <a:r>
              <a:rPr lang="en-US" baseline="0" dirty="0"/>
              <a:t> Participation Agreement – Financial Aid Form</a:t>
            </a:r>
            <a:endParaRPr lang="en-US" dirty="0"/>
          </a:p>
        </p:txBody>
      </p:sp>
      <p:sp>
        <p:nvSpPr>
          <p:cNvPr id="4" name="Slide Number Placeholder 3"/>
          <p:cNvSpPr>
            <a:spLocks noGrp="1"/>
          </p:cNvSpPr>
          <p:nvPr>
            <p:ph type="sldNum" sz="quarter" idx="10"/>
          </p:nvPr>
        </p:nvSpPr>
        <p:spPr/>
        <p:txBody>
          <a:bodyPr/>
          <a:lstStyle/>
          <a:p>
            <a:fld id="{FD95146F-1DDF-4AB0-A7B8-8C1C27D4BF4B}" type="slidenum">
              <a:rPr lang="en-US" smtClean="0"/>
              <a:t>12</a:t>
            </a:fld>
            <a:endParaRPr lang="en-US"/>
          </a:p>
        </p:txBody>
      </p:sp>
    </p:spTree>
    <p:extLst>
      <p:ext uri="{BB962C8B-B14F-4D97-AF65-F5344CB8AC3E}">
        <p14:creationId xmlns:p14="http://schemas.microsoft.com/office/powerpoint/2010/main" val="284525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338220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6026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3602341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2729612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1737726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230451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t>
            </a:r>
            <a:endParaRPr lang="en-US" sz="1200" b="1" i="1" dirty="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19</a:t>
            </a:fld>
            <a:endParaRPr lang="en-US"/>
          </a:p>
        </p:txBody>
      </p:sp>
    </p:spTree>
    <p:extLst>
      <p:ext uri="{BB962C8B-B14F-4D97-AF65-F5344CB8AC3E}">
        <p14:creationId xmlns:p14="http://schemas.microsoft.com/office/powerpoint/2010/main" val="274715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1">
              <a:spcBef>
                <a:spcPts val="764"/>
              </a:spcBef>
              <a:defRPr/>
            </a:pPr>
            <a:r>
              <a:rPr lang="en-US" b="1" dirty="0">
                <a:latin typeface="Arial" panose="020B0604020202020204" pitchFamily="34" charset="0"/>
                <a:cs typeface="Arial" panose="020B0604020202020204" pitchFamily="34" charset="0"/>
                <a:sym typeface="Helvetica Light"/>
              </a:rPr>
              <a:t>Completion</a:t>
            </a:r>
            <a:r>
              <a:rPr lang="en-US" dirty="0">
                <a:latin typeface="Arial" panose="020B0604020202020204" pitchFamily="34" charset="0"/>
                <a:cs typeface="Arial" panose="020B0604020202020204" pitchFamily="34" charset="0"/>
                <a:sym typeface="Helvetica Light"/>
              </a:rPr>
              <a:t>- Most students who enter a community college never complete a degree or certificate or transfer to a 4-year university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Time to Degree</a:t>
            </a:r>
            <a:r>
              <a:rPr lang="en-US" dirty="0">
                <a:latin typeface="Arial" panose="020B0604020202020204" pitchFamily="34" charset="0"/>
                <a:cs typeface="Arial" panose="020B0604020202020204" pitchFamily="34" charset="0"/>
                <a:sym typeface="Helvetica Light"/>
              </a:rPr>
              <a:t>-CCC students who do reach a defined educational goal such as a degree or transfer take a long time to do so, often accumulating many excess course credits along the way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Achievement gaps</a:t>
            </a:r>
            <a:r>
              <a:rPr lang="en-US" dirty="0">
                <a:latin typeface="Arial" panose="020B0604020202020204" pitchFamily="34" charset="0"/>
                <a:cs typeface="Arial" panose="020B0604020202020204" pitchFamily="34" charset="0"/>
                <a:sym typeface="Helvetica Light"/>
              </a:rPr>
              <a:t> persist across the CCCs and high-need regions of the state are not served equitably</a:t>
            </a:r>
          </a:p>
          <a:p>
            <a:endParaRPr lang="en-US" dirty="0"/>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0DCE8D96-016D-4C5F-B8FB-25D57DD9E94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74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20</a:t>
            </a:fld>
            <a:endParaRPr lang="en-US"/>
          </a:p>
        </p:txBody>
      </p:sp>
    </p:spTree>
    <p:extLst>
      <p:ext uri="{BB962C8B-B14F-4D97-AF65-F5344CB8AC3E}">
        <p14:creationId xmlns:p14="http://schemas.microsoft.com/office/powerpoint/2010/main" val="44357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150911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22</a:t>
            </a:fld>
            <a:endParaRPr lang="en-US"/>
          </a:p>
        </p:txBody>
      </p:sp>
    </p:spTree>
    <p:extLst>
      <p:ext uri="{BB962C8B-B14F-4D97-AF65-F5344CB8AC3E}">
        <p14:creationId xmlns:p14="http://schemas.microsoft.com/office/powerpoint/2010/main" val="1461233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23</a:t>
            </a:fld>
            <a:endParaRPr lang="en-US"/>
          </a:p>
        </p:txBody>
      </p:sp>
    </p:spTree>
    <p:extLst>
      <p:ext uri="{BB962C8B-B14F-4D97-AF65-F5344CB8AC3E}">
        <p14:creationId xmlns:p14="http://schemas.microsoft.com/office/powerpoint/2010/main" val="300794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24</a:t>
            </a:fld>
            <a:endParaRPr lang="en-US"/>
          </a:p>
        </p:txBody>
      </p:sp>
    </p:spTree>
    <p:extLst>
      <p:ext uri="{BB962C8B-B14F-4D97-AF65-F5344CB8AC3E}">
        <p14:creationId xmlns:p14="http://schemas.microsoft.com/office/powerpoint/2010/main" val="325249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25</a:t>
            </a:fld>
            <a:endParaRPr lang="en-US"/>
          </a:p>
        </p:txBody>
      </p:sp>
    </p:spTree>
    <p:extLst>
      <p:ext uri="{BB962C8B-B14F-4D97-AF65-F5344CB8AC3E}">
        <p14:creationId xmlns:p14="http://schemas.microsoft.com/office/powerpoint/2010/main" val="210429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26</a:t>
            </a:fld>
            <a:endParaRPr lang="en-US"/>
          </a:p>
        </p:txBody>
      </p:sp>
    </p:spTree>
    <p:extLst>
      <p:ext uri="{BB962C8B-B14F-4D97-AF65-F5344CB8AC3E}">
        <p14:creationId xmlns:p14="http://schemas.microsoft.com/office/powerpoint/2010/main" val="472448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27</a:t>
            </a:fld>
            <a:endParaRPr lang="en-US"/>
          </a:p>
        </p:txBody>
      </p:sp>
    </p:spTree>
    <p:extLst>
      <p:ext uri="{BB962C8B-B14F-4D97-AF65-F5344CB8AC3E}">
        <p14:creationId xmlns:p14="http://schemas.microsoft.com/office/powerpoint/2010/main" val="2201098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28</a:t>
            </a:fld>
            <a:endParaRPr lang="en-US"/>
          </a:p>
        </p:txBody>
      </p:sp>
    </p:spTree>
    <p:extLst>
      <p:ext uri="{BB962C8B-B14F-4D97-AF65-F5344CB8AC3E}">
        <p14:creationId xmlns:p14="http://schemas.microsoft.com/office/powerpoint/2010/main" val="314403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29</a:t>
            </a:fld>
            <a:endParaRPr lang="en-US"/>
          </a:p>
        </p:txBody>
      </p:sp>
    </p:spTree>
    <p:extLst>
      <p:ext uri="{BB962C8B-B14F-4D97-AF65-F5344CB8AC3E}">
        <p14:creationId xmlns:p14="http://schemas.microsoft.com/office/powerpoint/2010/main" val="150533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1907499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30</a:t>
            </a:fld>
            <a:endParaRPr lang="en-US"/>
          </a:p>
        </p:txBody>
      </p:sp>
    </p:spTree>
    <p:extLst>
      <p:ext uri="{BB962C8B-B14F-4D97-AF65-F5344CB8AC3E}">
        <p14:creationId xmlns:p14="http://schemas.microsoft.com/office/powerpoint/2010/main" val="3094482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31</a:t>
            </a:fld>
            <a:endParaRPr lang="en-US"/>
          </a:p>
        </p:txBody>
      </p:sp>
    </p:spTree>
    <p:extLst>
      <p:ext uri="{BB962C8B-B14F-4D97-AF65-F5344CB8AC3E}">
        <p14:creationId xmlns:p14="http://schemas.microsoft.com/office/powerpoint/2010/main" val="1607462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32</a:t>
            </a:fld>
            <a:endParaRPr lang="en-US"/>
          </a:p>
        </p:txBody>
      </p:sp>
    </p:spTree>
    <p:extLst>
      <p:ext uri="{BB962C8B-B14F-4D97-AF65-F5344CB8AC3E}">
        <p14:creationId xmlns:p14="http://schemas.microsoft.com/office/powerpoint/2010/main" val="1743904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33</a:t>
            </a:fld>
            <a:endParaRPr lang="en-US"/>
          </a:p>
        </p:txBody>
      </p:sp>
    </p:spTree>
    <p:extLst>
      <p:ext uri="{BB962C8B-B14F-4D97-AF65-F5344CB8AC3E}">
        <p14:creationId xmlns:p14="http://schemas.microsoft.com/office/powerpoint/2010/main" val="4169289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34</a:t>
            </a:fld>
            <a:endParaRPr lang="en-US"/>
          </a:p>
        </p:txBody>
      </p:sp>
    </p:spTree>
    <p:extLst>
      <p:ext uri="{BB962C8B-B14F-4D97-AF65-F5344CB8AC3E}">
        <p14:creationId xmlns:p14="http://schemas.microsoft.com/office/powerpoint/2010/main" val="2449602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35</a:t>
            </a:fld>
            <a:endParaRPr lang="en-US"/>
          </a:p>
        </p:txBody>
      </p:sp>
    </p:spTree>
    <p:extLst>
      <p:ext uri="{BB962C8B-B14F-4D97-AF65-F5344CB8AC3E}">
        <p14:creationId xmlns:p14="http://schemas.microsoft.com/office/powerpoint/2010/main" val="1888777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36</a:t>
            </a:fld>
            <a:endParaRPr lang="en-US"/>
          </a:p>
        </p:txBody>
      </p:sp>
    </p:spTree>
    <p:extLst>
      <p:ext uri="{BB962C8B-B14F-4D97-AF65-F5344CB8AC3E}">
        <p14:creationId xmlns:p14="http://schemas.microsoft.com/office/powerpoint/2010/main" val="75821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403667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6"/>
            <a:ext cx="5608320" cy="366045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BC7FF05-1C22-45C1-9DD4-3E62ADDA04FE}" type="slidenum">
              <a:rPr lang="en-US" smtClean="0"/>
              <a:t>5</a:t>
            </a:fld>
            <a:endParaRPr lang="en-US"/>
          </a:p>
        </p:txBody>
      </p:sp>
    </p:spTree>
    <p:extLst>
      <p:ext uri="{BB962C8B-B14F-4D97-AF65-F5344CB8AC3E}">
        <p14:creationId xmlns:p14="http://schemas.microsoft.com/office/powerpoint/2010/main" val="178635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55022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413761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301649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1584710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42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593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B8CE1-EA7A-4648-AFEA-7E34D1A2DAA4}"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091F5-D3C6-4079-ACD7-2EE6AC0FCE88}" type="slidenum">
              <a:rPr lang="en-US" smtClean="0"/>
              <a:t>‹#›</a:t>
            </a:fld>
            <a:endParaRPr lang="en-US"/>
          </a:p>
        </p:txBody>
      </p:sp>
    </p:spTree>
    <p:extLst>
      <p:ext uri="{BB962C8B-B14F-4D97-AF65-F5344CB8AC3E}">
        <p14:creationId xmlns:p14="http://schemas.microsoft.com/office/powerpoint/2010/main" val="40149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482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988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735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41839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9831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488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4732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1875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0289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4949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B8CE1-EA7A-4648-AFEA-7E34D1A2DAA4}"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091F5-D3C6-4079-ACD7-2EE6AC0FCE88}" type="slidenum">
              <a:rPr lang="en-US" smtClean="0"/>
              <a:t>‹#›</a:t>
            </a:fld>
            <a:endParaRPr lang="en-US"/>
          </a:p>
        </p:txBody>
      </p:sp>
    </p:spTree>
    <p:extLst>
      <p:ext uri="{BB962C8B-B14F-4D97-AF65-F5344CB8AC3E}">
        <p14:creationId xmlns:p14="http://schemas.microsoft.com/office/powerpoint/2010/main" val="3373184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605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273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6366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3277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801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09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2492554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baseline="0">
                <a:solidFill>
                  <a:schemeClr val="bg1"/>
                </a:solidFill>
              </a:defRPr>
            </a:lvl1pPr>
          </a:lstStyle>
          <a:p>
            <a:r>
              <a:rPr lang="en-US" dirty="0"/>
              <a:t>Chancellor’s Office Veterans Program</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8"/>
            <a:ext cx="10058400" cy="3574945"/>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600" baseline="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Demographics</a:t>
            </a:r>
          </a:p>
          <a:p>
            <a:pPr lvl="1"/>
            <a:r>
              <a:rPr lang="en-US" dirty="0"/>
              <a:t>Second level</a:t>
            </a:r>
          </a:p>
          <a:p>
            <a:pPr lvl="2"/>
            <a:r>
              <a:rPr lang="en-US" dirty="0"/>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Veterans Resource Centers (VRCs)</a:t>
            </a:r>
          </a:p>
          <a:p>
            <a:pPr lvl="1"/>
            <a:r>
              <a:rPr lang="en-US" dirty="0"/>
              <a:t>Second level</a:t>
            </a:r>
          </a:p>
          <a:p>
            <a:pPr lvl="2"/>
            <a:r>
              <a:rPr lang="en-US" dirty="0"/>
              <a:t>Third level</a:t>
            </a:r>
          </a:p>
          <a:p>
            <a:pPr lvl="3"/>
            <a:r>
              <a:rPr lang="en-US" dirty="0"/>
              <a:t>Fourth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502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8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lvl1pPr>
          </a:lstStyle>
          <a:p>
            <a:r>
              <a:rPr lang="en-US" dirty="0"/>
              <a:t>Chancellor’s Office Veterans Program</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hasCustomPrompt="1"/>
          </p:nvPr>
        </p:nvSpPr>
        <p:spPr>
          <a:xfrm>
            <a:off x="1277650" y="1798320"/>
            <a:ext cx="10058400" cy="4351338"/>
          </a:xfrm>
        </p:spPr>
        <p:txBody>
          <a:bodyPr/>
          <a:lstStyle>
            <a:lvl1pPr>
              <a:defRPr/>
            </a:lvl1pPr>
            <a:lvl2pPr>
              <a:defRPr/>
            </a:lvl2pPr>
          </a:lstStyle>
          <a:p>
            <a:pPr lvl="0"/>
            <a:r>
              <a:rPr lang="en-US" dirty="0"/>
              <a:t>Demographics</a:t>
            </a:r>
          </a:p>
          <a:p>
            <a:pPr lvl="1"/>
            <a:r>
              <a:rPr lang="en-US" dirty="0"/>
              <a:t>Age</a:t>
            </a:r>
          </a:p>
          <a:p>
            <a:pPr lvl="1"/>
            <a:r>
              <a:rPr lang="en-US" dirty="0"/>
              <a:t>Gender</a:t>
            </a:r>
          </a:p>
          <a:p>
            <a:pPr lvl="1"/>
            <a:endParaRPr lang="en-US" dirty="0"/>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22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lvl1pPr>
          </a:lstStyle>
          <a:p>
            <a:r>
              <a:rPr lang="en-US" dirty="0"/>
              <a:t>Chancellor’s Office Veterans Program</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hasCustomPrompt="1"/>
          </p:nvPr>
        </p:nvSpPr>
        <p:spPr>
          <a:xfrm>
            <a:off x="1277650" y="1798320"/>
            <a:ext cx="10058400" cy="4351338"/>
          </a:xfrm>
        </p:spPr>
        <p:txBody>
          <a:bodyPr/>
          <a:lstStyle>
            <a:lvl1pPr>
              <a:defRPr/>
            </a:lvl1pPr>
            <a:lvl2pPr>
              <a:defRPr baseline="0"/>
            </a:lvl2pPr>
            <a:lvl3pPr>
              <a:defRPr/>
            </a:lvl3pPr>
          </a:lstStyle>
          <a:p>
            <a:pPr lvl="0"/>
            <a:r>
              <a:rPr lang="en-US" dirty="0"/>
              <a:t>Veterans Resource Centers</a:t>
            </a:r>
          </a:p>
          <a:p>
            <a:pPr lvl="1"/>
            <a:r>
              <a:rPr lang="en-US" dirty="0"/>
              <a:t>113 VRCs</a:t>
            </a:r>
          </a:p>
          <a:p>
            <a:pPr lvl="2"/>
            <a:r>
              <a:rPr lang="en-US" dirty="0"/>
              <a:t>Shared location</a:t>
            </a:r>
          </a:p>
          <a:p>
            <a:pPr lvl="1"/>
            <a:r>
              <a:rPr lang="en-US" dirty="0"/>
              <a:t>$10 million on-going funding</a:t>
            </a:r>
          </a:p>
          <a:p>
            <a:pPr lvl="1"/>
            <a:r>
              <a:rPr lang="en-US" dirty="0"/>
              <a:t>Establish and Meet the standards of VRC</a:t>
            </a:r>
          </a:p>
          <a:p>
            <a:pPr lvl="1"/>
            <a:r>
              <a:rPr lang="en-US" dirty="0"/>
              <a:t>Spending Allowances</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918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lvl1pPr>
          </a:lstStyle>
          <a:p>
            <a:r>
              <a:rPr lang="en-US" dirty="0"/>
              <a:t>Chancellor’s Office Veterans Program</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hasCustomPrompt="1"/>
          </p:nvPr>
        </p:nvSpPr>
        <p:spPr>
          <a:xfrm>
            <a:off x="1277650" y="1798320"/>
            <a:ext cx="10058400" cy="4351338"/>
          </a:xfrm>
        </p:spPr>
        <p:txBody>
          <a:bodyPr/>
          <a:lstStyle>
            <a:lvl1pPr>
              <a:defRPr/>
            </a:lvl1pPr>
            <a:lvl2pPr>
              <a:defRPr baseline="0"/>
            </a:lvl2pPr>
          </a:lstStyle>
          <a:p>
            <a:pPr lvl="0"/>
            <a:r>
              <a:rPr lang="en-US" dirty="0"/>
              <a:t>GI Bill vs. Financial Aid (State &amp; Federal)</a:t>
            </a:r>
          </a:p>
          <a:p>
            <a:pPr lvl="1"/>
            <a:r>
              <a:rPr lang="en-US" dirty="0"/>
              <a:t>How many students utilize the GI Bill?</a:t>
            </a:r>
          </a:p>
          <a:p>
            <a:pPr lvl="1"/>
            <a:r>
              <a:rPr lang="en-US" dirty="0"/>
              <a:t>MIS headcount</a:t>
            </a:r>
          </a:p>
          <a:p>
            <a:pPr lvl="1"/>
            <a:r>
              <a:rPr lang="en-US" dirty="0"/>
              <a:t>How many students receive BOG and other state aid?</a:t>
            </a:r>
          </a:p>
          <a:p>
            <a:pPr lvl="1"/>
            <a:r>
              <a:rPr lang="en-US" dirty="0"/>
              <a:t>How many utilize </a:t>
            </a:r>
            <a:r>
              <a:rPr lang="en-US" dirty="0" err="1"/>
              <a:t>pell</a:t>
            </a:r>
            <a:r>
              <a:rPr lang="en-US" dirty="0"/>
              <a:t> grant?</a:t>
            </a:r>
          </a:p>
          <a:p>
            <a:pPr lvl="1"/>
            <a:r>
              <a:rPr lang="en-US" dirty="0"/>
              <a:t>Reasons why some students may choose to delay using their GI Bill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67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lvl1pPr>
          </a:lstStyle>
          <a:p>
            <a:r>
              <a:rPr lang="en-US" dirty="0"/>
              <a:t>Chancellor’s Office Veterans Program</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hasCustomPrompt="1"/>
          </p:nvPr>
        </p:nvSpPr>
        <p:spPr>
          <a:xfrm>
            <a:off x="1277650" y="1798320"/>
            <a:ext cx="10058400" cy="4351338"/>
          </a:xfrm>
        </p:spPr>
        <p:txBody>
          <a:bodyPr/>
          <a:lstStyle>
            <a:lvl1pPr>
              <a:defRPr/>
            </a:lvl1pPr>
            <a:lvl2pPr>
              <a:defRPr baseline="0"/>
            </a:lvl2pPr>
          </a:lstStyle>
          <a:p>
            <a:pPr lvl="0"/>
            <a:r>
              <a:rPr lang="en-US" dirty="0"/>
              <a:t>COVID – 19 Guidance</a:t>
            </a:r>
          </a:p>
          <a:p>
            <a:pPr lvl="1"/>
            <a:r>
              <a:rPr lang="en-US" dirty="0"/>
              <a:t>Excused Withdrawal Guidance</a:t>
            </a:r>
          </a:p>
          <a:p>
            <a:pPr lvl="1"/>
            <a:r>
              <a:rPr lang="en-US" dirty="0"/>
              <a:t>Change in Modality Guidance</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4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lvl1pPr>
          </a:lstStyle>
          <a:p>
            <a:r>
              <a:rPr lang="en-US" dirty="0"/>
              <a:t>Chancellor’s Office Veterans Program</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hasCustomPrompt="1"/>
          </p:nvPr>
        </p:nvSpPr>
        <p:spPr>
          <a:xfrm>
            <a:off x="1277650" y="1798320"/>
            <a:ext cx="10058400" cy="4351338"/>
          </a:xfrm>
        </p:spPr>
        <p:txBody>
          <a:bodyPr/>
          <a:lstStyle>
            <a:lvl1pPr>
              <a:defRPr/>
            </a:lvl1pPr>
          </a:lstStyle>
          <a:p>
            <a:pPr lvl="0"/>
            <a:r>
              <a:rPr lang="en-US" dirty="0"/>
              <a:t>Credit for Prior Learning</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42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lvl1pPr>
          </a:lstStyle>
          <a:p>
            <a:r>
              <a:rPr lang="en-US" dirty="0"/>
              <a:t>Chancellor’s Office Veterans Program</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hasCustomPrompt="1"/>
          </p:nvPr>
        </p:nvSpPr>
        <p:spPr>
          <a:xfrm>
            <a:off x="1277650" y="1798320"/>
            <a:ext cx="10058400" cy="4351338"/>
          </a:xfrm>
        </p:spPr>
        <p:txBody>
          <a:bodyPr/>
          <a:lstStyle>
            <a:lvl1pPr>
              <a:defRPr/>
            </a:lvl1pPr>
            <a:lvl2pPr>
              <a:defRPr/>
            </a:lvl2pPr>
          </a:lstStyle>
          <a:p>
            <a:pPr lvl="0"/>
            <a:r>
              <a:rPr lang="en-US" dirty="0"/>
              <a:t>Veterans Services Advisory Committee</a:t>
            </a:r>
          </a:p>
          <a:p>
            <a:pPr lvl="1"/>
            <a:r>
              <a:rPr lang="en-US" dirty="0"/>
              <a:t>2020-21 Goals</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6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ecorative" title="Straight connector "/>
          <p:cNvCxnSpPr/>
          <p:nvPr userDrawn="1"/>
        </p:nvCxnSpPr>
        <p:spPr>
          <a:xfrm>
            <a:off x="1277650" y="1690688"/>
            <a:ext cx="10046043"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Decorative&#10;" title="Straight connector "/>
          <p:cNvCxnSpPr/>
          <p:nvPr userDrawn="1"/>
        </p:nvCxnSpPr>
        <p:spPr>
          <a:xfrm>
            <a:off x="1277649" y="1745118"/>
            <a:ext cx="10046043"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Decorative&#10;" title="Straight connector "/>
          <p:cNvCxnSpPr/>
          <p:nvPr userDrawn="1"/>
        </p:nvCxnSpPr>
        <p:spPr>
          <a:xfrm>
            <a:off x="1277649" y="1724189"/>
            <a:ext cx="1004604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65292" y="2187574"/>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Graphic straight line"/>
          <p:cNvCxnSpPr/>
          <p:nvPr userDrawn="1"/>
        </p:nvCxnSpPr>
        <p:spPr>
          <a:xfrm>
            <a:off x="1277649" y="1770291"/>
            <a:ext cx="1004604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10;" title="Straight connector "/>
          <p:cNvCxnSpPr/>
          <p:nvPr userDrawn="1"/>
        </p:nvCxnSpPr>
        <p:spPr>
          <a:xfrm>
            <a:off x="1277649" y="1745118"/>
            <a:ext cx="10046043"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ecorative" title="Straight connector "/>
          <p:cNvCxnSpPr/>
          <p:nvPr userDrawn="1"/>
        </p:nvCxnSpPr>
        <p:spPr>
          <a:xfrm>
            <a:off x="1277650" y="1690688"/>
            <a:ext cx="10046043"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u="sng">
                <a:solidFill>
                  <a:srgbClr val="404040"/>
                </a:solidFill>
                <a:latin typeface="Calibri Light"/>
                <a:cs typeface="Calibri Light"/>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000" b="0" i="0">
                <a:solidFill>
                  <a:srgbClr val="404040"/>
                </a:solidFill>
                <a:latin typeface="Calibri"/>
                <a:cs typeface="Calibri"/>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7/21/2020</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Calibri"/>
                <a:cs typeface="Calibri"/>
              </a:defRPr>
            </a:lvl1pPr>
          </a:lstStyle>
          <a:p>
            <a:pPr marL="93980">
              <a:lnSpc>
                <a:spcPts val="1105"/>
              </a:lnSpc>
            </a:pPr>
            <a:fld id="{81D60167-4931-47E6-BA6A-407CBD079E47}" type="slidenum">
              <a:rPr dirty="0"/>
              <a:t>‹#›</a:t>
            </a:fld>
            <a:endParaRPr/>
          </a:p>
        </p:txBody>
      </p:sp>
    </p:spTree>
    <p:extLst>
      <p:ext uri="{BB962C8B-B14F-4D97-AF65-F5344CB8AC3E}">
        <p14:creationId xmlns:p14="http://schemas.microsoft.com/office/powerpoint/2010/main" val="208593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952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330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sv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704" r:id="rId7"/>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1F23369-C79C-4CCD-89C0-19FCCBC8C478}"/>
              </a:ext>
            </a:extLst>
          </p:cNvPr>
          <p:cNvPicPr>
            <a:picLocks noChangeAspect="1"/>
          </p:cNvPicPr>
          <p:nvPr userDrawn="1"/>
        </p:nvPicPr>
        <p:blipFill>
          <a:blip r:embed="rId13"/>
          <a:stretch>
            <a:fillRect/>
          </a:stretch>
        </p:blipFill>
        <p:spPr>
          <a:xfrm>
            <a:off x="324770" y="6014979"/>
            <a:ext cx="3624821" cy="596918"/>
          </a:xfrm>
          <a:prstGeom prst="rect">
            <a:avLst/>
          </a:prstGeom>
        </p:spPr>
      </p:pic>
      <p:cxnSp>
        <p:nvCxnSpPr>
          <p:cNvPr id="8" name="Straight Connector 7">
            <a:extLst>
              <a:ext uri="{FF2B5EF4-FFF2-40B4-BE49-F238E27FC236}">
                <a16:creationId xmlns:a16="http://schemas.microsoft.com/office/drawing/2014/main" id="{AD32161F-4AE6-442D-A48A-D9262EAE8A84}"/>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341E16A-999F-4862-8673-CB5C437D3874}"/>
              </a:ext>
            </a:extLst>
          </p:cNvPr>
          <p:cNvSpPr/>
          <p:nvPr userDrawn="1"/>
        </p:nvSpPr>
        <p:spPr>
          <a:xfrm>
            <a:off x="1993605" y="5933004"/>
            <a:ext cx="2573079" cy="73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1F2076-A492-4EA4-9DC4-58188F8A7AB0}"/>
              </a:ext>
            </a:extLst>
          </p:cNvPr>
          <p:cNvPicPr>
            <a:picLocks noChangeAspect="1"/>
          </p:cNvPicPr>
          <p:nvPr userDrawn="1"/>
        </p:nvPicPr>
        <p:blipFill rotWithShape="1">
          <a:blip/>
          <a:srcRect r="12879" b="7360"/>
          <a:stretch/>
        </p:blipFill>
        <p:spPr>
          <a:xfrm>
            <a:off x="7810500" y="1066800"/>
            <a:ext cx="4381500" cy="4659045"/>
          </a:xfrm>
          <a:prstGeom prst="rect">
            <a:avLst/>
          </a:prstGeom>
        </p:spPr>
      </p:pic>
    </p:spTree>
    <p:extLst>
      <p:ext uri="{BB962C8B-B14F-4D97-AF65-F5344CB8AC3E}">
        <p14:creationId xmlns:p14="http://schemas.microsoft.com/office/powerpoint/2010/main" val="1984912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1F23369-C79C-4CCD-89C0-19FCCBC8C478}"/>
              </a:ext>
            </a:extLst>
          </p:cNvPr>
          <p:cNvPicPr>
            <a:picLocks noChangeAspect="1"/>
          </p:cNvPicPr>
          <p:nvPr userDrawn="1"/>
        </p:nvPicPr>
        <p:blipFill>
          <a:blip r:embed="rId13"/>
          <a:stretch>
            <a:fillRect/>
          </a:stretch>
        </p:blipFill>
        <p:spPr>
          <a:xfrm>
            <a:off x="324770" y="6014979"/>
            <a:ext cx="3624821" cy="596918"/>
          </a:xfrm>
          <a:prstGeom prst="rect">
            <a:avLst/>
          </a:prstGeom>
        </p:spPr>
      </p:pic>
      <p:cxnSp>
        <p:nvCxnSpPr>
          <p:cNvPr id="8" name="Straight Connector 7">
            <a:extLst>
              <a:ext uri="{FF2B5EF4-FFF2-40B4-BE49-F238E27FC236}">
                <a16:creationId xmlns:a16="http://schemas.microsoft.com/office/drawing/2014/main" id="{AD32161F-4AE6-442D-A48A-D9262EAE8A84}"/>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341E16A-999F-4862-8673-CB5C437D3874}"/>
              </a:ext>
            </a:extLst>
          </p:cNvPr>
          <p:cNvSpPr/>
          <p:nvPr userDrawn="1"/>
        </p:nvSpPr>
        <p:spPr>
          <a:xfrm>
            <a:off x="1993605" y="5933004"/>
            <a:ext cx="2573079" cy="73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1F2076-A492-4EA4-9DC4-58188F8A7AB0}"/>
              </a:ext>
            </a:extLst>
          </p:cNvPr>
          <p:cNvPicPr>
            <a:picLocks noChangeAspect="1"/>
          </p:cNvPicPr>
          <p:nvPr userDrawn="1"/>
        </p:nvPicPr>
        <p:blipFill rotWithShape="1">
          <a:blip r:embed="rId14">
            <a:extLst>
              <a:ext uri="{96DAC541-7B7A-43D3-8B79-37D633B846F1}">
                <asvg:svgBlip xmlns:asvg="http://schemas.microsoft.com/office/drawing/2016/SVG/main" r:embed="rId15"/>
              </a:ext>
            </a:extLst>
          </a:blip>
          <a:srcRect r="12879" b="7360"/>
          <a:stretch/>
        </p:blipFill>
        <p:spPr>
          <a:xfrm>
            <a:off x="7810500" y="1066800"/>
            <a:ext cx="4381500" cy="4659045"/>
          </a:xfrm>
          <a:prstGeom prst="rect">
            <a:avLst/>
          </a:prstGeom>
        </p:spPr>
      </p:pic>
    </p:spTree>
    <p:extLst>
      <p:ext uri="{BB962C8B-B14F-4D97-AF65-F5344CB8AC3E}">
        <p14:creationId xmlns:p14="http://schemas.microsoft.com/office/powerpoint/2010/main" val="12273428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23614133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cco.edu/-/media/COregional-assignments-a11y.pdf?la=en&amp;hash=7444848F638E7500AE21BEFC259A85E4156B83D9"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3.xml"/><Relationship Id="rId5" Type="http://schemas.openxmlformats.org/officeDocument/2006/relationships/image" Target="../media/image11.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cccco.edu/-/media/CCCCO-Website/Files/Communications/COVID-19/fs-20-04-revised-attendance-accounting-guidance-4-16-20.pdf?la=en&amp;hash=0153D55F0355086C2219436D1838B133532774F3" TargetMode="External"/><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lvet.ca.gov/CSAAVE" TargetMode="External"/><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mailto:veterans@cccco.edu" TargetMode="External"/><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7034785" y="659567"/>
            <a:ext cx="4652546" cy="5477359"/>
          </a:xfrm>
        </p:spPr>
        <p:txBody>
          <a:bodyPr>
            <a:normAutofit/>
          </a:bodyPr>
          <a:lstStyle/>
          <a:p>
            <a:r>
              <a:rPr lang="en-US" sz="4200" dirty="0"/>
              <a:t>Curriculum, Financial Aid &amp; Veterans Services</a:t>
            </a: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7650" y="365125"/>
            <a:ext cx="10046043" cy="1034642"/>
          </a:xfrm>
          <a:prstGeom prst="rect">
            <a:avLst/>
          </a:prstGeom>
        </p:spPr>
        <p:txBody>
          <a:bodyPr vert="horz" wrap="square" lIns="0" tIns="530860" rIns="0" bIns="0" rtlCol="0" anchor="t">
            <a:spAutoFit/>
          </a:bodyPr>
          <a:lstStyle/>
          <a:p>
            <a:pPr marL="173990">
              <a:spcBef>
                <a:spcPts val="100"/>
              </a:spcBef>
              <a:tabLst>
                <a:tab pos="662305" algn="l"/>
                <a:tab pos="10140315" algn="l"/>
              </a:tabLst>
            </a:pPr>
            <a:r>
              <a:rPr lang="en-US" spc="-60" dirty="0">
                <a:solidFill>
                  <a:schemeClr val="tx2"/>
                </a:solidFill>
              </a:rPr>
              <a:t>Resolutions: Checklist</a:t>
            </a:r>
            <a:r>
              <a:rPr lang="en-US" u="none" dirty="0">
                <a:latin typeface="Berlin Sans FB"/>
              </a:rPr>
              <a:t> </a:t>
            </a:r>
            <a:endParaRPr lang="en-US" dirty="0"/>
          </a:p>
        </p:txBody>
      </p:sp>
      <p:sp>
        <p:nvSpPr>
          <p:cNvPr id="5" name="Content Placeholder 4"/>
          <p:cNvSpPr>
            <a:spLocks noGrp="1"/>
          </p:cNvSpPr>
          <p:nvPr>
            <p:ph sz="half" idx="1"/>
          </p:nvPr>
        </p:nvSpPr>
        <p:spPr/>
        <p:txBody>
          <a:bodyPr/>
          <a:lstStyle/>
          <a:p>
            <a:pPr marL="355600" marR="362585" indent="-342900">
              <a:buFont typeface="Wingdings" panose="05000000000000000000" pitchFamily="2" charset="2"/>
              <a:buChar char="Ø"/>
            </a:pPr>
            <a:r>
              <a:rPr lang="en-US" spc="-5" dirty="0">
                <a:solidFill>
                  <a:srgbClr val="404040"/>
                </a:solidFill>
                <a:cs typeface="Calibri"/>
              </a:rPr>
              <a:t>Chancellor’s </a:t>
            </a:r>
            <a:r>
              <a:rPr lang="en-US" spc="-10" dirty="0">
                <a:solidFill>
                  <a:srgbClr val="404040"/>
                </a:solidFill>
                <a:cs typeface="Calibri"/>
              </a:rPr>
              <a:t>Office </a:t>
            </a:r>
            <a:r>
              <a:rPr lang="en-US" spc="-5" dirty="0">
                <a:solidFill>
                  <a:srgbClr val="404040"/>
                </a:solidFill>
                <a:cs typeface="Calibri"/>
              </a:rPr>
              <a:t>Curriculum </a:t>
            </a:r>
            <a:r>
              <a:rPr lang="en-US" spc="-15" dirty="0">
                <a:solidFill>
                  <a:srgbClr val="404040"/>
                </a:solidFill>
                <a:cs typeface="Calibri"/>
              </a:rPr>
              <a:t>Inventory </a:t>
            </a:r>
            <a:r>
              <a:rPr lang="en-US" spc="-5" dirty="0">
                <a:solidFill>
                  <a:srgbClr val="404040"/>
                </a:solidFill>
                <a:cs typeface="Calibri"/>
              </a:rPr>
              <a:t>(COCI)  College</a:t>
            </a:r>
            <a:r>
              <a:rPr lang="en-US" spc="-15" dirty="0">
                <a:solidFill>
                  <a:srgbClr val="404040"/>
                </a:solidFill>
                <a:cs typeface="Calibri"/>
              </a:rPr>
              <a:t> </a:t>
            </a:r>
            <a:r>
              <a:rPr lang="en-US" spc="-10" dirty="0">
                <a:solidFill>
                  <a:srgbClr val="404040"/>
                </a:solidFill>
                <a:cs typeface="Calibri"/>
              </a:rPr>
              <a:t>Catalog</a:t>
            </a:r>
          </a:p>
          <a:p>
            <a:pPr marL="355600" marR="362585" indent="-342900">
              <a:buFont typeface="Wingdings" panose="05000000000000000000" pitchFamily="2" charset="2"/>
              <a:buChar char="Ø"/>
            </a:pPr>
            <a:endParaRPr lang="en-US" spc="-10" dirty="0">
              <a:solidFill>
                <a:srgbClr val="404040"/>
              </a:solidFill>
              <a:cs typeface="Calibri"/>
            </a:endParaRPr>
          </a:p>
          <a:p>
            <a:pPr marL="355600" marR="362585" indent="-342900">
              <a:buFont typeface="Wingdings" panose="05000000000000000000" pitchFamily="2" charset="2"/>
              <a:buChar char="Ø"/>
            </a:pPr>
            <a:r>
              <a:rPr lang="en-US" spc="-10" dirty="0">
                <a:solidFill>
                  <a:srgbClr val="404040"/>
                </a:solidFill>
                <a:cs typeface="Calibri"/>
              </a:rPr>
              <a:t>Approved </a:t>
            </a:r>
            <a:r>
              <a:rPr lang="en-US" spc="-15" dirty="0">
                <a:solidFill>
                  <a:srgbClr val="404040"/>
                </a:solidFill>
                <a:cs typeface="Calibri"/>
              </a:rPr>
              <a:t>program </a:t>
            </a:r>
            <a:r>
              <a:rPr lang="en-US" spc="-5" dirty="0">
                <a:solidFill>
                  <a:srgbClr val="404040"/>
                </a:solidFill>
                <a:cs typeface="Calibri"/>
              </a:rPr>
              <a:t>listing </a:t>
            </a:r>
            <a:r>
              <a:rPr lang="en-US" dirty="0">
                <a:solidFill>
                  <a:srgbClr val="404040"/>
                </a:solidFill>
                <a:cs typeface="Calibri"/>
              </a:rPr>
              <a:t>in </a:t>
            </a:r>
            <a:r>
              <a:rPr lang="en-US" spc="-5" dirty="0">
                <a:solidFill>
                  <a:srgbClr val="404040"/>
                </a:solidFill>
                <a:cs typeface="Calibri"/>
              </a:rPr>
              <a:t>school-based</a:t>
            </a:r>
            <a:r>
              <a:rPr lang="en-US" spc="-10" dirty="0">
                <a:solidFill>
                  <a:srgbClr val="404040"/>
                </a:solidFill>
                <a:cs typeface="Calibri"/>
              </a:rPr>
              <a:t> software</a:t>
            </a:r>
          </a:p>
          <a:p>
            <a:pPr marL="355600" marR="362585" indent="-342900">
              <a:buFont typeface="Wingdings" panose="05000000000000000000" pitchFamily="2" charset="2"/>
              <a:buChar char="Ø"/>
            </a:pPr>
            <a:endParaRPr lang="en-US" spc="-5" dirty="0">
              <a:solidFill>
                <a:srgbClr val="404040"/>
              </a:solidFill>
              <a:cs typeface="Calibri"/>
            </a:endParaRPr>
          </a:p>
          <a:p>
            <a:pPr marL="355600" marR="362585" indent="-342900">
              <a:buFont typeface="Wingdings" panose="05000000000000000000" pitchFamily="2" charset="2"/>
              <a:buChar char="Ø"/>
            </a:pPr>
            <a:r>
              <a:rPr lang="en-US" spc="-5" dirty="0">
                <a:solidFill>
                  <a:srgbClr val="404040"/>
                </a:solidFill>
                <a:cs typeface="Calibri"/>
              </a:rPr>
              <a:t>Title </a:t>
            </a:r>
            <a:r>
              <a:rPr lang="en-US" dirty="0">
                <a:solidFill>
                  <a:srgbClr val="404040"/>
                </a:solidFill>
                <a:cs typeface="Calibri"/>
              </a:rPr>
              <a:t>IV </a:t>
            </a:r>
            <a:r>
              <a:rPr lang="en-US" spc="-15" dirty="0">
                <a:solidFill>
                  <a:srgbClr val="404040"/>
                </a:solidFill>
                <a:cs typeface="Calibri"/>
              </a:rPr>
              <a:t>Program </a:t>
            </a:r>
            <a:r>
              <a:rPr lang="en-US" spc="-5" dirty="0">
                <a:solidFill>
                  <a:srgbClr val="404040"/>
                </a:solidFill>
                <a:cs typeface="Calibri"/>
              </a:rPr>
              <a:t>Participation Agreement </a:t>
            </a:r>
            <a:r>
              <a:rPr lang="en-US" spc="-30" dirty="0">
                <a:solidFill>
                  <a:srgbClr val="404040"/>
                </a:solidFill>
                <a:cs typeface="Calibri"/>
              </a:rPr>
              <a:t>(PPA) </a:t>
            </a:r>
            <a:r>
              <a:rPr lang="en-US" spc="-5" dirty="0">
                <a:solidFill>
                  <a:srgbClr val="404040"/>
                </a:solidFill>
                <a:cs typeface="Calibri"/>
              </a:rPr>
              <a:t>Local </a:t>
            </a:r>
            <a:r>
              <a:rPr lang="en-US" spc="-10" dirty="0">
                <a:solidFill>
                  <a:srgbClr val="404040"/>
                </a:solidFill>
                <a:cs typeface="Calibri"/>
              </a:rPr>
              <a:t>governing board</a:t>
            </a:r>
            <a:r>
              <a:rPr lang="en-US" spc="-40" dirty="0">
                <a:solidFill>
                  <a:srgbClr val="404040"/>
                </a:solidFill>
                <a:cs typeface="Calibri"/>
              </a:rPr>
              <a:t> </a:t>
            </a:r>
            <a:r>
              <a:rPr lang="en-US" spc="-10" dirty="0">
                <a:solidFill>
                  <a:srgbClr val="404040"/>
                </a:solidFill>
                <a:cs typeface="Calibri"/>
              </a:rPr>
              <a:t>approvals</a:t>
            </a:r>
          </a:p>
          <a:p>
            <a:pPr marL="355600" marR="362585" indent="-342900">
              <a:buFont typeface="Wingdings" panose="05000000000000000000" pitchFamily="2" charset="2"/>
              <a:buChar char="Ø"/>
            </a:pPr>
            <a:endParaRPr lang="en-US" spc="-5" dirty="0">
              <a:solidFill>
                <a:srgbClr val="404040"/>
              </a:solidFill>
              <a:cs typeface="Calibri"/>
            </a:endParaRPr>
          </a:p>
          <a:p>
            <a:pPr marL="355600" marR="362585" indent="-342900">
              <a:buFont typeface="Wingdings" panose="05000000000000000000" pitchFamily="2" charset="2"/>
              <a:buChar char="Ø"/>
            </a:pPr>
            <a:r>
              <a:rPr lang="en-US" spc="-5" dirty="0">
                <a:solidFill>
                  <a:srgbClr val="404040"/>
                </a:solidFill>
                <a:cs typeface="Calibri"/>
              </a:rPr>
              <a:t>Local </a:t>
            </a:r>
            <a:r>
              <a:rPr lang="en-US" dirty="0">
                <a:solidFill>
                  <a:srgbClr val="404040"/>
                </a:solidFill>
                <a:cs typeface="Calibri"/>
              </a:rPr>
              <a:t>Curriculum </a:t>
            </a:r>
            <a:r>
              <a:rPr lang="en-US" spc="-10" dirty="0">
                <a:solidFill>
                  <a:srgbClr val="404040"/>
                </a:solidFill>
                <a:cs typeface="Calibri"/>
              </a:rPr>
              <a:t>Committee </a:t>
            </a:r>
            <a:r>
              <a:rPr lang="en-US" spc="-5" dirty="0">
                <a:solidFill>
                  <a:srgbClr val="404040"/>
                </a:solidFill>
                <a:cs typeface="Calibri"/>
              </a:rPr>
              <a:t>meeting</a:t>
            </a:r>
            <a:r>
              <a:rPr lang="en-US" spc="-10" dirty="0">
                <a:solidFill>
                  <a:srgbClr val="404040"/>
                </a:solidFill>
                <a:cs typeface="Calibri"/>
              </a:rPr>
              <a:t> </a:t>
            </a:r>
            <a:r>
              <a:rPr lang="en-US" spc="-5" dirty="0">
                <a:solidFill>
                  <a:srgbClr val="404040"/>
                </a:solidFill>
                <a:cs typeface="Calibri"/>
              </a:rPr>
              <a:t>minutes</a:t>
            </a:r>
            <a:endParaRPr lang="en-US" dirty="0">
              <a:cs typeface="Calibri"/>
            </a:endParaRPr>
          </a:p>
          <a:p>
            <a:endParaRPr lang="en-US" dirty="0"/>
          </a:p>
        </p:txBody>
      </p:sp>
      <p:sp>
        <p:nvSpPr>
          <p:cNvPr id="4" name="object 4"/>
          <p:cNvSpPr txBox="1">
            <a:spLocks noGrp="1"/>
          </p:cNvSpPr>
          <p:nvPr>
            <p:ph type="sldNum" sz="quarter" idx="4294967295"/>
          </p:nvPr>
        </p:nvSpPr>
        <p:spPr>
          <a:xfrm>
            <a:off x="9448800" y="6356350"/>
            <a:ext cx="2743200" cy="365125"/>
          </a:xfrm>
          <a:prstGeom prst="rect">
            <a:avLst/>
          </a:prstGeom>
        </p:spPr>
        <p:txBody>
          <a:bodyPr vert="horz" wrap="square" lIns="0" tIns="0" rIns="0" bIns="0" rtlCol="0">
            <a:spAutoFit/>
          </a:bodyPr>
          <a:lstStyle/>
          <a:p>
            <a:pPr marL="25400">
              <a:lnSpc>
                <a:spcPts val="1105"/>
              </a:lnSpc>
            </a:pPr>
            <a:fld id="{81D60167-4931-47E6-BA6A-407CBD079E47}" type="slidenum">
              <a:rPr dirty="0"/>
              <a:t>10</a:t>
            </a:fld>
            <a:endParaRPr/>
          </a:p>
        </p:txBody>
      </p:sp>
    </p:spTree>
    <p:extLst>
      <p:ext uri="{BB962C8B-B14F-4D97-AF65-F5344CB8AC3E}">
        <p14:creationId xmlns:p14="http://schemas.microsoft.com/office/powerpoint/2010/main" val="157876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7650" y="318517"/>
            <a:ext cx="10046043" cy="1372171"/>
          </a:xfrm>
          <a:prstGeom prst="rect">
            <a:avLst/>
          </a:prstGeom>
        </p:spPr>
        <p:txBody>
          <a:bodyPr vert="horz" wrap="square" lIns="0" tIns="12700" rIns="0" bIns="0" rtlCol="0">
            <a:spAutoFit/>
          </a:bodyPr>
          <a:lstStyle/>
          <a:p>
            <a:pPr marR="89535">
              <a:lnSpc>
                <a:spcPts val="5330"/>
              </a:lnSpc>
              <a:spcBef>
                <a:spcPts val="100"/>
              </a:spcBef>
            </a:pPr>
            <a:r>
              <a:rPr spc="-60" dirty="0">
                <a:solidFill>
                  <a:schemeClr val="tx2"/>
                </a:solidFill>
              </a:rPr>
              <a:t>Outcomes of Local Curricular Processes</a:t>
            </a:r>
          </a:p>
          <a:p>
            <a:pPr>
              <a:lnSpc>
                <a:spcPts val="5330"/>
              </a:lnSpc>
              <a:tabLst>
                <a:tab pos="2660015" algn="l"/>
                <a:tab pos="9966325" algn="l"/>
              </a:tabLst>
            </a:pPr>
            <a:r>
              <a:rPr spc="-60" dirty="0">
                <a:solidFill>
                  <a:schemeClr val="tx2"/>
                </a:solidFill>
              </a:rPr>
              <a:t>Assure Compliance</a:t>
            </a:r>
            <a:r>
              <a:rPr u="none" spc="-50" dirty="0">
                <a:solidFill>
                  <a:schemeClr val="accent6">
                    <a:lumMod val="75000"/>
                  </a:schemeClr>
                </a:solidFill>
                <a:latin typeface="Bahnschrift SemiBold Condensed" panose="020B0502040204020203" pitchFamily="34" charset="0"/>
              </a:rPr>
              <a:t>	</a:t>
            </a:r>
          </a:p>
        </p:txBody>
      </p:sp>
      <p:sp>
        <p:nvSpPr>
          <p:cNvPr id="5" name="Content Placeholder 4"/>
          <p:cNvSpPr>
            <a:spLocks noGrp="1"/>
          </p:cNvSpPr>
          <p:nvPr>
            <p:ph sz="half" idx="1"/>
          </p:nvPr>
        </p:nvSpPr>
        <p:spPr>
          <a:xfrm>
            <a:off x="1277650" y="1798320"/>
            <a:ext cx="10058400" cy="4797552"/>
          </a:xfrm>
        </p:spPr>
        <p:txBody>
          <a:bodyPr>
            <a:normAutofit/>
          </a:bodyPr>
          <a:lstStyle/>
          <a:p>
            <a:pPr marL="12700">
              <a:lnSpc>
                <a:spcPct val="100000"/>
              </a:lnSpc>
              <a:spcBef>
                <a:spcPts val="254"/>
              </a:spcBef>
            </a:pPr>
            <a:endParaRPr lang="en-US" sz="2200" spc="-5" dirty="0">
              <a:solidFill>
                <a:srgbClr val="404040"/>
              </a:solidFill>
              <a:cs typeface="Calibri"/>
            </a:endParaRPr>
          </a:p>
          <a:p>
            <a:pPr marL="12700">
              <a:lnSpc>
                <a:spcPct val="100000"/>
              </a:lnSpc>
              <a:spcBef>
                <a:spcPts val="254"/>
              </a:spcBef>
            </a:pPr>
            <a:r>
              <a:rPr lang="en-US" sz="2200" spc="-5" dirty="0">
                <a:solidFill>
                  <a:srgbClr val="404040"/>
                </a:solidFill>
                <a:cs typeface="Calibri"/>
              </a:rPr>
              <a:t>Local </a:t>
            </a:r>
            <a:r>
              <a:rPr lang="en-US" sz="2200" spc="-10" dirty="0">
                <a:solidFill>
                  <a:srgbClr val="404040"/>
                </a:solidFill>
                <a:cs typeface="Calibri"/>
              </a:rPr>
              <a:t>processes </a:t>
            </a:r>
            <a:r>
              <a:rPr lang="en-US" sz="2200" dirty="0">
                <a:solidFill>
                  <a:srgbClr val="404040"/>
                </a:solidFill>
                <a:cs typeface="Calibri"/>
              </a:rPr>
              <a:t>and </a:t>
            </a:r>
            <a:r>
              <a:rPr lang="en-US" sz="2200" spc="-10" dirty="0">
                <a:solidFill>
                  <a:srgbClr val="404040"/>
                </a:solidFill>
                <a:cs typeface="Calibri"/>
              </a:rPr>
              <a:t>procedures </a:t>
            </a:r>
            <a:r>
              <a:rPr lang="en-US" sz="2200" spc="-15" dirty="0">
                <a:solidFill>
                  <a:srgbClr val="404040"/>
                </a:solidFill>
                <a:cs typeface="Calibri"/>
              </a:rPr>
              <a:t>for </a:t>
            </a:r>
            <a:r>
              <a:rPr lang="en-US" sz="2200" dirty="0">
                <a:solidFill>
                  <a:srgbClr val="404040"/>
                </a:solidFill>
                <a:cs typeface="Calibri"/>
              </a:rPr>
              <a:t>curriculum </a:t>
            </a:r>
            <a:r>
              <a:rPr lang="en-US" sz="2200" spc="-5" dirty="0">
                <a:solidFill>
                  <a:srgbClr val="404040"/>
                </a:solidFill>
                <a:cs typeface="Calibri"/>
              </a:rPr>
              <a:t>should </a:t>
            </a:r>
            <a:r>
              <a:rPr lang="en-US" sz="2200" dirty="0">
                <a:solidFill>
                  <a:srgbClr val="404040"/>
                </a:solidFill>
                <a:cs typeface="Calibri"/>
              </a:rPr>
              <a:t>include </a:t>
            </a:r>
            <a:r>
              <a:rPr lang="en-US" sz="2200" spc="-5" dirty="0">
                <a:solidFill>
                  <a:srgbClr val="404040"/>
                </a:solidFill>
                <a:cs typeface="Calibri"/>
              </a:rPr>
              <a:t>checks </a:t>
            </a:r>
            <a:r>
              <a:rPr lang="en-US" sz="2200" spc="-15" dirty="0">
                <a:solidFill>
                  <a:srgbClr val="404040"/>
                </a:solidFill>
                <a:cs typeface="Calibri"/>
              </a:rPr>
              <a:t>to </a:t>
            </a:r>
            <a:r>
              <a:rPr lang="en-US" sz="2200" spc="-5" dirty="0">
                <a:solidFill>
                  <a:srgbClr val="404040"/>
                </a:solidFill>
                <a:cs typeface="Calibri"/>
              </a:rPr>
              <a:t>ensure </a:t>
            </a:r>
            <a:r>
              <a:rPr lang="en-US" sz="2200" spc="-55" dirty="0">
                <a:solidFill>
                  <a:srgbClr val="404040"/>
                </a:solidFill>
                <a:cs typeface="Calibri"/>
              </a:rPr>
              <a:t>FA </a:t>
            </a:r>
            <a:r>
              <a:rPr lang="en-US" sz="2200" spc="-5" dirty="0">
                <a:solidFill>
                  <a:srgbClr val="404040"/>
                </a:solidFill>
                <a:cs typeface="Calibri"/>
              </a:rPr>
              <a:t>eligible</a:t>
            </a:r>
            <a:r>
              <a:rPr lang="en-US" sz="2200" spc="170" dirty="0">
                <a:solidFill>
                  <a:srgbClr val="404040"/>
                </a:solidFill>
                <a:cs typeface="Calibri"/>
              </a:rPr>
              <a:t> </a:t>
            </a:r>
            <a:r>
              <a:rPr lang="en-US" sz="2200" spc="-10" dirty="0">
                <a:solidFill>
                  <a:srgbClr val="404040"/>
                </a:solidFill>
                <a:cs typeface="Calibri"/>
              </a:rPr>
              <a:t>programs:</a:t>
            </a:r>
            <a:endParaRPr lang="en-US" sz="2200" dirty="0">
              <a:cs typeface="Calibri"/>
            </a:endParaRPr>
          </a:p>
          <a:p>
            <a:pPr marL="396240" indent="-182880">
              <a:lnSpc>
                <a:spcPct val="100000"/>
              </a:lnSpc>
              <a:spcBef>
                <a:spcPts val="155"/>
              </a:spcBef>
              <a:buClr>
                <a:srgbClr val="E38312"/>
              </a:buClr>
              <a:buChar char="◦"/>
              <a:tabLst>
                <a:tab pos="396875" algn="l"/>
              </a:tabLst>
            </a:pPr>
            <a:r>
              <a:rPr lang="en-US" sz="2200" spc="-20" dirty="0">
                <a:solidFill>
                  <a:srgbClr val="404040"/>
                </a:solidFill>
                <a:cs typeface="Calibri"/>
              </a:rPr>
              <a:t>Have </a:t>
            </a:r>
            <a:r>
              <a:rPr lang="en-US" sz="2200" spc="-5" dirty="0">
                <a:solidFill>
                  <a:srgbClr val="404040"/>
                </a:solidFill>
                <a:cs typeface="Calibri"/>
              </a:rPr>
              <a:t>Chancellor’s Office </a:t>
            </a:r>
            <a:r>
              <a:rPr lang="en-US" sz="2200" spc="-10" dirty="0">
                <a:solidFill>
                  <a:srgbClr val="404040"/>
                </a:solidFill>
                <a:cs typeface="Calibri"/>
              </a:rPr>
              <a:t>approval, </a:t>
            </a:r>
            <a:r>
              <a:rPr lang="en-US" sz="2200" dirty="0">
                <a:solidFill>
                  <a:srgbClr val="404040"/>
                </a:solidFill>
                <a:cs typeface="Calibri"/>
              </a:rPr>
              <a:t>including </a:t>
            </a:r>
            <a:r>
              <a:rPr lang="en-US" sz="2200" spc="-5" dirty="0">
                <a:solidFill>
                  <a:srgbClr val="404040"/>
                </a:solidFill>
                <a:cs typeface="Calibri"/>
              </a:rPr>
              <a:t>listing </a:t>
            </a:r>
            <a:r>
              <a:rPr lang="en-US" sz="2200" dirty="0">
                <a:solidFill>
                  <a:srgbClr val="404040"/>
                </a:solidFill>
                <a:cs typeface="Calibri"/>
              </a:rPr>
              <a:t>in</a:t>
            </a:r>
            <a:r>
              <a:rPr lang="en-US" sz="2200" spc="45" dirty="0">
                <a:solidFill>
                  <a:srgbClr val="404040"/>
                </a:solidFill>
                <a:cs typeface="Calibri"/>
              </a:rPr>
              <a:t> </a:t>
            </a:r>
            <a:r>
              <a:rPr lang="en-US" sz="2200" spc="-5" dirty="0">
                <a:solidFill>
                  <a:srgbClr val="404040"/>
                </a:solidFill>
                <a:cs typeface="Calibri"/>
              </a:rPr>
              <a:t>COCI</a:t>
            </a:r>
            <a:endParaRPr lang="en-US" sz="2200" dirty="0">
              <a:cs typeface="Calibri"/>
            </a:endParaRPr>
          </a:p>
          <a:p>
            <a:pPr marL="396240" indent="-182880">
              <a:lnSpc>
                <a:spcPct val="100000"/>
              </a:lnSpc>
              <a:spcBef>
                <a:spcPts val="360"/>
              </a:spcBef>
              <a:buClr>
                <a:srgbClr val="E38312"/>
              </a:buClr>
              <a:buChar char="◦"/>
              <a:tabLst>
                <a:tab pos="396875" algn="l"/>
              </a:tabLst>
            </a:pPr>
            <a:r>
              <a:rPr lang="en-US" sz="2200" spc="-5" dirty="0">
                <a:solidFill>
                  <a:srgbClr val="404040"/>
                </a:solidFill>
                <a:cs typeface="Calibri"/>
              </a:rPr>
              <a:t>COCI matches </a:t>
            </a:r>
            <a:r>
              <a:rPr lang="en-US" sz="2200" spc="-10" dirty="0">
                <a:solidFill>
                  <a:srgbClr val="404040"/>
                </a:solidFill>
                <a:cs typeface="Calibri"/>
              </a:rPr>
              <a:t>exactly</a:t>
            </a:r>
            <a:r>
              <a:rPr lang="en-US" sz="2200" spc="-20" dirty="0">
                <a:solidFill>
                  <a:srgbClr val="404040"/>
                </a:solidFill>
                <a:cs typeface="Calibri"/>
              </a:rPr>
              <a:t> </a:t>
            </a:r>
            <a:r>
              <a:rPr lang="en-US" sz="2200" spc="-5" dirty="0">
                <a:solidFill>
                  <a:srgbClr val="404040"/>
                </a:solidFill>
                <a:cs typeface="Calibri"/>
              </a:rPr>
              <a:t>with--</a:t>
            </a:r>
            <a:endParaRPr lang="en-US" sz="2200" dirty="0">
              <a:cs typeface="Calibri"/>
            </a:endParaRPr>
          </a:p>
          <a:p>
            <a:pPr marL="579755" lvl="1" indent="-183515">
              <a:lnSpc>
                <a:spcPct val="100000"/>
              </a:lnSpc>
              <a:spcBef>
                <a:spcPts val="360"/>
              </a:spcBef>
              <a:buClr>
                <a:srgbClr val="E38312"/>
              </a:buClr>
              <a:buChar char="◦"/>
              <a:tabLst>
                <a:tab pos="580390" algn="l"/>
              </a:tabLst>
            </a:pPr>
            <a:r>
              <a:rPr lang="en-US" spc="-5" dirty="0">
                <a:solidFill>
                  <a:srgbClr val="404040"/>
                </a:solidFill>
                <a:cs typeface="Calibri"/>
              </a:rPr>
              <a:t>College</a:t>
            </a:r>
            <a:r>
              <a:rPr lang="en-US" spc="-15" dirty="0">
                <a:solidFill>
                  <a:srgbClr val="404040"/>
                </a:solidFill>
                <a:cs typeface="Calibri"/>
              </a:rPr>
              <a:t> </a:t>
            </a:r>
            <a:r>
              <a:rPr lang="en-US" spc="-10" dirty="0">
                <a:solidFill>
                  <a:srgbClr val="404040"/>
                </a:solidFill>
                <a:cs typeface="Calibri"/>
              </a:rPr>
              <a:t>Catalog</a:t>
            </a:r>
            <a:endParaRPr lang="en-US" dirty="0">
              <a:cs typeface="Calibri"/>
            </a:endParaRPr>
          </a:p>
          <a:p>
            <a:pPr marL="579755" lvl="1" indent="-183515">
              <a:lnSpc>
                <a:spcPct val="100000"/>
              </a:lnSpc>
              <a:spcBef>
                <a:spcPts val="360"/>
              </a:spcBef>
              <a:buClr>
                <a:srgbClr val="E38312"/>
              </a:buClr>
              <a:buChar char="◦"/>
              <a:tabLst>
                <a:tab pos="580390" algn="l"/>
              </a:tabLst>
            </a:pPr>
            <a:r>
              <a:rPr lang="en-US" spc="-5" dirty="0">
                <a:solidFill>
                  <a:srgbClr val="404040"/>
                </a:solidFill>
                <a:cs typeface="Calibri"/>
              </a:rPr>
              <a:t>Title </a:t>
            </a:r>
            <a:r>
              <a:rPr lang="en-US" dirty="0">
                <a:solidFill>
                  <a:srgbClr val="404040"/>
                </a:solidFill>
                <a:cs typeface="Calibri"/>
              </a:rPr>
              <a:t>IV </a:t>
            </a:r>
            <a:r>
              <a:rPr lang="en-US" spc="-10" dirty="0">
                <a:solidFill>
                  <a:srgbClr val="404040"/>
                </a:solidFill>
                <a:cs typeface="Calibri"/>
              </a:rPr>
              <a:t>Federal </a:t>
            </a:r>
            <a:r>
              <a:rPr lang="en-US" spc="-5" dirty="0">
                <a:solidFill>
                  <a:srgbClr val="404040"/>
                </a:solidFill>
                <a:cs typeface="Calibri"/>
              </a:rPr>
              <a:t>Financial </a:t>
            </a:r>
            <a:r>
              <a:rPr lang="en-US" dirty="0">
                <a:solidFill>
                  <a:srgbClr val="404040"/>
                </a:solidFill>
                <a:cs typeface="Calibri"/>
              </a:rPr>
              <a:t>Aid</a:t>
            </a:r>
            <a:r>
              <a:rPr lang="en-US" spc="10" dirty="0">
                <a:solidFill>
                  <a:srgbClr val="404040"/>
                </a:solidFill>
                <a:cs typeface="Calibri"/>
              </a:rPr>
              <a:t> </a:t>
            </a:r>
            <a:r>
              <a:rPr lang="en-US" spc="-50" dirty="0">
                <a:solidFill>
                  <a:srgbClr val="404040"/>
                </a:solidFill>
                <a:cs typeface="Calibri"/>
              </a:rPr>
              <a:t>PPA</a:t>
            </a:r>
            <a:endParaRPr lang="en-US" dirty="0">
              <a:cs typeface="Calibri"/>
            </a:endParaRPr>
          </a:p>
          <a:p>
            <a:pPr marL="579755" lvl="1" indent="-183515">
              <a:lnSpc>
                <a:spcPct val="100000"/>
              </a:lnSpc>
              <a:spcBef>
                <a:spcPts val="360"/>
              </a:spcBef>
              <a:buClr>
                <a:srgbClr val="E38312"/>
              </a:buClr>
              <a:buChar char="◦"/>
              <a:tabLst>
                <a:tab pos="580390" algn="l"/>
              </a:tabLst>
            </a:pPr>
            <a:r>
              <a:rPr lang="en-US" spc="-15" dirty="0">
                <a:solidFill>
                  <a:srgbClr val="404040"/>
                </a:solidFill>
                <a:cs typeface="Calibri"/>
              </a:rPr>
              <a:t>Program </a:t>
            </a:r>
            <a:r>
              <a:rPr lang="en-US" spc="-5" dirty="0">
                <a:solidFill>
                  <a:srgbClr val="404040"/>
                </a:solidFill>
                <a:cs typeface="Calibri"/>
              </a:rPr>
              <a:t>listing </a:t>
            </a:r>
            <a:r>
              <a:rPr lang="en-US" dirty="0">
                <a:solidFill>
                  <a:srgbClr val="404040"/>
                </a:solidFill>
                <a:cs typeface="Calibri"/>
              </a:rPr>
              <a:t>in </a:t>
            </a:r>
            <a:r>
              <a:rPr lang="en-US" spc="-5" dirty="0">
                <a:solidFill>
                  <a:srgbClr val="404040"/>
                </a:solidFill>
                <a:cs typeface="Calibri"/>
              </a:rPr>
              <a:t>school-based</a:t>
            </a:r>
            <a:r>
              <a:rPr lang="en-US" spc="5" dirty="0">
                <a:solidFill>
                  <a:srgbClr val="404040"/>
                </a:solidFill>
                <a:cs typeface="Calibri"/>
              </a:rPr>
              <a:t> </a:t>
            </a:r>
            <a:r>
              <a:rPr lang="en-US" spc="-10" dirty="0">
                <a:solidFill>
                  <a:srgbClr val="404040"/>
                </a:solidFill>
                <a:cs typeface="Calibri"/>
              </a:rPr>
              <a:t>software</a:t>
            </a:r>
            <a:endParaRPr lang="en-US" dirty="0">
              <a:cs typeface="Calibri"/>
            </a:endParaRPr>
          </a:p>
          <a:p>
            <a:pPr>
              <a:lnSpc>
                <a:spcPct val="100000"/>
              </a:lnSpc>
            </a:pPr>
            <a:endParaRPr lang="en-US" sz="2200" dirty="0">
              <a:cs typeface="Times New Roman"/>
            </a:endParaRPr>
          </a:p>
          <a:p>
            <a:pPr>
              <a:lnSpc>
                <a:spcPct val="100000"/>
              </a:lnSpc>
              <a:spcBef>
                <a:spcPts val="20"/>
              </a:spcBef>
            </a:pPr>
            <a:endParaRPr lang="en-US" sz="2200" dirty="0">
              <a:cs typeface="Times New Roman"/>
            </a:endParaRPr>
          </a:p>
          <a:p>
            <a:pPr marL="12700" marR="645160">
              <a:lnSpc>
                <a:spcPts val="2160"/>
              </a:lnSpc>
            </a:pPr>
            <a:r>
              <a:rPr lang="en-US" sz="2200" spc="-10" dirty="0">
                <a:solidFill>
                  <a:srgbClr val="404040"/>
                </a:solidFill>
                <a:cs typeface="Calibri"/>
              </a:rPr>
              <a:t>Collaboration </a:t>
            </a:r>
            <a:r>
              <a:rPr lang="en-US" sz="2200" dirty="0">
                <a:solidFill>
                  <a:srgbClr val="404040"/>
                </a:solidFill>
                <a:cs typeface="Calibri"/>
              </a:rPr>
              <a:t>is </a:t>
            </a:r>
            <a:r>
              <a:rPr lang="en-US" sz="2200" spc="-15" dirty="0">
                <a:solidFill>
                  <a:srgbClr val="404040"/>
                </a:solidFill>
                <a:cs typeface="Calibri"/>
              </a:rPr>
              <a:t>Key! </a:t>
            </a:r>
            <a:r>
              <a:rPr lang="en-US" sz="2200" spc="-5" dirty="0">
                <a:solidFill>
                  <a:srgbClr val="404040"/>
                </a:solidFill>
                <a:cs typeface="Calibri"/>
              </a:rPr>
              <a:t>How do </a:t>
            </a:r>
            <a:r>
              <a:rPr lang="en-US" sz="2200" spc="-10" dirty="0">
                <a:solidFill>
                  <a:srgbClr val="404040"/>
                </a:solidFill>
                <a:cs typeface="Calibri"/>
              </a:rPr>
              <a:t>your </a:t>
            </a:r>
            <a:r>
              <a:rPr lang="en-US" sz="2200" spc="-5" dirty="0">
                <a:solidFill>
                  <a:srgbClr val="404040"/>
                </a:solidFill>
                <a:cs typeface="Calibri"/>
              </a:rPr>
              <a:t>local </a:t>
            </a:r>
            <a:r>
              <a:rPr lang="en-US" sz="2200" spc="-10" dirty="0">
                <a:solidFill>
                  <a:srgbClr val="404040"/>
                </a:solidFill>
                <a:cs typeface="Calibri"/>
              </a:rPr>
              <a:t>processes </a:t>
            </a:r>
            <a:r>
              <a:rPr lang="en-US" sz="2200" spc="-5" dirty="0">
                <a:solidFill>
                  <a:srgbClr val="404040"/>
                </a:solidFill>
                <a:cs typeface="Calibri"/>
              </a:rPr>
              <a:t>encourage </a:t>
            </a:r>
            <a:r>
              <a:rPr lang="en-US" sz="2200" dirty="0">
                <a:solidFill>
                  <a:srgbClr val="404040"/>
                </a:solidFill>
                <a:cs typeface="Calibri"/>
              </a:rPr>
              <a:t>and </a:t>
            </a:r>
            <a:r>
              <a:rPr lang="en-US" sz="2200" spc="-5" dirty="0">
                <a:solidFill>
                  <a:srgbClr val="404040"/>
                </a:solidFill>
                <a:cs typeface="Calibri"/>
              </a:rPr>
              <a:t>verify </a:t>
            </a:r>
            <a:r>
              <a:rPr lang="en-US" sz="2200" spc="-10" dirty="0">
                <a:solidFill>
                  <a:srgbClr val="404040"/>
                </a:solidFill>
                <a:cs typeface="Calibri"/>
              </a:rPr>
              <a:t>collaboration </a:t>
            </a:r>
            <a:r>
              <a:rPr lang="en-US" sz="2200" spc="-5" dirty="0">
                <a:solidFill>
                  <a:srgbClr val="404040"/>
                </a:solidFill>
                <a:cs typeface="Calibri"/>
              </a:rPr>
              <a:t>between  </a:t>
            </a:r>
            <a:r>
              <a:rPr lang="en-US" sz="2200" spc="-10" dirty="0">
                <a:solidFill>
                  <a:srgbClr val="404040"/>
                </a:solidFill>
                <a:cs typeface="Calibri"/>
              </a:rPr>
              <a:t>appropriate </a:t>
            </a:r>
            <a:r>
              <a:rPr lang="en-US" sz="2200" spc="-5" dirty="0">
                <a:solidFill>
                  <a:srgbClr val="404040"/>
                </a:solidFill>
                <a:cs typeface="Calibri"/>
              </a:rPr>
              <a:t>college</a:t>
            </a:r>
            <a:r>
              <a:rPr lang="en-US" sz="2200" spc="15" dirty="0">
                <a:solidFill>
                  <a:srgbClr val="404040"/>
                </a:solidFill>
                <a:cs typeface="Calibri"/>
              </a:rPr>
              <a:t> </a:t>
            </a:r>
            <a:r>
              <a:rPr lang="en-US" sz="2200" spc="-10" dirty="0">
                <a:solidFill>
                  <a:srgbClr val="404040"/>
                </a:solidFill>
                <a:cs typeface="Calibri"/>
              </a:rPr>
              <a:t>personnel?</a:t>
            </a:r>
            <a:endParaRPr lang="en-US" sz="2200" dirty="0">
              <a:cs typeface="Calibri"/>
            </a:endParaRPr>
          </a:p>
          <a:p>
            <a:endParaRPr lang="en-US" dirty="0"/>
          </a:p>
        </p:txBody>
      </p:sp>
      <p:sp>
        <p:nvSpPr>
          <p:cNvPr id="4" name="object 4"/>
          <p:cNvSpPr txBox="1">
            <a:spLocks noGrp="1"/>
          </p:cNvSpPr>
          <p:nvPr>
            <p:ph type="sldNum" sz="quarter" idx="4294967295"/>
          </p:nvPr>
        </p:nvSpPr>
        <p:spPr>
          <a:xfrm>
            <a:off x="9448800" y="6356350"/>
            <a:ext cx="2743200" cy="365125"/>
          </a:xfrm>
          <a:prstGeom prst="rect">
            <a:avLst/>
          </a:prstGeom>
        </p:spPr>
        <p:txBody>
          <a:bodyPr vert="horz" wrap="square" lIns="0" tIns="0" rIns="0" bIns="0" rtlCol="0">
            <a:spAutoFit/>
          </a:bodyPr>
          <a:lstStyle/>
          <a:p>
            <a:pPr marL="25400">
              <a:lnSpc>
                <a:spcPts val="1105"/>
              </a:lnSpc>
            </a:pPr>
            <a:fld id="{81D60167-4931-47E6-BA6A-407CBD079E47}" type="slidenum">
              <a:rPr dirty="0"/>
              <a:t>11</a:t>
            </a:fld>
            <a:endParaRPr/>
          </a:p>
        </p:txBody>
      </p:sp>
    </p:spTree>
    <p:extLst>
      <p:ext uri="{BB962C8B-B14F-4D97-AF65-F5344CB8AC3E}">
        <p14:creationId xmlns:p14="http://schemas.microsoft.com/office/powerpoint/2010/main" val="109608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4600" y="419100"/>
            <a:ext cx="5966714" cy="952500"/>
          </a:xfr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a:noAutofit/>
          </a:bodyPr>
          <a:lstStyle/>
          <a:p>
            <a:pPr algn="ctr">
              <a:defRPr/>
            </a:pPr>
            <a:r>
              <a:rPr lang="en-US" sz="4800">
                <a:solidFill>
                  <a:schemeClr val="bg1"/>
                </a:solidFill>
                <a:latin typeface="Tahoma" panose="020B0604030504040204" pitchFamily="34" charset="0"/>
                <a:ea typeface="Tahoma" panose="020B0604030504040204" pitchFamily="34" charset="0"/>
                <a:cs typeface="Tahoma" panose="020B0604030504040204" pitchFamily="34" charset="0"/>
              </a:rPr>
              <a:t>Curriculum Process</a:t>
            </a:r>
          </a:p>
        </p:txBody>
      </p:sp>
      <p:graphicFrame>
        <p:nvGraphicFramePr>
          <p:cNvPr id="10" name="Content Placeholder 9" descr="LOCAL CURRICULUM PROCESS TO CO CURRICULUM INVENTORY TO COLLEGE TO COLLEGE SOFTWARE TO COLLEGE CATALOG AND COLLEGE PPA" title="CHART OF CURRICULUM PROCESS"/>
          <p:cNvGraphicFramePr>
            <a:graphicFrameLocks noGrp="1"/>
          </p:cNvGraphicFramePr>
          <p:nvPr>
            <p:ph idx="1"/>
            <p:extLst>
              <p:ext uri="{D42A27DB-BD31-4B8C-83A1-F6EECF244321}">
                <p14:modId xmlns:p14="http://schemas.microsoft.com/office/powerpoint/2010/main" val="1920283140"/>
              </p:ext>
            </p:extLst>
          </p:nvPr>
        </p:nvGraphicFramePr>
        <p:xfrm>
          <a:off x="1100415" y="1779902"/>
          <a:ext cx="7810892" cy="427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pPr>
              <a:defRPr/>
            </a:pPr>
            <a:fld id="{A9F93476-2060-4679-BEF9-AC6F90D5F1D4}" type="slidenum">
              <a:rPr lang="en-US" smtClean="0">
                <a:latin typeface="Tahoma" panose="020B0604030504040204" pitchFamily="34" charset="0"/>
                <a:ea typeface="Tahoma" panose="020B0604030504040204" pitchFamily="34" charset="0"/>
                <a:cs typeface="Tahoma" panose="020B0604030504040204" pitchFamily="34" charset="0"/>
              </a:rPr>
              <a:pPr>
                <a:defRPr/>
              </a:pPr>
              <a:t>12</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Right Arrow 4" title="DECORATIVE ARROW"/>
          <p:cNvSpPr/>
          <p:nvPr/>
        </p:nvSpPr>
        <p:spPr>
          <a:xfrm>
            <a:off x="6378772" y="2641466"/>
            <a:ext cx="627256" cy="359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 name="Right Arrow 5" title="DECORATIVE ARROW"/>
          <p:cNvSpPr/>
          <p:nvPr/>
        </p:nvSpPr>
        <p:spPr>
          <a:xfrm rot="2709210">
            <a:off x="5822391" y="3796648"/>
            <a:ext cx="1112760" cy="39551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9677401" y="3113214"/>
            <a:ext cx="1676399"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ACCJC and External Accreditation</a:t>
            </a:r>
          </a:p>
        </p:txBody>
      </p:sp>
    </p:spTree>
    <p:extLst>
      <p:ext uri="{BB962C8B-B14F-4D97-AF65-F5344CB8AC3E}">
        <p14:creationId xmlns:p14="http://schemas.microsoft.com/office/powerpoint/2010/main" val="264707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ahoma"/>
                <a:ea typeface="Tahoma"/>
                <a:cs typeface="Tahoma"/>
              </a:rPr>
              <a:t>Curriculum Streamlining and Chancellor’s Office (CO) Responsibilities </a:t>
            </a:r>
            <a:endParaRPr lang="en-US" dirty="0"/>
          </a:p>
        </p:txBody>
      </p:sp>
      <p:sp>
        <p:nvSpPr>
          <p:cNvPr id="6" name="Content Placeholder 5"/>
          <p:cNvSpPr>
            <a:spLocks noGrp="1"/>
          </p:cNvSpPr>
          <p:nvPr>
            <p:ph sz="half" idx="2"/>
          </p:nvPr>
        </p:nvSpPr>
        <p:spPr>
          <a:xfrm>
            <a:off x="1277650" y="2359153"/>
            <a:ext cx="4922537" cy="3529584"/>
          </a:xfrm>
          <a:ln w="66675">
            <a:solidFill>
              <a:schemeClr val="accent6">
                <a:lumMod val="75000"/>
              </a:schemeClr>
            </a:solidFill>
          </a:ln>
        </p:spPr>
        <p:txBody>
          <a:bodyPr/>
          <a:lstStyle/>
          <a:p>
            <a:pPr marL="0" indent="0">
              <a:buNone/>
            </a:pPr>
            <a:r>
              <a:rPr lang="en-US" u="sng" dirty="0">
                <a:cs typeface="Gill Sans"/>
              </a:rPr>
              <a:t>Items eligible for Streamlining Process</a:t>
            </a:r>
            <a:endParaRPr lang="en-US" dirty="0"/>
          </a:p>
          <a:p>
            <a:r>
              <a:rPr lang="en-US" dirty="0">
                <a:solidFill>
                  <a:schemeClr val="bg2">
                    <a:lumMod val="10000"/>
                  </a:schemeClr>
                </a:solidFill>
                <a:ea typeface="Tahoma"/>
                <a:cs typeface="Tahoma"/>
              </a:rPr>
              <a:t>Modified CTE Certificate of Achievement</a:t>
            </a:r>
            <a:endParaRPr lang="en-US" dirty="0"/>
          </a:p>
          <a:p>
            <a:r>
              <a:rPr lang="en-US" dirty="0">
                <a:solidFill>
                  <a:schemeClr val="bg2">
                    <a:lumMod val="10000"/>
                  </a:schemeClr>
                </a:solidFill>
                <a:ea typeface="Tahoma"/>
                <a:cs typeface="Tahoma"/>
              </a:rPr>
              <a:t>New Local A.A. and A.S. Degrees</a:t>
            </a:r>
            <a:endParaRPr lang="en-US" dirty="0"/>
          </a:p>
          <a:p>
            <a:r>
              <a:rPr lang="en-US" dirty="0">
                <a:solidFill>
                  <a:schemeClr val="bg2">
                    <a:lumMod val="10000"/>
                  </a:schemeClr>
                </a:solidFill>
                <a:ea typeface="Tahoma"/>
                <a:cs typeface="Tahoma"/>
              </a:rPr>
              <a:t>New Transfer A.A. and A.S. Degrees</a:t>
            </a:r>
          </a:p>
          <a:p>
            <a:pPr marL="0" indent="0">
              <a:buNone/>
            </a:pPr>
            <a:endParaRPr lang="en-US" dirty="0"/>
          </a:p>
        </p:txBody>
      </p:sp>
      <p:sp>
        <p:nvSpPr>
          <p:cNvPr id="7" name="Content Placeholder 6"/>
          <p:cNvSpPr>
            <a:spLocks noGrp="1"/>
          </p:cNvSpPr>
          <p:nvPr>
            <p:ph sz="quarter" idx="4"/>
          </p:nvPr>
        </p:nvSpPr>
        <p:spPr>
          <a:xfrm>
            <a:off x="6388259" y="2359154"/>
            <a:ext cx="4948881" cy="3529584"/>
          </a:xfrm>
          <a:ln w="66675">
            <a:solidFill>
              <a:schemeClr val="accent6">
                <a:lumMod val="75000"/>
              </a:schemeClr>
            </a:solidFill>
          </a:ln>
        </p:spPr>
        <p:txBody>
          <a:bodyPr>
            <a:normAutofit/>
          </a:bodyPr>
          <a:lstStyle/>
          <a:p>
            <a:pPr marL="0" indent="0">
              <a:buNone/>
            </a:pPr>
            <a:r>
              <a:rPr lang="en-US" u="sng" dirty="0">
                <a:cs typeface="Gill Sans"/>
              </a:rPr>
              <a:t>Items requiring  CO review</a:t>
            </a:r>
            <a:endParaRPr lang="en-US" u="sng" dirty="0"/>
          </a:p>
          <a:p>
            <a:pPr lvl="1">
              <a:spcBef>
                <a:spcPts val="1000"/>
              </a:spcBef>
            </a:pPr>
            <a:r>
              <a:rPr lang="en-US" sz="2400" dirty="0">
                <a:solidFill>
                  <a:schemeClr val="bg2">
                    <a:lumMod val="10000"/>
                  </a:schemeClr>
                </a:solidFill>
                <a:ea typeface="Tahoma"/>
                <a:cs typeface="Tahoma"/>
              </a:rPr>
              <a:t>CTE Certificates of Achievement </a:t>
            </a:r>
            <a:r>
              <a:rPr lang="en-US" sz="2400" b="1" dirty="0">
                <a:solidFill>
                  <a:srgbClr val="C00000"/>
                </a:solidFill>
                <a:ea typeface="Tahoma"/>
                <a:cs typeface="Tahoma"/>
              </a:rPr>
              <a:t>(New)</a:t>
            </a:r>
            <a:endParaRPr lang="en-US" sz="2400" dirty="0"/>
          </a:p>
          <a:p>
            <a:pPr lvl="1">
              <a:spcBef>
                <a:spcPts val="1000"/>
              </a:spcBef>
            </a:pPr>
            <a:r>
              <a:rPr lang="en-US" sz="2400" dirty="0">
                <a:solidFill>
                  <a:schemeClr val="bg2">
                    <a:lumMod val="10000"/>
                  </a:schemeClr>
                </a:solidFill>
                <a:ea typeface="Tahoma"/>
                <a:cs typeface="Tahoma"/>
              </a:rPr>
              <a:t>CTE AS/AA Degree </a:t>
            </a:r>
            <a:r>
              <a:rPr lang="en-US" sz="2400" b="1" dirty="0">
                <a:solidFill>
                  <a:srgbClr val="C00000"/>
                </a:solidFill>
                <a:ea typeface="Tahoma"/>
                <a:cs typeface="Tahoma"/>
              </a:rPr>
              <a:t>(New)</a:t>
            </a:r>
            <a:endParaRPr lang="en-US" sz="2400" dirty="0"/>
          </a:p>
          <a:p>
            <a:pPr lvl="1">
              <a:spcBef>
                <a:spcPts val="1000"/>
              </a:spcBef>
            </a:pPr>
            <a:r>
              <a:rPr lang="en-US" sz="2400" dirty="0">
                <a:solidFill>
                  <a:schemeClr val="bg2">
                    <a:lumMod val="10000"/>
                  </a:schemeClr>
                </a:solidFill>
                <a:ea typeface="Tahoma"/>
                <a:cs typeface="Tahoma"/>
              </a:rPr>
              <a:t>ADTs </a:t>
            </a:r>
            <a:r>
              <a:rPr lang="en-US" sz="2400" b="1" dirty="0">
                <a:solidFill>
                  <a:srgbClr val="C00000"/>
                </a:solidFill>
                <a:ea typeface="Tahoma"/>
                <a:cs typeface="Tahoma"/>
              </a:rPr>
              <a:t>(New/Sub/Modified)</a:t>
            </a:r>
            <a:endParaRPr lang="en-US" sz="2400" dirty="0"/>
          </a:p>
          <a:p>
            <a:pPr lvl="1">
              <a:spcBef>
                <a:spcPts val="1000"/>
              </a:spcBef>
            </a:pPr>
            <a:r>
              <a:rPr lang="en-US" sz="2400" dirty="0">
                <a:solidFill>
                  <a:schemeClr val="bg2">
                    <a:lumMod val="10000"/>
                  </a:schemeClr>
                </a:solidFill>
                <a:ea typeface="Tahoma"/>
                <a:cs typeface="Tahoma"/>
              </a:rPr>
              <a:t>CDCP Noncredit (short term vocational) </a:t>
            </a:r>
            <a:r>
              <a:rPr lang="en-US" sz="2400" b="1" dirty="0">
                <a:solidFill>
                  <a:srgbClr val="C00000"/>
                </a:solidFill>
                <a:ea typeface="Tahoma"/>
                <a:cs typeface="Tahoma"/>
              </a:rPr>
              <a:t>(New)</a:t>
            </a:r>
          </a:p>
        </p:txBody>
      </p:sp>
      <p:sp>
        <p:nvSpPr>
          <p:cNvPr id="4" name="Slide Number Placeholder 3"/>
          <p:cNvSpPr>
            <a:spLocks noGrp="1"/>
          </p:cNvSpPr>
          <p:nvPr>
            <p:ph type="sldNum" sz="quarter" idx="4294967295"/>
          </p:nvPr>
        </p:nvSpPr>
        <p:spPr>
          <a:xfrm>
            <a:off x="9448800" y="6356350"/>
            <a:ext cx="2743200" cy="365125"/>
          </a:xfrm>
        </p:spPr>
        <p:txBody>
          <a:bodyPr/>
          <a:lstStyle/>
          <a:p>
            <a:pPr marL="93980">
              <a:lnSpc>
                <a:spcPts val="1105"/>
              </a:lnSpc>
            </a:pPr>
            <a:fld id="{81D60167-4931-47E6-BA6A-407CBD079E47}" type="slidenum">
              <a:rPr lang="en-US" smtClean="0"/>
              <a:t>13</a:t>
            </a:fld>
            <a:endParaRPr lang="en-US"/>
          </a:p>
        </p:txBody>
      </p:sp>
    </p:spTree>
    <p:extLst>
      <p:ext uri="{BB962C8B-B14F-4D97-AF65-F5344CB8AC3E}">
        <p14:creationId xmlns:p14="http://schemas.microsoft.com/office/powerpoint/2010/main" val="353947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Curriculum Streamlining – Chancellor’s Office (CO) Responsibilities </a:t>
            </a:r>
          </a:p>
        </p:txBody>
      </p:sp>
      <p:sp>
        <p:nvSpPr>
          <p:cNvPr id="3" name="Content Placeholder 2"/>
          <p:cNvSpPr>
            <a:spLocks noGrp="1"/>
          </p:cNvSpPr>
          <p:nvPr>
            <p:ph sz="half" idx="1"/>
          </p:nvPr>
        </p:nvSpPr>
        <p:spPr/>
        <p:txBody>
          <a:bodyPr>
            <a:normAutofit/>
          </a:bodyPr>
          <a:lstStyle/>
          <a:p>
            <a:endParaRPr lang="en-US" sz="2400" dirty="0">
              <a:solidFill>
                <a:schemeClr val="bg2">
                  <a:lumMod val="10000"/>
                </a:schemeClr>
              </a:solidFill>
              <a:ea typeface="Tahoma" panose="020B0604030504040204" pitchFamily="34" charset="0"/>
              <a:cs typeface="Tahoma" panose="020B0604030504040204" pitchFamily="34" charset="0"/>
            </a:endParaRPr>
          </a:p>
          <a:p>
            <a:r>
              <a:rPr lang="en-US" sz="2400" dirty="0">
                <a:solidFill>
                  <a:schemeClr val="bg2">
                    <a:lumMod val="10000"/>
                  </a:schemeClr>
                </a:solidFill>
                <a:ea typeface="Tahoma" panose="020B0604030504040204" pitchFamily="34" charset="0"/>
                <a:cs typeface="Tahoma" panose="020B0604030504040204" pitchFamily="34" charset="0"/>
              </a:rPr>
              <a:t>CO provides technical assistance and training</a:t>
            </a:r>
          </a:p>
          <a:p>
            <a:r>
              <a:rPr lang="en-US" sz="2400" dirty="0">
                <a:solidFill>
                  <a:schemeClr val="bg2">
                    <a:lumMod val="10000"/>
                  </a:schemeClr>
                </a:solidFill>
                <a:ea typeface="Tahoma" panose="020B0604030504040204" pitchFamily="34" charset="0"/>
                <a:cs typeface="Tahoma" panose="020B0604030504040204" pitchFamily="34" charset="0"/>
              </a:rPr>
              <a:t>CO Curriculum staff are assigned to specific colleges: </a:t>
            </a:r>
          </a:p>
          <a:p>
            <a:pPr lvl="1"/>
            <a:r>
              <a:rPr lang="en-US" dirty="0">
                <a:solidFill>
                  <a:schemeClr val="bg2">
                    <a:lumMod val="10000"/>
                  </a:schemeClr>
                </a:solidFill>
                <a:ea typeface="Tahoma" panose="020B0604030504040204" pitchFamily="34" charset="0"/>
                <a:cs typeface="Tahoma" panose="020B0604030504040204" pitchFamily="34" charset="0"/>
              </a:rPr>
              <a:t>colleges can be served holistically </a:t>
            </a:r>
          </a:p>
          <a:p>
            <a:pPr lvl="1"/>
            <a:r>
              <a:rPr lang="en-US" dirty="0">
                <a:solidFill>
                  <a:schemeClr val="bg2">
                    <a:lumMod val="10000"/>
                  </a:schemeClr>
                </a:solidFill>
                <a:ea typeface="Tahoma" panose="020B0604030504040204" pitchFamily="34" charset="0"/>
                <a:cs typeface="Tahoma" panose="020B0604030504040204" pitchFamily="34" charset="0"/>
              </a:rPr>
              <a:t>one point of contact.</a:t>
            </a:r>
          </a:p>
          <a:p>
            <a:pPr lvl="1"/>
            <a:r>
              <a:rPr lang="en-US" dirty="0">
                <a:solidFill>
                  <a:schemeClr val="bg2">
                    <a:lumMod val="10000"/>
                  </a:schemeClr>
                </a:solidFill>
                <a:ea typeface="Tahoma" panose="020B0604030504040204" pitchFamily="34" charset="0"/>
                <a:cs typeface="Tahoma" panose="020B0604030504040204" pitchFamily="34" charset="0"/>
              </a:rPr>
              <a:t>Reviewers by region can be found on the Chancellor’s office </a:t>
            </a:r>
            <a:r>
              <a:rPr lang="en-US" dirty="0">
                <a:solidFill>
                  <a:schemeClr val="bg2">
                    <a:lumMod val="10000"/>
                  </a:schemeClr>
                </a:solidFill>
                <a:ea typeface="Tahoma" panose="020B0604030504040204" pitchFamily="34" charset="0"/>
                <a:cs typeface="Tahoma" panose="020B0604030504040204" pitchFamily="34" charset="0"/>
                <a:hlinkClick r:id="rId3"/>
              </a:rPr>
              <a:t>website</a:t>
            </a:r>
            <a:endParaRPr lang="en-US" dirty="0">
              <a:solidFill>
                <a:schemeClr val="bg2">
                  <a:lumMod val="10000"/>
                </a:schemeClr>
              </a:solidFill>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9448800" y="6356350"/>
            <a:ext cx="2743200" cy="365125"/>
          </a:xfrm>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14</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632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Table of Curriculum Team Contacts"/>
          <p:cNvGraphicFramePr>
            <a:graphicFrameLocks noGrp="1"/>
          </p:cNvGraphicFramePr>
          <p:nvPr>
            <p:ph idx="1"/>
            <p:extLst>
              <p:ext uri="{D42A27DB-BD31-4B8C-83A1-F6EECF244321}">
                <p14:modId xmlns:p14="http://schemas.microsoft.com/office/powerpoint/2010/main" val="1659538530"/>
              </p:ext>
            </p:extLst>
          </p:nvPr>
        </p:nvGraphicFramePr>
        <p:xfrm>
          <a:off x="838200" y="1066736"/>
          <a:ext cx="11092545" cy="4936990"/>
        </p:xfrm>
        <a:graphic>
          <a:graphicData uri="http://schemas.openxmlformats.org/drawingml/2006/table">
            <a:tbl>
              <a:tblPr firstRow="1" bandRow="1">
                <a:tableStyleId>{5C22544A-7EE6-4342-B048-85BDC9FD1C3A}</a:tableStyleId>
              </a:tblPr>
              <a:tblGrid>
                <a:gridCol w="3066781">
                  <a:extLst>
                    <a:ext uri="{9D8B030D-6E8A-4147-A177-3AD203B41FA5}">
                      <a16:colId xmlns:a16="http://schemas.microsoft.com/office/drawing/2014/main" val="3057935202"/>
                    </a:ext>
                  </a:extLst>
                </a:gridCol>
                <a:gridCol w="8025764">
                  <a:extLst>
                    <a:ext uri="{9D8B030D-6E8A-4147-A177-3AD203B41FA5}">
                      <a16:colId xmlns:a16="http://schemas.microsoft.com/office/drawing/2014/main" val="274887392"/>
                    </a:ext>
                  </a:extLst>
                </a:gridCol>
              </a:tblGrid>
              <a:tr h="588451">
                <a:tc>
                  <a:txBody>
                    <a:bodyPr/>
                    <a:lstStyle/>
                    <a:p>
                      <a:r>
                        <a:rPr lang="en-US" sz="2000" b="1" dirty="0">
                          <a:solidFill>
                            <a:schemeClr val="tx1"/>
                          </a:solidFill>
                        </a:rPr>
                        <a:t>Patti</a:t>
                      </a:r>
                      <a:r>
                        <a:rPr lang="en-US" sz="2000" b="1" baseline="0" dirty="0">
                          <a:solidFill>
                            <a:schemeClr val="tx1"/>
                          </a:solidFill>
                        </a:rPr>
                        <a:t> Blank</a:t>
                      </a:r>
                    </a:p>
                    <a:p>
                      <a:r>
                        <a:rPr lang="en-US" sz="2000" b="1" baseline="0" dirty="0">
                          <a:solidFill>
                            <a:schemeClr val="tx1"/>
                          </a:solidFill>
                        </a:rPr>
                        <a:t>pblank@cccco.edu</a:t>
                      </a:r>
                      <a:endParaRPr lang="en-US" sz="2000" b="1" dirty="0">
                        <a:solidFill>
                          <a:schemeClr val="tx1"/>
                        </a:solidFill>
                      </a:endParaRPr>
                    </a:p>
                  </a:txBody>
                  <a:tcPr>
                    <a:solidFill>
                      <a:schemeClr val="accent1">
                        <a:lumMod val="20000"/>
                        <a:lumOff val="80000"/>
                      </a:schemeClr>
                    </a:solidFill>
                  </a:tcPr>
                </a:tc>
                <a:tc>
                  <a:txBody>
                    <a:bodyPr/>
                    <a:lstStyle/>
                    <a:p>
                      <a:r>
                        <a:rPr lang="en-US" sz="2000" b="1" dirty="0">
                          <a:solidFill>
                            <a:schemeClr val="tx1"/>
                          </a:solidFill>
                        </a:rPr>
                        <a:t>Macro Region A (Northern Inland, Northern Coastal, Lake Tahoe)</a:t>
                      </a:r>
                    </a:p>
                  </a:txBody>
                  <a:tcPr>
                    <a:solidFill>
                      <a:schemeClr val="accent1">
                        <a:lumMod val="20000"/>
                        <a:lumOff val="80000"/>
                      </a:schemeClr>
                    </a:solidFill>
                  </a:tcPr>
                </a:tc>
                <a:extLst>
                  <a:ext uri="{0D108BD9-81ED-4DB2-BD59-A6C34878D82A}">
                    <a16:rowId xmlns:a16="http://schemas.microsoft.com/office/drawing/2014/main" val="3214786174"/>
                  </a:ext>
                </a:extLst>
              </a:tr>
              <a:tr h="588451">
                <a:tc>
                  <a:txBody>
                    <a:bodyPr/>
                    <a:lstStyle/>
                    <a:p>
                      <a:r>
                        <a:rPr lang="en-US" sz="2000" b="1" dirty="0">
                          <a:solidFill>
                            <a:schemeClr val="tx1"/>
                          </a:solidFill>
                        </a:rPr>
                        <a:t>David</a:t>
                      </a:r>
                      <a:r>
                        <a:rPr lang="en-US" sz="2000" b="1" baseline="0" dirty="0">
                          <a:solidFill>
                            <a:schemeClr val="tx1"/>
                          </a:solidFill>
                        </a:rPr>
                        <a:t> Garcia</a:t>
                      </a:r>
                    </a:p>
                    <a:p>
                      <a:r>
                        <a:rPr lang="en-US" sz="2000" b="1" baseline="0" dirty="0">
                          <a:solidFill>
                            <a:schemeClr val="tx1"/>
                          </a:solidFill>
                        </a:rPr>
                        <a:t>dgarcia@cccco.edu</a:t>
                      </a:r>
                      <a:endParaRPr lang="en-US" sz="2000" b="1" dirty="0">
                        <a:solidFill>
                          <a:schemeClr val="tx1"/>
                        </a:solidFill>
                      </a:endParaRPr>
                    </a:p>
                  </a:txBody>
                  <a:tcPr/>
                </a:tc>
                <a:tc>
                  <a:txBody>
                    <a:bodyPr/>
                    <a:lstStyle/>
                    <a:p>
                      <a:r>
                        <a:rPr lang="en-US" sz="2000" b="1" dirty="0">
                          <a:solidFill>
                            <a:schemeClr val="tx1"/>
                          </a:solidFill>
                        </a:rPr>
                        <a:t>Macro Region A (Greater Sacramento)</a:t>
                      </a:r>
                    </a:p>
                    <a:p>
                      <a:r>
                        <a:rPr lang="en-US" sz="2000" b="1" dirty="0">
                          <a:solidFill>
                            <a:schemeClr val="tx1"/>
                          </a:solidFill>
                        </a:rPr>
                        <a:t>Macro Region</a:t>
                      </a:r>
                      <a:r>
                        <a:rPr lang="en-US" sz="2000" b="1" baseline="0" dirty="0">
                          <a:solidFill>
                            <a:schemeClr val="tx1"/>
                          </a:solidFill>
                        </a:rPr>
                        <a:t> E (San Diego/Imperial)</a:t>
                      </a:r>
                      <a:endParaRPr lang="en-US" sz="2000" b="1" dirty="0">
                        <a:solidFill>
                          <a:schemeClr val="tx1"/>
                        </a:solidFill>
                      </a:endParaRPr>
                    </a:p>
                  </a:txBody>
                  <a:tcPr/>
                </a:tc>
                <a:extLst>
                  <a:ext uri="{0D108BD9-81ED-4DB2-BD59-A6C34878D82A}">
                    <a16:rowId xmlns:a16="http://schemas.microsoft.com/office/drawing/2014/main" val="1047447944"/>
                  </a:ext>
                </a:extLst>
              </a:tr>
              <a:tr h="730750">
                <a:tc>
                  <a:txBody>
                    <a:bodyPr/>
                    <a:lstStyle/>
                    <a:p>
                      <a:r>
                        <a:rPr lang="en-US" sz="2000" b="1" dirty="0">
                          <a:solidFill>
                            <a:schemeClr val="tx1"/>
                          </a:solidFill>
                        </a:rPr>
                        <a:t>Chantee</a:t>
                      </a:r>
                      <a:r>
                        <a:rPr lang="en-US" sz="2000" b="1" baseline="0" dirty="0">
                          <a:solidFill>
                            <a:schemeClr val="tx1"/>
                          </a:solidFill>
                        </a:rPr>
                        <a:t> Guiney</a:t>
                      </a:r>
                    </a:p>
                    <a:p>
                      <a:r>
                        <a:rPr lang="en-US" sz="2000" b="1" baseline="0" dirty="0">
                          <a:solidFill>
                            <a:schemeClr val="tx1"/>
                          </a:solidFill>
                        </a:rPr>
                        <a:t>cguiney@cccco.edu</a:t>
                      </a:r>
                      <a:endParaRPr lang="en-US" sz="2000" b="1" dirty="0">
                        <a:solidFill>
                          <a:schemeClr val="tx1"/>
                        </a:solidFill>
                      </a:endParaRPr>
                    </a:p>
                  </a:txBody>
                  <a:tcPr>
                    <a:solidFill>
                      <a:schemeClr val="accent1">
                        <a:lumMod val="20000"/>
                        <a:lumOff val="80000"/>
                      </a:schemeClr>
                    </a:solidFill>
                  </a:tcPr>
                </a:tc>
                <a:tc>
                  <a:txBody>
                    <a:bodyPr/>
                    <a:lstStyle/>
                    <a:p>
                      <a:r>
                        <a:rPr lang="en-US" sz="2000" b="1" dirty="0">
                          <a:solidFill>
                            <a:schemeClr val="tx1"/>
                          </a:solidFill>
                        </a:rPr>
                        <a:t>Macro Region</a:t>
                      </a:r>
                      <a:r>
                        <a:rPr lang="en-US" sz="2000" b="1" baseline="0" dirty="0">
                          <a:solidFill>
                            <a:schemeClr val="tx1"/>
                          </a:solidFill>
                        </a:rPr>
                        <a:t> B (North Bay, Mid-Peninsula, Silicon Valley, </a:t>
                      </a:r>
                    </a:p>
                    <a:p>
                      <a:r>
                        <a:rPr lang="en-US" sz="2000" b="1" baseline="0" dirty="0">
                          <a:solidFill>
                            <a:schemeClr val="tx1"/>
                          </a:solidFill>
                        </a:rPr>
                        <a:t>                               Santa Cruz/Monterey)</a:t>
                      </a:r>
                      <a:endParaRPr lang="en-US" sz="2000"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757228162"/>
                  </a:ext>
                </a:extLst>
              </a:tr>
              <a:tr h="588451">
                <a:tc>
                  <a:txBody>
                    <a:bodyPr/>
                    <a:lstStyle/>
                    <a:p>
                      <a:r>
                        <a:rPr lang="en-US" sz="2000" b="1" dirty="0"/>
                        <a:t>Zitlali</a:t>
                      </a:r>
                      <a:r>
                        <a:rPr lang="en-US" sz="2000" b="1" baseline="0" dirty="0"/>
                        <a:t> Torres</a:t>
                      </a:r>
                    </a:p>
                    <a:p>
                      <a:r>
                        <a:rPr lang="en-US" sz="2000" b="1" baseline="0" dirty="0"/>
                        <a:t>ztorres@cccco.edu</a:t>
                      </a:r>
                      <a:endParaRPr lang="en-US" sz="2000" b="1" dirty="0"/>
                    </a:p>
                  </a:txBody>
                  <a:tcPr/>
                </a:tc>
                <a:tc>
                  <a:txBody>
                    <a:bodyPr/>
                    <a:lstStyle/>
                    <a:p>
                      <a:r>
                        <a:rPr lang="en-US" sz="2000" b="1" dirty="0"/>
                        <a:t>Region</a:t>
                      </a:r>
                      <a:r>
                        <a:rPr lang="en-US" sz="2000" b="1" baseline="0" dirty="0"/>
                        <a:t> B (East Bay)</a:t>
                      </a:r>
                      <a:endParaRPr lang="en-US" sz="2000" b="1" dirty="0"/>
                    </a:p>
                  </a:txBody>
                  <a:tcPr/>
                </a:tc>
                <a:extLst>
                  <a:ext uri="{0D108BD9-81ED-4DB2-BD59-A6C34878D82A}">
                    <a16:rowId xmlns:a16="http://schemas.microsoft.com/office/drawing/2014/main" val="4132532970"/>
                  </a:ext>
                </a:extLst>
              </a:tr>
              <a:tr h="588451">
                <a:tc>
                  <a:txBody>
                    <a:bodyPr/>
                    <a:lstStyle/>
                    <a:p>
                      <a:r>
                        <a:rPr lang="en-US" sz="2000" b="1" dirty="0"/>
                        <a:t>Kevin Lovelace</a:t>
                      </a:r>
                    </a:p>
                    <a:p>
                      <a:r>
                        <a:rPr lang="en-US" sz="2000" b="1" dirty="0"/>
                        <a:t>klovelace@cccco.edu</a:t>
                      </a:r>
                    </a:p>
                  </a:txBody>
                  <a:tcPr>
                    <a:solidFill>
                      <a:schemeClr val="accent1">
                        <a:lumMod val="20000"/>
                        <a:lumOff val="80000"/>
                      </a:schemeClr>
                    </a:solidFill>
                  </a:tcPr>
                </a:tc>
                <a:tc>
                  <a:txBody>
                    <a:bodyPr/>
                    <a:lstStyle/>
                    <a:p>
                      <a:r>
                        <a:rPr lang="en-US" sz="2000" b="1" dirty="0">
                          <a:solidFill>
                            <a:schemeClr val="tx1"/>
                          </a:solidFill>
                        </a:rPr>
                        <a:t>Region C (Central</a:t>
                      </a:r>
                      <a:r>
                        <a:rPr lang="en-US" sz="2000" b="1" baseline="0" dirty="0">
                          <a:solidFill>
                            <a:schemeClr val="tx1"/>
                          </a:solidFill>
                        </a:rPr>
                        <a:t> Valley)</a:t>
                      </a:r>
                      <a:endParaRPr lang="en-US" sz="2000"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118626144"/>
                  </a:ext>
                </a:extLst>
              </a:tr>
              <a:tr h="588451">
                <a:tc>
                  <a:txBody>
                    <a:bodyPr/>
                    <a:lstStyle/>
                    <a:p>
                      <a:r>
                        <a:rPr lang="en-US" sz="2000" b="1" dirty="0"/>
                        <a:t>Kevin Olson</a:t>
                      </a:r>
                    </a:p>
                    <a:p>
                      <a:r>
                        <a:rPr lang="en-US" sz="2000" b="1" dirty="0"/>
                        <a:t>kolson@cccco.edu</a:t>
                      </a:r>
                    </a:p>
                  </a:txBody>
                  <a:tcPr/>
                </a:tc>
                <a:tc>
                  <a:txBody>
                    <a:bodyPr/>
                    <a:lstStyle/>
                    <a:p>
                      <a:r>
                        <a:rPr lang="en-US" sz="2000" b="1" dirty="0">
                          <a:solidFill>
                            <a:schemeClr val="tx1"/>
                          </a:solidFill>
                        </a:rPr>
                        <a:t>Region D</a:t>
                      </a:r>
                      <a:r>
                        <a:rPr lang="en-US" sz="2000" b="1" baseline="0" dirty="0">
                          <a:solidFill>
                            <a:schemeClr val="tx1"/>
                          </a:solidFill>
                        </a:rPr>
                        <a:t> (South Central Coast)</a:t>
                      </a:r>
                    </a:p>
                    <a:p>
                      <a:r>
                        <a:rPr lang="en-US" sz="2000" b="1" baseline="0" dirty="0">
                          <a:solidFill>
                            <a:schemeClr val="tx1"/>
                          </a:solidFill>
                        </a:rPr>
                        <a:t>Region F (Inland Empire/Desert)</a:t>
                      </a:r>
                      <a:endParaRPr lang="en-US" sz="2000" b="1" dirty="0">
                        <a:solidFill>
                          <a:schemeClr val="tx1"/>
                        </a:solidFill>
                      </a:endParaRPr>
                    </a:p>
                  </a:txBody>
                  <a:tcPr/>
                </a:tc>
                <a:extLst>
                  <a:ext uri="{0D108BD9-81ED-4DB2-BD59-A6C34878D82A}">
                    <a16:rowId xmlns:a16="http://schemas.microsoft.com/office/drawing/2014/main" val="3936535359"/>
                  </a:ext>
                </a:extLst>
              </a:tr>
              <a:tr h="588451">
                <a:tc>
                  <a:txBody>
                    <a:bodyPr/>
                    <a:lstStyle/>
                    <a:p>
                      <a:r>
                        <a:rPr lang="en-US" sz="2000" b="1" dirty="0"/>
                        <a:t>Njeri Griffin</a:t>
                      </a:r>
                    </a:p>
                    <a:p>
                      <a:r>
                        <a:rPr lang="en-US" sz="2000" b="1" dirty="0"/>
                        <a:t>ngriffin@cccco.edu</a:t>
                      </a:r>
                    </a:p>
                  </a:txBody>
                  <a:tcPr/>
                </a:tc>
                <a:tc>
                  <a:txBody>
                    <a:bodyPr/>
                    <a:lstStyle/>
                    <a:p>
                      <a:r>
                        <a:rPr lang="en-US" sz="2000" b="1" dirty="0"/>
                        <a:t>Region G (Los Angeles/Orange County)</a:t>
                      </a:r>
                    </a:p>
                  </a:txBody>
                  <a:tcPr/>
                </a:tc>
                <a:extLst>
                  <a:ext uri="{0D108BD9-81ED-4DB2-BD59-A6C34878D82A}">
                    <a16:rowId xmlns:a16="http://schemas.microsoft.com/office/drawing/2014/main" val="2576431256"/>
                  </a:ext>
                </a:extLst>
              </a:tr>
            </a:tbl>
          </a:graphicData>
        </a:graphic>
      </p:graphicFrame>
      <p:sp>
        <p:nvSpPr>
          <p:cNvPr id="3" name="Title 2"/>
          <p:cNvSpPr>
            <a:spLocks noGrp="1"/>
          </p:cNvSpPr>
          <p:nvPr>
            <p:ph type="title"/>
          </p:nvPr>
        </p:nvSpPr>
        <p:spPr>
          <a:xfrm>
            <a:off x="838200" y="90256"/>
            <a:ext cx="10515600" cy="1325563"/>
          </a:xfrm>
        </p:spPr>
        <p:txBody>
          <a:bodyPr/>
          <a:lstStyle/>
          <a:p>
            <a:r>
              <a:rPr lang="en-US" dirty="0"/>
              <a:t>Curriculum Team by Region</a:t>
            </a:r>
          </a:p>
        </p:txBody>
      </p:sp>
    </p:spTree>
    <p:extLst>
      <p:ext uri="{BB962C8B-B14F-4D97-AF65-F5344CB8AC3E}">
        <p14:creationId xmlns:p14="http://schemas.microsoft.com/office/powerpoint/2010/main" val="300587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5"/>
          <p:cNvSpPr>
            <a:spLocks noGrp="1"/>
          </p:cNvSpPr>
          <p:nvPr>
            <p:ph type="title"/>
          </p:nvPr>
        </p:nvSpPr>
        <p:spPr/>
        <p:txBody>
          <a:bodyPr/>
          <a:lstStyle/>
          <a:p>
            <a:r>
              <a:rPr lang="en-US"/>
              <a:t>Financial Aid and Instruction INTERSECTION</a:t>
            </a:r>
            <a:endParaRPr lang="en-US" dirty="0"/>
          </a:p>
        </p:txBody>
      </p:sp>
      <p:sp>
        <p:nvSpPr>
          <p:cNvPr id="12" name="Content Placeholder 11"/>
          <p:cNvSpPr>
            <a:spLocks noGrp="1"/>
          </p:cNvSpPr>
          <p:nvPr>
            <p:ph sz="half" idx="1"/>
          </p:nvPr>
        </p:nvSpPr>
        <p:spPr>
          <a:xfrm>
            <a:off x="6076335" y="1990776"/>
            <a:ext cx="5247358" cy="4351338"/>
          </a:xfrm>
        </p:spPr>
        <p:txBody>
          <a:bodyPr/>
          <a:lstStyle/>
          <a:p>
            <a:pPr marL="0" indent="0">
              <a:buNone/>
            </a:pPr>
            <a:r>
              <a:rPr lang="en-US" dirty="0"/>
              <a:t>Program &amp; Student Eligibility</a:t>
            </a:r>
          </a:p>
          <a:p>
            <a:pPr lvl="1"/>
            <a:r>
              <a:rPr lang="en-US" dirty="0"/>
              <a:t>Distance education</a:t>
            </a:r>
          </a:p>
          <a:p>
            <a:pPr lvl="1"/>
            <a:r>
              <a:rPr lang="en-US" dirty="0"/>
              <a:t>Correspondence courses</a:t>
            </a:r>
          </a:p>
          <a:p>
            <a:pPr marL="0" indent="0">
              <a:buNone/>
            </a:pPr>
            <a:r>
              <a:rPr lang="en-US" dirty="0"/>
              <a:t>Satisfactory Academic Progress</a:t>
            </a:r>
          </a:p>
          <a:p>
            <a:pPr lvl="1"/>
            <a:r>
              <a:rPr lang="en-US" dirty="0"/>
              <a:t>Qualitative, quantitative/pace,     maximum timeframe</a:t>
            </a:r>
          </a:p>
          <a:p>
            <a:pPr marL="0" indent="0">
              <a:buNone/>
            </a:pPr>
            <a:r>
              <a:rPr lang="en-US" dirty="0"/>
              <a:t>Return to Title IV</a:t>
            </a:r>
          </a:p>
          <a:p>
            <a:pPr lvl="1"/>
            <a:r>
              <a:rPr lang="en-US" dirty="0"/>
              <a:t>Withdrawals</a:t>
            </a:r>
          </a:p>
          <a:p>
            <a:pPr lvl="1"/>
            <a:r>
              <a:rPr lang="en-US" dirty="0"/>
              <a:t>Incomplete grades</a:t>
            </a:r>
          </a:p>
          <a:p>
            <a:pPr lvl="1"/>
            <a:r>
              <a:rPr lang="en-US" dirty="0"/>
              <a:t>Last date of attendance</a:t>
            </a:r>
          </a:p>
        </p:txBody>
      </p:sp>
      <p:sp>
        <p:nvSpPr>
          <p:cNvPr id="21" name="Quad Arrow 20" title="Cross Arrow showing FA and Instruction intersection"/>
          <p:cNvSpPr/>
          <p:nvPr/>
        </p:nvSpPr>
        <p:spPr>
          <a:xfrm>
            <a:off x="1045029" y="2066922"/>
            <a:ext cx="4680857" cy="4440919"/>
          </a:xfrm>
          <a:prstGeom prst="quadArrow">
            <a:avLst>
              <a:gd name="adj1" fmla="val 17754"/>
              <a:gd name="adj2" fmla="val 17352"/>
              <a:gd name="adj3" fmla="val 18823"/>
            </a:avLst>
          </a:pr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752604" y="4060374"/>
            <a:ext cx="3820896" cy="400110"/>
          </a:xfrm>
          <a:prstGeom prst="rect">
            <a:avLst/>
          </a:prstGeom>
          <a:noFill/>
        </p:spPr>
        <p:txBody>
          <a:bodyPr wrap="square" rtlCol="0">
            <a:spAutoFit/>
          </a:bodyPr>
          <a:lstStyle/>
          <a:p>
            <a:r>
              <a:rPr lang="en-US" sz="2000" b="1" dirty="0">
                <a:solidFill>
                  <a:schemeClr val="bg1"/>
                </a:solidFill>
              </a:rPr>
              <a:t>F  I  N  A  N  C  I  A  L    A I D</a:t>
            </a:r>
          </a:p>
        </p:txBody>
      </p:sp>
      <p:sp>
        <p:nvSpPr>
          <p:cNvPr id="24" name="TextBox 23" descr="Graphic display of financial and instruction intersection.&#10;" title="Image FA and Instruction"/>
          <p:cNvSpPr txBox="1"/>
          <p:nvPr/>
        </p:nvSpPr>
        <p:spPr>
          <a:xfrm rot="5400000">
            <a:off x="1601688" y="4060374"/>
            <a:ext cx="3570208" cy="400110"/>
          </a:xfrm>
          <a:prstGeom prst="rect">
            <a:avLst/>
          </a:prstGeom>
          <a:noFill/>
        </p:spPr>
        <p:txBody>
          <a:bodyPr vert="vert270" wrap="square" rtlCol="0" anchor="ctr">
            <a:spAutoFit/>
          </a:bodyPr>
          <a:lstStyle/>
          <a:p>
            <a:pPr algn="ctr"/>
            <a:r>
              <a:rPr lang="en-US" sz="2000" b="1" dirty="0">
                <a:solidFill>
                  <a:schemeClr val="bg1"/>
                </a:solidFill>
              </a:rPr>
              <a:t>I  N  S  T  RC  U     T  I  O  N</a:t>
            </a:r>
          </a:p>
        </p:txBody>
      </p:sp>
    </p:spTree>
    <p:extLst>
      <p:ext uri="{BB962C8B-B14F-4D97-AF65-F5344CB8AC3E}">
        <p14:creationId xmlns:p14="http://schemas.microsoft.com/office/powerpoint/2010/main" val="309919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Eligibility</a:t>
            </a:r>
          </a:p>
        </p:txBody>
      </p:sp>
      <p:sp>
        <p:nvSpPr>
          <p:cNvPr id="5" name="Rectangle 4"/>
          <p:cNvSpPr/>
          <p:nvPr/>
        </p:nvSpPr>
        <p:spPr>
          <a:xfrm>
            <a:off x="1375020" y="2304288"/>
            <a:ext cx="9948672" cy="1816608"/>
          </a:xfrm>
          <a:prstGeom prst="rect">
            <a:avLst/>
          </a:prstGeom>
          <a:noFill/>
          <a:ln w="101600">
            <a:solidFill>
              <a:schemeClr val="tx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accent2"/>
                </a:solidFill>
              </a:rPr>
              <a:t>Federal regulations require that academic programs eligible for federal student financial aid be approved by the appointed State Authorizing Agency if the state requires approval.</a:t>
            </a:r>
          </a:p>
        </p:txBody>
      </p:sp>
      <p:sp>
        <p:nvSpPr>
          <p:cNvPr id="20" name="Rectangle 19"/>
          <p:cNvSpPr/>
          <p:nvPr/>
        </p:nvSpPr>
        <p:spPr>
          <a:xfrm>
            <a:off x="1375021" y="4514088"/>
            <a:ext cx="9948672" cy="1816608"/>
          </a:xfrm>
          <a:prstGeom prst="rect">
            <a:avLst/>
          </a:prstGeom>
          <a:noFill/>
          <a:ln w="101600">
            <a:solidFill>
              <a:schemeClr val="tx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accent2"/>
                </a:solidFill>
              </a:rPr>
              <a:t>A student must be enrolled as a </a:t>
            </a:r>
            <a:r>
              <a:rPr lang="en-US" sz="2200" i="1" dirty="0">
                <a:solidFill>
                  <a:schemeClr val="accent2"/>
                </a:solidFill>
              </a:rPr>
              <a:t>regular student</a:t>
            </a:r>
            <a:r>
              <a:rPr lang="en-US" sz="2200" dirty="0">
                <a:solidFill>
                  <a:schemeClr val="accent2"/>
                </a:solidFill>
              </a:rPr>
              <a:t> in an eligible program at the time of admission, and the school must have a system to notify the financial aid office if the student leaves the program. </a:t>
            </a:r>
          </a:p>
        </p:txBody>
      </p:sp>
    </p:spTree>
    <p:extLst>
      <p:ext uri="{BB962C8B-B14F-4D97-AF65-F5344CB8AC3E}">
        <p14:creationId xmlns:p14="http://schemas.microsoft.com/office/powerpoint/2010/main" val="324136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277650" y="365125"/>
            <a:ext cx="10046043" cy="1325563"/>
          </a:xfrm>
        </p:spPr>
        <p:txBody>
          <a:bodyPr/>
          <a:lstStyle/>
          <a:p>
            <a:r>
              <a:rPr lang="en-US" dirty="0"/>
              <a:t>Distance Education</a:t>
            </a:r>
          </a:p>
        </p:txBody>
      </p:sp>
      <p:sp>
        <p:nvSpPr>
          <p:cNvPr id="8" name="Content Placeholder 7"/>
          <p:cNvSpPr>
            <a:spLocks noGrp="1"/>
          </p:cNvSpPr>
          <p:nvPr>
            <p:ph sz="half" idx="4294967295"/>
          </p:nvPr>
        </p:nvSpPr>
        <p:spPr>
          <a:xfrm>
            <a:off x="1291821" y="2034109"/>
            <a:ext cx="9716922" cy="4475548"/>
          </a:xfrm>
        </p:spPr>
        <p:txBody>
          <a:bodyPr>
            <a:noAutofit/>
          </a:bodyPr>
          <a:lstStyle/>
          <a:p>
            <a:pPr marL="0" indent="0">
              <a:buNone/>
            </a:pPr>
            <a:r>
              <a:rPr lang="en-US" sz="2200" dirty="0"/>
              <a:t>A distance education program at a domestic school is considered an eligible FSA program if it has been accredited by an accrediting agency recognized by the Department for accreditation of distance education.</a:t>
            </a:r>
          </a:p>
          <a:p>
            <a:pPr marL="0" indent="0">
              <a:buNone/>
            </a:pPr>
            <a:endParaRPr lang="en-US" sz="2200" dirty="0"/>
          </a:p>
          <a:p>
            <a:pPr marL="0" indent="0">
              <a:buNone/>
            </a:pPr>
            <a:r>
              <a:rPr lang="en-US" sz="2200" dirty="0"/>
              <a:t>Uses certain technologies to deliver instruction to students who are separated from the instructor and to support regular and substantive interaction between the students and the instructor. </a:t>
            </a:r>
          </a:p>
          <a:p>
            <a:pPr marL="0" indent="0">
              <a:buNone/>
            </a:pPr>
            <a:endParaRPr lang="en-US" sz="2200" dirty="0"/>
          </a:p>
          <a:p>
            <a:pPr marL="0" indent="0">
              <a:buNone/>
            </a:pPr>
            <a:r>
              <a:rPr lang="en-US" sz="2200" dirty="0"/>
              <a:t>Short-term certificate programs of less than one year offered via distance education are eligible for FSA funds, and they are not considered correspondence programs.</a:t>
            </a:r>
          </a:p>
        </p:txBody>
      </p:sp>
    </p:spTree>
    <p:extLst>
      <p:ext uri="{BB962C8B-B14F-4D97-AF65-F5344CB8AC3E}">
        <p14:creationId xmlns:p14="http://schemas.microsoft.com/office/powerpoint/2010/main" val="268204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277650" y="365125"/>
            <a:ext cx="10046043" cy="1325563"/>
          </a:xfrm>
        </p:spPr>
        <p:txBody>
          <a:bodyPr/>
          <a:lstStyle/>
          <a:p>
            <a:r>
              <a:rPr lang="en-US" dirty="0"/>
              <a:t>Correspondence Courses</a:t>
            </a:r>
          </a:p>
        </p:txBody>
      </p:sp>
      <p:sp>
        <p:nvSpPr>
          <p:cNvPr id="8" name="Content Placeholder 7"/>
          <p:cNvSpPr>
            <a:spLocks noGrp="1"/>
          </p:cNvSpPr>
          <p:nvPr>
            <p:ph sz="half" idx="4294967295"/>
          </p:nvPr>
        </p:nvSpPr>
        <p:spPr>
          <a:xfrm>
            <a:off x="1291821" y="2079171"/>
            <a:ext cx="9716922" cy="4430486"/>
          </a:xfrm>
        </p:spPr>
        <p:txBody>
          <a:bodyPr>
            <a:noAutofit/>
          </a:bodyPr>
          <a:lstStyle/>
          <a:p>
            <a:pPr marL="0" indent="0">
              <a:buNone/>
            </a:pPr>
            <a:r>
              <a:rPr lang="en-US" sz="2200" dirty="0"/>
              <a:t>A correspondence program is considered an eligible FSA program if it has been accredited by an accrediting agency recognized by the Department for accreditation of correspondence education.</a:t>
            </a:r>
          </a:p>
          <a:p>
            <a:pPr marL="0" indent="0">
              <a:buNone/>
            </a:pPr>
            <a:endParaRPr lang="en-US" sz="2200" dirty="0"/>
          </a:p>
          <a:p>
            <a:pPr marL="0" indent="0">
              <a:buNone/>
            </a:pPr>
            <a:r>
              <a:rPr lang="en-US" sz="2200" dirty="0"/>
              <a:t>A student enrolled in a correspondence course can only receive FSA funds if the course is part of a program that leads to an associate’s, bachelor’s, or graduate degree. </a:t>
            </a:r>
            <a:r>
              <a:rPr lang="en-US" sz="2200" b="1" i="1" dirty="0">
                <a:solidFill>
                  <a:schemeClr val="accent6">
                    <a:lumMod val="50000"/>
                  </a:schemeClr>
                </a:solidFill>
              </a:rPr>
              <a:t>Correspondence students enrolled in certificate programs are not eligible for FSA funds.</a:t>
            </a:r>
          </a:p>
          <a:p>
            <a:pPr marL="0" indent="0">
              <a:buNone/>
            </a:pPr>
            <a:endParaRPr lang="en-US" sz="2000" dirty="0"/>
          </a:p>
          <a:p>
            <a:pPr marL="0" indent="0">
              <a:buNone/>
            </a:pPr>
            <a:r>
              <a:rPr lang="en-US" sz="2200" dirty="0"/>
              <a:t>A student taking only correspondence courses is never considered to be enrolled more than half time.</a:t>
            </a:r>
            <a:endParaRPr lang="en-US" sz="2200" b="1" i="1" dirty="0">
              <a:solidFill>
                <a:schemeClr val="accent6">
                  <a:lumMod val="50000"/>
                </a:schemeClr>
              </a:solidFill>
            </a:endParaRPr>
          </a:p>
        </p:txBody>
      </p:sp>
    </p:spTree>
    <p:extLst>
      <p:ext uri="{BB962C8B-B14F-4D97-AF65-F5344CB8AC3E}">
        <p14:creationId xmlns:p14="http://schemas.microsoft.com/office/powerpoint/2010/main" val="146336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Vision for Success</a:t>
            </a:r>
          </a:p>
        </p:txBody>
      </p:sp>
      <p:sp>
        <p:nvSpPr>
          <p:cNvPr id="3" name="Content Placeholder 2">
            <a:extLst>
              <a:ext uri="{FF2B5EF4-FFF2-40B4-BE49-F238E27FC236}">
                <a16:creationId xmlns:a16="http://schemas.microsoft.com/office/drawing/2014/main" id="{4417CF1D-3A75-4C6A-86F1-0209BD5F4E75}"/>
              </a:ext>
            </a:extLst>
          </p:cNvPr>
          <p:cNvSpPr>
            <a:spLocks noGrp="1"/>
          </p:cNvSpPr>
          <p:nvPr>
            <p:ph idx="1"/>
          </p:nvPr>
        </p:nvSpPr>
        <p:spPr>
          <a:xfrm>
            <a:off x="669201" y="2462320"/>
            <a:ext cx="10515600" cy="4351338"/>
          </a:xfrm>
        </p:spPr>
        <p:txBody>
          <a:bodyPr/>
          <a:lstStyle/>
          <a:p>
            <a:r>
              <a:rPr lang="en-US" dirty="0"/>
              <a:t>Increase credential obtainment by 20%</a:t>
            </a:r>
          </a:p>
          <a:p>
            <a:r>
              <a:rPr lang="en-US" dirty="0"/>
              <a:t>Increase transfer by 35% to UC and CSU</a:t>
            </a:r>
          </a:p>
          <a:p>
            <a:r>
              <a:rPr lang="en-US" dirty="0"/>
              <a:t>Decrease unit obtainment for a degree</a:t>
            </a:r>
          </a:p>
          <a:p>
            <a:r>
              <a:rPr lang="en-US" dirty="0"/>
              <a:t>Increase employment for CTE students</a:t>
            </a:r>
          </a:p>
          <a:p>
            <a:r>
              <a:rPr lang="en-US" dirty="0"/>
              <a:t>Reduce and erase equity gaps</a:t>
            </a:r>
          </a:p>
          <a:p>
            <a:r>
              <a:rPr lang="en-US" dirty="0"/>
              <a:t>Reduce regional gaps</a:t>
            </a:r>
          </a:p>
        </p:txBody>
      </p:sp>
      <p:sp>
        <p:nvSpPr>
          <p:cNvPr id="4" name="Right Brace 3" descr="decorative&#10;" title="Straight connection">
            <a:extLst>
              <a:ext uri="{FF2B5EF4-FFF2-40B4-BE49-F238E27FC236}">
                <a16:creationId xmlns:a16="http://schemas.microsoft.com/office/drawing/2014/main" id="{CA2FB3F4-13A7-4154-8012-5B5EAAD61924}"/>
              </a:ext>
            </a:extLst>
          </p:cNvPr>
          <p:cNvSpPr/>
          <p:nvPr/>
        </p:nvSpPr>
        <p:spPr>
          <a:xfrm>
            <a:off x="6886162" y="1960494"/>
            <a:ext cx="216176" cy="2897864"/>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2F6D"/>
              </a:solidFill>
              <a:effectLst/>
              <a:uLnTx/>
              <a:uFillTx/>
              <a:latin typeface="Source Sans Pro" panose="020B0503030403020204" pitchFamily="34" charset="0"/>
              <a:ea typeface="+mn-ea"/>
              <a:cs typeface="+mn-cs"/>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7274170" y="2038748"/>
            <a:ext cx="3297115" cy="3372590"/>
          </a:xfrm>
          <a:prstGeom prst="rect">
            <a:avLst/>
          </a:prstGeom>
          <a:noFill/>
        </p:spPr>
        <p:txBody>
          <a:bodyPr wrap="square" rtlCol="0">
            <a:spAutoFit/>
          </a:bodyPr>
          <a:lstStyle/>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Focus on students’ goals </a:t>
            </a:r>
          </a:p>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Design and decide with the student in mind</a:t>
            </a:r>
          </a:p>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Pair high expectations and high support</a:t>
            </a:r>
          </a:p>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Evidence-based decisions</a:t>
            </a:r>
          </a:p>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Own student performance</a:t>
            </a:r>
          </a:p>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Enable innovation and action </a:t>
            </a:r>
          </a:p>
          <a:p>
            <a:pPr marL="342900" marR="0" lvl="0" indent="-342900" algn="l" defTabSz="685800" rtl="0" eaLnBrk="1" fontAlgn="auto" latinLnBrk="0" hangingPunct="1">
              <a:lnSpc>
                <a:spcPct val="114000"/>
              </a:lnSpc>
              <a:spcBef>
                <a:spcPts val="0"/>
              </a:spcBef>
              <a:spcAft>
                <a:spcPts val="900"/>
              </a:spcAft>
              <a:buClrTx/>
              <a:buSzTx/>
              <a:buFont typeface="+mj-lt"/>
              <a:buAutoNum type="arabicPeriod"/>
              <a:tabLst/>
              <a:defRPr/>
            </a:pPr>
            <a:r>
              <a:rPr kumimoji="0" lang="en-US" sz="165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Cross-system partnership</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7274170" y="1081069"/>
            <a:ext cx="385493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F6D"/>
                </a:solidFill>
                <a:effectLst/>
                <a:uLnTx/>
                <a:uFillTx/>
                <a:latin typeface="Arial" panose="020B0604020202020204" pitchFamily="34" charset="0"/>
                <a:ea typeface="Source Sans Pro" panose="020B0503030403020204" pitchFamily="34" charset="0"/>
                <a:cs typeface="Arial" panose="020B0604020202020204" pitchFamily="34" charset="0"/>
              </a:rPr>
              <a:t>Core Commitments</a:t>
            </a:r>
          </a:p>
        </p:txBody>
      </p:sp>
      <p:pic>
        <p:nvPicPr>
          <p:cNvPr id="7" name="Picture 6" title="Vision for Success Booklet"/>
          <p:cNvPicPr>
            <a:picLocks noChangeAspect="1"/>
          </p:cNvPicPr>
          <p:nvPr/>
        </p:nvPicPr>
        <p:blipFill>
          <a:blip r:embed="rId3"/>
          <a:stretch>
            <a:fillRect/>
          </a:stretch>
        </p:blipFill>
        <p:spPr>
          <a:xfrm>
            <a:off x="90390" y="-17976"/>
            <a:ext cx="1895759" cy="2548043"/>
          </a:xfrm>
          <a:prstGeom prst="rect">
            <a:avLst/>
          </a:prstGeom>
        </p:spPr>
      </p:pic>
      <p:sp>
        <p:nvSpPr>
          <p:cNvPr id="14" name="Title 1">
            <a:extLst>
              <a:ext uri="{FF2B5EF4-FFF2-40B4-BE49-F238E27FC236}">
                <a16:creationId xmlns:a16="http://schemas.microsoft.com/office/drawing/2014/main" id="{BBF95963-F256-4616-8F97-82A14C0FF7EC}"/>
              </a:ext>
            </a:extLst>
          </p:cNvPr>
          <p:cNvSpPr txBox="1">
            <a:spLocks/>
          </p:cNvSpPr>
          <p:nvPr/>
        </p:nvSpPr>
        <p:spPr>
          <a:xfrm>
            <a:off x="2072065" y="1136757"/>
            <a:ext cx="385493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F6D"/>
                </a:solidFill>
                <a:effectLst/>
                <a:uLnTx/>
                <a:uFillTx/>
                <a:latin typeface="Arial" panose="020B0604020202020204" pitchFamily="34" charset="0"/>
                <a:ea typeface="Source Sans Pro" panose="020B0503030403020204" pitchFamily="34" charset="0"/>
                <a:cs typeface="Arial" panose="020B0604020202020204" pitchFamily="34" charset="0"/>
              </a:rPr>
              <a:t>Vision for Success</a:t>
            </a:r>
          </a:p>
        </p:txBody>
      </p:sp>
    </p:spTree>
    <p:extLst>
      <p:ext uri="{BB962C8B-B14F-4D97-AF65-F5344CB8AC3E}">
        <p14:creationId xmlns:p14="http://schemas.microsoft.com/office/powerpoint/2010/main" val="2396140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277650" y="365125"/>
            <a:ext cx="10046043" cy="1325563"/>
          </a:xfrm>
        </p:spPr>
        <p:txBody>
          <a:bodyPr/>
          <a:lstStyle/>
          <a:p>
            <a:r>
              <a:rPr lang="en-US" dirty="0"/>
              <a:t>Satisfactory Academic Progress (SAP)</a:t>
            </a:r>
          </a:p>
        </p:txBody>
      </p:sp>
      <p:sp>
        <p:nvSpPr>
          <p:cNvPr id="8" name="Content Placeholder 7"/>
          <p:cNvSpPr>
            <a:spLocks noGrp="1"/>
          </p:cNvSpPr>
          <p:nvPr>
            <p:ph sz="half" idx="4294967295"/>
          </p:nvPr>
        </p:nvSpPr>
        <p:spPr>
          <a:xfrm>
            <a:off x="1118457" y="2327152"/>
            <a:ext cx="10205235" cy="4232144"/>
          </a:xfrm>
        </p:spPr>
        <p:txBody>
          <a:bodyPr>
            <a:noAutofit/>
            <a:scene3d>
              <a:camera prst="orthographicFront"/>
              <a:lightRig rig="threePt" dir="t"/>
            </a:scene3d>
            <a:sp3d extrusionH="57150">
              <a:bevelT w="38100" h="38100"/>
              <a:bevelB w="38100" h="38100"/>
            </a:sp3d>
          </a:bodyPr>
          <a:lstStyle/>
          <a:p>
            <a:pPr>
              <a:buClr>
                <a:schemeClr val="accent6">
                  <a:lumMod val="50000"/>
                </a:schemeClr>
              </a:buClr>
              <a:buSzPct val="150000"/>
            </a:pPr>
            <a:r>
              <a:rPr lang="en-US" sz="2000" dirty="0"/>
              <a:t>Specify the </a:t>
            </a:r>
            <a:r>
              <a:rPr lang="en-US" sz="2800" b="1" i="1" dirty="0">
                <a:solidFill>
                  <a:schemeClr val="accent6">
                    <a:lumMod val="50000"/>
                  </a:schemeClr>
                </a:solidFill>
              </a:rPr>
              <a:t>qualitative</a:t>
            </a:r>
            <a:r>
              <a:rPr lang="en-US" sz="2000" dirty="0"/>
              <a:t> standard (grade point average or GPA) that a student must have at each evaluation </a:t>
            </a:r>
          </a:p>
          <a:p>
            <a:pPr marL="457200" lvl="1" indent="0">
              <a:buNone/>
            </a:pPr>
            <a:r>
              <a:rPr lang="en-US" sz="1800" dirty="0"/>
              <a:t>Students enrolled in a program of more than two academic years must have a GPA of at least a “C” or its equivalent or must have an academic standing consistent with your school’s graduation requirements</a:t>
            </a:r>
          </a:p>
          <a:p>
            <a:pPr marL="457200" lvl="1" indent="0">
              <a:buNone/>
            </a:pPr>
            <a:endParaRPr lang="en-US" sz="1800" dirty="0"/>
          </a:p>
          <a:p>
            <a:pPr>
              <a:buClr>
                <a:schemeClr val="accent6">
                  <a:lumMod val="50000"/>
                </a:schemeClr>
              </a:buClr>
              <a:buSzPct val="150000"/>
            </a:pPr>
            <a:r>
              <a:rPr lang="en-US" sz="2000" dirty="0"/>
              <a:t>Specify the </a:t>
            </a:r>
            <a:r>
              <a:rPr lang="en-US" sz="2800" b="1" i="1" dirty="0">
                <a:solidFill>
                  <a:schemeClr val="accent6">
                    <a:lumMod val="50000"/>
                  </a:schemeClr>
                </a:solidFill>
              </a:rPr>
              <a:t>quantitative</a:t>
            </a:r>
            <a:r>
              <a:rPr lang="en-US" sz="2000" dirty="0"/>
              <a:t> standard (pace) at which students must progress through their program to ensure that they will graduate within the maximum timeframe.</a:t>
            </a:r>
          </a:p>
          <a:p>
            <a:pPr>
              <a:buClr>
                <a:schemeClr val="accent6">
                  <a:lumMod val="50000"/>
                </a:schemeClr>
              </a:buClr>
              <a:buSzPct val="150000"/>
            </a:pPr>
            <a:endParaRPr lang="en-US" sz="2000" dirty="0"/>
          </a:p>
          <a:p>
            <a:pPr>
              <a:buClr>
                <a:schemeClr val="accent6">
                  <a:lumMod val="50000"/>
                </a:schemeClr>
              </a:buClr>
              <a:buSzPct val="150000"/>
            </a:pPr>
            <a:r>
              <a:rPr lang="en-US" sz="2800" b="1" i="1" dirty="0">
                <a:solidFill>
                  <a:schemeClr val="accent6">
                    <a:lumMod val="50000"/>
                  </a:schemeClr>
                </a:solidFill>
              </a:rPr>
              <a:t>Maximum timeframe </a:t>
            </a:r>
            <a:r>
              <a:rPr lang="en-US" sz="2000" dirty="0"/>
              <a:t>- for an undergraduate program measured in credit hours, a period no longer than 150 percent of the published length of the program.</a:t>
            </a:r>
            <a:endParaRPr lang="en-US" sz="2000" b="1" i="1" dirty="0">
              <a:solidFill>
                <a:schemeClr val="accent6">
                  <a:lumMod val="50000"/>
                </a:schemeClr>
              </a:solidFill>
            </a:endParaRPr>
          </a:p>
        </p:txBody>
      </p:sp>
    </p:spTree>
    <p:extLst>
      <p:ext uri="{BB962C8B-B14F-4D97-AF65-F5344CB8AC3E}">
        <p14:creationId xmlns:p14="http://schemas.microsoft.com/office/powerpoint/2010/main" val="114838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277650" y="365125"/>
            <a:ext cx="10046043" cy="1325563"/>
          </a:xfrm>
        </p:spPr>
        <p:txBody>
          <a:bodyPr/>
          <a:lstStyle/>
          <a:p>
            <a:r>
              <a:rPr lang="en-US" dirty="0"/>
              <a:t>Return to Title IV (R2T4)</a:t>
            </a:r>
          </a:p>
        </p:txBody>
      </p:sp>
      <p:sp>
        <p:nvSpPr>
          <p:cNvPr id="2" name="TextBox 1"/>
          <p:cNvSpPr txBox="1"/>
          <p:nvPr/>
        </p:nvSpPr>
        <p:spPr>
          <a:xfrm>
            <a:off x="1438656" y="2072640"/>
            <a:ext cx="9570087" cy="1107996"/>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bevelB/>
          </a:sp3d>
        </p:spPr>
        <p:txBody>
          <a:bodyPr wrap="square" rtlCol="0">
            <a:spAutoFit/>
          </a:bodyPr>
          <a:lstStyle/>
          <a:p>
            <a:r>
              <a:rPr lang="en-US" sz="2200" dirty="0">
                <a:solidFill>
                  <a:schemeClr val="bg1"/>
                </a:solidFill>
              </a:rPr>
              <a:t>If a recipient of Title IV grant or loan funds withdraws from a school after beginning attendance, the school must perform an R2T4 calculation to determine the amount of Title IV assistance earned by the student. </a:t>
            </a:r>
          </a:p>
        </p:txBody>
      </p:sp>
      <p:sp>
        <p:nvSpPr>
          <p:cNvPr id="9" name="TextBox 8"/>
          <p:cNvSpPr txBox="1"/>
          <p:nvPr/>
        </p:nvSpPr>
        <p:spPr>
          <a:xfrm>
            <a:off x="1438653" y="3530376"/>
            <a:ext cx="9570087" cy="1200329"/>
          </a:xfrm>
          <a:prstGeom prst="rect">
            <a:avLst/>
          </a:prstGeom>
          <a:noFill/>
          <a:ln w="76200">
            <a:solidFill>
              <a:schemeClr val="accent6">
                <a:lumMod val="75000"/>
              </a:schemeClr>
            </a:solidFill>
          </a:ln>
          <a:scene3d>
            <a:camera prst="orthographicFront"/>
            <a:lightRig rig="threePt" dir="t"/>
          </a:scene3d>
          <a:sp3d>
            <a:bevelT/>
            <a:bevelB/>
          </a:sp3d>
        </p:spPr>
        <p:txBody>
          <a:bodyPr wrap="square" rtlCol="0">
            <a:spAutoFit/>
          </a:bodyPr>
          <a:lstStyle/>
          <a:p>
            <a:r>
              <a:rPr lang="en-US" sz="2400" dirty="0">
                <a:solidFill>
                  <a:schemeClr val="tx2"/>
                </a:solidFill>
              </a:rPr>
              <a:t>A school is required to determine the earned and unearned portions of Title IV aid as of the date the student ceased attendance based on the amount of time the student spent in attendance.</a:t>
            </a:r>
          </a:p>
        </p:txBody>
      </p:sp>
      <p:sp>
        <p:nvSpPr>
          <p:cNvPr id="10" name="TextBox 9"/>
          <p:cNvSpPr txBox="1"/>
          <p:nvPr/>
        </p:nvSpPr>
        <p:spPr>
          <a:xfrm>
            <a:off x="1438654" y="5080446"/>
            <a:ext cx="9570087" cy="120032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txBody>
          <a:bodyPr wrap="square" rtlCol="0">
            <a:spAutoFit/>
          </a:bodyPr>
          <a:lstStyle/>
          <a:p>
            <a:r>
              <a:rPr lang="en-US" sz="2400" dirty="0">
                <a:solidFill>
                  <a:schemeClr val="bg1"/>
                </a:solidFill>
              </a:rPr>
              <a:t>Up through the 60% point in each payment period or period of enrollment, a pro rata schedule is used to determine the amount of Title IV funds the student has earned at the time of withdrawal.</a:t>
            </a:r>
            <a:endParaRPr lang="en-US" sz="2400" b="1" i="1" dirty="0">
              <a:solidFill>
                <a:schemeClr val="bg1"/>
              </a:solidFill>
            </a:endParaRPr>
          </a:p>
        </p:txBody>
      </p:sp>
    </p:spTree>
    <p:extLst>
      <p:ext uri="{BB962C8B-B14F-4D97-AF65-F5344CB8AC3E}">
        <p14:creationId xmlns:p14="http://schemas.microsoft.com/office/powerpoint/2010/main" val="184559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46300" y="365125"/>
            <a:ext cx="10045700" cy="1325563"/>
          </a:xfrm>
        </p:spPr>
        <p:txBody>
          <a:bodyPr/>
          <a:lstStyle/>
          <a:p>
            <a:r>
              <a:rPr lang="en-US" dirty="0">
                <a:solidFill>
                  <a:schemeClr val="bg1"/>
                </a:solidFill>
              </a:rPr>
              <a:t>Withdrawal Dates for Schools Not</a:t>
            </a:r>
          </a:p>
        </p:txBody>
      </p:sp>
      <p:graphicFrame>
        <p:nvGraphicFramePr>
          <p:cNvPr id="2" name="Table 1" descr="This table shows what is required when a student officially and unofficially withdraws." title="Withdrawal Date Table"/>
          <p:cNvGraphicFramePr>
            <a:graphicFrameLocks noGrp="1"/>
          </p:cNvGraphicFramePr>
          <p:nvPr>
            <p:extLst>
              <p:ext uri="{D42A27DB-BD31-4B8C-83A1-F6EECF244321}">
                <p14:modId xmlns:p14="http://schemas.microsoft.com/office/powerpoint/2010/main" val="4073844697"/>
              </p:ext>
            </p:extLst>
          </p:nvPr>
        </p:nvGraphicFramePr>
        <p:xfrm>
          <a:off x="607090" y="316357"/>
          <a:ext cx="10887456" cy="6303265"/>
        </p:xfrm>
        <a:graphic>
          <a:graphicData uri="http://schemas.openxmlformats.org/drawingml/2006/table">
            <a:tbl>
              <a:tblPr firstRow="1" bandRow="1">
                <a:tableStyleId>{793D81CF-94F2-401A-BA57-92F5A7B2D0C5}</a:tableStyleId>
              </a:tblPr>
              <a:tblGrid>
                <a:gridCol w="1560576">
                  <a:extLst>
                    <a:ext uri="{9D8B030D-6E8A-4147-A177-3AD203B41FA5}">
                      <a16:colId xmlns:a16="http://schemas.microsoft.com/office/drawing/2014/main" val="1022424224"/>
                    </a:ext>
                  </a:extLst>
                </a:gridCol>
                <a:gridCol w="3474720">
                  <a:extLst>
                    <a:ext uri="{9D8B030D-6E8A-4147-A177-3AD203B41FA5}">
                      <a16:colId xmlns:a16="http://schemas.microsoft.com/office/drawing/2014/main" val="2463930958"/>
                    </a:ext>
                  </a:extLst>
                </a:gridCol>
                <a:gridCol w="3130296">
                  <a:extLst>
                    <a:ext uri="{9D8B030D-6E8A-4147-A177-3AD203B41FA5}">
                      <a16:colId xmlns:a16="http://schemas.microsoft.com/office/drawing/2014/main" val="2355308603"/>
                    </a:ext>
                  </a:extLst>
                </a:gridCol>
                <a:gridCol w="2721864">
                  <a:extLst>
                    <a:ext uri="{9D8B030D-6E8A-4147-A177-3AD203B41FA5}">
                      <a16:colId xmlns:a16="http://schemas.microsoft.com/office/drawing/2014/main" val="1090409821"/>
                    </a:ext>
                  </a:extLst>
                </a:gridCol>
              </a:tblGrid>
              <a:tr h="579349">
                <a:tc gridSpan="4">
                  <a:txBody>
                    <a:bodyPr/>
                    <a:lstStyle/>
                    <a:p>
                      <a:pPr algn="ctr"/>
                      <a:r>
                        <a:rPr lang="en-US" sz="2400" dirty="0"/>
                        <a:t>Withdrawal Dates for Schools Not</a:t>
                      </a:r>
                      <a:r>
                        <a:rPr lang="en-US" sz="2400" baseline="0" dirty="0"/>
                        <a:t> Required to Take Attendance</a:t>
                      </a:r>
                      <a:endParaRPr lang="en-US"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48827235"/>
                  </a:ext>
                </a:extLst>
              </a:tr>
              <a:tr h="741849">
                <a:tc>
                  <a:txBody>
                    <a:bodyPr/>
                    <a:lstStyle/>
                    <a:p>
                      <a:pPr algn="ctr"/>
                      <a:r>
                        <a:rPr lang="en-US" b="1" dirty="0">
                          <a:solidFill>
                            <a:schemeClr val="tx2"/>
                          </a:solidFill>
                        </a:rPr>
                        <a:t>Withdrawal Type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2"/>
                          </a:solidFill>
                        </a:rPr>
                        <a:t>Circumstance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b="1" dirty="0">
                          <a:solidFill>
                            <a:schemeClr val="tx2"/>
                          </a:solidFill>
                        </a:rPr>
                        <a:t>Student’s Withdrawal Date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b="1" baseline="0" dirty="0">
                          <a:solidFill>
                            <a:schemeClr val="tx2"/>
                          </a:solidFill>
                        </a:rPr>
                        <a:t>School Determination Date</a:t>
                      </a:r>
                      <a:endParaRPr lang="en-US" b="1" dirty="0">
                        <a:solidFill>
                          <a:schemeClr val="tx2"/>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755143"/>
                  </a:ext>
                </a:extLst>
              </a:tr>
              <a:tr h="2650540">
                <a:tc>
                  <a:txBody>
                    <a:bodyPr/>
                    <a:lstStyle/>
                    <a:p>
                      <a:r>
                        <a:rPr lang="en-US" b="1" dirty="0">
                          <a:solidFill>
                            <a:schemeClr val="tx2"/>
                          </a:solidFill>
                        </a:rPr>
                        <a:t>Official Notification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l"/>
                      <a:r>
                        <a:rPr lang="en-US" dirty="0">
                          <a:solidFill>
                            <a:schemeClr val="tx2"/>
                          </a:solidFill>
                        </a:rPr>
                        <a:t>The student begins the school’s withdrawal process, or the student otherwise provides official notification to the school of intent to withdraw.</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The date the student begins the school’s withdrawal process, or The date that the student otherwise provides the notification (If both circumstances occur, use the earlier withdrawal date.)</a:t>
                      </a:r>
                    </a:p>
                    <a:p>
                      <a:pPr algn="l"/>
                      <a:endParaRPr lang="en-US" dirty="0">
                        <a:solidFill>
                          <a:schemeClr val="tx2"/>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l"/>
                      <a:r>
                        <a:rPr lang="en-US" dirty="0">
                          <a:solidFill>
                            <a:schemeClr val="tx2"/>
                          </a:solidFill>
                        </a:rPr>
                        <a:t>The student’s withdrawal date or the date of notification, whichever is later.</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4169"/>
                  </a:ext>
                </a:extLst>
              </a:tr>
              <a:tr h="2331527">
                <a:tc>
                  <a:txBody>
                    <a:bodyPr/>
                    <a:lstStyle/>
                    <a:p>
                      <a:r>
                        <a:rPr lang="en-US" b="1" dirty="0">
                          <a:solidFill>
                            <a:schemeClr val="tx2"/>
                          </a:solidFill>
                        </a:rPr>
                        <a:t>Official Notification Not</a:t>
                      </a:r>
                      <a:r>
                        <a:rPr lang="en-US" b="1" baseline="0" dirty="0">
                          <a:solidFill>
                            <a:schemeClr val="tx2"/>
                          </a:solidFill>
                        </a:rPr>
                        <a:t> Provided</a:t>
                      </a:r>
                      <a:endParaRPr lang="en-US" b="1" dirty="0">
                        <a:solidFill>
                          <a:schemeClr val="tx2"/>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l"/>
                      <a:r>
                        <a:rPr lang="en-US" dirty="0">
                          <a:solidFill>
                            <a:schemeClr val="tx2"/>
                          </a:solidFill>
                        </a:rPr>
                        <a:t>Official notification not provided by the student because of circumstances beyond the student’s control All other instances where student withdraws without providing official notification.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l"/>
                      <a:r>
                        <a:rPr lang="en-US" dirty="0">
                          <a:solidFill>
                            <a:schemeClr val="tx2"/>
                          </a:solidFill>
                        </a:rPr>
                        <a:t>The date that the school determines is related to the circumstance beyond the student’s control The midpoint of the payment period or period of enrollment, as applicable.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l"/>
                      <a:r>
                        <a:rPr lang="en-US" dirty="0">
                          <a:solidFill>
                            <a:schemeClr val="tx2"/>
                          </a:solidFill>
                        </a:rPr>
                        <a:t>The date that the school becomes aware that the student has ceased attendance.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4990261"/>
                  </a:ext>
                </a:extLst>
              </a:tr>
            </a:tbl>
          </a:graphicData>
        </a:graphic>
      </p:graphicFrame>
    </p:spTree>
    <p:extLst>
      <p:ext uri="{BB962C8B-B14F-4D97-AF65-F5344CB8AC3E}">
        <p14:creationId xmlns:p14="http://schemas.microsoft.com/office/powerpoint/2010/main" val="234150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277650" y="365125"/>
            <a:ext cx="10046043" cy="1325563"/>
          </a:xfrm>
        </p:spPr>
        <p:txBody>
          <a:bodyPr/>
          <a:lstStyle/>
          <a:p>
            <a:r>
              <a:rPr lang="en-US" dirty="0"/>
              <a:t>CARES Act and COVID-19 Changes</a:t>
            </a:r>
          </a:p>
        </p:txBody>
      </p:sp>
      <p:sp>
        <p:nvSpPr>
          <p:cNvPr id="8" name="Content Placeholder 7"/>
          <p:cNvSpPr>
            <a:spLocks noGrp="1"/>
          </p:cNvSpPr>
          <p:nvPr>
            <p:ph sz="half" idx="4294967295"/>
          </p:nvPr>
        </p:nvSpPr>
        <p:spPr>
          <a:xfrm>
            <a:off x="1291820" y="1950720"/>
            <a:ext cx="10766067" cy="4791455"/>
          </a:xfrm>
        </p:spPr>
        <p:txBody>
          <a:bodyPr>
            <a:noAutofit/>
          </a:bodyPr>
          <a:lstStyle/>
          <a:p>
            <a:r>
              <a:rPr lang="en-US" sz="2200" b="1" dirty="0">
                <a:solidFill>
                  <a:schemeClr val="tx2"/>
                </a:solidFill>
              </a:rPr>
              <a:t>Accreditation Requirements</a:t>
            </a:r>
          </a:p>
          <a:p>
            <a:pPr lvl="1"/>
            <a:r>
              <a:rPr lang="en-US" dirty="0">
                <a:solidFill>
                  <a:schemeClr val="tx2"/>
                </a:solidFill>
              </a:rPr>
              <a:t>Waives the requirement for distance education accreditation (HEROES Act).</a:t>
            </a:r>
          </a:p>
          <a:p>
            <a:pPr lvl="1"/>
            <a:endParaRPr lang="en-US" sz="2000" dirty="0">
              <a:solidFill>
                <a:schemeClr val="tx2"/>
              </a:solidFill>
            </a:endParaRPr>
          </a:p>
          <a:p>
            <a:r>
              <a:rPr lang="en-US" sz="2200" b="1" dirty="0">
                <a:solidFill>
                  <a:schemeClr val="tx2"/>
                </a:solidFill>
              </a:rPr>
              <a:t>Return to Title IV Waiver</a:t>
            </a:r>
          </a:p>
          <a:p>
            <a:pPr lvl="1"/>
            <a:r>
              <a:rPr lang="en-US" dirty="0">
                <a:solidFill>
                  <a:schemeClr val="tx2"/>
                </a:solidFill>
              </a:rPr>
              <a:t>Waives the requirement for schools to return Title IV funds as a result of student withdrawals related to a qualifying emergency.</a:t>
            </a:r>
          </a:p>
          <a:p>
            <a:pPr lvl="1"/>
            <a:r>
              <a:rPr lang="en-US" dirty="0">
                <a:solidFill>
                  <a:schemeClr val="tx2"/>
                </a:solidFill>
              </a:rPr>
              <a:t>Schools are still required to complete a R2T4 calculation if a student withdraws.</a:t>
            </a:r>
          </a:p>
          <a:p>
            <a:endParaRPr lang="en-US" sz="2200" b="1" dirty="0">
              <a:solidFill>
                <a:schemeClr val="tx2"/>
              </a:solidFill>
            </a:endParaRPr>
          </a:p>
          <a:p>
            <a:r>
              <a:rPr lang="en-US" sz="2200" b="1" dirty="0">
                <a:solidFill>
                  <a:schemeClr val="tx2"/>
                </a:solidFill>
              </a:rPr>
              <a:t>Satisfactory Academic Progress (SAP)</a:t>
            </a:r>
          </a:p>
          <a:p>
            <a:pPr lvl="1"/>
            <a:r>
              <a:rPr lang="en-US" dirty="0">
                <a:solidFill>
                  <a:schemeClr val="tx2"/>
                </a:solidFill>
              </a:rPr>
              <a:t>Excludes attempted credits a student was unable to complete as a result of COVID-19 from pace and maximum timeframe calculation.</a:t>
            </a:r>
          </a:p>
        </p:txBody>
      </p:sp>
    </p:spTree>
    <p:extLst>
      <p:ext uri="{BB962C8B-B14F-4D97-AF65-F5344CB8AC3E}">
        <p14:creationId xmlns:p14="http://schemas.microsoft.com/office/powerpoint/2010/main" val="180305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a:xfrm>
            <a:off x="0" y="5186730"/>
            <a:ext cx="10142898" cy="1505243"/>
          </a:xfrm>
        </p:spPr>
        <p:txBody>
          <a:bodyPr/>
          <a:lstStyle/>
          <a:p>
            <a:r>
              <a:rPr lang="en-US" dirty="0"/>
              <a:t>Chancellor’s Office Veterans Program</a:t>
            </a:r>
            <a:br>
              <a:rPr lang="en-US" dirty="0"/>
            </a:br>
            <a:r>
              <a:rPr lang="en-US" sz="2800" dirty="0"/>
              <a:t>Presented by: Jacqueline Chacon</a:t>
            </a:r>
          </a:p>
        </p:txBody>
      </p:sp>
      <p:pic>
        <p:nvPicPr>
          <p:cNvPr id="3" name="Picture 2" descr="Chancellor's Office | California Community Colleges Chancello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785" y="5571899"/>
            <a:ext cx="1945016" cy="73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56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lstStyle/>
          <a:p>
            <a:r>
              <a:rPr lang="en-US" dirty="0"/>
              <a:t>2019-20 Veteran’s GI Bill® count: 35,368</a:t>
            </a:r>
          </a:p>
          <a:p>
            <a:r>
              <a:rPr lang="en-US" dirty="0"/>
              <a:t>2019-20 MIS Fall Data: 41,863</a:t>
            </a:r>
          </a:p>
          <a:p>
            <a:r>
              <a:rPr lang="en-US" dirty="0"/>
              <a:t>113 Veterans Resource Center (VRC)</a:t>
            </a:r>
          </a:p>
          <a:p>
            <a:pPr lvl="1"/>
            <a:r>
              <a:rPr lang="en-US" dirty="0"/>
              <a:t>West Hills College Coalinga and West Hills College Lemoore share a center</a:t>
            </a:r>
          </a:p>
          <a:p>
            <a:r>
              <a:rPr lang="en-US" dirty="0"/>
              <a:t>$10 million ongoing California budget allocation</a:t>
            </a:r>
          </a:p>
          <a:p>
            <a:r>
              <a:rPr lang="en-US" dirty="0"/>
              <a:t>Funds must be used toward meeting or making progress toward the minimum standards associated with a high-functioning VRC</a:t>
            </a:r>
          </a:p>
        </p:txBody>
      </p:sp>
      <p:pic>
        <p:nvPicPr>
          <p:cNvPr id="4" name="Picture 3" descr="DECORATIVE" title="VETERANS AFFAIRS SEAL "/>
          <p:cNvPicPr>
            <a:picLocks noChangeAspect="1"/>
          </p:cNvPicPr>
          <p:nvPr/>
        </p:nvPicPr>
        <p:blipFill>
          <a:blip r:embed="rId3">
            <a:extLst>
              <a:ext uri="{BEBA8EAE-BF5A-486C-A8C5-ECC9F3942E4B}">
                <a14:imgProps xmlns:a14="http://schemas.microsoft.com/office/drawing/2010/main">
                  <a14:imgLayer r:embed="rId4">
                    <a14:imgEffect>
                      <a14:backgroundRemoval t="139" b="99444" l="139" r="100000">
                        <a14:foregroundMark x1="5556" y1="35466" x2="5556" y2="35466"/>
                        <a14:foregroundMark x1="2917" y1="33936" x2="2917" y2="33936"/>
                        <a14:foregroundMark x1="13056" y1="82337" x2="13056" y2="82337"/>
                        <a14:foregroundMark x1="17778" y1="81363" x2="17778" y2="81363"/>
                        <a14:foregroundMark x1="47083" y1="97914" x2="47083" y2="97914"/>
                        <a14:foregroundMark x1="48472" y1="96662" x2="48472" y2="96662"/>
                        <a14:foregroundMark x1="72917" y1="93880" x2="72917" y2="93880"/>
                        <a14:foregroundMark x1="77361" y1="87622" x2="77361" y2="87622"/>
                        <a14:foregroundMark x1="97500" y1="42976" x2="97500" y2="42976"/>
                        <a14:foregroundMark x1="94028" y1="43115" x2="94028" y2="43115"/>
                        <a14:foregroundMark x1="78194" y1="12935" x2="78194" y2="12935"/>
                        <a14:foregroundMark x1="79444" y1="11127" x2="79444" y2="11127"/>
                        <a14:foregroundMark x1="33333" y1="7650" x2="33333" y2="7650"/>
                        <a14:foregroundMark x1="34583" y1="4033" x2="34583" y2="4033"/>
                      </a14:backgroundRemoval>
                    </a14:imgEffect>
                  </a14:imgLayer>
                </a14:imgProps>
              </a:ext>
            </a:extLst>
          </a:blip>
          <a:stretch>
            <a:fillRect/>
          </a:stretch>
        </p:blipFill>
        <p:spPr>
          <a:xfrm>
            <a:off x="9322203" y="1381479"/>
            <a:ext cx="1596167" cy="1593950"/>
          </a:xfrm>
          <a:prstGeom prst="rect">
            <a:avLst/>
          </a:prstGeom>
        </p:spPr>
      </p:pic>
    </p:spTree>
    <p:extLst>
      <p:ext uri="{BB962C8B-B14F-4D97-AF65-F5344CB8AC3E}">
        <p14:creationId xmlns:p14="http://schemas.microsoft.com/office/powerpoint/2010/main" val="401459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normAutofit/>
          </a:bodyPr>
          <a:lstStyle/>
          <a:p>
            <a:pPr marL="0" indent="0">
              <a:buNone/>
            </a:pPr>
            <a:r>
              <a:rPr lang="en-US" b="1" dirty="0"/>
              <a:t>VRC Services</a:t>
            </a:r>
          </a:p>
          <a:p>
            <a:pPr lvl="1"/>
            <a:r>
              <a:rPr lang="en-US" dirty="0"/>
              <a:t>Financial Aid Assistance (Required for schools participating in Principles of Excellence)</a:t>
            </a:r>
          </a:p>
          <a:p>
            <a:pPr lvl="1"/>
            <a:r>
              <a:rPr lang="en-US" dirty="0"/>
              <a:t>Veteran specific tutoring</a:t>
            </a:r>
          </a:p>
          <a:p>
            <a:pPr lvl="1"/>
            <a:r>
              <a:rPr lang="en-US" dirty="0"/>
              <a:t>Peer to peer mentoring</a:t>
            </a:r>
          </a:p>
          <a:p>
            <a:pPr lvl="1"/>
            <a:r>
              <a:rPr lang="en-US" dirty="0"/>
              <a:t>Text book loan program and/or book voucher program</a:t>
            </a:r>
          </a:p>
          <a:p>
            <a:pPr lvl="1"/>
            <a:r>
              <a:rPr lang="en-US" dirty="0"/>
              <a:t>Mental health services for veteran on campus (may include outside organizations)</a:t>
            </a:r>
          </a:p>
          <a:p>
            <a:pPr lvl="1"/>
            <a:r>
              <a:rPr lang="en-US" dirty="0"/>
              <a:t>Bridge to external services (housing, food etc….)</a:t>
            </a:r>
          </a:p>
          <a:p>
            <a:pPr lvl="1"/>
            <a:r>
              <a:rPr lang="en-US" dirty="0"/>
              <a:t>Coordination with other campus-based programs like, DSPS, Financial Aid, Health Center, SSSP, Student Equity, etc.</a:t>
            </a:r>
          </a:p>
          <a:p>
            <a:endParaRPr lang="en-US" dirty="0"/>
          </a:p>
        </p:txBody>
      </p:sp>
    </p:spTree>
    <p:extLst>
      <p:ext uri="{BB962C8B-B14F-4D97-AF65-F5344CB8AC3E}">
        <p14:creationId xmlns:p14="http://schemas.microsoft.com/office/powerpoint/2010/main" val="183198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lstStyle/>
          <a:p>
            <a:pPr marL="0" indent="0">
              <a:buNone/>
            </a:pPr>
            <a:r>
              <a:rPr lang="en-US" b="1" dirty="0"/>
              <a:t>VRC Minimum Staffing</a:t>
            </a:r>
          </a:p>
          <a:p>
            <a:pPr lvl="1"/>
            <a:r>
              <a:rPr lang="en-US" dirty="0"/>
              <a:t>1 Certifying Official per 300 certifications/annually</a:t>
            </a:r>
          </a:p>
          <a:p>
            <a:pPr lvl="1"/>
            <a:r>
              <a:rPr lang="en-US" dirty="0"/>
              <a:t>Dedicated Director/Coordinator</a:t>
            </a:r>
          </a:p>
          <a:p>
            <a:pPr lvl="1"/>
            <a:r>
              <a:rPr lang="en-US" dirty="0"/>
              <a:t>Academic Counselor with veteran specific training</a:t>
            </a:r>
          </a:p>
          <a:p>
            <a:endParaRPr lang="en-US" dirty="0"/>
          </a:p>
        </p:txBody>
      </p:sp>
    </p:spTree>
    <p:extLst>
      <p:ext uri="{BB962C8B-B14F-4D97-AF65-F5344CB8AC3E}">
        <p14:creationId xmlns:p14="http://schemas.microsoft.com/office/powerpoint/2010/main" val="294903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a:xfrm>
            <a:off x="1202529" y="1878149"/>
            <a:ext cx="10058400" cy="4351338"/>
          </a:xfrm>
        </p:spPr>
        <p:txBody>
          <a:bodyPr>
            <a:normAutofit/>
          </a:bodyPr>
          <a:lstStyle/>
          <a:p>
            <a:pPr marL="0" indent="0">
              <a:buNone/>
            </a:pPr>
            <a:r>
              <a:rPr lang="en-US" b="1" dirty="0"/>
              <a:t>Veterans Outcomes</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Source: CCCCO Management Information System Data Mart</a:t>
            </a:r>
          </a:p>
          <a:p>
            <a:pPr marL="0" indent="0">
              <a:buNone/>
            </a:pPr>
            <a:r>
              <a:rPr lang="en-US" sz="1600" dirty="0"/>
              <a:t>* Success count includes the number of enrollments with grades of A,B,C,P,IA,IB,IC,IPP</a:t>
            </a:r>
          </a:p>
          <a:p>
            <a:endParaRPr lang="en-US" dirty="0"/>
          </a:p>
        </p:txBody>
      </p:sp>
      <p:pic>
        <p:nvPicPr>
          <p:cNvPr id="4" name="Picture 3" descr="2019 VETERANS SUCCESS RATES" title="CHART SHOWING"/>
          <p:cNvPicPr>
            <a:picLocks noChangeAspect="1"/>
          </p:cNvPicPr>
          <p:nvPr/>
        </p:nvPicPr>
        <p:blipFill>
          <a:blip r:embed="rId3"/>
          <a:stretch>
            <a:fillRect/>
          </a:stretch>
        </p:blipFill>
        <p:spPr>
          <a:xfrm>
            <a:off x="1475354" y="2351194"/>
            <a:ext cx="4584589" cy="2755631"/>
          </a:xfrm>
          <a:prstGeom prst="rect">
            <a:avLst/>
          </a:prstGeom>
        </p:spPr>
      </p:pic>
      <p:pic>
        <p:nvPicPr>
          <p:cNvPr id="5" name="Picture 4" title="2018-19 VA PROGRAM AWARDS"/>
          <p:cNvPicPr>
            <a:picLocks noChangeAspect="1"/>
          </p:cNvPicPr>
          <p:nvPr/>
        </p:nvPicPr>
        <p:blipFill>
          <a:blip r:embed="rId4"/>
          <a:stretch>
            <a:fillRect/>
          </a:stretch>
        </p:blipFill>
        <p:spPr>
          <a:xfrm>
            <a:off x="6095999" y="2351194"/>
            <a:ext cx="4584589" cy="2761727"/>
          </a:xfrm>
          <a:prstGeom prst="rect">
            <a:avLst/>
          </a:prstGeom>
        </p:spPr>
      </p:pic>
      <p:pic>
        <p:nvPicPr>
          <p:cNvPr id="1029" name="Picture 5" descr="Graduates jumping silhouettes | Graduation silhouette, Graduati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722" y="4381751"/>
            <a:ext cx="1707629" cy="170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2"/>
          </p:nvPr>
        </p:nvSpPr>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b="1" dirty="0">
                <a:solidFill>
                  <a:schemeClr val="tx2">
                    <a:lumMod val="75000"/>
                    <a:lumOff val="25000"/>
                  </a:schemeClr>
                </a:solidFill>
                <a:latin typeface="+mj-lt"/>
                <a:cs typeface="Gill Sans" panose="020B0502020104020203" pitchFamily="34" charset="-79"/>
              </a:rPr>
              <a:t>Main Sources of Aid </a:t>
            </a:r>
          </a:p>
          <a:p>
            <a:r>
              <a:rPr lang="en-US" sz="2200" dirty="0">
                <a:solidFill>
                  <a:schemeClr val="tx2">
                    <a:lumMod val="75000"/>
                    <a:lumOff val="25000"/>
                  </a:schemeClr>
                </a:solidFill>
                <a:latin typeface="+mj-lt"/>
                <a:cs typeface="Gill Sans" panose="020B0502020104020203" pitchFamily="34" charset="-79"/>
              </a:rPr>
              <a:t>GI Bill®  </a:t>
            </a:r>
          </a:p>
          <a:p>
            <a:r>
              <a:rPr lang="en-US" sz="2200" dirty="0">
                <a:solidFill>
                  <a:schemeClr val="tx2">
                    <a:lumMod val="75000"/>
                    <a:lumOff val="25000"/>
                  </a:schemeClr>
                </a:solidFill>
                <a:latin typeface="+mj-lt"/>
                <a:cs typeface="Gill Sans" panose="020B0502020104020203" pitchFamily="34" charset="-79"/>
              </a:rPr>
              <a:t>Pell Grant</a:t>
            </a:r>
          </a:p>
          <a:p>
            <a:r>
              <a:rPr lang="en-US" sz="2200" dirty="0">
                <a:solidFill>
                  <a:schemeClr val="tx2">
                    <a:lumMod val="75000"/>
                    <a:lumOff val="25000"/>
                  </a:schemeClr>
                </a:solidFill>
                <a:latin typeface="+mj-lt"/>
                <a:cs typeface="Gill Sans" panose="020B0502020104020203" pitchFamily="34" charset="-79"/>
              </a:rPr>
              <a:t>California College Promise Grant</a:t>
            </a:r>
          </a:p>
          <a:p>
            <a:r>
              <a:rPr lang="en-US" sz="2200" dirty="0">
                <a:solidFill>
                  <a:schemeClr val="tx2">
                    <a:lumMod val="75000"/>
                    <a:lumOff val="25000"/>
                  </a:schemeClr>
                </a:solidFill>
                <a:latin typeface="+mj-lt"/>
                <a:cs typeface="Gill Sans" panose="020B0502020104020203" pitchFamily="34" charset="-79"/>
              </a:rPr>
              <a:t>Cal-Vet College Fee Waiver</a:t>
            </a:r>
          </a:p>
          <a:p>
            <a:pPr lvl="1"/>
            <a:r>
              <a:rPr lang="en-US" dirty="0">
                <a:solidFill>
                  <a:schemeClr val="tx2">
                    <a:lumMod val="75000"/>
                    <a:lumOff val="25000"/>
                  </a:schemeClr>
                </a:solidFill>
                <a:latin typeface="+mj-lt"/>
                <a:cs typeface="Gill Sans" panose="020B0502020104020203" pitchFamily="34" charset="-79"/>
              </a:rPr>
              <a:t>Available for dependents of a Veteran with a disability</a:t>
            </a:r>
          </a:p>
          <a:p>
            <a:r>
              <a:rPr lang="en-US" sz="2200" dirty="0">
                <a:solidFill>
                  <a:schemeClr val="tx2">
                    <a:lumMod val="75000"/>
                    <a:lumOff val="25000"/>
                  </a:schemeClr>
                </a:solidFill>
                <a:latin typeface="+mj-lt"/>
                <a:cs typeface="Gill Sans" panose="020B0502020104020203" pitchFamily="34" charset="-79"/>
              </a:rPr>
              <a:t>Other sources:</a:t>
            </a:r>
          </a:p>
          <a:p>
            <a:pPr lvl="1"/>
            <a:r>
              <a:rPr lang="en-US" dirty="0">
                <a:solidFill>
                  <a:schemeClr val="tx2">
                    <a:lumMod val="75000"/>
                    <a:lumOff val="25000"/>
                  </a:schemeClr>
                </a:solidFill>
                <a:latin typeface="+mj-lt"/>
                <a:cs typeface="Gill Sans" panose="020B0502020104020203" pitchFamily="34" charset="-79"/>
              </a:rPr>
              <a:t>EOPs, CalWORKs, CARE, Chafee, work-study, loans, and scholarships </a:t>
            </a:r>
          </a:p>
          <a:p>
            <a:pPr marL="457200" lvl="1" indent="0">
              <a:buNone/>
            </a:pPr>
            <a:endParaRPr lang="en-US" dirty="0">
              <a:solidFill>
                <a:srgbClr val="FF0000"/>
              </a:solidFill>
            </a:endParaRPr>
          </a:p>
        </p:txBody>
      </p:sp>
      <p:graphicFrame>
        <p:nvGraphicFramePr>
          <p:cNvPr id="8" name="Content Placeholder 7" title="2018-19 VETERANS RESOURCES"/>
          <p:cNvGraphicFramePr>
            <a:graphicFrameLocks noGrp="1"/>
          </p:cNvGraphicFramePr>
          <p:nvPr>
            <p:ph sz="quarter" idx="4"/>
            <p:extLst>
              <p:ext uri="{D42A27DB-BD31-4B8C-83A1-F6EECF244321}">
                <p14:modId xmlns:p14="http://schemas.microsoft.com/office/powerpoint/2010/main" val="1636318502"/>
              </p:ext>
            </p:extLst>
          </p:nvPr>
        </p:nvGraphicFramePr>
        <p:xfrm>
          <a:off x="6609806" y="1798638"/>
          <a:ext cx="4640690" cy="1842633"/>
        </p:xfrm>
        <a:graphic>
          <a:graphicData uri="http://schemas.openxmlformats.org/drawingml/2006/table">
            <a:tbl>
              <a:tblPr firstRow="1">
                <a:tableStyleId>{8FD4443E-F989-4FC4-A0C8-D5A2AF1F390B}</a:tableStyleId>
              </a:tblPr>
              <a:tblGrid>
                <a:gridCol w="2295713">
                  <a:extLst>
                    <a:ext uri="{9D8B030D-6E8A-4147-A177-3AD203B41FA5}">
                      <a16:colId xmlns:a16="http://schemas.microsoft.com/office/drawing/2014/main" val="1763464732"/>
                    </a:ext>
                  </a:extLst>
                </a:gridCol>
                <a:gridCol w="1123224">
                  <a:extLst>
                    <a:ext uri="{9D8B030D-6E8A-4147-A177-3AD203B41FA5}">
                      <a16:colId xmlns:a16="http://schemas.microsoft.com/office/drawing/2014/main" val="3853487461"/>
                    </a:ext>
                  </a:extLst>
                </a:gridCol>
                <a:gridCol w="1221753">
                  <a:extLst>
                    <a:ext uri="{9D8B030D-6E8A-4147-A177-3AD203B41FA5}">
                      <a16:colId xmlns:a16="http://schemas.microsoft.com/office/drawing/2014/main" val="1918810567"/>
                    </a:ext>
                  </a:extLst>
                </a:gridCol>
              </a:tblGrid>
              <a:tr h="265293">
                <a:tc gridSpan="3">
                  <a:txBody>
                    <a:bodyPr/>
                    <a:lstStyle/>
                    <a:p>
                      <a:pPr algn="ctr" fontAlgn="b"/>
                      <a:r>
                        <a:rPr lang="en-US" sz="1200" u="none" strike="noStrike" dirty="0">
                          <a:effectLst/>
                        </a:rPr>
                        <a:t>2018-19 Veterans Resources Data</a:t>
                      </a:r>
                      <a:endParaRPr lang="en-US" sz="1200" b="1"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399313"/>
                  </a:ext>
                </a:extLst>
              </a:tr>
              <a:tr h="198120">
                <a:tc>
                  <a:txBody>
                    <a:bodyPr/>
                    <a:lstStyle/>
                    <a:p>
                      <a:pPr algn="ctr" fontAlgn="b"/>
                      <a:r>
                        <a:rPr lang="en-US" sz="1200" u="none" strike="noStrike" dirty="0">
                          <a:effectLst/>
                        </a:rPr>
                        <a:t>Aid</a:t>
                      </a:r>
                      <a:endParaRPr lang="en-US" sz="1200" b="1"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Student Count</a:t>
                      </a:r>
                      <a:endParaRPr lang="en-US" sz="1200" b="1"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Award Amount</a:t>
                      </a:r>
                      <a:endParaRPr lang="en-US" sz="1200" b="1"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57829372"/>
                  </a:ext>
                </a:extLst>
              </a:tr>
              <a:tr h="198120">
                <a:tc>
                  <a:txBody>
                    <a:bodyPr/>
                    <a:lstStyle/>
                    <a:p>
                      <a:pPr algn="l" fontAlgn="b"/>
                      <a:r>
                        <a:rPr lang="en-US" sz="1200" u="none" strike="noStrike" dirty="0">
                          <a:effectLst/>
                        </a:rPr>
                        <a:t>GI Bill</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35,910</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33433325"/>
                  </a:ext>
                </a:extLst>
              </a:tr>
              <a:tr h="198120">
                <a:tc>
                  <a:txBody>
                    <a:bodyPr/>
                    <a:lstStyle/>
                    <a:p>
                      <a:pPr algn="l" fontAlgn="b"/>
                      <a:r>
                        <a:rPr lang="en-US" sz="1200" u="none" strike="noStrike" dirty="0">
                          <a:effectLst/>
                        </a:rPr>
                        <a:t>Pell Grant</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14,662</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a:effectLst/>
                        </a:rPr>
                        <a:t>$48,212,567</a:t>
                      </a:r>
                      <a:endParaRPr lang="en-US" sz="1200" b="0" i="0" u="none" strike="noStrike">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6554167"/>
                  </a:ext>
                </a:extLst>
              </a:tr>
              <a:tr h="198120">
                <a:tc>
                  <a:txBody>
                    <a:bodyPr/>
                    <a:lstStyle/>
                    <a:p>
                      <a:pPr algn="l" rtl="0" fontAlgn="ctr"/>
                      <a:r>
                        <a:rPr lang="en-US" sz="1200" u="none" strike="noStrike">
                          <a:effectLst/>
                        </a:rPr>
                        <a:t>California College Promise Grant </a:t>
                      </a:r>
                      <a:endParaRPr lang="en-US" sz="1200" b="0" i="0" u="none" strike="noStrike">
                        <a:solidFill>
                          <a:srgbClr val="000000"/>
                        </a:solidFill>
                        <a:effectLst/>
                        <a:latin typeface="Calibri" panose="020F0502020204030204" pitchFamily="34" charset="0"/>
                      </a:endParaRPr>
                    </a:p>
                  </a:txBody>
                  <a:tcPr marL="8390" marR="839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29,639</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$23,374,619</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7242774"/>
                  </a:ext>
                </a:extLst>
              </a:tr>
              <a:tr h="176349">
                <a:tc>
                  <a:txBody>
                    <a:bodyPr/>
                    <a:lstStyle/>
                    <a:p>
                      <a:pPr algn="l" rtl="0" fontAlgn="ctr"/>
                      <a:r>
                        <a:rPr lang="en-US" sz="1200" u="none" strike="noStrike">
                          <a:effectLst/>
                        </a:rPr>
                        <a:t>Grants </a:t>
                      </a:r>
                      <a:endParaRPr lang="en-US" sz="1200" b="0" i="0" u="none" strike="noStrike">
                        <a:solidFill>
                          <a:srgbClr val="000000"/>
                        </a:solidFill>
                        <a:effectLst/>
                        <a:latin typeface="Calibri" panose="020F0502020204030204" pitchFamily="34" charset="0"/>
                      </a:endParaRPr>
                    </a:p>
                  </a:txBody>
                  <a:tcPr marL="8390" marR="839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7,079</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$5,513,446</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50146540"/>
                  </a:ext>
                </a:extLst>
              </a:tr>
              <a:tr h="198120">
                <a:tc>
                  <a:txBody>
                    <a:bodyPr/>
                    <a:lstStyle/>
                    <a:p>
                      <a:pPr algn="l" rtl="0" fontAlgn="ctr"/>
                      <a:r>
                        <a:rPr lang="en-US" sz="1200" u="none" strike="noStrike">
                          <a:effectLst/>
                        </a:rPr>
                        <a:t>Loans</a:t>
                      </a:r>
                      <a:endParaRPr lang="en-US" sz="1200" b="0" i="0" u="none" strike="noStrike">
                        <a:solidFill>
                          <a:srgbClr val="000000"/>
                        </a:solidFill>
                        <a:effectLst/>
                        <a:latin typeface="Calibri" panose="020F0502020204030204" pitchFamily="34" charset="0"/>
                      </a:endParaRPr>
                    </a:p>
                  </a:txBody>
                  <a:tcPr marL="8390" marR="839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1,762</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$6,831,999</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98373585"/>
                  </a:ext>
                </a:extLst>
              </a:tr>
              <a:tr h="198120">
                <a:tc>
                  <a:txBody>
                    <a:bodyPr/>
                    <a:lstStyle/>
                    <a:p>
                      <a:pPr algn="l" rtl="0" fontAlgn="ctr"/>
                      <a:r>
                        <a:rPr lang="en-US" sz="1200" u="none" strike="noStrike">
                          <a:effectLst/>
                        </a:rPr>
                        <a:t>Scholarship </a:t>
                      </a:r>
                      <a:endParaRPr lang="en-US" sz="1200" b="0" i="0" u="none" strike="noStrike">
                        <a:solidFill>
                          <a:srgbClr val="000000"/>
                        </a:solidFill>
                        <a:effectLst/>
                        <a:latin typeface="Calibri" panose="020F0502020204030204" pitchFamily="34" charset="0"/>
                      </a:endParaRPr>
                    </a:p>
                  </a:txBody>
                  <a:tcPr marL="8390" marR="839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a:effectLst/>
                        </a:rPr>
                        <a:t>973</a:t>
                      </a:r>
                      <a:endParaRPr lang="en-US" sz="1200" b="0" i="0" u="none" strike="noStrike">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$1,190,221</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939964"/>
                  </a:ext>
                </a:extLst>
              </a:tr>
              <a:tr h="198120">
                <a:tc>
                  <a:txBody>
                    <a:bodyPr/>
                    <a:lstStyle/>
                    <a:p>
                      <a:pPr algn="l" rtl="0" fontAlgn="ctr"/>
                      <a:r>
                        <a:rPr lang="en-US" sz="1200" u="none" strike="noStrike">
                          <a:effectLst/>
                        </a:rPr>
                        <a:t>Work Study </a:t>
                      </a:r>
                      <a:endParaRPr lang="en-US" sz="1200" b="0" i="0" u="none" strike="noStrike">
                        <a:solidFill>
                          <a:srgbClr val="000000"/>
                        </a:solidFill>
                        <a:effectLst/>
                        <a:latin typeface="Calibri" panose="020F0502020204030204" pitchFamily="34" charset="0"/>
                      </a:endParaRPr>
                    </a:p>
                  </a:txBody>
                  <a:tcPr marL="8390" marR="839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253</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u="none" strike="noStrike" dirty="0">
                          <a:effectLst/>
                        </a:rPr>
                        <a:t>$768,856</a:t>
                      </a:r>
                      <a:endParaRPr lang="en-US" sz="1200" b="0" i="0" u="none" strike="noStrike" dirty="0">
                        <a:solidFill>
                          <a:srgbClr val="000000"/>
                        </a:solidFill>
                        <a:effectLst/>
                        <a:latin typeface="Calibri" panose="020F0502020204030204" pitchFamily="34" charset="0"/>
                      </a:endParaRPr>
                    </a:p>
                  </a:txBody>
                  <a:tcPr marL="8390" marR="839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409647"/>
                  </a:ext>
                </a:extLst>
              </a:tr>
            </a:tbl>
          </a:graphicData>
        </a:graphic>
      </p:graphicFrame>
      <p:sp>
        <p:nvSpPr>
          <p:cNvPr id="4" name="TextBox 3"/>
          <p:cNvSpPr txBox="1"/>
          <p:nvPr/>
        </p:nvSpPr>
        <p:spPr>
          <a:xfrm>
            <a:off x="6609805" y="3682048"/>
            <a:ext cx="4640691"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Gill Sans" panose="020B0502020104020203" pitchFamily="34" charset="-79"/>
              </a:rPr>
              <a:t>Source: CCCCO Management Information System Data Mart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Gill Sans" panose="020B0502020104020203" pitchFamily="34" charset="-79"/>
              </a:rPr>
              <a:t>Data includes duplicate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Gill Sans" panose="020B0502020104020203" pitchFamily="34" charset="-79"/>
              </a:rPr>
              <a:t>One student may qualify for multiple grants/awards</a:t>
            </a:r>
            <a:endPar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Gill Sans" panose="020B0502020104020203" pitchFamily="34" charset="-79"/>
            </a:endParaRPr>
          </a:p>
        </p:txBody>
      </p:sp>
    </p:spTree>
    <p:extLst>
      <p:ext uri="{BB962C8B-B14F-4D97-AF65-F5344CB8AC3E}">
        <p14:creationId xmlns:p14="http://schemas.microsoft.com/office/powerpoint/2010/main" val="105135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2060"/>
                </a:solidFill>
              </a:rPr>
              <a:t>Call to Action for Equity</a:t>
            </a:r>
          </a:p>
        </p:txBody>
      </p:sp>
      <p:sp>
        <p:nvSpPr>
          <p:cNvPr id="3" name="Content Placeholder 2"/>
          <p:cNvSpPr>
            <a:spLocks noGrp="1"/>
          </p:cNvSpPr>
          <p:nvPr>
            <p:ph idx="1"/>
          </p:nvPr>
        </p:nvSpPr>
        <p:spPr>
          <a:xfrm>
            <a:off x="998621" y="1520825"/>
            <a:ext cx="10515600" cy="4351338"/>
          </a:xfrm>
        </p:spPr>
        <p:txBody>
          <a:bodyPr>
            <a:normAutofit lnSpcReduction="10000"/>
          </a:bodyPr>
          <a:lstStyle/>
          <a:p>
            <a:r>
              <a:rPr lang="en-US" dirty="0" err="1"/>
              <a:t>Systemwide</a:t>
            </a:r>
            <a:r>
              <a:rPr lang="en-US" dirty="0"/>
              <a:t> review of police and first responder training and curriculum.</a:t>
            </a:r>
          </a:p>
          <a:p>
            <a:r>
              <a:rPr lang="en-US" dirty="0"/>
              <a:t>Campus leaders host open dialogue and address campus climate. </a:t>
            </a:r>
          </a:p>
          <a:p>
            <a:r>
              <a:rPr lang="en-US" dirty="0"/>
              <a:t>Campuses audit classroom climate and create an action plan to create inclusive classrooms and anti-racism curriculum.</a:t>
            </a:r>
          </a:p>
          <a:p>
            <a:r>
              <a:rPr lang="en-US" dirty="0"/>
              <a:t>District Boards review and update your Equity plans with urgency.</a:t>
            </a:r>
          </a:p>
          <a:p>
            <a:r>
              <a:rPr lang="en-US" dirty="0"/>
              <a:t>Shorten the time for the full implementation of the DEI Integration Plan</a:t>
            </a:r>
          </a:p>
          <a:p>
            <a:r>
              <a:rPr lang="en-US" dirty="0"/>
              <a:t>Engage in the Vision Resource Center “Community Colleges for Change.”</a:t>
            </a:r>
          </a:p>
          <a:p>
            <a:endParaRPr lang="en-US" dirty="0"/>
          </a:p>
          <a:p>
            <a:endParaRPr lang="en-US" dirty="0"/>
          </a:p>
          <a:p>
            <a:endParaRPr lang="en-US" dirty="0"/>
          </a:p>
        </p:txBody>
      </p:sp>
    </p:spTree>
    <p:extLst>
      <p:ext uri="{BB962C8B-B14F-4D97-AF65-F5344CB8AC3E}">
        <p14:creationId xmlns:p14="http://schemas.microsoft.com/office/powerpoint/2010/main" val="370389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Novel Coronavirus Guidance - Attendance Accounting Implications and Guidance </a:t>
            </a:r>
            <a:r>
              <a:rPr lang="en-US" dirty="0">
                <a:hlinkClick r:id="rId3"/>
              </a:rPr>
              <a:t>FS 20-04 </a:t>
            </a:r>
            <a:endParaRPr lang="en-US" dirty="0"/>
          </a:p>
          <a:p>
            <a:r>
              <a:rPr lang="en-US" dirty="0"/>
              <a:t>The VA classifies course grades as either punitive or non-punitive where a punitive grade is used in determining the student's overall progress toward completion of the school's requirements for graduation.  A non-punitive grade does not count as earned credit and is not considered in progress standards for graduation. </a:t>
            </a:r>
            <a:r>
              <a:rPr lang="en-US" b="1" dirty="0"/>
              <a:t>The VA issues payment for courses with punitive grades only. </a:t>
            </a:r>
          </a:p>
          <a:p>
            <a:r>
              <a:rPr lang="en-US" dirty="0"/>
              <a:t>Based on these definitions, several of the flexible grading options, such as Excused Withdrawals (EWs) are considered a non-punitive grade and would not be eligible for benefits, triggering a repayment of benefits.</a:t>
            </a:r>
          </a:p>
          <a:p>
            <a:r>
              <a:rPr lang="en-US" dirty="0"/>
              <a:t>The VA recently approved EWs as eligible for payment of benefits when issued due to COVID-19.  EW grade options will continue to be classified as non-punitive when marked as COVID-19 and repayment of benefits will not be triggered.    </a:t>
            </a:r>
          </a:p>
        </p:txBody>
      </p:sp>
    </p:spTree>
    <p:extLst>
      <p:ext uri="{BB962C8B-B14F-4D97-AF65-F5344CB8AC3E}">
        <p14:creationId xmlns:p14="http://schemas.microsoft.com/office/powerpoint/2010/main" val="1507352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normAutofit/>
          </a:bodyPr>
          <a:lstStyle/>
          <a:p>
            <a:pPr marL="0" indent="0">
              <a:buNone/>
            </a:pPr>
            <a:r>
              <a:rPr lang="en-US" b="1" dirty="0"/>
              <a:t>Course Modality in Summer &amp; Fall 2020</a:t>
            </a:r>
          </a:p>
          <a:p>
            <a:pPr marL="0" indent="0">
              <a:buNone/>
            </a:pPr>
            <a:r>
              <a:rPr lang="en-US" dirty="0"/>
              <a:t>Colleges providing online distance education courses for Summer or Fall 2020 due to COVID-19 should maintain documentation that distinguishes courses originally approved and scheduled to be offered online versus those courses transitioned online due to social distancing requirements</a:t>
            </a:r>
            <a:r>
              <a:rPr lang="en-US" i="1" dirty="0"/>
              <a:t>.</a:t>
            </a:r>
            <a:r>
              <a:rPr lang="en-US" dirty="0"/>
              <a:t> The VA has indicated they will rely on the School Certifying Officials(SCOs) to accurately report the intended course modality, as such, where possible, colleges should maintain documentation that supports their certifications.</a:t>
            </a:r>
          </a:p>
          <a:p>
            <a:endParaRPr lang="en-US" dirty="0"/>
          </a:p>
        </p:txBody>
      </p:sp>
    </p:spTree>
    <p:extLst>
      <p:ext uri="{BB962C8B-B14F-4D97-AF65-F5344CB8AC3E}">
        <p14:creationId xmlns:p14="http://schemas.microsoft.com/office/powerpoint/2010/main" val="3768383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College Catalogue</a:t>
            </a:r>
          </a:p>
          <a:p>
            <a:r>
              <a:rPr lang="en-US" dirty="0"/>
              <a:t>Every time the college catalogue is updated, it must be approved by the </a:t>
            </a:r>
            <a:r>
              <a:rPr lang="en-US" dirty="0">
                <a:hlinkClick r:id="rId3"/>
              </a:rPr>
              <a:t>California State Approving Agency for Veterans Education</a:t>
            </a:r>
            <a:endParaRPr lang="en-US" dirty="0"/>
          </a:p>
          <a:p>
            <a:pPr lvl="1"/>
            <a:r>
              <a:rPr lang="en-US" dirty="0"/>
              <a:t>Recommendation: Add amendments to the catalogue and officially update every 2-3 years</a:t>
            </a:r>
          </a:p>
          <a:p>
            <a:r>
              <a:rPr lang="en-US" dirty="0"/>
              <a:t>Unless stipulated in the college catalogue that students may pursue multiple degrees, a Veteran student will not receive GI Bill® benefits for a double major</a:t>
            </a:r>
          </a:p>
          <a:p>
            <a:r>
              <a:rPr lang="en-US" dirty="0"/>
              <a:t>Sample language:</a:t>
            </a:r>
          </a:p>
          <a:p>
            <a:pPr marL="0" indent="0">
              <a:buNone/>
            </a:pPr>
            <a:r>
              <a:rPr lang="en-US" i="1" dirty="0"/>
              <a:t>	A degree may be granted upon successful completion of requirements 	in a major field of study, appropriate general education courses, and 	electives to total at least 60 semester units. </a:t>
            </a:r>
            <a:r>
              <a:rPr lang="en-US" i="1" dirty="0">
                <a:solidFill>
                  <a:schemeClr val="accent5">
                    <a:lumMod val="75000"/>
                  </a:schemeClr>
                </a:solidFill>
              </a:rPr>
              <a:t>Students must 	petition for 	degrees and may apply for multiple degrees.</a:t>
            </a:r>
          </a:p>
          <a:p>
            <a:endParaRPr lang="en-US" dirty="0"/>
          </a:p>
        </p:txBody>
      </p:sp>
    </p:spTree>
    <p:extLst>
      <p:ext uri="{BB962C8B-B14F-4D97-AF65-F5344CB8AC3E}">
        <p14:creationId xmlns:p14="http://schemas.microsoft.com/office/powerpoint/2010/main" val="222902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Recommendations from Veterans Program Coordinators/Directors</a:t>
            </a:r>
          </a:p>
          <a:p>
            <a:r>
              <a:rPr lang="en-US" dirty="0"/>
              <a:t>Invite a Veterans Counselor to participate in curriculum committee</a:t>
            </a:r>
          </a:p>
          <a:p>
            <a:r>
              <a:rPr lang="en-US" dirty="0"/>
              <a:t>Continue to offer in-residence courses or when possible offer hybrid distance education</a:t>
            </a:r>
          </a:p>
          <a:p>
            <a:pPr lvl="1"/>
            <a:r>
              <a:rPr lang="en-US" dirty="0"/>
              <a:t>Hybrid courses can be classified as in-residence</a:t>
            </a:r>
          </a:p>
          <a:p>
            <a:r>
              <a:rPr lang="en-US" dirty="0"/>
              <a:t>Sample GI Bill® benefit payment for a Solano Community College Veteran</a:t>
            </a:r>
          </a:p>
          <a:p>
            <a:pPr lvl="1"/>
            <a:r>
              <a:rPr lang="en-US" dirty="0"/>
              <a:t>In-residence courses $2,587</a:t>
            </a:r>
          </a:p>
          <a:p>
            <a:pPr lvl="1"/>
            <a:r>
              <a:rPr lang="en-US" dirty="0"/>
              <a:t>Online only courses: $872</a:t>
            </a:r>
          </a:p>
          <a:p>
            <a:r>
              <a:rPr lang="en-US" dirty="0"/>
              <a:t>Veterans receiving GI Bill® benefits cannot deviate from their educational planner</a:t>
            </a:r>
          </a:p>
          <a:p>
            <a:pPr lvl="1"/>
            <a:r>
              <a:rPr lang="en-US" dirty="0"/>
              <a:t>Benefits awarded only for courses required for the objective declared</a:t>
            </a:r>
          </a:p>
          <a:p>
            <a:pPr lvl="1"/>
            <a:r>
              <a:rPr lang="en-US" dirty="0"/>
              <a:t>Many Veteran students receive Credit for Prior Learning and often this leaves no room for electives</a:t>
            </a:r>
          </a:p>
        </p:txBody>
      </p:sp>
    </p:spTree>
    <p:extLst>
      <p:ext uri="{BB962C8B-B14F-4D97-AF65-F5344CB8AC3E}">
        <p14:creationId xmlns:p14="http://schemas.microsoft.com/office/powerpoint/2010/main" val="1361808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t>Veterans Services Advisory Committee 2020-21 Goals</a:t>
            </a:r>
          </a:p>
          <a:p>
            <a:pPr marL="0" indent="0">
              <a:buNone/>
            </a:pPr>
            <a:r>
              <a:rPr lang="en-US" dirty="0"/>
              <a:t>1. Identify measures of success for a VRC</a:t>
            </a:r>
          </a:p>
          <a:p>
            <a:pPr lvl="1"/>
            <a:r>
              <a:rPr lang="en-US" dirty="0"/>
              <a:t>Vision for Success Core Commitment: </a:t>
            </a:r>
            <a:r>
              <a:rPr lang="en-US" sz="2400" dirty="0"/>
              <a:t>Evidence-based decisions</a:t>
            </a:r>
          </a:p>
          <a:p>
            <a:pPr marL="0" indent="0">
              <a:buNone/>
            </a:pPr>
            <a:r>
              <a:rPr lang="en-US" dirty="0"/>
              <a:t> 2. Update the certification for the minimum standards of a VRC form</a:t>
            </a:r>
          </a:p>
          <a:p>
            <a:pPr lvl="1"/>
            <a:r>
              <a:rPr lang="en-US" dirty="0"/>
              <a:t>Vision for Success Core Commitments: </a:t>
            </a:r>
          </a:p>
          <a:p>
            <a:pPr lvl="2"/>
            <a:r>
              <a:rPr lang="en-US" sz="2200" dirty="0"/>
              <a:t>Take ownership of goals and performance</a:t>
            </a:r>
          </a:p>
          <a:p>
            <a:pPr lvl="2"/>
            <a:r>
              <a:rPr lang="en-US" sz="2200" dirty="0"/>
              <a:t>Always design with the students end goal’s in mind</a:t>
            </a:r>
          </a:p>
          <a:p>
            <a:pPr lvl="2"/>
            <a:r>
              <a:rPr lang="en-US" sz="2200" dirty="0"/>
              <a:t>Pairing high-expectations with high support</a:t>
            </a:r>
          </a:p>
          <a:p>
            <a:pPr marL="0" indent="0">
              <a:buNone/>
            </a:pPr>
            <a:r>
              <a:rPr lang="en-US" dirty="0"/>
              <a:t> 3. Provide guidance and support for statewide VRCs’ transitions to electronic         files</a:t>
            </a:r>
          </a:p>
          <a:p>
            <a:pPr lvl="1"/>
            <a:r>
              <a:rPr lang="en-US" dirty="0"/>
              <a:t>Vision for Success Core Commitments: </a:t>
            </a:r>
          </a:p>
          <a:p>
            <a:pPr lvl="2"/>
            <a:r>
              <a:rPr lang="en-US" sz="2200" dirty="0"/>
              <a:t>Pair High Expectations with High Support </a:t>
            </a:r>
          </a:p>
          <a:p>
            <a:pPr lvl="2"/>
            <a:r>
              <a:rPr lang="en-US" sz="2200" dirty="0"/>
              <a:t>Always design with the students end goal’s in mind</a:t>
            </a:r>
          </a:p>
          <a:p>
            <a:pPr lvl="2"/>
            <a:r>
              <a:rPr lang="en-US" sz="2200" dirty="0"/>
              <a:t>Cross-system partnership with the VA</a:t>
            </a:r>
          </a:p>
          <a:p>
            <a:endParaRPr lang="en-US" dirty="0"/>
          </a:p>
        </p:txBody>
      </p:sp>
    </p:spTree>
    <p:extLst>
      <p:ext uri="{BB962C8B-B14F-4D97-AF65-F5344CB8AC3E}">
        <p14:creationId xmlns:p14="http://schemas.microsoft.com/office/powerpoint/2010/main" val="99748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a:xfrm>
            <a:off x="1323370" y="1798320"/>
            <a:ext cx="10058400" cy="4351338"/>
          </a:xfrm>
        </p:spPr>
        <p:txBody>
          <a:bodyPr>
            <a:normAutofit/>
          </a:bodyPr>
          <a:lstStyle/>
          <a:p>
            <a:pPr marL="0" indent="0">
              <a:buNone/>
            </a:pPr>
            <a:endParaRPr lang="en-US" dirty="0"/>
          </a:p>
          <a:p>
            <a:pPr marL="0" indent="0">
              <a:buNone/>
            </a:pPr>
            <a:r>
              <a:rPr lang="en-US" dirty="0"/>
              <a:t>Credit for Prior Learning: What's New and What Can You Do Next?</a:t>
            </a:r>
          </a:p>
          <a:p>
            <a:r>
              <a:rPr lang="en-US" dirty="0"/>
              <a:t>Thursday, July 9th</a:t>
            </a:r>
          </a:p>
          <a:p>
            <a:r>
              <a:rPr lang="en-US" dirty="0"/>
              <a:t>9:00 a.m. to 10:15 a.m. Breakout V</a:t>
            </a:r>
          </a:p>
        </p:txBody>
      </p:sp>
      <p:pic>
        <p:nvPicPr>
          <p:cNvPr id="2050" name="Picture 2" descr="Cochise Serving Vete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4767981"/>
            <a:ext cx="2079625" cy="190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80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Chancellor’s Office Veterans Program</a:t>
            </a:r>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endParaRPr lang="en-US" dirty="0"/>
          </a:p>
          <a:p>
            <a:pPr marL="0" indent="0" algn="ctr">
              <a:buNone/>
            </a:pPr>
            <a:r>
              <a:rPr lang="en-US" dirty="0"/>
              <a:t>Jacqueline Chacon</a:t>
            </a:r>
          </a:p>
          <a:p>
            <a:pPr marL="0" indent="0" algn="ctr">
              <a:buNone/>
            </a:pPr>
            <a:r>
              <a:rPr lang="en-US" dirty="0"/>
              <a:t>Veterans Services Lead</a:t>
            </a:r>
          </a:p>
          <a:p>
            <a:pPr marL="0" indent="0" algn="ctr">
              <a:buNone/>
            </a:pPr>
            <a:r>
              <a:rPr lang="en-US" dirty="0"/>
              <a:t>Educational Services &amp; Support Division</a:t>
            </a:r>
          </a:p>
          <a:p>
            <a:pPr marL="0" indent="0" algn="ctr">
              <a:buNone/>
            </a:pPr>
            <a:r>
              <a:rPr lang="en-US" dirty="0">
                <a:hlinkClick r:id="rId3"/>
              </a:rPr>
              <a:t>veterans@cccco.edu</a:t>
            </a:r>
            <a:endParaRPr lang="en-US" dirty="0"/>
          </a:p>
          <a:p>
            <a:pPr marL="0" indent="0">
              <a:buNone/>
            </a:pPr>
            <a:endParaRPr lang="en-US" dirty="0"/>
          </a:p>
        </p:txBody>
      </p:sp>
      <p:pic>
        <p:nvPicPr>
          <p:cNvPr id="4098" name="Picture 2" descr="Veterans Day Free Clip Art"/>
          <p:cNvPicPr>
            <a:picLocks noChangeAspect="1" noChangeArrowheads="1"/>
          </p:cNvPicPr>
          <p:nvPr/>
        </p:nvPicPr>
        <p:blipFill rotWithShape="1">
          <a:blip r:embed="rId4">
            <a:extLst>
              <a:ext uri="{28A0092B-C50C-407E-A947-70E740481C1C}">
                <a14:useLocalDpi xmlns:a14="http://schemas.microsoft.com/office/drawing/2010/main" val="0"/>
              </a:ext>
            </a:extLst>
          </a:blip>
          <a:srcRect b="22123"/>
          <a:stretch/>
        </p:blipFill>
        <p:spPr bwMode="auto">
          <a:xfrm>
            <a:off x="5054538" y="4598420"/>
            <a:ext cx="2295750" cy="178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Learning Outcomes</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Understand the process for course approval.</a:t>
            </a:r>
          </a:p>
          <a:p>
            <a:pPr marL="514350" lvl="0" indent="-514350">
              <a:buFont typeface="+mj-lt"/>
              <a:buAutoNum type="arabicPeriod"/>
            </a:pPr>
            <a:endParaRPr lang="en-US" sz="1600" dirty="0"/>
          </a:p>
          <a:p>
            <a:pPr marL="514350" lvl="0" indent="-514350">
              <a:buFont typeface="+mj-lt"/>
              <a:buAutoNum type="arabicPeriod"/>
            </a:pPr>
            <a:r>
              <a:rPr lang="en-US" dirty="0"/>
              <a:t>Where and how instruction and financial aid intersect.</a:t>
            </a:r>
          </a:p>
          <a:p>
            <a:pPr marL="514350" lvl="0" indent="-514350">
              <a:buFont typeface="+mj-lt"/>
              <a:buAutoNum type="arabicPeriod"/>
            </a:pPr>
            <a:endParaRPr lang="en-US" sz="1600" dirty="0"/>
          </a:p>
          <a:p>
            <a:pPr marL="514350" lvl="0" indent="-514350">
              <a:buFont typeface="+mj-lt"/>
              <a:buAutoNum type="arabicPeriod"/>
            </a:pPr>
            <a:r>
              <a:rPr lang="en-US" dirty="0"/>
              <a:t>How CARES Act and COVID-19 affects financial aid.</a:t>
            </a:r>
          </a:p>
          <a:p>
            <a:pPr marL="514350" lvl="0" indent="-514350">
              <a:buFont typeface="+mj-lt"/>
              <a:buAutoNum type="arabicPeriod"/>
            </a:pPr>
            <a:endParaRPr lang="en-US" sz="1600" dirty="0"/>
          </a:p>
          <a:p>
            <a:pPr marL="514350" lvl="0" indent="-514350">
              <a:buFont typeface="+mj-lt"/>
              <a:buAutoNum type="arabicPeriod"/>
            </a:pPr>
            <a:r>
              <a:rPr lang="en-US" dirty="0"/>
              <a:t>Overview of Veterans resources and limitations.</a:t>
            </a:r>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4</a:t>
            </a:fld>
            <a:endParaRPr lang="en-US" dirty="0"/>
          </a:p>
        </p:txBody>
      </p:sp>
    </p:spTree>
    <p:extLst>
      <p:ext uri="{BB962C8B-B14F-4D97-AF65-F5344CB8AC3E}">
        <p14:creationId xmlns:p14="http://schemas.microsoft.com/office/powerpoint/2010/main" val="13304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Program Approvals-</a:t>
            </a:r>
          </a:p>
        </p:txBody>
      </p:sp>
      <p:sp>
        <p:nvSpPr>
          <p:cNvPr id="8" name="Content Placeholder 7"/>
          <p:cNvSpPr>
            <a:spLocks noGrp="1"/>
          </p:cNvSpPr>
          <p:nvPr>
            <p:ph sz="half" idx="1"/>
          </p:nvPr>
        </p:nvSpPr>
        <p:spPr>
          <a:xfrm>
            <a:off x="1277650" y="2005012"/>
            <a:ext cx="10058400" cy="4351338"/>
          </a:xfrm>
        </p:spPr>
        <p:txBody>
          <a:bodyPr/>
          <a:lstStyle/>
          <a:p>
            <a:pPr marL="0" marR="5080" indent="0">
              <a:lnSpc>
                <a:spcPts val="2160"/>
              </a:lnSpc>
              <a:spcBef>
                <a:spcPts val="375"/>
              </a:spcBef>
              <a:buNone/>
            </a:pPr>
            <a:r>
              <a:rPr lang="en-US" spc="-10" dirty="0">
                <a:solidFill>
                  <a:srgbClr val="404040"/>
                </a:solidFill>
                <a:cs typeface="Calibri"/>
              </a:rPr>
              <a:t>Federal </a:t>
            </a:r>
            <a:r>
              <a:rPr lang="en-US" spc="-5" dirty="0">
                <a:solidFill>
                  <a:srgbClr val="404040"/>
                </a:solidFill>
                <a:cs typeface="Calibri"/>
              </a:rPr>
              <a:t>regulations </a:t>
            </a:r>
            <a:r>
              <a:rPr lang="en-US" spc="-10" dirty="0">
                <a:solidFill>
                  <a:srgbClr val="404040"/>
                </a:solidFill>
                <a:cs typeface="Calibri"/>
              </a:rPr>
              <a:t>require </a:t>
            </a:r>
            <a:r>
              <a:rPr lang="en-US" spc="-5" dirty="0">
                <a:solidFill>
                  <a:srgbClr val="404040"/>
                </a:solidFill>
                <a:cs typeface="Calibri"/>
              </a:rPr>
              <a:t>that </a:t>
            </a:r>
            <a:r>
              <a:rPr lang="en-US" dirty="0">
                <a:solidFill>
                  <a:srgbClr val="404040"/>
                </a:solidFill>
                <a:cs typeface="Calibri"/>
              </a:rPr>
              <a:t>academic </a:t>
            </a:r>
            <a:r>
              <a:rPr lang="en-US" spc="-10" dirty="0">
                <a:solidFill>
                  <a:srgbClr val="404040"/>
                </a:solidFill>
                <a:cs typeface="Calibri"/>
              </a:rPr>
              <a:t>programs </a:t>
            </a:r>
            <a:r>
              <a:rPr lang="en-US" dirty="0">
                <a:solidFill>
                  <a:srgbClr val="404040"/>
                </a:solidFill>
                <a:cs typeface="Calibri"/>
              </a:rPr>
              <a:t>eligible </a:t>
            </a:r>
            <a:r>
              <a:rPr lang="en-US" spc="-15" dirty="0">
                <a:solidFill>
                  <a:srgbClr val="404040"/>
                </a:solidFill>
                <a:cs typeface="Calibri"/>
              </a:rPr>
              <a:t>for federal </a:t>
            </a:r>
            <a:r>
              <a:rPr lang="en-US" spc="-10" dirty="0">
                <a:solidFill>
                  <a:srgbClr val="404040"/>
                </a:solidFill>
                <a:cs typeface="Calibri"/>
              </a:rPr>
              <a:t>student </a:t>
            </a:r>
            <a:r>
              <a:rPr lang="en-US" spc="-5" dirty="0">
                <a:solidFill>
                  <a:srgbClr val="404040"/>
                </a:solidFill>
                <a:cs typeface="Calibri"/>
              </a:rPr>
              <a:t>financial aid be  </a:t>
            </a:r>
            <a:r>
              <a:rPr lang="en-US" spc="-10" dirty="0">
                <a:solidFill>
                  <a:srgbClr val="404040"/>
                </a:solidFill>
                <a:cs typeface="Calibri"/>
              </a:rPr>
              <a:t>approved </a:t>
            </a:r>
            <a:r>
              <a:rPr lang="en-US" spc="-5" dirty="0">
                <a:solidFill>
                  <a:srgbClr val="404040"/>
                </a:solidFill>
                <a:cs typeface="Calibri"/>
              </a:rPr>
              <a:t>by </a:t>
            </a:r>
            <a:r>
              <a:rPr lang="en-US" dirty="0">
                <a:solidFill>
                  <a:srgbClr val="404040"/>
                </a:solidFill>
                <a:cs typeface="Calibri"/>
              </a:rPr>
              <a:t>the </a:t>
            </a:r>
            <a:r>
              <a:rPr lang="en-US" spc="-5" dirty="0">
                <a:solidFill>
                  <a:srgbClr val="404040"/>
                </a:solidFill>
                <a:cs typeface="Calibri"/>
              </a:rPr>
              <a:t>appointed </a:t>
            </a:r>
            <a:r>
              <a:rPr lang="en-US" spc="-15" dirty="0">
                <a:solidFill>
                  <a:srgbClr val="404040"/>
                </a:solidFill>
                <a:cs typeface="Calibri"/>
              </a:rPr>
              <a:t>State </a:t>
            </a:r>
            <a:r>
              <a:rPr lang="en-US" dirty="0">
                <a:solidFill>
                  <a:srgbClr val="404040"/>
                </a:solidFill>
                <a:cs typeface="Calibri"/>
              </a:rPr>
              <a:t>Authorizing </a:t>
            </a:r>
            <a:r>
              <a:rPr lang="en-US" spc="-20" dirty="0">
                <a:solidFill>
                  <a:srgbClr val="404040"/>
                </a:solidFill>
                <a:cs typeface="Calibri"/>
              </a:rPr>
              <a:t>Agency, </a:t>
            </a:r>
            <a:r>
              <a:rPr lang="en-US" u="heavy" dirty="0">
                <a:solidFill>
                  <a:srgbClr val="404040"/>
                </a:solidFill>
                <a:uFill>
                  <a:solidFill>
                    <a:srgbClr val="404040"/>
                  </a:solidFill>
                </a:uFill>
                <a:cs typeface="Calibri"/>
              </a:rPr>
              <a:t>if the </a:t>
            </a:r>
            <a:r>
              <a:rPr lang="en-US" u="heavy" spc="-20" dirty="0">
                <a:solidFill>
                  <a:srgbClr val="404040"/>
                </a:solidFill>
                <a:uFill>
                  <a:solidFill>
                    <a:srgbClr val="404040"/>
                  </a:solidFill>
                </a:uFill>
                <a:cs typeface="Calibri"/>
              </a:rPr>
              <a:t>state </a:t>
            </a:r>
            <a:r>
              <a:rPr lang="en-US" u="heavy" spc="-10" dirty="0">
                <a:solidFill>
                  <a:srgbClr val="404040"/>
                </a:solidFill>
                <a:uFill>
                  <a:solidFill>
                    <a:srgbClr val="404040"/>
                  </a:solidFill>
                </a:uFill>
                <a:cs typeface="Calibri"/>
              </a:rPr>
              <a:t>requires</a:t>
            </a:r>
            <a:r>
              <a:rPr lang="en-US" u="heavy" spc="55" dirty="0">
                <a:solidFill>
                  <a:srgbClr val="404040"/>
                </a:solidFill>
                <a:uFill>
                  <a:solidFill>
                    <a:srgbClr val="404040"/>
                  </a:solidFill>
                </a:uFill>
                <a:cs typeface="Calibri"/>
              </a:rPr>
              <a:t> </a:t>
            </a:r>
            <a:r>
              <a:rPr lang="en-US" u="heavy" spc="-15" dirty="0">
                <a:solidFill>
                  <a:srgbClr val="404040"/>
                </a:solidFill>
                <a:uFill>
                  <a:solidFill>
                    <a:srgbClr val="404040"/>
                  </a:solidFill>
                </a:uFill>
                <a:cs typeface="Calibri"/>
              </a:rPr>
              <a:t>approval</a:t>
            </a:r>
            <a:r>
              <a:rPr lang="en-US" spc="-15" dirty="0">
                <a:solidFill>
                  <a:srgbClr val="404040"/>
                </a:solidFill>
                <a:cs typeface="Calibri"/>
              </a:rPr>
              <a:t>.</a:t>
            </a:r>
            <a:endParaRPr lang="en-US" dirty="0">
              <a:cs typeface="Calibri"/>
            </a:endParaRPr>
          </a:p>
          <a:p>
            <a:pPr>
              <a:lnSpc>
                <a:spcPct val="100000"/>
              </a:lnSpc>
              <a:spcBef>
                <a:spcPts val="10"/>
              </a:spcBef>
            </a:pPr>
            <a:endParaRPr lang="en-US" sz="3200" dirty="0">
              <a:latin typeface="Times New Roman"/>
              <a:cs typeface="Times New Roman"/>
            </a:endParaRPr>
          </a:p>
          <a:p>
            <a:pPr>
              <a:buClr>
                <a:srgbClr val="E38312"/>
              </a:buClr>
              <a:buFont typeface="Arial"/>
              <a:buChar char="•"/>
              <a:tabLst>
                <a:tab pos="396875" algn="l"/>
              </a:tabLst>
            </a:pPr>
            <a:r>
              <a:rPr lang="en-US" spc="-35" dirty="0">
                <a:ea typeface="+mn-lt"/>
                <a:cs typeface="+mn-lt"/>
              </a:rPr>
              <a:t>Title 5 requires that colleges submit all Certificates of Achievement with 16 or more semester units to the Chancellor’s Office for chaptering. </a:t>
            </a:r>
            <a:endParaRPr lang="en-US" spc="-35" dirty="0">
              <a:solidFill>
                <a:srgbClr val="FF0000"/>
              </a:solidFill>
              <a:latin typeface="Calibri"/>
              <a:cs typeface="Calibri"/>
            </a:endParaRPr>
          </a:p>
          <a:p>
            <a:pPr>
              <a:buClr>
                <a:srgbClr val="E38312"/>
              </a:buClr>
              <a:buFont typeface="Arial"/>
              <a:buChar char="•"/>
              <a:tabLst>
                <a:tab pos="396875" algn="l"/>
              </a:tabLst>
            </a:pPr>
            <a:r>
              <a:rPr lang="en-US" spc="-35" dirty="0">
                <a:ea typeface="+mn-lt"/>
                <a:cs typeface="+mn-lt"/>
              </a:rPr>
              <a:t>Colleges may submit </a:t>
            </a:r>
            <a:r>
              <a:rPr lang="en-US" spc="-35" dirty="0" err="1">
                <a:ea typeface="+mn-lt"/>
                <a:cs typeface="+mn-lt"/>
              </a:rPr>
              <a:t>CoAs</a:t>
            </a:r>
            <a:r>
              <a:rPr lang="en-US" spc="-35" dirty="0">
                <a:ea typeface="+mn-lt"/>
                <a:cs typeface="+mn-lt"/>
              </a:rPr>
              <a:t> that are 8 to fewer than 16 semester units to the Chancellor’s Office for chaptering, and then those </a:t>
            </a:r>
            <a:r>
              <a:rPr lang="en-US" spc="-35" dirty="0" err="1">
                <a:ea typeface="+mn-lt"/>
                <a:cs typeface="+mn-lt"/>
              </a:rPr>
              <a:t>CoAs</a:t>
            </a:r>
            <a:r>
              <a:rPr lang="en-US" spc="-35" dirty="0">
                <a:ea typeface="+mn-lt"/>
                <a:cs typeface="+mn-lt"/>
              </a:rPr>
              <a:t> can be noted on the student transcript. HOWEVER, please note that programs that are less than 16 semester units are not eligible for FA. </a:t>
            </a:r>
            <a:endParaRPr lang="en-US" dirty="0"/>
          </a:p>
        </p:txBody>
      </p:sp>
      <p:sp>
        <p:nvSpPr>
          <p:cNvPr id="4" name="object 4"/>
          <p:cNvSpPr txBox="1">
            <a:spLocks noGrp="1"/>
          </p:cNvSpPr>
          <p:nvPr>
            <p:ph type="sldNum" sz="quarter" idx="4294967295"/>
          </p:nvPr>
        </p:nvSpPr>
        <p:spPr>
          <a:xfrm>
            <a:off x="9448800" y="6356350"/>
            <a:ext cx="2743200" cy="365125"/>
          </a:xfrm>
        </p:spPr>
        <p:txBody>
          <a:bodyPr/>
          <a:lstStyle/>
          <a:p>
            <a:fld id="{81D60167-4931-47E6-BA6A-407CBD079E47}" type="slidenum">
              <a:rPr lang="en-US" smtClean="0"/>
              <a:pPr/>
              <a:t>5</a:t>
            </a:fld>
            <a:endParaRPr lang="en-US"/>
          </a:p>
        </p:txBody>
      </p:sp>
    </p:spTree>
    <p:extLst>
      <p:ext uri="{BB962C8B-B14F-4D97-AF65-F5344CB8AC3E}">
        <p14:creationId xmlns:p14="http://schemas.microsoft.com/office/powerpoint/2010/main" val="79534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u="sng" dirty="0"/>
              <a:t>Current Practice:</a:t>
            </a:r>
          </a:p>
        </p:txBody>
      </p:sp>
      <p:sp>
        <p:nvSpPr>
          <p:cNvPr id="5" name="Content Placeholder 4"/>
          <p:cNvSpPr>
            <a:spLocks noGrp="1"/>
          </p:cNvSpPr>
          <p:nvPr>
            <p:ph idx="1"/>
          </p:nvPr>
        </p:nvSpPr>
        <p:spPr>
          <a:xfrm>
            <a:off x="1066800" y="2662569"/>
            <a:ext cx="10588752" cy="3120392"/>
          </a:xfrm>
        </p:spPr>
        <p:txBody>
          <a:bodyPr>
            <a:normAutofit/>
          </a:bodyPr>
          <a:lstStyle/>
          <a:p>
            <a:endParaRPr lang="en-US" sz="4000" b="1" dirty="0"/>
          </a:p>
          <a:p>
            <a:r>
              <a:rPr lang="en-US" sz="4000" b="1" dirty="0"/>
              <a:t>Keep Programs in Synch and </a:t>
            </a:r>
            <a:r>
              <a:rPr lang="en-US" sz="4000" b="1" i="1" dirty="0">
                <a:solidFill>
                  <a:schemeClr val="accent6">
                    <a:lumMod val="50000"/>
                  </a:schemeClr>
                </a:solidFill>
              </a:rPr>
              <a:t>COMPLIANT</a:t>
            </a:r>
          </a:p>
        </p:txBody>
      </p:sp>
    </p:spTree>
    <p:extLst>
      <p:ext uri="{BB962C8B-B14F-4D97-AF65-F5344CB8AC3E}">
        <p14:creationId xmlns:p14="http://schemas.microsoft.com/office/powerpoint/2010/main" val="84308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pc="-60" dirty="0">
                <a:solidFill>
                  <a:schemeClr val="tx2"/>
                </a:solidFill>
              </a:rPr>
              <a:t>Transparencies &amp; Suggestions for Self-Audit</a:t>
            </a:r>
            <a:endParaRPr lang="en-US" sz="4800" dirty="0">
              <a:solidFill>
                <a:schemeClr val="tx2"/>
              </a:solidFill>
            </a:endParaRPr>
          </a:p>
        </p:txBody>
      </p:sp>
      <p:sp>
        <p:nvSpPr>
          <p:cNvPr id="6" name="Content Placeholder 5"/>
          <p:cNvSpPr>
            <a:spLocks noGrp="1"/>
          </p:cNvSpPr>
          <p:nvPr>
            <p:ph sz="half" idx="1"/>
          </p:nvPr>
        </p:nvSpPr>
        <p:spPr>
          <a:xfrm>
            <a:off x="1277650" y="1798320"/>
            <a:ext cx="10365710" cy="4351338"/>
          </a:xfrm>
        </p:spPr>
        <p:txBody>
          <a:bodyPr>
            <a:normAutofit fontScale="92500"/>
          </a:bodyPr>
          <a:lstStyle/>
          <a:p>
            <a:pPr marL="527685" indent="-514984">
              <a:lnSpc>
                <a:spcPct val="100000"/>
              </a:lnSpc>
              <a:spcBef>
                <a:spcPts val="259"/>
              </a:spcBef>
              <a:buClr>
                <a:srgbClr val="E38312"/>
              </a:buClr>
              <a:buAutoNum type="arabicPeriod"/>
              <a:tabLst>
                <a:tab pos="527685" algn="l"/>
                <a:tab pos="528320" algn="l"/>
              </a:tabLst>
            </a:pPr>
            <a:r>
              <a:rPr lang="en-US" spc="-5" dirty="0">
                <a:solidFill>
                  <a:srgbClr val="404040"/>
                </a:solidFill>
                <a:cs typeface="Calibri"/>
              </a:rPr>
              <a:t>Colleges </a:t>
            </a:r>
            <a:r>
              <a:rPr lang="en-US" u="heavy" spc="-10" dirty="0">
                <a:solidFill>
                  <a:srgbClr val="404040"/>
                </a:solidFill>
                <a:uFill>
                  <a:solidFill>
                    <a:srgbClr val="404040"/>
                  </a:solidFill>
                </a:uFill>
                <a:cs typeface="Calibri"/>
              </a:rPr>
              <a:t>are</a:t>
            </a:r>
            <a:r>
              <a:rPr lang="en-US" spc="-10" dirty="0">
                <a:solidFill>
                  <a:srgbClr val="404040"/>
                </a:solidFill>
                <a:cs typeface="Calibri"/>
              </a:rPr>
              <a:t> offering programs </a:t>
            </a:r>
            <a:r>
              <a:rPr lang="en-US" spc="-5" dirty="0">
                <a:solidFill>
                  <a:srgbClr val="404040"/>
                </a:solidFill>
                <a:cs typeface="Calibri"/>
              </a:rPr>
              <a:t>that </a:t>
            </a:r>
            <a:r>
              <a:rPr lang="en-US" dirty="0">
                <a:solidFill>
                  <a:srgbClr val="404040"/>
                </a:solidFill>
                <a:cs typeface="Calibri"/>
              </a:rPr>
              <a:t>do </a:t>
            </a:r>
            <a:r>
              <a:rPr lang="en-US" spc="-5" dirty="0">
                <a:solidFill>
                  <a:srgbClr val="404040"/>
                </a:solidFill>
                <a:cs typeface="Calibri"/>
              </a:rPr>
              <a:t>not </a:t>
            </a:r>
            <a:r>
              <a:rPr lang="en-US" dirty="0">
                <a:solidFill>
                  <a:srgbClr val="404040"/>
                </a:solidFill>
                <a:cs typeface="Calibri"/>
              </a:rPr>
              <a:t>appear in</a:t>
            </a:r>
            <a:r>
              <a:rPr lang="en-US" spc="-15" dirty="0">
                <a:solidFill>
                  <a:srgbClr val="404040"/>
                </a:solidFill>
                <a:cs typeface="Calibri"/>
              </a:rPr>
              <a:t> </a:t>
            </a:r>
            <a:r>
              <a:rPr lang="en-US" spc="-5" dirty="0">
                <a:solidFill>
                  <a:srgbClr val="404040"/>
                </a:solidFill>
                <a:cs typeface="Calibri"/>
              </a:rPr>
              <a:t>COCI.</a:t>
            </a:r>
            <a:endParaRPr lang="en-US" dirty="0">
              <a:cs typeface="Calibri"/>
            </a:endParaRPr>
          </a:p>
          <a:p>
            <a:pPr marL="579755" lvl="1" indent="-183515">
              <a:lnSpc>
                <a:spcPct val="100000"/>
              </a:lnSpc>
              <a:spcBef>
                <a:spcPts val="155"/>
              </a:spcBef>
              <a:buClr>
                <a:srgbClr val="E38312"/>
              </a:buClr>
              <a:buChar char="◦"/>
              <a:tabLst>
                <a:tab pos="580390" algn="l"/>
              </a:tabLst>
            </a:pPr>
            <a:r>
              <a:rPr lang="en-US" sz="2400" spc="-10" dirty="0">
                <a:solidFill>
                  <a:srgbClr val="404040"/>
                </a:solidFill>
                <a:cs typeface="Calibri"/>
              </a:rPr>
              <a:t>Why?</a:t>
            </a:r>
            <a:endParaRPr lang="en-US" sz="2400" dirty="0">
              <a:cs typeface="Calibri"/>
            </a:endParaRPr>
          </a:p>
          <a:p>
            <a:pPr marL="762635" lvl="2" indent="-182880">
              <a:lnSpc>
                <a:spcPct val="100000"/>
              </a:lnSpc>
              <a:spcBef>
                <a:spcPts val="360"/>
              </a:spcBef>
              <a:buClr>
                <a:srgbClr val="E38312"/>
              </a:buClr>
              <a:buChar char="◦"/>
              <a:tabLst>
                <a:tab pos="763270" algn="l"/>
              </a:tabLst>
            </a:pPr>
            <a:r>
              <a:rPr lang="en-US" sz="2400" spc="-10" dirty="0">
                <a:solidFill>
                  <a:srgbClr val="404040"/>
                </a:solidFill>
                <a:cs typeface="Calibri"/>
              </a:rPr>
              <a:t>Possible </a:t>
            </a:r>
            <a:r>
              <a:rPr lang="en-US" sz="2400" spc="-5" dirty="0">
                <a:solidFill>
                  <a:srgbClr val="404040"/>
                </a:solidFill>
                <a:cs typeface="Calibri"/>
              </a:rPr>
              <a:t>import </a:t>
            </a:r>
            <a:r>
              <a:rPr lang="en-US" sz="2400" spc="-10" dirty="0">
                <a:solidFill>
                  <a:srgbClr val="404040"/>
                </a:solidFill>
                <a:cs typeface="Calibri"/>
              </a:rPr>
              <a:t>problem </a:t>
            </a:r>
            <a:r>
              <a:rPr lang="en-US" sz="2400" dirty="0">
                <a:solidFill>
                  <a:srgbClr val="404040"/>
                </a:solidFill>
                <a:cs typeface="Calibri"/>
              </a:rPr>
              <a:t>when the </a:t>
            </a:r>
            <a:r>
              <a:rPr lang="en-US" sz="2400" spc="-5" dirty="0">
                <a:solidFill>
                  <a:srgbClr val="404040"/>
                </a:solidFill>
                <a:cs typeface="Calibri"/>
              </a:rPr>
              <a:t>CI </a:t>
            </a:r>
            <a:r>
              <a:rPr lang="en-US" sz="2400" spc="-20" dirty="0">
                <a:solidFill>
                  <a:srgbClr val="404040"/>
                </a:solidFill>
                <a:cs typeface="Calibri"/>
              </a:rPr>
              <a:t>system </a:t>
            </a:r>
            <a:r>
              <a:rPr lang="en-US" sz="2400" spc="-10" dirty="0">
                <a:solidFill>
                  <a:srgbClr val="404040"/>
                </a:solidFill>
                <a:cs typeface="Calibri"/>
              </a:rPr>
              <a:t>was </a:t>
            </a:r>
            <a:r>
              <a:rPr lang="en-US" sz="2400" spc="-15" dirty="0">
                <a:solidFill>
                  <a:srgbClr val="404040"/>
                </a:solidFill>
                <a:cs typeface="Calibri"/>
              </a:rPr>
              <a:t>migrated </a:t>
            </a:r>
            <a:r>
              <a:rPr lang="en-US" sz="2400" dirty="0">
                <a:solidFill>
                  <a:srgbClr val="404040"/>
                </a:solidFill>
                <a:cs typeface="Calibri"/>
              </a:rPr>
              <a:t>in</a:t>
            </a:r>
            <a:r>
              <a:rPr lang="en-US" sz="2400" spc="80" dirty="0">
                <a:solidFill>
                  <a:srgbClr val="404040"/>
                </a:solidFill>
                <a:cs typeface="Calibri"/>
              </a:rPr>
              <a:t> </a:t>
            </a:r>
            <a:r>
              <a:rPr lang="en-US" sz="2400" dirty="0">
                <a:solidFill>
                  <a:srgbClr val="404040"/>
                </a:solidFill>
                <a:cs typeface="Calibri"/>
              </a:rPr>
              <a:t>2010</a:t>
            </a:r>
            <a:endParaRPr lang="en-US" sz="2400" dirty="0">
              <a:cs typeface="Calibri"/>
            </a:endParaRPr>
          </a:p>
          <a:p>
            <a:pPr marL="762635" lvl="2" indent="-182880">
              <a:lnSpc>
                <a:spcPct val="100000"/>
              </a:lnSpc>
              <a:spcBef>
                <a:spcPts val="360"/>
              </a:spcBef>
              <a:buClr>
                <a:srgbClr val="E38312"/>
              </a:buClr>
              <a:buChar char="◦"/>
              <a:tabLst>
                <a:tab pos="763270" algn="l"/>
              </a:tabLst>
            </a:pPr>
            <a:r>
              <a:rPr lang="en-US" sz="2400" spc="-10" dirty="0">
                <a:solidFill>
                  <a:srgbClr val="404040"/>
                </a:solidFill>
                <a:cs typeface="Calibri"/>
              </a:rPr>
              <a:t>Possible </a:t>
            </a:r>
            <a:r>
              <a:rPr lang="en-US" sz="2400" spc="-5" dirty="0">
                <a:solidFill>
                  <a:srgbClr val="404040"/>
                </a:solidFill>
                <a:cs typeface="Calibri"/>
              </a:rPr>
              <a:t>import </a:t>
            </a:r>
            <a:r>
              <a:rPr lang="en-US" sz="2400" spc="-10" dirty="0">
                <a:solidFill>
                  <a:srgbClr val="404040"/>
                </a:solidFill>
                <a:cs typeface="Calibri"/>
              </a:rPr>
              <a:t>problem </a:t>
            </a:r>
            <a:r>
              <a:rPr lang="en-US" sz="2400" dirty="0">
                <a:solidFill>
                  <a:srgbClr val="404040"/>
                </a:solidFill>
                <a:cs typeface="Calibri"/>
              </a:rPr>
              <a:t>when the </a:t>
            </a:r>
            <a:r>
              <a:rPr lang="en-US" sz="2400" spc="-5" dirty="0">
                <a:solidFill>
                  <a:srgbClr val="404040"/>
                </a:solidFill>
                <a:cs typeface="Calibri"/>
              </a:rPr>
              <a:t>CI </a:t>
            </a:r>
            <a:r>
              <a:rPr lang="en-US" sz="2400" spc="-20" dirty="0">
                <a:solidFill>
                  <a:srgbClr val="404040"/>
                </a:solidFill>
                <a:cs typeface="Calibri"/>
              </a:rPr>
              <a:t>system </a:t>
            </a:r>
            <a:r>
              <a:rPr lang="en-US" sz="2400" spc="-15" dirty="0">
                <a:solidFill>
                  <a:srgbClr val="404040"/>
                </a:solidFill>
                <a:cs typeface="Calibri"/>
              </a:rPr>
              <a:t>migrated to </a:t>
            </a:r>
            <a:r>
              <a:rPr lang="en-US" sz="2400" spc="-5" dirty="0">
                <a:solidFill>
                  <a:srgbClr val="404040"/>
                </a:solidFill>
                <a:cs typeface="Calibri"/>
              </a:rPr>
              <a:t>COCI </a:t>
            </a:r>
            <a:r>
              <a:rPr lang="en-US" sz="2400" dirty="0">
                <a:solidFill>
                  <a:srgbClr val="404040"/>
                </a:solidFill>
                <a:cs typeface="Calibri"/>
              </a:rPr>
              <a:t>in</a:t>
            </a:r>
            <a:r>
              <a:rPr lang="en-US" sz="2400" spc="95" dirty="0">
                <a:solidFill>
                  <a:srgbClr val="404040"/>
                </a:solidFill>
                <a:cs typeface="Calibri"/>
              </a:rPr>
              <a:t> </a:t>
            </a:r>
            <a:r>
              <a:rPr lang="en-US" sz="2400" dirty="0">
                <a:solidFill>
                  <a:srgbClr val="404040"/>
                </a:solidFill>
                <a:cs typeface="Calibri"/>
              </a:rPr>
              <a:t>2017</a:t>
            </a:r>
            <a:endParaRPr lang="en-US" sz="2400" dirty="0">
              <a:cs typeface="Calibri"/>
            </a:endParaRPr>
          </a:p>
          <a:p>
            <a:pPr marL="762635" marR="873125" lvl="2" indent="-182880">
              <a:lnSpc>
                <a:spcPts val="2160"/>
              </a:lnSpc>
              <a:spcBef>
                <a:spcPts val="635"/>
              </a:spcBef>
              <a:buClr>
                <a:srgbClr val="E38312"/>
              </a:buClr>
              <a:buChar char="◦"/>
              <a:tabLst>
                <a:tab pos="763270" algn="l"/>
              </a:tabLst>
            </a:pPr>
            <a:r>
              <a:rPr lang="en-US" sz="2400" spc="-5" dirty="0">
                <a:solidFill>
                  <a:srgbClr val="404040"/>
                </a:solidFill>
                <a:cs typeface="Calibri"/>
              </a:rPr>
              <a:t>The CI </a:t>
            </a:r>
            <a:r>
              <a:rPr lang="en-US" sz="2400" spc="-20" dirty="0">
                <a:solidFill>
                  <a:srgbClr val="404040"/>
                </a:solidFill>
                <a:cs typeface="Calibri"/>
              </a:rPr>
              <a:t>system </a:t>
            </a:r>
            <a:r>
              <a:rPr lang="en-US" sz="2400" spc="-5" dirty="0">
                <a:solidFill>
                  <a:srgbClr val="404040"/>
                </a:solidFill>
                <a:cs typeface="Calibri"/>
              </a:rPr>
              <a:t>had </a:t>
            </a:r>
            <a:r>
              <a:rPr lang="en-US" sz="2400" dirty="0">
                <a:solidFill>
                  <a:srgbClr val="404040"/>
                </a:solidFill>
                <a:cs typeface="Calibri"/>
              </a:rPr>
              <a:t>a </a:t>
            </a:r>
            <a:r>
              <a:rPr lang="en-US" sz="2400" spc="-5" dirty="0">
                <a:solidFill>
                  <a:srgbClr val="404040"/>
                </a:solidFill>
                <a:cs typeface="Calibri"/>
              </a:rPr>
              <a:t>correction </a:t>
            </a:r>
            <a:r>
              <a:rPr lang="en-US" sz="2400" spc="-15" dirty="0">
                <a:solidFill>
                  <a:srgbClr val="404040"/>
                </a:solidFill>
                <a:cs typeface="Calibri"/>
              </a:rPr>
              <a:t>feature </a:t>
            </a:r>
            <a:r>
              <a:rPr lang="en-US" sz="2400" dirty="0">
                <a:solidFill>
                  <a:srgbClr val="404040"/>
                </a:solidFill>
                <a:cs typeface="Calibri"/>
              </a:rPr>
              <a:t>and </a:t>
            </a:r>
            <a:r>
              <a:rPr lang="en-US" sz="2400" spc="-5" dirty="0">
                <a:solidFill>
                  <a:srgbClr val="404040"/>
                </a:solidFill>
                <a:cs typeface="Calibri"/>
              </a:rPr>
              <a:t>some colleges </a:t>
            </a:r>
            <a:r>
              <a:rPr lang="en-US" sz="2400" dirty="0">
                <a:solidFill>
                  <a:srgbClr val="404040"/>
                </a:solidFill>
                <a:cs typeface="Calibri"/>
              </a:rPr>
              <a:t>made </a:t>
            </a:r>
            <a:r>
              <a:rPr lang="en-US" sz="2400" spc="-10" dirty="0">
                <a:solidFill>
                  <a:srgbClr val="404040"/>
                </a:solidFill>
                <a:cs typeface="Calibri"/>
              </a:rPr>
              <a:t>updates </a:t>
            </a:r>
            <a:r>
              <a:rPr lang="en-US" sz="2400" spc="-5" dirty="0">
                <a:solidFill>
                  <a:srgbClr val="404040"/>
                </a:solidFill>
                <a:cs typeface="Calibri"/>
              </a:rPr>
              <a:t>that </a:t>
            </a:r>
            <a:r>
              <a:rPr lang="en-US" sz="2400" dirty="0">
                <a:solidFill>
                  <a:srgbClr val="404040"/>
                </a:solidFill>
                <a:cs typeface="Calibri"/>
              </a:rPr>
              <a:t>changed  </a:t>
            </a:r>
            <a:r>
              <a:rPr lang="en-US" sz="2400" spc="-10" dirty="0">
                <a:solidFill>
                  <a:srgbClr val="404040"/>
                </a:solidFill>
                <a:cs typeface="Calibri"/>
              </a:rPr>
              <a:t>historical records, </a:t>
            </a:r>
            <a:r>
              <a:rPr lang="en-US" sz="2400" spc="-15" dirty="0">
                <a:solidFill>
                  <a:srgbClr val="404040"/>
                </a:solidFill>
                <a:cs typeface="Calibri"/>
              </a:rPr>
              <a:t>therefore </a:t>
            </a:r>
            <a:r>
              <a:rPr lang="en-US" sz="2400" dirty="0">
                <a:solidFill>
                  <a:srgbClr val="404040"/>
                </a:solidFill>
                <a:cs typeface="Calibri"/>
              </a:rPr>
              <a:t>impacting the </a:t>
            </a:r>
            <a:r>
              <a:rPr lang="en-US" sz="2400" spc="-5" dirty="0">
                <a:solidFill>
                  <a:srgbClr val="404040"/>
                </a:solidFill>
                <a:cs typeface="Calibri"/>
              </a:rPr>
              <a:t>alignment of</a:t>
            </a:r>
            <a:r>
              <a:rPr lang="en-US" sz="2400" spc="25" dirty="0">
                <a:solidFill>
                  <a:srgbClr val="404040"/>
                </a:solidFill>
                <a:cs typeface="Calibri"/>
              </a:rPr>
              <a:t> </a:t>
            </a:r>
            <a:r>
              <a:rPr lang="en-US" sz="2400" spc="-10" dirty="0">
                <a:solidFill>
                  <a:srgbClr val="404040"/>
                </a:solidFill>
                <a:cs typeface="Calibri"/>
              </a:rPr>
              <a:t>information.</a:t>
            </a:r>
            <a:endParaRPr lang="en-US" sz="2400" dirty="0">
              <a:cs typeface="Calibri"/>
            </a:endParaRPr>
          </a:p>
          <a:p>
            <a:pPr marL="579755" lvl="1" indent="-183515">
              <a:lnSpc>
                <a:spcPct val="100000"/>
              </a:lnSpc>
              <a:spcBef>
                <a:spcPts val="330"/>
              </a:spcBef>
              <a:buClr>
                <a:srgbClr val="E38312"/>
              </a:buClr>
              <a:buChar char="◦"/>
              <a:tabLst>
                <a:tab pos="580390" algn="l"/>
              </a:tabLst>
            </a:pPr>
            <a:r>
              <a:rPr lang="en-US" sz="2400" spc="-5" dirty="0">
                <a:solidFill>
                  <a:srgbClr val="404040"/>
                </a:solidFill>
                <a:cs typeface="Calibri"/>
              </a:rPr>
              <a:t>How </a:t>
            </a:r>
            <a:r>
              <a:rPr lang="en-US" sz="2400" spc="-15" dirty="0">
                <a:solidFill>
                  <a:srgbClr val="404040"/>
                </a:solidFill>
                <a:cs typeface="Calibri"/>
              </a:rPr>
              <a:t>to</a:t>
            </a:r>
            <a:r>
              <a:rPr lang="en-US" sz="2400" spc="-20" dirty="0">
                <a:solidFill>
                  <a:srgbClr val="404040"/>
                </a:solidFill>
                <a:cs typeface="Calibri"/>
              </a:rPr>
              <a:t> </a:t>
            </a:r>
            <a:r>
              <a:rPr lang="en-US" sz="2400" spc="-5" dirty="0">
                <a:solidFill>
                  <a:srgbClr val="404040"/>
                </a:solidFill>
                <a:cs typeface="Calibri"/>
              </a:rPr>
              <a:t>Solve?</a:t>
            </a:r>
            <a:endParaRPr lang="en-US" sz="2400" dirty="0">
              <a:cs typeface="Calibri"/>
            </a:endParaRPr>
          </a:p>
          <a:p>
            <a:pPr marL="762635" lvl="2" indent="-182880">
              <a:lnSpc>
                <a:spcPct val="100000"/>
              </a:lnSpc>
              <a:spcBef>
                <a:spcPts val="360"/>
              </a:spcBef>
              <a:buClr>
                <a:srgbClr val="E38312"/>
              </a:buClr>
              <a:buChar char="◦"/>
              <a:tabLst>
                <a:tab pos="763270" algn="l"/>
              </a:tabLst>
            </a:pPr>
            <a:r>
              <a:rPr lang="en-US" sz="2400" spc="-20" dirty="0">
                <a:solidFill>
                  <a:srgbClr val="404040"/>
                </a:solidFill>
                <a:cs typeface="Calibri"/>
              </a:rPr>
              <a:t>College’s </a:t>
            </a:r>
            <a:r>
              <a:rPr lang="en-US" sz="2400" spc="-5" dirty="0">
                <a:solidFill>
                  <a:srgbClr val="404040"/>
                </a:solidFill>
                <a:cs typeface="Calibri"/>
              </a:rPr>
              <a:t>should postpone </a:t>
            </a:r>
            <a:r>
              <a:rPr lang="en-US" sz="2400" spc="-10" dirty="0">
                <a:solidFill>
                  <a:srgbClr val="404040"/>
                </a:solidFill>
                <a:cs typeface="Calibri"/>
              </a:rPr>
              <a:t>payment </a:t>
            </a:r>
            <a:r>
              <a:rPr lang="en-US" sz="2400" dirty="0">
                <a:solidFill>
                  <a:srgbClr val="404040"/>
                </a:solidFill>
                <a:cs typeface="Calibri"/>
              </a:rPr>
              <a:t>of </a:t>
            </a:r>
            <a:r>
              <a:rPr lang="en-US" sz="2400" spc="-15" dirty="0">
                <a:solidFill>
                  <a:srgbClr val="404040"/>
                </a:solidFill>
                <a:cs typeface="Calibri"/>
              </a:rPr>
              <a:t>federal </a:t>
            </a:r>
            <a:r>
              <a:rPr lang="en-US" sz="2400" dirty="0">
                <a:solidFill>
                  <a:srgbClr val="404040"/>
                </a:solidFill>
                <a:cs typeface="Calibri"/>
              </a:rPr>
              <a:t>aid </a:t>
            </a:r>
            <a:r>
              <a:rPr lang="en-US" sz="2400" spc="-10" dirty="0">
                <a:solidFill>
                  <a:srgbClr val="404040"/>
                </a:solidFill>
                <a:cs typeface="Calibri"/>
              </a:rPr>
              <a:t>to </a:t>
            </a:r>
            <a:r>
              <a:rPr lang="en-US" sz="2400" spc="-5" dirty="0">
                <a:solidFill>
                  <a:srgbClr val="404040"/>
                </a:solidFill>
                <a:cs typeface="Calibri"/>
              </a:rPr>
              <a:t>students </a:t>
            </a:r>
            <a:r>
              <a:rPr lang="en-US" sz="2400" spc="-10" dirty="0">
                <a:solidFill>
                  <a:srgbClr val="404040"/>
                </a:solidFill>
                <a:cs typeface="Calibri"/>
              </a:rPr>
              <a:t>enrolled </a:t>
            </a:r>
            <a:r>
              <a:rPr lang="en-US" sz="2400" dirty="0">
                <a:solidFill>
                  <a:srgbClr val="404040"/>
                </a:solidFill>
                <a:cs typeface="Calibri"/>
              </a:rPr>
              <a:t>in those </a:t>
            </a:r>
            <a:r>
              <a:rPr lang="en-US" sz="2400" spc="-10" dirty="0">
                <a:solidFill>
                  <a:srgbClr val="404040"/>
                </a:solidFill>
                <a:cs typeface="Calibri"/>
              </a:rPr>
              <a:t>programs</a:t>
            </a:r>
            <a:r>
              <a:rPr lang="en-US" sz="2400" spc="130" dirty="0">
                <a:solidFill>
                  <a:srgbClr val="404040"/>
                </a:solidFill>
                <a:cs typeface="Calibri"/>
              </a:rPr>
              <a:t> </a:t>
            </a:r>
            <a:r>
              <a:rPr lang="en-US" sz="2400" spc="-10" dirty="0">
                <a:solidFill>
                  <a:srgbClr val="404040"/>
                </a:solidFill>
                <a:cs typeface="Calibri"/>
              </a:rPr>
              <a:t>until:</a:t>
            </a:r>
            <a:endParaRPr lang="en-US" sz="2400" dirty="0">
              <a:cs typeface="Calibri"/>
            </a:endParaRPr>
          </a:p>
          <a:p>
            <a:pPr marL="945515" lvl="3" indent="-182880">
              <a:lnSpc>
                <a:spcPct val="100000"/>
              </a:lnSpc>
              <a:spcBef>
                <a:spcPts val="360"/>
              </a:spcBef>
              <a:buClr>
                <a:srgbClr val="E38312"/>
              </a:buClr>
              <a:buChar char="◦"/>
              <a:tabLst>
                <a:tab pos="946150" algn="l"/>
              </a:tabLst>
            </a:pPr>
            <a:r>
              <a:rPr lang="en-US" sz="2400" spc="-15" dirty="0">
                <a:solidFill>
                  <a:srgbClr val="404040"/>
                </a:solidFill>
                <a:cs typeface="Calibri"/>
              </a:rPr>
              <a:t>Program </a:t>
            </a:r>
            <a:r>
              <a:rPr lang="en-US" sz="2400" spc="-10" dirty="0">
                <a:solidFill>
                  <a:srgbClr val="404040"/>
                </a:solidFill>
                <a:cs typeface="Calibri"/>
              </a:rPr>
              <a:t>are submitted </a:t>
            </a:r>
            <a:r>
              <a:rPr lang="en-US" sz="2400" dirty="0">
                <a:solidFill>
                  <a:srgbClr val="404040"/>
                </a:solidFill>
                <a:cs typeface="Calibri"/>
              </a:rPr>
              <a:t>and </a:t>
            </a:r>
            <a:r>
              <a:rPr lang="en-US" sz="2400" spc="-10" dirty="0">
                <a:solidFill>
                  <a:srgbClr val="404040"/>
                </a:solidFill>
                <a:cs typeface="Calibri"/>
              </a:rPr>
              <a:t>approved </a:t>
            </a:r>
            <a:r>
              <a:rPr lang="en-US" sz="2400" spc="-5" dirty="0">
                <a:solidFill>
                  <a:srgbClr val="404040"/>
                </a:solidFill>
                <a:cs typeface="Calibri"/>
              </a:rPr>
              <a:t>through </a:t>
            </a:r>
            <a:r>
              <a:rPr lang="en-US" sz="2400" dirty="0">
                <a:solidFill>
                  <a:srgbClr val="404040"/>
                </a:solidFill>
                <a:cs typeface="Calibri"/>
              </a:rPr>
              <a:t>the</a:t>
            </a:r>
            <a:r>
              <a:rPr lang="en-US" sz="2400" spc="10" dirty="0">
                <a:solidFill>
                  <a:srgbClr val="404040"/>
                </a:solidFill>
                <a:cs typeface="Calibri"/>
              </a:rPr>
              <a:t> </a:t>
            </a:r>
            <a:r>
              <a:rPr lang="en-US" sz="2400" spc="-10" dirty="0">
                <a:solidFill>
                  <a:srgbClr val="404040"/>
                </a:solidFill>
                <a:cs typeface="Calibri"/>
              </a:rPr>
              <a:t>COCI.</a:t>
            </a:r>
            <a:endParaRPr lang="en-US" sz="2400" dirty="0">
              <a:cs typeface="Calibri"/>
            </a:endParaRPr>
          </a:p>
          <a:p>
            <a:pPr marL="945515" lvl="3" indent="-182880">
              <a:lnSpc>
                <a:spcPct val="100000"/>
              </a:lnSpc>
              <a:spcBef>
                <a:spcPts val="360"/>
              </a:spcBef>
              <a:buClr>
                <a:srgbClr val="E38312"/>
              </a:buClr>
              <a:buFont typeface="Calibri"/>
              <a:buChar char="◦"/>
              <a:tabLst>
                <a:tab pos="946150" algn="l"/>
              </a:tabLst>
            </a:pPr>
            <a:r>
              <a:rPr lang="en-US" sz="2400" b="1" spc="-5" dirty="0">
                <a:solidFill>
                  <a:srgbClr val="FF0000"/>
                </a:solidFill>
                <a:cs typeface="Calibri"/>
              </a:rPr>
              <a:t>Recertify </a:t>
            </a:r>
            <a:r>
              <a:rPr lang="en-US" sz="2400" b="1" spc="-10" dirty="0">
                <a:solidFill>
                  <a:srgbClr val="FF0000"/>
                </a:solidFill>
                <a:cs typeface="Calibri"/>
              </a:rPr>
              <a:t>program </a:t>
            </a:r>
            <a:r>
              <a:rPr lang="en-US" sz="2400" b="1" spc="-5" dirty="0">
                <a:solidFill>
                  <a:srgbClr val="FF0000"/>
                </a:solidFill>
                <a:cs typeface="Calibri"/>
              </a:rPr>
              <a:t>eligibility with</a:t>
            </a:r>
            <a:r>
              <a:rPr lang="en-US" sz="2400" b="1" spc="-70" dirty="0">
                <a:solidFill>
                  <a:srgbClr val="FF0000"/>
                </a:solidFill>
                <a:cs typeface="Calibri"/>
              </a:rPr>
              <a:t> </a:t>
            </a:r>
            <a:r>
              <a:rPr lang="en-US" sz="2400" b="1" spc="-20" dirty="0">
                <a:solidFill>
                  <a:srgbClr val="FF0000"/>
                </a:solidFill>
                <a:cs typeface="Calibri"/>
              </a:rPr>
              <a:t>ED.</a:t>
            </a:r>
            <a:endParaRPr lang="en-US" sz="2400" dirty="0">
              <a:cs typeface="Calibri"/>
            </a:endParaRPr>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492D8F1A-69A8-9242-9469-8400121D240A}" type="slidenum">
              <a:rPr lang="en-US" smtClean="0"/>
              <a:t>7</a:t>
            </a:fld>
            <a:endParaRPr lang="en-US" dirty="0"/>
          </a:p>
        </p:txBody>
      </p:sp>
    </p:spTree>
    <p:extLst>
      <p:ext uri="{BB962C8B-B14F-4D97-AF65-F5344CB8AC3E}">
        <p14:creationId xmlns:p14="http://schemas.microsoft.com/office/powerpoint/2010/main" val="65352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pc="-60" dirty="0">
                <a:solidFill>
                  <a:schemeClr val="tx2"/>
                </a:solidFill>
              </a:rPr>
              <a:t>Transparencies &amp; Suggestions for Self-Audit</a:t>
            </a:r>
            <a:endParaRPr lang="en-US" sz="4800" dirty="0">
              <a:solidFill>
                <a:schemeClr val="tx2"/>
              </a:solidFill>
            </a:endParaRPr>
          </a:p>
        </p:txBody>
      </p:sp>
      <p:sp>
        <p:nvSpPr>
          <p:cNvPr id="6" name="Content Placeholder 5"/>
          <p:cNvSpPr>
            <a:spLocks noGrp="1"/>
          </p:cNvSpPr>
          <p:nvPr>
            <p:ph sz="half" idx="1"/>
          </p:nvPr>
        </p:nvSpPr>
        <p:spPr>
          <a:xfrm>
            <a:off x="1277650" y="2005012"/>
            <a:ext cx="10365710" cy="4351338"/>
          </a:xfrm>
        </p:spPr>
        <p:txBody>
          <a:bodyPr>
            <a:normAutofit/>
          </a:bodyPr>
          <a:lstStyle/>
          <a:p>
            <a:pPr marL="469900" indent="-457200">
              <a:lnSpc>
                <a:spcPts val="2280"/>
              </a:lnSpc>
              <a:spcBef>
                <a:spcPts val="105"/>
              </a:spcBef>
              <a:buClr>
                <a:srgbClr val="E38312"/>
              </a:buClr>
              <a:buAutoNum type="arabicPeriod" startAt="2"/>
              <a:tabLst>
                <a:tab pos="469900" algn="l"/>
                <a:tab pos="470534" algn="l"/>
              </a:tabLst>
            </a:pPr>
            <a:r>
              <a:rPr lang="en-US" spc="-5" dirty="0">
                <a:solidFill>
                  <a:srgbClr val="404040"/>
                </a:solidFill>
                <a:cs typeface="Calibri"/>
              </a:rPr>
              <a:t>Colleges </a:t>
            </a:r>
            <a:r>
              <a:rPr lang="en-US" spc="-10" dirty="0">
                <a:solidFill>
                  <a:srgbClr val="404040"/>
                </a:solidFill>
                <a:cs typeface="Calibri"/>
              </a:rPr>
              <a:t>are offering programs </a:t>
            </a:r>
            <a:r>
              <a:rPr lang="en-US" dirty="0">
                <a:solidFill>
                  <a:srgbClr val="404040"/>
                </a:solidFill>
                <a:cs typeface="Calibri"/>
              </a:rPr>
              <a:t>with </a:t>
            </a:r>
            <a:r>
              <a:rPr lang="en-US" spc="-15" dirty="0">
                <a:solidFill>
                  <a:srgbClr val="404040"/>
                </a:solidFill>
                <a:cs typeface="Calibri"/>
              </a:rPr>
              <a:t>program </a:t>
            </a:r>
            <a:r>
              <a:rPr lang="en-US" spc="-5" dirty="0">
                <a:solidFill>
                  <a:srgbClr val="404040"/>
                </a:solidFill>
                <a:cs typeface="Calibri"/>
              </a:rPr>
              <a:t>titles, </a:t>
            </a:r>
            <a:r>
              <a:rPr lang="en-US" spc="-20" dirty="0">
                <a:solidFill>
                  <a:srgbClr val="404040"/>
                </a:solidFill>
                <a:cs typeface="Calibri"/>
              </a:rPr>
              <a:t>TOP </a:t>
            </a:r>
            <a:r>
              <a:rPr lang="en-US" spc="-5" dirty="0">
                <a:solidFill>
                  <a:srgbClr val="404040"/>
                </a:solidFill>
                <a:cs typeface="Calibri"/>
              </a:rPr>
              <a:t>codes, and/or unit values </a:t>
            </a:r>
            <a:r>
              <a:rPr lang="en-US" dirty="0">
                <a:solidFill>
                  <a:srgbClr val="404040"/>
                </a:solidFill>
                <a:cs typeface="Calibri"/>
              </a:rPr>
              <a:t>which </a:t>
            </a:r>
            <a:r>
              <a:rPr lang="en-US" spc="-15" dirty="0">
                <a:solidFill>
                  <a:srgbClr val="404040"/>
                </a:solidFill>
                <a:cs typeface="Calibri"/>
              </a:rPr>
              <a:t>differ</a:t>
            </a:r>
            <a:r>
              <a:rPr lang="en-US" spc="110" dirty="0">
                <a:solidFill>
                  <a:srgbClr val="404040"/>
                </a:solidFill>
                <a:cs typeface="Calibri"/>
              </a:rPr>
              <a:t> </a:t>
            </a:r>
            <a:r>
              <a:rPr lang="en-US" dirty="0">
                <a:solidFill>
                  <a:srgbClr val="404040"/>
                </a:solidFill>
                <a:cs typeface="Calibri"/>
              </a:rPr>
              <a:t>as</a:t>
            </a:r>
            <a:endParaRPr lang="en-US" dirty="0">
              <a:cs typeface="Calibri"/>
            </a:endParaRPr>
          </a:p>
          <a:p>
            <a:pPr marL="469900">
              <a:lnSpc>
                <a:spcPts val="2280"/>
              </a:lnSpc>
            </a:pPr>
            <a:r>
              <a:rPr lang="en-US" spc="-10" dirty="0">
                <a:solidFill>
                  <a:srgbClr val="404040"/>
                </a:solidFill>
                <a:cs typeface="Calibri"/>
              </a:rPr>
              <a:t>recorded </a:t>
            </a:r>
            <a:r>
              <a:rPr lang="en-US" dirty="0">
                <a:solidFill>
                  <a:srgbClr val="404040"/>
                </a:solidFill>
                <a:cs typeface="Calibri"/>
              </a:rPr>
              <a:t>in </a:t>
            </a:r>
            <a:r>
              <a:rPr lang="en-US" spc="-5" dirty="0">
                <a:solidFill>
                  <a:srgbClr val="404040"/>
                </a:solidFill>
                <a:cs typeface="Calibri"/>
              </a:rPr>
              <a:t>COCI </a:t>
            </a:r>
            <a:r>
              <a:rPr lang="en-US" spc="-15" dirty="0">
                <a:solidFill>
                  <a:srgbClr val="404040"/>
                </a:solidFill>
                <a:cs typeface="Calibri"/>
              </a:rPr>
              <a:t>versus </a:t>
            </a:r>
            <a:r>
              <a:rPr lang="en-US" spc="-5" dirty="0">
                <a:solidFill>
                  <a:srgbClr val="404040"/>
                </a:solidFill>
                <a:cs typeface="Calibri"/>
              </a:rPr>
              <a:t>college </a:t>
            </a:r>
            <a:r>
              <a:rPr lang="en-US" spc="-10" dirty="0">
                <a:solidFill>
                  <a:srgbClr val="404040"/>
                </a:solidFill>
                <a:cs typeface="Calibri"/>
              </a:rPr>
              <a:t>catalog </a:t>
            </a:r>
            <a:r>
              <a:rPr lang="en-US" spc="-5" dirty="0">
                <a:solidFill>
                  <a:srgbClr val="404040"/>
                </a:solidFill>
                <a:cs typeface="Calibri"/>
              </a:rPr>
              <a:t>and/or </a:t>
            </a:r>
            <a:r>
              <a:rPr lang="en-US" dirty="0">
                <a:solidFill>
                  <a:srgbClr val="404040"/>
                </a:solidFill>
                <a:cs typeface="Calibri"/>
              </a:rPr>
              <a:t>the</a:t>
            </a:r>
            <a:r>
              <a:rPr lang="en-US" spc="-35" dirty="0">
                <a:solidFill>
                  <a:srgbClr val="404040"/>
                </a:solidFill>
                <a:cs typeface="Calibri"/>
              </a:rPr>
              <a:t> PPA.</a:t>
            </a:r>
            <a:endParaRPr lang="en-US" dirty="0">
              <a:cs typeface="Calibri"/>
            </a:endParaRPr>
          </a:p>
          <a:p>
            <a:pPr marL="853440" lvl="2" indent="-182880">
              <a:lnSpc>
                <a:spcPct val="100000"/>
              </a:lnSpc>
              <a:spcBef>
                <a:spcPts val="155"/>
              </a:spcBef>
              <a:buClr>
                <a:srgbClr val="E38312"/>
              </a:buClr>
              <a:buChar char="◦"/>
              <a:tabLst>
                <a:tab pos="396875" algn="l"/>
              </a:tabLst>
            </a:pPr>
            <a:r>
              <a:rPr lang="en-US" sz="2400" dirty="0">
                <a:solidFill>
                  <a:srgbClr val="404040"/>
                </a:solidFill>
                <a:cs typeface="Calibri"/>
              </a:rPr>
              <a:t>Submit these </a:t>
            </a:r>
            <a:r>
              <a:rPr lang="en-US" sz="2400" spc="-10" dirty="0">
                <a:solidFill>
                  <a:srgbClr val="404040"/>
                </a:solidFill>
                <a:cs typeface="Calibri"/>
              </a:rPr>
              <a:t>programs </a:t>
            </a:r>
            <a:r>
              <a:rPr lang="en-US" sz="2400" dirty="0">
                <a:solidFill>
                  <a:srgbClr val="404040"/>
                </a:solidFill>
                <a:cs typeface="Calibri"/>
              </a:rPr>
              <a:t>as </a:t>
            </a:r>
            <a:r>
              <a:rPr lang="en-US" sz="2400" spc="-5" dirty="0">
                <a:solidFill>
                  <a:srgbClr val="404040"/>
                </a:solidFill>
                <a:cs typeface="Calibri"/>
              </a:rPr>
              <a:t>sub or non-sub </a:t>
            </a:r>
            <a:r>
              <a:rPr lang="en-US" sz="2400" dirty="0">
                <a:solidFill>
                  <a:srgbClr val="404040"/>
                </a:solidFill>
                <a:cs typeface="Calibri"/>
              </a:rPr>
              <a:t>changes </a:t>
            </a:r>
            <a:r>
              <a:rPr lang="en-US" sz="2400" spc="-15" dirty="0">
                <a:solidFill>
                  <a:srgbClr val="404040"/>
                </a:solidFill>
                <a:cs typeface="Calibri"/>
              </a:rPr>
              <a:t>to </a:t>
            </a:r>
            <a:r>
              <a:rPr lang="en-US" sz="2400" dirty="0">
                <a:solidFill>
                  <a:srgbClr val="404040"/>
                </a:solidFill>
                <a:cs typeface="Calibri"/>
              </a:rPr>
              <a:t>the </a:t>
            </a:r>
            <a:r>
              <a:rPr lang="en-US" sz="2400" spc="-5" dirty="0">
                <a:solidFill>
                  <a:srgbClr val="404040"/>
                </a:solidFill>
                <a:cs typeface="Calibri"/>
              </a:rPr>
              <a:t>Chancellor’s </a:t>
            </a:r>
            <a:r>
              <a:rPr lang="en-US" sz="2400" spc="-10" dirty="0">
                <a:solidFill>
                  <a:srgbClr val="404040"/>
                </a:solidFill>
                <a:cs typeface="Calibri"/>
              </a:rPr>
              <a:t>Office </a:t>
            </a:r>
            <a:r>
              <a:rPr lang="en-US" sz="2400" spc="-15" dirty="0">
                <a:solidFill>
                  <a:srgbClr val="404040"/>
                </a:solidFill>
                <a:cs typeface="Calibri"/>
              </a:rPr>
              <a:t>for</a:t>
            </a:r>
            <a:r>
              <a:rPr lang="en-US" sz="2400" spc="-20" dirty="0">
                <a:solidFill>
                  <a:srgbClr val="404040"/>
                </a:solidFill>
                <a:cs typeface="Calibri"/>
              </a:rPr>
              <a:t> </a:t>
            </a:r>
            <a:r>
              <a:rPr lang="en-US" sz="2400" spc="-10" dirty="0">
                <a:solidFill>
                  <a:srgbClr val="404040"/>
                </a:solidFill>
                <a:cs typeface="Calibri"/>
              </a:rPr>
              <a:t>approval.</a:t>
            </a:r>
            <a:endParaRPr lang="en-US" sz="2400" dirty="0">
              <a:cs typeface="Calibri"/>
            </a:endParaRPr>
          </a:p>
          <a:p>
            <a:pPr marL="853440" lvl="2" indent="-182880">
              <a:lnSpc>
                <a:spcPct val="100000"/>
              </a:lnSpc>
              <a:spcBef>
                <a:spcPts val="360"/>
              </a:spcBef>
              <a:buClr>
                <a:srgbClr val="E38312"/>
              </a:buClr>
              <a:buChar char="◦"/>
              <a:tabLst>
                <a:tab pos="396875" algn="l"/>
              </a:tabLst>
            </a:pPr>
            <a:r>
              <a:rPr lang="en-US" sz="2400" spc="-5" dirty="0">
                <a:solidFill>
                  <a:srgbClr val="404040"/>
                </a:solidFill>
                <a:cs typeface="Calibri"/>
              </a:rPr>
              <a:t>Reconcile </a:t>
            </a:r>
            <a:r>
              <a:rPr lang="en-US" sz="2400" dirty="0">
                <a:solidFill>
                  <a:srgbClr val="404040"/>
                </a:solidFill>
                <a:cs typeface="Calibri"/>
              </a:rPr>
              <a:t>changes </a:t>
            </a:r>
            <a:r>
              <a:rPr lang="en-US" sz="2400" spc="-5" dirty="0">
                <a:solidFill>
                  <a:srgbClr val="404040"/>
                </a:solidFill>
                <a:cs typeface="Calibri"/>
              </a:rPr>
              <a:t>with </a:t>
            </a:r>
            <a:r>
              <a:rPr lang="en-US" sz="2400" spc="-10" dirty="0">
                <a:solidFill>
                  <a:srgbClr val="404040"/>
                </a:solidFill>
                <a:cs typeface="Calibri"/>
              </a:rPr>
              <a:t>catalog </a:t>
            </a:r>
            <a:r>
              <a:rPr lang="en-US" sz="2400" dirty="0">
                <a:solidFill>
                  <a:srgbClr val="404040"/>
                </a:solidFill>
                <a:cs typeface="Calibri"/>
              </a:rPr>
              <a:t>and </a:t>
            </a:r>
            <a:r>
              <a:rPr lang="en-US" sz="2400" spc="-15" dirty="0">
                <a:solidFill>
                  <a:srgbClr val="404040"/>
                </a:solidFill>
                <a:cs typeface="Calibri"/>
              </a:rPr>
              <a:t>Program </a:t>
            </a:r>
            <a:r>
              <a:rPr lang="en-US" sz="2400" spc="-5" dirty="0">
                <a:solidFill>
                  <a:srgbClr val="404040"/>
                </a:solidFill>
                <a:cs typeface="Calibri"/>
              </a:rPr>
              <a:t>Participation Agreement</a:t>
            </a:r>
            <a:r>
              <a:rPr lang="en-US" sz="2400" spc="-15" dirty="0">
                <a:solidFill>
                  <a:srgbClr val="404040"/>
                </a:solidFill>
                <a:cs typeface="Calibri"/>
              </a:rPr>
              <a:t> </a:t>
            </a:r>
            <a:r>
              <a:rPr lang="en-US" sz="2400" spc="-30" dirty="0">
                <a:solidFill>
                  <a:srgbClr val="404040"/>
                </a:solidFill>
                <a:cs typeface="Calibri"/>
              </a:rPr>
              <a:t>(PPA)</a:t>
            </a:r>
            <a:endParaRPr lang="en-US" sz="2400" dirty="0">
              <a:cs typeface="Calibri"/>
            </a:endParaRPr>
          </a:p>
          <a:p>
            <a:pPr marL="469900" indent="-457200">
              <a:lnSpc>
                <a:spcPts val="2280"/>
              </a:lnSpc>
              <a:spcBef>
                <a:spcPts val="1370"/>
              </a:spcBef>
              <a:buClr>
                <a:srgbClr val="E38312"/>
              </a:buClr>
              <a:buAutoNum type="arabicPeriod" startAt="3"/>
              <a:tabLst>
                <a:tab pos="469900" algn="l"/>
                <a:tab pos="470534" algn="l"/>
              </a:tabLst>
            </a:pPr>
            <a:r>
              <a:rPr lang="en-US" spc="-5" dirty="0">
                <a:solidFill>
                  <a:srgbClr val="404040"/>
                </a:solidFill>
                <a:cs typeface="Calibri"/>
              </a:rPr>
              <a:t>Inactive </a:t>
            </a:r>
            <a:r>
              <a:rPr lang="en-US" spc="-10" dirty="0">
                <a:solidFill>
                  <a:srgbClr val="404040"/>
                </a:solidFill>
                <a:cs typeface="Calibri"/>
              </a:rPr>
              <a:t>programs </a:t>
            </a:r>
            <a:r>
              <a:rPr lang="en-US" spc="-15" dirty="0">
                <a:solidFill>
                  <a:srgbClr val="404040"/>
                </a:solidFill>
                <a:cs typeface="Calibri"/>
              </a:rPr>
              <a:t>for </a:t>
            </a:r>
            <a:r>
              <a:rPr lang="en-US" spc="-5" dirty="0">
                <a:solidFill>
                  <a:srgbClr val="404040"/>
                </a:solidFill>
                <a:cs typeface="Calibri"/>
              </a:rPr>
              <a:t>which students </a:t>
            </a:r>
            <a:r>
              <a:rPr lang="en-US" spc="-10" dirty="0">
                <a:solidFill>
                  <a:srgbClr val="404040"/>
                </a:solidFill>
                <a:cs typeface="Calibri"/>
              </a:rPr>
              <a:t>still </a:t>
            </a:r>
            <a:r>
              <a:rPr lang="en-US" spc="-15" dirty="0">
                <a:solidFill>
                  <a:srgbClr val="404040"/>
                </a:solidFill>
                <a:cs typeface="Calibri"/>
              </a:rPr>
              <a:t>have </a:t>
            </a:r>
            <a:r>
              <a:rPr lang="en-US" spc="-10" dirty="0">
                <a:solidFill>
                  <a:srgbClr val="404040"/>
                </a:solidFill>
                <a:cs typeface="Calibri"/>
              </a:rPr>
              <a:t>catalog </a:t>
            </a:r>
            <a:r>
              <a:rPr lang="en-US" spc="-5" dirty="0">
                <a:solidFill>
                  <a:srgbClr val="404040"/>
                </a:solidFill>
                <a:cs typeface="Calibri"/>
              </a:rPr>
              <a:t>rights should </a:t>
            </a:r>
            <a:r>
              <a:rPr lang="en-US" dirty="0">
                <a:solidFill>
                  <a:srgbClr val="404040"/>
                </a:solidFill>
                <a:cs typeface="Calibri"/>
              </a:rPr>
              <a:t>be </a:t>
            </a:r>
            <a:r>
              <a:rPr lang="en-US" spc="-10" dirty="0">
                <a:solidFill>
                  <a:srgbClr val="404040"/>
                </a:solidFill>
                <a:cs typeface="Calibri"/>
              </a:rPr>
              <a:t>listed </a:t>
            </a:r>
            <a:r>
              <a:rPr lang="en-US" dirty="0">
                <a:solidFill>
                  <a:srgbClr val="404040"/>
                </a:solidFill>
                <a:cs typeface="Calibri"/>
              </a:rPr>
              <a:t>on</a:t>
            </a:r>
            <a:r>
              <a:rPr lang="en-US" spc="70" dirty="0">
                <a:solidFill>
                  <a:srgbClr val="404040"/>
                </a:solidFill>
                <a:cs typeface="Calibri"/>
              </a:rPr>
              <a:t> </a:t>
            </a:r>
            <a:r>
              <a:rPr lang="en-US" dirty="0">
                <a:solidFill>
                  <a:srgbClr val="404040"/>
                </a:solidFill>
                <a:cs typeface="Calibri"/>
              </a:rPr>
              <a:t>the</a:t>
            </a:r>
            <a:endParaRPr lang="en-US" dirty="0">
              <a:cs typeface="Calibri"/>
            </a:endParaRPr>
          </a:p>
          <a:p>
            <a:pPr marL="469900">
              <a:lnSpc>
                <a:spcPts val="2280"/>
              </a:lnSpc>
            </a:pPr>
            <a:r>
              <a:rPr lang="en-US" spc="-10" dirty="0">
                <a:solidFill>
                  <a:srgbClr val="404040"/>
                </a:solidFill>
                <a:cs typeface="Calibri"/>
              </a:rPr>
              <a:t>documentation sent </a:t>
            </a:r>
            <a:r>
              <a:rPr lang="en-US" spc="-15" dirty="0">
                <a:solidFill>
                  <a:srgbClr val="404040"/>
                </a:solidFill>
                <a:cs typeface="Calibri"/>
              </a:rPr>
              <a:t>to</a:t>
            </a:r>
            <a:r>
              <a:rPr lang="en-US" spc="5" dirty="0">
                <a:solidFill>
                  <a:srgbClr val="404040"/>
                </a:solidFill>
                <a:cs typeface="Calibri"/>
              </a:rPr>
              <a:t> </a:t>
            </a:r>
            <a:r>
              <a:rPr lang="en-US" spc="-15" dirty="0">
                <a:solidFill>
                  <a:srgbClr val="404040"/>
                </a:solidFill>
                <a:cs typeface="Calibri"/>
              </a:rPr>
              <a:t>ED.</a:t>
            </a:r>
            <a:endParaRPr lang="en-US" dirty="0">
              <a:cs typeface="Calibri"/>
            </a:endParaRPr>
          </a:p>
          <a:p>
            <a:pPr marL="853440" lvl="2" indent="-182880">
              <a:lnSpc>
                <a:spcPct val="100000"/>
              </a:lnSpc>
              <a:spcBef>
                <a:spcPts val="155"/>
              </a:spcBef>
              <a:buClr>
                <a:srgbClr val="E38312"/>
              </a:buClr>
              <a:buChar char="◦"/>
              <a:tabLst>
                <a:tab pos="396875" algn="l"/>
              </a:tabLst>
            </a:pPr>
            <a:r>
              <a:rPr lang="en-US" sz="2400" spc="-15" dirty="0">
                <a:solidFill>
                  <a:srgbClr val="404040"/>
                </a:solidFill>
                <a:cs typeface="Calibri"/>
              </a:rPr>
              <a:t>Working </a:t>
            </a:r>
            <a:r>
              <a:rPr lang="en-US" sz="2400" spc="-5" dirty="0">
                <a:solidFill>
                  <a:srgbClr val="404040"/>
                </a:solidFill>
                <a:cs typeface="Calibri"/>
              </a:rPr>
              <a:t>with </a:t>
            </a:r>
            <a:r>
              <a:rPr lang="en-US" sz="2400" dirty="0">
                <a:solidFill>
                  <a:srgbClr val="404040"/>
                </a:solidFill>
                <a:cs typeface="Calibri"/>
              </a:rPr>
              <a:t>ED </a:t>
            </a:r>
            <a:r>
              <a:rPr lang="en-US" sz="2400" spc="-5" dirty="0">
                <a:solidFill>
                  <a:srgbClr val="404040"/>
                </a:solidFill>
                <a:cs typeface="Calibri"/>
              </a:rPr>
              <a:t>on how </a:t>
            </a:r>
            <a:r>
              <a:rPr lang="en-US" sz="2400" spc="-10" dirty="0">
                <a:solidFill>
                  <a:srgbClr val="404040"/>
                </a:solidFill>
                <a:cs typeface="Calibri"/>
              </a:rPr>
              <a:t>to </a:t>
            </a:r>
            <a:r>
              <a:rPr lang="en-US" sz="2400" dirty="0">
                <a:solidFill>
                  <a:srgbClr val="404040"/>
                </a:solidFill>
                <a:cs typeface="Calibri"/>
              </a:rPr>
              <a:t>flag these </a:t>
            </a:r>
            <a:r>
              <a:rPr lang="en-US" sz="2400" spc="-10" dirty="0">
                <a:solidFill>
                  <a:srgbClr val="404040"/>
                </a:solidFill>
                <a:cs typeface="Calibri"/>
              </a:rPr>
              <a:t>programs </a:t>
            </a:r>
            <a:r>
              <a:rPr lang="en-US" sz="2400" dirty="0">
                <a:solidFill>
                  <a:srgbClr val="404040"/>
                </a:solidFill>
                <a:cs typeface="Calibri"/>
              </a:rPr>
              <a:t>as</a:t>
            </a:r>
            <a:r>
              <a:rPr lang="en-US" sz="2400" spc="-15" dirty="0">
                <a:solidFill>
                  <a:srgbClr val="404040"/>
                </a:solidFill>
                <a:cs typeface="Calibri"/>
              </a:rPr>
              <a:t> </a:t>
            </a:r>
            <a:r>
              <a:rPr lang="en-US" sz="2400" spc="-10" dirty="0">
                <a:solidFill>
                  <a:srgbClr val="404040"/>
                </a:solidFill>
                <a:cs typeface="Calibri"/>
              </a:rPr>
              <a:t>inactive.</a:t>
            </a:r>
            <a:endParaRPr lang="en-US" sz="2400" dirty="0">
              <a:cs typeface="Calibri"/>
            </a:endParaRPr>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492D8F1A-69A8-9242-9469-8400121D240A}" type="slidenum">
              <a:rPr lang="en-US" smtClean="0"/>
              <a:t>8</a:t>
            </a:fld>
            <a:endParaRPr lang="en-US" dirty="0"/>
          </a:p>
        </p:txBody>
      </p:sp>
    </p:spTree>
    <p:extLst>
      <p:ext uri="{BB962C8B-B14F-4D97-AF65-F5344CB8AC3E}">
        <p14:creationId xmlns:p14="http://schemas.microsoft.com/office/powerpoint/2010/main" val="283432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EDB2-C491-49AD-A8A1-2BC3AB34E67E}"/>
              </a:ext>
            </a:extLst>
          </p:cNvPr>
          <p:cNvSpPr>
            <a:spLocks noGrp="1"/>
          </p:cNvSpPr>
          <p:nvPr>
            <p:ph type="title"/>
          </p:nvPr>
        </p:nvSpPr>
        <p:spPr/>
        <p:txBody>
          <a:bodyPr>
            <a:normAutofit/>
          </a:bodyPr>
          <a:lstStyle/>
          <a:p>
            <a:r>
              <a:rPr lang="en-US" sz="6600" u="none" dirty="0"/>
              <a:t>Let's Pause and Connect</a:t>
            </a:r>
          </a:p>
        </p:txBody>
      </p:sp>
      <p:sp>
        <p:nvSpPr>
          <p:cNvPr id="3" name="Text Placeholder 2">
            <a:extLst>
              <a:ext uri="{FF2B5EF4-FFF2-40B4-BE49-F238E27FC236}">
                <a16:creationId xmlns:a16="http://schemas.microsoft.com/office/drawing/2014/main" id="{EF71C1BB-AD1F-453B-B0B3-E09D124BE4F4}"/>
              </a:ext>
            </a:extLst>
          </p:cNvPr>
          <p:cNvSpPr>
            <a:spLocks noGrp="1"/>
          </p:cNvSpPr>
          <p:nvPr>
            <p:ph idx="1"/>
          </p:nvPr>
        </p:nvSpPr>
        <p:spPr/>
        <p:txBody>
          <a:bodyPr vert="horz" lIns="0" tIns="0" rIns="0" bIns="0" rtlCol="0" anchor="t">
            <a:normAutofit fontScale="85000" lnSpcReduction="10000"/>
          </a:bodyPr>
          <a:lstStyle/>
          <a:p>
            <a:pPr marL="0" indent="0">
              <a:buNone/>
            </a:pPr>
            <a:r>
              <a:rPr lang="en-US" sz="3200"/>
              <a:t>For this interactive slide, you can participate by using the raise your hand tool or by providing a response in the chat box. </a:t>
            </a:r>
          </a:p>
          <a:p>
            <a:pPr marL="0" indent="0">
              <a:buNone/>
            </a:pPr>
            <a:r>
              <a:rPr lang="en-US" sz="3200"/>
              <a:t>                                </a:t>
            </a:r>
          </a:p>
          <a:p>
            <a:pPr marL="0" indent="0">
              <a:buNone/>
            </a:pPr>
            <a:r>
              <a:rPr lang="en-US" sz="4000"/>
              <a:t>                              YOUR TURN</a:t>
            </a:r>
            <a:endParaRPr lang="en-US"/>
          </a:p>
          <a:p>
            <a:pPr marL="0" indent="0">
              <a:buNone/>
            </a:pPr>
            <a:endParaRPr lang="en-US" sz="3200"/>
          </a:p>
          <a:p>
            <a:pPr marL="0" indent="0">
              <a:buNone/>
            </a:pPr>
            <a:r>
              <a:rPr lang="en-US" sz="3200"/>
              <a:t>What information would assist your college if you were to begin a self- audit?</a:t>
            </a:r>
            <a:endParaRPr lang="en-US"/>
          </a:p>
        </p:txBody>
      </p:sp>
      <p:sp>
        <p:nvSpPr>
          <p:cNvPr id="4" name="Slide Number Placeholder 3">
            <a:extLst>
              <a:ext uri="{FF2B5EF4-FFF2-40B4-BE49-F238E27FC236}">
                <a16:creationId xmlns:a16="http://schemas.microsoft.com/office/drawing/2014/main" id="{2195E9C7-B026-446E-BE6C-46E267734C51}"/>
              </a:ext>
            </a:extLst>
          </p:cNvPr>
          <p:cNvSpPr>
            <a:spLocks noGrp="1"/>
          </p:cNvSpPr>
          <p:nvPr>
            <p:ph type="sldNum" sz="quarter" idx="4294967295"/>
          </p:nvPr>
        </p:nvSpPr>
        <p:spPr>
          <a:xfrm>
            <a:off x="9448800" y="6356350"/>
            <a:ext cx="2743200" cy="365125"/>
          </a:xfrm>
        </p:spPr>
        <p:txBody>
          <a:bodyPr/>
          <a:lstStyle/>
          <a:p>
            <a:pPr marL="93980">
              <a:lnSpc>
                <a:spcPts val="1105"/>
              </a:lnSpc>
            </a:pPr>
            <a:fld id="{81D60167-4931-47E6-BA6A-407CBD079E47}" type="slidenum">
              <a:rPr lang="en-US" dirty="0"/>
              <a:t>9</a:t>
            </a:fld>
            <a:endParaRPr lang="en-US"/>
          </a:p>
        </p:txBody>
      </p:sp>
    </p:spTree>
    <p:extLst>
      <p:ext uri="{BB962C8B-B14F-4D97-AF65-F5344CB8AC3E}">
        <p14:creationId xmlns:p14="http://schemas.microsoft.com/office/powerpoint/2010/main" val="712971219"/>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FinAid Slides.potx" id="{9E02B736-7D88-4C87-A8B2-DE6D5BC7C7F0}" vid="{5A93F421-DBAF-409F-8548-1AA612C7116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FinAid Slides.potx" id="{9E02B736-7D88-4C87-A8B2-DE6D5BC7C7F0}" vid="{5D84BA72-212E-4689-8BBB-DB4F4C1B4E03}"/>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FinAid Slides.potx" id="{9E02B736-7D88-4C87-A8B2-DE6D5BC7C7F0}" vid="{6BDC33EB-1EB7-42C1-8835-0ABFF81C15A4}"/>
    </a:ext>
  </a:extLst>
</a:theme>
</file>

<file path=ppt/theme/theme4.xml><?xml version="1.0" encoding="utf-8"?>
<a:theme xmlns:a="http://schemas.openxmlformats.org/drawingml/2006/main" name="1_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FinAid Slides.potx" id="{9E02B736-7D88-4C87-A8B2-DE6D5BC7C7F0}" vid="{C1E1D2D9-0C1E-4FF9-BCA5-9396A70BDC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3" ma:contentTypeDescription="Create a new document." ma:contentTypeScope="" ma:versionID="d49de863aa82e7751501a55340da343e">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b104cbdc8cdb7b5e62070a070307ffbb"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66121D-9EC7-46E0-981A-140E2F613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6DE00-CCED-40FF-9243-38F0F4047966}">
  <ds:schemaRefs>
    <ds:schemaRef ds:uri="http://schemas.microsoft.com/sharepoint/v3/contenttype/forms"/>
  </ds:schemaRefs>
</ds:datastoreItem>
</file>

<file path=customXml/itemProps3.xml><?xml version="1.0" encoding="utf-8"?>
<ds:datastoreItem xmlns:ds="http://schemas.openxmlformats.org/officeDocument/2006/customXml" ds:itemID="{11EBB594-6F04-4D83-988C-6909DBEC3053}">
  <ds:schemaRefs>
    <ds:schemaRef ds:uri="http://purl.org/dc/elements/1.1/"/>
    <ds:schemaRef ds:uri="http://schemas.openxmlformats.org/package/2006/metadata/core-properties"/>
    <ds:schemaRef ds:uri="c879b346-0b7d-453e-989e-4db3ade23c72"/>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89474bdd-c09e-4360-a4ae-bc1ba9dad7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Financial Aid and Curriculum</Template>
  <TotalTime>0</TotalTime>
  <Words>2861</Words>
  <Application>Microsoft Office PowerPoint</Application>
  <PresentationFormat>Widescreen</PresentationFormat>
  <Paragraphs>374</Paragraphs>
  <Slides>36</Slides>
  <Notes>36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Palatino</vt:lpstr>
      <vt:lpstr>Arial</vt:lpstr>
      <vt:lpstr>Bahnschrift SemiBold Condensed</vt:lpstr>
      <vt:lpstr>Berlin Sans FB</vt:lpstr>
      <vt:lpstr>Calibri</vt:lpstr>
      <vt:lpstr>Calibri Light</vt:lpstr>
      <vt:lpstr>Source Sans Pro</vt:lpstr>
      <vt:lpstr>Tahoma</vt:lpstr>
      <vt:lpstr>Times New Roman</vt:lpstr>
      <vt:lpstr>Wingdings</vt:lpstr>
      <vt:lpstr>ASCCC Curriculum Inst. 2020 Theme</vt:lpstr>
      <vt:lpstr>Office Theme</vt:lpstr>
      <vt:lpstr>1_Office Theme</vt:lpstr>
      <vt:lpstr>1_ASCCC Curriculum Inst. 2020 Theme</vt:lpstr>
      <vt:lpstr>Curriculum, Financial Aid &amp; Veterans Services</vt:lpstr>
      <vt:lpstr>Vision for Success</vt:lpstr>
      <vt:lpstr>Call to Action for Equity</vt:lpstr>
      <vt:lpstr>Student Learning Outcomes</vt:lpstr>
      <vt:lpstr>Program Approvals-</vt:lpstr>
      <vt:lpstr>Current Practice:</vt:lpstr>
      <vt:lpstr>Transparencies &amp; Suggestions for Self-Audit</vt:lpstr>
      <vt:lpstr>Transparencies &amp; Suggestions for Self-Audit</vt:lpstr>
      <vt:lpstr>Let's Pause and Connect</vt:lpstr>
      <vt:lpstr>Resolutions: Checklist </vt:lpstr>
      <vt:lpstr>Outcomes of Local Curricular Processes Assure Compliance </vt:lpstr>
      <vt:lpstr>Curriculum Process</vt:lpstr>
      <vt:lpstr>Curriculum Streamlining and Chancellor’s Office (CO) Responsibilities </vt:lpstr>
      <vt:lpstr>Curriculum Streamlining – Chancellor’s Office (CO) Responsibilities </vt:lpstr>
      <vt:lpstr>Curriculum Team by Region</vt:lpstr>
      <vt:lpstr>Financial Aid and Instruction INTERSECTION</vt:lpstr>
      <vt:lpstr>Program Eligibility</vt:lpstr>
      <vt:lpstr>Distance Education</vt:lpstr>
      <vt:lpstr>Correspondence Courses</vt:lpstr>
      <vt:lpstr>Satisfactory Academic Progress (SAP)</vt:lpstr>
      <vt:lpstr>Return to Title IV (R2T4)</vt:lpstr>
      <vt:lpstr>Withdrawal Dates for Schools Not</vt:lpstr>
      <vt:lpstr>CARES Act and COVID-19 Changes</vt:lpstr>
      <vt:lpstr>Chancellor’s Office Veterans Program Presented by: Jacqueline Chacon</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lpstr>Chancellor’s Office Veterans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Financial Aid &amp; Veterans Services</dc:title>
  <dc:creator>Kyoko</dc:creator>
  <cp:lastModifiedBy>Kyoko</cp:lastModifiedBy>
  <cp:revision>1</cp:revision>
  <dcterms:created xsi:type="dcterms:W3CDTF">2020-07-21T18:24:14Z</dcterms:created>
  <dcterms:modified xsi:type="dcterms:W3CDTF">2020-07-21T18:24:54Z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