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9" r:id="rId3"/>
  </p:sldMasterIdLst>
  <p:notesMasterIdLst>
    <p:notesMasterId r:id="rId19"/>
  </p:notesMasterIdLst>
  <p:sldIdLst>
    <p:sldId id="261" r:id="rId4"/>
    <p:sldId id="257" r:id="rId5"/>
    <p:sldId id="263" r:id="rId6"/>
    <p:sldId id="262" r:id="rId7"/>
    <p:sldId id="258" r:id="rId8"/>
    <p:sldId id="259" r:id="rId9"/>
    <p:sldId id="264" r:id="rId10"/>
    <p:sldId id="267" r:id="rId11"/>
    <p:sldId id="271" r:id="rId12"/>
    <p:sldId id="272" r:id="rId13"/>
    <p:sldId id="273" r:id="rId14"/>
    <p:sldId id="265" r:id="rId15"/>
    <p:sldId id="268" r:id="rId16"/>
    <p:sldId id="27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3" autoAdjust="0"/>
    <p:restoredTop sz="75607" autoAdjust="0"/>
  </p:normalViewPr>
  <p:slideViewPr>
    <p:cSldViewPr snapToGrid="0">
      <p:cViewPr>
        <p:scale>
          <a:sx n="73" d="100"/>
          <a:sy n="73" d="100"/>
        </p:scale>
        <p:origin x="-1788" y="-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Cynthia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Facilitate</a:t>
            </a:r>
            <a:r>
              <a:rPr lang="en-US" baseline="0" dirty="0" smtClean="0"/>
              <a:t> the questions and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Cynthia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Bruno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Bruno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8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A3450-34FE-4562-BB5F-B7F4063DF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CF4-FAD4-4904-B8FC-24B12FBBD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E577-D3F9-4882-AC8B-D91702D42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D527-A769-4349-91AC-81E677ECBC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6D4-4DCC-4FBC-BE05-1A1AE8517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74D-5EAA-4A41-84E7-CA4E7E779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9516-C090-475B-A30D-FA887DA8D1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284" y="789082"/>
            <a:ext cx="10111317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285" y="4724401"/>
            <a:ext cx="10111316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BB7F-DE02-4138-9BDA-18DD7199BCDC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8109-2BF9-1A40-A27F-CD8A4C5FB7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12192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03162" y="2564085"/>
            <a:ext cx="238567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528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7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5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2300-67C4-4C0B-A3A0-C96F44014A58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6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7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8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9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87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6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3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Tuesday, 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B4AE-AF0A-4F6C-BE2C-5C796D1D8E92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EE3-4B03-4324-A70A-307AE0386B6C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DDAAFC-9B55-42DD-A6D5-484112A0B3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45-0C1D-45FE-A499-E8CB7D373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C654-B18A-4B6D-9AED-E56F0533E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A8C5-93BC-4E71-A671-C21E5C847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5F-B86B-452E-8F9D-9F04F8684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89E1-EB3B-4866-8C9D-A3700B9C2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F450-5DA8-43B6-89AE-A6866926D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Tuesday, 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6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.org/sites/default/files/07_Resolution_Writing_Advice_0.pdf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asccc.org/about/bylaws" TargetMode="External"/><Relationship Id="rId3" Type="http://schemas.openxmlformats.org/officeDocument/2006/relationships/hyperlink" Target="http://www.asccc.org/about" TargetMode="External"/><Relationship Id="rId7" Type="http://schemas.openxmlformats.org/officeDocument/2006/relationships/hyperlink" Target="https://asccc.org/events/2018-11-01-150000-2018-11-03-210000/2018-fall-plenary-sess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sccc.org/resources/resolutions" TargetMode="External"/><Relationship Id="rId5" Type="http://schemas.openxmlformats.org/officeDocument/2006/relationships/hyperlink" Target="http://www.asccc.org/papers/resolution-handbook" TargetMode="External"/><Relationship Id="rId4" Type="http://schemas.openxmlformats.org/officeDocument/2006/relationships/hyperlink" Target="http://www.asccc.org/sites/default/files/Senate%20Delegates%20Roles%20&amp;%20Responsibilities_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events/exemplary-program-award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sccc.org/events/stanback-stroud-diversity-award-0" TargetMode="External"/><Relationship Id="rId4" Type="http://schemas.openxmlformats.org/officeDocument/2006/relationships/hyperlink" Target="https://asccc.org/events/hayward-award-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79" y="621101"/>
            <a:ext cx="11386868" cy="163800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Delegates and First Time Attendees</a:t>
            </a:r>
            <a:br>
              <a:rPr lang="en-US" sz="3200" dirty="0" smtClean="0"/>
            </a:br>
            <a:r>
              <a:rPr lang="en-US" sz="3200" dirty="0" smtClean="0"/>
              <a:t>Information Session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285" y="4968814"/>
            <a:ext cx="10111316" cy="15872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Geoffrey Dyer, Executive Committee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LaTonya Parker, Executive Committee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8109-2BF9-1A40-A27F-CD8A4C5FB791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C:\Users\gdyer\AppData\Local\Temp\74C70D09-A550-41FF-99A1-8819A7E85C5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23316" b="32761"/>
          <a:stretch/>
        </p:blipFill>
        <p:spPr bwMode="auto">
          <a:xfrm>
            <a:off x="3801291" y="2259874"/>
            <a:ext cx="4963886" cy="27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Georgia" panose="02040502050405020303" pitchFamily="18" charset="0"/>
                <a:cs typeface="Times New Roman"/>
              </a:rPr>
              <a:t>Required for Contacts Submitting Resolutions </a:t>
            </a:r>
            <a:endParaRPr lang="en-US" i="1" dirty="0"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080"/>
            <a:ext cx="10972800" cy="48015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All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resolutions and amendments are to be submitted electronically to 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  <a:hlinkClick r:id="rId2"/>
              </a:rPr>
              <a:t>resolutions@asccc.org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by 4:30 today </a:t>
            </a:r>
          </a:p>
          <a:p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Signature pages are to be submitted during session to the Resolutions Committee Chair </a:t>
            </a:r>
            <a:r>
              <a:rPr lang="mr-IN" sz="32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with signatures from </a:t>
            </a:r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four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(4) delegates</a:t>
            </a:r>
          </a:p>
          <a:p>
            <a:r>
              <a:rPr lang="en-US" sz="3200" dirty="0">
                <a:latin typeface="Centaur" panose="02030504050205020304" pitchFamily="18" charset="0"/>
                <a:cs typeface="Times New Roman"/>
              </a:rPr>
              <a:t>Contacts must attend afternoon sessions at plenary to address conflicts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41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Georgia" panose="02040502050405020303" pitchFamily="18" charset="0"/>
                <a:cs typeface="Times New Roman"/>
              </a:rPr>
              <a:t>Requirements for Resolutions </a:t>
            </a:r>
            <a:endParaRPr lang="en-US" i="1" dirty="0"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080"/>
            <a:ext cx="10972800" cy="48015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Four is the limit for Resolved and Whereas statements </a:t>
            </a:r>
          </a:p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Action must be within ASCCC purview </a:t>
            </a:r>
          </a:p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Facts needed in Whereas statement </a:t>
            </a:r>
          </a:p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Check Resolutions website for previous positions </a:t>
            </a:r>
          </a:p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More </a:t>
            </a:r>
            <a:r>
              <a:rPr lang="en-US" sz="3200" b="1" dirty="0">
                <a:latin typeface="Centaur" panose="02030504050205020304" pitchFamily="18" charset="0"/>
                <a:cs typeface="Times New Roman"/>
              </a:rPr>
              <a:t>specific requirements: </a:t>
            </a:r>
            <a:r>
              <a:rPr lang="en-US" sz="3200" b="1" dirty="0">
                <a:latin typeface="Centaur" panose="02030504050205020304" pitchFamily="18" charset="0"/>
                <a:cs typeface="Times New Roman"/>
                <a:hlinkClick r:id="rId2"/>
              </a:rPr>
              <a:t>https://asccc.org/sites/default/files/07_Resolution_Writing_Advice_0.pdf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2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Resolutions, Voting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Resolutions </a:t>
            </a:r>
            <a:r>
              <a:rPr lang="en-US" dirty="0">
                <a:solidFill>
                  <a:srgbClr val="000000"/>
                </a:solidFill>
              </a:rPr>
              <a:t>are debated and voted…anyone can debate</a:t>
            </a:r>
          </a:p>
          <a:p>
            <a:r>
              <a:rPr lang="en-US" dirty="0">
                <a:solidFill>
                  <a:srgbClr val="000000"/>
                </a:solidFill>
              </a:rPr>
              <a:t>Arguments are made at the pro and con mics.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Debate continues until no one is at a mic, or until time for debate expires (15 minutes)</a:t>
            </a:r>
          </a:p>
          <a:p>
            <a:r>
              <a:rPr lang="en-US" dirty="0">
                <a:solidFill>
                  <a:srgbClr val="000000"/>
                </a:solidFill>
              </a:rPr>
              <a:t>Parliamentary mic is for making motions, parliamentary inquiries to the chair, etc.</a:t>
            </a:r>
          </a:p>
          <a:p>
            <a:r>
              <a:rPr lang="en-US" dirty="0">
                <a:solidFill>
                  <a:srgbClr val="000000"/>
                </a:solidFill>
              </a:rPr>
              <a:t>Votes are voice votes…only delegates vote!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voice vote inconclusive, division of the house is done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division of the house inconclusive…serpentine vote!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Important Senate Resources for Delegates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About the Academic Senate -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http://www.asccc.org/about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“Roles and Responsibilities for Delegates”: 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9250" lvl="1" indent="0">
              <a:buNone/>
            </a:pP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http://www.asccc.org/sites/default/files/Senate%20Delegates%20Roles%20%26%20Responsibilities_0.pdf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Resolutions </a:t>
            </a:r>
            <a:r>
              <a:rPr lang="en-US" sz="2000" dirty="0">
                <a:solidFill>
                  <a:srgbClr val="000000"/>
                </a:solidFill>
              </a:rPr>
              <a:t>Handbook:  </a:t>
            </a:r>
            <a:r>
              <a:rPr lang="en-US" sz="2000" dirty="0">
                <a:solidFill>
                  <a:srgbClr val="000000"/>
                </a:solidFill>
                <a:hlinkClick r:id="rId5"/>
              </a:rPr>
              <a:t>http://www.asccc.org/papers/resolution-handbook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Senate resolutions web page (searchable):  </a:t>
            </a:r>
            <a:r>
              <a:rPr lang="fr-FR" sz="2000" b="1" i="1" dirty="0">
                <a:solidFill>
                  <a:srgbClr val="000000"/>
                </a:solidFill>
                <a:hlinkClick r:id="rId6"/>
              </a:rPr>
              <a:t>http://asccc.org/resources/resolutions</a:t>
            </a:r>
            <a:endParaRPr lang="fr-FR" sz="20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Session </a:t>
            </a:r>
            <a:r>
              <a:rPr lang="en-US" sz="2000" dirty="0" smtClean="0">
                <a:solidFill>
                  <a:srgbClr val="000000"/>
                </a:solidFill>
              </a:rPr>
              <a:t>Resources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  <a:hlinkClick r:id="rId7"/>
              </a:rPr>
              <a:t>https://asccc.org/events/2018-11-01-150000-2018-11-03-210000/2018-fall-plenary-session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ASCCC </a:t>
            </a:r>
            <a:r>
              <a:rPr lang="en-US" sz="2000" dirty="0">
                <a:solidFill>
                  <a:srgbClr val="000000"/>
                </a:solidFill>
              </a:rPr>
              <a:t>Bylaws: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http://asccc.org/about/bylaws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/>
              <a:t>Exemplary Program Award: Recognizes outstanding community college programs</a:t>
            </a:r>
            <a:r>
              <a:rPr lang="en-US" dirty="0" smtClean="0"/>
              <a:t>. Applications due November 5. This year’s theme: </a:t>
            </a:r>
            <a:r>
              <a:rPr lang="en-US" dirty="0"/>
              <a:t>Environmental Responsibility:</a:t>
            </a:r>
            <a:br>
              <a:rPr lang="en-US" dirty="0"/>
            </a:br>
            <a:r>
              <a:rPr lang="en-US" dirty="0">
                <a:hlinkClick r:id="rId3"/>
              </a:rPr>
              <a:t>https://asccc.org/events/exemplary-program-award-0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Hayward Award: Honors Outstanding community college faculty who have a track record of excellence both in teaching and in professional activities and have demonstrated commitment to their students, profession, and college</a:t>
            </a:r>
            <a:r>
              <a:rPr lang="en-US" dirty="0" smtClean="0"/>
              <a:t>. Deadline</a:t>
            </a:r>
            <a:r>
              <a:rPr lang="en-US" dirty="0"/>
              <a:t>, December 17: </a:t>
            </a:r>
            <a:br>
              <a:rPr lang="en-US" dirty="0"/>
            </a:br>
            <a:r>
              <a:rPr lang="en-US" dirty="0">
                <a:hlinkClick r:id="rId4"/>
              </a:rPr>
              <a:t>https://asccc.org/events/hayward-award-0</a:t>
            </a:r>
            <a:endParaRPr lang="en-US" dirty="0"/>
          </a:p>
          <a:p>
            <a:r>
              <a:rPr lang="en-US" dirty="0" err="1"/>
              <a:t>Stanback</a:t>
            </a:r>
            <a:r>
              <a:rPr lang="en-US" dirty="0"/>
              <a:t>-Stroud Award: Honors faculty who have made special contributions addressing issues involving diversity.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Deadline</a:t>
            </a:r>
            <a:r>
              <a:rPr lang="en-US" dirty="0"/>
              <a:t>, February 11:</a:t>
            </a:r>
            <a:br>
              <a:rPr lang="en-US" dirty="0"/>
            </a:br>
            <a:r>
              <a:rPr lang="en-US" dirty="0">
                <a:hlinkClick r:id="rId5"/>
              </a:rPr>
              <a:t>https://asccc.org/events/stanback-stroud-diversity-award-0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830259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/>
            </a:r>
            <a:br>
              <a:rPr lang="en-US" sz="2800" dirty="0" smtClean="0">
                <a:solidFill>
                  <a:srgbClr val="FF6600"/>
                </a:solidFill>
              </a:rPr>
            </a:br>
            <a:r>
              <a:rPr lang="en-US" sz="2800" dirty="0">
                <a:solidFill>
                  <a:srgbClr val="FF6600"/>
                </a:solidFill>
              </a:rPr>
              <a:t/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 smtClean="0">
                <a:solidFill>
                  <a:srgbClr val="FF6600"/>
                </a:solidFill>
              </a:rPr>
              <a:t/>
            </a:r>
            <a:br>
              <a:rPr lang="en-US" sz="2800" dirty="0" smtClean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Questions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6628716" cy="3811588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tx1"/>
                </a:solidFill>
              </a:rPr>
              <a:t>Thank you, and have a great plenary session!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8109-2BF9-1A40-A27F-CD8A4C5FB791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2" descr="https://asccc.org/sites/default/files/SessionF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3" y="1819419"/>
            <a:ext cx="4643430" cy="43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Topics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/>
              <a:t>Make personal connections with other newbies to the ASCCC </a:t>
            </a:r>
            <a:r>
              <a:rPr lang="en-US" dirty="0" smtClean="0"/>
              <a:t>Plenary 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Define </a:t>
            </a:r>
            <a:r>
              <a:rPr lang="en-US" dirty="0"/>
              <a:t>the Role of the ASCCC &amp; Plenary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Develop </a:t>
            </a:r>
            <a:r>
              <a:rPr lang="en-US" dirty="0"/>
              <a:t>a breakout session attendance plan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Resolutions</a:t>
            </a:r>
            <a:r>
              <a:rPr lang="en-US" dirty="0"/>
              <a:t>, Voting and Discussion: Who participates in each</a:t>
            </a:r>
            <a:r>
              <a:rPr lang="en-US" dirty="0" smtClean="0"/>
              <a:t>?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Overview of Resolutions Process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mtClean="0"/>
              <a:t>ASCCC </a:t>
            </a:r>
            <a:r>
              <a:rPr lang="en-US" dirty="0" smtClean="0"/>
              <a:t>Awards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2479">
            <a:off x="4323475" y="1663640"/>
            <a:ext cx="5839810" cy="40560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02970">
            <a:off x="4291725" y="4651743"/>
            <a:ext cx="590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Two-Minute Mixer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86226">
            <a:off x="4690045" y="3350776"/>
            <a:ext cx="5210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Answer the Question:  Why are You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904877"/>
            <a:ext cx="10515600" cy="10274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Mission of ASCCC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630716"/>
          </a:xfrm>
        </p:spPr>
        <p:txBody>
          <a:bodyPr/>
          <a:lstStyle/>
          <a:p>
            <a:pPr algn="ctr"/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1" cy="3278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Academic Senate for California Community </a:t>
            </a:r>
            <a:r>
              <a:rPr lang="en-US" dirty="0" smtClean="0"/>
              <a:t>Colleges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fosters the effective participation by community college faculty in all statewide and local academic and professional matters;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develops</a:t>
            </a:r>
            <a:r>
              <a:rPr lang="en-US" dirty="0"/>
              <a:t>, promotes, and acts upon policies responding to statewide concerns;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serves as the official voice of the faculty of California Community Colleges in academic and professional matters. </a:t>
            </a:r>
          </a:p>
          <a:p>
            <a:pPr marL="0" indent="0">
              <a:buNone/>
            </a:pPr>
            <a:r>
              <a:rPr lang="en-US" dirty="0"/>
              <a:t>The Academic Senate strengthens and supports the local senates of all California community colleges.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575" y="983411"/>
            <a:ext cx="11576648" cy="11041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Purpose of Plenary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87591"/>
            <a:ext cx="10515600" cy="408937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general and breakout sessions permit local senates–their officers (who often also serve as their senate's official delegate), curriculum chairs, and other interested </a:t>
            </a:r>
            <a:r>
              <a:rPr lang="en-US" dirty="0" smtClean="0"/>
              <a:t>faculty–to </a:t>
            </a:r>
          </a:p>
          <a:p>
            <a:r>
              <a:rPr lang="en-US" dirty="0" smtClean="0"/>
              <a:t>be </a:t>
            </a:r>
            <a:r>
              <a:rPr lang="en-US" dirty="0"/>
              <a:t>apprised about hot topics,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receive new training to bolster the effectiveness of their senate,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select representatives and officers,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to determine Senate positions and provide the Executive Committee its direction through the resolution and voting processes.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Attendance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asccc.org/sites/default/files/SessionF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0" y="1819419"/>
            <a:ext cx="4643430" cy="43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55" y="1138688"/>
            <a:ext cx="11266097" cy="680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I’m a new </a:t>
            </a:r>
            <a:r>
              <a:rPr lang="en-US" dirty="0" smtClean="0">
                <a:solidFill>
                  <a:schemeClr val="tx1"/>
                </a:solidFill>
              </a:rPr>
              <a:t>delegate…what </a:t>
            </a:r>
            <a:r>
              <a:rPr lang="en-US" dirty="0">
                <a:solidFill>
                  <a:schemeClr val="tx1"/>
                </a:solidFill>
              </a:rPr>
              <a:t>do I </a:t>
            </a:r>
            <a:r>
              <a:rPr lang="en-US" dirty="0" smtClean="0">
                <a:solidFill>
                  <a:schemeClr val="tx1"/>
                </a:solidFill>
              </a:rPr>
              <a:t>do at Plenary?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2035834"/>
            <a:ext cx="10594675" cy="41411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Attend Area meetings </a:t>
            </a:r>
            <a:r>
              <a:rPr lang="en-US" dirty="0" smtClean="0">
                <a:solidFill>
                  <a:srgbClr val="000000"/>
                </a:solidFill>
              </a:rPr>
              <a:t>at </a:t>
            </a:r>
            <a:r>
              <a:rPr lang="en-US" dirty="0">
                <a:solidFill>
                  <a:srgbClr val="000000"/>
                </a:solidFill>
              </a:rPr>
              <a:t>plenary</a:t>
            </a:r>
          </a:p>
          <a:p>
            <a:r>
              <a:rPr lang="en-US" dirty="0">
                <a:solidFill>
                  <a:srgbClr val="000000"/>
                </a:solidFill>
              </a:rPr>
              <a:t>Read session resolutions packets…they are </a:t>
            </a:r>
            <a:r>
              <a:rPr lang="en-US" dirty="0" smtClean="0">
                <a:solidFill>
                  <a:srgbClr val="000000"/>
                </a:solidFill>
              </a:rPr>
              <a:t>updated daily.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Debate and vote on resolutions - represent your local senate’s positions</a:t>
            </a:r>
          </a:p>
          <a:p>
            <a:r>
              <a:rPr lang="en-US" dirty="0" smtClean="0"/>
              <a:t>Part </a:t>
            </a:r>
            <a:r>
              <a:rPr lang="en-US" dirty="0"/>
              <a:t>of a team? Spread yourselves around to different breakouts </a:t>
            </a:r>
          </a:p>
          <a:p>
            <a:r>
              <a:rPr lang="en-US" dirty="0"/>
              <a:t>Network!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to know your Area Representative and the entire Executive Committee…we’re here to help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And remember – have fun!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Saturday </a:t>
            </a:r>
            <a:r>
              <a:rPr lang="en-US" dirty="0">
                <a:solidFill>
                  <a:schemeClr val="tx1"/>
                </a:solidFill>
              </a:rPr>
              <a:t>is Voting Day - Resolutions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Resolutions:  the process</a:t>
            </a:r>
          </a:p>
          <a:p>
            <a:r>
              <a:rPr lang="en-US" dirty="0" smtClean="0"/>
              <a:t>Discussion:  at the mike</a:t>
            </a:r>
          </a:p>
          <a:p>
            <a:r>
              <a:rPr lang="en-US" dirty="0" smtClean="0"/>
              <a:t>Voting: who votes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564" y="1998666"/>
            <a:ext cx="3064284" cy="30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8100"/>
            <a:ext cx="1200912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Resolutions &amp; Amendments Timeline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242566"/>
            <a:ext cx="1130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Resolutions can be pulled from consent until 8:20 on Saturday of Plenary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65" y="902110"/>
            <a:ext cx="10863163" cy="53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Clarity">
  <a:themeElements>
    <a:clrScheme name="Custom 2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12D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614</Words>
  <Application>Microsoft Office PowerPoint</Application>
  <PresentationFormat>Custom</PresentationFormat>
  <Paragraphs>112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Office Theme</vt:lpstr>
      <vt:lpstr>Clarity</vt:lpstr>
      <vt:lpstr> Delegates and First Time Attendees Information Session </vt:lpstr>
      <vt:lpstr> Topics </vt:lpstr>
      <vt:lpstr>PowerPoint Presentation</vt:lpstr>
      <vt:lpstr>Mission of ASCCC</vt:lpstr>
      <vt:lpstr>Purpose of Plenary </vt:lpstr>
      <vt:lpstr>Session Attendance Plan</vt:lpstr>
      <vt:lpstr>I’m a new delegate…what do I do at Plenary?</vt:lpstr>
      <vt:lpstr> Saturday is Voting Day - Resolutions </vt:lpstr>
      <vt:lpstr>Resolutions &amp; Amendments Timeline </vt:lpstr>
      <vt:lpstr>Required for Contacts Submitting Resolutions </vt:lpstr>
      <vt:lpstr>Requirements for Resolutions </vt:lpstr>
      <vt:lpstr>Resolutions, Voting &amp; Discussion</vt:lpstr>
      <vt:lpstr>Important Senate Resources for Delegates</vt:lpstr>
      <vt:lpstr>ASCCC Awards</vt:lpstr>
      <vt:lpstr> 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Geoffrey Dyer</cp:lastModifiedBy>
  <cp:revision>57</cp:revision>
  <dcterms:created xsi:type="dcterms:W3CDTF">2015-05-02T02:46:00Z</dcterms:created>
  <dcterms:modified xsi:type="dcterms:W3CDTF">2018-10-30T20:32:41Z</dcterms:modified>
</cp:coreProperties>
</file>