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4" d="100"/>
          <a:sy n="134" d="100"/>
        </p:scale>
        <p:origin x="348"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70056751c4_1_2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81" name="Google Shape;81;g170056751c4_1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70056751c4_1_8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Karen </a:t>
            </a:r>
            <a:endParaRPr/>
          </a:p>
        </p:txBody>
      </p:sp>
      <p:sp>
        <p:nvSpPr>
          <p:cNvPr id="142" name="Google Shape;142;g170056751c4_1_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70056751c4_1_8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Karen</a:t>
            </a:r>
            <a:endParaRPr/>
          </a:p>
        </p:txBody>
      </p:sp>
      <p:sp>
        <p:nvSpPr>
          <p:cNvPr id="149" name="Google Shape;149;g170056751c4_1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70056751c4_1_9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Karen</a:t>
            </a:r>
            <a:endParaRPr/>
          </a:p>
        </p:txBody>
      </p:sp>
      <p:sp>
        <p:nvSpPr>
          <p:cNvPr id="156" name="Google Shape;156;g170056751c4_1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70056751c4_1_10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63" name="Google Shape;163;g170056751c4_1_10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70056751c4_1_10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170" name="Google Shape;170;g170056751c4_1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70056751c4_1_11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
        <p:nvSpPr>
          <p:cNvPr id="177" name="Google Shape;177;g170056751c4_1_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70056751c4_1_11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
        <p:nvSpPr>
          <p:cNvPr id="184" name="Google Shape;184;g170056751c4_1_1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70056751c4_1_12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
        <p:nvSpPr>
          <p:cNvPr id="191" name="Google Shape;191;g170056751c4_1_1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70056751c4_1_13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
        <p:nvSpPr>
          <p:cNvPr id="198" name="Google Shape;198;g170056751c4_1_1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70056751c4_1_13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205" name="Google Shape;205;g170056751c4_1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70056751c4_1_3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86" name="Google Shape;86;g170056751c4_1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70056751c4_1_14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212" name="Google Shape;212;g170056751c4_1_1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70056751c4_1_14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219" name="Google Shape;219;g170056751c4_1_1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70056751c4_1_15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g170056751c4_1_1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70056751c4_1_4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93" name="Google Shape;93;g170056751c4_1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70056751c4_1_4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00" name="Google Shape;100;g170056751c4_1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70056751c4_1_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07" name="Google Shape;107;g170056751c4_1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70056751c4_1_5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114" name="Google Shape;114;g170056751c4_1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70056751c4_1_6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121" name="Google Shape;121;g170056751c4_1_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70056751c4_1_7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128" name="Google Shape;128;g170056751c4_1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70056751c4_1_7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Karen</a:t>
            </a:r>
            <a:endParaRPr/>
          </a:p>
        </p:txBody>
      </p:sp>
      <p:sp>
        <p:nvSpPr>
          <p:cNvPr id="135" name="Google Shape;135;g170056751c4_1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719254" y="3242855"/>
            <a:ext cx="7824187" cy="1620401"/>
          </a:xfrm>
          <a:prstGeom prst="rect">
            <a:avLst/>
          </a:prstGeom>
          <a:noFill/>
          <a:ln>
            <a:noFill/>
          </a:ln>
        </p:spPr>
        <p:txBody>
          <a:bodyPr spcFirstLastPara="1" wrap="square" lIns="68575" tIns="34275" rIns="68575" bIns="34275" anchor="t" anchorCtr="0">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56"/>
        <p:cNvGrpSpPr/>
        <p:nvPr/>
      </p:nvGrpSpPr>
      <p:grpSpPr>
        <a:xfrm>
          <a:off x="0" y="0"/>
          <a:ext cx="0" cy="0"/>
          <a:chOff x="0" y="0"/>
          <a:chExt cx="0" cy="0"/>
        </a:xfrm>
      </p:grpSpPr>
      <p:pic>
        <p:nvPicPr>
          <p:cNvPr id="57" name="Google Shape;57;p15"/>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58" name="Google Shape;58;p15"/>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59" name="Google Shape;59;p15"/>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0" name="Google Shape;60;p1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1" name="Google Shape;61;p15"/>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62"/>
        <p:cNvGrpSpPr/>
        <p:nvPr/>
      </p:nvGrpSpPr>
      <p:grpSpPr>
        <a:xfrm>
          <a:off x="0" y="0"/>
          <a:ext cx="0" cy="0"/>
          <a:chOff x="0" y="0"/>
          <a:chExt cx="0" cy="0"/>
        </a:xfrm>
      </p:grpSpPr>
      <p:sp>
        <p:nvSpPr>
          <p:cNvPr id="63" name="Google Shape;63;p16"/>
          <p:cNvSpPr/>
          <p:nvPr/>
        </p:nvSpPr>
        <p:spPr>
          <a:xfrm>
            <a:off x="0" y="0"/>
            <a:ext cx="9144000" cy="1704703"/>
          </a:xfrm>
          <a:prstGeom prst="rect">
            <a:avLst/>
          </a:prstGeom>
          <a:solidFill>
            <a:schemeClr val="accent1"/>
          </a:solidFill>
          <a:ln w="12700" cap="flat" cmpd="sng">
            <a:solidFill>
              <a:srgbClr val="1F1A1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64" name="Google Shape;64;p16"/>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65" name="Google Shape;65;p16"/>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9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66" name="Google Shape;66;p16"/>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7" name="Google Shape;67;p1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8" name="Google Shape;68;p16"/>
          <p:cNvPicPr preferRelativeResize="0"/>
          <p:nvPr/>
        </p:nvPicPr>
        <p:blipFill rotWithShape="1">
          <a:blip r:embed="rId3">
            <a:alphaModFix/>
          </a:blip>
          <a:srcRect/>
          <a:stretch/>
        </p:blipFill>
        <p:spPr>
          <a:xfrm>
            <a:off x="0" y="0"/>
            <a:ext cx="1931996" cy="170470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69"/>
        <p:cNvGrpSpPr/>
        <p:nvPr/>
      </p:nvGrpSpPr>
      <p:grpSpPr>
        <a:xfrm>
          <a:off x="0" y="0"/>
          <a:ext cx="0" cy="0"/>
          <a:chOff x="0" y="0"/>
          <a:chExt cx="0" cy="0"/>
        </a:xfrm>
      </p:grpSpPr>
      <p:pic>
        <p:nvPicPr>
          <p:cNvPr id="70" name="Google Shape;70;p17"/>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71" name="Google Shape;71;p17"/>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72" name="Google Shape;72;p17"/>
          <p:cNvSpPr txBox="1">
            <a:spLocks noGrp="1"/>
          </p:cNvSpPr>
          <p:nvPr>
            <p:ph type="body" idx="1"/>
          </p:nvPr>
        </p:nvSpPr>
        <p:spPr>
          <a:xfrm>
            <a:off x="958238" y="1348740"/>
            <a:ext cx="3691903"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3" name="Google Shape;73;p17"/>
          <p:cNvSpPr txBox="1">
            <a:spLocks noGrp="1"/>
          </p:cNvSpPr>
          <p:nvPr>
            <p:ph type="body" idx="2"/>
          </p:nvPr>
        </p:nvSpPr>
        <p:spPr>
          <a:xfrm>
            <a:off x="4791194" y="1348740"/>
            <a:ext cx="3711661"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4" name="Google Shape;74;p1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75" name="Google Shape;75;p17"/>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pic>
        <p:nvPicPr>
          <p:cNvPr id="77" name="Google Shape;77;p18"/>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78" name="Google Shape;78;p18"/>
          <p:cNvSpPr txBox="1">
            <a:spLocks noGrp="1"/>
          </p:cNvSpPr>
          <p:nvPr>
            <p:ph type="sldNum" idx="12"/>
          </p:nvPr>
        </p:nvSpPr>
        <p:spPr>
          <a:xfrm>
            <a:off x="7723585" y="4767263"/>
            <a:ext cx="791765"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958454" y="273844"/>
            <a:ext cx="7556897"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1"/>
                </a:solidFill>
                <a:latin typeface="Georgia"/>
                <a:ea typeface="Georgia"/>
                <a:cs typeface="Georgia"/>
                <a:sym typeface="Georgia"/>
              </a:defRPr>
            </a:lvl1pPr>
            <a:lvl2pPr marR="0" lvl="1"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52" name="Google Shape;52;p13"/>
          <p:cNvSpPr txBox="1">
            <a:spLocks noGrp="1"/>
          </p:cNvSpPr>
          <p:nvPr>
            <p:ph type="body" idx="1"/>
          </p:nvPr>
        </p:nvSpPr>
        <p:spPr>
          <a:xfrm>
            <a:off x="966788" y="1369219"/>
            <a:ext cx="7548563" cy="3263504"/>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asccc.org/communities/caucuse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ccc.org/sites/default/files/Logging%20In%20and%20Navigating%20Zoom%20Events_3.pdf"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hyperlink" Target="https://support.zoom.us/hc/en-us/articles/4402706205325-Getting-started-as-a-Zoom-Events-attende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cccco.edu/-/media/CCCCO-Website/About-Us/Divisions/Educational-Services-and-Support/Academic-Affairs/What-we-do/Curriculum-and-Instruction-Unit/Minimum-Qualifications/cccco-2022-report-min-qualifications-a11y.pdf?la=en&amp;hash=C250C473024B24162799C9E64C787EF7E50DC5C6"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s://www.asccc.org/sites/default/files/Confer%20Participant%20Instructions%20for%20Call%20in_8.pdf"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hyperlink" Target="https://asccc.org/sites/default/files/EthnicStudiesUpdateDisciplinesListRevisionSubmissionForm2022.v2.pdf" TargetMode="External"/><Relationship Id="rId4" Type="http://schemas.openxmlformats.org/officeDocument/2006/relationships/hyperlink" Target="https://asccc.org/disciplines-list"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hyperlink" Target="http://asccc.org/about/bylaws" TargetMode="External"/><Relationship Id="rId3" Type="http://schemas.openxmlformats.org/officeDocument/2006/relationships/hyperlink" Target="http://www.asccc.org/about" TargetMode="External"/><Relationship Id="rId7" Type="http://schemas.openxmlformats.org/officeDocument/2006/relationships/hyperlink" Target="https://www.asccc.org/events/april-7-2022-900am/2022-spring-plenary-session-hybrid-even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s://www.asccc.org/resources/resolutions" TargetMode="External"/><Relationship Id="rId5" Type="http://schemas.openxmlformats.org/officeDocument/2006/relationships/hyperlink" Target="https://www.asccc.org/sites/default/files/ASCCC.ResolutionsHandbook2021updated_0.pdf" TargetMode="External"/><Relationship Id="rId4" Type="http://schemas.openxmlformats.org/officeDocument/2006/relationships/hyperlink" Target="https://www.asccc.org/sites/default/files/S22%20Session%20New%20Delegate%20Information%20Packet%20td.km_.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9"/>
          <p:cNvSpPr txBox="1">
            <a:spLocks noGrp="1"/>
          </p:cNvSpPr>
          <p:nvPr>
            <p:ph type="title"/>
          </p:nvPr>
        </p:nvSpPr>
        <p:spPr>
          <a:xfrm>
            <a:off x="719138" y="3067312"/>
            <a:ext cx="7824788" cy="1747577"/>
          </a:xfrm>
          <a:prstGeom prst="rect">
            <a:avLst/>
          </a:prstGeom>
          <a:noFill/>
          <a:ln>
            <a:noFill/>
          </a:ln>
        </p:spPr>
        <p:txBody>
          <a:bodyPr spcFirstLastPara="1" wrap="square" lIns="68575" tIns="34275" rIns="68575" bIns="34275" anchor="t" anchorCtr="0">
            <a:normAutofit fontScale="90000"/>
          </a:bodyPr>
          <a:lstStyle/>
          <a:p>
            <a:pPr marL="0" lvl="0" indent="0" algn="ctr" rtl="0">
              <a:lnSpc>
                <a:spcPct val="100000"/>
              </a:lnSpc>
              <a:spcBef>
                <a:spcPts val="0"/>
              </a:spcBef>
              <a:spcAft>
                <a:spcPts val="0"/>
              </a:spcAft>
              <a:buNone/>
            </a:pPr>
            <a:r>
              <a:rPr lang="en"/>
              <a:t>Building Community and Grounding</a:t>
            </a:r>
            <a:br>
              <a:rPr lang="en"/>
            </a:br>
            <a:r>
              <a:rPr lang="en" sz="1800"/>
              <a:t>Juan Arzola, ASCCC At-Large Representative</a:t>
            </a:r>
            <a:endParaRPr sz="1800"/>
          </a:p>
          <a:p>
            <a:pPr marL="0" lvl="0" indent="0" algn="ctr" rtl="0">
              <a:lnSpc>
                <a:spcPct val="100000"/>
              </a:lnSpc>
              <a:spcBef>
                <a:spcPts val="0"/>
              </a:spcBef>
              <a:spcAft>
                <a:spcPts val="0"/>
              </a:spcAft>
              <a:buNone/>
            </a:pPr>
            <a:r>
              <a:rPr lang="en" sz="1800"/>
              <a:t>Cheryl Aschenbach, ASCCC Vice-President</a:t>
            </a:r>
            <a:endParaRPr sz="1800"/>
          </a:p>
          <a:p>
            <a:pPr marL="0" lvl="0" indent="0" algn="ctr" rtl="0">
              <a:lnSpc>
                <a:spcPct val="100000"/>
              </a:lnSpc>
              <a:spcBef>
                <a:spcPts val="0"/>
              </a:spcBef>
              <a:spcAft>
                <a:spcPts val="0"/>
              </a:spcAft>
              <a:buNone/>
            </a:pPr>
            <a:r>
              <a:rPr lang="en" sz="1800"/>
              <a:t>Karen Chow, ASCCC Area B Representative</a:t>
            </a:r>
            <a:br>
              <a:rPr lang="en" sz="1800"/>
            </a:br>
            <a:r>
              <a:rPr lang="en" sz="1800"/>
              <a:t>Michelle Velasquez Bean, ASCCC Treasurer</a:t>
            </a:r>
            <a:br>
              <a:rPr lang="en" sz="1800"/>
            </a:b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Finding Community in Caucuses</a:t>
            </a:r>
            <a:endParaRPr/>
          </a:p>
        </p:txBody>
      </p:sp>
      <p:sp>
        <p:nvSpPr>
          <p:cNvPr id="145" name="Google Shape;145;p28"/>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These groups hold meetings during fall and spring plenaries:</a:t>
            </a:r>
            <a:endParaRPr/>
          </a:p>
          <a:p>
            <a:pPr marL="520700" lvl="1" indent="-184150" algn="l" rtl="0">
              <a:lnSpc>
                <a:spcPct val="90000"/>
              </a:lnSpc>
              <a:spcBef>
                <a:spcPts val="400"/>
              </a:spcBef>
              <a:spcAft>
                <a:spcPts val="0"/>
              </a:spcAft>
              <a:buClr>
                <a:srgbClr val="404040"/>
              </a:buClr>
              <a:buSzPts val="1700"/>
              <a:buChar char="•"/>
            </a:pPr>
            <a:r>
              <a:rPr lang="en"/>
              <a:t>Black Caucus</a:t>
            </a:r>
            <a:endParaRPr/>
          </a:p>
          <a:p>
            <a:pPr marL="520700" lvl="1" indent="-184150" algn="l" rtl="0">
              <a:lnSpc>
                <a:spcPct val="90000"/>
              </a:lnSpc>
              <a:spcBef>
                <a:spcPts val="400"/>
              </a:spcBef>
              <a:spcAft>
                <a:spcPts val="0"/>
              </a:spcAft>
              <a:buClr>
                <a:srgbClr val="404040"/>
              </a:buClr>
              <a:buSzPts val="1700"/>
              <a:buChar char="•"/>
            </a:pPr>
            <a:r>
              <a:rPr lang="en"/>
              <a:t>Latinx Caucus							</a:t>
            </a:r>
            <a:endParaRPr/>
          </a:p>
          <a:p>
            <a:pPr marL="520700" lvl="1" indent="-184150" algn="l" rtl="0">
              <a:lnSpc>
                <a:spcPct val="90000"/>
              </a:lnSpc>
              <a:spcBef>
                <a:spcPts val="400"/>
              </a:spcBef>
              <a:spcAft>
                <a:spcPts val="0"/>
              </a:spcAft>
              <a:buClr>
                <a:srgbClr val="404040"/>
              </a:buClr>
              <a:buSzPts val="1700"/>
              <a:buChar char="•"/>
            </a:pPr>
            <a:r>
              <a:rPr lang="en"/>
              <a:t>LGBTQIA+ Caucus</a:t>
            </a:r>
            <a:endParaRPr/>
          </a:p>
          <a:p>
            <a:pPr marL="520700" lvl="1" indent="-184150" algn="l" rtl="0">
              <a:lnSpc>
                <a:spcPct val="90000"/>
              </a:lnSpc>
              <a:spcBef>
                <a:spcPts val="400"/>
              </a:spcBef>
              <a:spcAft>
                <a:spcPts val="0"/>
              </a:spcAft>
              <a:buClr>
                <a:srgbClr val="404040"/>
              </a:buClr>
              <a:buSzPts val="1700"/>
              <a:buChar char="•"/>
            </a:pPr>
            <a:r>
              <a:rPr lang="en"/>
              <a:t>Small or Rural College Caucus</a:t>
            </a:r>
            <a:endParaRPr/>
          </a:p>
          <a:p>
            <a:pPr marL="520700" lvl="1" indent="-184150" algn="l" rtl="0">
              <a:lnSpc>
                <a:spcPct val="90000"/>
              </a:lnSpc>
              <a:spcBef>
                <a:spcPts val="400"/>
              </a:spcBef>
              <a:spcAft>
                <a:spcPts val="0"/>
              </a:spcAft>
              <a:buClr>
                <a:srgbClr val="404040"/>
              </a:buClr>
              <a:buSzPts val="1700"/>
              <a:buChar char="•"/>
            </a:pPr>
            <a:r>
              <a:rPr lang="en"/>
              <a:t>Womyn’s Caucus</a:t>
            </a:r>
            <a:endParaRPr/>
          </a:p>
          <a:p>
            <a:pPr marL="520700" lvl="1" indent="-184150" algn="l" rtl="0">
              <a:lnSpc>
                <a:spcPct val="90000"/>
              </a:lnSpc>
              <a:spcBef>
                <a:spcPts val="400"/>
              </a:spcBef>
              <a:spcAft>
                <a:spcPts val="0"/>
              </a:spcAft>
              <a:buClr>
                <a:srgbClr val="404040"/>
              </a:buClr>
              <a:buSzPts val="1700"/>
              <a:buChar char="•"/>
            </a:pPr>
            <a:r>
              <a:rPr lang="en"/>
              <a:t>Asian and Pacific Islanders Caucus</a:t>
            </a:r>
            <a:endParaRPr/>
          </a:p>
          <a:p>
            <a:pPr marL="177800" lvl="0" indent="-63500" algn="l" rtl="0">
              <a:lnSpc>
                <a:spcPct val="90000"/>
              </a:lnSpc>
              <a:spcBef>
                <a:spcPts val="800"/>
              </a:spcBef>
              <a:spcAft>
                <a:spcPts val="0"/>
              </a:spcAft>
              <a:buClr>
                <a:srgbClr val="404040"/>
              </a:buClr>
              <a:buSzPts val="1800"/>
              <a:buNone/>
            </a:pPr>
            <a:endParaRPr/>
          </a:p>
          <a:p>
            <a:pPr marL="177800" lvl="0" indent="-177800" algn="l" rtl="0">
              <a:lnSpc>
                <a:spcPct val="90000"/>
              </a:lnSpc>
              <a:spcBef>
                <a:spcPts val="800"/>
              </a:spcBef>
              <a:spcAft>
                <a:spcPts val="0"/>
              </a:spcAft>
              <a:buClr>
                <a:srgbClr val="404040"/>
              </a:buClr>
              <a:buSzPts val="1800"/>
              <a:buChar char="•"/>
            </a:pPr>
            <a:r>
              <a:rPr lang="en"/>
              <a:t>For more information about caucuses, </a:t>
            </a:r>
            <a:r>
              <a:rPr lang="en" u="sng">
                <a:solidFill>
                  <a:schemeClr val="hlink"/>
                </a:solidFill>
                <a:hlinkClick r:id="rId3"/>
              </a:rPr>
              <a:t>click here</a:t>
            </a:r>
            <a:r>
              <a:rPr lang="en"/>
              <a:t>.</a:t>
            </a:r>
            <a:endParaRPr/>
          </a:p>
          <a:p>
            <a:pPr marL="177800" lvl="0" indent="-63500" algn="l" rtl="0">
              <a:lnSpc>
                <a:spcPct val="90000"/>
              </a:lnSpc>
              <a:spcBef>
                <a:spcPts val="800"/>
              </a:spcBef>
              <a:spcAft>
                <a:spcPts val="0"/>
              </a:spcAft>
              <a:buClr>
                <a:srgbClr val="404040"/>
              </a:buClr>
              <a:buSzPts val="1800"/>
              <a:buNone/>
            </a:pPr>
            <a:endParaRPr/>
          </a:p>
        </p:txBody>
      </p:sp>
      <p:sp>
        <p:nvSpPr>
          <p:cNvPr id="146" name="Google Shape;146;p28"/>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Everything Zoom Events</a:t>
            </a:r>
            <a:endParaRPr/>
          </a:p>
        </p:txBody>
      </p:sp>
      <p:sp>
        <p:nvSpPr>
          <p:cNvPr id="152" name="Google Shape;152;p29"/>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254000" lvl="0" indent="-254000" algn="l" rtl="0">
              <a:lnSpc>
                <a:spcPct val="90000"/>
              </a:lnSpc>
              <a:spcBef>
                <a:spcPts val="0"/>
              </a:spcBef>
              <a:spcAft>
                <a:spcPts val="0"/>
              </a:spcAft>
              <a:buClr>
                <a:srgbClr val="404040"/>
              </a:buClr>
              <a:buSzPts val="1800"/>
              <a:buFont typeface="Arial"/>
              <a:buChar char="•"/>
            </a:pPr>
            <a:r>
              <a:rPr lang="en"/>
              <a:t>Getting on the Zoom tip</a:t>
            </a:r>
            <a:endParaRPr/>
          </a:p>
          <a:p>
            <a:pPr marL="774700" lvl="1" indent="-254000" algn="l" rtl="0">
              <a:lnSpc>
                <a:spcPct val="90000"/>
              </a:lnSpc>
              <a:spcBef>
                <a:spcPts val="400"/>
              </a:spcBef>
              <a:spcAft>
                <a:spcPts val="0"/>
              </a:spcAft>
              <a:buClr>
                <a:srgbClr val="404040"/>
              </a:buClr>
              <a:buSzPts val="1800"/>
              <a:buChar char="•"/>
            </a:pPr>
            <a:r>
              <a:rPr lang="en" u="sng">
                <a:solidFill>
                  <a:schemeClr val="hlink"/>
                </a:solidFill>
                <a:hlinkClick r:id="rId3"/>
              </a:rPr>
              <a:t>Logging into Zoom Events</a:t>
            </a:r>
            <a:endParaRPr/>
          </a:p>
          <a:p>
            <a:pPr marL="774700" lvl="1" indent="-254000" algn="l" rtl="0">
              <a:lnSpc>
                <a:spcPct val="90000"/>
              </a:lnSpc>
              <a:spcBef>
                <a:spcPts val="400"/>
              </a:spcBef>
              <a:spcAft>
                <a:spcPts val="0"/>
              </a:spcAft>
              <a:buClr>
                <a:srgbClr val="404040"/>
              </a:buClr>
              <a:buSzPts val="1800"/>
              <a:buChar char="•"/>
            </a:pPr>
            <a:r>
              <a:rPr lang="en" u="sng">
                <a:solidFill>
                  <a:schemeClr val="hlink"/>
                </a:solidFill>
                <a:hlinkClick r:id="rId4"/>
              </a:rPr>
              <a:t>Navigating Zoom Events</a:t>
            </a:r>
            <a:endParaRPr/>
          </a:p>
        </p:txBody>
      </p:sp>
      <p:sp>
        <p:nvSpPr>
          <p:cNvPr id="153" name="Google Shape;153;p29"/>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So You Say You’re a Delegate…</a:t>
            </a:r>
            <a:endParaRPr/>
          </a:p>
        </p:txBody>
      </p:sp>
      <p:sp>
        <p:nvSpPr>
          <p:cNvPr id="159" name="Google Shape;159;p30"/>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Things to know and do:</a:t>
            </a:r>
            <a:endParaRPr/>
          </a:p>
          <a:p>
            <a:pPr marL="520700" lvl="1" indent="-184150" algn="l" rtl="0">
              <a:lnSpc>
                <a:spcPct val="90000"/>
              </a:lnSpc>
              <a:spcBef>
                <a:spcPts val="400"/>
              </a:spcBef>
              <a:spcAft>
                <a:spcPts val="0"/>
              </a:spcAft>
              <a:buClr>
                <a:srgbClr val="404040"/>
              </a:buClr>
              <a:buSzPts val="1700"/>
              <a:buChar char="•"/>
            </a:pPr>
            <a:r>
              <a:rPr lang="en"/>
              <a:t>Attend Area meetings at plenary</a:t>
            </a:r>
            <a:endParaRPr/>
          </a:p>
          <a:p>
            <a:pPr marL="520700" lvl="1" indent="-184150" algn="l" rtl="0">
              <a:lnSpc>
                <a:spcPct val="90000"/>
              </a:lnSpc>
              <a:spcBef>
                <a:spcPts val="400"/>
              </a:spcBef>
              <a:spcAft>
                <a:spcPts val="0"/>
              </a:spcAft>
              <a:buClr>
                <a:srgbClr val="404040"/>
              </a:buClr>
              <a:buSzPts val="1700"/>
              <a:buChar char="•"/>
            </a:pPr>
            <a:r>
              <a:rPr lang="en"/>
              <a:t>Read session resolutions packets.</a:t>
            </a:r>
            <a:endParaRPr/>
          </a:p>
          <a:p>
            <a:pPr marL="520700" lvl="1" indent="-184150" algn="l" rtl="0">
              <a:lnSpc>
                <a:spcPct val="90000"/>
              </a:lnSpc>
              <a:spcBef>
                <a:spcPts val="400"/>
              </a:spcBef>
              <a:spcAft>
                <a:spcPts val="0"/>
              </a:spcAft>
              <a:buClr>
                <a:srgbClr val="404040"/>
              </a:buClr>
              <a:buSzPts val="1700"/>
              <a:buChar char="•"/>
            </a:pPr>
            <a:r>
              <a:rPr lang="en"/>
              <a:t>Debate and vote on resolutions - represent your local senate’s positions</a:t>
            </a:r>
            <a:endParaRPr/>
          </a:p>
          <a:p>
            <a:pPr marL="520700" lvl="1" indent="-184150" algn="l" rtl="0">
              <a:lnSpc>
                <a:spcPct val="90000"/>
              </a:lnSpc>
              <a:spcBef>
                <a:spcPts val="400"/>
              </a:spcBef>
              <a:spcAft>
                <a:spcPts val="0"/>
              </a:spcAft>
              <a:buClr>
                <a:srgbClr val="404040"/>
              </a:buClr>
              <a:buSzPts val="1700"/>
              <a:buChar char="•"/>
            </a:pPr>
            <a:r>
              <a:rPr lang="en"/>
              <a:t>Network!</a:t>
            </a:r>
            <a:endParaRPr/>
          </a:p>
          <a:p>
            <a:pPr marL="520700" lvl="1" indent="-184150" algn="l" rtl="0">
              <a:lnSpc>
                <a:spcPct val="90000"/>
              </a:lnSpc>
              <a:spcBef>
                <a:spcPts val="400"/>
              </a:spcBef>
              <a:spcAft>
                <a:spcPts val="0"/>
              </a:spcAft>
              <a:buClr>
                <a:srgbClr val="404040"/>
              </a:buClr>
              <a:buSzPts val="1700"/>
              <a:buChar char="•"/>
            </a:pPr>
            <a:r>
              <a:rPr lang="en"/>
              <a:t>Get to know your Area Representative and the entire Executive Committee…we’re here to help!</a:t>
            </a:r>
            <a:endParaRPr/>
          </a:p>
          <a:p>
            <a:pPr marL="520700" lvl="1" indent="-184150" algn="l" rtl="0">
              <a:lnSpc>
                <a:spcPct val="90000"/>
              </a:lnSpc>
              <a:spcBef>
                <a:spcPts val="400"/>
              </a:spcBef>
              <a:spcAft>
                <a:spcPts val="0"/>
              </a:spcAft>
              <a:buClr>
                <a:srgbClr val="404040"/>
              </a:buClr>
              <a:buSzPts val="1700"/>
              <a:buChar char="•"/>
            </a:pPr>
            <a:r>
              <a:rPr lang="en"/>
              <a:t>And remember – have fun!</a:t>
            </a:r>
            <a:endParaRPr/>
          </a:p>
          <a:p>
            <a:pPr marL="177800" lvl="0" indent="-63500" algn="l" rtl="0">
              <a:lnSpc>
                <a:spcPct val="90000"/>
              </a:lnSpc>
              <a:spcBef>
                <a:spcPts val="800"/>
              </a:spcBef>
              <a:spcAft>
                <a:spcPts val="0"/>
              </a:spcAft>
              <a:buClr>
                <a:srgbClr val="404040"/>
              </a:buClr>
              <a:buSzPts val="1800"/>
              <a:buNone/>
            </a:pPr>
            <a:endParaRPr/>
          </a:p>
        </p:txBody>
      </p:sp>
      <p:sp>
        <p:nvSpPr>
          <p:cNvPr id="160" name="Google Shape;160;p3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1944666" y="302559"/>
            <a:ext cx="7059982"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Still Unsure? Q &amp; A For Better Grounding</a:t>
            </a:r>
            <a:endParaRPr/>
          </a:p>
        </p:txBody>
      </p:sp>
      <p:sp>
        <p:nvSpPr>
          <p:cNvPr id="166" name="Google Shape;166;p31"/>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Peep at the New Delegate Information Packet because it is your new best friend!</a:t>
            </a:r>
            <a:endParaRPr/>
          </a:p>
          <a:p>
            <a:pPr marL="0" marR="0" lvl="0" indent="0" algn="l" rtl="0">
              <a:lnSpc>
                <a:spcPct val="90000"/>
              </a:lnSpc>
              <a:spcBef>
                <a:spcPts val="0"/>
              </a:spcBef>
              <a:spcAft>
                <a:spcPts val="0"/>
              </a:spcAft>
              <a:buClr>
                <a:srgbClr val="404040"/>
              </a:buClr>
              <a:buSzPts val="1800"/>
              <a:buFont typeface="Arial"/>
              <a:buNone/>
            </a:pPr>
            <a:endParaRPr/>
          </a:p>
          <a:p>
            <a:pPr marL="0" marR="0" lvl="0" indent="0" algn="l" rtl="0">
              <a:lnSpc>
                <a:spcPct val="90000"/>
              </a:lnSpc>
              <a:spcBef>
                <a:spcPts val="0"/>
              </a:spcBef>
              <a:spcAft>
                <a:spcPts val="0"/>
              </a:spcAft>
              <a:buClr>
                <a:srgbClr val="404040"/>
              </a:buClr>
              <a:buSzPts val="1800"/>
              <a:buFont typeface="Arial"/>
              <a:buNone/>
            </a:pPr>
            <a:r>
              <a:rPr lang="en"/>
              <a:t>Ask others at meals, during breaks, or between sessions. Everybody has been the newbie. We’re all here to help!</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67" name="Google Shape;167;p31"/>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Voting Overview</a:t>
            </a:r>
            <a:endParaRPr/>
          </a:p>
        </p:txBody>
      </p:sp>
      <p:sp>
        <p:nvSpPr>
          <p:cNvPr id="173" name="Google Shape;173;p32"/>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Voting Day is Saturday</a:t>
            </a:r>
            <a:endParaRPr/>
          </a:p>
          <a:p>
            <a:pPr marL="177800" lvl="0" indent="-177800" algn="l" rtl="0">
              <a:lnSpc>
                <a:spcPct val="90000"/>
              </a:lnSpc>
              <a:spcBef>
                <a:spcPts val="800"/>
              </a:spcBef>
              <a:spcAft>
                <a:spcPts val="0"/>
              </a:spcAft>
              <a:buClr>
                <a:srgbClr val="404040"/>
              </a:buClr>
              <a:buSzPts val="1800"/>
              <a:buChar char="•"/>
            </a:pPr>
            <a:r>
              <a:rPr lang="en"/>
              <a:t>Resolutions:  The process</a:t>
            </a:r>
            <a:endParaRPr/>
          </a:p>
          <a:p>
            <a:pPr marL="177800" lvl="0" indent="-177800" algn="l" rtl="0">
              <a:lnSpc>
                <a:spcPct val="90000"/>
              </a:lnSpc>
              <a:spcBef>
                <a:spcPts val="800"/>
              </a:spcBef>
              <a:spcAft>
                <a:spcPts val="0"/>
              </a:spcAft>
              <a:buClr>
                <a:srgbClr val="404040"/>
              </a:buClr>
              <a:buSzPts val="1800"/>
              <a:buChar char="•"/>
            </a:pPr>
            <a:r>
              <a:rPr lang="en"/>
              <a:t>Discussion:  </a:t>
            </a:r>
            <a:endParaRPr/>
          </a:p>
          <a:p>
            <a:pPr marL="520700" lvl="1" indent="-184150" algn="l" rtl="0">
              <a:lnSpc>
                <a:spcPct val="90000"/>
              </a:lnSpc>
              <a:spcBef>
                <a:spcPts val="400"/>
              </a:spcBef>
              <a:spcAft>
                <a:spcPts val="0"/>
              </a:spcAft>
              <a:buClr>
                <a:srgbClr val="404040"/>
              </a:buClr>
              <a:buSzPts val="1700"/>
              <a:buChar char="•"/>
            </a:pPr>
            <a:r>
              <a:rPr lang="en"/>
              <a:t>Who can debate?</a:t>
            </a:r>
            <a:endParaRPr/>
          </a:p>
          <a:p>
            <a:pPr marL="520700" lvl="1" indent="-184150" algn="l" rtl="0">
              <a:lnSpc>
                <a:spcPct val="90000"/>
              </a:lnSpc>
              <a:spcBef>
                <a:spcPts val="400"/>
              </a:spcBef>
              <a:spcAft>
                <a:spcPts val="0"/>
              </a:spcAft>
              <a:buClr>
                <a:srgbClr val="404040"/>
              </a:buClr>
              <a:buSzPts val="1700"/>
              <a:buChar char="•"/>
            </a:pPr>
            <a:r>
              <a:rPr lang="en"/>
              <a:t>Time Limits</a:t>
            </a:r>
            <a:endParaRPr/>
          </a:p>
          <a:p>
            <a:pPr marL="520700" lvl="1" indent="-184150" algn="l" rtl="0">
              <a:lnSpc>
                <a:spcPct val="90000"/>
              </a:lnSpc>
              <a:spcBef>
                <a:spcPts val="400"/>
              </a:spcBef>
              <a:spcAft>
                <a:spcPts val="0"/>
              </a:spcAft>
              <a:buClr>
                <a:srgbClr val="404040"/>
              </a:buClr>
              <a:buSzPts val="1700"/>
              <a:buChar char="•"/>
            </a:pPr>
            <a:r>
              <a:rPr lang="en"/>
              <a:t>Pro/Con Mics</a:t>
            </a:r>
            <a:endParaRPr/>
          </a:p>
          <a:p>
            <a:pPr marL="520700" lvl="1" indent="-184150" algn="l" rtl="0">
              <a:lnSpc>
                <a:spcPct val="90000"/>
              </a:lnSpc>
              <a:spcBef>
                <a:spcPts val="400"/>
              </a:spcBef>
              <a:spcAft>
                <a:spcPts val="0"/>
              </a:spcAft>
              <a:buClr>
                <a:srgbClr val="404040"/>
              </a:buClr>
              <a:buSzPts val="1700"/>
              <a:buChar char="•"/>
            </a:pPr>
            <a:r>
              <a:rPr lang="en"/>
              <a:t>Parliamentary Inquiries/Parliamentary Mic </a:t>
            </a:r>
            <a:endParaRPr/>
          </a:p>
          <a:p>
            <a:pPr marL="177800" lvl="0" indent="-177800" algn="l" rtl="0">
              <a:lnSpc>
                <a:spcPct val="90000"/>
              </a:lnSpc>
              <a:spcBef>
                <a:spcPts val="800"/>
              </a:spcBef>
              <a:spcAft>
                <a:spcPts val="0"/>
              </a:spcAft>
              <a:buClr>
                <a:srgbClr val="404040"/>
              </a:buClr>
              <a:buSzPts val="1800"/>
              <a:buChar char="•"/>
            </a:pPr>
            <a:r>
              <a:rPr lang="en"/>
              <a:t>Voting: Who votes?</a:t>
            </a:r>
            <a:endParaRPr/>
          </a:p>
          <a:p>
            <a:pPr marL="177800" lvl="0" indent="-63500" algn="l" rtl="0">
              <a:lnSpc>
                <a:spcPct val="90000"/>
              </a:lnSpc>
              <a:spcBef>
                <a:spcPts val="800"/>
              </a:spcBef>
              <a:spcAft>
                <a:spcPts val="0"/>
              </a:spcAft>
              <a:buClr>
                <a:srgbClr val="404040"/>
              </a:buClr>
              <a:buSzPts val="1800"/>
              <a:buNone/>
            </a:pPr>
            <a:endParaRPr/>
          </a:p>
        </p:txBody>
      </p:sp>
      <p:sp>
        <p:nvSpPr>
          <p:cNvPr id="174" name="Google Shape;174;p32"/>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Resosplaining: Part I</a:t>
            </a:r>
            <a:endParaRPr/>
          </a:p>
        </p:txBody>
      </p:sp>
      <p:sp>
        <p:nvSpPr>
          <p:cNvPr id="180" name="Google Shape;180;p33"/>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254000" lvl="0" indent="-254000" algn="l" rtl="0">
              <a:lnSpc>
                <a:spcPct val="90000"/>
              </a:lnSpc>
              <a:spcBef>
                <a:spcPts val="0"/>
              </a:spcBef>
              <a:spcAft>
                <a:spcPts val="0"/>
              </a:spcAft>
              <a:buClr>
                <a:srgbClr val="404040"/>
              </a:buClr>
              <a:buSzPts val="1800"/>
              <a:buFont typeface="Arial"/>
              <a:buChar char="•"/>
            </a:pPr>
            <a:r>
              <a:rPr lang="en"/>
              <a:t>Four is the limit for Resolved and Whereas statements. </a:t>
            </a:r>
            <a:endParaRPr/>
          </a:p>
          <a:p>
            <a:pPr marL="254000" lvl="0" indent="-254000" algn="l" rtl="0">
              <a:lnSpc>
                <a:spcPct val="90000"/>
              </a:lnSpc>
              <a:spcBef>
                <a:spcPts val="800"/>
              </a:spcBef>
              <a:spcAft>
                <a:spcPts val="0"/>
              </a:spcAft>
              <a:buClr>
                <a:srgbClr val="404040"/>
              </a:buClr>
              <a:buSzPts val="1800"/>
              <a:buFont typeface="Arial"/>
              <a:buChar char="•"/>
            </a:pPr>
            <a:r>
              <a:rPr lang="en"/>
              <a:t>Action must be within ASCCC purview. </a:t>
            </a:r>
            <a:endParaRPr/>
          </a:p>
          <a:p>
            <a:pPr marL="254000" lvl="0" indent="-254000" algn="l" rtl="0">
              <a:lnSpc>
                <a:spcPct val="90000"/>
              </a:lnSpc>
              <a:spcBef>
                <a:spcPts val="800"/>
              </a:spcBef>
              <a:spcAft>
                <a:spcPts val="0"/>
              </a:spcAft>
              <a:buClr>
                <a:srgbClr val="404040"/>
              </a:buClr>
              <a:buSzPts val="1800"/>
              <a:buFont typeface="Arial"/>
              <a:buChar char="•"/>
            </a:pPr>
            <a:r>
              <a:rPr lang="en"/>
              <a:t>Facts needed in Whereas statement. </a:t>
            </a:r>
            <a:endParaRPr/>
          </a:p>
          <a:p>
            <a:pPr marL="254000" lvl="0" indent="-254000" algn="l" rtl="0">
              <a:lnSpc>
                <a:spcPct val="90000"/>
              </a:lnSpc>
              <a:spcBef>
                <a:spcPts val="800"/>
              </a:spcBef>
              <a:spcAft>
                <a:spcPts val="0"/>
              </a:spcAft>
              <a:buClr>
                <a:srgbClr val="404040"/>
              </a:buClr>
              <a:buSzPts val="1800"/>
              <a:buFont typeface="Arial"/>
              <a:buChar char="•"/>
            </a:pPr>
            <a:r>
              <a:rPr lang="en"/>
              <a:t>Check Resolutions website for previous positions. </a:t>
            </a:r>
            <a:endParaRPr/>
          </a:p>
          <a:p>
            <a:pPr marL="254000" lvl="0" indent="-254000" algn="l" rtl="0">
              <a:lnSpc>
                <a:spcPct val="90000"/>
              </a:lnSpc>
              <a:spcBef>
                <a:spcPts val="800"/>
              </a:spcBef>
              <a:spcAft>
                <a:spcPts val="0"/>
              </a:spcAft>
              <a:buClr>
                <a:srgbClr val="404040"/>
              </a:buClr>
              <a:buSzPts val="1800"/>
              <a:buFont typeface="Arial"/>
              <a:buChar char="•"/>
            </a:pPr>
            <a:r>
              <a:rPr lang="en"/>
              <a:t>More specific requirements: CLICK HERE</a:t>
            </a:r>
            <a:endParaRPr/>
          </a:p>
        </p:txBody>
      </p:sp>
      <p:sp>
        <p:nvSpPr>
          <p:cNvPr id="181" name="Google Shape;181;p3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4"/>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Resosplaining: Part II</a:t>
            </a:r>
            <a:endParaRPr/>
          </a:p>
        </p:txBody>
      </p:sp>
      <p:sp>
        <p:nvSpPr>
          <p:cNvPr id="187" name="Google Shape;187;p34"/>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Resolutions are debated and voted…anyone can debate.</a:t>
            </a:r>
            <a:endParaRPr/>
          </a:p>
          <a:p>
            <a:pPr marL="177800" lvl="0" indent="-177800" algn="l" rtl="0">
              <a:lnSpc>
                <a:spcPct val="90000"/>
              </a:lnSpc>
              <a:spcBef>
                <a:spcPts val="800"/>
              </a:spcBef>
              <a:spcAft>
                <a:spcPts val="0"/>
              </a:spcAft>
              <a:buClr>
                <a:srgbClr val="404040"/>
              </a:buClr>
              <a:buSzPts val="1800"/>
              <a:buChar char="•"/>
            </a:pPr>
            <a:r>
              <a:rPr lang="en"/>
              <a:t>Arguments are made at the pro and con “mics.”</a:t>
            </a:r>
            <a:endParaRPr/>
          </a:p>
          <a:p>
            <a:pPr marL="520700" lvl="1" indent="-184150" algn="l" rtl="0">
              <a:lnSpc>
                <a:spcPct val="90000"/>
              </a:lnSpc>
              <a:spcBef>
                <a:spcPts val="400"/>
              </a:spcBef>
              <a:spcAft>
                <a:spcPts val="0"/>
              </a:spcAft>
              <a:buClr>
                <a:srgbClr val="404040"/>
              </a:buClr>
              <a:buSzPts val="1700"/>
              <a:buChar char="•"/>
            </a:pPr>
            <a:r>
              <a:rPr lang="en"/>
              <a:t>Debate continues until no one is at a mic, or until time for debate expires (15 minutes)</a:t>
            </a:r>
            <a:endParaRPr/>
          </a:p>
          <a:p>
            <a:pPr marL="177800" lvl="0" indent="-177800" algn="l" rtl="0">
              <a:lnSpc>
                <a:spcPct val="90000"/>
              </a:lnSpc>
              <a:spcBef>
                <a:spcPts val="800"/>
              </a:spcBef>
              <a:spcAft>
                <a:spcPts val="0"/>
              </a:spcAft>
              <a:buClr>
                <a:srgbClr val="404040"/>
              </a:buClr>
              <a:buSzPts val="1800"/>
              <a:buChar char="•"/>
            </a:pPr>
            <a:r>
              <a:rPr lang="en"/>
              <a:t>Parliamentary mic is for making motions, parliamentary inquiries to the chair, etc.</a:t>
            </a:r>
            <a:endParaRPr/>
          </a:p>
          <a:p>
            <a:pPr marL="177800" lvl="0" indent="-177800" algn="l" rtl="0">
              <a:lnSpc>
                <a:spcPct val="90000"/>
              </a:lnSpc>
              <a:spcBef>
                <a:spcPts val="800"/>
              </a:spcBef>
              <a:spcAft>
                <a:spcPts val="0"/>
              </a:spcAft>
              <a:buClr>
                <a:srgbClr val="404040"/>
              </a:buClr>
              <a:buSzPts val="1800"/>
              <a:buChar char="•"/>
            </a:pPr>
            <a:r>
              <a:rPr lang="en"/>
              <a:t>Voting will be done through the app Poll Everywhere </a:t>
            </a:r>
            <a:endParaRPr/>
          </a:p>
          <a:p>
            <a:pPr marL="177800" lvl="0" indent="-177800" algn="l" rtl="0">
              <a:lnSpc>
                <a:spcPct val="90000"/>
              </a:lnSpc>
              <a:spcBef>
                <a:spcPts val="800"/>
              </a:spcBef>
              <a:spcAft>
                <a:spcPts val="0"/>
              </a:spcAft>
              <a:buClr>
                <a:srgbClr val="404040"/>
              </a:buClr>
              <a:buSzPts val="1800"/>
              <a:buChar char="•"/>
            </a:pPr>
            <a:r>
              <a:rPr lang="en"/>
              <a:t>Voting order on Saturday 1.01, 2.01, 5.01, 2.02, 5.02, 2.03</a:t>
            </a:r>
            <a:endParaRPr/>
          </a:p>
          <a:p>
            <a:pPr marL="177800" lvl="0" indent="-63500" algn="l" rtl="0">
              <a:lnSpc>
                <a:spcPct val="90000"/>
              </a:lnSpc>
              <a:spcBef>
                <a:spcPts val="800"/>
              </a:spcBef>
              <a:spcAft>
                <a:spcPts val="0"/>
              </a:spcAft>
              <a:buClr>
                <a:srgbClr val="404040"/>
              </a:buClr>
              <a:buSzPts val="1800"/>
              <a:buNone/>
            </a:pPr>
            <a:endParaRPr/>
          </a:p>
        </p:txBody>
      </p:sp>
      <p:sp>
        <p:nvSpPr>
          <p:cNvPr id="188" name="Google Shape;188;p34"/>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5"/>
          <p:cNvSpPr txBox="1">
            <a:spLocks noGrp="1"/>
          </p:cNvSpPr>
          <p:nvPr>
            <p:ph type="title"/>
          </p:nvPr>
        </p:nvSpPr>
        <p:spPr>
          <a:xfrm>
            <a:off x="2085584" y="302559"/>
            <a:ext cx="6735872"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Let’s Talk Discipline List Timeline</a:t>
            </a:r>
            <a:endParaRPr/>
          </a:p>
        </p:txBody>
      </p:sp>
      <p:sp>
        <p:nvSpPr>
          <p:cNvPr id="194" name="Google Shape;194;p35"/>
          <p:cNvSpPr txBox="1">
            <a:spLocks noGrp="1"/>
          </p:cNvSpPr>
          <p:nvPr>
            <p:ph type="body" idx="1"/>
          </p:nvPr>
        </p:nvSpPr>
        <p:spPr>
          <a:xfrm>
            <a:off x="206675" y="1808450"/>
            <a:ext cx="8937300" cy="28656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None/>
            </a:pPr>
            <a:r>
              <a:rPr lang="en"/>
              <a:t>Disciplines List = Qualifications for teaching in CCC disciplines (See </a:t>
            </a:r>
            <a:r>
              <a:rPr lang="en" u="sng">
                <a:solidFill>
                  <a:schemeClr val="hlink"/>
                </a:solidFill>
                <a:hlinkClick r:id="rId3"/>
              </a:rPr>
              <a:t>MQ Handbook</a:t>
            </a:r>
            <a:r>
              <a:rPr lang="en"/>
              <a:t>)</a:t>
            </a:r>
            <a:endParaRPr/>
          </a:p>
          <a:p>
            <a:pPr marL="254000" lvl="0" indent="-241300" algn="l" rtl="0">
              <a:lnSpc>
                <a:spcPct val="90000"/>
              </a:lnSpc>
              <a:spcBef>
                <a:spcPts val="0"/>
              </a:spcBef>
              <a:spcAft>
                <a:spcPts val="0"/>
              </a:spcAft>
              <a:buClr>
                <a:srgbClr val="404040"/>
              </a:buClr>
              <a:buSzPts val="1600"/>
              <a:buFont typeface="Arial"/>
              <a:buChar char="•"/>
            </a:pPr>
            <a:r>
              <a:rPr lang="en" sz="1600"/>
              <a:t>February: Request for Proposals (through Sept. 30)</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September: Final Call for Proposals and Summary of Submitted Proposals Distributed</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October: Proposals Discussed at Area Meetings; Written Testimony to ASCCC Office</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November: First Hearing and Testimony Collected at Plenary Session</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January/February: Proposals Reviewed by ASCCC Executive Committee</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March: Summary of Proposals to Area Meetings for Second Hearing</a:t>
            </a:r>
            <a:endParaRPr sz="1600"/>
          </a:p>
          <a:p>
            <a:pPr marL="254000" lvl="0" indent="-241300" algn="l" rtl="0">
              <a:lnSpc>
                <a:spcPct val="90000"/>
              </a:lnSpc>
              <a:spcBef>
                <a:spcPts val="800"/>
              </a:spcBef>
              <a:spcAft>
                <a:spcPts val="0"/>
              </a:spcAft>
              <a:buClr>
                <a:srgbClr val="404040"/>
              </a:buClr>
              <a:buSzPts val="1600"/>
              <a:buFont typeface="Arial"/>
              <a:buChar char="•"/>
            </a:pPr>
            <a:r>
              <a:rPr lang="en" sz="1600"/>
              <a:t>April: Second Hearing and Vote at Plenary to Recommend Changes to Disciplines or Approval of New Disciplines</a:t>
            </a:r>
            <a:endParaRPr sz="1600"/>
          </a:p>
          <a:p>
            <a:pPr marL="0" marR="0" lvl="0" indent="0" algn="l" rtl="0">
              <a:lnSpc>
                <a:spcPct val="90000"/>
              </a:lnSpc>
              <a:spcBef>
                <a:spcPts val="800"/>
              </a:spcBef>
              <a:spcAft>
                <a:spcPts val="0"/>
              </a:spcAft>
              <a:buClr>
                <a:srgbClr val="404040"/>
              </a:buClr>
              <a:buSzPts val="1800"/>
              <a:buFont typeface="Arial"/>
              <a:buNone/>
            </a:pPr>
            <a:endParaRPr/>
          </a:p>
        </p:txBody>
      </p:sp>
      <p:sp>
        <p:nvSpPr>
          <p:cNvPr id="195" name="Google Shape;195;p3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6"/>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Disciplines List Proposals: November 2022</a:t>
            </a:r>
            <a:endParaRPr/>
          </a:p>
        </p:txBody>
      </p:sp>
      <p:sp>
        <p:nvSpPr>
          <p:cNvPr id="201" name="Google Shape;201;p36"/>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Disciplines List Hearing will be held Friday, November 4</a:t>
            </a:r>
            <a:r>
              <a:rPr lang="en" baseline="30000"/>
              <a:t>th</a:t>
            </a:r>
            <a:r>
              <a:rPr lang="en"/>
              <a:t> from 5:00 p.m. to 6:00 pm. During this session, attendees will be informed about the proposals submitted to change the Disciplines List by the author(s) or their designee(s). Delegates unsure about the Disciplines List process are encouraged to attend. Review </a:t>
            </a:r>
            <a:r>
              <a:rPr lang="en" u="sng">
                <a:solidFill>
                  <a:schemeClr val="hlink"/>
                </a:solidFill>
                <a:hlinkClick r:id="rId3"/>
              </a:rPr>
              <a:t>this information </a:t>
            </a:r>
            <a:r>
              <a:rPr lang="en"/>
              <a:t>if you plan on attending the Disciplines List Hearing. </a:t>
            </a:r>
            <a:endParaRPr/>
          </a:p>
          <a:p>
            <a:pPr marL="177800" lvl="0" indent="-177800" algn="l" rtl="0">
              <a:lnSpc>
                <a:spcPct val="90000"/>
              </a:lnSpc>
              <a:spcBef>
                <a:spcPts val="800"/>
              </a:spcBef>
              <a:spcAft>
                <a:spcPts val="0"/>
              </a:spcAft>
              <a:buClr>
                <a:srgbClr val="404040"/>
              </a:buClr>
              <a:buSzPts val="1800"/>
              <a:buChar char="•"/>
            </a:pPr>
            <a:r>
              <a:rPr lang="en"/>
              <a:t>See Additional Disciplines List Information </a:t>
            </a:r>
            <a:r>
              <a:rPr lang="en" u="sng">
                <a:solidFill>
                  <a:schemeClr val="hlink"/>
                </a:solidFill>
                <a:hlinkClick r:id="rId4"/>
              </a:rPr>
              <a:t>here</a:t>
            </a:r>
            <a:r>
              <a:rPr lang="en"/>
              <a:t>.</a:t>
            </a:r>
            <a:endParaRPr/>
          </a:p>
          <a:p>
            <a:pPr marL="177800" lvl="0" indent="-177800" algn="l" rtl="0">
              <a:lnSpc>
                <a:spcPct val="90000"/>
              </a:lnSpc>
              <a:spcBef>
                <a:spcPts val="800"/>
              </a:spcBef>
              <a:spcAft>
                <a:spcPts val="0"/>
              </a:spcAft>
              <a:buClr>
                <a:srgbClr val="404040"/>
              </a:buClr>
              <a:buSzPts val="1800"/>
              <a:buChar char="•"/>
            </a:pPr>
            <a:r>
              <a:rPr lang="en"/>
              <a:t>One Disciplines List Proposal:</a:t>
            </a:r>
            <a:endParaRPr/>
          </a:p>
          <a:p>
            <a:pPr marL="520700" lvl="1" indent="-184150" algn="l" rtl="0">
              <a:lnSpc>
                <a:spcPct val="90000"/>
              </a:lnSpc>
              <a:spcBef>
                <a:spcPts val="400"/>
              </a:spcBef>
              <a:spcAft>
                <a:spcPts val="0"/>
              </a:spcAft>
              <a:buClr>
                <a:srgbClr val="404040"/>
              </a:buClr>
              <a:buSzPts val="1700"/>
              <a:buChar char="•"/>
            </a:pPr>
            <a:r>
              <a:rPr lang="en" u="sng">
                <a:solidFill>
                  <a:schemeClr val="hlink"/>
                </a:solidFill>
                <a:hlinkClick r:id="rId5"/>
              </a:rPr>
              <a:t>Ethnic Studies</a:t>
            </a:r>
            <a:endParaRPr/>
          </a:p>
          <a:p>
            <a:pPr marL="177800" lvl="0" indent="-63500" algn="l" rtl="0">
              <a:lnSpc>
                <a:spcPct val="90000"/>
              </a:lnSpc>
              <a:spcBef>
                <a:spcPts val="800"/>
              </a:spcBef>
              <a:spcAft>
                <a:spcPts val="0"/>
              </a:spcAft>
              <a:buClr>
                <a:srgbClr val="404040"/>
              </a:buClr>
              <a:buSzPts val="1800"/>
              <a:buNone/>
            </a:pPr>
            <a:endParaRPr/>
          </a:p>
        </p:txBody>
      </p:sp>
      <p:sp>
        <p:nvSpPr>
          <p:cNvPr id="202" name="Google Shape;202;p3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7"/>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ASCCC Awards</a:t>
            </a:r>
            <a:endParaRPr/>
          </a:p>
        </p:txBody>
      </p:sp>
      <p:sp>
        <p:nvSpPr>
          <p:cNvPr id="208" name="Google Shape;208;p37"/>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254000" lvl="0" indent="-254000" algn="l" rtl="0">
              <a:lnSpc>
                <a:spcPct val="90000"/>
              </a:lnSpc>
              <a:spcBef>
                <a:spcPts val="0"/>
              </a:spcBef>
              <a:spcAft>
                <a:spcPts val="0"/>
              </a:spcAft>
              <a:buClr>
                <a:srgbClr val="404040"/>
              </a:buClr>
              <a:buSzPts val="1800"/>
              <a:buFont typeface="Arial"/>
              <a:buChar char="•"/>
            </a:pPr>
            <a:r>
              <a:rPr lang="en"/>
              <a:t>Exemplary Program Award: Recognizes outstanding community college programs. This year’s theme: “Equitable Practices in a Virtual Educational Environment”  (Submissions due in November)</a:t>
            </a:r>
            <a:endParaRPr/>
          </a:p>
          <a:p>
            <a:pPr marL="254000" lvl="0" indent="-254000" algn="l" rtl="0">
              <a:lnSpc>
                <a:spcPct val="90000"/>
              </a:lnSpc>
              <a:spcBef>
                <a:spcPts val="800"/>
              </a:spcBef>
              <a:spcAft>
                <a:spcPts val="0"/>
              </a:spcAft>
              <a:buClr>
                <a:srgbClr val="404040"/>
              </a:buClr>
              <a:buSzPts val="1800"/>
              <a:buFont typeface="Arial"/>
              <a:buChar char="•"/>
            </a:pPr>
            <a:r>
              <a:rPr lang="en"/>
              <a:t>The Hayward Award: Honors Outstanding community college faculty who have a track record of excellence both in teaching and in professional activities and have demonstrated commitment to their students, profession, and college (Submissions due in December)</a:t>
            </a:r>
            <a:endParaRPr/>
          </a:p>
          <a:p>
            <a:pPr marL="254000" lvl="0" indent="-254000" algn="l" rtl="0">
              <a:lnSpc>
                <a:spcPct val="90000"/>
              </a:lnSpc>
              <a:spcBef>
                <a:spcPts val="800"/>
              </a:spcBef>
              <a:spcAft>
                <a:spcPts val="0"/>
              </a:spcAft>
              <a:buClr>
                <a:srgbClr val="404040"/>
              </a:buClr>
              <a:buSzPts val="1800"/>
              <a:buFont typeface="Arial"/>
              <a:buChar char="•"/>
            </a:pPr>
            <a:r>
              <a:rPr lang="en"/>
              <a:t>Stanback-Stroud Diversity Award: Honors faculty who have made special contributions addressing issues involving diversity (due in February)</a:t>
            </a:r>
            <a:endParaRPr/>
          </a:p>
        </p:txBody>
      </p:sp>
      <p:sp>
        <p:nvSpPr>
          <p:cNvPr id="209" name="Google Shape;209;p3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solidFill>
                  <a:srgbClr val="655555"/>
                </a:solidFill>
              </a:rPr>
              <a:t>Session Description</a:t>
            </a:r>
            <a:endParaRPr/>
          </a:p>
        </p:txBody>
      </p:sp>
      <p:sp>
        <p:nvSpPr>
          <p:cNvPr id="89" name="Google Shape;89;p20"/>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chemeClr val="accent1"/>
              </a:buClr>
              <a:buSzPts val="1800"/>
              <a:buNone/>
            </a:pPr>
            <a:r>
              <a:rPr lang="en">
                <a:solidFill>
                  <a:schemeClr val="accent1"/>
                </a:solidFill>
              </a:rPr>
              <a:t>For first-time attendees and delegates, plenary is a space that evokes a mix of emotions, such as excitement, confusion, and imposter syndrome, to name a few. Join us as presenters seek to create community and grounding through the sharing of experiences and storytelling, along with an overview of the plenary session as well as delegate roles and responsibilities, in hopes of empowering first-time attendees and delegates to maximize their learning and experience.</a:t>
            </a:r>
            <a:endParaRPr/>
          </a:p>
        </p:txBody>
      </p:sp>
      <p:sp>
        <p:nvSpPr>
          <p:cNvPr id="90" name="Google Shape;90;p2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Important Resources for Delegates</a:t>
            </a:r>
            <a:endParaRPr/>
          </a:p>
        </p:txBody>
      </p:sp>
      <p:sp>
        <p:nvSpPr>
          <p:cNvPr id="215" name="Google Shape;215;p38"/>
          <p:cNvSpPr txBox="1">
            <a:spLocks noGrp="1"/>
          </p:cNvSpPr>
          <p:nvPr>
            <p:ph type="body" idx="1"/>
          </p:nvPr>
        </p:nvSpPr>
        <p:spPr>
          <a:xfrm>
            <a:off x="958250" y="1348751"/>
            <a:ext cx="7543800" cy="3692400"/>
          </a:xfrm>
          <a:prstGeom prst="rect">
            <a:avLst/>
          </a:prstGeom>
          <a:noFill/>
          <a:ln>
            <a:noFill/>
          </a:ln>
        </p:spPr>
        <p:txBody>
          <a:bodyPr spcFirstLastPara="1" wrap="square" lIns="68575" tIns="34275" rIns="68575" bIns="34275" anchor="t" anchorCtr="0">
            <a:noAutofit/>
          </a:bodyPr>
          <a:lstStyle/>
          <a:p>
            <a:pPr marL="292100" marR="0" lvl="0" indent="-247650" algn="l" rtl="0">
              <a:lnSpc>
                <a:spcPct val="100000"/>
              </a:lnSpc>
              <a:spcBef>
                <a:spcPts val="0"/>
              </a:spcBef>
              <a:spcAft>
                <a:spcPts val="0"/>
              </a:spcAft>
              <a:buClr>
                <a:srgbClr val="0D0C36"/>
              </a:buClr>
              <a:buSzPts val="2100"/>
              <a:buFont typeface="Arial"/>
              <a:buChar char="•"/>
            </a:pPr>
            <a:r>
              <a:rPr lang="en" sz="1800" b="0" i="0" u="sng" strike="noStrike" cap="none">
                <a:solidFill>
                  <a:schemeClr val="hlink"/>
                </a:solidFill>
                <a:latin typeface="Arial"/>
                <a:ea typeface="Arial"/>
                <a:cs typeface="Arial"/>
                <a:sym typeface="Arial"/>
                <a:hlinkClick r:id="rId3"/>
              </a:rPr>
              <a:t>About the Academic Senate</a:t>
            </a:r>
            <a:endParaRPr sz="1800" b="0" i="0" u="none" strike="noStrike" cap="none">
              <a:solidFill>
                <a:srgbClr val="14125A"/>
              </a:solidFill>
              <a:latin typeface="Arial"/>
              <a:ea typeface="Arial"/>
              <a:cs typeface="Arial"/>
              <a:sym typeface="Arial"/>
            </a:endParaRPr>
          </a:p>
          <a:p>
            <a:pPr marL="292100" marR="0" lvl="0" indent="-247650" algn="l" rtl="0">
              <a:lnSpc>
                <a:spcPct val="100000"/>
              </a:lnSpc>
              <a:spcBef>
                <a:spcPts val="1800"/>
              </a:spcBef>
              <a:spcAft>
                <a:spcPts val="0"/>
              </a:spcAft>
              <a:buClr>
                <a:srgbClr val="0D0C36"/>
              </a:buClr>
              <a:buSzPts val="2100"/>
              <a:buFont typeface="Arial"/>
              <a:buChar char="•"/>
            </a:pPr>
            <a:r>
              <a:rPr lang="en" sz="1800" b="0" i="0" u="sng" strike="noStrike" cap="none">
                <a:solidFill>
                  <a:schemeClr val="hlink"/>
                </a:solidFill>
                <a:latin typeface="Arial"/>
                <a:ea typeface="Arial"/>
                <a:cs typeface="Arial"/>
                <a:sym typeface="Arial"/>
                <a:hlinkClick r:id="rId4"/>
              </a:rPr>
              <a:t>Roles and Responsibilities for Delegates</a:t>
            </a:r>
            <a:endParaRPr sz="1800" b="0" i="0" u="none" strike="noStrike" cap="none">
              <a:solidFill>
                <a:srgbClr val="14125A"/>
              </a:solidFill>
              <a:latin typeface="Arial"/>
              <a:ea typeface="Arial"/>
              <a:cs typeface="Arial"/>
              <a:sym typeface="Arial"/>
            </a:endParaRPr>
          </a:p>
          <a:p>
            <a:pPr marL="292100" marR="0" lvl="0" indent="-247650" algn="l" rtl="0">
              <a:lnSpc>
                <a:spcPct val="100000"/>
              </a:lnSpc>
              <a:spcBef>
                <a:spcPts val="1800"/>
              </a:spcBef>
              <a:spcAft>
                <a:spcPts val="0"/>
              </a:spcAft>
              <a:buClr>
                <a:srgbClr val="0D0C36"/>
              </a:buClr>
              <a:buSzPts val="2100"/>
              <a:buFont typeface="Arial"/>
              <a:buChar char="•"/>
            </a:pPr>
            <a:r>
              <a:rPr lang="en" sz="1800" b="0" i="0" u="sng" strike="noStrike" cap="none">
                <a:solidFill>
                  <a:schemeClr val="hlink"/>
                </a:solidFill>
                <a:latin typeface="Arial"/>
                <a:ea typeface="Arial"/>
                <a:cs typeface="Arial"/>
                <a:sym typeface="Arial"/>
                <a:hlinkClick r:id="rId5"/>
              </a:rPr>
              <a:t>Resolutions Handbook</a:t>
            </a:r>
            <a:endParaRPr sz="1800" b="0" i="0" u="sng" strike="noStrike" cap="none">
              <a:solidFill>
                <a:schemeClr val="hlink"/>
              </a:solidFill>
              <a:latin typeface="Arial"/>
              <a:ea typeface="Arial"/>
              <a:cs typeface="Arial"/>
              <a:sym typeface="Arial"/>
              <a:hlinkClick r:id="rId6"/>
            </a:endParaRPr>
          </a:p>
          <a:p>
            <a:pPr marL="292100" marR="0" lvl="0" indent="-247650" algn="l" rtl="0">
              <a:lnSpc>
                <a:spcPct val="100000"/>
              </a:lnSpc>
              <a:spcBef>
                <a:spcPts val="1800"/>
              </a:spcBef>
              <a:spcAft>
                <a:spcPts val="0"/>
              </a:spcAft>
              <a:buClr>
                <a:srgbClr val="0D0C36"/>
              </a:buClr>
              <a:buSzPts val="2100"/>
              <a:buFont typeface="Arial"/>
              <a:buChar char="•"/>
            </a:pPr>
            <a:r>
              <a:rPr lang="en" sz="1800" b="0" i="0" u="sng" strike="noStrike" cap="none">
                <a:solidFill>
                  <a:schemeClr val="hlink"/>
                </a:solidFill>
                <a:latin typeface="Arial"/>
                <a:ea typeface="Arial"/>
                <a:cs typeface="Arial"/>
                <a:sym typeface="Arial"/>
                <a:hlinkClick r:id="rId6"/>
              </a:rPr>
              <a:t>Senate resolutions web page (searchable)</a:t>
            </a:r>
            <a:endParaRPr sz="1800" b="0" i="0" u="none" strike="noStrike" cap="none">
              <a:solidFill>
                <a:srgbClr val="14125A"/>
              </a:solidFill>
              <a:latin typeface="Arial"/>
              <a:ea typeface="Arial"/>
              <a:cs typeface="Arial"/>
              <a:sym typeface="Arial"/>
            </a:endParaRPr>
          </a:p>
          <a:p>
            <a:pPr marL="368300" marR="0" lvl="0" indent="-336550" algn="l" rtl="0">
              <a:lnSpc>
                <a:spcPct val="100000"/>
              </a:lnSpc>
              <a:spcBef>
                <a:spcPts val="1800"/>
              </a:spcBef>
              <a:spcAft>
                <a:spcPts val="0"/>
              </a:spcAft>
              <a:buClr>
                <a:srgbClr val="0D0C36"/>
              </a:buClr>
              <a:buSzPts val="2300"/>
              <a:buFont typeface="Arial"/>
              <a:buChar char="•"/>
            </a:pPr>
            <a:r>
              <a:rPr lang="en" sz="1800" b="0" i="0" u="sng" strike="noStrike" cap="none">
                <a:solidFill>
                  <a:schemeClr val="hlink"/>
                </a:solidFill>
                <a:latin typeface="Arial"/>
                <a:ea typeface="Arial"/>
                <a:cs typeface="Arial"/>
                <a:sym typeface="Arial"/>
                <a:hlinkClick r:id="rId7"/>
              </a:rPr>
              <a:t>Session Resources</a:t>
            </a:r>
            <a:endParaRPr sz="1800" b="0" i="0" u="none" strike="noStrike" cap="none">
              <a:solidFill>
                <a:srgbClr val="14125A"/>
              </a:solidFill>
              <a:latin typeface="Arial"/>
              <a:ea typeface="Arial"/>
              <a:cs typeface="Arial"/>
              <a:sym typeface="Arial"/>
            </a:endParaRPr>
          </a:p>
          <a:p>
            <a:pPr marL="368300" marR="0" lvl="0" indent="-336550" algn="l" rtl="0">
              <a:lnSpc>
                <a:spcPct val="100000"/>
              </a:lnSpc>
              <a:spcBef>
                <a:spcPts val="1800"/>
              </a:spcBef>
              <a:spcAft>
                <a:spcPts val="1800"/>
              </a:spcAft>
              <a:buClr>
                <a:srgbClr val="0D0C36"/>
              </a:buClr>
              <a:buSzPts val="2300"/>
              <a:buFont typeface="Arial"/>
              <a:buChar char="•"/>
            </a:pPr>
            <a:r>
              <a:rPr lang="en" sz="1800" b="0" i="0" u="sng" strike="noStrike" cap="none">
                <a:solidFill>
                  <a:schemeClr val="hlink"/>
                </a:solidFill>
                <a:latin typeface="Arial"/>
                <a:ea typeface="Arial"/>
                <a:cs typeface="Arial"/>
                <a:sym typeface="Arial"/>
                <a:hlinkClick r:id="rId8"/>
              </a:rPr>
              <a:t>ASCCC Bylaws</a:t>
            </a:r>
            <a:endParaRPr/>
          </a:p>
        </p:txBody>
      </p:sp>
      <p:sp>
        <p:nvSpPr>
          <p:cNvPr id="216" name="Google Shape;216;p38"/>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9"/>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Questions?</a:t>
            </a:r>
            <a:endParaRPr/>
          </a:p>
        </p:txBody>
      </p:sp>
      <p:sp>
        <p:nvSpPr>
          <p:cNvPr id="222" name="Google Shape;222;p39"/>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Contact us: info@asccc.org</a:t>
            </a:r>
            <a:endParaRPr/>
          </a:p>
        </p:txBody>
      </p:sp>
      <p:sp>
        <p:nvSpPr>
          <p:cNvPr id="223" name="Google Shape;223;p39"/>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0"/>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Thank You!</a:t>
            </a:r>
            <a:endParaRPr/>
          </a:p>
        </p:txBody>
      </p:sp>
      <p:sp>
        <p:nvSpPr>
          <p:cNvPr id="229" name="Google Shape;229;p40"/>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Now let’s get our plenary on!</a:t>
            </a:r>
            <a:endParaRPr/>
          </a:p>
        </p:txBody>
      </p:sp>
      <p:sp>
        <p:nvSpPr>
          <p:cNvPr id="230" name="Google Shape;230;p4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Session Outcomes</a:t>
            </a:r>
            <a:endParaRPr/>
          </a:p>
        </p:txBody>
      </p:sp>
      <p:sp>
        <p:nvSpPr>
          <p:cNvPr id="96" name="Google Shape;96;p21"/>
          <p:cNvSpPr txBox="1">
            <a:spLocks noGrp="1"/>
          </p:cNvSpPr>
          <p:nvPr>
            <p:ph type="body" idx="1"/>
          </p:nvPr>
        </p:nvSpPr>
        <p:spPr>
          <a:xfrm>
            <a:off x="622496" y="1808445"/>
            <a:ext cx="7892855" cy="2865546"/>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Session attendees will:</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Make personal connections with others new to the ASCCC Plenary </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Understand the Role of the ASCCC &amp; Plenary</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Develop a breakout session attendance plan</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Discuss the Resolutions Process</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Examine the Disciplines List</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Review the ASCCC Awards</a:t>
            </a:r>
            <a:endParaRPr/>
          </a:p>
          <a:p>
            <a:pPr marL="342900" lvl="0" indent="-342900" algn="l" rtl="0">
              <a:lnSpc>
                <a:spcPct val="90000"/>
              </a:lnSpc>
              <a:spcBef>
                <a:spcPts val="800"/>
              </a:spcBef>
              <a:spcAft>
                <a:spcPts val="0"/>
              </a:spcAft>
              <a:buClr>
                <a:srgbClr val="404040"/>
              </a:buClr>
              <a:buSzPts val="1800"/>
              <a:buFont typeface="Arial"/>
              <a:buAutoNum type="arabicPeriod"/>
            </a:pPr>
            <a:r>
              <a:rPr lang="en"/>
              <a:t>Be provided additional ASCCC resources for plenary attendees</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97" name="Google Shape;97;p21"/>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Oh Hey, Are You New Here?</a:t>
            </a:r>
            <a:endParaRPr/>
          </a:p>
        </p:txBody>
      </p:sp>
      <p:sp>
        <p:nvSpPr>
          <p:cNvPr id="103" name="Google Shape;103;p22"/>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Is this your first plenary? Yes, No</a:t>
            </a:r>
            <a:endParaRPr/>
          </a:p>
          <a:p>
            <a:pPr marL="177800" lvl="0" indent="-177800" algn="l" rtl="0">
              <a:lnSpc>
                <a:spcPct val="90000"/>
              </a:lnSpc>
              <a:spcBef>
                <a:spcPts val="800"/>
              </a:spcBef>
              <a:spcAft>
                <a:spcPts val="0"/>
              </a:spcAft>
              <a:buClr>
                <a:srgbClr val="404040"/>
              </a:buClr>
              <a:buSzPts val="1800"/>
              <a:buChar char="•"/>
            </a:pPr>
            <a:r>
              <a:rPr lang="en"/>
              <a:t>Are you your college’s delegate? Yes, No </a:t>
            </a:r>
            <a:endParaRPr/>
          </a:p>
          <a:p>
            <a:pPr marL="177800" lvl="0" indent="-177800" algn="l" rtl="0">
              <a:lnSpc>
                <a:spcPct val="90000"/>
              </a:lnSpc>
              <a:spcBef>
                <a:spcPts val="800"/>
              </a:spcBef>
              <a:spcAft>
                <a:spcPts val="0"/>
              </a:spcAft>
              <a:buClr>
                <a:srgbClr val="404040"/>
              </a:buClr>
              <a:buSzPts val="1800"/>
              <a:buChar char="•"/>
            </a:pPr>
            <a:r>
              <a:rPr lang="en"/>
              <a:t>What area are you from? A, B, C, D</a:t>
            </a:r>
            <a:endParaRPr/>
          </a:p>
          <a:p>
            <a:pPr marL="177800" lvl="0" indent="-177800" algn="l" rtl="0">
              <a:lnSpc>
                <a:spcPct val="90000"/>
              </a:lnSpc>
              <a:spcBef>
                <a:spcPts val="800"/>
              </a:spcBef>
              <a:spcAft>
                <a:spcPts val="0"/>
              </a:spcAft>
              <a:buClr>
                <a:srgbClr val="404040"/>
              </a:buClr>
              <a:buSzPts val="1800"/>
              <a:buChar char="•"/>
            </a:pPr>
            <a:r>
              <a:rPr lang="en"/>
              <a:t>What are you most excited about? </a:t>
            </a:r>
            <a:endParaRPr/>
          </a:p>
          <a:p>
            <a:pPr marL="520700" lvl="1" indent="-184150" algn="l" rtl="0">
              <a:lnSpc>
                <a:spcPct val="90000"/>
              </a:lnSpc>
              <a:spcBef>
                <a:spcPts val="400"/>
              </a:spcBef>
              <a:spcAft>
                <a:spcPts val="0"/>
              </a:spcAft>
              <a:buClr>
                <a:srgbClr val="404040"/>
              </a:buClr>
              <a:buSzPts val="1700"/>
              <a:buChar char="•"/>
            </a:pPr>
            <a:r>
              <a:rPr lang="en"/>
              <a:t>The theme of the plenary?</a:t>
            </a:r>
            <a:endParaRPr/>
          </a:p>
          <a:p>
            <a:pPr marL="520700" lvl="1" indent="-184150" algn="l" rtl="0">
              <a:lnSpc>
                <a:spcPct val="90000"/>
              </a:lnSpc>
              <a:spcBef>
                <a:spcPts val="400"/>
              </a:spcBef>
              <a:spcAft>
                <a:spcPts val="0"/>
              </a:spcAft>
              <a:buClr>
                <a:srgbClr val="404040"/>
              </a:buClr>
              <a:buSzPts val="1700"/>
              <a:buChar char="•"/>
            </a:pPr>
            <a:r>
              <a:rPr lang="en"/>
              <a:t>Meeting with your colleagues? Virtually or In-person?</a:t>
            </a:r>
            <a:endParaRPr/>
          </a:p>
          <a:p>
            <a:pPr marL="520700" lvl="1" indent="-184150" algn="l" rtl="0">
              <a:lnSpc>
                <a:spcPct val="90000"/>
              </a:lnSpc>
              <a:spcBef>
                <a:spcPts val="400"/>
              </a:spcBef>
              <a:spcAft>
                <a:spcPts val="0"/>
              </a:spcAft>
              <a:buClr>
                <a:srgbClr val="404040"/>
              </a:buClr>
              <a:buSzPts val="1700"/>
              <a:buChar char="•"/>
            </a:pPr>
            <a:r>
              <a:rPr lang="en"/>
              <a:t>Resolutions and Saturday Voting? </a:t>
            </a:r>
            <a:endParaRPr/>
          </a:p>
          <a:p>
            <a:pPr marL="520700" lvl="1" indent="-184150" algn="l" rtl="0">
              <a:lnSpc>
                <a:spcPct val="90000"/>
              </a:lnSpc>
              <a:spcBef>
                <a:spcPts val="400"/>
              </a:spcBef>
              <a:spcAft>
                <a:spcPts val="0"/>
              </a:spcAft>
              <a:buClr>
                <a:srgbClr val="404040"/>
              </a:buClr>
              <a:buSzPts val="1700"/>
              <a:buChar char="•"/>
            </a:pPr>
            <a:r>
              <a:rPr lang="en"/>
              <a:t>Learning something new?</a:t>
            </a:r>
            <a:endParaRPr/>
          </a:p>
          <a:p>
            <a:pPr marL="177800" lvl="0" indent="-63500" algn="l" rtl="0">
              <a:lnSpc>
                <a:spcPct val="90000"/>
              </a:lnSpc>
              <a:spcBef>
                <a:spcPts val="800"/>
              </a:spcBef>
              <a:spcAft>
                <a:spcPts val="0"/>
              </a:spcAft>
              <a:buClr>
                <a:srgbClr val="404040"/>
              </a:buClr>
              <a:buSzPts val="1800"/>
              <a:buNone/>
            </a:pPr>
            <a:endParaRPr/>
          </a:p>
        </p:txBody>
      </p:sp>
      <p:sp>
        <p:nvSpPr>
          <p:cNvPr id="104" name="Google Shape;104;p22"/>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3"/>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ASCCC Mission</a:t>
            </a:r>
            <a:endParaRPr/>
          </a:p>
        </p:txBody>
      </p:sp>
      <p:sp>
        <p:nvSpPr>
          <p:cNvPr id="110" name="Google Shape;110;p23"/>
          <p:cNvSpPr txBox="1">
            <a:spLocks noGrp="1"/>
          </p:cNvSpPr>
          <p:nvPr>
            <p:ph type="body" idx="1"/>
          </p:nvPr>
        </p:nvSpPr>
        <p:spPr>
          <a:xfrm>
            <a:off x="394570" y="1864812"/>
            <a:ext cx="8361124" cy="2809179"/>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The Academic Senate for California Community Colleges (ASCCC):</a:t>
            </a:r>
            <a:endParaRPr/>
          </a:p>
          <a:p>
            <a:pPr marL="254000" lvl="0" indent="-247650" algn="l" rtl="0">
              <a:lnSpc>
                <a:spcPct val="90000"/>
              </a:lnSpc>
              <a:spcBef>
                <a:spcPts val="800"/>
              </a:spcBef>
              <a:spcAft>
                <a:spcPts val="0"/>
              </a:spcAft>
              <a:buClr>
                <a:srgbClr val="404040"/>
              </a:buClr>
              <a:buSzPts val="1500"/>
              <a:buFont typeface="Arial"/>
              <a:buChar char="•"/>
            </a:pPr>
            <a:r>
              <a:rPr lang="en" sz="1500"/>
              <a:t>Fosters the effective participation by community college faculty in all statewide and local academic and professional matters; </a:t>
            </a:r>
            <a:endParaRPr/>
          </a:p>
          <a:p>
            <a:pPr marL="254000" lvl="0" indent="-247650" algn="l" rtl="0">
              <a:lnSpc>
                <a:spcPct val="90000"/>
              </a:lnSpc>
              <a:spcBef>
                <a:spcPts val="800"/>
              </a:spcBef>
              <a:spcAft>
                <a:spcPts val="0"/>
              </a:spcAft>
              <a:buClr>
                <a:srgbClr val="404040"/>
              </a:buClr>
              <a:buSzPts val="1500"/>
              <a:buFont typeface="Arial"/>
              <a:buChar char="•"/>
            </a:pPr>
            <a:r>
              <a:rPr lang="en" sz="1500"/>
              <a:t>Develops, promotes, and acts upon policies responding to statewide concerns; </a:t>
            </a:r>
            <a:endParaRPr/>
          </a:p>
          <a:p>
            <a:pPr marL="254000" lvl="0" indent="-247650" algn="l" rtl="0">
              <a:lnSpc>
                <a:spcPct val="90000"/>
              </a:lnSpc>
              <a:spcBef>
                <a:spcPts val="800"/>
              </a:spcBef>
              <a:spcAft>
                <a:spcPts val="0"/>
              </a:spcAft>
              <a:buClr>
                <a:srgbClr val="404040"/>
              </a:buClr>
              <a:buSzPts val="1500"/>
              <a:buFont typeface="Arial"/>
              <a:buChar char="•"/>
            </a:pPr>
            <a:r>
              <a:rPr lang="en" sz="1500"/>
              <a:t>Serves as the official voice of the faculty of California Community Colleges in academic and professional matters. </a:t>
            </a:r>
            <a:endParaRPr/>
          </a:p>
          <a:p>
            <a:pPr marL="0" marR="0" lvl="0" indent="0" algn="l" rtl="0">
              <a:lnSpc>
                <a:spcPct val="90000"/>
              </a:lnSpc>
              <a:spcBef>
                <a:spcPts val="800"/>
              </a:spcBef>
              <a:spcAft>
                <a:spcPts val="0"/>
              </a:spcAft>
              <a:buClr>
                <a:srgbClr val="404040"/>
              </a:buClr>
              <a:buSzPts val="1800"/>
              <a:buFont typeface="Arial"/>
              <a:buNone/>
            </a:pPr>
            <a:r>
              <a:rPr lang="en"/>
              <a:t>The ASCCC strengthens and supports the local senates of all California community colleges.</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11" name="Google Shape;111;p2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Plenary’s Purpose Please</a:t>
            </a:r>
            <a:endParaRPr/>
          </a:p>
        </p:txBody>
      </p:sp>
      <p:sp>
        <p:nvSpPr>
          <p:cNvPr id="117" name="Google Shape;117;p24"/>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rgbClr val="404040"/>
              </a:buClr>
              <a:buSzPts val="1800"/>
              <a:buNone/>
            </a:pPr>
            <a:r>
              <a:rPr lang="en"/>
              <a:t>The general and breakout sessions permit local senates–their officers (who often also serve as their senate's official delegate), curriculum chairs, and other interested faculty–to: </a:t>
            </a:r>
            <a:endParaRPr/>
          </a:p>
          <a:p>
            <a:pPr marL="520700" lvl="1" indent="-184150" algn="l" rtl="0">
              <a:lnSpc>
                <a:spcPct val="90000"/>
              </a:lnSpc>
              <a:spcBef>
                <a:spcPts val="400"/>
              </a:spcBef>
              <a:spcAft>
                <a:spcPts val="0"/>
              </a:spcAft>
              <a:buClr>
                <a:srgbClr val="404040"/>
              </a:buClr>
              <a:buSzPts val="1700"/>
              <a:buChar char="•"/>
            </a:pPr>
            <a:r>
              <a:rPr lang="en"/>
              <a:t>Be apprised about important topics and issues, </a:t>
            </a:r>
            <a:endParaRPr/>
          </a:p>
          <a:p>
            <a:pPr marL="520700" lvl="1" indent="-184150" algn="l" rtl="0">
              <a:lnSpc>
                <a:spcPct val="90000"/>
              </a:lnSpc>
              <a:spcBef>
                <a:spcPts val="400"/>
              </a:spcBef>
              <a:spcAft>
                <a:spcPts val="0"/>
              </a:spcAft>
              <a:buClr>
                <a:srgbClr val="404040"/>
              </a:buClr>
              <a:buSzPts val="1700"/>
              <a:buChar char="•"/>
            </a:pPr>
            <a:r>
              <a:rPr lang="en"/>
              <a:t>Receive training to bolster the effectiveness of their senate, </a:t>
            </a:r>
            <a:endParaRPr/>
          </a:p>
          <a:p>
            <a:pPr marL="520700" lvl="1" indent="-184150" algn="l" rtl="0">
              <a:lnSpc>
                <a:spcPct val="90000"/>
              </a:lnSpc>
              <a:spcBef>
                <a:spcPts val="400"/>
              </a:spcBef>
              <a:spcAft>
                <a:spcPts val="0"/>
              </a:spcAft>
              <a:buClr>
                <a:srgbClr val="404040"/>
              </a:buClr>
              <a:buSzPts val="1700"/>
              <a:buChar char="•"/>
            </a:pPr>
            <a:r>
              <a:rPr lang="en"/>
              <a:t>Select representatives and officers, </a:t>
            </a:r>
            <a:endParaRPr/>
          </a:p>
          <a:p>
            <a:pPr marL="520700" lvl="1" indent="-184150" algn="l" rtl="0">
              <a:lnSpc>
                <a:spcPct val="90000"/>
              </a:lnSpc>
              <a:spcBef>
                <a:spcPts val="400"/>
              </a:spcBef>
              <a:spcAft>
                <a:spcPts val="0"/>
              </a:spcAft>
              <a:buClr>
                <a:srgbClr val="404040"/>
              </a:buClr>
              <a:buSzPts val="1700"/>
              <a:buChar char="•"/>
            </a:pPr>
            <a:r>
              <a:rPr lang="en"/>
              <a:t>Determine Senate positions and provide the Executive Committee its direction through the resolution and voting processes.</a:t>
            </a:r>
            <a:endParaRPr/>
          </a:p>
          <a:p>
            <a:pPr marL="177800" lvl="0" indent="-63500" algn="l" rtl="0">
              <a:lnSpc>
                <a:spcPct val="90000"/>
              </a:lnSpc>
              <a:spcBef>
                <a:spcPts val="800"/>
              </a:spcBef>
              <a:spcAft>
                <a:spcPts val="0"/>
              </a:spcAft>
              <a:buClr>
                <a:srgbClr val="404040"/>
              </a:buClr>
              <a:buSzPts val="1800"/>
              <a:buNone/>
            </a:pPr>
            <a:endParaRPr/>
          </a:p>
        </p:txBody>
      </p:sp>
      <p:sp>
        <p:nvSpPr>
          <p:cNvPr id="118" name="Google Shape;118;p24"/>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Plenary Theme</a:t>
            </a:r>
            <a:endParaRPr/>
          </a:p>
        </p:txBody>
      </p:sp>
      <p:sp>
        <p:nvSpPr>
          <p:cNvPr id="124" name="Google Shape;124;p25"/>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0" lvl="0" indent="0" algn="ctr" rtl="0">
              <a:lnSpc>
                <a:spcPct val="90000"/>
              </a:lnSpc>
              <a:spcBef>
                <a:spcPts val="0"/>
              </a:spcBef>
              <a:spcAft>
                <a:spcPts val="0"/>
              </a:spcAft>
              <a:buClr>
                <a:srgbClr val="404040"/>
              </a:buClr>
              <a:buSzPts val="1800"/>
              <a:buNone/>
            </a:pPr>
            <a:endParaRPr/>
          </a:p>
          <a:p>
            <a:pPr marL="0" lvl="0" indent="0" algn="ctr" rtl="0">
              <a:lnSpc>
                <a:spcPct val="90000"/>
              </a:lnSpc>
              <a:spcBef>
                <a:spcPts val="800"/>
              </a:spcBef>
              <a:spcAft>
                <a:spcPts val="0"/>
              </a:spcAft>
              <a:buClr>
                <a:srgbClr val="404040"/>
              </a:buClr>
              <a:buSzPts val="1800"/>
              <a:buNone/>
            </a:pPr>
            <a:endParaRPr/>
          </a:p>
          <a:p>
            <a:pPr marL="0" lvl="0" indent="0" algn="ctr" rtl="0">
              <a:lnSpc>
                <a:spcPct val="90000"/>
              </a:lnSpc>
              <a:spcBef>
                <a:spcPts val="800"/>
              </a:spcBef>
              <a:spcAft>
                <a:spcPts val="0"/>
              </a:spcAft>
              <a:buClr>
                <a:srgbClr val="404040"/>
              </a:buClr>
              <a:buSzPts val="3000"/>
              <a:buNone/>
            </a:pPr>
            <a:r>
              <a:rPr lang="en" sz="3000"/>
              <a:t>Centering Authentic Voices and Lived Experiences in 10+1</a:t>
            </a:r>
            <a:endParaRPr/>
          </a:p>
        </p:txBody>
      </p:sp>
      <p:sp>
        <p:nvSpPr>
          <p:cNvPr id="125" name="Google Shape;125;p2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t>How Does One Plenary in a Hybrid Vibe?</a:t>
            </a:r>
            <a:endParaRPr/>
          </a:p>
        </p:txBody>
      </p:sp>
      <p:sp>
        <p:nvSpPr>
          <p:cNvPr id="131" name="Google Shape;131;p26"/>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Review Plenary Program to see what interests you.</a:t>
            </a:r>
            <a:endParaRPr/>
          </a:p>
          <a:p>
            <a:pPr marL="177800" lvl="0" indent="-177800" algn="l" rtl="0">
              <a:lnSpc>
                <a:spcPct val="90000"/>
              </a:lnSpc>
              <a:spcBef>
                <a:spcPts val="800"/>
              </a:spcBef>
              <a:spcAft>
                <a:spcPts val="0"/>
              </a:spcAft>
              <a:buClr>
                <a:srgbClr val="404040"/>
              </a:buClr>
              <a:buSzPts val="1800"/>
              <a:buChar char="•"/>
            </a:pPr>
            <a:r>
              <a:rPr lang="en"/>
              <a:t>Use Zoom events to create your personalized session agenda.</a:t>
            </a:r>
            <a:endParaRPr/>
          </a:p>
          <a:p>
            <a:pPr marL="177800" lvl="0" indent="-177800" algn="l" rtl="0">
              <a:lnSpc>
                <a:spcPct val="90000"/>
              </a:lnSpc>
              <a:spcBef>
                <a:spcPts val="800"/>
              </a:spcBef>
              <a:spcAft>
                <a:spcPts val="0"/>
              </a:spcAft>
              <a:buClr>
                <a:srgbClr val="404040"/>
              </a:buClr>
              <a:buSzPts val="1800"/>
              <a:buChar char="•"/>
            </a:pPr>
            <a:r>
              <a:rPr lang="en"/>
              <a:t>Attending plenary with colleagues from your district? Strategize with them to maximize session attendance. </a:t>
            </a:r>
            <a:endParaRPr/>
          </a:p>
          <a:p>
            <a:pPr marL="177800" lvl="0" indent="-63500" algn="l" rtl="0">
              <a:lnSpc>
                <a:spcPct val="90000"/>
              </a:lnSpc>
              <a:spcBef>
                <a:spcPts val="800"/>
              </a:spcBef>
              <a:spcAft>
                <a:spcPts val="0"/>
              </a:spcAft>
              <a:buClr>
                <a:srgbClr val="404040"/>
              </a:buClr>
              <a:buSzPts val="1800"/>
              <a:buNone/>
            </a:pPr>
            <a:endParaRPr/>
          </a:p>
        </p:txBody>
      </p:sp>
      <p:sp>
        <p:nvSpPr>
          <p:cNvPr id="132" name="Google Shape;132;p2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Pre-Gaming Plenary </a:t>
            </a:r>
            <a:endParaRPr/>
          </a:p>
        </p:txBody>
      </p:sp>
      <p:sp>
        <p:nvSpPr>
          <p:cNvPr id="138" name="Google Shape;138;p27"/>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254000" lvl="0" indent="-254000" algn="l" rtl="0">
              <a:lnSpc>
                <a:spcPct val="90000"/>
              </a:lnSpc>
              <a:spcBef>
                <a:spcPts val="0"/>
              </a:spcBef>
              <a:spcAft>
                <a:spcPts val="0"/>
              </a:spcAft>
              <a:buClr>
                <a:srgbClr val="404040"/>
              </a:buClr>
              <a:buSzPts val="1800"/>
              <a:buFont typeface="Arial"/>
              <a:buChar char="•"/>
            </a:pPr>
            <a:r>
              <a:rPr lang="en"/>
              <a:t>Breakouts</a:t>
            </a:r>
            <a:endParaRPr/>
          </a:p>
          <a:p>
            <a:pPr marL="254000" lvl="0" indent="-254000" algn="l" rtl="0">
              <a:lnSpc>
                <a:spcPct val="90000"/>
              </a:lnSpc>
              <a:spcBef>
                <a:spcPts val="800"/>
              </a:spcBef>
              <a:spcAft>
                <a:spcPts val="0"/>
              </a:spcAft>
              <a:buClr>
                <a:srgbClr val="404040"/>
              </a:buClr>
              <a:buSzPts val="1800"/>
              <a:buFont typeface="Arial"/>
              <a:buChar char="•"/>
            </a:pPr>
            <a:r>
              <a:rPr lang="en"/>
              <a:t>General Sessions </a:t>
            </a:r>
            <a:endParaRPr/>
          </a:p>
          <a:p>
            <a:pPr marL="254000" lvl="0" indent="-254000" algn="l" rtl="0">
              <a:lnSpc>
                <a:spcPct val="90000"/>
              </a:lnSpc>
              <a:spcBef>
                <a:spcPts val="800"/>
              </a:spcBef>
              <a:spcAft>
                <a:spcPts val="0"/>
              </a:spcAft>
              <a:buClr>
                <a:srgbClr val="404040"/>
              </a:buClr>
              <a:buSzPts val="1800"/>
              <a:buFont typeface="Arial"/>
              <a:buChar char="•"/>
            </a:pPr>
            <a:r>
              <a:rPr lang="en"/>
              <a:t>Morning Activities and Social Activities. Yes, even online!</a:t>
            </a:r>
            <a:endParaRPr/>
          </a:p>
          <a:p>
            <a:pPr marL="254000" lvl="0" indent="-254000" algn="l" rtl="0">
              <a:lnSpc>
                <a:spcPct val="90000"/>
              </a:lnSpc>
              <a:spcBef>
                <a:spcPts val="800"/>
              </a:spcBef>
              <a:spcAft>
                <a:spcPts val="0"/>
              </a:spcAft>
              <a:buClr>
                <a:srgbClr val="404040"/>
              </a:buClr>
              <a:buSzPts val="1800"/>
              <a:buFont typeface="Arial"/>
              <a:buChar char="•"/>
            </a:pPr>
            <a:r>
              <a:rPr lang="en"/>
              <a:t>Caucus Rooms Available </a:t>
            </a:r>
            <a:endParaRPr/>
          </a:p>
          <a:p>
            <a:pPr marL="254000" lvl="0" indent="-254000" algn="l" rtl="0">
              <a:lnSpc>
                <a:spcPct val="90000"/>
              </a:lnSpc>
              <a:spcBef>
                <a:spcPts val="800"/>
              </a:spcBef>
              <a:spcAft>
                <a:spcPts val="0"/>
              </a:spcAft>
              <a:buClr>
                <a:srgbClr val="404040"/>
              </a:buClr>
              <a:buSzPts val="1800"/>
              <a:buFont typeface="Arial"/>
              <a:buChar char="•"/>
            </a:pPr>
            <a:r>
              <a:rPr lang="en"/>
              <a:t>State of the Senate – First General Session </a:t>
            </a:r>
            <a:endParaRPr/>
          </a:p>
          <a:p>
            <a:pPr marL="254000" lvl="0" indent="-254000" algn="l" rtl="0">
              <a:lnSpc>
                <a:spcPct val="90000"/>
              </a:lnSpc>
              <a:spcBef>
                <a:spcPts val="800"/>
              </a:spcBef>
              <a:spcAft>
                <a:spcPts val="0"/>
              </a:spcAft>
              <a:buClr>
                <a:srgbClr val="404040"/>
              </a:buClr>
              <a:buSzPts val="1800"/>
              <a:buFont typeface="Arial"/>
              <a:buChar char="•"/>
            </a:pPr>
            <a:r>
              <a:rPr lang="en"/>
              <a:t>Foundation for Academic Senate for California Community Colleges </a:t>
            </a:r>
            <a:endParaRPr/>
          </a:p>
          <a:p>
            <a:pPr marL="254000" lvl="0" indent="-254000" algn="l" rtl="0">
              <a:lnSpc>
                <a:spcPct val="90000"/>
              </a:lnSpc>
              <a:spcBef>
                <a:spcPts val="800"/>
              </a:spcBef>
              <a:spcAft>
                <a:spcPts val="0"/>
              </a:spcAft>
              <a:buClr>
                <a:srgbClr val="404040"/>
              </a:buClr>
              <a:buSzPts val="1800"/>
              <a:buFont typeface="Arial"/>
              <a:buChar char="•"/>
            </a:pPr>
            <a:r>
              <a:rPr lang="en"/>
              <a:t>Disciplines List Hearings </a:t>
            </a:r>
            <a:endParaRPr/>
          </a:p>
          <a:p>
            <a:pPr marL="254000" lvl="0" indent="-254000" algn="l" rtl="0">
              <a:lnSpc>
                <a:spcPct val="90000"/>
              </a:lnSpc>
              <a:spcBef>
                <a:spcPts val="800"/>
              </a:spcBef>
              <a:spcAft>
                <a:spcPts val="0"/>
              </a:spcAft>
              <a:buClr>
                <a:srgbClr val="404040"/>
              </a:buClr>
              <a:buSzPts val="1800"/>
              <a:buFont typeface="Arial"/>
              <a:buChar char="•"/>
            </a:pPr>
            <a:r>
              <a:rPr lang="en"/>
              <a:t>Area Meetings on Friday, November 4</a:t>
            </a:r>
            <a:r>
              <a:rPr lang="en" baseline="30000"/>
              <a:t>th</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39" name="Google Shape;139;p2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1188</Words>
  <Application>Microsoft Office PowerPoint</Application>
  <PresentationFormat>On-screen Show (16:9)</PresentationFormat>
  <Paragraphs>171</Paragraphs>
  <Slides>22</Slides>
  <Notes>22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Georgia</vt:lpstr>
      <vt:lpstr>Palatino</vt:lpstr>
      <vt:lpstr>Simple Light</vt:lpstr>
      <vt:lpstr>ASCCC Curriculum Inst. 2020 Theme</vt:lpstr>
      <vt:lpstr>Building Community and Grounding Juan Arzola, ASCCC At-Large Representative Cheryl Aschenbach, ASCCC Vice-President Karen Chow, ASCCC Area B Representative Michelle Velasquez Bean, ASCCC Treasurer </vt:lpstr>
      <vt:lpstr>Session Description</vt:lpstr>
      <vt:lpstr>Session Outcomes</vt:lpstr>
      <vt:lpstr>Oh Hey, Are You New Here?</vt:lpstr>
      <vt:lpstr>ASCCC Mission</vt:lpstr>
      <vt:lpstr>Plenary’s Purpose Please</vt:lpstr>
      <vt:lpstr>Plenary Theme</vt:lpstr>
      <vt:lpstr>How Does One Plenary in a Hybrid Vibe?</vt:lpstr>
      <vt:lpstr>Pre-Gaming Plenary </vt:lpstr>
      <vt:lpstr>Finding Community in Caucuses</vt:lpstr>
      <vt:lpstr>Everything Zoom Events</vt:lpstr>
      <vt:lpstr>So You Say You’re a Delegate…</vt:lpstr>
      <vt:lpstr>Still Unsure? Q &amp; A For Better Grounding</vt:lpstr>
      <vt:lpstr>Voting Overview</vt:lpstr>
      <vt:lpstr>Resosplaining: Part I</vt:lpstr>
      <vt:lpstr>Resosplaining: Part II</vt:lpstr>
      <vt:lpstr>Let’s Talk Discipline List Timeline</vt:lpstr>
      <vt:lpstr>Disciplines List Proposals: November 2022</vt:lpstr>
      <vt:lpstr>ASCCC Awards</vt:lpstr>
      <vt:lpstr>Important Resources for Delegates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Community and Grounding Juan Arzola, ASCCC At-Large Representative Cheryl Aschenbach, ASCCC Vice-President Karen Chow, ASCCC Area B Representative Michelle Velasquez Bean, ASCCC Treasurer </dc:title>
  <cp:lastModifiedBy>Juan Arzola</cp:lastModifiedBy>
  <cp:revision>1</cp:revision>
  <dcterms:modified xsi:type="dcterms:W3CDTF">2022-11-02T13:51:33Z</dcterms:modified>
</cp:coreProperties>
</file>