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0" r:id="rId2"/>
    <p:sldId id="256" r:id="rId3"/>
    <p:sldId id="290" r:id="rId4"/>
    <p:sldId id="282" r:id="rId5"/>
    <p:sldId id="287" r:id="rId6"/>
    <p:sldId id="283" r:id="rId7"/>
    <p:sldId id="289" r:id="rId8"/>
    <p:sldId id="284" r:id="rId9"/>
    <p:sldId id="292" r:id="rId10"/>
    <p:sldId id="294" r:id="rId11"/>
    <p:sldId id="288" r:id="rId12"/>
    <p:sldId id="285" r:id="rId13"/>
    <p:sldId id="293" r:id="rId14"/>
    <p:sldId id="264" r:id="rId15"/>
    <p:sldId id="265" r:id="rId16"/>
    <p:sldId id="266" r:id="rId17"/>
    <p:sldId id="267" r:id="rId18"/>
    <p:sldId id="268" r:id="rId19"/>
    <p:sldId id="269" r:id="rId20"/>
    <p:sldId id="270" r:id="rId21"/>
    <p:sldId id="271" r:id="rId22"/>
    <p:sldId id="272" r:id="rId23"/>
    <p:sldId id="273" r:id="rId24"/>
    <p:sldId id="259" r:id="rId25"/>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6"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4/27/2020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4/27/2020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4/27/2020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drive/my-drive" TargetMode="External"/><Relationship Id="rId7" Type="http://schemas.openxmlformats.org/officeDocument/2006/relationships/hyperlink" Target="https://quizlet.com/es/mission" TargetMode="External"/><Relationship Id="rId2" Type="http://schemas.openxmlformats.org/officeDocument/2006/relationships/hyperlink" Target="https://go.vistahigherlearning.com/transitiontoremoteteaching_series.html" TargetMode="External"/><Relationship Id="rId1" Type="http://schemas.openxmlformats.org/officeDocument/2006/relationships/slideLayout" Target="../slideLayouts/slideLayout5.xml"/><Relationship Id="rId6" Type="http://schemas.openxmlformats.org/officeDocument/2006/relationships/hyperlink" Target="http://highered.mheducation.com/sites/0073534420/student_view0/index.html" TargetMode="External"/><Relationship Id="rId5" Type="http://schemas.openxmlformats.org/officeDocument/2006/relationships/hyperlink" Target="https://www.youtube.com/watch?v=kdHxE_TtAIg" TargetMode="External"/><Relationship Id="rId4" Type="http://schemas.openxmlformats.org/officeDocument/2006/relationships/hyperlink" Target="https://cccpln.csod.com/ui/lms-learner-playlist/PlaylistDetails?playlistId=410e60f8-72a2-4928-b1a2-3bd1fb9dd98f"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apple.com/apple-pencil/" TargetMode="External"/><Relationship Id="rId13" Type="http://schemas.openxmlformats.org/officeDocument/2006/relationships/hyperlink" Target="https://padlet.com/features" TargetMode="External"/><Relationship Id="rId3" Type="http://schemas.openxmlformats.org/officeDocument/2006/relationships/hyperlink" Target="https://kahoot.com/schools-u/" TargetMode="External"/><Relationship Id="rId7" Type="http://schemas.openxmlformats.org/officeDocument/2006/relationships/hyperlink" Target="https://community.canvaslms.com/docs/DOC-6464-using-google-in-canvas" TargetMode="External"/><Relationship Id="rId12" Type="http://schemas.openxmlformats.org/officeDocument/2006/relationships/hyperlink" Target="https://answergarden.ch/" TargetMode="External"/><Relationship Id="rId2" Type="http://schemas.openxmlformats.org/officeDocument/2006/relationships/hyperlink" Target="https://creativecommons.org/" TargetMode="External"/><Relationship Id="rId1" Type="http://schemas.openxmlformats.org/officeDocument/2006/relationships/slideLayout" Target="../slideLayouts/slideLayout5.xml"/><Relationship Id="rId6" Type="http://schemas.openxmlformats.org/officeDocument/2006/relationships/hyperlink" Target="https://oli.cmu.edu/product-category/language/" TargetMode="External"/><Relationship Id="rId11" Type="http://schemas.openxmlformats.org/officeDocument/2006/relationships/hyperlink" Target="https://info.flipgrid.com/" TargetMode="External"/><Relationship Id="rId5" Type="http://schemas.openxmlformats.org/officeDocument/2006/relationships/hyperlink" Target="https://conjuguemos.com/" TargetMode="External"/><Relationship Id="rId10" Type="http://schemas.openxmlformats.org/officeDocument/2006/relationships/hyperlink" Target="https://knowledge.playposit.com/article/208-navigating-playposit-3-0#premadebulbs" TargetMode="External"/><Relationship Id="rId4" Type="http://schemas.openxmlformats.org/officeDocument/2006/relationships/hyperlink" Target="https://voicethread.com/howto/canvas/" TargetMode="External"/><Relationship Id="rId9" Type="http://schemas.openxmlformats.org/officeDocument/2006/relationships/hyperlink" Target="https://screencast-o-matic.com/"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atherine-ousselin.com/recording-tool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apple.com/apple-pencil/" TargetMode="External"/><Relationship Id="rId2" Type="http://schemas.openxmlformats.org/officeDocument/2006/relationships/hyperlink" Target="https://support.zoom.us/hc/en-us/articles/115005706806-Using-annotation-tools-on-a-shared-screen-or-whiteboard"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citl.indiana.edu/teaching-resources/academic-integrity/designing-assignments-encourage-integrity/index.html" TargetMode="External"/><Relationship Id="rId2" Type="http://schemas.openxmlformats.org/officeDocument/2006/relationships/hyperlink" Target="https://academicintegrity.as.ua.edu/faculty-resources/sample-assignments/" TargetMode="External"/><Relationship Id="rId1" Type="http://schemas.openxmlformats.org/officeDocument/2006/relationships/slideLayout" Target="../slideLayouts/slideLayout5.xml"/><Relationship Id="rId4" Type="http://schemas.openxmlformats.org/officeDocument/2006/relationships/hyperlink" Target="https://www.insidehighered.com/digital-learning/article/2018/10/31/qa-strategies-better-assessments-online-lear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8A6B1-A01B-41C6-A280-6AF4BFEACCD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5B433B41-5D97-4C8D-9431-B1091EFA712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xmlns="" id="{0E8BFFB1-911F-474F-B2BF-0A8112E01B4A}"/>
              </a:ext>
            </a:extLst>
          </p:cNvPr>
          <p:cNvPicPr>
            <a:picLocks noChangeAspect="1"/>
          </p:cNvPicPr>
          <p:nvPr/>
        </p:nvPicPr>
        <p:blipFill>
          <a:blip r:embed="rId2"/>
          <a:stretch>
            <a:fillRect/>
          </a:stretch>
        </p:blipFill>
        <p:spPr>
          <a:xfrm>
            <a:off x="0" y="0"/>
            <a:ext cx="12192000" cy="6119154"/>
          </a:xfrm>
          <a:prstGeom prst="rect">
            <a:avLst/>
          </a:prstGeom>
        </p:spPr>
      </p:pic>
      <p:sp>
        <p:nvSpPr>
          <p:cNvPr id="5" name="Title 1">
            <a:extLst>
              <a:ext uri="{FF2B5EF4-FFF2-40B4-BE49-F238E27FC236}">
                <a16:creationId xmlns:a16="http://schemas.microsoft.com/office/drawing/2014/main" xmlns="" id="{0705C9D9-AD05-445B-B8F3-5576ACA76B7F}"/>
              </a:ext>
            </a:extLst>
          </p:cNvPr>
          <p:cNvSpPr txBox="1">
            <a:spLocks/>
          </p:cNvSpPr>
          <p:nvPr/>
        </p:nvSpPr>
        <p:spPr>
          <a:xfrm>
            <a:off x="5695950" y="1841459"/>
            <a:ext cx="5657850" cy="2273341"/>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6600" b="0" i="0" kern="1200" cap="all">
                <a:solidFill>
                  <a:schemeClr val="tx1"/>
                </a:solidFill>
                <a:effectLst/>
                <a:latin typeface="+mj-lt"/>
                <a:ea typeface="+mj-ea"/>
                <a:cs typeface="+mj-cs"/>
              </a:defRPr>
            </a:lvl1pPr>
          </a:lstStyle>
          <a:p>
            <a:r>
              <a:rPr lang="en-US" sz="4000" cap="none" dirty="0"/>
              <a:t>Arts/foreign languages in an online environment</a:t>
            </a:r>
          </a:p>
        </p:txBody>
      </p:sp>
      <p:sp>
        <p:nvSpPr>
          <p:cNvPr id="6" name="TextBox 5">
            <a:extLst>
              <a:ext uri="{FF2B5EF4-FFF2-40B4-BE49-F238E27FC236}">
                <a16:creationId xmlns:a16="http://schemas.microsoft.com/office/drawing/2014/main" xmlns="" id="{BA990E46-9C8C-433E-B80F-6ACD15A0C6A6}"/>
              </a:ext>
            </a:extLst>
          </p:cNvPr>
          <p:cNvSpPr txBox="1"/>
          <p:nvPr/>
        </p:nvSpPr>
        <p:spPr>
          <a:xfrm>
            <a:off x="2966975" y="6248644"/>
            <a:ext cx="6760121" cy="646331"/>
          </a:xfrm>
          <a:prstGeom prst="rect">
            <a:avLst/>
          </a:prstGeom>
          <a:noFill/>
        </p:spPr>
        <p:txBody>
          <a:bodyPr wrap="square" rtlCol="0">
            <a:spAutoFit/>
          </a:bodyPr>
          <a:lstStyle/>
          <a:p>
            <a:pPr algn="ctr"/>
            <a:r>
              <a:rPr lang="en-US" b="1" dirty="0"/>
              <a:t>Nereyda </a:t>
            </a:r>
            <a:r>
              <a:rPr lang="en-US" b="1" dirty="0" err="1"/>
              <a:t>Maroot</a:t>
            </a:r>
            <a:r>
              <a:rPr lang="en-US" b="1" dirty="0"/>
              <a:t>,  Spanish teacher @ Fresno City College  </a:t>
            </a:r>
          </a:p>
          <a:p>
            <a:pPr algn="ctr"/>
            <a:r>
              <a:rPr lang="en-US" b="1" dirty="0"/>
              <a:t>ASCCC C-ID Spanish Reviewer</a:t>
            </a:r>
          </a:p>
        </p:txBody>
      </p:sp>
    </p:spTree>
    <p:extLst>
      <p:ext uri="{BB962C8B-B14F-4D97-AF65-F5344CB8AC3E}">
        <p14:creationId xmlns:p14="http://schemas.microsoft.com/office/powerpoint/2010/main" val="3565662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53642-BE1E-6A48-9DDE-12107C4F145E}"/>
              </a:ext>
            </a:extLst>
          </p:cNvPr>
          <p:cNvSpPr>
            <a:spLocks noGrp="1"/>
          </p:cNvSpPr>
          <p:nvPr>
            <p:ph type="title"/>
          </p:nvPr>
        </p:nvSpPr>
        <p:spPr>
          <a:xfrm>
            <a:off x="839788" y="365125"/>
            <a:ext cx="10515600" cy="1325563"/>
          </a:xfrm>
        </p:spPr>
        <p:txBody>
          <a:bodyPr/>
          <a:lstStyle/>
          <a:p>
            <a:pPr algn="ctr"/>
            <a:r>
              <a:rPr lang="en-US" sz="3200" dirty="0"/>
              <a:t>Concerns and Solutions/Potential Solutions</a:t>
            </a:r>
            <a:r>
              <a:rPr lang="en-US" dirty="0"/>
              <a:t/>
            </a:r>
            <a:br>
              <a:rPr lang="en-US" dirty="0"/>
            </a:br>
            <a:r>
              <a:rPr lang="en-US" dirty="0"/>
              <a:t>“Class” time and “Breaks” </a:t>
            </a:r>
            <a:r>
              <a:rPr lang="en-US" dirty="0" err="1"/>
              <a:t>onn</a:t>
            </a:r>
            <a:r>
              <a:rPr lang="en-US" dirty="0"/>
              <a:t> a virtual setting</a:t>
            </a:r>
          </a:p>
        </p:txBody>
      </p:sp>
      <p:sp>
        <p:nvSpPr>
          <p:cNvPr id="3" name="Text Placeholder 2">
            <a:extLst>
              <a:ext uri="{FF2B5EF4-FFF2-40B4-BE49-F238E27FC236}">
                <a16:creationId xmlns:a16="http://schemas.microsoft.com/office/drawing/2014/main" xmlns="" id="{F0A35B45-E4C0-9E41-8BE3-FA6348B181AF}"/>
              </a:ext>
            </a:extLst>
          </p:cNvPr>
          <p:cNvSpPr>
            <a:spLocks noGrp="1"/>
          </p:cNvSpPr>
          <p:nvPr>
            <p:ph type="body" idx="1"/>
          </p:nvPr>
        </p:nvSpPr>
        <p:spPr>
          <a:xfrm>
            <a:off x="263109" y="1445566"/>
            <a:ext cx="2920999" cy="520431"/>
          </a:xfrm>
        </p:spPr>
        <p:txBody>
          <a:bodyPr anchor="ctr"/>
          <a:lstStyle/>
          <a:p>
            <a:pPr algn="ctr"/>
            <a:r>
              <a:rPr lang="en-US" dirty="0"/>
              <a:t>Concerns</a:t>
            </a:r>
          </a:p>
        </p:txBody>
      </p:sp>
      <p:sp>
        <p:nvSpPr>
          <p:cNvPr id="4" name="Content Placeholder 3">
            <a:extLst>
              <a:ext uri="{FF2B5EF4-FFF2-40B4-BE49-F238E27FC236}">
                <a16:creationId xmlns:a16="http://schemas.microsoft.com/office/drawing/2014/main" xmlns="" id="{9ECF929A-9385-3145-BF49-4D3D54CA1AB9}"/>
              </a:ext>
            </a:extLst>
          </p:cNvPr>
          <p:cNvSpPr>
            <a:spLocks noGrp="1"/>
          </p:cNvSpPr>
          <p:nvPr>
            <p:ph sz="half" idx="2"/>
          </p:nvPr>
        </p:nvSpPr>
        <p:spPr>
          <a:xfrm>
            <a:off x="459719" y="1965997"/>
            <a:ext cx="2561777" cy="3785446"/>
          </a:xfrm>
        </p:spPr>
        <p:txBody>
          <a:bodyPr>
            <a:normAutofit fontScale="92500"/>
          </a:bodyPr>
          <a:lstStyle/>
          <a:p>
            <a:r>
              <a:rPr lang="en-US" sz="2800" b="1" dirty="0"/>
              <a:t>How do we manage time with students in the virtual /distance learning setting? </a:t>
            </a:r>
          </a:p>
          <a:p>
            <a:endParaRPr lang="en-US" sz="2800" b="1" dirty="0"/>
          </a:p>
        </p:txBody>
      </p:sp>
      <p:sp>
        <p:nvSpPr>
          <p:cNvPr id="5" name="Text Placeholder 4">
            <a:extLst>
              <a:ext uri="{FF2B5EF4-FFF2-40B4-BE49-F238E27FC236}">
                <a16:creationId xmlns:a16="http://schemas.microsoft.com/office/drawing/2014/main" xmlns="" id="{C70EDE8F-8765-334F-AF77-E8D24EB3D431}"/>
              </a:ext>
            </a:extLst>
          </p:cNvPr>
          <p:cNvSpPr>
            <a:spLocks noGrp="1"/>
          </p:cNvSpPr>
          <p:nvPr>
            <p:ph type="body" sz="quarter" idx="3"/>
          </p:nvPr>
        </p:nvSpPr>
        <p:spPr>
          <a:xfrm>
            <a:off x="3760787" y="1396329"/>
            <a:ext cx="5183188" cy="569668"/>
          </a:xfrm>
        </p:spPr>
        <p:txBody>
          <a:bodyPr anchor="ctr"/>
          <a:lstStyle/>
          <a:p>
            <a:pPr algn="ctr"/>
            <a:r>
              <a:rPr lang="en-US" dirty="0"/>
              <a:t>Potential Solutions</a:t>
            </a:r>
          </a:p>
        </p:txBody>
      </p:sp>
      <p:sp>
        <p:nvSpPr>
          <p:cNvPr id="6" name="Content Placeholder 5">
            <a:extLst>
              <a:ext uri="{FF2B5EF4-FFF2-40B4-BE49-F238E27FC236}">
                <a16:creationId xmlns:a16="http://schemas.microsoft.com/office/drawing/2014/main" xmlns="" id="{1C5E071E-ADD7-7C45-BAE1-CF52796D8FC5}"/>
              </a:ext>
            </a:extLst>
          </p:cNvPr>
          <p:cNvSpPr>
            <a:spLocks noGrp="1"/>
          </p:cNvSpPr>
          <p:nvPr>
            <p:ph sz="quarter" idx="4"/>
          </p:nvPr>
        </p:nvSpPr>
        <p:spPr>
          <a:xfrm>
            <a:off x="3021496" y="1965997"/>
            <a:ext cx="9170503" cy="4081135"/>
          </a:xfrm>
        </p:spPr>
        <p:txBody>
          <a:bodyPr>
            <a:noAutofit/>
          </a:bodyPr>
          <a:lstStyle/>
          <a:p>
            <a:r>
              <a:rPr lang="en-US" sz="1800" dirty="0"/>
              <a:t>While conducting a synchronous session (2+hour classes) give students 10 min. breaks</a:t>
            </a:r>
          </a:p>
          <a:p>
            <a:r>
              <a:rPr lang="en-US" sz="1800" dirty="0"/>
              <a:t>If possible, Conduct synchronous classes once a week only.</a:t>
            </a:r>
          </a:p>
          <a:p>
            <a:r>
              <a:rPr lang="en-US" sz="1800" dirty="0"/>
              <a:t>Make sure your syllabus clearly states the number of times and duration of the zoom “classes”.</a:t>
            </a:r>
          </a:p>
          <a:p>
            <a:r>
              <a:rPr lang="en-US" sz="1800" dirty="0"/>
              <a:t>Students should know the expectations for the synchronous class ahead of time.</a:t>
            </a:r>
          </a:p>
          <a:p>
            <a:r>
              <a:rPr lang="en-US" sz="1800" dirty="0"/>
              <a:t>Hold virtual office hours.</a:t>
            </a:r>
          </a:p>
          <a:p>
            <a:r>
              <a:rPr lang="en-US" sz="1800" dirty="0"/>
              <a:t>Send materials to cover while on Zoom, ahead of time</a:t>
            </a:r>
          </a:p>
          <a:p>
            <a:r>
              <a:rPr lang="en-US" sz="1800" dirty="0"/>
              <a:t>Try to implement a “Flip the classroom” instruction</a:t>
            </a:r>
          </a:p>
          <a:p>
            <a:r>
              <a:rPr lang="en-US" sz="1800" dirty="0"/>
              <a:t>Work with breakout rooms in Zoom</a:t>
            </a:r>
          </a:p>
          <a:p>
            <a:r>
              <a:rPr lang="en-US" sz="1800" dirty="0"/>
              <a:t>Present shared activities; pair questions, situations, reading comprehension…</a:t>
            </a:r>
          </a:p>
          <a:p>
            <a:endParaRPr lang="en-US" sz="1800" dirty="0"/>
          </a:p>
        </p:txBody>
      </p:sp>
    </p:spTree>
    <p:extLst>
      <p:ext uri="{BB962C8B-B14F-4D97-AF65-F5344CB8AC3E}">
        <p14:creationId xmlns:p14="http://schemas.microsoft.com/office/powerpoint/2010/main" val="2888870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8CD6F-4DF6-4DA3-929B-23C7533A453D}"/>
              </a:ext>
            </a:extLst>
          </p:cNvPr>
          <p:cNvSpPr>
            <a:spLocks noGrp="1"/>
          </p:cNvSpPr>
          <p:nvPr>
            <p:ph type="title"/>
          </p:nvPr>
        </p:nvSpPr>
        <p:spPr>
          <a:xfrm>
            <a:off x="1447191" y="530379"/>
            <a:ext cx="9607661" cy="1056319"/>
          </a:xfrm>
        </p:spPr>
        <p:txBody>
          <a:bodyPr/>
          <a:lstStyle/>
          <a:p>
            <a:r>
              <a:rPr lang="en-US" dirty="0"/>
              <a:t>Resources</a:t>
            </a:r>
          </a:p>
        </p:txBody>
      </p:sp>
      <p:sp>
        <p:nvSpPr>
          <p:cNvPr id="3" name="Text Placeholder 2">
            <a:extLst>
              <a:ext uri="{FF2B5EF4-FFF2-40B4-BE49-F238E27FC236}">
                <a16:creationId xmlns:a16="http://schemas.microsoft.com/office/drawing/2014/main" xmlns="" id="{982B8548-EE6D-4BB7-B3A8-C9DB76E674ED}"/>
              </a:ext>
            </a:extLst>
          </p:cNvPr>
          <p:cNvSpPr>
            <a:spLocks noGrp="1"/>
          </p:cNvSpPr>
          <p:nvPr>
            <p:ph type="body" idx="1"/>
          </p:nvPr>
        </p:nvSpPr>
        <p:spPr>
          <a:xfrm>
            <a:off x="1447191" y="1058539"/>
            <a:ext cx="4645152" cy="801943"/>
          </a:xfrm>
        </p:spPr>
        <p:txBody>
          <a:bodyPr/>
          <a:lstStyle/>
          <a:p>
            <a:r>
              <a:rPr lang="en-US" dirty="0"/>
              <a:t>Foreign Languages</a:t>
            </a:r>
          </a:p>
        </p:txBody>
      </p:sp>
      <p:sp>
        <p:nvSpPr>
          <p:cNvPr id="4" name="Content Placeholder 3">
            <a:extLst>
              <a:ext uri="{FF2B5EF4-FFF2-40B4-BE49-F238E27FC236}">
                <a16:creationId xmlns:a16="http://schemas.microsoft.com/office/drawing/2014/main" xmlns="" id="{1DDABEDB-9951-4BFB-8366-3CD375D05A76}"/>
              </a:ext>
            </a:extLst>
          </p:cNvPr>
          <p:cNvSpPr>
            <a:spLocks noGrp="1"/>
          </p:cNvSpPr>
          <p:nvPr>
            <p:ph sz="half" idx="2"/>
          </p:nvPr>
        </p:nvSpPr>
        <p:spPr>
          <a:xfrm>
            <a:off x="1447191" y="1860482"/>
            <a:ext cx="4645152" cy="2644457"/>
          </a:xfrm>
        </p:spPr>
        <p:txBody>
          <a:bodyPr/>
          <a:lstStyle/>
          <a:p>
            <a:r>
              <a:rPr lang="en-US" dirty="0">
                <a:hlinkClick r:id="rId2"/>
              </a:rPr>
              <a:t>Vistas/Vistas Higher Learning professional development</a:t>
            </a:r>
            <a:endParaRPr lang="en-US" dirty="0"/>
          </a:p>
          <a:p>
            <a:r>
              <a:rPr lang="en-US" dirty="0">
                <a:hlinkClick r:id="rId3"/>
              </a:rPr>
              <a:t>California Community College. Online Education. Course Design Rubric</a:t>
            </a:r>
            <a:endParaRPr lang="en-US" dirty="0"/>
          </a:p>
          <a:p>
            <a:r>
              <a:rPr lang="en-US" dirty="0">
                <a:hlinkClick r:id="rId4"/>
              </a:rPr>
              <a:t>California Community Colleges. Vision Resource Center</a:t>
            </a:r>
            <a:endParaRPr lang="en-US" dirty="0"/>
          </a:p>
          <a:p>
            <a:endParaRPr lang="en-US" dirty="0"/>
          </a:p>
        </p:txBody>
      </p:sp>
      <p:sp>
        <p:nvSpPr>
          <p:cNvPr id="6" name="Content Placeholder 5">
            <a:extLst>
              <a:ext uri="{FF2B5EF4-FFF2-40B4-BE49-F238E27FC236}">
                <a16:creationId xmlns:a16="http://schemas.microsoft.com/office/drawing/2014/main" xmlns="" id="{D880BD33-8B25-4C13-A9FC-0FB74F452881}"/>
              </a:ext>
            </a:extLst>
          </p:cNvPr>
          <p:cNvSpPr>
            <a:spLocks noGrp="1"/>
          </p:cNvSpPr>
          <p:nvPr>
            <p:ph sz="quarter" idx="4"/>
          </p:nvPr>
        </p:nvSpPr>
        <p:spPr>
          <a:xfrm>
            <a:off x="6251021" y="1860482"/>
            <a:ext cx="4792786" cy="3298758"/>
          </a:xfrm>
        </p:spPr>
        <p:txBody>
          <a:bodyPr/>
          <a:lstStyle/>
          <a:p>
            <a:r>
              <a:rPr lang="en-US" dirty="0">
                <a:hlinkClick r:id="rId5"/>
              </a:rPr>
              <a:t>30 day recording challenge for foreign languages</a:t>
            </a:r>
            <a:endParaRPr lang="en-US" dirty="0"/>
          </a:p>
          <a:p>
            <a:r>
              <a:rPr lang="en-US" dirty="0">
                <a:hlinkClick r:id="rId6"/>
              </a:rPr>
              <a:t>McGraw Hill – Puntos de </a:t>
            </a:r>
            <a:r>
              <a:rPr lang="en-US" dirty="0" err="1">
                <a:hlinkClick r:id="rId6"/>
              </a:rPr>
              <a:t>Partida</a:t>
            </a:r>
            <a:endParaRPr lang="en-US" dirty="0"/>
          </a:p>
          <a:p>
            <a:r>
              <a:rPr lang="en-US" dirty="0">
                <a:hlinkClick r:id="rId7"/>
              </a:rPr>
              <a:t>Quizlet</a:t>
            </a:r>
            <a:endParaRPr lang="en-US" dirty="0"/>
          </a:p>
          <a:p>
            <a:endParaRPr lang="en-US" dirty="0"/>
          </a:p>
          <a:p>
            <a:endParaRPr lang="en-US" dirty="0"/>
          </a:p>
        </p:txBody>
      </p:sp>
    </p:spTree>
    <p:extLst>
      <p:ext uri="{BB962C8B-B14F-4D97-AF65-F5344CB8AC3E}">
        <p14:creationId xmlns:p14="http://schemas.microsoft.com/office/powerpoint/2010/main" val="372759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8CD6F-4DF6-4DA3-929B-23C7533A453D}"/>
              </a:ext>
            </a:extLst>
          </p:cNvPr>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xmlns="" id="{1DDABEDB-9951-4BFB-8366-3CD375D05A76}"/>
              </a:ext>
            </a:extLst>
          </p:cNvPr>
          <p:cNvSpPr>
            <a:spLocks noGrp="1"/>
          </p:cNvSpPr>
          <p:nvPr>
            <p:ph sz="half" idx="2"/>
          </p:nvPr>
        </p:nvSpPr>
        <p:spPr>
          <a:xfrm>
            <a:off x="1447191" y="2106771"/>
            <a:ext cx="4645152" cy="3346039"/>
          </a:xfrm>
        </p:spPr>
        <p:txBody>
          <a:bodyPr>
            <a:normAutofit fontScale="92500" lnSpcReduction="20000"/>
          </a:bodyPr>
          <a:lstStyle/>
          <a:p>
            <a:r>
              <a:rPr lang="en-US" dirty="0">
                <a:hlinkClick r:id="rId2"/>
              </a:rPr>
              <a:t>OER-Online Educational Resources</a:t>
            </a:r>
            <a:endParaRPr lang="en-US" dirty="0"/>
          </a:p>
          <a:p>
            <a:r>
              <a:rPr lang="en-US" dirty="0">
                <a:hlinkClick r:id="rId3"/>
              </a:rPr>
              <a:t>Kahoot.it</a:t>
            </a:r>
            <a:endParaRPr lang="en-US" dirty="0"/>
          </a:p>
          <a:p>
            <a:r>
              <a:rPr lang="en-US" dirty="0" err="1">
                <a:hlinkClick r:id="rId4"/>
              </a:rPr>
              <a:t>Voicethread</a:t>
            </a:r>
            <a:r>
              <a:rPr lang="en-US" dirty="0">
                <a:hlinkClick r:id="rId4"/>
              </a:rPr>
              <a:t> in Canvas (need license)</a:t>
            </a:r>
            <a:endParaRPr lang="en-US" dirty="0"/>
          </a:p>
          <a:p>
            <a:r>
              <a:rPr lang="en-US" dirty="0">
                <a:hlinkClick r:id="rId5"/>
              </a:rPr>
              <a:t>Conjuguemos.com</a:t>
            </a:r>
            <a:endParaRPr lang="en-US" dirty="0"/>
          </a:p>
          <a:p>
            <a:r>
              <a:rPr lang="en-US" dirty="0">
                <a:hlinkClick r:id="rId6"/>
              </a:rPr>
              <a:t>Open Learning Initiative</a:t>
            </a:r>
            <a:endParaRPr lang="en-US" dirty="0"/>
          </a:p>
          <a:p>
            <a:r>
              <a:rPr lang="en-US" dirty="0">
                <a:hlinkClick r:id="rId7"/>
              </a:rPr>
              <a:t>Google docs</a:t>
            </a:r>
            <a:endParaRPr lang="en-US" dirty="0"/>
          </a:p>
          <a:p>
            <a:r>
              <a:rPr lang="en-US" dirty="0"/>
              <a:t>WebQuest</a:t>
            </a:r>
          </a:p>
          <a:p>
            <a:r>
              <a:rPr lang="en-US" dirty="0" err="1"/>
              <a:t>Voicethread</a:t>
            </a:r>
            <a:endParaRPr lang="en-US" dirty="0"/>
          </a:p>
          <a:p>
            <a:endParaRPr lang="en-US" dirty="0"/>
          </a:p>
          <a:p>
            <a:endParaRPr lang="en-US" dirty="0"/>
          </a:p>
        </p:txBody>
      </p:sp>
      <p:sp>
        <p:nvSpPr>
          <p:cNvPr id="6" name="Content Placeholder 5">
            <a:extLst>
              <a:ext uri="{FF2B5EF4-FFF2-40B4-BE49-F238E27FC236}">
                <a16:creationId xmlns:a16="http://schemas.microsoft.com/office/drawing/2014/main" xmlns="" id="{D880BD33-8B25-4C13-A9FC-0FB74F452881}"/>
              </a:ext>
            </a:extLst>
          </p:cNvPr>
          <p:cNvSpPr>
            <a:spLocks noGrp="1"/>
          </p:cNvSpPr>
          <p:nvPr>
            <p:ph sz="quarter" idx="4"/>
          </p:nvPr>
        </p:nvSpPr>
        <p:spPr>
          <a:xfrm>
            <a:off x="6409700" y="2113857"/>
            <a:ext cx="4645152" cy="3346039"/>
          </a:xfrm>
        </p:spPr>
        <p:txBody>
          <a:bodyPr>
            <a:normAutofit fontScale="92500" lnSpcReduction="20000"/>
          </a:bodyPr>
          <a:lstStyle/>
          <a:p>
            <a:r>
              <a:rPr lang="en-US" dirty="0" err="1">
                <a:hlinkClick r:id="rId8"/>
              </a:rPr>
              <a:t>IPad</a:t>
            </a:r>
            <a:r>
              <a:rPr lang="en-US" dirty="0">
                <a:hlinkClick r:id="rId8"/>
              </a:rPr>
              <a:t> + Stylus for feedback</a:t>
            </a:r>
            <a:endParaRPr lang="en-US" dirty="0"/>
          </a:p>
          <a:p>
            <a:r>
              <a:rPr lang="en-US" dirty="0">
                <a:hlinkClick r:id="rId9"/>
              </a:rPr>
              <a:t>Screencast-o-</a:t>
            </a:r>
            <a:r>
              <a:rPr lang="en-US" dirty="0" err="1">
                <a:hlinkClick r:id="rId9"/>
              </a:rPr>
              <a:t>matic</a:t>
            </a:r>
            <a:endParaRPr lang="en-US" dirty="0"/>
          </a:p>
          <a:p>
            <a:r>
              <a:rPr lang="en-US" dirty="0" err="1">
                <a:hlinkClick r:id="rId10"/>
              </a:rPr>
              <a:t>Playposit</a:t>
            </a:r>
            <a:endParaRPr lang="en-US" dirty="0"/>
          </a:p>
          <a:p>
            <a:r>
              <a:rPr lang="en-US" dirty="0" err="1">
                <a:hlinkClick r:id="rId11"/>
              </a:rPr>
              <a:t>FlipGrid</a:t>
            </a:r>
            <a:endParaRPr lang="en-US" dirty="0"/>
          </a:p>
          <a:p>
            <a:r>
              <a:rPr lang="en-US" dirty="0">
                <a:hlinkClick r:id="rId12"/>
              </a:rPr>
              <a:t>Answergarden.ch</a:t>
            </a:r>
            <a:endParaRPr lang="en-US" dirty="0"/>
          </a:p>
          <a:p>
            <a:r>
              <a:rPr lang="en-US" dirty="0"/>
              <a:t>Kahn Academy</a:t>
            </a:r>
          </a:p>
          <a:p>
            <a:r>
              <a:rPr lang="en-US" dirty="0">
                <a:hlinkClick r:id="rId13"/>
              </a:rPr>
              <a:t>Padlet</a:t>
            </a:r>
            <a:endParaRPr lang="en-US" dirty="0"/>
          </a:p>
          <a:p>
            <a:r>
              <a:rPr lang="en-US" dirty="0" err="1"/>
              <a:t>Quia</a:t>
            </a:r>
            <a:endParaRPr lang="en-US" dirty="0"/>
          </a:p>
          <a:p>
            <a:endParaRPr lang="en-US" dirty="0"/>
          </a:p>
        </p:txBody>
      </p:sp>
    </p:spTree>
    <p:extLst>
      <p:ext uri="{BB962C8B-B14F-4D97-AF65-F5344CB8AC3E}">
        <p14:creationId xmlns:p14="http://schemas.microsoft.com/office/powerpoint/2010/main" val="3261975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8FDC904-DFF5-4131-9884-333CB91E2760}"/>
              </a:ext>
            </a:extLst>
          </p:cNvPr>
          <p:cNvSpPr txBox="1"/>
          <p:nvPr/>
        </p:nvSpPr>
        <p:spPr>
          <a:xfrm>
            <a:off x="443948" y="764600"/>
            <a:ext cx="11304104" cy="5078313"/>
          </a:xfrm>
          <a:prstGeom prst="rect">
            <a:avLst/>
          </a:prstGeom>
          <a:noFill/>
        </p:spPr>
        <p:txBody>
          <a:bodyPr wrap="square" rtlCol="0">
            <a:spAutoFit/>
          </a:bodyPr>
          <a:lstStyle/>
          <a:p>
            <a:pPr marL="285750" indent="-285750">
              <a:buFont typeface="Arial" panose="020B0604020202020204" pitchFamily="34" charset="0"/>
              <a:buChar char="•"/>
            </a:pPr>
            <a:r>
              <a:rPr lang="en-US" smtClean="0"/>
              <a:t>Zoom </a:t>
            </a:r>
            <a:r>
              <a:rPr lang="en-US" dirty="0"/>
              <a:t>activity by </a:t>
            </a:r>
            <a:r>
              <a:rPr lang="en-US"/>
              <a:t>Maria </a:t>
            </a:r>
            <a:r>
              <a:rPr lang="en-US" smtClean="0"/>
              <a:t>Erickson – Gap/Pair Activity</a:t>
            </a:r>
            <a:endParaRPr lang="en-US" dirty="0"/>
          </a:p>
          <a:p>
            <a:pPr marL="742950" lvl="1" indent="-285750">
              <a:buFont typeface="Arial" panose="020B0604020202020204" pitchFamily="34" charset="0"/>
              <a:buChar char="•"/>
            </a:pPr>
            <a:r>
              <a:rPr lang="en-US" smtClean="0"/>
              <a:t>Prior to class, create Canvas pages for Student 1 and Student 2, and upload and link </a:t>
            </a:r>
            <a:br>
              <a:rPr lang="en-US" smtClean="0"/>
            </a:br>
            <a:r>
              <a:rPr lang="en-US" smtClean="0"/>
              <a:t>the Student 1 and Student 2 activity sheets to their corresponding Canvas page.</a:t>
            </a:r>
            <a:endParaRPr lang="en-US" dirty="0"/>
          </a:p>
          <a:p>
            <a:pPr marL="742950" lvl="1" indent="-285750">
              <a:buFont typeface="Arial" panose="020B0604020202020204" pitchFamily="34" charset="0"/>
              <a:buChar char="•"/>
            </a:pPr>
            <a:r>
              <a:rPr lang="en-US" smtClean="0"/>
              <a:t>Also create a Canvas Breakout Room Documents page with links to the Student 1 and Student 2 pages.</a:t>
            </a:r>
          </a:p>
          <a:p>
            <a:pPr marL="742950" lvl="1" indent="-285750">
              <a:buFont typeface="Arial" panose="020B0604020202020204" pitchFamily="34" charset="0"/>
              <a:buChar char="•"/>
            </a:pPr>
            <a:r>
              <a:rPr lang="en-US" smtClean="0"/>
              <a:t>When </a:t>
            </a:r>
            <a:r>
              <a:rPr lang="en-US" dirty="0"/>
              <a:t>working on Zoom</a:t>
            </a:r>
            <a:r>
              <a:rPr lang="en-US"/>
              <a:t>, </a:t>
            </a:r>
            <a:r>
              <a:rPr lang="en-US"/>
              <a:t>and prior to </a:t>
            </a:r>
            <a:r>
              <a:rPr lang="en-US"/>
              <a:t>sending </a:t>
            </a:r>
            <a:r>
              <a:rPr lang="en-US" smtClean="0"/>
              <a:t>students </a:t>
            </a:r>
            <a:r>
              <a:rPr lang="en-US"/>
              <a:t>to Breakout Rooms</a:t>
            </a:r>
            <a:r>
              <a:rPr lang="en-US"/>
              <a:t>, </a:t>
            </a:r>
            <a:r>
              <a:rPr lang="en-US" smtClean="0"/>
              <a:t>give </a:t>
            </a:r>
            <a:r>
              <a:rPr lang="en-US"/>
              <a:t>students access</a:t>
            </a:r>
            <a:br>
              <a:rPr lang="en-US"/>
            </a:br>
            <a:r>
              <a:rPr lang="en-US"/>
              <a:t>the Breakout Room Documents page and tell </a:t>
            </a:r>
            <a:r>
              <a:rPr lang="en-US"/>
              <a:t>them </a:t>
            </a:r>
            <a:r>
              <a:rPr lang="en-US" smtClean="0"/>
              <a:t>that, </a:t>
            </a:r>
            <a:r>
              <a:rPr lang="en-US"/>
              <a:t>once they join their </a:t>
            </a:r>
            <a:r>
              <a:rPr lang="en-US"/>
              <a:t>assigned </a:t>
            </a:r>
            <a:r>
              <a:rPr lang="en-US" smtClean="0"/>
              <a:t>Rooms, </a:t>
            </a:r>
            <a:br>
              <a:rPr lang="en-US" smtClean="0"/>
            </a:br>
            <a:r>
              <a:rPr lang="en-US" smtClean="0"/>
              <a:t>they will </a:t>
            </a:r>
            <a:r>
              <a:rPr lang="en-US"/>
              <a:t>need to negotiate with their parther as to who will play the Student </a:t>
            </a:r>
            <a:r>
              <a:rPr lang="en-US"/>
              <a:t>1 </a:t>
            </a:r>
            <a:r>
              <a:rPr lang="en-US" smtClean="0"/>
              <a:t>and Student </a:t>
            </a:r>
            <a:r>
              <a:rPr lang="en-US"/>
              <a:t>2 </a:t>
            </a:r>
            <a:r>
              <a:rPr lang="en-US" smtClean="0"/>
              <a:t>roles.</a:t>
            </a:r>
          </a:p>
          <a:p>
            <a:pPr marL="742950" lvl="1" indent="-285750">
              <a:buFont typeface="Arial" panose="020B0604020202020204" pitchFamily="34" charset="0"/>
              <a:buChar char="•"/>
            </a:pPr>
            <a:r>
              <a:rPr lang="en-US" smtClean="0"/>
              <a:t>They should </a:t>
            </a:r>
            <a:r>
              <a:rPr lang="en-US"/>
              <a:t>then </a:t>
            </a:r>
            <a:r>
              <a:rPr lang="en-US" smtClean="0"/>
              <a:t>access the </a:t>
            </a:r>
            <a:r>
              <a:rPr lang="en-US"/>
              <a:t>link for the role they have </a:t>
            </a:r>
            <a:r>
              <a:rPr lang="en-US"/>
              <a:t>chosen </a:t>
            </a:r>
            <a:r>
              <a:rPr lang="en-US" smtClean="0"/>
              <a:t>in order to download/view </a:t>
            </a:r>
            <a:r>
              <a:rPr lang="en-US"/>
              <a:t>their </a:t>
            </a:r>
            <a:r>
              <a:rPr lang="en-US" smtClean="0"/>
              <a:t>documents.</a:t>
            </a:r>
          </a:p>
          <a:p>
            <a:pPr marL="742950" lvl="1" indent="-285750">
              <a:buFont typeface="Arial" panose="020B0604020202020204" pitchFamily="34" charset="0"/>
              <a:buChar char="•"/>
            </a:pPr>
            <a:r>
              <a:rPr lang="en-US" smtClean="0"/>
              <a:t>Each </a:t>
            </a:r>
            <a:r>
              <a:rPr lang="en-US"/>
              <a:t>student </a:t>
            </a:r>
            <a:r>
              <a:rPr lang="en-US" smtClean="0"/>
              <a:t>will have a </a:t>
            </a:r>
            <a:r>
              <a:rPr lang="en-US" dirty="0"/>
              <a:t>link to a </a:t>
            </a:r>
            <a:r>
              <a:rPr lang="en-US"/>
              <a:t>different </a:t>
            </a:r>
            <a:r>
              <a:rPr lang="en-US" smtClean="0"/>
              <a:t>document and can then start </a:t>
            </a:r>
            <a:r>
              <a:rPr lang="en-US"/>
              <a:t>the </a:t>
            </a:r>
            <a:r>
              <a:rPr lang="en-US" smtClean="0"/>
              <a:t>gap activity with their partner.</a:t>
            </a: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Other activities</a:t>
            </a:r>
          </a:p>
          <a:p>
            <a:pPr marL="742950" lvl="1" indent="-285750">
              <a:buFont typeface="Arial" panose="020B0604020202020204" pitchFamily="34" charset="0"/>
              <a:buChar char="•"/>
            </a:pPr>
            <a:r>
              <a:rPr lang="en-US" dirty="0"/>
              <a:t>WebQuests</a:t>
            </a:r>
          </a:p>
          <a:p>
            <a:pPr marL="742950" lvl="1" indent="-285750">
              <a:buFont typeface="Arial" panose="020B0604020202020204" pitchFamily="34" charset="0"/>
              <a:buChar char="•"/>
            </a:pPr>
            <a:r>
              <a:rPr lang="en-US" dirty="0"/>
              <a:t>Virtual museum tours</a:t>
            </a:r>
          </a:p>
          <a:p>
            <a:pPr marL="742950" lvl="1" indent="-285750">
              <a:buFont typeface="Arial" panose="020B0604020202020204" pitchFamily="34" charset="0"/>
              <a:buChar char="•"/>
            </a:pPr>
            <a:r>
              <a:rPr lang="en-US" dirty="0"/>
              <a:t>Cooking authentic food at home/Make video</a:t>
            </a:r>
          </a:p>
          <a:p>
            <a:pPr marL="742950" lvl="1" indent="-285750">
              <a:buFont typeface="Arial" panose="020B0604020202020204" pitchFamily="34" charset="0"/>
              <a:buChar char="•"/>
            </a:pPr>
            <a:r>
              <a:rPr lang="en-US" dirty="0"/>
              <a:t>Watch films in the target language</a:t>
            </a:r>
          </a:p>
          <a:p>
            <a:pPr marL="742950" lvl="1" indent="-285750">
              <a:buFont typeface="Arial" panose="020B0604020202020204" pitchFamily="34" charset="0"/>
              <a:buChar char="•"/>
            </a:pPr>
            <a:r>
              <a:rPr lang="en-US" dirty="0"/>
              <a:t>Virtual outreach/ Interview target language speakers from other countries virtually</a:t>
            </a:r>
          </a:p>
          <a:p>
            <a:pPr marL="742950" lvl="1" indent="-285750">
              <a:buFont typeface="Arial" panose="020B0604020202020204" pitchFamily="34" charset="0"/>
              <a:buChar char="•"/>
            </a:pPr>
            <a:r>
              <a:rPr lang="en-US" dirty="0"/>
              <a:t>Vision boards / representing (drawing, magazine cut-outs, computer app…) personal goals and present </a:t>
            </a:r>
            <a:r>
              <a:rPr lang="en-US"/>
              <a:t>them </a:t>
            </a:r>
            <a:r>
              <a:rPr lang="en-US" smtClean="0"/>
              <a:t>virtually</a:t>
            </a:r>
            <a:endParaRPr lang="en-US" dirty="0"/>
          </a:p>
        </p:txBody>
      </p:sp>
      <p:sp>
        <p:nvSpPr>
          <p:cNvPr id="3" name="Rectangle 2">
            <a:extLst>
              <a:ext uri="{FF2B5EF4-FFF2-40B4-BE49-F238E27FC236}">
                <a16:creationId xmlns:a16="http://schemas.microsoft.com/office/drawing/2014/main" xmlns="" id="{BCDDA2A2-022B-465E-A56D-8FA128AFC168}"/>
              </a:ext>
            </a:extLst>
          </p:cNvPr>
          <p:cNvSpPr/>
          <p:nvPr/>
        </p:nvSpPr>
        <p:spPr>
          <a:xfrm>
            <a:off x="443948" y="145773"/>
            <a:ext cx="3892861" cy="461665"/>
          </a:xfrm>
          <a:prstGeom prst="rect">
            <a:avLst/>
          </a:prstGeom>
        </p:spPr>
        <p:txBody>
          <a:bodyPr wrap="none">
            <a:spAutoFit/>
          </a:bodyPr>
          <a:lstStyle/>
          <a:p>
            <a:r>
              <a:rPr lang="en-US" sz="2400" b="1" dirty="0"/>
              <a:t>Ideas for remote teaching</a:t>
            </a:r>
          </a:p>
        </p:txBody>
      </p:sp>
    </p:spTree>
    <p:custDataLst>
      <p:tags r:id="rId1"/>
    </p:custDataLst>
    <p:extLst>
      <p:ext uri="{BB962C8B-B14F-4D97-AF65-F5344CB8AC3E}">
        <p14:creationId xmlns:p14="http://schemas.microsoft.com/office/powerpoint/2010/main" val="2525312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A62ABAD-82B7-4E68-97DF-485837BEA8F7}"/>
              </a:ext>
            </a:extLst>
          </p:cNvPr>
          <p:cNvSpPr/>
          <p:nvPr/>
        </p:nvSpPr>
        <p:spPr>
          <a:xfrm>
            <a:off x="92765" y="0"/>
            <a:ext cx="11940209" cy="5478423"/>
          </a:xfrm>
          <a:prstGeom prst="rect">
            <a:avLst/>
          </a:prstGeom>
        </p:spPr>
        <p:txBody>
          <a:bodyPr wrap="square">
            <a:spAutoFit/>
          </a:bodyPr>
          <a:lstStyle/>
          <a:p>
            <a:r>
              <a:rPr lang="en-US" sz="2400" dirty="0"/>
              <a:t>     Cooking Show: Think about doing a live “cooking show” on for Spanish, French, your language. Look for ideas for dishes that students could make with you that are -</a:t>
            </a:r>
          </a:p>
          <a:p>
            <a:r>
              <a:rPr lang="en-US" sz="2400" dirty="0"/>
              <a:t>a.      cultural, maybe something they haven’t eaten before</a:t>
            </a:r>
          </a:p>
          <a:p>
            <a:r>
              <a:rPr lang="en-US" sz="2400" dirty="0"/>
              <a:t>b.      don’t require ingredients that are hard to find in stores</a:t>
            </a:r>
          </a:p>
          <a:p>
            <a:r>
              <a:rPr lang="en-US" sz="2400" dirty="0"/>
              <a:t>c.      could be made at any time of day and easily reheated to eat later</a:t>
            </a:r>
          </a:p>
          <a:p>
            <a:r>
              <a:rPr lang="en-US" sz="2400" dirty="0"/>
              <a:t>d.      would be appreciated by student’s family, i.e., mom didn’t have to cook dinner</a:t>
            </a:r>
          </a:p>
          <a:p>
            <a:r>
              <a:rPr lang="en-US" sz="2400" dirty="0"/>
              <a:t>e.      not too complicated</a:t>
            </a:r>
          </a:p>
          <a:p>
            <a:r>
              <a:rPr lang="en-US" sz="2400" dirty="0"/>
              <a:t>Some online searches can give you great resources. Authentic recipes YouTube series “De mi Rancho a </a:t>
            </a:r>
            <a:r>
              <a:rPr lang="en-US" sz="2400" dirty="0" err="1"/>
              <a:t>tu</a:t>
            </a:r>
            <a:r>
              <a:rPr lang="en-US" sz="2400" dirty="0"/>
              <a:t> Cocina”  Here’s one “Agua de </a:t>
            </a:r>
            <a:r>
              <a:rPr lang="en-US" sz="2400" dirty="0" err="1"/>
              <a:t>Frutas</a:t>
            </a:r>
            <a:r>
              <a:rPr lang="en-US" sz="2400" dirty="0"/>
              <a:t>”: </a:t>
            </a:r>
            <a:r>
              <a:rPr lang="en-US" sz="1400" dirty="0"/>
              <a:t>https://www.youtube.com/watch?v=Rl22x7CkEJw</a:t>
            </a:r>
          </a:p>
          <a:p>
            <a:endParaRPr lang="en-US" sz="2400" dirty="0"/>
          </a:p>
          <a:p>
            <a:r>
              <a:rPr lang="en-US" sz="2400" dirty="0"/>
              <a:t>Follow up: Students prepare the dish or any other authentic Latino/French/……  for their family.  Parents evaluate (including clean up) and report to teacher.</a:t>
            </a:r>
          </a:p>
          <a:p>
            <a:endParaRPr lang="en-US" sz="2400" dirty="0"/>
          </a:p>
          <a:p>
            <a:r>
              <a:rPr lang="en-US" sz="2400" dirty="0" err="1"/>
              <a:t>Chocolat</a:t>
            </a:r>
            <a:r>
              <a:rPr lang="en-US" sz="2400" dirty="0"/>
              <a:t> Frappé </a:t>
            </a:r>
            <a:r>
              <a:rPr lang="en-US" sz="2400" dirty="0" err="1"/>
              <a:t>en</a:t>
            </a:r>
            <a:r>
              <a:rPr lang="en-US" sz="2400" dirty="0"/>
              <a:t> </a:t>
            </a:r>
            <a:r>
              <a:rPr lang="en-US" sz="2400" dirty="0" err="1"/>
              <a:t>Français</a:t>
            </a:r>
            <a:r>
              <a:rPr lang="en-US" sz="2400" dirty="0"/>
              <a:t>!</a:t>
            </a:r>
          </a:p>
          <a:p>
            <a:r>
              <a:rPr lang="en-US" sz="1400" dirty="0"/>
              <a:t>https://www.facebook.com/alctravel1/videos/230008718360182/</a:t>
            </a:r>
          </a:p>
        </p:txBody>
      </p:sp>
      <p:sp>
        <p:nvSpPr>
          <p:cNvPr id="3" name="TextBox 2">
            <a:extLst>
              <a:ext uri="{FF2B5EF4-FFF2-40B4-BE49-F238E27FC236}">
                <a16:creationId xmlns:a16="http://schemas.microsoft.com/office/drawing/2014/main" xmlns="" id="{CD6FC0BB-DF67-4A43-92B0-721E67E43E47}"/>
              </a:ext>
            </a:extLst>
          </p:cNvPr>
          <p:cNvSpPr txBox="1"/>
          <p:nvPr/>
        </p:nvSpPr>
        <p:spPr>
          <a:xfrm>
            <a:off x="1431235" y="6188765"/>
            <a:ext cx="4412974" cy="461665"/>
          </a:xfrm>
          <a:prstGeom prst="rect">
            <a:avLst/>
          </a:prstGeom>
          <a:noFill/>
        </p:spPr>
        <p:txBody>
          <a:bodyPr wrap="square" rtlCol="0">
            <a:spAutoFit/>
          </a:bodyPr>
          <a:lstStyle/>
          <a:p>
            <a:r>
              <a:rPr lang="en-US" sz="2400" b="1" i="1" dirty="0"/>
              <a:t>Lewis Johnson IE STARS</a:t>
            </a:r>
          </a:p>
        </p:txBody>
      </p:sp>
    </p:spTree>
    <p:extLst>
      <p:ext uri="{BB962C8B-B14F-4D97-AF65-F5344CB8AC3E}">
        <p14:creationId xmlns:p14="http://schemas.microsoft.com/office/powerpoint/2010/main" val="3440442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F65D660-5101-42FE-A163-B18867AE1550}"/>
              </a:ext>
            </a:extLst>
          </p:cNvPr>
          <p:cNvSpPr/>
          <p:nvPr/>
        </p:nvSpPr>
        <p:spPr>
          <a:xfrm>
            <a:off x="1179443" y="265043"/>
            <a:ext cx="9780105" cy="4401205"/>
          </a:xfrm>
          <a:prstGeom prst="rect">
            <a:avLst/>
          </a:prstGeom>
        </p:spPr>
        <p:txBody>
          <a:bodyPr wrap="square">
            <a:spAutoFit/>
          </a:bodyPr>
          <a:lstStyle/>
          <a:p>
            <a:r>
              <a:rPr lang="en-US" sz="2800" dirty="0"/>
              <a:t> Storyline: Looking for videos for my students to watch?</a:t>
            </a:r>
          </a:p>
          <a:p>
            <a:endParaRPr lang="en-US" sz="2800" dirty="0"/>
          </a:p>
          <a:p>
            <a:r>
              <a:rPr lang="en-US" sz="2800" dirty="0"/>
              <a:t>Idea no.1: Think of turning some of your stories into PowerPoints with pictures. Record audio for them too. Add vocab/question words to the slides.  Add questions/circling to the audio or just tell the story?  Give them as much input as you can.</a:t>
            </a:r>
          </a:p>
          <a:p>
            <a:endParaRPr lang="en-US" sz="2800" dirty="0"/>
          </a:p>
          <a:p>
            <a:r>
              <a:rPr lang="en-US" sz="2800" dirty="0"/>
              <a:t>Idea no.2: Film yourself in front of a whiteboard and tell the story. Do your usual questions/circling, pause for responses/comprehension checks (like Dora ha ha)?</a:t>
            </a:r>
          </a:p>
        </p:txBody>
      </p:sp>
      <p:sp>
        <p:nvSpPr>
          <p:cNvPr id="3" name="TextBox 2">
            <a:extLst>
              <a:ext uri="{FF2B5EF4-FFF2-40B4-BE49-F238E27FC236}">
                <a16:creationId xmlns:a16="http://schemas.microsoft.com/office/drawing/2014/main" xmlns="" id="{4E89AD26-69AA-44A8-A28E-B2A5F17C3017}"/>
              </a:ext>
            </a:extLst>
          </p:cNvPr>
          <p:cNvSpPr txBox="1"/>
          <p:nvPr/>
        </p:nvSpPr>
        <p:spPr>
          <a:xfrm>
            <a:off x="1431235" y="6188765"/>
            <a:ext cx="4412974" cy="461665"/>
          </a:xfrm>
          <a:prstGeom prst="rect">
            <a:avLst/>
          </a:prstGeom>
          <a:noFill/>
        </p:spPr>
        <p:txBody>
          <a:bodyPr wrap="square" rtlCol="0">
            <a:spAutoFit/>
          </a:bodyPr>
          <a:lstStyle/>
          <a:p>
            <a:r>
              <a:rPr lang="en-US" sz="2400" b="1" i="1" dirty="0"/>
              <a:t>From: Lewis Johnson IE STARS</a:t>
            </a:r>
          </a:p>
        </p:txBody>
      </p:sp>
    </p:spTree>
    <p:extLst>
      <p:ext uri="{BB962C8B-B14F-4D97-AF65-F5344CB8AC3E}">
        <p14:creationId xmlns:p14="http://schemas.microsoft.com/office/powerpoint/2010/main" val="288857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8D99B17-E58B-4217-B3FC-396F218F37C4}"/>
              </a:ext>
            </a:extLst>
          </p:cNvPr>
          <p:cNvSpPr/>
          <p:nvPr/>
        </p:nvSpPr>
        <p:spPr>
          <a:xfrm>
            <a:off x="715617" y="172278"/>
            <a:ext cx="9382539" cy="3970318"/>
          </a:xfrm>
          <a:prstGeom prst="rect">
            <a:avLst/>
          </a:prstGeom>
        </p:spPr>
        <p:txBody>
          <a:bodyPr wrap="square">
            <a:spAutoFit/>
          </a:bodyPr>
          <a:lstStyle/>
          <a:p>
            <a:r>
              <a:rPr lang="en-US" sz="2800" dirty="0"/>
              <a:t> Storyline with no Zoom?</a:t>
            </a:r>
          </a:p>
          <a:p>
            <a:endParaRPr lang="en-US" sz="2800" dirty="0"/>
          </a:p>
          <a:p>
            <a:r>
              <a:rPr lang="en-US" sz="2800" dirty="0"/>
              <a:t>a.      If you can’t do Zoom, make the video with your phone and put it on YouTube.  If you want to keep it for only your students, make it “Unlisted” so that only those with the URL can find it.</a:t>
            </a:r>
          </a:p>
          <a:p>
            <a:endParaRPr lang="en-US" sz="2800" dirty="0"/>
          </a:p>
          <a:p>
            <a:endParaRPr lang="en-US" sz="2800" dirty="0"/>
          </a:p>
          <a:p>
            <a:r>
              <a:rPr lang="en-US" sz="2800" dirty="0"/>
              <a:t> b. Storyline:  Students listen to a story and draw it.</a:t>
            </a:r>
          </a:p>
        </p:txBody>
      </p:sp>
      <p:sp>
        <p:nvSpPr>
          <p:cNvPr id="3" name="TextBox 2">
            <a:extLst>
              <a:ext uri="{FF2B5EF4-FFF2-40B4-BE49-F238E27FC236}">
                <a16:creationId xmlns:a16="http://schemas.microsoft.com/office/drawing/2014/main" xmlns="" id="{673A5A6D-A58C-4AE1-9976-9C68A1BF59B3}"/>
              </a:ext>
            </a:extLst>
          </p:cNvPr>
          <p:cNvSpPr txBox="1"/>
          <p:nvPr/>
        </p:nvSpPr>
        <p:spPr>
          <a:xfrm>
            <a:off x="1431235" y="6188765"/>
            <a:ext cx="4412974" cy="461665"/>
          </a:xfrm>
          <a:prstGeom prst="rect">
            <a:avLst/>
          </a:prstGeom>
          <a:noFill/>
        </p:spPr>
        <p:txBody>
          <a:bodyPr wrap="square" rtlCol="0">
            <a:spAutoFit/>
          </a:bodyPr>
          <a:lstStyle/>
          <a:p>
            <a:r>
              <a:rPr lang="en-US" sz="2400" b="1" i="1" dirty="0"/>
              <a:t>From: Lewis Johnson IE STARS</a:t>
            </a:r>
          </a:p>
        </p:txBody>
      </p:sp>
    </p:spTree>
    <p:extLst>
      <p:ext uri="{BB962C8B-B14F-4D97-AF65-F5344CB8AC3E}">
        <p14:creationId xmlns:p14="http://schemas.microsoft.com/office/powerpoint/2010/main" val="3788936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B7802C3-498F-43F7-834E-1B2FAA75A919}"/>
              </a:ext>
            </a:extLst>
          </p:cNvPr>
          <p:cNvSpPr/>
          <p:nvPr/>
        </p:nvSpPr>
        <p:spPr>
          <a:xfrm>
            <a:off x="172278" y="477079"/>
            <a:ext cx="11529392" cy="4832092"/>
          </a:xfrm>
          <a:prstGeom prst="rect">
            <a:avLst/>
          </a:prstGeom>
        </p:spPr>
        <p:txBody>
          <a:bodyPr wrap="square">
            <a:spAutoFit/>
          </a:bodyPr>
          <a:lstStyle/>
          <a:p>
            <a:pPr marL="457200" indent="-457200">
              <a:buFont typeface="Arial" panose="020B0604020202020204" pitchFamily="34" charset="0"/>
              <a:buChar char="•"/>
            </a:pPr>
            <a:r>
              <a:rPr lang="en-US" sz="2800" dirty="0"/>
              <a:t>Song: One teacher’s 9th grade student emailed her to say she was bored and decided to learn this song and play it for her. Literally, brought tears to her eyes! The lyrics could not be more perfect. “</a:t>
            </a:r>
            <a:r>
              <a:rPr lang="en-US" sz="2800" dirty="0" err="1"/>
              <a:t>Recuérdame</a:t>
            </a:r>
            <a:r>
              <a:rPr lang="en-US" sz="2800" dirty="0"/>
              <a:t>...” This made her day, so she asked for her permission to share with other teachers. I hope it has the same effect on you that it had in me.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Students learn a song and sing it on recording for teacher.  Teacher can give suggestions and samples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Song: Parody on “La Llorona” (“Corona”)  </a:t>
            </a:r>
            <a:r>
              <a:rPr lang="en-US" sz="1400" dirty="0"/>
              <a:t>https://www.youtube.com/watch?v=B1-qicRnLAI</a:t>
            </a:r>
          </a:p>
          <a:p>
            <a:pPr marL="457200" indent="-457200">
              <a:buFont typeface="Arial" panose="020B0604020202020204" pitchFamily="34" charset="0"/>
              <a:buChar char="•"/>
            </a:pPr>
            <a:r>
              <a:rPr lang="en-US" sz="2800" dirty="0"/>
              <a:t>Compare to “La Llorona”  </a:t>
            </a:r>
            <a:r>
              <a:rPr lang="en-US" sz="1400" dirty="0"/>
              <a:t>https://www.youtube.com/watch?v=h5z99EYHY4I</a:t>
            </a:r>
            <a:endParaRPr lang="en-US" sz="2800" dirty="0"/>
          </a:p>
        </p:txBody>
      </p:sp>
      <p:sp>
        <p:nvSpPr>
          <p:cNvPr id="3" name="TextBox 2">
            <a:extLst>
              <a:ext uri="{FF2B5EF4-FFF2-40B4-BE49-F238E27FC236}">
                <a16:creationId xmlns:a16="http://schemas.microsoft.com/office/drawing/2014/main" xmlns="" id="{388A8C3E-8413-4BDC-9F9D-B1A06210CC43}"/>
              </a:ext>
            </a:extLst>
          </p:cNvPr>
          <p:cNvSpPr txBox="1"/>
          <p:nvPr/>
        </p:nvSpPr>
        <p:spPr>
          <a:xfrm>
            <a:off x="1431235" y="6188765"/>
            <a:ext cx="4412974" cy="461665"/>
          </a:xfrm>
          <a:prstGeom prst="rect">
            <a:avLst/>
          </a:prstGeom>
          <a:noFill/>
        </p:spPr>
        <p:txBody>
          <a:bodyPr wrap="square" rtlCol="0">
            <a:spAutoFit/>
          </a:bodyPr>
          <a:lstStyle/>
          <a:p>
            <a:r>
              <a:rPr lang="en-US" sz="2400" b="1" i="1" dirty="0"/>
              <a:t>From: Lewis Johnson IE STARS</a:t>
            </a:r>
          </a:p>
        </p:txBody>
      </p:sp>
    </p:spTree>
    <p:custDataLst>
      <p:tags r:id="rId1"/>
    </p:custDataLst>
    <p:extLst>
      <p:ext uri="{BB962C8B-B14F-4D97-AF65-F5344CB8AC3E}">
        <p14:creationId xmlns:p14="http://schemas.microsoft.com/office/powerpoint/2010/main" val="303511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6D3652E-3292-44D7-9ED6-8DA1C28A5390}"/>
              </a:ext>
            </a:extLst>
          </p:cNvPr>
          <p:cNvSpPr/>
          <p:nvPr/>
        </p:nvSpPr>
        <p:spPr>
          <a:xfrm>
            <a:off x="318051" y="424069"/>
            <a:ext cx="11171583" cy="4339650"/>
          </a:xfrm>
          <a:prstGeom prst="rect">
            <a:avLst/>
          </a:prstGeom>
        </p:spPr>
        <p:txBody>
          <a:bodyPr wrap="square">
            <a:spAutoFit/>
          </a:bodyPr>
          <a:lstStyle/>
          <a:p>
            <a:pPr marL="342900" indent="-342900">
              <a:buFont typeface="Arial" panose="020B0604020202020204" pitchFamily="34" charset="0"/>
              <a:buChar char="•"/>
            </a:pPr>
            <a:r>
              <a:rPr lang="en-US" sz="2400" dirty="0"/>
              <a:t>A Board Game: Students create a board game using vocabulary and grammar that they already know.</a:t>
            </a:r>
          </a:p>
          <a:p>
            <a:endParaRPr lang="en-US" sz="2400" dirty="0"/>
          </a:p>
          <a:p>
            <a:endParaRPr lang="en-US" sz="2400" dirty="0"/>
          </a:p>
          <a:p>
            <a:endParaRPr lang="en-US" sz="2400" dirty="0"/>
          </a:p>
          <a:p>
            <a:endParaRPr lang="en-US" sz="2400" dirty="0"/>
          </a:p>
          <a:p>
            <a:pPr marL="342900" indent="-342900">
              <a:buFont typeface="Arial" panose="020B0604020202020204" pitchFamily="34" charset="0"/>
              <a:buChar char="•"/>
            </a:pPr>
            <a:r>
              <a:rPr lang="en-US" sz="2400" dirty="0"/>
              <a:t> Assign an online book to read – Appropriate level for students</a:t>
            </a:r>
          </a:p>
          <a:p>
            <a:r>
              <a:rPr lang="en-US" dirty="0"/>
              <a:t>TPRS Books giving permission to use digital copies of books WITH PERMISSION. - We at TPRS books understand that teachers might need to use digital copies of OUR BOOKS (bit.ly/</a:t>
            </a:r>
            <a:r>
              <a:rPr lang="en-US" dirty="0" err="1"/>
              <a:t>TPRSReaders</a:t>
            </a:r>
            <a:r>
              <a:rPr lang="en-US" dirty="0"/>
              <a:t>) during this time. In order to serve teachers and students in this difficult time, TPRS Books is temporarily allowing digital copies of our readers to be used on a case by case basis. In order to qualify, you MUST contact us and receive WRITTEN PERMISSION for ANY title. If you do not receive permission from us, you are infringing on copyright by providing electronic copies to your students or others. Contact us by email ( info@tprsbooks.com) or phone (888-373-1920)</a:t>
            </a:r>
          </a:p>
        </p:txBody>
      </p:sp>
      <p:sp>
        <p:nvSpPr>
          <p:cNvPr id="3" name="TextBox 2">
            <a:extLst>
              <a:ext uri="{FF2B5EF4-FFF2-40B4-BE49-F238E27FC236}">
                <a16:creationId xmlns:a16="http://schemas.microsoft.com/office/drawing/2014/main" xmlns="" id="{0F8D00D0-0E97-477C-A955-BE2500A54856}"/>
              </a:ext>
            </a:extLst>
          </p:cNvPr>
          <p:cNvSpPr txBox="1"/>
          <p:nvPr/>
        </p:nvSpPr>
        <p:spPr>
          <a:xfrm>
            <a:off x="1431235" y="6188765"/>
            <a:ext cx="4412974" cy="461665"/>
          </a:xfrm>
          <a:prstGeom prst="rect">
            <a:avLst/>
          </a:prstGeom>
          <a:noFill/>
        </p:spPr>
        <p:txBody>
          <a:bodyPr wrap="square" rtlCol="0">
            <a:spAutoFit/>
          </a:bodyPr>
          <a:lstStyle/>
          <a:p>
            <a:r>
              <a:rPr lang="en-US" sz="2400" b="1" i="1" dirty="0"/>
              <a:t>From: Lewis Johnson IE STARS</a:t>
            </a:r>
          </a:p>
        </p:txBody>
      </p:sp>
    </p:spTree>
    <p:custDataLst>
      <p:tags r:id="rId1"/>
    </p:custDataLst>
    <p:extLst>
      <p:ext uri="{BB962C8B-B14F-4D97-AF65-F5344CB8AC3E}">
        <p14:creationId xmlns:p14="http://schemas.microsoft.com/office/powerpoint/2010/main" val="99249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58FD58C-F526-4375-A706-89AB9F9DD2F0}"/>
              </a:ext>
            </a:extLst>
          </p:cNvPr>
          <p:cNvSpPr/>
          <p:nvPr/>
        </p:nvSpPr>
        <p:spPr>
          <a:xfrm>
            <a:off x="0" y="0"/>
            <a:ext cx="12192000" cy="5262979"/>
          </a:xfrm>
          <a:prstGeom prst="rect">
            <a:avLst/>
          </a:prstGeom>
        </p:spPr>
        <p:txBody>
          <a:bodyPr wrap="square">
            <a:spAutoFit/>
          </a:bodyPr>
          <a:lstStyle/>
          <a:p>
            <a:pPr marL="457200" indent="-457200">
              <a:buFont typeface="Arial" panose="020B0604020202020204" pitchFamily="34" charset="0"/>
              <a:buChar char="•"/>
            </a:pPr>
            <a:r>
              <a:rPr lang="en-US" sz="2800" dirty="0"/>
              <a:t> Invite friends to a virtual breakfast, (lunch?), (dinner?) with classmates.  Speak only Spanish/French/…   if level is sufficient to support it.  If not, it can be a nice social time.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YouTube video – To teach “me </a:t>
            </a:r>
            <a:r>
              <a:rPr lang="en-US" sz="2800" dirty="0" err="1"/>
              <a:t>aburro</a:t>
            </a:r>
            <a:r>
              <a:rPr lang="en-US" sz="2800" dirty="0"/>
              <a:t>”  - </a:t>
            </a:r>
            <a:r>
              <a:rPr lang="en-US" sz="2000" dirty="0"/>
              <a:t>https://www.youtube.com/watch?v=uOvylHdDHZ4</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Using word games during remote instruction: Diego Ojeda </a:t>
            </a:r>
            <a:r>
              <a:rPr lang="en-US" dirty="0"/>
              <a:t>https://tinyurl.com/remotegames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Students can talk about what they would do if they had too much toilet paper.</a:t>
            </a:r>
          </a:p>
        </p:txBody>
      </p:sp>
      <p:sp>
        <p:nvSpPr>
          <p:cNvPr id="3" name="TextBox 2">
            <a:extLst>
              <a:ext uri="{FF2B5EF4-FFF2-40B4-BE49-F238E27FC236}">
                <a16:creationId xmlns:a16="http://schemas.microsoft.com/office/drawing/2014/main" xmlns="" id="{76EF70A2-C449-494D-B6C8-AD8ACACE4AAC}"/>
              </a:ext>
            </a:extLst>
          </p:cNvPr>
          <p:cNvSpPr txBox="1"/>
          <p:nvPr/>
        </p:nvSpPr>
        <p:spPr>
          <a:xfrm>
            <a:off x="1431235" y="6188765"/>
            <a:ext cx="4412974" cy="461665"/>
          </a:xfrm>
          <a:prstGeom prst="rect">
            <a:avLst/>
          </a:prstGeom>
          <a:noFill/>
        </p:spPr>
        <p:txBody>
          <a:bodyPr wrap="square" rtlCol="0">
            <a:spAutoFit/>
          </a:bodyPr>
          <a:lstStyle/>
          <a:p>
            <a:r>
              <a:rPr lang="en-US" sz="2400" b="1" i="1" dirty="0"/>
              <a:t>From: Lewis Johnson IE STARS</a:t>
            </a:r>
          </a:p>
        </p:txBody>
      </p:sp>
    </p:spTree>
    <p:custDataLst>
      <p:tags r:id="rId1"/>
    </p:custDataLst>
    <p:extLst>
      <p:ext uri="{BB962C8B-B14F-4D97-AF65-F5344CB8AC3E}">
        <p14:creationId xmlns:p14="http://schemas.microsoft.com/office/powerpoint/2010/main" val="63251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274B03FD-86B3-4C8C-9C5A-4461B5D7F3CC}"/>
              </a:ext>
            </a:extLst>
          </p:cNvPr>
          <p:cNvSpPr>
            <a:spLocks noGrp="1" noChangeArrowheads="1"/>
          </p:cNvSpPr>
          <p:nvPr>
            <p:ph type="ctrTitle"/>
          </p:nvPr>
        </p:nvSpPr>
        <p:spPr>
          <a:xfrm>
            <a:off x="161925" y="2855015"/>
            <a:ext cx="11868150" cy="3042202"/>
          </a:xfrm>
        </p:spPr>
        <p:txBody>
          <a:bodyPr>
            <a:normAutofit fontScale="90000"/>
          </a:bodyPr>
          <a:lstStyle/>
          <a:p>
            <a:pPr marL="0" indent="0">
              <a:buFont typeface="Arial" panose="020B0604020202020204" pitchFamily="34" charset="0"/>
              <a:buNone/>
            </a:pPr>
            <a:r>
              <a:rPr lang="en-US" altLang="en-US" sz="2200" b="1" dirty="0">
                <a:latin typeface="Gill Sans"/>
                <a:cs typeface="Gill Sans"/>
              </a:rPr>
              <a:t/>
            </a:r>
            <a:br>
              <a:rPr lang="en-US" altLang="en-US" sz="2200" b="1" dirty="0">
                <a:latin typeface="Gill Sans"/>
                <a:cs typeface="Gill Sans"/>
              </a:rPr>
            </a:br>
            <a:r>
              <a:rPr lang="en-US" altLang="en-US" sz="3100" b="1" cap="none" dirty="0">
                <a:latin typeface="Gill Sans"/>
                <a:cs typeface="Gill Sans"/>
              </a:rPr>
              <a:t>Today we have about 50 minutes to review important issues regarding  potential complications/solutions in courses previously F2F and now asynchronous or synchronous and virtual.</a:t>
            </a:r>
            <a:r>
              <a:rPr lang="en-US" altLang="en-US" sz="2400" cap="none" dirty="0">
                <a:latin typeface="Gill Sans"/>
                <a:cs typeface="Gill Sans"/>
              </a:rPr>
              <a:t/>
            </a:r>
            <a:br>
              <a:rPr lang="en-US" altLang="en-US" sz="2400" cap="none" dirty="0">
                <a:latin typeface="Gill Sans"/>
                <a:cs typeface="Gill Sans"/>
              </a:rPr>
            </a:br>
            <a:r>
              <a:rPr lang="en-US" altLang="en-US" sz="2400" cap="none" dirty="0">
                <a:latin typeface="Gill Sans"/>
                <a:cs typeface="Gill Sans"/>
              </a:rPr>
              <a:t/>
            </a:r>
            <a:br>
              <a:rPr lang="en-US" altLang="en-US" sz="2400" cap="none" dirty="0">
                <a:latin typeface="Gill Sans"/>
                <a:cs typeface="Gill Sans"/>
              </a:rPr>
            </a:br>
            <a:r>
              <a:rPr lang="en-US" altLang="en-US" sz="2400" cap="none" dirty="0">
                <a:latin typeface="Gill Sans"/>
                <a:cs typeface="Gill Sans"/>
              </a:rPr>
              <a:t/>
            </a:r>
            <a:br>
              <a:rPr lang="en-US" altLang="en-US" sz="2400" cap="none" dirty="0">
                <a:latin typeface="Gill Sans"/>
                <a:cs typeface="Gill Sans"/>
              </a:rPr>
            </a:br>
            <a:endParaRPr lang="en-US" altLang="en-US" sz="24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altLang="en-US" sz="2200" dirty="0">
                <a:latin typeface="Calibri" panose="020F0502020204030204" pitchFamily="34" charset="0"/>
                <a:cs typeface="Calibri" panose="020F0502020204030204" pitchFamily="34" charset="0"/>
              </a:rPr>
              <a:t>Part 1 – </a:t>
            </a:r>
            <a:r>
              <a:rPr lang="en-US" altLang="en-US" sz="2200" dirty="0" err="1">
                <a:latin typeface="Calibri" panose="020F0502020204030204" pitchFamily="34" charset="0"/>
                <a:cs typeface="Calibri" panose="020F0502020204030204" pitchFamily="34" charset="0"/>
              </a:rPr>
              <a:t>sharE</a:t>
            </a:r>
            <a:r>
              <a:rPr lang="en-US" altLang="en-US" sz="2200" dirty="0">
                <a:latin typeface="Calibri" panose="020F0502020204030204" pitchFamily="34" charset="0"/>
                <a:cs typeface="Calibri" panose="020F0502020204030204" pitchFamily="34" charset="0"/>
              </a:rPr>
              <a:t> some concerns and potential solutions from a previous webinar. </a:t>
            </a:r>
            <a:br>
              <a:rPr lang="en-US" altLang="en-US" sz="2200" dirty="0">
                <a:latin typeface="Calibri" panose="020F0502020204030204" pitchFamily="34" charset="0"/>
                <a:cs typeface="Calibri" panose="020F0502020204030204" pitchFamily="34" charset="0"/>
              </a:rPr>
            </a:br>
            <a:endParaRPr lang="en-US" altLang="en-US" sz="22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altLang="en-US" sz="22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altLang="en-US" sz="2200" dirty="0">
                <a:latin typeface="Calibri" panose="020F0502020204030204" pitchFamily="34" charset="0"/>
                <a:cs typeface="Calibri" panose="020F0502020204030204" pitchFamily="34" charset="0"/>
              </a:rPr>
              <a:t>Part 2 – Talk about specific issues you have identified and potential solutions you have found and want to share.</a:t>
            </a:r>
          </a:p>
          <a:p>
            <a:pPr marL="0" indent="0">
              <a:buFont typeface="Arial" panose="020B0604020202020204" pitchFamily="34" charset="0"/>
              <a:buNone/>
            </a:pPr>
            <a:endParaRPr lang="en-US" altLang="en-US" sz="1800" dirty="0">
              <a:latin typeface="Gill Sans"/>
              <a:cs typeface="Gill Sans"/>
            </a:endParaRPr>
          </a:p>
        </p:txBody>
      </p:sp>
      <p:sp>
        <p:nvSpPr>
          <p:cNvPr id="6" name="Title 1">
            <a:extLst>
              <a:ext uri="{FF2B5EF4-FFF2-40B4-BE49-F238E27FC236}">
                <a16:creationId xmlns:a16="http://schemas.microsoft.com/office/drawing/2014/main" xmlns="" id="{14A3B9D7-2B33-4FC9-B8E7-3B3CEC7E2D4C}"/>
              </a:ext>
            </a:extLst>
          </p:cNvPr>
          <p:cNvSpPr txBox="1">
            <a:spLocks noChangeArrowheads="1"/>
          </p:cNvSpPr>
          <p:nvPr/>
        </p:nvSpPr>
        <p:spPr>
          <a:xfrm>
            <a:off x="1066800" y="269840"/>
            <a:ext cx="10058400" cy="1325563"/>
          </a:xfrm>
          <a:prstGeom prst="rect">
            <a:avLst/>
          </a:prstGeom>
        </p:spPr>
        <p:txBody>
          <a:bodyPr vert="horz" lIns="91440" tIns="45720" rIns="91440" bIns="0" rtlCol="0" anchor="b">
            <a:normAutofit fontScale="55000" lnSpcReduction="20000"/>
          </a:bodyPr>
          <a:lstStyle>
            <a:lvl1pPr algn="l" defTabSz="914400" rtl="0" eaLnBrk="1" latinLnBrk="0" hangingPunct="1">
              <a:lnSpc>
                <a:spcPct val="90000"/>
              </a:lnSpc>
              <a:spcBef>
                <a:spcPct val="0"/>
              </a:spcBef>
              <a:buNone/>
              <a:defRPr sz="6600" b="0" i="0" kern="1200" cap="all">
                <a:solidFill>
                  <a:schemeClr val="tx1"/>
                </a:solidFill>
                <a:effectLst/>
                <a:latin typeface="+mj-lt"/>
                <a:ea typeface="+mj-ea"/>
                <a:cs typeface="+mj-cs"/>
              </a:defRPr>
            </a:lvl1pPr>
          </a:lstStyle>
          <a:p>
            <a:pPr algn="ctr"/>
            <a:r>
              <a:rPr lang="en-US" cap="none" dirty="0">
                <a:solidFill>
                  <a:schemeClr val="accent1">
                    <a:lumMod val="75000"/>
                  </a:schemeClr>
                </a:solidFill>
              </a:rPr>
              <a:t>Arts/foreign languages in an online environment</a:t>
            </a:r>
          </a:p>
          <a:p>
            <a:pPr algn="ctr"/>
            <a:r>
              <a:rPr lang="en-US" altLang="en-US" dirty="0">
                <a:solidFill>
                  <a:schemeClr val="accent1">
                    <a:lumMod val="75000"/>
                  </a:schemeClr>
                </a:solidFill>
                <a:latin typeface="Palatino"/>
                <a:ea typeface="Palatino"/>
              </a:rPr>
              <a:t> </a:t>
            </a:r>
          </a:p>
        </p:txBody>
      </p:sp>
    </p:spTree>
    <p:extLst>
      <p:ext uri="{BB962C8B-B14F-4D97-AF65-F5344CB8AC3E}">
        <p14:creationId xmlns:p14="http://schemas.microsoft.com/office/powerpoint/2010/main" val="3937415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A6A35BF-9FF3-4AB8-BAC0-36B92A625161}"/>
              </a:ext>
            </a:extLst>
          </p:cNvPr>
          <p:cNvSpPr/>
          <p:nvPr/>
        </p:nvSpPr>
        <p:spPr>
          <a:xfrm>
            <a:off x="145773" y="179413"/>
            <a:ext cx="11807687" cy="5016758"/>
          </a:xfrm>
          <a:prstGeom prst="rect">
            <a:avLst/>
          </a:prstGeom>
        </p:spPr>
        <p:txBody>
          <a:bodyPr wrap="square">
            <a:spAutoFit/>
          </a:bodyPr>
          <a:lstStyle/>
          <a:p>
            <a:pPr marL="285750" indent="-285750">
              <a:buFont typeface="Arial" panose="020B0604020202020204" pitchFamily="34" charset="0"/>
              <a:buChar char="•"/>
            </a:pPr>
            <a:r>
              <a:rPr lang="en-US" sz="2000" dirty="0"/>
              <a:t>Zoom Tips - Christina </a:t>
            </a:r>
            <a:r>
              <a:rPr lang="en-US" sz="2000" dirty="0" err="1"/>
              <a:t>Bacca</a:t>
            </a:r>
            <a:endParaRPr lang="en-US" sz="2000" dirty="0"/>
          </a:p>
          <a:p>
            <a:r>
              <a:rPr lang="en-US" sz="2000" dirty="0"/>
              <a:t>For anyone who has to transition to online teaching here are a couple of things that helped me. I am using Google Slides and sharing my screen. We meet via Zoom but I have used the </a:t>
            </a:r>
            <a:r>
              <a:rPr lang="en-US" sz="2000" dirty="0" err="1"/>
              <a:t>Peardeck</a:t>
            </a:r>
            <a:r>
              <a:rPr lang="en-US" sz="2000" dirty="0"/>
              <a:t> add-on. By doing this I can do several things: In Zoom I can have kids talk to each other in a breakout room. In </a:t>
            </a:r>
            <a:r>
              <a:rPr lang="en-US" sz="2000" dirty="0" err="1"/>
              <a:t>Peardeck</a:t>
            </a:r>
            <a:r>
              <a:rPr lang="en-US" sz="2000" dirty="0"/>
              <a:t> I can have questions ready to go or add it as I am presenting. The kids open </a:t>
            </a:r>
            <a:r>
              <a:rPr lang="en-US" sz="2000" dirty="0" err="1"/>
              <a:t>Peardeck</a:t>
            </a:r>
            <a:r>
              <a:rPr lang="en-US" sz="2000" dirty="0"/>
              <a:t> in a new tab and this way I can try to get them participating and interacting. </a:t>
            </a:r>
            <a:r>
              <a:rPr lang="en-US" sz="2000" dirty="0" err="1"/>
              <a:t>Peardeck</a:t>
            </a:r>
            <a:r>
              <a:rPr lang="en-US" sz="2000" dirty="0"/>
              <a:t> has so many templates, include drawing.</a:t>
            </a:r>
          </a:p>
          <a:p>
            <a:r>
              <a:rPr lang="en-US" sz="2000" dirty="0"/>
              <a:t>In addition, if I have a link in MY slideshow and the students are viewing through </a:t>
            </a:r>
            <a:r>
              <a:rPr lang="en-US" sz="2000" dirty="0" err="1"/>
              <a:t>Peardeck</a:t>
            </a:r>
            <a:r>
              <a:rPr lang="en-US" sz="2000" dirty="0"/>
              <a:t> I can have them click the link and they have the </a:t>
            </a:r>
            <a:r>
              <a:rPr lang="en-US" sz="2000" dirty="0" err="1"/>
              <a:t>infograph</a:t>
            </a:r>
            <a:r>
              <a:rPr lang="en-US" sz="2000" dirty="0"/>
              <a:t> or what I want them to see-- then I have put them in Zoom breakout rooms to discuss a question and then come back.</a:t>
            </a:r>
          </a:p>
          <a:p>
            <a:endParaRPr lang="en-US" sz="2000" dirty="0"/>
          </a:p>
          <a:p>
            <a:endParaRPr lang="en-US" sz="2000" dirty="0"/>
          </a:p>
          <a:p>
            <a:endParaRPr lang="en-US" sz="2000" dirty="0"/>
          </a:p>
          <a:p>
            <a:pPr marL="285750" indent="-285750">
              <a:buFont typeface="Arial" panose="020B0604020202020204" pitchFamily="34" charset="0"/>
              <a:buChar char="•"/>
            </a:pPr>
            <a:r>
              <a:rPr lang="en-US" sz="2000" dirty="0"/>
              <a:t>Class lesson - Iris Cortes</a:t>
            </a:r>
          </a:p>
          <a:p>
            <a:r>
              <a:rPr lang="en-US" sz="2000" dirty="0"/>
              <a:t>Sigh...maybe I’m getting the hang of this? For my 80 minute HS Zoom class today I: greeted, talked through agenda, Zoom chat check-in question, read a short poem about spring, 20 min breakout group for a vocab activity, ended class with short reading, comprehension quiz on our LMS (Learning Management System). </a:t>
            </a:r>
          </a:p>
        </p:txBody>
      </p:sp>
      <p:sp>
        <p:nvSpPr>
          <p:cNvPr id="3" name="TextBox 2">
            <a:extLst>
              <a:ext uri="{FF2B5EF4-FFF2-40B4-BE49-F238E27FC236}">
                <a16:creationId xmlns:a16="http://schemas.microsoft.com/office/drawing/2014/main" xmlns="" id="{57DDA924-4C95-4350-9CD6-ECD4319169F0}"/>
              </a:ext>
            </a:extLst>
          </p:cNvPr>
          <p:cNvSpPr txBox="1"/>
          <p:nvPr/>
        </p:nvSpPr>
        <p:spPr>
          <a:xfrm>
            <a:off x="1431235" y="6188765"/>
            <a:ext cx="4412974" cy="461665"/>
          </a:xfrm>
          <a:prstGeom prst="rect">
            <a:avLst/>
          </a:prstGeom>
          <a:noFill/>
        </p:spPr>
        <p:txBody>
          <a:bodyPr wrap="square" rtlCol="0">
            <a:spAutoFit/>
          </a:bodyPr>
          <a:lstStyle/>
          <a:p>
            <a:r>
              <a:rPr lang="en-US" sz="2400" b="1" i="1" dirty="0"/>
              <a:t>From: Lewis Johnson IE STARS</a:t>
            </a:r>
          </a:p>
        </p:txBody>
      </p:sp>
    </p:spTree>
    <p:custDataLst>
      <p:tags r:id="rId1"/>
    </p:custDataLst>
    <p:extLst>
      <p:ext uri="{BB962C8B-B14F-4D97-AF65-F5344CB8AC3E}">
        <p14:creationId xmlns:p14="http://schemas.microsoft.com/office/powerpoint/2010/main" val="2309257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E71EDFA-B4D1-4CD8-BB65-1A43C3A180EC}"/>
              </a:ext>
            </a:extLst>
          </p:cNvPr>
          <p:cNvSpPr/>
          <p:nvPr/>
        </p:nvSpPr>
        <p:spPr>
          <a:xfrm>
            <a:off x="172277" y="0"/>
            <a:ext cx="11476383" cy="6001643"/>
          </a:xfrm>
          <a:prstGeom prst="rect">
            <a:avLst/>
          </a:prstGeom>
        </p:spPr>
        <p:txBody>
          <a:bodyPr wrap="square">
            <a:spAutoFit/>
          </a:bodyPr>
          <a:lstStyle/>
          <a:p>
            <a:pPr marL="342900" indent="-342900">
              <a:buFont typeface="Arial" panose="020B0604020202020204" pitchFamily="34" charset="0"/>
              <a:buChar char="•"/>
            </a:pPr>
            <a:r>
              <a:rPr lang="en-US" sz="2400" dirty="0"/>
              <a:t>Safety tips for Zoom meetings</a:t>
            </a:r>
          </a:p>
          <a:p>
            <a:r>
              <a:rPr lang="en-US" sz="2400" dirty="0"/>
              <a:t>It is recommended that we follow the following safety practices:</a:t>
            </a:r>
          </a:p>
          <a:p>
            <a:r>
              <a:rPr lang="en-US" sz="2400" dirty="0"/>
              <a:t>a.      Create a password for your meeting</a:t>
            </a:r>
          </a:p>
          <a:p>
            <a:r>
              <a:rPr lang="en-US" sz="2400" dirty="0"/>
              <a:t>b.      Change the password every now and then</a:t>
            </a:r>
          </a:p>
          <a:p>
            <a:r>
              <a:rPr lang="en-US" sz="2400" dirty="0"/>
              <a:t>c.      Enable the waiting room for each class. Only admit the participants that you invited</a:t>
            </a:r>
          </a:p>
          <a:p>
            <a:r>
              <a:rPr lang="en-US" sz="2400" dirty="0"/>
              <a:t>d.      DO NOT allow “Join before host”</a:t>
            </a:r>
          </a:p>
          <a:p>
            <a:r>
              <a:rPr lang="en-US" sz="2400" dirty="0"/>
              <a:t>e.      Enable mute upon entry</a:t>
            </a:r>
          </a:p>
          <a:p>
            <a:r>
              <a:rPr lang="en-US" sz="2400" dirty="0"/>
              <a:t>f.      Join meeting with computer audio, rather than phone for encryption purpose</a:t>
            </a:r>
          </a:p>
          <a:p>
            <a:r>
              <a:rPr lang="en-US" sz="2400" dirty="0"/>
              <a:t>g.      Watch for “End to End” encryption indicator – the green lock on the upper left corner</a:t>
            </a:r>
          </a:p>
          <a:p>
            <a:r>
              <a:rPr lang="en-US" sz="2400" dirty="0"/>
              <a:t>h.      As a host, you right click on a participant to REMOVE or PUT IN WAITING ROOM.</a:t>
            </a:r>
          </a:p>
          <a:p>
            <a:r>
              <a:rPr lang="en-US" sz="2400" dirty="0" err="1"/>
              <a:t>i</a:t>
            </a:r>
            <a:r>
              <a:rPr lang="en-US" sz="2400" dirty="0"/>
              <a:t>.      REMOVE or PUT IN WAITING ROOM will disable that participant’s Video and Audio</a:t>
            </a:r>
          </a:p>
          <a:p>
            <a:r>
              <a:rPr lang="en-US" sz="2400" dirty="0"/>
              <a:t>j.      By default, REMOVE participant will not allow participant to rejoin. Remove participant with caution or change the setting before the meeting</a:t>
            </a:r>
          </a:p>
          <a:p>
            <a:r>
              <a:rPr lang="en-US" sz="2400" dirty="0"/>
              <a:t>k.      Keep Zoom meeting links private to small group</a:t>
            </a:r>
          </a:p>
          <a:p>
            <a:r>
              <a:rPr lang="en-US" sz="2400" dirty="0"/>
              <a:t>l.      Recreate Zoom meeting links for each class</a:t>
            </a:r>
          </a:p>
        </p:txBody>
      </p:sp>
      <p:sp>
        <p:nvSpPr>
          <p:cNvPr id="3" name="TextBox 2">
            <a:extLst>
              <a:ext uri="{FF2B5EF4-FFF2-40B4-BE49-F238E27FC236}">
                <a16:creationId xmlns:a16="http://schemas.microsoft.com/office/drawing/2014/main" xmlns="" id="{882D3FD3-A71F-4645-9793-81DCC6A3FC10}"/>
              </a:ext>
            </a:extLst>
          </p:cNvPr>
          <p:cNvSpPr txBox="1"/>
          <p:nvPr/>
        </p:nvSpPr>
        <p:spPr>
          <a:xfrm>
            <a:off x="1431235" y="6188765"/>
            <a:ext cx="4412974" cy="461665"/>
          </a:xfrm>
          <a:prstGeom prst="rect">
            <a:avLst/>
          </a:prstGeom>
          <a:noFill/>
        </p:spPr>
        <p:txBody>
          <a:bodyPr wrap="square" rtlCol="0">
            <a:spAutoFit/>
          </a:bodyPr>
          <a:lstStyle/>
          <a:p>
            <a:r>
              <a:rPr lang="en-US" sz="2400" b="1" i="1" dirty="0"/>
              <a:t>Lewis Johnson IE STARS</a:t>
            </a:r>
          </a:p>
        </p:txBody>
      </p:sp>
    </p:spTree>
    <p:extLst>
      <p:ext uri="{BB962C8B-B14F-4D97-AF65-F5344CB8AC3E}">
        <p14:creationId xmlns:p14="http://schemas.microsoft.com/office/powerpoint/2010/main" val="491373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FD35998-12A0-4C22-B1D6-61D75D72FCF7}"/>
              </a:ext>
            </a:extLst>
          </p:cNvPr>
          <p:cNvSpPr/>
          <p:nvPr/>
        </p:nvSpPr>
        <p:spPr>
          <a:xfrm>
            <a:off x="437321" y="198783"/>
            <a:ext cx="11105321" cy="6001643"/>
          </a:xfrm>
          <a:prstGeom prst="rect">
            <a:avLst/>
          </a:prstGeom>
        </p:spPr>
        <p:txBody>
          <a:bodyPr wrap="square">
            <a:spAutoFit/>
          </a:bodyPr>
          <a:lstStyle/>
          <a:p>
            <a:pPr marL="342900" indent="-342900">
              <a:buFont typeface="Arial" panose="020B0604020202020204" pitchFamily="34" charset="0"/>
              <a:buChar char="•"/>
            </a:pPr>
            <a:r>
              <a:rPr lang="en-US" sz="2400" dirty="0"/>
              <a:t>A quick activity in Zoom. It’s played like </a:t>
            </a:r>
            <a:r>
              <a:rPr lang="en-US" sz="2400" dirty="0" err="1"/>
              <a:t>Scattergories</a:t>
            </a:r>
            <a:r>
              <a:rPr lang="en-US" sz="2400" dirty="0"/>
              <a:t>. (https://www.youtube.com/watch?v=WgRm_auxt_w)</a:t>
            </a:r>
          </a:p>
          <a:p>
            <a:r>
              <a:rPr lang="en-US" sz="2400" dirty="0"/>
              <a:t>Can post this, wait a few minutes, and then go around to see the various answers. You can choose your own letter. Can even do in another week with a different letter.</a:t>
            </a:r>
          </a:p>
          <a:p>
            <a:endParaRPr lang="en-US" sz="2400" dirty="0"/>
          </a:p>
          <a:p>
            <a:r>
              <a:rPr lang="en-US" sz="2400" dirty="0" err="1"/>
              <a:t>Tema</a:t>
            </a:r>
            <a:r>
              <a:rPr lang="en-US" sz="2400" dirty="0"/>
              <a:t>: </a:t>
            </a:r>
            <a:r>
              <a:rPr lang="en-US" sz="2400" dirty="0" err="1"/>
              <a:t>Cuarentena</a:t>
            </a:r>
            <a:endParaRPr lang="en-US" sz="2400" dirty="0"/>
          </a:p>
          <a:p>
            <a:r>
              <a:rPr lang="en-US" sz="2400" dirty="0"/>
              <a:t>Ronda 1 - Must start with letter D</a:t>
            </a:r>
          </a:p>
          <a:p>
            <a:r>
              <a:rPr lang="en-US" sz="2400" dirty="0"/>
              <a:t>1. </a:t>
            </a:r>
            <a:r>
              <a:rPr lang="en-US" sz="2400" dirty="0" err="1"/>
              <a:t>Adjetivo</a:t>
            </a:r>
            <a:r>
              <a:rPr lang="en-US" sz="2400" dirty="0"/>
              <a:t> que describe </a:t>
            </a:r>
            <a:r>
              <a:rPr lang="en-US" sz="2400" dirty="0" err="1"/>
              <a:t>tus</a:t>
            </a:r>
            <a:r>
              <a:rPr lang="en-US" sz="2400" dirty="0"/>
              <a:t> </a:t>
            </a:r>
            <a:r>
              <a:rPr lang="en-US" sz="2400" dirty="0" err="1"/>
              <a:t>sentimientos</a:t>
            </a:r>
            <a:r>
              <a:rPr lang="en-US" sz="2400" dirty="0"/>
              <a:t> </a:t>
            </a:r>
            <a:r>
              <a:rPr lang="en-US" sz="2400" dirty="0" err="1"/>
              <a:t>esta</a:t>
            </a:r>
            <a:r>
              <a:rPr lang="en-US" sz="2400" dirty="0"/>
              <a:t> </a:t>
            </a:r>
            <a:r>
              <a:rPr lang="en-US" sz="2400" dirty="0" err="1"/>
              <a:t>semana</a:t>
            </a:r>
            <a:endParaRPr lang="en-US" sz="2400" dirty="0"/>
          </a:p>
          <a:p>
            <a:r>
              <a:rPr lang="en-US" sz="2400" dirty="0"/>
              <a:t>2. Animal que has visto </a:t>
            </a:r>
            <a:r>
              <a:rPr lang="en-US" sz="2400" dirty="0" err="1"/>
              <a:t>en</a:t>
            </a:r>
            <a:r>
              <a:rPr lang="en-US" sz="2400" dirty="0"/>
              <a:t> un video </a:t>
            </a:r>
            <a:r>
              <a:rPr lang="en-US" sz="2400" dirty="0" err="1"/>
              <a:t>esta</a:t>
            </a:r>
            <a:r>
              <a:rPr lang="en-US" sz="2400" dirty="0"/>
              <a:t> </a:t>
            </a:r>
            <a:r>
              <a:rPr lang="en-US" sz="2400" dirty="0" err="1"/>
              <a:t>semana</a:t>
            </a:r>
            <a:endParaRPr lang="en-US" sz="2400" dirty="0"/>
          </a:p>
          <a:p>
            <a:r>
              <a:rPr lang="en-US" sz="2400" dirty="0"/>
              <a:t>3. </a:t>
            </a:r>
            <a:r>
              <a:rPr lang="en-US" sz="2400" dirty="0" err="1"/>
              <a:t>Actividad</a:t>
            </a:r>
            <a:r>
              <a:rPr lang="en-US" sz="2400" dirty="0"/>
              <a:t> que has </a:t>
            </a:r>
            <a:r>
              <a:rPr lang="en-US" sz="2400" dirty="0" err="1"/>
              <a:t>hecho</a:t>
            </a:r>
            <a:r>
              <a:rPr lang="en-US" sz="2400" dirty="0"/>
              <a:t> </a:t>
            </a:r>
            <a:r>
              <a:rPr lang="en-US" sz="2400" dirty="0" err="1"/>
              <a:t>esta</a:t>
            </a:r>
            <a:r>
              <a:rPr lang="en-US" sz="2400" dirty="0"/>
              <a:t> </a:t>
            </a:r>
            <a:r>
              <a:rPr lang="en-US" sz="2400" dirty="0" err="1"/>
              <a:t>semana</a:t>
            </a:r>
            <a:endParaRPr lang="en-US" sz="2400" dirty="0"/>
          </a:p>
          <a:p>
            <a:r>
              <a:rPr lang="en-US" sz="2400" dirty="0"/>
              <a:t>4. </a:t>
            </a:r>
            <a:r>
              <a:rPr lang="en-US" sz="2400" dirty="0" err="1"/>
              <a:t>Actividad</a:t>
            </a:r>
            <a:r>
              <a:rPr lang="en-US" sz="2400" dirty="0"/>
              <a:t> que has </a:t>
            </a:r>
            <a:r>
              <a:rPr lang="en-US" sz="2400" dirty="0" err="1"/>
              <a:t>querido</a:t>
            </a:r>
            <a:r>
              <a:rPr lang="en-US" sz="2400" dirty="0"/>
              <a:t> </a:t>
            </a:r>
            <a:r>
              <a:rPr lang="en-US" sz="2400" dirty="0" err="1"/>
              <a:t>hacer</a:t>
            </a:r>
            <a:r>
              <a:rPr lang="en-US" sz="2400" dirty="0"/>
              <a:t>, </a:t>
            </a:r>
            <a:r>
              <a:rPr lang="en-US" sz="2400" dirty="0" err="1"/>
              <a:t>pero</a:t>
            </a:r>
            <a:r>
              <a:rPr lang="en-US" sz="2400" dirty="0"/>
              <a:t>...no</a:t>
            </a:r>
          </a:p>
          <a:p>
            <a:r>
              <a:rPr lang="en-US" sz="2400" dirty="0"/>
              <a:t>5. País con COVID-19</a:t>
            </a:r>
          </a:p>
          <a:p>
            <a:r>
              <a:rPr lang="en-US" sz="2400" dirty="0"/>
              <a:t>6. Algo que has </a:t>
            </a:r>
            <a:r>
              <a:rPr lang="en-US" sz="2400" dirty="0" err="1"/>
              <a:t>deseado</a:t>
            </a:r>
            <a:r>
              <a:rPr lang="en-US" sz="2400" dirty="0"/>
              <a:t> </a:t>
            </a:r>
            <a:r>
              <a:rPr lang="en-US" sz="2400" dirty="0" err="1"/>
              <a:t>tener</a:t>
            </a:r>
            <a:r>
              <a:rPr lang="en-US" sz="2400" dirty="0"/>
              <a:t> </a:t>
            </a:r>
            <a:r>
              <a:rPr lang="en-US" sz="2400" dirty="0" err="1"/>
              <a:t>en</a:t>
            </a:r>
            <a:r>
              <a:rPr lang="en-US" sz="2400" dirty="0"/>
              <a:t> </a:t>
            </a:r>
            <a:r>
              <a:rPr lang="en-US" sz="2400" dirty="0" err="1"/>
              <a:t>tu</a:t>
            </a:r>
            <a:r>
              <a:rPr lang="en-US" sz="2400" dirty="0"/>
              <a:t> casa </a:t>
            </a:r>
            <a:r>
              <a:rPr lang="en-US" sz="2400" dirty="0" err="1"/>
              <a:t>esta</a:t>
            </a:r>
            <a:r>
              <a:rPr lang="en-US" sz="2400" dirty="0"/>
              <a:t> </a:t>
            </a:r>
            <a:r>
              <a:rPr lang="en-US" sz="2400" dirty="0" err="1"/>
              <a:t>semana</a:t>
            </a:r>
            <a:endParaRPr lang="en-US" sz="2400" dirty="0"/>
          </a:p>
          <a:p>
            <a:r>
              <a:rPr lang="en-US" sz="2400" dirty="0"/>
              <a:t>7. Persona con </a:t>
            </a:r>
            <a:r>
              <a:rPr lang="en-US" sz="2400" dirty="0" err="1"/>
              <a:t>quien</a:t>
            </a:r>
            <a:r>
              <a:rPr lang="en-US" sz="2400" dirty="0"/>
              <a:t> </a:t>
            </a:r>
            <a:r>
              <a:rPr lang="en-US" sz="2400" dirty="0" err="1"/>
              <a:t>quieres</a:t>
            </a:r>
            <a:r>
              <a:rPr lang="en-US" sz="2400" dirty="0"/>
              <a:t> </a:t>
            </a:r>
            <a:r>
              <a:rPr lang="en-US" sz="2400" dirty="0" err="1"/>
              <a:t>reunirte</a:t>
            </a:r>
            <a:endParaRPr lang="en-US" sz="2400" dirty="0"/>
          </a:p>
          <a:p>
            <a:r>
              <a:rPr lang="en-US" sz="2400" dirty="0"/>
              <a:t>8. Algo que </a:t>
            </a:r>
            <a:r>
              <a:rPr lang="en-US" sz="2400" dirty="0" err="1"/>
              <a:t>harás</a:t>
            </a:r>
            <a:r>
              <a:rPr lang="en-US" sz="2400" dirty="0"/>
              <a:t> o un </a:t>
            </a:r>
            <a:r>
              <a:rPr lang="en-US" sz="2400" dirty="0" err="1"/>
              <a:t>lugar</a:t>
            </a:r>
            <a:r>
              <a:rPr lang="en-US" sz="2400" dirty="0"/>
              <a:t> a que </a:t>
            </a:r>
            <a:r>
              <a:rPr lang="en-US" sz="2400" dirty="0" err="1"/>
              <a:t>irás</a:t>
            </a:r>
            <a:r>
              <a:rPr lang="en-US" sz="2400" dirty="0"/>
              <a:t> el primer </a:t>
            </a:r>
            <a:r>
              <a:rPr lang="en-US" sz="2400" dirty="0" err="1"/>
              <a:t>día</a:t>
            </a:r>
            <a:r>
              <a:rPr lang="en-US" sz="2400" dirty="0"/>
              <a:t> </a:t>
            </a:r>
            <a:r>
              <a:rPr lang="en-US" sz="2400" dirty="0" err="1"/>
              <a:t>después</a:t>
            </a:r>
            <a:r>
              <a:rPr lang="en-US" sz="2400" dirty="0"/>
              <a:t> de que </a:t>
            </a:r>
            <a:r>
              <a:rPr lang="en-US" sz="2400" dirty="0" err="1"/>
              <a:t>termine</a:t>
            </a:r>
            <a:r>
              <a:rPr lang="en-US" sz="2400" dirty="0"/>
              <a:t> la </a:t>
            </a:r>
            <a:r>
              <a:rPr lang="en-US" sz="2400" dirty="0" err="1"/>
              <a:t>cuarentena</a:t>
            </a:r>
            <a:endParaRPr lang="en-US" sz="2400" dirty="0"/>
          </a:p>
        </p:txBody>
      </p:sp>
      <p:sp>
        <p:nvSpPr>
          <p:cNvPr id="3" name="TextBox 2">
            <a:extLst>
              <a:ext uri="{FF2B5EF4-FFF2-40B4-BE49-F238E27FC236}">
                <a16:creationId xmlns:a16="http://schemas.microsoft.com/office/drawing/2014/main" xmlns="" id="{62562D67-1627-4FC4-8CCB-46788551C55B}"/>
              </a:ext>
            </a:extLst>
          </p:cNvPr>
          <p:cNvSpPr txBox="1"/>
          <p:nvPr/>
        </p:nvSpPr>
        <p:spPr>
          <a:xfrm>
            <a:off x="1431235" y="6188765"/>
            <a:ext cx="4412974" cy="461665"/>
          </a:xfrm>
          <a:prstGeom prst="rect">
            <a:avLst/>
          </a:prstGeom>
          <a:noFill/>
        </p:spPr>
        <p:txBody>
          <a:bodyPr wrap="square" rtlCol="0">
            <a:spAutoFit/>
          </a:bodyPr>
          <a:lstStyle/>
          <a:p>
            <a:r>
              <a:rPr lang="en-US" sz="2400" b="1" i="1" dirty="0"/>
              <a:t>From: Lewis Johnson IE STARS</a:t>
            </a:r>
          </a:p>
        </p:txBody>
      </p:sp>
    </p:spTree>
    <p:extLst>
      <p:ext uri="{BB962C8B-B14F-4D97-AF65-F5344CB8AC3E}">
        <p14:creationId xmlns:p14="http://schemas.microsoft.com/office/powerpoint/2010/main" val="1378660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D4B9986-7FCC-4269-8106-0409D2B696EB}"/>
              </a:ext>
            </a:extLst>
          </p:cNvPr>
          <p:cNvSpPr/>
          <p:nvPr/>
        </p:nvSpPr>
        <p:spPr>
          <a:xfrm>
            <a:off x="1" y="92764"/>
            <a:ext cx="12192000" cy="2492990"/>
          </a:xfrm>
          <a:prstGeom prst="rect">
            <a:avLst/>
          </a:prstGeom>
        </p:spPr>
        <p:txBody>
          <a:bodyPr wrap="square">
            <a:spAutoFit/>
          </a:bodyPr>
          <a:lstStyle/>
          <a:p>
            <a:endParaRPr lang="en-US" sz="2800" dirty="0"/>
          </a:p>
          <a:p>
            <a:pPr marL="457200" indent="-457200">
              <a:buFont typeface="Arial" panose="020B0604020202020204" pitchFamily="34" charset="0"/>
              <a:buChar char="•"/>
            </a:pPr>
            <a:r>
              <a:rPr lang="en-US" sz="2800" dirty="0"/>
              <a:t>Teachers: Blaine Ray workshop on teaching true beginners online:</a:t>
            </a:r>
          </a:p>
          <a:p>
            <a:r>
              <a:rPr lang="en-US" sz="2800" dirty="0"/>
              <a:t>Blaine Ray  - If you weren't able to attend the webinar I gave last Saturday here are the links to the slides and to the webinar. This was a class about teaching true beginners.  slides </a:t>
            </a:r>
            <a:r>
              <a:rPr lang="en-US" sz="1600" dirty="0"/>
              <a:t>https://drive.google.com/…/1LcZy6LyyiLmjyin0lKRfzgTxMG…/view</a:t>
            </a:r>
          </a:p>
          <a:p>
            <a:pPr marL="457200" indent="-457200">
              <a:buFont typeface="Arial" panose="020B0604020202020204" pitchFamily="34" charset="0"/>
              <a:buChar char="•"/>
            </a:pPr>
            <a:r>
              <a:rPr lang="en-US" sz="1600" dirty="0"/>
              <a:t>                webinar https://www.youtube.com/watch?v=Dzo55aODUW0&amp;feature=youtu.be</a:t>
            </a:r>
          </a:p>
        </p:txBody>
      </p:sp>
      <p:sp>
        <p:nvSpPr>
          <p:cNvPr id="3" name="Rectangle 2">
            <a:extLst>
              <a:ext uri="{FF2B5EF4-FFF2-40B4-BE49-F238E27FC236}">
                <a16:creationId xmlns:a16="http://schemas.microsoft.com/office/drawing/2014/main" xmlns="" id="{6CF00112-EBD5-4C99-A1CD-140D867A427D}"/>
              </a:ext>
            </a:extLst>
          </p:cNvPr>
          <p:cNvSpPr/>
          <p:nvPr/>
        </p:nvSpPr>
        <p:spPr>
          <a:xfrm>
            <a:off x="0" y="3018182"/>
            <a:ext cx="11092070" cy="3046988"/>
          </a:xfrm>
          <a:prstGeom prst="rect">
            <a:avLst/>
          </a:prstGeom>
        </p:spPr>
        <p:txBody>
          <a:bodyPr wrap="square">
            <a:spAutoFit/>
          </a:bodyPr>
          <a:lstStyle/>
          <a:p>
            <a:pPr marL="285750" indent="-285750">
              <a:buFont typeface="Arial" panose="020B0604020202020204" pitchFamily="34" charset="0"/>
              <a:buChar char="•"/>
            </a:pPr>
            <a:r>
              <a:rPr lang="es-ES" sz="2400" b="1" dirty="0"/>
              <a:t>Beneficios y usos de “</a:t>
            </a:r>
            <a:r>
              <a:rPr lang="es-ES" sz="2400" b="1" dirty="0" err="1"/>
              <a:t>you</a:t>
            </a:r>
            <a:r>
              <a:rPr lang="es-ES" sz="2400" b="1" dirty="0"/>
              <a:t> </a:t>
            </a:r>
            <a:r>
              <a:rPr lang="es-ES" sz="2400" b="1" dirty="0" err="1"/>
              <a:t>tube</a:t>
            </a:r>
            <a:r>
              <a:rPr lang="es-ES" sz="2400" b="1" dirty="0"/>
              <a:t>” para la enseñanza de la cultura y el lenguaje  </a:t>
            </a:r>
          </a:p>
          <a:p>
            <a:r>
              <a:rPr lang="es-ES" sz="2400" b="1" dirty="0"/>
              <a:t> </a:t>
            </a:r>
          </a:p>
          <a:p>
            <a:pPr marL="742950" lvl="1" indent="-285750">
              <a:buFont typeface="Arial" panose="020B0604020202020204" pitchFamily="34" charset="0"/>
              <a:buChar char="•"/>
            </a:pPr>
            <a:r>
              <a:rPr lang="es-ES" sz="2400" b="1" dirty="0"/>
              <a:t>Comprensión auditiva </a:t>
            </a:r>
          </a:p>
          <a:p>
            <a:pPr marL="742950" lvl="1" indent="-285750">
              <a:buFont typeface="Arial" panose="020B0604020202020204" pitchFamily="34" charset="0"/>
              <a:buChar char="•"/>
            </a:pPr>
            <a:r>
              <a:rPr lang="es-ES" sz="2400" b="1" dirty="0"/>
              <a:t>Materiales auténticos </a:t>
            </a:r>
          </a:p>
          <a:p>
            <a:pPr marL="742950" lvl="1" indent="-285750">
              <a:buFont typeface="Arial" panose="020B0604020202020204" pitchFamily="34" charset="0"/>
              <a:buChar char="•"/>
            </a:pPr>
            <a:r>
              <a:rPr lang="es-ES" sz="2400" b="1" dirty="0"/>
              <a:t>Variedad </a:t>
            </a:r>
          </a:p>
          <a:p>
            <a:pPr marL="742950" lvl="1" indent="-285750">
              <a:buFont typeface="Arial" panose="020B0604020202020204" pitchFamily="34" charset="0"/>
              <a:buChar char="•"/>
            </a:pPr>
            <a:r>
              <a:rPr lang="es-ES" sz="2400" b="1" dirty="0"/>
              <a:t>Versatilidad </a:t>
            </a:r>
          </a:p>
          <a:p>
            <a:pPr marL="742950" lvl="1" indent="-285750">
              <a:buFont typeface="Arial" panose="020B0604020202020204" pitchFamily="34" charset="0"/>
              <a:buChar char="•"/>
            </a:pPr>
            <a:r>
              <a:rPr lang="es-ES" sz="2400" b="1" dirty="0"/>
              <a:t>Conexión cultural</a:t>
            </a:r>
          </a:p>
        </p:txBody>
      </p:sp>
    </p:spTree>
    <p:extLst>
      <p:ext uri="{BB962C8B-B14F-4D97-AF65-F5344CB8AC3E}">
        <p14:creationId xmlns:p14="http://schemas.microsoft.com/office/powerpoint/2010/main" val="1429383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E4EC40B-78DA-464A-A15F-06075D7D3E04}"/>
              </a:ext>
            </a:extLst>
          </p:cNvPr>
          <p:cNvSpPr txBox="1"/>
          <p:nvPr/>
        </p:nvSpPr>
        <p:spPr>
          <a:xfrm>
            <a:off x="1431235" y="6188765"/>
            <a:ext cx="4412974" cy="461665"/>
          </a:xfrm>
          <a:prstGeom prst="rect">
            <a:avLst/>
          </a:prstGeom>
          <a:noFill/>
        </p:spPr>
        <p:txBody>
          <a:bodyPr wrap="square" rtlCol="0">
            <a:spAutoFit/>
          </a:bodyPr>
          <a:lstStyle/>
          <a:p>
            <a:r>
              <a:rPr lang="en-US" sz="2400" b="1" i="1" dirty="0"/>
              <a:t>From: Lewis Johnson IE STARS</a:t>
            </a:r>
          </a:p>
        </p:txBody>
      </p:sp>
      <p:sp>
        <p:nvSpPr>
          <p:cNvPr id="3" name="Rectangle 2">
            <a:extLst>
              <a:ext uri="{FF2B5EF4-FFF2-40B4-BE49-F238E27FC236}">
                <a16:creationId xmlns:a16="http://schemas.microsoft.com/office/drawing/2014/main" xmlns="" id="{418398A5-2C75-4C19-90D7-BBE02D3B226D}"/>
              </a:ext>
            </a:extLst>
          </p:cNvPr>
          <p:cNvSpPr/>
          <p:nvPr/>
        </p:nvSpPr>
        <p:spPr>
          <a:xfrm>
            <a:off x="0" y="0"/>
            <a:ext cx="12192000" cy="5632311"/>
          </a:xfrm>
          <a:prstGeom prst="rect">
            <a:avLst/>
          </a:prstGeom>
        </p:spPr>
        <p:txBody>
          <a:bodyPr wrap="square">
            <a:spAutoFit/>
          </a:bodyPr>
          <a:lstStyle/>
          <a:p>
            <a:r>
              <a:rPr lang="en-US" sz="2400" dirty="0"/>
              <a:t>Ideas for Remote Teaching</a:t>
            </a:r>
          </a:p>
          <a:p>
            <a:endParaRPr lang="en-US" sz="2400" dirty="0"/>
          </a:p>
          <a:p>
            <a:r>
              <a:rPr lang="en-US" sz="2400" dirty="0"/>
              <a:t>While each school district is probably struggling trying to define what remote teaching should look like and different guidelines and goals, you may be trying to reinvent your teaching. In an effort to support you, we have assembled a few ideas that you can look over and see if there are any that would work for you, ideas that you feel would be useful and can include in your lessons.</a:t>
            </a:r>
          </a:p>
          <a:p>
            <a:endParaRPr lang="en-US" sz="2400" dirty="0"/>
          </a:p>
          <a:p>
            <a:r>
              <a:rPr lang="en-US" sz="2400" dirty="0"/>
              <a:t>1.      Be kind to yourself. These are difficult times for teachers. You may feel like a beginning teacher or a teacher asked to teach outside of your area. Don’t stress yourself. Just look at what’s manageable for you today and start from there. As you gain your footing and confidence, you move ahead toward your goals.</a:t>
            </a:r>
          </a:p>
          <a:p>
            <a:endParaRPr lang="en-US" sz="2400" dirty="0"/>
          </a:p>
          <a:p>
            <a:r>
              <a:rPr lang="en-US" sz="2400" dirty="0"/>
              <a:t>2.      Be kind to your students. These are times that can be very unsettling for us, and they may be even much more difficult for our students. Do all you can to support them, comfort them, encourage them. If there’s any way, you can be available individually for student concerns.</a:t>
            </a:r>
          </a:p>
        </p:txBody>
      </p:sp>
    </p:spTree>
    <p:extLst>
      <p:ext uri="{BB962C8B-B14F-4D97-AF65-F5344CB8AC3E}">
        <p14:creationId xmlns:p14="http://schemas.microsoft.com/office/powerpoint/2010/main" val="148531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14A1737-0667-4161-96F6-9FE33692F3E0}"/>
              </a:ext>
            </a:extLst>
          </p:cNvPr>
          <p:cNvSpPr>
            <a:spLocks noGrp="1"/>
          </p:cNvSpPr>
          <p:nvPr>
            <p:ph type="title"/>
          </p:nvPr>
        </p:nvSpPr>
        <p:spPr>
          <a:xfrm>
            <a:off x="1450975" y="804863"/>
            <a:ext cx="9604375" cy="1049337"/>
          </a:xfrm>
        </p:spPr>
        <p:txBody>
          <a:bodyPr rtlCol="0">
            <a:normAutofit/>
          </a:bodyPr>
          <a:lstStyle/>
          <a:p>
            <a:pPr fontAlgn="auto">
              <a:spcAft>
                <a:spcPts val="0"/>
              </a:spcAft>
              <a:defRPr/>
            </a:pPr>
            <a:r>
              <a:rPr lang="en-US" b="1" dirty="0">
                <a:solidFill>
                  <a:schemeClr val="accent1">
                    <a:lumMod val="75000"/>
                  </a:schemeClr>
                </a:solidFill>
                <a:cs typeface="+mj-cs"/>
              </a:rPr>
              <a:t>Help us facilitate an open conversation</a:t>
            </a:r>
            <a:endParaRPr lang="en-US" dirty="0">
              <a:solidFill>
                <a:schemeClr val="accent1">
                  <a:lumMod val="75000"/>
                </a:schemeClr>
              </a:solidFill>
              <a:cs typeface="+mj-cs"/>
            </a:endParaRPr>
          </a:p>
        </p:txBody>
      </p:sp>
      <p:sp>
        <p:nvSpPr>
          <p:cNvPr id="5" name="Content Placeholder 2">
            <a:extLst>
              <a:ext uri="{FF2B5EF4-FFF2-40B4-BE49-F238E27FC236}">
                <a16:creationId xmlns:a16="http://schemas.microsoft.com/office/drawing/2014/main" xmlns="" id="{60309683-F6A4-4599-8771-FE995CA28F6E}"/>
              </a:ext>
            </a:extLst>
          </p:cNvPr>
          <p:cNvSpPr>
            <a:spLocks noGrp="1"/>
          </p:cNvSpPr>
          <p:nvPr>
            <p:ph idx="1"/>
          </p:nvPr>
        </p:nvSpPr>
        <p:spPr>
          <a:xfrm>
            <a:off x="1450974" y="2002873"/>
            <a:ext cx="10621756" cy="3449638"/>
          </a:xfrm>
        </p:spPr>
        <p:txBody>
          <a:bodyPr rtlCol="0">
            <a:noAutofit/>
          </a:bodyPr>
          <a:lstStyle/>
          <a:p>
            <a:pPr>
              <a:defRPr/>
            </a:pPr>
            <a:r>
              <a:rPr lang="en-US" sz="2400" b="1" dirty="0">
                <a:ea typeface="+mn-ea"/>
              </a:rPr>
              <a:t>We have small groups to allow for interaction</a:t>
            </a:r>
          </a:p>
          <a:p>
            <a:pPr>
              <a:defRPr/>
            </a:pPr>
            <a:r>
              <a:rPr lang="en-US" sz="2400" b="1" dirty="0">
                <a:ea typeface="+mn-ea"/>
              </a:rPr>
              <a:t>We have found that chat and raising your hand doesn’t work as well as simply muting yourself (we have NOT muted you)</a:t>
            </a:r>
          </a:p>
          <a:p>
            <a:pPr>
              <a:defRPr/>
            </a:pPr>
            <a:r>
              <a:rPr lang="en-US" sz="2400" b="1" dirty="0">
                <a:ea typeface="+mn-ea"/>
              </a:rPr>
              <a:t>Unmute yourself when you want to talk and we will call on you in order so you can share</a:t>
            </a:r>
          </a:p>
          <a:p>
            <a:pPr>
              <a:defRPr/>
            </a:pPr>
            <a:r>
              <a:rPr lang="en-US" sz="2400" b="1" dirty="0">
                <a:ea typeface="+mn-ea"/>
              </a:rPr>
              <a:t>Then return to mute after sharing</a:t>
            </a:r>
          </a:p>
          <a:p>
            <a:pPr>
              <a:defRPr/>
            </a:pPr>
            <a:r>
              <a:rPr lang="en-US" sz="2400" b="1" dirty="0">
                <a:ea typeface="+mn-ea"/>
              </a:rPr>
              <a:t>If you have a better online conversation mechanism – let us know </a:t>
            </a:r>
          </a:p>
        </p:txBody>
      </p:sp>
    </p:spTree>
    <p:extLst>
      <p:ext uri="{BB962C8B-B14F-4D97-AF65-F5344CB8AC3E}">
        <p14:creationId xmlns:p14="http://schemas.microsoft.com/office/powerpoint/2010/main" val="112718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53642-BE1E-6A48-9DDE-12107C4F145E}"/>
              </a:ext>
            </a:extLst>
          </p:cNvPr>
          <p:cNvSpPr>
            <a:spLocks noGrp="1"/>
          </p:cNvSpPr>
          <p:nvPr>
            <p:ph type="title"/>
          </p:nvPr>
        </p:nvSpPr>
        <p:spPr>
          <a:xfrm>
            <a:off x="839788" y="365125"/>
            <a:ext cx="10515600" cy="1325563"/>
          </a:xfrm>
        </p:spPr>
        <p:txBody>
          <a:bodyPr/>
          <a:lstStyle/>
          <a:p>
            <a:pPr algn="ctr"/>
            <a:r>
              <a:rPr lang="en-US" sz="3200" dirty="0"/>
              <a:t>Concerns and Solutions/Potential Solutions</a:t>
            </a:r>
            <a:r>
              <a:rPr lang="en-US" dirty="0"/>
              <a:t/>
            </a:r>
            <a:br>
              <a:rPr lang="en-US" dirty="0"/>
            </a:br>
            <a:r>
              <a:rPr lang="en-US" dirty="0"/>
              <a:t>oral proficiency in a virtual setting</a:t>
            </a:r>
          </a:p>
        </p:txBody>
      </p:sp>
      <p:sp>
        <p:nvSpPr>
          <p:cNvPr id="3" name="Text Placeholder 2">
            <a:extLst>
              <a:ext uri="{FF2B5EF4-FFF2-40B4-BE49-F238E27FC236}">
                <a16:creationId xmlns:a16="http://schemas.microsoft.com/office/drawing/2014/main" xmlns="" id="{F0A35B45-E4C0-9E41-8BE3-FA6348B181AF}"/>
              </a:ext>
            </a:extLst>
          </p:cNvPr>
          <p:cNvSpPr>
            <a:spLocks noGrp="1"/>
          </p:cNvSpPr>
          <p:nvPr>
            <p:ph type="body" idx="1"/>
          </p:nvPr>
        </p:nvSpPr>
        <p:spPr>
          <a:xfrm>
            <a:off x="263109" y="1445566"/>
            <a:ext cx="2920999" cy="520431"/>
          </a:xfrm>
        </p:spPr>
        <p:txBody>
          <a:bodyPr anchor="ctr"/>
          <a:lstStyle/>
          <a:p>
            <a:pPr algn="ctr"/>
            <a:r>
              <a:rPr lang="en-US" dirty="0"/>
              <a:t>Concerns</a:t>
            </a:r>
          </a:p>
        </p:txBody>
      </p:sp>
      <p:sp>
        <p:nvSpPr>
          <p:cNvPr id="4" name="Content Placeholder 3">
            <a:extLst>
              <a:ext uri="{FF2B5EF4-FFF2-40B4-BE49-F238E27FC236}">
                <a16:creationId xmlns:a16="http://schemas.microsoft.com/office/drawing/2014/main" xmlns="" id="{9ECF929A-9385-3145-BF49-4D3D54CA1AB9}"/>
              </a:ext>
            </a:extLst>
          </p:cNvPr>
          <p:cNvSpPr>
            <a:spLocks noGrp="1"/>
          </p:cNvSpPr>
          <p:nvPr>
            <p:ph sz="half" idx="2"/>
          </p:nvPr>
        </p:nvSpPr>
        <p:spPr>
          <a:xfrm>
            <a:off x="459719" y="1965997"/>
            <a:ext cx="3176242" cy="3684588"/>
          </a:xfrm>
        </p:spPr>
        <p:txBody>
          <a:bodyPr>
            <a:normAutofit/>
          </a:bodyPr>
          <a:lstStyle/>
          <a:p>
            <a:r>
              <a:rPr lang="en-US" sz="2800" b="1" dirty="0"/>
              <a:t>How do we practice speaking in the virtual /distance learning setting? </a:t>
            </a:r>
          </a:p>
          <a:p>
            <a:endParaRPr lang="en-US" sz="2800" b="1" dirty="0"/>
          </a:p>
        </p:txBody>
      </p:sp>
      <p:sp>
        <p:nvSpPr>
          <p:cNvPr id="5" name="Text Placeholder 4">
            <a:extLst>
              <a:ext uri="{FF2B5EF4-FFF2-40B4-BE49-F238E27FC236}">
                <a16:creationId xmlns:a16="http://schemas.microsoft.com/office/drawing/2014/main" xmlns="" id="{C70EDE8F-8765-334F-AF77-E8D24EB3D431}"/>
              </a:ext>
            </a:extLst>
          </p:cNvPr>
          <p:cNvSpPr>
            <a:spLocks noGrp="1"/>
          </p:cNvSpPr>
          <p:nvPr>
            <p:ph type="body" sz="quarter" idx="3"/>
          </p:nvPr>
        </p:nvSpPr>
        <p:spPr>
          <a:xfrm>
            <a:off x="3760787" y="1396329"/>
            <a:ext cx="5183188" cy="569668"/>
          </a:xfrm>
        </p:spPr>
        <p:txBody>
          <a:bodyPr anchor="ctr"/>
          <a:lstStyle/>
          <a:p>
            <a:pPr algn="ctr"/>
            <a:r>
              <a:rPr lang="en-US" dirty="0"/>
              <a:t>Potential Solutions</a:t>
            </a:r>
          </a:p>
        </p:txBody>
      </p:sp>
      <p:sp>
        <p:nvSpPr>
          <p:cNvPr id="6" name="Content Placeholder 5">
            <a:extLst>
              <a:ext uri="{FF2B5EF4-FFF2-40B4-BE49-F238E27FC236}">
                <a16:creationId xmlns:a16="http://schemas.microsoft.com/office/drawing/2014/main" xmlns="" id="{1C5E071E-ADD7-7C45-BAE1-CF52796D8FC5}"/>
              </a:ext>
            </a:extLst>
          </p:cNvPr>
          <p:cNvSpPr>
            <a:spLocks noGrp="1"/>
          </p:cNvSpPr>
          <p:nvPr>
            <p:ph sz="quarter" idx="4"/>
          </p:nvPr>
        </p:nvSpPr>
        <p:spPr>
          <a:xfrm>
            <a:off x="3511134" y="1965997"/>
            <a:ext cx="8680866" cy="4081135"/>
          </a:xfrm>
        </p:spPr>
        <p:txBody>
          <a:bodyPr>
            <a:noAutofit/>
          </a:bodyPr>
          <a:lstStyle/>
          <a:p>
            <a:r>
              <a:rPr lang="en-US" sz="1800" dirty="0"/>
              <a:t>Synchronous and asynchronous Zoom meetings. Breakout rooms in Zoom.</a:t>
            </a:r>
          </a:p>
          <a:p>
            <a:r>
              <a:rPr lang="en-US" sz="1800" dirty="0"/>
              <a:t>Record your voice/answer with an audio/video instead of writing.</a:t>
            </a:r>
          </a:p>
          <a:p>
            <a:r>
              <a:rPr lang="en-US" sz="1800" dirty="0"/>
              <a:t>Assign group projects on Discussion Boards/Canvas.</a:t>
            </a:r>
          </a:p>
          <a:p>
            <a:r>
              <a:rPr lang="en-US" sz="1800" dirty="0"/>
              <a:t>Upload videos with your/their voice recorded  (It could be cell phone recordings)</a:t>
            </a:r>
          </a:p>
          <a:p>
            <a:r>
              <a:rPr lang="en-US" sz="1800" dirty="0"/>
              <a:t>Use web applications, webcams, canvas/zoom whiteboard, </a:t>
            </a:r>
            <a:r>
              <a:rPr lang="en-US" sz="1800" dirty="0" err="1"/>
              <a:t>Flipgrid</a:t>
            </a:r>
            <a:r>
              <a:rPr lang="en-US" sz="1800" dirty="0"/>
              <a:t>, </a:t>
            </a:r>
            <a:r>
              <a:rPr lang="en-US" sz="1800" dirty="0" err="1"/>
              <a:t>PlayPosit</a:t>
            </a:r>
            <a:r>
              <a:rPr lang="en-US" sz="1800" dirty="0"/>
              <a:t>... </a:t>
            </a:r>
          </a:p>
          <a:p>
            <a:r>
              <a:rPr lang="en-US" sz="1800" dirty="0"/>
              <a:t>Use a publisher platform/Vistas Higher Learning textbook activities.</a:t>
            </a:r>
          </a:p>
          <a:p>
            <a:r>
              <a:rPr lang="en-US" sz="1800" dirty="0"/>
              <a:t>Create/Watch YouTube videos, </a:t>
            </a:r>
            <a:r>
              <a:rPr lang="en-US" sz="1800" dirty="0" err="1"/>
              <a:t>Tik</a:t>
            </a:r>
            <a:r>
              <a:rPr lang="en-US" sz="1800" dirty="0"/>
              <a:t> Tok videos, Paper slides.</a:t>
            </a:r>
          </a:p>
          <a:p>
            <a:r>
              <a:rPr lang="en-US" sz="1800" dirty="0"/>
              <a:t>Here is a web-page with a list of web applications we can use on our classes: </a:t>
            </a:r>
            <a:r>
              <a:rPr lang="en-US" sz="1800" dirty="0">
                <a:hlinkClick r:id="rId2"/>
              </a:rPr>
              <a:t>https://www.catherine-ousselin.com/recording-tools</a:t>
            </a:r>
            <a:r>
              <a:rPr lang="en-US" sz="1800" dirty="0"/>
              <a:t>. Catherine </a:t>
            </a:r>
            <a:r>
              <a:rPr lang="en-US" sz="1800" dirty="0" err="1"/>
              <a:t>Ousselin</a:t>
            </a:r>
            <a:r>
              <a:rPr lang="en-US" sz="1800" dirty="0"/>
              <a:t> is a ACTFL French teacher of the year and her web page is full  of ideas </a:t>
            </a:r>
          </a:p>
        </p:txBody>
      </p:sp>
    </p:spTree>
    <p:extLst>
      <p:ext uri="{BB962C8B-B14F-4D97-AF65-F5344CB8AC3E}">
        <p14:creationId xmlns:p14="http://schemas.microsoft.com/office/powerpoint/2010/main" val="394444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53642-BE1E-6A48-9DDE-12107C4F145E}"/>
              </a:ext>
            </a:extLst>
          </p:cNvPr>
          <p:cNvSpPr>
            <a:spLocks noGrp="1"/>
          </p:cNvSpPr>
          <p:nvPr>
            <p:ph type="title"/>
          </p:nvPr>
        </p:nvSpPr>
        <p:spPr>
          <a:xfrm>
            <a:off x="838200" y="51508"/>
            <a:ext cx="10515600" cy="1325563"/>
          </a:xfrm>
        </p:spPr>
        <p:txBody>
          <a:bodyPr/>
          <a:lstStyle/>
          <a:p>
            <a:pPr algn="ctr"/>
            <a:r>
              <a:rPr lang="en-US" sz="3200" dirty="0"/>
              <a:t>Concerns and Solutions/Potential Solutions</a:t>
            </a:r>
            <a:r>
              <a:rPr lang="en-US" dirty="0"/>
              <a:t/>
            </a:r>
            <a:br>
              <a:rPr lang="en-US" dirty="0"/>
            </a:br>
            <a:r>
              <a:rPr lang="en-US" dirty="0"/>
              <a:t>Motivation for </a:t>
            </a:r>
            <a:r>
              <a:rPr lang="en-US" dirty="0" err="1"/>
              <a:t>esl</a:t>
            </a:r>
            <a:r>
              <a:rPr lang="en-US" dirty="0"/>
              <a:t>/</a:t>
            </a:r>
            <a:r>
              <a:rPr lang="en-US" dirty="0" err="1"/>
              <a:t>eld</a:t>
            </a:r>
            <a:r>
              <a:rPr lang="en-US" dirty="0"/>
              <a:t> students</a:t>
            </a:r>
          </a:p>
        </p:txBody>
      </p:sp>
      <p:sp>
        <p:nvSpPr>
          <p:cNvPr id="3" name="Text Placeholder 2">
            <a:extLst>
              <a:ext uri="{FF2B5EF4-FFF2-40B4-BE49-F238E27FC236}">
                <a16:creationId xmlns:a16="http://schemas.microsoft.com/office/drawing/2014/main" xmlns="" id="{F0A35B45-E4C0-9E41-8BE3-FA6348B181AF}"/>
              </a:ext>
            </a:extLst>
          </p:cNvPr>
          <p:cNvSpPr>
            <a:spLocks noGrp="1"/>
          </p:cNvSpPr>
          <p:nvPr>
            <p:ph type="body" idx="1"/>
          </p:nvPr>
        </p:nvSpPr>
        <p:spPr>
          <a:xfrm>
            <a:off x="133144" y="1494803"/>
            <a:ext cx="4067795" cy="471194"/>
          </a:xfrm>
        </p:spPr>
        <p:txBody>
          <a:bodyPr anchor="ctr"/>
          <a:lstStyle/>
          <a:p>
            <a:pPr algn="ctr"/>
            <a:r>
              <a:rPr lang="en-US" dirty="0"/>
              <a:t>Concerns</a:t>
            </a:r>
          </a:p>
        </p:txBody>
      </p:sp>
      <p:sp>
        <p:nvSpPr>
          <p:cNvPr id="4" name="Content Placeholder 3">
            <a:extLst>
              <a:ext uri="{FF2B5EF4-FFF2-40B4-BE49-F238E27FC236}">
                <a16:creationId xmlns:a16="http://schemas.microsoft.com/office/drawing/2014/main" xmlns="" id="{9ECF929A-9385-3145-BF49-4D3D54CA1AB9}"/>
              </a:ext>
            </a:extLst>
          </p:cNvPr>
          <p:cNvSpPr>
            <a:spLocks noGrp="1"/>
          </p:cNvSpPr>
          <p:nvPr>
            <p:ph sz="half" idx="2"/>
          </p:nvPr>
        </p:nvSpPr>
        <p:spPr>
          <a:xfrm>
            <a:off x="360571" y="1965997"/>
            <a:ext cx="3440664" cy="3684588"/>
          </a:xfrm>
        </p:spPr>
        <p:txBody>
          <a:bodyPr>
            <a:normAutofit/>
          </a:bodyPr>
          <a:lstStyle/>
          <a:p>
            <a:r>
              <a:rPr lang="en-US" sz="2800" b="1" dirty="0"/>
              <a:t>How to pike students’ motivation to participate in a virtual learning environment? </a:t>
            </a:r>
          </a:p>
          <a:p>
            <a:endParaRPr lang="en-US" sz="2000" b="1" dirty="0"/>
          </a:p>
        </p:txBody>
      </p:sp>
      <p:sp>
        <p:nvSpPr>
          <p:cNvPr id="5" name="Text Placeholder 4">
            <a:extLst>
              <a:ext uri="{FF2B5EF4-FFF2-40B4-BE49-F238E27FC236}">
                <a16:creationId xmlns:a16="http://schemas.microsoft.com/office/drawing/2014/main" xmlns="" id="{C70EDE8F-8765-334F-AF77-E8D24EB3D431}"/>
              </a:ext>
            </a:extLst>
          </p:cNvPr>
          <p:cNvSpPr>
            <a:spLocks noGrp="1"/>
          </p:cNvSpPr>
          <p:nvPr>
            <p:ph type="body" sz="quarter" idx="3"/>
          </p:nvPr>
        </p:nvSpPr>
        <p:spPr>
          <a:xfrm>
            <a:off x="4041914" y="1328913"/>
            <a:ext cx="5183188" cy="569668"/>
          </a:xfrm>
        </p:spPr>
        <p:txBody>
          <a:bodyPr anchor="ctr"/>
          <a:lstStyle/>
          <a:p>
            <a:pPr algn="ctr"/>
            <a:r>
              <a:rPr lang="en-US" dirty="0"/>
              <a:t>Potential Solutions</a:t>
            </a:r>
          </a:p>
        </p:txBody>
      </p:sp>
      <p:sp>
        <p:nvSpPr>
          <p:cNvPr id="6" name="Content Placeholder 5">
            <a:extLst>
              <a:ext uri="{FF2B5EF4-FFF2-40B4-BE49-F238E27FC236}">
                <a16:creationId xmlns:a16="http://schemas.microsoft.com/office/drawing/2014/main" xmlns="" id="{1C5E071E-ADD7-7C45-BAE1-CF52796D8FC5}"/>
              </a:ext>
            </a:extLst>
          </p:cNvPr>
          <p:cNvSpPr>
            <a:spLocks noGrp="1"/>
          </p:cNvSpPr>
          <p:nvPr>
            <p:ph sz="quarter" idx="4"/>
          </p:nvPr>
        </p:nvSpPr>
        <p:spPr>
          <a:xfrm>
            <a:off x="4041914" y="1965997"/>
            <a:ext cx="7924799" cy="4037426"/>
          </a:xfrm>
        </p:spPr>
        <p:txBody>
          <a:bodyPr>
            <a:noAutofit/>
          </a:bodyPr>
          <a:lstStyle/>
          <a:p>
            <a:r>
              <a:rPr lang="en-US" dirty="0"/>
              <a:t>Short synchronous Zoom meetings. </a:t>
            </a:r>
          </a:p>
          <a:p>
            <a:r>
              <a:rPr lang="en-US" dirty="0"/>
              <a:t>Small group projects</a:t>
            </a:r>
          </a:p>
          <a:p>
            <a:r>
              <a:rPr lang="en-US" dirty="0"/>
              <a:t>Create short assignments with video/audio</a:t>
            </a:r>
          </a:p>
          <a:p>
            <a:r>
              <a:rPr lang="en-US" dirty="0"/>
              <a:t>Use discussions/whiteboard </a:t>
            </a:r>
          </a:p>
          <a:p>
            <a:r>
              <a:rPr lang="en-US" dirty="0" err="1"/>
              <a:t>Flipgrid</a:t>
            </a:r>
            <a:r>
              <a:rPr lang="en-US" dirty="0"/>
              <a:t> application</a:t>
            </a:r>
          </a:p>
          <a:p>
            <a:endParaRPr lang="en-US" dirty="0"/>
          </a:p>
        </p:txBody>
      </p:sp>
    </p:spTree>
    <p:extLst>
      <p:ext uri="{BB962C8B-B14F-4D97-AF65-F5344CB8AC3E}">
        <p14:creationId xmlns:p14="http://schemas.microsoft.com/office/powerpoint/2010/main" val="30144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53642-BE1E-6A48-9DDE-12107C4F145E}"/>
              </a:ext>
            </a:extLst>
          </p:cNvPr>
          <p:cNvSpPr>
            <a:spLocks noGrp="1"/>
          </p:cNvSpPr>
          <p:nvPr>
            <p:ph type="title"/>
          </p:nvPr>
        </p:nvSpPr>
        <p:spPr>
          <a:xfrm>
            <a:off x="649357" y="365125"/>
            <a:ext cx="11092069" cy="1325563"/>
          </a:xfrm>
        </p:spPr>
        <p:txBody>
          <a:bodyPr>
            <a:normAutofit fontScale="90000"/>
          </a:bodyPr>
          <a:lstStyle/>
          <a:p>
            <a:pPr algn="ctr"/>
            <a:r>
              <a:rPr lang="en-US" sz="3200" dirty="0"/>
              <a:t>Concerns and Potential Solutions</a:t>
            </a:r>
            <a:r>
              <a:rPr lang="en-US" dirty="0"/>
              <a:t/>
            </a:r>
            <a:br>
              <a:rPr lang="en-US" dirty="0"/>
            </a:br>
            <a:r>
              <a:rPr lang="en-US" dirty="0"/>
              <a:t>Providing continuity and social/verbal participation</a:t>
            </a:r>
          </a:p>
        </p:txBody>
      </p:sp>
      <p:sp>
        <p:nvSpPr>
          <p:cNvPr id="3" name="Text Placeholder 2">
            <a:extLst>
              <a:ext uri="{FF2B5EF4-FFF2-40B4-BE49-F238E27FC236}">
                <a16:creationId xmlns:a16="http://schemas.microsoft.com/office/drawing/2014/main" xmlns="" id="{F0A35B45-E4C0-9E41-8BE3-FA6348B181AF}"/>
              </a:ext>
            </a:extLst>
          </p:cNvPr>
          <p:cNvSpPr>
            <a:spLocks noGrp="1"/>
          </p:cNvSpPr>
          <p:nvPr>
            <p:ph type="body" idx="1"/>
          </p:nvPr>
        </p:nvSpPr>
        <p:spPr>
          <a:xfrm>
            <a:off x="389214" y="1450328"/>
            <a:ext cx="3016595" cy="482407"/>
          </a:xfrm>
        </p:spPr>
        <p:txBody>
          <a:bodyPr anchor="ctr"/>
          <a:lstStyle/>
          <a:p>
            <a:pPr algn="ctr"/>
            <a:r>
              <a:rPr lang="en-US" dirty="0"/>
              <a:t>Concerns</a:t>
            </a:r>
          </a:p>
        </p:txBody>
      </p:sp>
      <p:sp>
        <p:nvSpPr>
          <p:cNvPr id="4" name="Content Placeholder 3">
            <a:extLst>
              <a:ext uri="{FF2B5EF4-FFF2-40B4-BE49-F238E27FC236}">
                <a16:creationId xmlns:a16="http://schemas.microsoft.com/office/drawing/2014/main" xmlns="" id="{9ECF929A-9385-3145-BF49-4D3D54CA1AB9}"/>
              </a:ext>
            </a:extLst>
          </p:cNvPr>
          <p:cNvSpPr>
            <a:spLocks noGrp="1"/>
          </p:cNvSpPr>
          <p:nvPr>
            <p:ph sz="half" idx="2"/>
          </p:nvPr>
        </p:nvSpPr>
        <p:spPr>
          <a:xfrm>
            <a:off x="389214" y="1932735"/>
            <a:ext cx="3361151" cy="3684589"/>
          </a:xfrm>
        </p:spPr>
        <p:txBody>
          <a:bodyPr>
            <a:normAutofit/>
          </a:bodyPr>
          <a:lstStyle/>
          <a:p>
            <a:r>
              <a:rPr lang="en-US" sz="2800" b="1" dirty="0"/>
              <a:t>How do we keep momentum with students’ interactive, social, and verbal participation?</a:t>
            </a:r>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p:txBody>
      </p:sp>
      <p:sp>
        <p:nvSpPr>
          <p:cNvPr id="5" name="Text Placeholder 4">
            <a:extLst>
              <a:ext uri="{FF2B5EF4-FFF2-40B4-BE49-F238E27FC236}">
                <a16:creationId xmlns:a16="http://schemas.microsoft.com/office/drawing/2014/main" xmlns="" id="{C70EDE8F-8765-334F-AF77-E8D24EB3D431}"/>
              </a:ext>
            </a:extLst>
          </p:cNvPr>
          <p:cNvSpPr>
            <a:spLocks noGrp="1"/>
          </p:cNvSpPr>
          <p:nvPr>
            <p:ph type="body" sz="quarter" idx="3"/>
          </p:nvPr>
        </p:nvSpPr>
        <p:spPr>
          <a:xfrm>
            <a:off x="4121426" y="1405854"/>
            <a:ext cx="5183188" cy="569668"/>
          </a:xfrm>
        </p:spPr>
        <p:txBody>
          <a:bodyPr anchor="ctr"/>
          <a:lstStyle/>
          <a:p>
            <a:pPr algn="ctr"/>
            <a:r>
              <a:rPr lang="en-US" dirty="0"/>
              <a:t>Potential Solutions</a:t>
            </a:r>
          </a:p>
        </p:txBody>
      </p:sp>
      <p:sp>
        <p:nvSpPr>
          <p:cNvPr id="6" name="Content Placeholder 5">
            <a:extLst>
              <a:ext uri="{FF2B5EF4-FFF2-40B4-BE49-F238E27FC236}">
                <a16:creationId xmlns:a16="http://schemas.microsoft.com/office/drawing/2014/main" xmlns="" id="{1C5E071E-ADD7-7C45-BAE1-CF52796D8FC5}"/>
              </a:ext>
            </a:extLst>
          </p:cNvPr>
          <p:cNvSpPr>
            <a:spLocks noGrp="1"/>
          </p:cNvSpPr>
          <p:nvPr>
            <p:ph sz="quarter" idx="4"/>
          </p:nvPr>
        </p:nvSpPr>
        <p:spPr>
          <a:xfrm>
            <a:off x="3882887" y="1932735"/>
            <a:ext cx="8070574" cy="4268261"/>
          </a:xfrm>
        </p:spPr>
        <p:txBody>
          <a:bodyPr>
            <a:noAutofit/>
          </a:bodyPr>
          <a:lstStyle/>
          <a:p>
            <a:r>
              <a:rPr lang="en-US" dirty="0"/>
              <a:t>Synchronous and asynchronous Zoom meetings/utilize chat rooms with examples</a:t>
            </a:r>
          </a:p>
          <a:p>
            <a:r>
              <a:rPr lang="en-US" dirty="0"/>
              <a:t>Canvas audio/video, messages, announcements, assignments</a:t>
            </a:r>
          </a:p>
          <a:p>
            <a:r>
              <a:rPr lang="en-US" dirty="0"/>
              <a:t>Create simple, clear instructions to guide students to do activities. e.g. use of white board in Zoom-motivate students to write/respond to cues</a:t>
            </a:r>
          </a:p>
          <a:p>
            <a:r>
              <a:rPr lang="en-US" dirty="0"/>
              <a:t>Establish clear rules and expectations for the use of multi media in a virtual environment.</a:t>
            </a:r>
          </a:p>
          <a:p>
            <a:r>
              <a:rPr lang="en-US" dirty="0"/>
              <a:t>Record virtual meetings, save and upload on Canvas for students to watch later.</a:t>
            </a:r>
          </a:p>
          <a:p>
            <a:endParaRPr lang="en-US" dirty="0"/>
          </a:p>
          <a:p>
            <a:endParaRPr lang="en-US" dirty="0"/>
          </a:p>
        </p:txBody>
      </p:sp>
    </p:spTree>
    <p:extLst>
      <p:ext uri="{BB962C8B-B14F-4D97-AF65-F5344CB8AC3E}">
        <p14:creationId xmlns:p14="http://schemas.microsoft.com/office/powerpoint/2010/main" val="239436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53642-BE1E-6A48-9DDE-12107C4F145E}"/>
              </a:ext>
            </a:extLst>
          </p:cNvPr>
          <p:cNvSpPr>
            <a:spLocks noGrp="1"/>
          </p:cNvSpPr>
          <p:nvPr>
            <p:ph type="title"/>
          </p:nvPr>
        </p:nvSpPr>
        <p:spPr>
          <a:xfrm>
            <a:off x="549965" y="122450"/>
            <a:ext cx="11092069" cy="1325563"/>
          </a:xfrm>
        </p:spPr>
        <p:txBody>
          <a:bodyPr>
            <a:normAutofit/>
          </a:bodyPr>
          <a:lstStyle/>
          <a:p>
            <a:pPr algn="ctr"/>
            <a:r>
              <a:rPr lang="en-US" sz="3200" dirty="0"/>
              <a:t>Concerns and Solutions/Potential Solutions</a:t>
            </a:r>
            <a:r>
              <a:rPr lang="en-US" dirty="0"/>
              <a:t/>
            </a:r>
            <a:br>
              <a:rPr lang="en-US" dirty="0"/>
            </a:br>
            <a:r>
              <a:rPr lang="en-US" dirty="0"/>
              <a:t>giving feedback</a:t>
            </a:r>
          </a:p>
        </p:txBody>
      </p:sp>
      <p:sp>
        <p:nvSpPr>
          <p:cNvPr id="3" name="Text Placeholder 2">
            <a:extLst>
              <a:ext uri="{FF2B5EF4-FFF2-40B4-BE49-F238E27FC236}">
                <a16:creationId xmlns:a16="http://schemas.microsoft.com/office/drawing/2014/main" xmlns="" id="{F0A35B45-E4C0-9E41-8BE3-FA6348B181AF}"/>
              </a:ext>
            </a:extLst>
          </p:cNvPr>
          <p:cNvSpPr>
            <a:spLocks noGrp="1"/>
          </p:cNvSpPr>
          <p:nvPr>
            <p:ph type="body" idx="1"/>
          </p:nvPr>
        </p:nvSpPr>
        <p:spPr>
          <a:xfrm>
            <a:off x="97667" y="1401091"/>
            <a:ext cx="3414160" cy="467466"/>
          </a:xfrm>
        </p:spPr>
        <p:txBody>
          <a:bodyPr anchor="ctr"/>
          <a:lstStyle/>
          <a:p>
            <a:pPr algn="ctr"/>
            <a:r>
              <a:rPr lang="en-US" dirty="0"/>
              <a:t>Concerns</a:t>
            </a:r>
          </a:p>
        </p:txBody>
      </p:sp>
      <p:sp>
        <p:nvSpPr>
          <p:cNvPr id="4" name="Content Placeholder 3">
            <a:extLst>
              <a:ext uri="{FF2B5EF4-FFF2-40B4-BE49-F238E27FC236}">
                <a16:creationId xmlns:a16="http://schemas.microsoft.com/office/drawing/2014/main" xmlns="" id="{9ECF929A-9385-3145-BF49-4D3D54CA1AB9}"/>
              </a:ext>
            </a:extLst>
          </p:cNvPr>
          <p:cNvSpPr>
            <a:spLocks noGrp="1"/>
          </p:cNvSpPr>
          <p:nvPr>
            <p:ph sz="half" idx="2"/>
          </p:nvPr>
        </p:nvSpPr>
        <p:spPr>
          <a:xfrm>
            <a:off x="375963" y="2107095"/>
            <a:ext cx="3745464" cy="3548251"/>
          </a:xfrm>
        </p:spPr>
        <p:txBody>
          <a:bodyPr>
            <a:normAutofit/>
          </a:bodyPr>
          <a:lstStyle/>
          <a:p>
            <a:r>
              <a:rPr lang="en-US" sz="2800" b="1" dirty="0"/>
              <a:t>How to provide feedback to students?</a:t>
            </a:r>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p:txBody>
      </p:sp>
      <p:sp>
        <p:nvSpPr>
          <p:cNvPr id="5" name="Text Placeholder 4">
            <a:extLst>
              <a:ext uri="{FF2B5EF4-FFF2-40B4-BE49-F238E27FC236}">
                <a16:creationId xmlns:a16="http://schemas.microsoft.com/office/drawing/2014/main" xmlns="" id="{C70EDE8F-8765-334F-AF77-E8D24EB3D431}"/>
              </a:ext>
            </a:extLst>
          </p:cNvPr>
          <p:cNvSpPr>
            <a:spLocks noGrp="1"/>
          </p:cNvSpPr>
          <p:nvPr>
            <p:ph type="body" sz="quarter" idx="3"/>
          </p:nvPr>
        </p:nvSpPr>
        <p:spPr>
          <a:xfrm>
            <a:off x="3964125" y="1410705"/>
            <a:ext cx="5183188" cy="569668"/>
          </a:xfrm>
        </p:spPr>
        <p:txBody>
          <a:bodyPr anchor="ctr"/>
          <a:lstStyle/>
          <a:p>
            <a:pPr algn="ctr"/>
            <a:r>
              <a:rPr lang="en-US" dirty="0"/>
              <a:t>Potential Solutions</a:t>
            </a:r>
          </a:p>
        </p:txBody>
      </p:sp>
      <p:sp>
        <p:nvSpPr>
          <p:cNvPr id="6" name="Content Placeholder 5">
            <a:extLst>
              <a:ext uri="{FF2B5EF4-FFF2-40B4-BE49-F238E27FC236}">
                <a16:creationId xmlns:a16="http://schemas.microsoft.com/office/drawing/2014/main" xmlns="" id="{1C5E071E-ADD7-7C45-BAE1-CF52796D8FC5}"/>
              </a:ext>
            </a:extLst>
          </p:cNvPr>
          <p:cNvSpPr>
            <a:spLocks noGrp="1"/>
          </p:cNvSpPr>
          <p:nvPr>
            <p:ph sz="quarter" idx="4"/>
          </p:nvPr>
        </p:nvSpPr>
        <p:spPr>
          <a:xfrm>
            <a:off x="3511827" y="1980372"/>
            <a:ext cx="8547651" cy="4307885"/>
          </a:xfrm>
        </p:spPr>
        <p:txBody>
          <a:bodyPr>
            <a:noAutofit/>
          </a:bodyPr>
          <a:lstStyle/>
          <a:p>
            <a:r>
              <a:rPr lang="en-US" dirty="0"/>
              <a:t>Document and check assignments on Canvas (Speed grading)</a:t>
            </a:r>
          </a:p>
          <a:p>
            <a:r>
              <a:rPr lang="en-US" dirty="0"/>
              <a:t>Ask students to send screenshots of their work, correct and send back to students</a:t>
            </a:r>
          </a:p>
          <a:p>
            <a:r>
              <a:rPr lang="en-US" dirty="0"/>
              <a:t>Collect files of video, give oral/written feedback </a:t>
            </a:r>
          </a:p>
          <a:p>
            <a:r>
              <a:rPr lang="en-US" dirty="0">
                <a:hlinkClick r:id="rId2"/>
              </a:rPr>
              <a:t>Use Zoom annotations to grade videos</a:t>
            </a:r>
            <a:endParaRPr lang="en-US" dirty="0"/>
          </a:p>
          <a:p>
            <a:r>
              <a:rPr lang="en-US" dirty="0"/>
              <a:t>Assess using the Zoom polling feature. Create the questions ahead of time</a:t>
            </a:r>
          </a:p>
          <a:p>
            <a:r>
              <a:rPr lang="en-US" dirty="0"/>
              <a:t>Use short, 30 min, Synchronous meetings to asses students</a:t>
            </a:r>
          </a:p>
          <a:p>
            <a:r>
              <a:rPr lang="en-US" dirty="0" err="1">
                <a:hlinkClick r:id="rId3"/>
              </a:rPr>
              <a:t>IPad</a:t>
            </a:r>
            <a:r>
              <a:rPr lang="en-US" dirty="0">
                <a:hlinkClick r:id="rId3"/>
              </a:rPr>
              <a:t> + Stylus for feedback</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7682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53642-BE1E-6A48-9DDE-12107C4F145E}"/>
              </a:ext>
            </a:extLst>
          </p:cNvPr>
          <p:cNvSpPr>
            <a:spLocks noGrp="1"/>
          </p:cNvSpPr>
          <p:nvPr>
            <p:ph type="title"/>
          </p:nvPr>
        </p:nvSpPr>
        <p:spPr>
          <a:xfrm>
            <a:off x="836612" y="124765"/>
            <a:ext cx="10515600" cy="1325563"/>
          </a:xfrm>
        </p:spPr>
        <p:txBody>
          <a:bodyPr>
            <a:normAutofit fontScale="90000"/>
          </a:bodyPr>
          <a:lstStyle/>
          <a:p>
            <a:pPr algn="ctr"/>
            <a:r>
              <a:rPr lang="en-US" sz="3200" dirty="0"/>
              <a:t>Concerns and Solutions/Potential Solutions</a:t>
            </a:r>
            <a:br>
              <a:rPr lang="en-US" sz="3200" dirty="0"/>
            </a:br>
            <a:r>
              <a:rPr lang="en-US" sz="3200" dirty="0"/>
              <a:t>using multimedia/materials in visual/ studio arts</a:t>
            </a:r>
            <a:r>
              <a:rPr lang="en-US" dirty="0"/>
              <a:t/>
            </a:r>
            <a:br>
              <a:rPr lang="en-US" dirty="0"/>
            </a:br>
            <a:endParaRPr lang="en-US" dirty="0"/>
          </a:p>
        </p:txBody>
      </p:sp>
      <p:sp>
        <p:nvSpPr>
          <p:cNvPr id="3" name="Text Placeholder 2">
            <a:extLst>
              <a:ext uri="{FF2B5EF4-FFF2-40B4-BE49-F238E27FC236}">
                <a16:creationId xmlns:a16="http://schemas.microsoft.com/office/drawing/2014/main" xmlns="" id="{F0A35B45-E4C0-9E41-8BE3-FA6348B181AF}"/>
              </a:ext>
            </a:extLst>
          </p:cNvPr>
          <p:cNvSpPr>
            <a:spLocks noGrp="1"/>
          </p:cNvSpPr>
          <p:nvPr>
            <p:ph type="body" idx="1"/>
          </p:nvPr>
        </p:nvSpPr>
        <p:spPr>
          <a:xfrm>
            <a:off x="185531" y="1334003"/>
            <a:ext cx="2857567" cy="569668"/>
          </a:xfrm>
        </p:spPr>
        <p:txBody>
          <a:bodyPr anchor="ctr"/>
          <a:lstStyle/>
          <a:p>
            <a:pPr algn="ctr"/>
            <a:r>
              <a:rPr lang="en-US" dirty="0"/>
              <a:t>Concerns</a:t>
            </a:r>
          </a:p>
        </p:txBody>
      </p:sp>
      <p:sp>
        <p:nvSpPr>
          <p:cNvPr id="4" name="Content Placeholder 3">
            <a:extLst>
              <a:ext uri="{FF2B5EF4-FFF2-40B4-BE49-F238E27FC236}">
                <a16:creationId xmlns:a16="http://schemas.microsoft.com/office/drawing/2014/main" xmlns="" id="{9ECF929A-9385-3145-BF49-4D3D54CA1AB9}"/>
              </a:ext>
            </a:extLst>
          </p:cNvPr>
          <p:cNvSpPr>
            <a:spLocks noGrp="1"/>
          </p:cNvSpPr>
          <p:nvPr>
            <p:ph sz="half" idx="2"/>
          </p:nvPr>
        </p:nvSpPr>
        <p:spPr>
          <a:xfrm>
            <a:off x="0" y="1903671"/>
            <a:ext cx="3043098" cy="3521748"/>
          </a:xfrm>
        </p:spPr>
        <p:txBody>
          <a:bodyPr>
            <a:normAutofit/>
          </a:bodyPr>
          <a:lstStyle/>
          <a:p>
            <a:r>
              <a:rPr lang="en-US" sz="2800" b="1" dirty="0"/>
              <a:t>How to engage students when they don’t have access to the required materials?</a:t>
            </a:r>
          </a:p>
          <a:p>
            <a:pPr marL="0" indent="0">
              <a:buNone/>
            </a:pPr>
            <a:endParaRPr lang="en-US" sz="2800" b="1" dirty="0"/>
          </a:p>
        </p:txBody>
      </p:sp>
      <p:sp>
        <p:nvSpPr>
          <p:cNvPr id="5" name="Text Placeholder 4">
            <a:extLst>
              <a:ext uri="{FF2B5EF4-FFF2-40B4-BE49-F238E27FC236}">
                <a16:creationId xmlns:a16="http://schemas.microsoft.com/office/drawing/2014/main" xmlns="" id="{C70EDE8F-8765-334F-AF77-E8D24EB3D431}"/>
              </a:ext>
            </a:extLst>
          </p:cNvPr>
          <p:cNvSpPr>
            <a:spLocks noGrp="1"/>
          </p:cNvSpPr>
          <p:nvPr>
            <p:ph type="body" sz="quarter" idx="3"/>
          </p:nvPr>
        </p:nvSpPr>
        <p:spPr>
          <a:xfrm>
            <a:off x="6096000" y="1401091"/>
            <a:ext cx="5183188" cy="569668"/>
          </a:xfrm>
        </p:spPr>
        <p:txBody>
          <a:bodyPr anchor="ctr"/>
          <a:lstStyle/>
          <a:p>
            <a:pPr algn="ctr"/>
            <a:r>
              <a:rPr lang="en-US" dirty="0"/>
              <a:t>Potential Solutions</a:t>
            </a:r>
          </a:p>
        </p:txBody>
      </p:sp>
      <p:sp>
        <p:nvSpPr>
          <p:cNvPr id="6" name="Content Placeholder 5">
            <a:extLst>
              <a:ext uri="{FF2B5EF4-FFF2-40B4-BE49-F238E27FC236}">
                <a16:creationId xmlns:a16="http://schemas.microsoft.com/office/drawing/2014/main" xmlns="" id="{1C5E071E-ADD7-7C45-BAE1-CF52796D8FC5}"/>
              </a:ext>
            </a:extLst>
          </p:cNvPr>
          <p:cNvSpPr>
            <a:spLocks noGrp="1"/>
          </p:cNvSpPr>
          <p:nvPr>
            <p:ph sz="quarter" idx="4"/>
          </p:nvPr>
        </p:nvSpPr>
        <p:spPr>
          <a:xfrm>
            <a:off x="2862470" y="1899856"/>
            <a:ext cx="9329530" cy="4001043"/>
          </a:xfrm>
        </p:spPr>
        <p:txBody>
          <a:bodyPr>
            <a:noAutofit/>
          </a:bodyPr>
          <a:lstStyle/>
          <a:p>
            <a:r>
              <a:rPr lang="en-US" sz="1600" dirty="0"/>
              <a:t>Be creative. Consider changing techniques to accommodate students’ needs</a:t>
            </a:r>
          </a:p>
          <a:p>
            <a:r>
              <a:rPr lang="en-US" sz="1600" dirty="0"/>
              <a:t>Check SLO’s and curriculum and do your best to cover as much content as possible with limited materials/spaces</a:t>
            </a:r>
          </a:p>
          <a:p>
            <a:r>
              <a:rPr lang="en-US" sz="1600" dirty="0"/>
              <a:t>Use web applications, Canvas, Zoom meetings, whiteboard to do visual arts projects</a:t>
            </a:r>
          </a:p>
          <a:p>
            <a:r>
              <a:rPr lang="en-US" sz="1600" dirty="0"/>
              <a:t>Setting up a special time for students to visit campus, use the resources available.  Always within the restrictions of safe distance</a:t>
            </a:r>
          </a:p>
          <a:p>
            <a:r>
              <a:rPr lang="en-US" sz="1600" dirty="0"/>
              <a:t>Make/Recommend addendums to curriculum to fit the situation of virtual learning</a:t>
            </a:r>
          </a:p>
          <a:p>
            <a:r>
              <a:rPr lang="en-US" sz="1600" dirty="0"/>
              <a:t>Create short tutorials, quiz students on techniques, utilize video check points</a:t>
            </a:r>
          </a:p>
          <a:p>
            <a:r>
              <a:rPr lang="en-US" altLang="en-US" sz="1600" dirty="0">
                <a:solidFill>
                  <a:srgbClr val="323130"/>
                </a:solidFill>
              </a:rPr>
              <a:t>Quick Conversion process. Basically, faculty have to provide two or three assignments proving they have thought through what it means to provide asynchronous instruction and student to student interaction</a:t>
            </a:r>
            <a:endParaRPr lang="en-US" sz="1600" dirty="0"/>
          </a:p>
          <a:p>
            <a:endParaRPr lang="en-US" sz="1800" dirty="0"/>
          </a:p>
          <a:p>
            <a:endParaRPr lang="en-US" sz="1800" dirty="0"/>
          </a:p>
          <a:p>
            <a:endParaRPr lang="en-US" sz="1800" dirty="0"/>
          </a:p>
        </p:txBody>
      </p:sp>
    </p:spTree>
    <p:extLst>
      <p:ext uri="{BB962C8B-B14F-4D97-AF65-F5344CB8AC3E}">
        <p14:creationId xmlns:p14="http://schemas.microsoft.com/office/powerpoint/2010/main" val="80760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53642-BE1E-6A48-9DDE-12107C4F145E}"/>
              </a:ext>
            </a:extLst>
          </p:cNvPr>
          <p:cNvSpPr>
            <a:spLocks noGrp="1"/>
          </p:cNvSpPr>
          <p:nvPr>
            <p:ph type="title"/>
          </p:nvPr>
        </p:nvSpPr>
        <p:spPr>
          <a:xfrm>
            <a:off x="836612" y="124765"/>
            <a:ext cx="10515600" cy="1325563"/>
          </a:xfrm>
        </p:spPr>
        <p:txBody>
          <a:bodyPr>
            <a:normAutofit fontScale="90000"/>
          </a:bodyPr>
          <a:lstStyle/>
          <a:p>
            <a:pPr algn="ctr"/>
            <a:r>
              <a:rPr lang="en-US" sz="3200" dirty="0"/>
              <a:t>Concerns and Solutions/Potential Solutions</a:t>
            </a:r>
            <a:br>
              <a:rPr lang="en-US" sz="3200" dirty="0"/>
            </a:br>
            <a:r>
              <a:rPr lang="en-US" dirty="0"/>
              <a:t>Remote assessment and Academic integrity</a:t>
            </a:r>
            <a:br>
              <a:rPr lang="en-US" dirty="0"/>
            </a:br>
            <a:endParaRPr lang="en-US" dirty="0"/>
          </a:p>
        </p:txBody>
      </p:sp>
      <p:sp>
        <p:nvSpPr>
          <p:cNvPr id="3" name="Text Placeholder 2">
            <a:extLst>
              <a:ext uri="{FF2B5EF4-FFF2-40B4-BE49-F238E27FC236}">
                <a16:creationId xmlns:a16="http://schemas.microsoft.com/office/drawing/2014/main" xmlns="" id="{F0A35B45-E4C0-9E41-8BE3-FA6348B181AF}"/>
              </a:ext>
            </a:extLst>
          </p:cNvPr>
          <p:cNvSpPr>
            <a:spLocks noGrp="1"/>
          </p:cNvSpPr>
          <p:nvPr>
            <p:ph type="body" idx="1"/>
          </p:nvPr>
        </p:nvSpPr>
        <p:spPr>
          <a:xfrm>
            <a:off x="185531" y="1334003"/>
            <a:ext cx="2857567" cy="569668"/>
          </a:xfrm>
        </p:spPr>
        <p:txBody>
          <a:bodyPr anchor="ctr"/>
          <a:lstStyle/>
          <a:p>
            <a:pPr algn="ctr"/>
            <a:r>
              <a:rPr lang="en-US" dirty="0"/>
              <a:t>Concerns</a:t>
            </a:r>
          </a:p>
        </p:txBody>
      </p:sp>
      <p:sp>
        <p:nvSpPr>
          <p:cNvPr id="4" name="Content Placeholder 3">
            <a:extLst>
              <a:ext uri="{FF2B5EF4-FFF2-40B4-BE49-F238E27FC236}">
                <a16:creationId xmlns:a16="http://schemas.microsoft.com/office/drawing/2014/main" xmlns="" id="{9ECF929A-9385-3145-BF49-4D3D54CA1AB9}"/>
              </a:ext>
            </a:extLst>
          </p:cNvPr>
          <p:cNvSpPr>
            <a:spLocks noGrp="1"/>
          </p:cNvSpPr>
          <p:nvPr>
            <p:ph sz="half" idx="2"/>
          </p:nvPr>
        </p:nvSpPr>
        <p:spPr>
          <a:xfrm>
            <a:off x="-1" y="1903671"/>
            <a:ext cx="3392557" cy="3521748"/>
          </a:xfrm>
        </p:spPr>
        <p:txBody>
          <a:bodyPr>
            <a:normAutofit fontScale="92500"/>
          </a:bodyPr>
          <a:lstStyle/>
          <a:p>
            <a:r>
              <a:rPr lang="en-US" sz="2800" b="1" dirty="0"/>
              <a:t>How to conduct remote assessment and maintain academic integrity in a virtual environment?</a:t>
            </a:r>
          </a:p>
          <a:p>
            <a:pPr marL="0" indent="0">
              <a:buNone/>
            </a:pPr>
            <a:endParaRPr lang="en-US" sz="2800" b="1" dirty="0"/>
          </a:p>
        </p:txBody>
      </p:sp>
      <p:sp>
        <p:nvSpPr>
          <p:cNvPr id="5" name="Text Placeholder 4">
            <a:extLst>
              <a:ext uri="{FF2B5EF4-FFF2-40B4-BE49-F238E27FC236}">
                <a16:creationId xmlns:a16="http://schemas.microsoft.com/office/drawing/2014/main" xmlns="" id="{C70EDE8F-8765-334F-AF77-E8D24EB3D431}"/>
              </a:ext>
            </a:extLst>
          </p:cNvPr>
          <p:cNvSpPr>
            <a:spLocks noGrp="1"/>
          </p:cNvSpPr>
          <p:nvPr>
            <p:ph type="body" sz="quarter" idx="3"/>
          </p:nvPr>
        </p:nvSpPr>
        <p:spPr>
          <a:xfrm>
            <a:off x="6096000" y="1401091"/>
            <a:ext cx="5183188" cy="569668"/>
          </a:xfrm>
        </p:spPr>
        <p:txBody>
          <a:bodyPr anchor="ctr"/>
          <a:lstStyle/>
          <a:p>
            <a:pPr algn="ctr"/>
            <a:r>
              <a:rPr lang="en-US" dirty="0"/>
              <a:t>Potential Solutions</a:t>
            </a:r>
          </a:p>
        </p:txBody>
      </p:sp>
      <p:sp>
        <p:nvSpPr>
          <p:cNvPr id="6" name="Content Placeholder 5">
            <a:extLst>
              <a:ext uri="{FF2B5EF4-FFF2-40B4-BE49-F238E27FC236}">
                <a16:creationId xmlns:a16="http://schemas.microsoft.com/office/drawing/2014/main" xmlns="" id="{1C5E071E-ADD7-7C45-BAE1-CF52796D8FC5}"/>
              </a:ext>
            </a:extLst>
          </p:cNvPr>
          <p:cNvSpPr>
            <a:spLocks noGrp="1"/>
          </p:cNvSpPr>
          <p:nvPr>
            <p:ph sz="quarter" idx="4"/>
          </p:nvPr>
        </p:nvSpPr>
        <p:spPr>
          <a:xfrm>
            <a:off x="3710609" y="1903671"/>
            <a:ext cx="8388626" cy="3900781"/>
          </a:xfrm>
        </p:spPr>
        <p:txBody>
          <a:bodyPr>
            <a:noAutofit/>
          </a:bodyPr>
          <a:lstStyle/>
          <a:p>
            <a:r>
              <a:rPr lang="en-US" sz="1600" dirty="0"/>
              <a:t>Provide an honor code assessment or a simple statement to students</a:t>
            </a:r>
          </a:p>
          <a:p>
            <a:r>
              <a:rPr lang="en-US" sz="1600" dirty="0"/>
              <a:t>Use a proctoring or videoconferencing program</a:t>
            </a:r>
          </a:p>
          <a:p>
            <a:r>
              <a:rPr lang="en-US" sz="1600" dirty="0">
                <a:hlinkClick r:id="rId2"/>
              </a:rPr>
              <a:t>Academic Integrity Initiatives/Sample assignments</a:t>
            </a:r>
            <a:endParaRPr lang="en-US" sz="1600" dirty="0"/>
          </a:p>
          <a:p>
            <a:r>
              <a:rPr lang="en-US" sz="1600" dirty="0">
                <a:hlinkClick r:id="rId3"/>
              </a:rPr>
              <a:t>Assignments to enhance commitment to academic integrity</a:t>
            </a:r>
            <a:endParaRPr lang="en-US" sz="1600" dirty="0"/>
          </a:p>
          <a:p>
            <a:r>
              <a:rPr lang="en-US" sz="1600" dirty="0">
                <a:hlinkClick r:id="rId4"/>
              </a:rPr>
              <a:t>Better assessment online</a:t>
            </a:r>
            <a:endParaRPr lang="en-US" sz="1600" dirty="0"/>
          </a:p>
          <a:p>
            <a:endParaRPr lang="en-US" sz="1600" dirty="0"/>
          </a:p>
          <a:p>
            <a:endParaRPr lang="en-US" sz="1600" dirty="0"/>
          </a:p>
          <a:p>
            <a:endParaRPr lang="en-US" sz="1800" dirty="0"/>
          </a:p>
          <a:p>
            <a:endParaRPr lang="en-US" sz="1800" dirty="0"/>
          </a:p>
          <a:p>
            <a:endParaRPr lang="en-US" sz="1800" dirty="0"/>
          </a:p>
        </p:txBody>
      </p:sp>
    </p:spTree>
    <p:extLst>
      <p:ext uri="{BB962C8B-B14F-4D97-AF65-F5344CB8AC3E}">
        <p14:creationId xmlns:p14="http://schemas.microsoft.com/office/powerpoint/2010/main" val="27789477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778</TotalTime>
  <Words>2454</Words>
  <Application>Microsoft Office PowerPoint</Application>
  <PresentationFormat>Widescreen</PresentationFormat>
  <Paragraphs>248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Gill Sans</vt:lpstr>
      <vt:lpstr>Gill Sans MT</vt:lpstr>
      <vt:lpstr>Palatino</vt:lpstr>
      <vt:lpstr>Gallery</vt:lpstr>
      <vt:lpstr>PowerPoint Presentation</vt:lpstr>
      <vt:lpstr> Today we have about 50 minutes to review important issues regarding  potential complications/solutions in courses previously F2F and now asynchronous or synchronous and virtual.    Part 1 – sharE some concerns and potential solutions from a previous webinar.    Part 2 – Talk about specific issues you have identified and potential solutions you have found and want to share. </vt:lpstr>
      <vt:lpstr>Help us facilitate an open conversation</vt:lpstr>
      <vt:lpstr>Concerns and Solutions/Potential Solutions oral proficiency in a virtual setting</vt:lpstr>
      <vt:lpstr>Concerns and Solutions/Potential Solutions Motivation for esl/eld students</vt:lpstr>
      <vt:lpstr>Concerns and Potential Solutions Providing continuity and social/verbal participation</vt:lpstr>
      <vt:lpstr>Concerns and Solutions/Potential Solutions giving feedback</vt:lpstr>
      <vt:lpstr>Concerns and Solutions/Potential Solutions using multimedia/materials in visual/ studio arts </vt:lpstr>
      <vt:lpstr>Concerns and Solutions/Potential Solutions Remote assessment and Academic integrity </vt:lpstr>
      <vt:lpstr>Concerns and Solutions/Potential Solutions “Class” time and “Breaks” onn a virtual setting</vt:lpstr>
      <vt:lpstr>Resources</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Nereyda Maroot</dc:creator>
  <cp:lastModifiedBy>Maria E</cp:lastModifiedBy>
  <cp:revision>63</cp:revision>
  <dcterms:created xsi:type="dcterms:W3CDTF">2020-04-14T16:52:00Z</dcterms:created>
  <dcterms:modified xsi:type="dcterms:W3CDTF">2020-04-28T04:59:03Z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556FF5D8-D8BB-4945-9F74-64FF88475992</vt:lpwstr>
  </property>
  <property fmtid="{D5CDD505-2E9C-101B-9397-08002B2CF9AE}" pid="3" name="ArticulatePath">
    <vt:lpwstr>Foreign Language ASCCC Presentation</vt:lpwstr>
  </property>
</Properties>
</file>