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7" r:id="rId2"/>
    <p:sldId id="296" r:id="rId3"/>
    <p:sldId id="268" r:id="rId4"/>
    <p:sldId id="269" r:id="rId5"/>
    <p:sldId id="289" r:id="rId6"/>
    <p:sldId id="260" r:id="rId7"/>
    <p:sldId id="294" r:id="rId8"/>
    <p:sldId id="259" r:id="rId9"/>
    <p:sldId id="271" r:id="rId10"/>
    <p:sldId id="293" r:id="rId11"/>
    <p:sldId id="292" r:id="rId12"/>
    <p:sldId id="272" r:id="rId13"/>
    <p:sldId id="273" r:id="rId14"/>
    <p:sldId id="291" r:id="rId15"/>
    <p:sldId id="261" r:id="rId16"/>
    <p:sldId id="262" r:id="rId17"/>
    <p:sldId id="263" r:id="rId18"/>
    <p:sldId id="264" r:id="rId19"/>
    <p:sldId id="295" r:id="rId20"/>
    <p:sldId id="275" r:id="rId21"/>
    <p:sldId id="274" r:id="rId22"/>
    <p:sldId id="276" r:id="rId23"/>
    <p:sldId id="28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6939" autoAdjust="0"/>
  </p:normalViewPr>
  <p:slideViewPr>
    <p:cSldViewPr snapToGrid="0">
      <p:cViewPr varScale="1">
        <p:scale>
          <a:sx n="51" d="100"/>
          <a:sy n="51" d="100"/>
        </p:scale>
        <p:origin x="1232" y="36"/>
      </p:cViewPr>
      <p:guideLst>
        <p:guide orient="horz" pos="2160"/>
        <p:guide pos="3840"/>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8"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09"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F57A-9EFD-441A-9B46-0893C16A4748}" type="datetimeFigureOut">
              <a:rPr lang="en-US" smtClean="0"/>
              <a:t>11/1/2019</a:t>
            </a:fld>
            <a:endParaRPr lang="en-US"/>
          </a:p>
        </p:txBody>
      </p:sp>
      <p:sp>
        <p:nvSpPr>
          <p:cNvPr id="1048710"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11"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2"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13"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1901B0-8F55-48F0-A0BA-C68D1231360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each their own…</a:t>
            </a:r>
          </a:p>
          <a:p>
            <a:r>
              <a:rPr lang="en-US" dirty="0"/>
              <a:t>What else? Professional satisfaction, timing, &amp; MORE!</a:t>
            </a:r>
          </a:p>
        </p:txBody>
      </p:sp>
      <p:sp>
        <p:nvSpPr>
          <p:cNvPr id="4" name="Slide Number Placeholder 3"/>
          <p:cNvSpPr>
            <a:spLocks noGrp="1"/>
          </p:cNvSpPr>
          <p:nvPr>
            <p:ph type="sldNum" sz="quarter" idx="5"/>
          </p:nvPr>
        </p:nvSpPr>
        <p:spPr/>
        <p:txBody>
          <a:bodyPr/>
          <a:lstStyle/>
          <a:p>
            <a:fld id="{A898C551-7708-9B49-90E3-D153F408E572}" type="slidenum">
              <a:rPr lang="en-US" smtClean="0"/>
              <a:t>3</a:t>
            </a:fld>
            <a:endParaRPr lang="en-US"/>
          </a:p>
        </p:txBody>
      </p:sp>
    </p:spTree>
    <p:extLst>
      <p:ext uri="{BB962C8B-B14F-4D97-AF65-F5344CB8AC3E}">
        <p14:creationId xmlns:p14="http://schemas.microsoft.com/office/powerpoint/2010/main" val="3000161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EVERYDAY WISDOM? Self-awareness</a:t>
            </a:r>
          </a:p>
          <a:p>
            <a:r>
              <a:rPr lang="en-US" dirty="0"/>
              <a:t>Process for </a:t>
            </a:r>
            <a:r>
              <a:rPr lang="en-US" dirty="0" err="1"/>
              <a:t>RE:Solutions</a:t>
            </a:r>
            <a:r>
              <a:rPr lang="en-US" dirty="0"/>
              <a:t> at the ASCCC</a:t>
            </a:r>
          </a:p>
          <a:p>
            <a:r>
              <a:rPr lang="en-US" dirty="0"/>
              <a:t>Democracy is messy!</a:t>
            </a:r>
          </a:p>
          <a:p>
            <a:r>
              <a:rPr lang="en-US" dirty="0"/>
              <a:t>*One way you can support conflict management on your campus?</a:t>
            </a:r>
          </a:p>
          <a:p>
            <a:r>
              <a:rPr lang="en-US" dirty="0"/>
              <a:t>*I commitment to support yourself in conflict management</a:t>
            </a:r>
          </a:p>
        </p:txBody>
      </p:sp>
      <p:sp>
        <p:nvSpPr>
          <p:cNvPr id="4" name="Slide Number Placeholder 3"/>
          <p:cNvSpPr>
            <a:spLocks noGrp="1"/>
          </p:cNvSpPr>
          <p:nvPr>
            <p:ph type="sldNum" sz="quarter" idx="5"/>
          </p:nvPr>
        </p:nvSpPr>
        <p:spPr/>
        <p:txBody>
          <a:bodyPr/>
          <a:lstStyle/>
          <a:p>
            <a:fld id="{A898C551-7708-9B49-90E3-D153F408E572}" type="slidenum">
              <a:rPr lang="en-US" smtClean="0"/>
              <a:t>21</a:t>
            </a:fld>
            <a:endParaRPr lang="en-US"/>
          </a:p>
        </p:txBody>
      </p:sp>
    </p:spTree>
    <p:extLst>
      <p:ext uri="{BB962C8B-B14F-4D97-AF65-F5344CB8AC3E}">
        <p14:creationId xmlns:p14="http://schemas.microsoft.com/office/powerpoint/2010/main" val="2118064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Participatory Activity</a:t>
            </a:r>
          </a:p>
          <a:p>
            <a:r>
              <a:rPr lang="en-US" dirty="0"/>
              <a:t>There is more than one size fits all!</a:t>
            </a:r>
          </a:p>
        </p:txBody>
      </p:sp>
      <p:sp>
        <p:nvSpPr>
          <p:cNvPr id="4" name="Slide Number Placeholder 3"/>
          <p:cNvSpPr>
            <a:spLocks noGrp="1"/>
          </p:cNvSpPr>
          <p:nvPr>
            <p:ph type="sldNum" sz="quarter" idx="5"/>
          </p:nvPr>
        </p:nvSpPr>
        <p:spPr/>
        <p:txBody>
          <a:bodyPr/>
          <a:lstStyle/>
          <a:p>
            <a:fld id="{A898C551-7708-9B49-90E3-D153F408E572}" type="slidenum">
              <a:rPr lang="en-US" smtClean="0"/>
              <a:t>22</a:t>
            </a:fld>
            <a:endParaRPr lang="en-US"/>
          </a:p>
        </p:txBody>
      </p:sp>
    </p:spTree>
    <p:extLst>
      <p:ext uri="{BB962C8B-B14F-4D97-AF65-F5344CB8AC3E}">
        <p14:creationId xmlns:p14="http://schemas.microsoft.com/office/powerpoint/2010/main" val="3910868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round and round with dynamics at play… hard to figure out just what dynamic most influences the constructive or destructive components of conflict management.</a:t>
            </a:r>
          </a:p>
        </p:txBody>
      </p:sp>
      <p:sp>
        <p:nvSpPr>
          <p:cNvPr id="4" name="Slide Number Placeholder 3"/>
          <p:cNvSpPr>
            <a:spLocks noGrp="1"/>
          </p:cNvSpPr>
          <p:nvPr>
            <p:ph type="sldNum" sz="quarter" idx="5"/>
          </p:nvPr>
        </p:nvSpPr>
        <p:spPr/>
        <p:txBody>
          <a:bodyPr/>
          <a:lstStyle/>
          <a:p>
            <a:fld id="{A898C551-7708-9B49-90E3-D153F408E572}" type="slidenum">
              <a:rPr lang="en-US" smtClean="0"/>
              <a:t>9</a:t>
            </a:fld>
            <a:endParaRPr lang="en-US"/>
          </a:p>
        </p:txBody>
      </p:sp>
    </p:spTree>
    <p:extLst>
      <p:ext uri="{BB962C8B-B14F-4D97-AF65-F5344CB8AC3E}">
        <p14:creationId xmlns:p14="http://schemas.microsoft.com/office/powerpoint/2010/main" val="183797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assumptions, perceptions</a:t>
            </a:r>
            <a:r>
              <a:rPr lang="en-US" baseline="0" dirty="0"/>
              <a:t> and values do we have? How does non-verbal language contribute to these?</a:t>
            </a:r>
            <a:endParaRPr lang="en-US" dirty="0"/>
          </a:p>
          <a:p>
            <a:r>
              <a:rPr lang="en-US" dirty="0"/>
              <a:t>What type of experiences related to social practices that</a:t>
            </a:r>
            <a:r>
              <a:rPr lang="en-US" baseline="0" dirty="0"/>
              <a:t> have you encountered that have created conflict? </a:t>
            </a:r>
          </a:p>
          <a:p>
            <a:r>
              <a:rPr lang="en-US" baseline="0" dirty="0"/>
              <a:t>Example of a social practice related to culture would be use of non-verbal communication to indicate time is up. </a:t>
            </a:r>
          </a:p>
          <a:p>
            <a:r>
              <a:rPr lang="en-US" baseline="0" dirty="0"/>
              <a:t>How do we resolve those? </a:t>
            </a:r>
          </a:p>
          <a:p>
            <a:r>
              <a:rPr lang="en-US" baseline="0" dirty="0"/>
              <a:t>Problem solving – listening to perspectives of different people, collaborative problem-solving for equity and justice (6-step model) from </a:t>
            </a:r>
            <a:r>
              <a:rPr lang="en-US" baseline="0" dirty="0" err="1"/>
              <a:t>EdChange</a:t>
            </a:r>
            <a:r>
              <a:rPr lang="en-US" baseline="0" dirty="0"/>
              <a:t> (http://www.edchange.org)</a:t>
            </a:r>
            <a:endParaRPr lang="en-US" dirty="0"/>
          </a:p>
        </p:txBody>
      </p:sp>
      <p:sp>
        <p:nvSpPr>
          <p:cNvPr id="4" name="Slide Number Placeholder 3"/>
          <p:cNvSpPr>
            <a:spLocks noGrp="1"/>
          </p:cNvSpPr>
          <p:nvPr>
            <p:ph type="sldNum" sz="quarter" idx="10"/>
          </p:nvPr>
        </p:nvSpPr>
        <p:spPr/>
        <p:txBody>
          <a:bodyPr/>
          <a:lstStyle/>
          <a:p>
            <a:fld id="{F81901B0-8F55-48F0-A0BA-C68D1231360D}" type="slidenum">
              <a:rPr lang="en-US" smtClean="0"/>
              <a:t>10</a:t>
            </a:fld>
            <a:endParaRPr lang="en-US"/>
          </a:p>
        </p:txBody>
      </p:sp>
    </p:spTree>
    <p:extLst>
      <p:ext uri="{BB962C8B-B14F-4D97-AF65-F5344CB8AC3E}">
        <p14:creationId xmlns:p14="http://schemas.microsoft.com/office/powerpoint/2010/main" val="251686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type of barriers have you experienced</a:t>
            </a:r>
            <a:r>
              <a:rPr lang="en-US" baseline="0" dirty="0"/>
              <a:t> related to collaboration? How have you overcome them? </a:t>
            </a:r>
          </a:p>
          <a:p>
            <a:r>
              <a:rPr lang="en-US" baseline="0" dirty="0"/>
              <a:t>The need to create safe environments for dialog. </a:t>
            </a:r>
          </a:p>
        </p:txBody>
      </p:sp>
      <p:sp>
        <p:nvSpPr>
          <p:cNvPr id="4" name="Slide Number Placeholder 3"/>
          <p:cNvSpPr>
            <a:spLocks noGrp="1"/>
          </p:cNvSpPr>
          <p:nvPr>
            <p:ph type="sldNum" sz="quarter" idx="10"/>
          </p:nvPr>
        </p:nvSpPr>
        <p:spPr/>
        <p:txBody>
          <a:bodyPr/>
          <a:lstStyle/>
          <a:p>
            <a:fld id="{F81901B0-8F55-48F0-A0BA-C68D1231360D}" type="slidenum">
              <a:rPr lang="en-US" smtClean="0"/>
              <a:t>11</a:t>
            </a:fld>
            <a:endParaRPr lang="en-US"/>
          </a:p>
        </p:txBody>
      </p:sp>
    </p:spTree>
    <p:extLst>
      <p:ext uri="{BB962C8B-B14F-4D97-AF65-F5344CB8AC3E}">
        <p14:creationId xmlns:p14="http://schemas.microsoft.com/office/powerpoint/2010/main" val="123243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AVOIDANCE: strategy seeks to put off conflict indefinitely. By delaying or ignoring the conflict, the avoider hopes the problem resolves itself without a confrontation. </a:t>
            </a:r>
          </a:p>
          <a:p>
            <a:r>
              <a:rPr lang="en-US" dirty="0"/>
              <a:t>ACCOMODATION: strategy essentially entails giving the opposing side what it wants. The use of accommodation often occurs when one of the parties wishes to keep the peace or perceives the issue as minor. </a:t>
            </a:r>
          </a:p>
          <a:p>
            <a:r>
              <a:rPr lang="en-US" dirty="0"/>
              <a:t>COMPETITION: strategy to operate as a zero-sum game, in which one side wins and other loses. </a:t>
            </a:r>
          </a:p>
          <a:p>
            <a:r>
              <a:rPr lang="en-US" dirty="0"/>
              <a:t>COMPROMISE: Compromise: strategy typically calls for both sides of a conflict to give up elements of their position in order to establish an acceptable, if not agreeable, solution. </a:t>
            </a:r>
          </a:p>
          <a:p>
            <a:r>
              <a:rPr lang="en-US" dirty="0"/>
              <a:t>COLLABORATION: strategy integrates ideas set out by multiple people. The object is to find a creative solution acceptable to everyone. Collaboration, though useful, calls for a significant time commitment not appropriate to all conflicts. </a:t>
            </a:r>
          </a:p>
          <a:p>
            <a:r>
              <a:rPr lang="en-US" dirty="0"/>
              <a:t>NOT GOOD OR BAD! Situation considerations and… (next slide)</a:t>
            </a:r>
          </a:p>
          <a:p>
            <a:endParaRPr lang="en-US" dirty="0"/>
          </a:p>
        </p:txBody>
      </p:sp>
      <p:sp>
        <p:nvSpPr>
          <p:cNvPr id="4" name="Slide Number Placeholder 3"/>
          <p:cNvSpPr>
            <a:spLocks noGrp="1"/>
          </p:cNvSpPr>
          <p:nvPr>
            <p:ph type="sldNum" sz="quarter" idx="5"/>
          </p:nvPr>
        </p:nvSpPr>
        <p:spPr/>
        <p:txBody>
          <a:bodyPr/>
          <a:lstStyle/>
          <a:p>
            <a:fld id="{A898C551-7708-9B49-90E3-D153F408E572}" type="slidenum">
              <a:rPr lang="en-US" smtClean="0"/>
              <a:t>12</a:t>
            </a:fld>
            <a:endParaRPr lang="en-US"/>
          </a:p>
        </p:txBody>
      </p:sp>
    </p:spTree>
    <p:extLst>
      <p:ext uri="{BB962C8B-B14F-4D97-AF65-F5344CB8AC3E}">
        <p14:creationId xmlns:p14="http://schemas.microsoft.com/office/powerpoint/2010/main" val="409454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SKILLS- must be developed, practiced</a:t>
            </a:r>
          </a:p>
          <a:p>
            <a:r>
              <a:rPr lang="en-US" dirty="0"/>
              <a:t>A spectrum, not always demonstrated OR surprise yourself!</a:t>
            </a:r>
          </a:p>
          <a:p>
            <a:r>
              <a:rPr lang="en-US" dirty="0"/>
              <a:t>PARTICIPATORY ACTIVITY:</a:t>
            </a:r>
          </a:p>
          <a:p>
            <a:r>
              <a:rPr lang="en-US" dirty="0"/>
              <a:t>Have participants ID leadership skills that support conflict resolution (characteristics and behaviors within each of the SKILL areas)</a:t>
            </a:r>
          </a:p>
        </p:txBody>
      </p:sp>
      <p:sp>
        <p:nvSpPr>
          <p:cNvPr id="4" name="Slide Number Placeholder 3"/>
          <p:cNvSpPr>
            <a:spLocks noGrp="1"/>
          </p:cNvSpPr>
          <p:nvPr>
            <p:ph type="sldNum" sz="quarter" idx="5"/>
          </p:nvPr>
        </p:nvSpPr>
        <p:spPr/>
        <p:txBody>
          <a:bodyPr/>
          <a:lstStyle/>
          <a:p>
            <a:fld id="{A898C551-7708-9B49-90E3-D153F408E572}" type="slidenum">
              <a:rPr lang="en-US" smtClean="0"/>
              <a:t>13</a:t>
            </a:fld>
            <a:endParaRPr lang="en-US"/>
          </a:p>
        </p:txBody>
      </p:sp>
    </p:spTree>
    <p:extLst>
      <p:ext uri="{BB962C8B-B14F-4D97-AF65-F5344CB8AC3E}">
        <p14:creationId xmlns:p14="http://schemas.microsoft.com/office/powerpoint/2010/main" val="1079998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Times New Roman" panose="02020603050405020304" pitchFamily="18" charset="0"/>
                <a:cs typeface="Times New Roman" panose="02020603050405020304" pitchFamily="18" charset="0"/>
              </a:rPr>
              <a:t>Professional Frustration &amp; Career Dissatisfaction</a:t>
            </a:r>
          </a:p>
          <a:p>
            <a:r>
              <a:rPr lang="en-US" b="0" dirty="0">
                <a:latin typeface="Times New Roman" panose="02020603050405020304" pitchFamily="18" charset="0"/>
                <a:cs typeface="Times New Roman" panose="02020603050405020304" pitchFamily="18" charset="0"/>
              </a:rPr>
              <a:t>Holding on to status quo</a:t>
            </a:r>
          </a:p>
          <a:p>
            <a:r>
              <a:rPr lang="en-US" b="0" dirty="0">
                <a:latin typeface="Times New Roman" panose="02020603050405020304" pitchFamily="18" charset="0"/>
                <a:cs typeface="Times New Roman" panose="02020603050405020304" pitchFamily="18" charset="0"/>
              </a:rPr>
              <a:t>Ownership</a:t>
            </a:r>
            <a:r>
              <a:rPr lang="en-US" b="0" baseline="0" dirty="0">
                <a:latin typeface="Times New Roman" panose="02020603050405020304" pitchFamily="18" charset="0"/>
                <a:cs typeface="Times New Roman" panose="02020603050405020304" pitchFamily="18" charset="0"/>
              </a:rPr>
              <a:t> </a:t>
            </a:r>
          </a:p>
          <a:p>
            <a:r>
              <a:rPr lang="en-US" b="0" baseline="0" dirty="0">
                <a:latin typeface="Times New Roman" panose="02020603050405020304" pitchFamily="18" charset="0"/>
                <a:cs typeface="Times New Roman" panose="02020603050405020304" pitchFamily="18" charset="0"/>
              </a:rPr>
              <a:t>Fear of loss</a:t>
            </a:r>
            <a:endParaRPr lang="en-US" b="0" dirty="0"/>
          </a:p>
        </p:txBody>
      </p:sp>
      <p:sp>
        <p:nvSpPr>
          <p:cNvPr id="4" name="Slide Number Placeholder 3"/>
          <p:cNvSpPr>
            <a:spLocks noGrp="1"/>
          </p:cNvSpPr>
          <p:nvPr>
            <p:ph type="sldNum" sz="quarter" idx="10"/>
          </p:nvPr>
        </p:nvSpPr>
        <p:spPr/>
        <p:txBody>
          <a:bodyPr/>
          <a:lstStyle/>
          <a:p>
            <a:fld id="{F81901B0-8F55-48F0-A0BA-C68D1231360D}" type="slidenum">
              <a:rPr lang="en-US" smtClean="0"/>
              <a:t>14</a:t>
            </a:fld>
            <a:endParaRPr lang="en-US"/>
          </a:p>
        </p:txBody>
      </p:sp>
    </p:spTree>
    <p:extLst>
      <p:ext uri="{BB962C8B-B14F-4D97-AF65-F5344CB8AC3E}">
        <p14:creationId xmlns:p14="http://schemas.microsoft.com/office/powerpoint/2010/main" val="422548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Inclusion,</a:t>
            </a:r>
            <a:r>
              <a:rPr lang="en-US" baseline="0" dirty="0"/>
              <a:t> integrity, creativity and wisdom</a:t>
            </a:r>
            <a:endParaRPr lang="en-US" dirty="0"/>
          </a:p>
        </p:txBody>
      </p:sp>
      <p:sp>
        <p:nvSpPr>
          <p:cNvPr id="4" name="Slide Number Placeholder 3"/>
          <p:cNvSpPr>
            <a:spLocks noGrp="1"/>
          </p:cNvSpPr>
          <p:nvPr>
            <p:ph type="sldNum" sz="quarter" idx="10"/>
          </p:nvPr>
        </p:nvSpPr>
        <p:spPr/>
        <p:txBody>
          <a:bodyPr/>
          <a:lstStyle/>
          <a:p>
            <a:fld id="{F81901B0-8F55-48F0-A0BA-C68D1231360D}" type="slidenum">
              <a:rPr lang="en-US" smtClean="0"/>
              <a:t>15</a:t>
            </a:fld>
            <a:endParaRPr lang="en-US"/>
          </a:p>
        </p:txBody>
      </p:sp>
    </p:spTree>
    <p:extLst>
      <p:ext uri="{BB962C8B-B14F-4D97-AF65-F5344CB8AC3E}">
        <p14:creationId xmlns:p14="http://schemas.microsoft.com/office/powerpoint/2010/main" val="274476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1901B0-8F55-48F0-A0BA-C68D1231360D}" type="slidenum">
              <a:rPr lang="en-US" smtClean="0"/>
              <a:t>16</a:t>
            </a:fld>
            <a:endParaRPr lang="en-US"/>
          </a:p>
        </p:txBody>
      </p:sp>
    </p:spTree>
    <p:extLst>
      <p:ext uri="{BB962C8B-B14F-4D97-AF65-F5344CB8AC3E}">
        <p14:creationId xmlns:p14="http://schemas.microsoft.com/office/powerpoint/2010/main" val="139593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9CB34-94AD-46D7-B32E-737D1743A29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56C9E-2827-4DC9-AC3F-472239B30DC6}" type="slidenum">
              <a:rPr lang="en-US" smtClean="0"/>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626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9CB34-94AD-46D7-B32E-737D1743A29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extLst>
      <p:ext uri="{BB962C8B-B14F-4D97-AF65-F5344CB8AC3E}">
        <p14:creationId xmlns:p14="http://schemas.microsoft.com/office/powerpoint/2010/main" val="51005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9CB34-94AD-46D7-B32E-737D1743A29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extLst>
      <p:ext uri="{BB962C8B-B14F-4D97-AF65-F5344CB8AC3E}">
        <p14:creationId xmlns:p14="http://schemas.microsoft.com/office/powerpoint/2010/main" val="384504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9CB34-94AD-46D7-B32E-737D1743A29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56C9E-2827-4DC9-AC3F-472239B30DC6}" type="slidenum">
              <a:rPr lang="en-US" smtClean="0"/>
              <a:t>‹#›</a:t>
            </a:fld>
            <a:endParaRPr lang="en-US"/>
          </a:p>
        </p:txBody>
      </p:sp>
    </p:spTree>
    <p:extLst>
      <p:ext uri="{BB962C8B-B14F-4D97-AF65-F5344CB8AC3E}">
        <p14:creationId xmlns:p14="http://schemas.microsoft.com/office/powerpoint/2010/main" val="364574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69CB34-94AD-46D7-B32E-737D1743A29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456C9E-2827-4DC9-AC3F-472239B30DC6}" type="slidenum">
              <a:rPr lang="en-US" smtClean="0"/>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2600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9CB34-94AD-46D7-B32E-737D1743A29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extLst>
      <p:ext uri="{BB962C8B-B14F-4D97-AF65-F5344CB8AC3E}">
        <p14:creationId xmlns:p14="http://schemas.microsoft.com/office/powerpoint/2010/main" val="91927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9CB34-94AD-46D7-B32E-737D1743A29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456C9E-2827-4DC9-AC3F-472239B30DC6}" type="slidenum">
              <a:rPr lang="en-US" smtClean="0"/>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30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9CB34-94AD-46D7-B32E-737D1743A29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456C9E-2827-4DC9-AC3F-472239B30DC6}" type="slidenum">
              <a:rPr lang="en-US" smtClean="0"/>
              <a:t>‹#›</a:t>
            </a:fld>
            <a:endParaRPr lang="en-US"/>
          </a:p>
        </p:txBody>
      </p:sp>
    </p:spTree>
    <p:extLst>
      <p:ext uri="{BB962C8B-B14F-4D97-AF65-F5344CB8AC3E}">
        <p14:creationId xmlns:p14="http://schemas.microsoft.com/office/powerpoint/2010/main" val="218991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9CB34-94AD-46D7-B32E-737D1743A29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456C9E-2827-4DC9-AC3F-472239B30DC6}" type="slidenum">
              <a:rPr lang="en-US" smtClean="0"/>
              <a:t>‹#›</a:t>
            </a:fld>
            <a:endParaRPr lang="en-US"/>
          </a:p>
        </p:txBody>
      </p:sp>
    </p:spTree>
    <p:extLst>
      <p:ext uri="{BB962C8B-B14F-4D97-AF65-F5344CB8AC3E}">
        <p14:creationId xmlns:p14="http://schemas.microsoft.com/office/powerpoint/2010/main" val="53233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69CB34-94AD-46D7-B32E-737D1743A29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56C9E-2827-4DC9-AC3F-472239B30DC6}" type="slidenum">
              <a:rPr lang="en-US" smtClean="0"/>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80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69CB34-94AD-46D7-B32E-737D1743A29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456C9E-2827-4DC9-AC3F-472239B30DC6}" type="slidenum">
              <a:rPr lang="en-US" smtClean="0"/>
              <a:t>‹#›</a:t>
            </a:fld>
            <a:endParaRPr lang="en-US"/>
          </a:p>
        </p:txBody>
      </p:sp>
    </p:spTree>
    <p:extLst>
      <p:ext uri="{BB962C8B-B14F-4D97-AF65-F5344CB8AC3E}">
        <p14:creationId xmlns:p14="http://schemas.microsoft.com/office/powerpoint/2010/main" val="320792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4269CB34-94AD-46D7-B32E-737D1743A29D}" type="datetimeFigureOut">
              <a:rPr lang="en-US" smtClean="0"/>
              <a:t>11/1/2019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43456C9E-2827-4DC9-AC3F-472239B30DC6}" type="slidenum">
              <a:rPr lang="en-US" smtClean="0"/>
              <a:t>‹#›</a:t>
            </a:fld>
            <a:endParaRPr lang="en-US"/>
          </a:p>
        </p:txBody>
      </p:sp>
    </p:spTree>
    <p:extLst>
      <p:ext uri="{BB962C8B-B14F-4D97-AF65-F5344CB8AC3E}">
        <p14:creationId xmlns:p14="http://schemas.microsoft.com/office/powerpoint/2010/main" val="1394698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Donahue_Nathaniel@smc.edu" TargetMode="External"/><Relationship Id="rId2" Type="http://schemas.openxmlformats.org/officeDocument/2006/relationships/hyperlink" Target="mailto:bruzzeaa@piercecollege.edu" TargetMode="External"/><Relationship Id="rId1" Type="http://schemas.openxmlformats.org/officeDocument/2006/relationships/slideLayout" Target="../slideLayouts/slideLayout4.xml"/><Relationship Id="rId4" Type="http://schemas.openxmlformats.org/officeDocument/2006/relationships/hyperlink" Target="mailto:sfoster@fullcoll.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914400" y="1371601"/>
            <a:ext cx="10464800" cy="2166078"/>
          </a:xfrm>
        </p:spPr>
        <p:txBody>
          <a:bodyPr>
            <a:noAutofit/>
          </a:bodyPr>
          <a:lstStyle/>
          <a:p>
            <a:pPr algn="ctr"/>
            <a:r>
              <a:rPr lang="en-US" sz="4400" b="1" dirty="0"/>
              <a:t>From Conflict to Discourse, </a:t>
            </a:r>
            <a:br>
              <a:rPr lang="en-US" sz="4400" b="1" dirty="0"/>
            </a:br>
            <a:r>
              <a:rPr lang="en-US" sz="4400" b="1" dirty="0"/>
              <a:t>How to Lead Your Senate Productively</a:t>
            </a:r>
            <a:endParaRPr lang="en-US" sz="4400" b="1" dirty="0">
              <a:cs typeface="Times New Roman" panose="02020603050405020304" pitchFamily="18" charset="0"/>
            </a:endParaRPr>
          </a:p>
        </p:txBody>
      </p:sp>
      <p:sp>
        <p:nvSpPr>
          <p:cNvPr id="1048587" name="Subtitle 2"/>
          <p:cNvSpPr>
            <a:spLocks noGrp="1"/>
          </p:cNvSpPr>
          <p:nvPr>
            <p:ph type="subTitle" idx="1"/>
          </p:nvPr>
        </p:nvSpPr>
        <p:spPr>
          <a:xfrm>
            <a:off x="1366603" y="3732552"/>
            <a:ext cx="9458793" cy="2719867"/>
          </a:xfrm>
        </p:spPr>
        <p:txBody>
          <a:bodyPr>
            <a:normAutofit fontScale="25000" lnSpcReduction="20000"/>
          </a:bodyPr>
          <a:lstStyle/>
          <a:p>
            <a:r>
              <a:rPr lang="en-US" sz="11200" dirty="0"/>
              <a:t>Anna Bruzzese, ASCCC South Representative</a:t>
            </a:r>
          </a:p>
          <a:p>
            <a:r>
              <a:rPr lang="en-US" sz="11200" dirty="0"/>
              <a:t>Nathaniel Donahue, ASCCC At-Large Representative</a:t>
            </a:r>
          </a:p>
          <a:p>
            <a:r>
              <a:rPr lang="en-US" sz="11200" dirty="0"/>
              <a:t>Sam Foster, ASCCC South Representative</a:t>
            </a:r>
          </a:p>
          <a:p>
            <a:pPr algn="ctr"/>
            <a:br>
              <a:rPr lang="en-US" sz="11200" b="1" dirty="0">
                <a:solidFill>
                  <a:schemeClr val="accent1"/>
                </a:solidFill>
                <a:latin typeface="Times New Roman" panose="02020603050405020304" pitchFamily="18" charset="0"/>
                <a:cs typeface="Times New Roman" panose="02020603050405020304" pitchFamily="18" charset="0"/>
              </a:rPr>
            </a:br>
            <a:r>
              <a:rPr lang="en-US" sz="11200" b="1" dirty="0">
                <a:solidFill>
                  <a:schemeClr val="accent1"/>
                </a:solidFill>
                <a:latin typeface="Times New Roman" panose="02020603050405020304" pitchFamily="18" charset="0"/>
                <a:cs typeface="Times New Roman" panose="02020603050405020304" pitchFamily="18" charset="0"/>
              </a:rPr>
              <a:t>Fall Plenary Session</a:t>
            </a:r>
          </a:p>
          <a:p>
            <a:pPr algn="ctr"/>
            <a:r>
              <a:rPr lang="en-US" sz="11200" dirty="0">
                <a:solidFill>
                  <a:schemeClr val="accent1"/>
                </a:solidFill>
                <a:latin typeface="Times New Roman" panose="02020603050405020304" pitchFamily="18" charset="0"/>
                <a:cs typeface="Times New Roman" panose="02020603050405020304" pitchFamily="18" charset="0"/>
              </a:rPr>
              <a:t>Renaissance Newport Beach</a:t>
            </a:r>
          </a:p>
          <a:p>
            <a:pPr algn="ctr"/>
            <a:r>
              <a:rPr lang="en-US" sz="11200" dirty="0">
                <a:solidFill>
                  <a:schemeClr val="accent1"/>
                </a:solidFill>
                <a:latin typeface="Times New Roman" panose="02020603050405020304" pitchFamily="18" charset="0"/>
                <a:cs typeface="Times New Roman" panose="02020603050405020304" pitchFamily="18" charset="0"/>
              </a:rPr>
              <a:t>November 7-9, 2019</a:t>
            </a:r>
            <a:br>
              <a:rPr lang="en-US" dirty="0"/>
            </a:br>
            <a:endParaRPr lang="en-US" dirty="0"/>
          </a:p>
          <a:p>
            <a:r>
              <a:rPr lang="en-US" dirty="0"/>
              <a:t> </a:t>
            </a:r>
          </a:p>
          <a:p>
            <a:pPr algn="r"/>
            <a:r>
              <a:rPr lang="en-US" dirty="0"/>
              <a:t>,</a:t>
            </a:r>
          </a:p>
          <a:p>
            <a:pPr algn="r"/>
            <a:endParaRPr lang="en-US" dirty="0"/>
          </a:p>
          <a:p>
            <a:pPr algn="r"/>
            <a:endParaRPr lang="en-US" dirty="0"/>
          </a:p>
        </p:txBody>
      </p:sp>
      <p:pic>
        <p:nvPicPr>
          <p:cNvPr id="5" name="Picture 4" descr="ASCCC_Logo"/>
          <p:cNvPicPr/>
          <p:nvPr/>
        </p:nvPicPr>
        <p:blipFill>
          <a:blip r:embed="rId2"/>
          <a:srcRect/>
          <a:stretch>
            <a:fillRect/>
          </a:stretch>
        </p:blipFill>
        <p:spPr bwMode="auto">
          <a:xfrm>
            <a:off x="3868174" y="405581"/>
            <a:ext cx="4557252" cy="104062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		Assumptions, communication styles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and problem solving	</a:t>
            </a: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3"/>
          <a:stretch>
            <a:fillRect/>
          </a:stretch>
        </p:blipFill>
        <p:spPr>
          <a:xfrm>
            <a:off x="3193027" y="1937278"/>
            <a:ext cx="5108626" cy="4090971"/>
          </a:xfrm>
          <a:prstGeom prst="rect">
            <a:avLst/>
          </a:prstGeom>
        </p:spPr>
      </p:pic>
    </p:spTree>
    <p:extLst>
      <p:ext uri="{BB962C8B-B14F-4D97-AF65-F5344CB8AC3E}">
        <p14:creationId xmlns:p14="http://schemas.microsoft.com/office/powerpoint/2010/main" val="2227216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471"/>
            <a:ext cx="11000014" cy="1021217"/>
          </a:xfrm>
        </p:spPr>
        <p:txBody>
          <a:bodyPr>
            <a:normAutofit/>
          </a:bodyPr>
          <a:lstStyle/>
          <a:p>
            <a:pPr algn="ctr"/>
            <a:r>
              <a:rPr lang="en-US" b="1" dirty="0">
                <a:latin typeface="Times New Roman" panose="02020603050405020304" pitchFamily="18" charset="0"/>
                <a:cs typeface="Times New Roman" panose="02020603050405020304" pitchFamily="18" charset="0"/>
              </a:rPr>
              <a:t>Barriers to Collaboration</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stretch>
            <a:fillRect/>
          </a:stretch>
        </p:blipFill>
        <p:spPr>
          <a:xfrm>
            <a:off x="3019425" y="1933894"/>
            <a:ext cx="6598055" cy="4390706"/>
          </a:xfrm>
          <a:prstGeom prst="rect">
            <a:avLst/>
          </a:prstGeom>
        </p:spPr>
      </p:pic>
    </p:spTree>
    <p:extLst>
      <p:ext uri="{BB962C8B-B14F-4D97-AF65-F5344CB8AC3E}">
        <p14:creationId xmlns:p14="http://schemas.microsoft.com/office/powerpoint/2010/main" val="1763498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A4DB-A913-4973-80AD-103F2B6682D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CONFLICT Considerations…</a:t>
            </a:r>
          </a:p>
        </p:txBody>
      </p:sp>
      <p:sp>
        <p:nvSpPr>
          <p:cNvPr id="3" name="Content Placeholder 2">
            <a:extLst>
              <a:ext uri="{FF2B5EF4-FFF2-40B4-BE49-F238E27FC236}">
                <a16:creationId xmlns:a16="http://schemas.microsoft.com/office/drawing/2014/main" id="{043D8CCB-782C-4FA5-AC0B-05FCE8A63C39}"/>
              </a:ext>
            </a:extLst>
          </p:cNvPr>
          <p:cNvSpPr>
            <a:spLocks noGrp="1"/>
          </p:cNvSpPr>
          <p:nvPr>
            <p:ph idx="1"/>
          </p:nvPr>
        </p:nvSpPr>
        <p:spPr/>
        <p:txBody>
          <a:bodyPr>
            <a:normAutofit/>
          </a:bodyPr>
          <a:lstStyle/>
          <a:p>
            <a:pPr marL="0" indent="0">
              <a:buNone/>
            </a:pPr>
            <a:r>
              <a:rPr lang="en-US" sz="3200" dirty="0"/>
              <a:t>What is the </a:t>
            </a:r>
            <a:r>
              <a:rPr lang="en-US" sz="3200" dirty="0">
                <a:effectLst>
                  <a:outerShdw blurRad="38100" dist="38100" dir="2700000" algn="tl">
                    <a:srgbClr val="000000">
                      <a:alpha val="43137"/>
                    </a:srgbClr>
                  </a:outerShdw>
                </a:effectLst>
              </a:rPr>
              <a:t>culture</a:t>
            </a:r>
            <a:r>
              <a:rPr lang="en-US" sz="3200" dirty="0"/>
              <a:t> around conflict?</a:t>
            </a:r>
          </a:p>
          <a:p>
            <a:pPr marL="0" indent="0">
              <a:buNone/>
            </a:pPr>
            <a:endParaRPr lang="en-US" sz="3200" dirty="0"/>
          </a:p>
          <a:p>
            <a:r>
              <a:rPr lang="en-US" sz="3200" dirty="0"/>
              <a:t> Avoidance </a:t>
            </a:r>
          </a:p>
          <a:p>
            <a:r>
              <a:rPr lang="en-US" sz="3200" dirty="0"/>
              <a:t> Accommodation </a:t>
            </a:r>
          </a:p>
          <a:p>
            <a:r>
              <a:rPr lang="en-US" sz="3200" dirty="0"/>
              <a:t> Competition </a:t>
            </a:r>
          </a:p>
          <a:p>
            <a:r>
              <a:rPr lang="en-US" sz="3200" dirty="0"/>
              <a:t> Compromise </a:t>
            </a:r>
          </a:p>
          <a:p>
            <a:r>
              <a:rPr lang="en-US" sz="3200" dirty="0"/>
              <a:t> Collaboration</a:t>
            </a:r>
            <a:r>
              <a:rPr lang="en-US" dirty="0"/>
              <a:t> </a:t>
            </a:r>
          </a:p>
        </p:txBody>
      </p:sp>
      <p:pic>
        <p:nvPicPr>
          <p:cNvPr id="4" name="Picture 3" descr="A close up of a logo&#10;&#10;Description automatically generated">
            <a:extLst>
              <a:ext uri="{FF2B5EF4-FFF2-40B4-BE49-F238E27FC236}">
                <a16:creationId xmlns:a16="http://schemas.microsoft.com/office/drawing/2014/main" id="{48536767-F4EE-41E7-86F3-85028C91637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70000" y="2906038"/>
            <a:ext cx="4632914" cy="2705622"/>
          </a:xfrm>
          <a:prstGeom prst="rect">
            <a:avLst/>
          </a:prstGeom>
        </p:spPr>
      </p:pic>
    </p:spTree>
    <p:extLst>
      <p:ext uri="{BB962C8B-B14F-4D97-AF65-F5344CB8AC3E}">
        <p14:creationId xmlns:p14="http://schemas.microsoft.com/office/powerpoint/2010/main" val="3821074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F78D-4DB7-454D-90CD-98155AF401CD}"/>
              </a:ext>
            </a:extLst>
          </p:cNvPr>
          <p:cNvSpPr>
            <a:spLocks noGrp="1"/>
          </p:cNvSpPr>
          <p:nvPr>
            <p:ph type="title"/>
          </p:nvPr>
        </p:nvSpPr>
        <p:spPr/>
        <p:txBody>
          <a:bodyPr>
            <a:normAutofit/>
          </a:bodyPr>
          <a:lstStyle/>
          <a:p>
            <a:r>
              <a:rPr lang="en-US" sz="4800" dirty="0">
                <a:effectLst>
                  <a:outerShdw blurRad="38100" dist="38100" dir="2700000" algn="tl">
                    <a:srgbClr val="000000">
                      <a:alpha val="43137"/>
                    </a:srgbClr>
                  </a:outerShdw>
                </a:effectLst>
              </a:rPr>
              <a:t>Interpersonal </a:t>
            </a:r>
            <a:r>
              <a:rPr lang="en-US" sz="4800" i="1" dirty="0">
                <a:effectLst>
                  <a:outerShdw blurRad="38100" dist="38100" dir="2700000" algn="tl">
                    <a:srgbClr val="000000">
                      <a:alpha val="43137"/>
                    </a:srgbClr>
                  </a:outerShdw>
                </a:effectLst>
              </a:rPr>
              <a:t>SKILLS</a:t>
            </a:r>
            <a:r>
              <a:rPr lang="en-US" sz="4800" dirty="0">
                <a:effectLst>
                  <a:outerShdw blurRad="38100" dist="38100" dir="2700000" algn="tl">
                    <a:srgbClr val="000000">
                      <a:alpha val="43137"/>
                    </a:srgbClr>
                  </a:outerShdw>
                </a:effectLst>
              </a:rPr>
              <a:t>!</a:t>
            </a:r>
          </a:p>
        </p:txBody>
      </p:sp>
      <p:sp>
        <p:nvSpPr>
          <p:cNvPr id="3" name="Content Placeholder 2">
            <a:extLst>
              <a:ext uri="{FF2B5EF4-FFF2-40B4-BE49-F238E27FC236}">
                <a16:creationId xmlns:a16="http://schemas.microsoft.com/office/drawing/2014/main" id="{5ED5474C-1BEE-483A-B375-FAA28CE842EA}"/>
              </a:ext>
            </a:extLst>
          </p:cNvPr>
          <p:cNvSpPr>
            <a:spLocks noGrp="1"/>
          </p:cNvSpPr>
          <p:nvPr>
            <p:ph sz="half" idx="1"/>
          </p:nvPr>
        </p:nvSpPr>
        <p:spPr>
          <a:xfrm>
            <a:off x="1981200" y="1860115"/>
            <a:ext cx="8229600" cy="803837"/>
          </a:xfrm>
        </p:spPr>
        <p:txBody>
          <a:bodyPr/>
          <a:lstStyle/>
          <a:p>
            <a:pPr marL="0" indent="0" algn="ctr">
              <a:buNone/>
            </a:pPr>
            <a:r>
              <a:rPr lang="en-US" dirty="0"/>
              <a:t>Who said “attitude is everything?!”</a:t>
            </a:r>
          </a:p>
          <a:p>
            <a:pPr marL="0" indent="0" algn="ctr">
              <a:buNone/>
            </a:pPr>
            <a:endParaRPr lang="en-US" dirty="0"/>
          </a:p>
          <a:p>
            <a:pPr marL="0" indent="0" algn="ctr">
              <a:buNone/>
            </a:pPr>
            <a:endParaRPr lang="en-US" dirty="0"/>
          </a:p>
        </p:txBody>
      </p:sp>
      <p:pic>
        <p:nvPicPr>
          <p:cNvPr id="2056" name="Picture 8" descr="Image result for interpersonal skills">
            <a:extLst>
              <a:ext uri="{FF2B5EF4-FFF2-40B4-BE49-F238E27FC236}">
                <a16:creationId xmlns:a16="http://schemas.microsoft.com/office/drawing/2014/main" id="{A310729B-56EC-4D40-96EE-0B7F89665DEB}"/>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2644775" y="2813305"/>
            <a:ext cx="7133725" cy="356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05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Challenges Surrounding Institutional Transformation</a:t>
            </a:r>
            <a:endParaRPr lang="en-US" dirty="0">
              <a:latin typeface="Times New Roman" panose="02020603050405020304" pitchFamily="18" charset="0"/>
              <a:cs typeface="Times New Roman" panose="02020603050405020304" pitchFamily="18" charset="0"/>
            </a:endParaRPr>
          </a:p>
        </p:txBody>
      </p:sp>
      <p:pic>
        <p:nvPicPr>
          <p:cNvPr id="2052" name="Picture 4" descr="Image result for professional fr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808" y="1410577"/>
            <a:ext cx="7155955" cy="533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286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Leadership Conflict Resolution Strategies - Care &amp; Love</a:t>
            </a:r>
          </a:p>
        </p:txBody>
      </p:sp>
      <p:sp>
        <p:nvSpPr>
          <p:cNvPr id="1048600" name="Content Placeholder 2"/>
          <p:cNvSpPr>
            <a:spLocks noGrp="1"/>
          </p:cNvSpPr>
          <p:nvPr>
            <p:ph idx="1"/>
          </p:nvPr>
        </p:nvSpPr>
        <p:spPr>
          <a:xfrm>
            <a:off x="838200" y="1825625"/>
            <a:ext cx="7226508" cy="4351338"/>
          </a:xfrm>
        </p:spPr>
        <p:txBody>
          <a:bodyPr>
            <a:normAutofit fontScale="99375"/>
          </a:bodyPr>
          <a:lstStyle/>
          <a:p>
            <a:pPr marL="0" indent="0">
              <a:buNone/>
            </a:pPr>
            <a:endParaRPr lang="en-US" sz="3200" dirty="0"/>
          </a:p>
          <a:p>
            <a:r>
              <a:rPr lang="en-US" sz="3200" b="1" dirty="0"/>
              <a:t>Integrity</a:t>
            </a:r>
          </a:p>
          <a:p>
            <a:pPr marL="0" indent="0">
              <a:buNone/>
            </a:pPr>
            <a:endParaRPr lang="en-US" sz="3200" dirty="0"/>
          </a:p>
          <a:p>
            <a:r>
              <a:rPr lang="en-US" sz="3200" b="1" dirty="0"/>
              <a:t>Creativity</a:t>
            </a:r>
            <a:endParaRPr lang="en-US" sz="3200" dirty="0"/>
          </a:p>
          <a:p>
            <a:endParaRPr lang="en-US" sz="3200" dirty="0"/>
          </a:p>
          <a:p>
            <a:r>
              <a:rPr lang="en-US" sz="3200" b="1" dirty="0"/>
              <a:t>Wisdom</a:t>
            </a:r>
          </a:p>
          <a:p>
            <a:endParaRPr lang="en-US" sz="3200" dirty="0"/>
          </a:p>
          <a:p>
            <a:endParaRPr lang="en-US" sz="3200" dirty="0"/>
          </a:p>
        </p:txBody>
      </p:sp>
      <p:pic>
        <p:nvPicPr>
          <p:cNvPr id="2" name="Picture 1"/>
          <p:cNvPicPr>
            <a:picLocks noChangeAspect="1"/>
          </p:cNvPicPr>
          <p:nvPr/>
        </p:nvPicPr>
        <p:blipFill>
          <a:blip r:embed="rId3"/>
          <a:stretch>
            <a:fillRect/>
          </a:stretch>
        </p:blipFill>
        <p:spPr>
          <a:xfrm>
            <a:off x="3566213" y="1427689"/>
            <a:ext cx="8311462" cy="514721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Integrity</a:t>
            </a:r>
          </a:p>
        </p:txBody>
      </p:sp>
      <p:sp>
        <p:nvSpPr>
          <p:cNvPr id="1048602" name="Content Placeholder 2"/>
          <p:cNvSpPr>
            <a:spLocks noGrp="1"/>
          </p:cNvSpPr>
          <p:nvPr>
            <p:ph idx="1"/>
          </p:nvPr>
        </p:nvSpPr>
        <p:spPr>
          <a:xfrm>
            <a:off x="838200" y="1690687"/>
            <a:ext cx="3505200" cy="4486275"/>
          </a:xfrm>
        </p:spPr>
        <p:txBody>
          <a:bodyPr>
            <a:normAutofit fontScale="72500" lnSpcReduction="20000"/>
          </a:bodyPr>
          <a:lstStyle/>
          <a:p>
            <a:r>
              <a:rPr lang="en-US" sz="3200" dirty="0"/>
              <a:t>Create an accessible environment for honesty and integrity.</a:t>
            </a:r>
          </a:p>
          <a:p>
            <a:pPr marL="0" indent="0">
              <a:buNone/>
            </a:pPr>
            <a:endParaRPr lang="en-US" sz="3200" dirty="0"/>
          </a:p>
          <a:p>
            <a:r>
              <a:rPr lang="en-US" sz="3200" dirty="0"/>
              <a:t>Practice fairness, self-reflection, healthy humility and</a:t>
            </a:r>
          </a:p>
          <a:p>
            <a:pPr marL="0" indent="0">
              <a:buNone/>
            </a:pPr>
            <a:r>
              <a:rPr lang="en-US" sz="3200" dirty="0"/>
              <a:t>  transparency.</a:t>
            </a:r>
          </a:p>
          <a:p>
            <a:pPr marL="0" indent="0">
              <a:buNone/>
            </a:pPr>
            <a:endParaRPr lang="en-US" sz="3200" dirty="0"/>
          </a:p>
          <a:p>
            <a:r>
              <a:rPr lang="en-US" sz="3200" dirty="0"/>
              <a:t>Identify the issue, type of conflict, and focus on common goals.</a:t>
            </a:r>
          </a:p>
          <a:p>
            <a:pPr marL="0" indent="0">
              <a:buNone/>
            </a:pPr>
            <a:endParaRPr lang="en-US" sz="3200" dirty="0"/>
          </a:p>
        </p:txBody>
      </p:sp>
      <p:pic>
        <p:nvPicPr>
          <p:cNvPr id="5" name="Picture 4"/>
          <p:cNvPicPr>
            <a:picLocks noChangeAspect="1"/>
          </p:cNvPicPr>
          <p:nvPr/>
        </p:nvPicPr>
        <p:blipFill>
          <a:blip r:embed="rId3"/>
          <a:stretch>
            <a:fillRect/>
          </a:stretch>
        </p:blipFill>
        <p:spPr>
          <a:xfrm>
            <a:off x="5012871" y="0"/>
            <a:ext cx="7214243"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Creativity</a:t>
            </a:r>
          </a:p>
        </p:txBody>
      </p:sp>
      <p:sp>
        <p:nvSpPr>
          <p:cNvPr id="1048604" name="Content Placeholder 2"/>
          <p:cNvSpPr>
            <a:spLocks noGrp="1"/>
          </p:cNvSpPr>
          <p:nvPr>
            <p:ph idx="1"/>
          </p:nvPr>
        </p:nvSpPr>
        <p:spPr>
          <a:xfrm>
            <a:off x="2" y="1534886"/>
            <a:ext cx="5470068" cy="5323113"/>
          </a:xfrm>
        </p:spPr>
        <p:txBody>
          <a:bodyPr>
            <a:normAutofit fontScale="89286"/>
          </a:bodyPr>
          <a:lstStyle/>
          <a:p>
            <a:endParaRPr lang="en-US" sz="3200" dirty="0"/>
          </a:p>
          <a:p>
            <a:r>
              <a:rPr lang="en-US" sz="3200" dirty="0"/>
              <a:t>Motivate discussions of issues.</a:t>
            </a:r>
          </a:p>
          <a:p>
            <a:pPr marL="0" indent="0">
              <a:buNone/>
            </a:pPr>
            <a:r>
              <a:rPr lang="en-US" sz="3200" dirty="0"/>
              <a:t>  </a:t>
            </a:r>
          </a:p>
          <a:p>
            <a:r>
              <a:rPr lang="en-US" sz="3200" dirty="0"/>
              <a:t>Encourage authentic communication.</a:t>
            </a:r>
          </a:p>
          <a:p>
            <a:pPr marL="0" indent="0">
              <a:buNone/>
            </a:pPr>
            <a:endParaRPr lang="en-US" sz="3200" dirty="0"/>
          </a:p>
          <a:p>
            <a:r>
              <a:rPr lang="en-US" sz="3200" dirty="0"/>
              <a:t>Practice a diversity of thought.</a:t>
            </a:r>
          </a:p>
          <a:p>
            <a:pPr marL="0" indent="0">
              <a:buNone/>
            </a:pPr>
            <a:endParaRPr lang="en-US" sz="3200" dirty="0"/>
          </a:p>
          <a:p>
            <a:r>
              <a:rPr lang="en-US" sz="3200" dirty="0"/>
              <a:t>Remember to be a “Leader” and not a “Boss”.</a:t>
            </a:r>
          </a:p>
        </p:txBody>
      </p:sp>
      <p:pic>
        <p:nvPicPr>
          <p:cNvPr id="4" name="Picture 3" descr="C:\Users\SILVES~1\AppData\Local\Temp\image_20160228_161740.jpg"/>
          <p:cNvPicPr/>
          <p:nvPr/>
        </p:nvPicPr>
        <p:blipFill>
          <a:blip r:embed="rId2">
            <a:extLst>
              <a:ext uri="{28A0092B-C50C-407E-A947-70E740481C1C}">
                <a14:useLocalDpi xmlns:a14="http://schemas.microsoft.com/office/drawing/2010/main" val="0"/>
              </a:ext>
            </a:extLst>
          </a:blip>
          <a:srcRect/>
          <a:stretch>
            <a:fillRect/>
          </a:stretch>
        </p:blipFill>
        <p:spPr bwMode="auto">
          <a:xfrm>
            <a:off x="5470070" y="0"/>
            <a:ext cx="6721929"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Wisdom</a:t>
            </a:r>
          </a:p>
        </p:txBody>
      </p:sp>
      <p:sp>
        <p:nvSpPr>
          <p:cNvPr id="1048606" name="Content Placeholder 2"/>
          <p:cNvSpPr>
            <a:spLocks noGrp="1"/>
          </p:cNvSpPr>
          <p:nvPr>
            <p:ph idx="1"/>
          </p:nvPr>
        </p:nvSpPr>
        <p:spPr>
          <a:xfrm>
            <a:off x="838200" y="1825625"/>
            <a:ext cx="4631871" cy="4351338"/>
          </a:xfrm>
        </p:spPr>
        <p:txBody>
          <a:bodyPr>
            <a:normAutofit fontScale="85000" lnSpcReduction="20000"/>
          </a:bodyPr>
          <a:lstStyle/>
          <a:p>
            <a:r>
              <a:rPr lang="en-US" sz="3200" dirty="0"/>
              <a:t>Speak your words with care! </a:t>
            </a:r>
          </a:p>
          <a:p>
            <a:r>
              <a:rPr lang="en-US" sz="3200" dirty="0"/>
              <a:t>Love and demonstrate respect for human value! </a:t>
            </a:r>
          </a:p>
          <a:p>
            <a:r>
              <a:rPr lang="en-US" sz="3200" dirty="0"/>
              <a:t> People speak their struggle and feel with their heart!</a:t>
            </a:r>
          </a:p>
          <a:p>
            <a:r>
              <a:rPr lang="en-US" sz="3200" b="1" dirty="0"/>
              <a:t>Trust,</a:t>
            </a:r>
            <a:r>
              <a:rPr lang="en-US" sz="3200" dirty="0"/>
              <a:t> </a:t>
            </a:r>
            <a:r>
              <a:rPr lang="en-US" sz="3200" b="1" dirty="0"/>
              <a:t>love </a:t>
            </a:r>
            <a:r>
              <a:rPr lang="en-US" sz="3200" dirty="0"/>
              <a:t>and </a:t>
            </a:r>
            <a:r>
              <a:rPr lang="en-US" sz="3200" b="1" dirty="0"/>
              <a:t>respect </a:t>
            </a:r>
            <a:r>
              <a:rPr lang="en-US" sz="3200" dirty="0"/>
              <a:t>are the </a:t>
            </a:r>
            <a:r>
              <a:rPr lang="en-US" sz="3200" b="1" dirty="0"/>
              <a:t>greatest tools</a:t>
            </a:r>
            <a:r>
              <a:rPr lang="en-US" sz="3200" dirty="0"/>
              <a:t> for managing conflict! </a:t>
            </a:r>
          </a:p>
          <a:p>
            <a:r>
              <a:rPr lang="en-US" sz="3200" dirty="0"/>
              <a:t>This creates peace and inclusion!</a:t>
            </a:r>
          </a:p>
        </p:txBody>
      </p:sp>
      <p:pic>
        <p:nvPicPr>
          <p:cNvPr id="3" name="Picture 2"/>
          <p:cNvPicPr>
            <a:picLocks noChangeAspect="1"/>
          </p:cNvPicPr>
          <p:nvPr/>
        </p:nvPicPr>
        <p:blipFill>
          <a:blip r:embed="rId2"/>
          <a:stretch>
            <a:fillRect/>
          </a:stretch>
        </p:blipFill>
        <p:spPr>
          <a:xfrm>
            <a:off x="5633357" y="1315499"/>
            <a:ext cx="6331918" cy="463216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EF61-D647-413F-BEC0-0964424B5380}"/>
              </a:ext>
            </a:extLst>
          </p:cNvPr>
          <p:cNvSpPr>
            <a:spLocks noGrp="1"/>
          </p:cNvSpPr>
          <p:nvPr>
            <p:ph type="title"/>
          </p:nvPr>
        </p:nvSpPr>
        <p:spPr>
          <a:xfrm>
            <a:off x="164893" y="533400"/>
            <a:ext cx="12027108" cy="990600"/>
          </a:xfrm>
        </p:spPr>
        <p:txBody>
          <a:bodyPr>
            <a:normAutofit fontScale="90000"/>
          </a:bodyPr>
          <a:lstStyle/>
          <a:p>
            <a:pPr algn="ctr"/>
            <a:r>
              <a:rPr lang="en-US" b="1" dirty="0"/>
              <a:t>Collaborative Problem-Solving for Equity and Justice:</a:t>
            </a:r>
            <a:br>
              <a:rPr lang="en-US" b="1" dirty="0"/>
            </a:br>
            <a:r>
              <a:rPr lang="en-US" b="1" dirty="0"/>
              <a:t>A 6-Step Model by Paul C. Gorski</a:t>
            </a:r>
          </a:p>
        </p:txBody>
      </p:sp>
      <p:sp>
        <p:nvSpPr>
          <p:cNvPr id="3" name="Content Placeholder 2">
            <a:extLst>
              <a:ext uri="{FF2B5EF4-FFF2-40B4-BE49-F238E27FC236}">
                <a16:creationId xmlns:a16="http://schemas.microsoft.com/office/drawing/2014/main" id="{61FE8CC5-39E7-4DC7-874D-F4CB235171A8}"/>
              </a:ext>
            </a:extLst>
          </p:cNvPr>
          <p:cNvSpPr>
            <a:spLocks noGrp="1"/>
          </p:cNvSpPr>
          <p:nvPr>
            <p:ph idx="1"/>
          </p:nvPr>
        </p:nvSpPr>
        <p:spPr>
          <a:xfrm>
            <a:off x="609600" y="2533338"/>
            <a:ext cx="10972800" cy="3943662"/>
          </a:xfrm>
        </p:spPr>
        <p:txBody>
          <a:bodyPr>
            <a:normAutofit lnSpcReduction="10000"/>
          </a:bodyPr>
          <a:lstStyle/>
          <a:p>
            <a:pPr marL="457200" indent="-457200">
              <a:buAutoNum type="arabicPeriod"/>
            </a:pPr>
            <a:r>
              <a:rPr lang="en-US" sz="2800" b="1" dirty="0"/>
              <a:t>Problem identification </a:t>
            </a:r>
          </a:p>
          <a:p>
            <a:pPr marL="457200" indent="-457200">
              <a:buAutoNum type="arabicPeriod"/>
            </a:pPr>
            <a:r>
              <a:rPr lang="en-US" sz="2800" b="1" dirty="0"/>
              <a:t>Perspectives </a:t>
            </a:r>
          </a:p>
          <a:p>
            <a:pPr marL="457200" indent="-457200">
              <a:buAutoNum type="arabicPeriod"/>
            </a:pPr>
            <a:r>
              <a:rPr lang="en-US" sz="2800" b="1" dirty="0"/>
              <a:t>Challenges and opportunities </a:t>
            </a:r>
          </a:p>
          <a:p>
            <a:pPr marL="457200" indent="-457200">
              <a:buAutoNum type="arabicPeriod"/>
            </a:pPr>
            <a:r>
              <a:rPr lang="en-US" sz="2800" b="1" dirty="0"/>
              <a:t>Strategies</a:t>
            </a:r>
          </a:p>
          <a:p>
            <a:pPr marL="457200" indent="-457200">
              <a:buAutoNum type="arabicPeriod"/>
            </a:pPr>
            <a:r>
              <a:rPr lang="en-US" sz="2800" b="1" dirty="0"/>
              <a:t>Solutions/plan of action</a:t>
            </a:r>
          </a:p>
          <a:p>
            <a:pPr marL="457200" indent="-457200">
              <a:buAutoNum type="arabicPeriod"/>
            </a:pPr>
            <a:r>
              <a:rPr lang="en-US" sz="2800" b="1" dirty="0"/>
              <a:t>Expected outcomes</a:t>
            </a:r>
          </a:p>
          <a:p>
            <a:pPr marL="0" indent="0">
              <a:buNone/>
            </a:pPr>
            <a:endParaRPr lang="en-US" sz="2800" b="1" dirty="0"/>
          </a:p>
          <a:p>
            <a:pPr marL="0" indent="0">
              <a:buNone/>
            </a:pPr>
            <a:r>
              <a:rPr lang="en-US" sz="2800" dirty="0"/>
              <a:t>(http://www.edchange.org)</a:t>
            </a:r>
          </a:p>
        </p:txBody>
      </p:sp>
    </p:spTree>
    <p:extLst>
      <p:ext uri="{BB962C8B-B14F-4D97-AF65-F5344CB8AC3E}">
        <p14:creationId xmlns:p14="http://schemas.microsoft.com/office/powerpoint/2010/main" val="177738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DA8B3-7523-4129-BF53-796A381A6F83}"/>
              </a:ext>
            </a:extLst>
          </p:cNvPr>
          <p:cNvSpPr>
            <a:spLocks noGrp="1"/>
          </p:cNvSpPr>
          <p:nvPr>
            <p:ph idx="1"/>
          </p:nvPr>
        </p:nvSpPr>
        <p:spPr>
          <a:xfrm>
            <a:off x="609600" y="719528"/>
            <a:ext cx="10972800" cy="5757472"/>
          </a:xfrm>
        </p:spPr>
        <p:txBody>
          <a:bodyPr/>
          <a:lstStyle/>
          <a:p>
            <a:pPr marL="0" indent="0">
              <a:buNone/>
            </a:pPr>
            <a:r>
              <a:rPr lang="en-US" sz="3200" dirty="0"/>
              <a:t>Considering the multiplicity of perspectives and the difficult decisions that senates and senate leaders must make, often within time constraints, conflicts are unavoidable. Join us for an interactive session where we will explore strategies on how to transform conflicts we all sometimes face into professional, productive discourse, and how to lead your senate in ways that are conducive to reaching collective goals efficiently.</a:t>
            </a:r>
          </a:p>
          <a:p>
            <a:endParaRPr lang="en-US" dirty="0"/>
          </a:p>
        </p:txBody>
      </p:sp>
    </p:spTree>
    <p:extLst>
      <p:ext uri="{BB962C8B-B14F-4D97-AF65-F5344CB8AC3E}">
        <p14:creationId xmlns:p14="http://schemas.microsoft.com/office/powerpoint/2010/main" val="2226639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DC512-E474-4999-8DEE-67D855D1507B}"/>
              </a:ext>
            </a:extLst>
          </p:cNvPr>
          <p:cNvSpPr>
            <a:spLocks noGrp="1"/>
          </p:cNvSpPr>
          <p:nvPr>
            <p:ph type="title"/>
          </p:nvPr>
        </p:nvSpPr>
        <p:spPr/>
        <p:txBody>
          <a:bodyPr>
            <a:normAutofit/>
          </a:bodyPr>
          <a:lstStyle/>
          <a:p>
            <a:r>
              <a:rPr lang="en-US" sz="5400" dirty="0">
                <a:effectLst>
                  <a:outerShdw blurRad="38100" dist="38100" dir="2700000" algn="tl">
                    <a:srgbClr val="000000">
                      <a:alpha val="43137"/>
                    </a:srgbClr>
                  </a:outerShdw>
                </a:effectLst>
              </a:rPr>
              <a:t>RE:SOLUTIONS!</a:t>
            </a:r>
          </a:p>
        </p:txBody>
      </p:sp>
      <p:sp>
        <p:nvSpPr>
          <p:cNvPr id="4" name="Content Placeholder 3">
            <a:extLst>
              <a:ext uri="{FF2B5EF4-FFF2-40B4-BE49-F238E27FC236}">
                <a16:creationId xmlns:a16="http://schemas.microsoft.com/office/drawing/2014/main" id="{9F779D99-6679-4C5F-BA1E-9CF9CED58712}"/>
              </a:ext>
            </a:extLst>
          </p:cNvPr>
          <p:cNvSpPr>
            <a:spLocks noGrp="1"/>
          </p:cNvSpPr>
          <p:nvPr>
            <p:ph sz="half" idx="2"/>
          </p:nvPr>
        </p:nvSpPr>
        <p:spPr>
          <a:xfrm>
            <a:off x="6384098" y="1673352"/>
            <a:ext cx="4058434" cy="4718304"/>
          </a:xfrm>
        </p:spPr>
        <p:txBody>
          <a:bodyPr/>
          <a:lstStyle/>
          <a:p>
            <a:r>
              <a:rPr lang="en-US" dirty="0"/>
              <a:t>One size fits all solutions</a:t>
            </a:r>
          </a:p>
          <a:p>
            <a:r>
              <a:rPr lang="en-US" dirty="0"/>
              <a:t>Dismissal of others’ ideas, thoughts, perceptions</a:t>
            </a:r>
          </a:p>
          <a:p>
            <a:r>
              <a:rPr lang="en-US" dirty="0"/>
              <a:t>Ignoring unfavorable variables</a:t>
            </a:r>
          </a:p>
          <a:p>
            <a:r>
              <a:rPr lang="en-US" dirty="0"/>
              <a:t>Accusations/ assumptions</a:t>
            </a:r>
          </a:p>
        </p:txBody>
      </p:sp>
      <p:sp>
        <p:nvSpPr>
          <p:cNvPr id="5" name="Rectangle 4">
            <a:extLst>
              <a:ext uri="{FF2B5EF4-FFF2-40B4-BE49-F238E27FC236}">
                <a16:creationId xmlns:a16="http://schemas.microsoft.com/office/drawing/2014/main" id="{564523C4-1793-4DAF-A292-1B311E0144DC}"/>
              </a:ext>
            </a:extLst>
          </p:cNvPr>
          <p:cNvSpPr/>
          <p:nvPr/>
        </p:nvSpPr>
        <p:spPr>
          <a:xfrm rot="20316336">
            <a:off x="1328331" y="3746019"/>
            <a:ext cx="5560257"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BEWARE…</a:t>
            </a:r>
          </a:p>
        </p:txBody>
      </p:sp>
    </p:spTree>
    <p:extLst>
      <p:ext uri="{BB962C8B-B14F-4D97-AF65-F5344CB8AC3E}">
        <p14:creationId xmlns:p14="http://schemas.microsoft.com/office/powerpoint/2010/main" val="207920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C6DA-40C6-46E9-8C63-70717E32E3AE}"/>
              </a:ext>
            </a:extLst>
          </p:cNvPr>
          <p:cNvSpPr>
            <a:spLocks noGrp="1"/>
          </p:cNvSpPr>
          <p:nvPr>
            <p:ph type="title"/>
          </p:nvPr>
        </p:nvSpPr>
        <p:spPr>
          <a:xfrm>
            <a:off x="1981200" y="533400"/>
            <a:ext cx="8229600" cy="1226507"/>
          </a:xfrm>
        </p:spPr>
        <p:txBody>
          <a:bodyPr>
            <a:normAutofit/>
          </a:bodyPr>
          <a:lstStyle/>
          <a:p>
            <a:r>
              <a:rPr lang="en-US" sz="5400" dirty="0">
                <a:effectLst>
                  <a:outerShdw blurRad="38100" dist="38100" dir="2700000" algn="tl">
                    <a:srgbClr val="000000">
                      <a:alpha val="43137"/>
                    </a:srgbClr>
                  </a:outerShdw>
                </a:effectLst>
              </a:rPr>
              <a:t>RE:SOLUTIONS!</a:t>
            </a:r>
          </a:p>
        </p:txBody>
      </p:sp>
      <p:sp>
        <p:nvSpPr>
          <p:cNvPr id="3" name="Content Placeholder 2">
            <a:extLst>
              <a:ext uri="{FF2B5EF4-FFF2-40B4-BE49-F238E27FC236}">
                <a16:creationId xmlns:a16="http://schemas.microsoft.com/office/drawing/2014/main" id="{CF586A1D-3063-4DC6-91C0-B6783CB6A20C}"/>
              </a:ext>
            </a:extLst>
          </p:cNvPr>
          <p:cNvSpPr>
            <a:spLocks noGrp="1"/>
          </p:cNvSpPr>
          <p:nvPr>
            <p:ph sz="half" idx="1"/>
          </p:nvPr>
        </p:nvSpPr>
        <p:spPr>
          <a:xfrm>
            <a:off x="1981200" y="1673352"/>
            <a:ext cx="4283901" cy="4718304"/>
          </a:xfrm>
        </p:spPr>
        <p:txBody>
          <a:bodyPr>
            <a:normAutofit/>
          </a:bodyPr>
          <a:lstStyle/>
          <a:p>
            <a:pPr marL="0" indent="0">
              <a:buNone/>
            </a:pPr>
            <a:endParaRPr lang="en-US" b="1" dirty="0"/>
          </a:p>
          <a:p>
            <a:pPr marL="0" indent="0">
              <a:buNone/>
            </a:pPr>
            <a:endParaRPr lang="en-US" b="1" dirty="0"/>
          </a:p>
          <a:p>
            <a:pPr marL="0" indent="0">
              <a:buNone/>
            </a:pPr>
            <a:r>
              <a:rPr lang="en-US" b="1" dirty="0"/>
              <a:t>EFFECTIVE STRATEGIES for MANAGING CONFLICT</a:t>
            </a:r>
          </a:p>
          <a:p>
            <a:endParaRPr lang="en-US"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C627A106-8616-4E4C-8128-F32376694DBF}"/>
              </a:ext>
            </a:extLst>
          </p:cNvPr>
          <p:cNvSpPr>
            <a:spLocks noGrp="1"/>
          </p:cNvSpPr>
          <p:nvPr>
            <p:ph sz="half" idx="2"/>
          </p:nvPr>
        </p:nvSpPr>
        <p:spPr>
          <a:xfrm>
            <a:off x="6196208" y="1866378"/>
            <a:ext cx="4283901" cy="4525278"/>
          </a:xfrm>
        </p:spPr>
        <p:txBody>
          <a:bodyPr>
            <a:normAutofit/>
          </a:bodyPr>
          <a:lstStyle/>
          <a:p>
            <a:r>
              <a:rPr lang="en-US" dirty="0"/>
              <a:t>Understand realities</a:t>
            </a:r>
          </a:p>
          <a:p>
            <a:r>
              <a:rPr lang="en-US" dirty="0"/>
              <a:t>Identify the “why”</a:t>
            </a:r>
          </a:p>
          <a:p>
            <a:r>
              <a:rPr lang="en-US" dirty="0"/>
              <a:t>Consider the conflict culture</a:t>
            </a:r>
          </a:p>
          <a:p>
            <a:r>
              <a:rPr lang="en-US" dirty="0"/>
              <a:t>Recognize conflict dynamics</a:t>
            </a:r>
          </a:p>
          <a:p>
            <a:r>
              <a:rPr lang="en-US" dirty="0"/>
              <a:t>Enhance intra/ interpersonal skills</a:t>
            </a:r>
          </a:p>
        </p:txBody>
      </p:sp>
    </p:spTree>
    <p:extLst>
      <p:ext uri="{BB962C8B-B14F-4D97-AF65-F5344CB8AC3E}">
        <p14:creationId xmlns:p14="http://schemas.microsoft.com/office/powerpoint/2010/main" val="408807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C7ED-248D-4D37-9534-78A08A9A1E5B}"/>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Let’s give it a try…</a:t>
            </a:r>
          </a:p>
        </p:txBody>
      </p:sp>
      <p:sp>
        <p:nvSpPr>
          <p:cNvPr id="3" name="Content Placeholder 2">
            <a:extLst>
              <a:ext uri="{FF2B5EF4-FFF2-40B4-BE49-F238E27FC236}">
                <a16:creationId xmlns:a16="http://schemas.microsoft.com/office/drawing/2014/main" id="{D683CC49-C271-44FA-8F00-608C3787B8C5}"/>
              </a:ext>
            </a:extLst>
          </p:cNvPr>
          <p:cNvSpPr>
            <a:spLocks noGrp="1"/>
          </p:cNvSpPr>
          <p:nvPr>
            <p:ph sz="half" idx="1"/>
          </p:nvPr>
        </p:nvSpPr>
        <p:spPr/>
        <p:txBody>
          <a:bodyPr/>
          <a:lstStyle/>
          <a:p>
            <a:r>
              <a:rPr lang="en-US" dirty="0"/>
              <a:t>SCENARIO #1:</a:t>
            </a:r>
          </a:p>
          <a:p>
            <a:endParaRPr lang="en-US" dirty="0"/>
          </a:p>
          <a:p>
            <a:pPr marL="0" indent="0">
              <a:buNone/>
            </a:pPr>
            <a:r>
              <a:rPr lang="en-US" dirty="0"/>
              <a:t>Two disciplines do not agree about who owns a particular class</a:t>
            </a:r>
          </a:p>
          <a:p>
            <a:pPr marL="0" indent="0">
              <a:buNone/>
            </a:pPr>
            <a:endParaRPr lang="en-US" dirty="0"/>
          </a:p>
        </p:txBody>
      </p:sp>
      <p:sp>
        <p:nvSpPr>
          <p:cNvPr id="4" name="Content Placeholder 3">
            <a:extLst>
              <a:ext uri="{FF2B5EF4-FFF2-40B4-BE49-F238E27FC236}">
                <a16:creationId xmlns:a16="http://schemas.microsoft.com/office/drawing/2014/main" id="{9A1F5AD4-228B-42D1-8328-D642B543705B}"/>
              </a:ext>
            </a:extLst>
          </p:cNvPr>
          <p:cNvSpPr>
            <a:spLocks noGrp="1"/>
          </p:cNvSpPr>
          <p:nvPr>
            <p:ph sz="half" idx="2"/>
          </p:nvPr>
        </p:nvSpPr>
        <p:spPr>
          <a:xfrm>
            <a:off x="6019800" y="1673352"/>
            <a:ext cx="4191000" cy="4718304"/>
          </a:xfrm>
        </p:spPr>
        <p:txBody>
          <a:bodyPr/>
          <a:lstStyle/>
          <a:p>
            <a:r>
              <a:rPr lang="en-US" dirty="0"/>
              <a:t>SCENARIO #2:</a:t>
            </a:r>
          </a:p>
          <a:p>
            <a:pPr marL="0" indent="0" algn="ctr">
              <a:buNone/>
            </a:pPr>
            <a:endParaRPr lang="en-US" dirty="0"/>
          </a:p>
          <a:p>
            <a:pPr marL="0" indent="0">
              <a:buNone/>
            </a:pPr>
            <a:r>
              <a:rPr lang="en-US" dirty="0"/>
              <a:t>Philosophical and practical disagreement about when a core course within a program is scheduled</a:t>
            </a:r>
          </a:p>
        </p:txBody>
      </p:sp>
    </p:spTree>
    <p:extLst>
      <p:ext uri="{BB962C8B-B14F-4D97-AF65-F5344CB8AC3E}">
        <p14:creationId xmlns:p14="http://schemas.microsoft.com/office/powerpoint/2010/main" val="148896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p:txBody>
          <a:bodyPr>
            <a:normAutofit/>
          </a:bodyPr>
          <a:lstStyle/>
          <a:p>
            <a:r>
              <a:rPr lang="en-US" b="1" dirty="0">
                <a:solidFill>
                  <a:schemeClr val="tx2">
                    <a:lumMod val="90000"/>
                    <a:lumOff val="10000"/>
                  </a:schemeClr>
                </a:solidFill>
                <a:latin typeface="Times New Roman" panose="02020603050405020304" pitchFamily="18" charset="0"/>
                <a:cs typeface="Times New Roman" panose="02020603050405020304" pitchFamily="18" charset="0"/>
              </a:rPr>
              <a:t>Questions &amp; Comments? </a:t>
            </a:r>
          </a:p>
        </p:txBody>
      </p:sp>
      <p:sp>
        <p:nvSpPr>
          <p:cNvPr id="1048659" name="Content Placeholder 2"/>
          <p:cNvSpPr>
            <a:spLocks noGrp="1"/>
          </p:cNvSpPr>
          <p:nvPr>
            <p:ph sz="half" idx="1"/>
          </p:nvPr>
        </p:nvSpPr>
        <p:spPr/>
        <p:txBody>
          <a:bodyPr>
            <a:normAutofit/>
          </a:bodyPr>
          <a:lstStyle/>
          <a:p>
            <a:pPr marL="0" indent="0">
              <a:buNone/>
            </a:pPr>
            <a:r>
              <a:rPr lang="en-US" dirty="0"/>
              <a:t>Anna Bruzzese</a:t>
            </a:r>
          </a:p>
          <a:p>
            <a:pPr marL="0" indent="0">
              <a:buNone/>
            </a:pPr>
            <a:r>
              <a:rPr lang="en-US" dirty="0">
                <a:hlinkClick r:id="rId2"/>
              </a:rPr>
              <a:t>bruzzeaa@piercecollege.edu</a:t>
            </a:r>
            <a:endParaRPr lang="en-US" dirty="0"/>
          </a:p>
          <a:p>
            <a:pPr marL="0" indent="0">
              <a:buNone/>
            </a:pPr>
            <a:endParaRPr lang="en-US" dirty="0"/>
          </a:p>
          <a:p>
            <a:pPr marL="0" indent="0">
              <a:buNone/>
            </a:pPr>
            <a:r>
              <a:rPr lang="en-US" dirty="0"/>
              <a:t>Nathaniel Donahue</a:t>
            </a:r>
          </a:p>
          <a:p>
            <a:pPr marL="0" indent="0">
              <a:buNone/>
            </a:pPr>
            <a:r>
              <a:rPr lang="en-US" u="sng" dirty="0">
                <a:hlinkClick r:id="rId3"/>
              </a:rPr>
              <a:t>Donahue_Nathaniel@smc.edu</a:t>
            </a:r>
            <a:endParaRPr lang="en-US" u="sng" dirty="0"/>
          </a:p>
          <a:p>
            <a:pPr marL="0" indent="0">
              <a:buNone/>
            </a:pPr>
            <a:endParaRPr lang="en-US" dirty="0"/>
          </a:p>
          <a:p>
            <a:pPr marL="0" indent="0">
              <a:buNone/>
            </a:pPr>
            <a:r>
              <a:rPr lang="en-US" dirty="0"/>
              <a:t>Sam Foster</a:t>
            </a:r>
            <a:br>
              <a:rPr lang="en-US" dirty="0"/>
            </a:br>
            <a:r>
              <a:rPr lang="en-US" dirty="0">
                <a:hlinkClick r:id="rId4"/>
              </a:rPr>
              <a:t>sfoster@fullcoll.edu</a:t>
            </a:r>
            <a:endParaRPr lang="en-US" dirty="0"/>
          </a:p>
          <a:p>
            <a:pPr marL="0" indent="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775D5-42E5-48CD-A26F-C88180344B16}"/>
              </a:ext>
            </a:extLst>
          </p:cNvPr>
          <p:cNvSpPr>
            <a:spLocks noGrp="1"/>
          </p:cNvSpPr>
          <p:nvPr>
            <p:ph type="title"/>
          </p:nvPr>
        </p:nvSpPr>
        <p:spPr/>
        <p:txBody>
          <a:bodyPr/>
          <a:lstStyle/>
          <a:p>
            <a:pPr algn="ctr"/>
            <a:r>
              <a:rPr lang="en-US" dirty="0">
                <a:effectLst>
                  <a:outerShdw blurRad="38100" dist="38100" dir="2700000" algn="tl">
                    <a:srgbClr val="000000">
                      <a:alpha val="43137"/>
                    </a:srgbClr>
                  </a:outerShdw>
                </a:effectLst>
              </a:rPr>
              <a:t>Conflict? </a:t>
            </a:r>
            <a:r>
              <a:rPr lang="en-US" dirty="0">
                <a:effectLst>
                  <a:outerShdw blurRad="38100" dist="38100" dir="2700000" algn="tl">
                    <a:srgbClr val="000000">
                      <a:alpha val="43137"/>
                    </a:srgbClr>
                  </a:outerShdw>
                </a:effectLst>
                <a:sym typeface="Wingdings" panose="05000000000000000000" pitchFamily="2" charset="2"/>
              </a:rPr>
              <a:t></a:t>
            </a:r>
            <a:r>
              <a:rPr lang="en-US" dirty="0">
                <a:effectLst>
                  <a:outerShdw blurRad="38100" dist="38100" dir="2700000" algn="tl">
                    <a:srgbClr val="000000">
                      <a:alpha val="43137"/>
                    </a:srgbClr>
                  </a:outerShdw>
                </a:effectLst>
              </a:rPr>
              <a:t> CONFLICT!</a:t>
            </a:r>
          </a:p>
        </p:txBody>
      </p:sp>
      <p:sp>
        <p:nvSpPr>
          <p:cNvPr id="3" name="Content Placeholder 2">
            <a:extLst>
              <a:ext uri="{FF2B5EF4-FFF2-40B4-BE49-F238E27FC236}">
                <a16:creationId xmlns:a16="http://schemas.microsoft.com/office/drawing/2014/main" id="{78782564-6108-4508-8F33-D054EFA15BFD}"/>
              </a:ext>
            </a:extLst>
          </p:cNvPr>
          <p:cNvSpPr>
            <a:spLocks noGrp="1"/>
          </p:cNvSpPr>
          <p:nvPr>
            <p:ph idx="1"/>
          </p:nvPr>
        </p:nvSpPr>
        <p:spPr/>
        <p:txBody>
          <a:bodyPr>
            <a:normAutofit/>
          </a:bodyPr>
          <a:lstStyle/>
          <a:p>
            <a:pPr marL="0" indent="0" algn="ctr">
              <a:buNone/>
            </a:pPr>
            <a:r>
              <a:rPr lang="en-US" dirty="0"/>
              <a:t>Conflict is inevitable!</a:t>
            </a:r>
          </a:p>
          <a:p>
            <a:pPr marL="0" indent="0">
              <a:buNone/>
            </a:pPr>
            <a:r>
              <a:rPr lang="en-US" u="sng" dirty="0"/>
              <a:t>WHY?</a:t>
            </a:r>
          </a:p>
          <a:p>
            <a:pPr marL="0" indent="0">
              <a:buNone/>
            </a:pPr>
            <a:endParaRPr lang="en-US" u="sng" dirty="0"/>
          </a:p>
          <a:p>
            <a:r>
              <a:rPr lang="en-US" dirty="0"/>
              <a:t>Assumptions, perceptions, and values</a:t>
            </a:r>
          </a:p>
          <a:p>
            <a:r>
              <a:rPr lang="en-US" dirty="0"/>
              <a:t>Status quo (institutional practices/norms)/institutional transformation</a:t>
            </a:r>
          </a:p>
          <a:p>
            <a:r>
              <a:rPr lang="en-US" dirty="0"/>
              <a:t>Ownership/fear of loss</a:t>
            </a:r>
          </a:p>
          <a:p>
            <a:r>
              <a:rPr lang="en-US" dirty="0"/>
              <a:t>Communication (social/cultural)</a:t>
            </a:r>
          </a:p>
          <a:p>
            <a:r>
              <a:rPr lang="en-US" dirty="0"/>
              <a:t>Knowledge, experience, expertise </a:t>
            </a:r>
          </a:p>
          <a:p>
            <a:r>
              <a:rPr lang="en-US" dirty="0"/>
              <a:t>What else?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0604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A159-513F-4457-AC80-F7EDA5372D5F}"/>
              </a:ext>
            </a:extLst>
          </p:cNvPr>
          <p:cNvSpPr>
            <a:spLocks noGrp="1"/>
          </p:cNvSpPr>
          <p:nvPr>
            <p:ph type="title"/>
          </p:nvPr>
        </p:nvSpPr>
        <p:spPr>
          <a:xfrm>
            <a:off x="1981200" y="375782"/>
            <a:ext cx="8229600" cy="1039660"/>
          </a:xfrm>
        </p:spPr>
        <p:txBody>
          <a:bodyPr/>
          <a:lstStyle/>
          <a:p>
            <a:r>
              <a:rPr lang="en-US" dirty="0">
                <a:effectLst>
                  <a:outerShdw blurRad="38100" dist="38100" dir="2700000" algn="tl">
                    <a:srgbClr val="000000">
                      <a:alpha val="43137"/>
                    </a:srgbClr>
                  </a:outerShdw>
                </a:effectLst>
              </a:rPr>
              <a:t>“Initiative fatigue” REALITIES!</a:t>
            </a:r>
          </a:p>
        </p:txBody>
      </p:sp>
      <p:sp>
        <p:nvSpPr>
          <p:cNvPr id="3" name="Content Placeholder 2">
            <a:extLst>
              <a:ext uri="{FF2B5EF4-FFF2-40B4-BE49-F238E27FC236}">
                <a16:creationId xmlns:a16="http://schemas.microsoft.com/office/drawing/2014/main" id="{E672B40C-345F-47A8-B168-D87DB2C218EA}"/>
              </a:ext>
            </a:extLst>
          </p:cNvPr>
          <p:cNvSpPr>
            <a:spLocks noGrp="1"/>
          </p:cNvSpPr>
          <p:nvPr>
            <p:ph idx="1"/>
          </p:nvPr>
        </p:nvSpPr>
        <p:spPr>
          <a:xfrm>
            <a:off x="1981200" y="1524001"/>
            <a:ext cx="8229600" cy="3574093"/>
          </a:xfrm>
        </p:spPr>
        <p:txBody>
          <a:bodyPr>
            <a:normAutofit/>
          </a:bodyPr>
          <a:lstStyle/>
          <a:p>
            <a:r>
              <a:rPr lang="en-US" b="1" dirty="0"/>
              <a:t>WHO: </a:t>
            </a:r>
            <a:r>
              <a:rPr lang="en-US" dirty="0"/>
              <a:t>we are a system</a:t>
            </a:r>
          </a:p>
          <a:p>
            <a:r>
              <a:rPr lang="en-US" b="1" dirty="0"/>
              <a:t>WHAT: </a:t>
            </a:r>
            <a:r>
              <a:rPr lang="en-US" dirty="0"/>
              <a:t>system driven by legislation and law</a:t>
            </a:r>
          </a:p>
          <a:p>
            <a:r>
              <a:rPr lang="en-US" b="1" dirty="0"/>
              <a:t>WHEN: </a:t>
            </a:r>
            <a:r>
              <a:rPr lang="en-US" dirty="0"/>
              <a:t>now…and forever?</a:t>
            </a:r>
          </a:p>
          <a:p>
            <a:r>
              <a:rPr lang="en-US" b="1" dirty="0"/>
              <a:t>WHERE: </a:t>
            </a:r>
            <a:r>
              <a:rPr lang="en-US" dirty="0"/>
              <a:t>CCCCO, local college, department/program, other?</a:t>
            </a:r>
          </a:p>
          <a:p>
            <a:r>
              <a:rPr lang="en-US" b="1" dirty="0"/>
              <a:t>WHY: </a:t>
            </a:r>
            <a:r>
              <a:rPr lang="en-US" dirty="0"/>
              <a:t>students!</a:t>
            </a:r>
          </a:p>
          <a:p>
            <a:r>
              <a:rPr lang="en-US" b="1" dirty="0"/>
              <a:t>HOW: </a:t>
            </a:r>
            <a:r>
              <a:rPr lang="en-US" dirty="0"/>
              <a:t>114 ways of doing, </a:t>
            </a:r>
          </a:p>
          <a:p>
            <a:pPr marL="0" indent="0">
              <a:buNone/>
            </a:pPr>
            <a:r>
              <a:rPr lang="en-US" dirty="0"/>
              <a:t>             114 ways of being</a:t>
            </a:r>
          </a:p>
        </p:txBody>
      </p:sp>
      <p:pic>
        <p:nvPicPr>
          <p:cNvPr id="6" name="Picture 5">
            <a:extLst>
              <a:ext uri="{FF2B5EF4-FFF2-40B4-BE49-F238E27FC236}">
                <a16:creationId xmlns:a16="http://schemas.microsoft.com/office/drawing/2014/main" id="{E3772F20-50A2-4A8B-8D9E-9F5EF09D7295}"/>
              </a:ext>
            </a:extLst>
          </p:cNvPr>
          <p:cNvPicPr>
            <a:picLocks noChangeAspect="1"/>
          </p:cNvPicPr>
          <p:nvPr/>
        </p:nvPicPr>
        <p:blipFill>
          <a:blip r:embed="rId2"/>
          <a:stretch>
            <a:fillRect/>
          </a:stretch>
        </p:blipFill>
        <p:spPr>
          <a:xfrm>
            <a:off x="6725972" y="3429001"/>
            <a:ext cx="3885660" cy="3254089"/>
          </a:xfrm>
          <a:prstGeom prst="rect">
            <a:avLst/>
          </a:prstGeom>
        </p:spPr>
      </p:pic>
    </p:spTree>
    <p:extLst>
      <p:ext uri="{BB962C8B-B14F-4D97-AF65-F5344CB8AC3E}">
        <p14:creationId xmlns:p14="http://schemas.microsoft.com/office/powerpoint/2010/main" val="348259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9993" y="2990488"/>
            <a:ext cx="2852928" cy="1261872"/>
          </a:xfrm>
        </p:spPr>
        <p:txBody>
          <a:bodyPr>
            <a:noAutofit/>
          </a:bodyPr>
          <a:lstStyle/>
          <a:p>
            <a:r>
              <a:rPr lang="en-US" sz="4400" dirty="0">
                <a:solidFill>
                  <a:schemeClr val="tx2"/>
                </a:solidFill>
                <a:latin typeface="Times New Roman" panose="02020603050405020304" pitchFamily="18" charset="0"/>
                <a:cs typeface="Times New Roman" panose="02020603050405020304" pitchFamily="18" charset="0"/>
              </a:rPr>
              <a:t>Association of Governing Boards (A.G.B)</a:t>
            </a:r>
          </a:p>
        </p:txBody>
      </p:sp>
      <p:sp>
        <p:nvSpPr>
          <p:cNvPr id="8" name="Content Placeholder 7"/>
          <p:cNvSpPr>
            <a:spLocks noGrp="1"/>
          </p:cNvSpPr>
          <p:nvPr>
            <p:ph idx="1"/>
          </p:nvPr>
        </p:nvSpPr>
        <p:spPr>
          <a:xfrm>
            <a:off x="5444445" y="1803853"/>
            <a:ext cx="6172200" cy="4873625"/>
          </a:xfrm>
        </p:spPr>
        <p:txBody>
          <a:bodyPr>
            <a:normAutofit fontScale="92500"/>
          </a:bodyPr>
          <a:lstStyle/>
          <a:p>
            <a:pPr marL="0" indent="0">
              <a:buNone/>
            </a:pPr>
            <a:r>
              <a:rPr lang="en-US" dirty="0"/>
              <a:t>AGB (2010) - “Many presidents, governing boards, and faculty members believe that </a:t>
            </a:r>
            <a:r>
              <a:rPr lang="en-US" b="1" dirty="0"/>
              <a:t>institutional governance</a:t>
            </a:r>
            <a:r>
              <a:rPr lang="en-US" dirty="0"/>
              <a:t> is so </a:t>
            </a:r>
            <a:r>
              <a:rPr lang="en-US" b="1" dirty="0"/>
              <a:t>cumbersome</a:t>
            </a:r>
            <a:r>
              <a:rPr lang="en-US" dirty="0"/>
              <a:t> that timely and effective decision making is imperiled; factionalism, distrust and miscommunication, and </a:t>
            </a:r>
            <a:r>
              <a:rPr lang="en-US" b="1" dirty="0"/>
              <a:t>lack of engagement </a:t>
            </a:r>
            <a:r>
              <a:rPr lang="en-US" dirty="0"/>
              <a:t>among the parties can </a:t>
            </a:r>
            <a:r>
              <a:rPr lang="en-US" b="1" dirty="0"/>
              <a:t>impede the decision-making process</a:t>
            </a:r>
            <a:r>
              <a:rPr lang="en-US" dirty="0"/>
              <a:t>.”</a:t>
            </a:r>
          </a:p>
        </p:txBody>
      </p:sp>
      <p:sp>
        <p:nvSpPr>
          <p:cNvPr id="9" name="Text Placeholder 8"/>
          <p:cNvSpPr>
            <a:spLocks noGrp="1"/>
          </p:cNvSpPr>
          <p:nvPr>
            <p:ph type="body" sz="half" idx="2"/>
          </p:nvPr>
        </p:nvSpPr>
        <p:spPr/>
        <p:txBody>
          <a:bodyPr/>
          <a:lstStyle/>
          <a:p>
            <a:endParaRPr lang="en-US" dirty="0"/>
          </a:p>
          <a:p>
            <a:endParaRPr lang="en-US" dirty="0"/>
          </a:p>
        </p:txBody>
      </p:sp>
      <p:pic>
        <p:nvPicPr>
          <p:cNvPr id="11" name="Picture 10"/>
          <p:cNvPicPr>
            <a:picLocks noChangeAspect="1"/>
          </p:cNvPicPr>
          <p:nvPr/>
        </p:nvPicPr>
        <p:blipFill>
          <a:blip r:embed="rId2"/>
          <a:stretch>
            <a:fillRect/>
          </a:stretch>
        </p:blipFill>
        <p:spPr>
          <a:xfrm>
            <a:off x="5525561" y="606790"/>
            <a:ext cx="5173122" cy="930729"/>
          </a:xfrm>
          <a:prstGeom prst="rect">
            <a:avLst/>
          </a:prstGeom>
        </p:spPr>
      </p:pic>
    </p:spTree>
    <p:extLst>
      <p:ext uri="{BB962C8B-B14F-4D97-AF65-F5344CB8AC3E}">
        <p14:creationId xmlns:p14="http://schemas.microsoft.com/office/powerpoint/2010/main" val="357482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Ten plus One</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Title 5 Section 53200</a:t>
            </a:r>
          </a:p>
        </p:txBody>
      </p:sp>
      <p:sp>
        <p:nvSpPr>
          <p:cNvPr id="1048598" name="Content Placeholder 2"/>
          <p:cNvSpPr>
            <a:spLocks noGrp="1"/>
          </p:cNvSpPr>
          <p:nvPr>
            <p:ph idx="1"/>
          </p:nvPr>
        </p:nvSpPr>
        <p:spPr>
          <a:xfrm>
            <a:off x="838200" y="1825625"/>
            <a:ext cx="10515600" cy="4586606"/>
          </a:xfrm>
        </p:spPr>
        <p:txBody>
          <a:bodyPr>
            <a:normAutofit fontScale="93125"/>
          </a:bodyPr>
          <a:lstStyle/>
          <a:p>
            <a:pPr lvl="0"/>
            <a:r>
              <a:rPr lang="en-US" dirty="0"/>
              <a:t>Curriculum, including establishing prerequisites</a:t>
            </a:r>
          </a:p>
          <a:p>
            <a:pPr lvl="0"/>
            <a:r>
              <a:rPr lang="en-US" dirty="0"/>
              <a:t>Degree and certificate requirements</a:t>
            </a:r>
          </a:p>
          <a:p>
            <a:pPr lvl="0"/>
            <a:r>
              <a:rPr lang="en-US" dirty="0"/>
              <a:t>Grading policy</a:t>
            </a:r>
          </a:p>
          <a:p>
            <a:pPr lvl="0"/>
            <a:r>
              <a:rPr lang="en-US" dirty="0"/>
              <a:t>Educational program development</a:t>
            </a:r>
          </a:p>
          <a:p>
            <a:pPr lvl="0"/>
            <a:r>
              <a:rPr lang="en-US" dirty="0"/>
              <a:t>Standards or policies regarding student preparation and success</a:t>
            </a:r>
          </a:p>
          <a:p>
            <a:pPr lvl="0"/>
            <a:r>
              <a:rPr lang="en-US" dirty="0"/>
              <a:t>College governance structures, as related to faculty roles</a:t>
            </a:r>
          </a:p>
          <a:p>
            <a:pPr lvl="0"/>
            <a:r>
              <a:rPr lang="en-US" dirty="0"/>
              <a:t>Faculty roles and involvement in accreditation processes</a:t>
            </a:r>
          </a:p>
          <a:p>
            <a:pPr lvl="0"/>
            <a:r>
              <a:rPr lang="en-US" dirty="0"/>
              <a:t>Policies for professional development activities</a:t>
            </a:r>
          </a:p>
          <a:p>
            <a:pPr lvl="0"/>
            <a:r>
              <a:rPr lang="en-US" dirty="0"/>
              <a:t>Processes for program review</a:t>
            </a:r>
          </a:p>
          <a:p>
            <a:pPr lvl="0"/>
            <a:r>
              <a:rPr lang="en-US" dirty="0"/>
              <a:t>Processes for institutional planning and budget development</a:t>
            </a:r>
          </a:p>
          <a:p>
            <a:pPr lvl="0"/>
            <a:r>
              <a:rPr lang="en-US" dirty="0"/>
              <a:t>Other academic and professional matters as mutually agreed upon.</a:t>
            </a:r>
          </a:p>
          <a:p>
            <a:endParaRPr lang="en-US" sz="3200" dirty="0"/>
          </a:p>
          <a:p>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Institutional Practices and Differences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0703375"/>
              </p:ext>
            </p:extLst>
          </p:nvPr>
        </p:nvGraphicFramePr>
        <p:xfrm>
          <a:off x="609600" y="1600200"/>
          <a:ext cx="10972800" cy="268224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3272123171"/>
                    </a:ext>
                  </a:extLst>
                </a:gridCol>
                <a:gridCol w="3657600">
                  <a:extLst>
                    <a:ext uri="{9D8B030D-6E8A-4147-A177-3AD203B41FA5}">
                      <a16:colId xmlns:a16="http://schemas.microsoft.com/office/drawing/2014/main" val="3369212869"/>
                    </a:ext>
                  </a:extLst>
                </a:gridCol>
                <a:gridCol w="3657600">
                  <a:extLst>
                    <a:ext uri="{9D8B030D-6E8A-4147-A177-3AD203B41FA5}">
                      <a16:colId xmlns:a16="http://schemas.microsoft.com/office/drawing/2014/main" val="1379557975"/>
                    </a:ext>
                  </a:extLst>
                </a:gridCol>
              </a:tblGrid>
              <a:tr h="376084">
                <a:tc>
                  <a:txBody>
                    <a:bodyPr/>
                    <a:lstStyle/>
                    <a:p>
                      <a:r>
                        <a:rPr lang="en-US" sz="2800" dirty="0"/>
                        <a:t>Participatory Governance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Shared Governance</a:t>
                      </a:r>
                    </a:p>
                    <a:p>
                      <a:endParaRPr lang="en-US" sz="2800" dirty="0"/>
                    </a:p>
                  </a:txBody>
                  <a:tcPr/>
                </a:tc>
                <a:tc>
                  <a:txBody>
                    <a:bodyPr/>
                    <a:lstStyle/>
                    <a:p>
                      <a:r>
                        <a:rPr lang="en-US" sz="2800" dirty="0"/>
                        <a:t>Collegial Consultation</a:t>
                      </a:r>
                    </a:p>
                  </a:txBody>
                  <a:tcPr/>
                </a:tc>
                <a:extLst>
                  <a:ext uri="{0D108BD9-81ED-4DB2-BD59-A6C34878D82A}">
                    <a16:rowId xmlns:a16="http://schemas.microsoft.com/office/drawing/2014/main" val="4209030305"/>
                  </a:ext>
                </a:extLst>
              </a:tr>
              <a:tr h="370840">
                <a:tc>
                  <a:txBody>
                    <a:bodyPr/>
                    <a:lstStyle/>
                    <a:p>
                      <a:pPr marL="285750" indent="-285750">
                        <a:buFont typeface="Arial" panose="020B0604020202020204" pitchFamily="34" charset="0"/>
                        <a:buChar char="•"/>
                      </a:pPr>
                      <a:r>
                        <a:rPr lang="en-US" dirty="0"/>
                        <a:t>Sharing information without “authority”.</a:t>
                      </a:r>
                    </a:p>
                    <a:p>
                      <a:pPr marL="285750" indent="-285750">
                        <a:buFont typeface="Arial" panose="020B0604020202020204" pitchFamily="34" charset="0"/>
                        <a:buChar char="•"/>
                      </a:pPr>
                      <a:r>
                        <a:rPr lang="en-US" dirty="0"/>
                        <a:t>Creates false imagery.</a:t>
                      </a:r>
                    </a:p>
                    <a:p>
                      <a:pPr marL="285750" indent="-285750">
                        <a:buFont typeface="Arial" panose="020B0604020202020204" pitchFamily="34" charset="0"/>
                        <a:buChar char="•"/>
                      </a:pPr>
                      <a:r>
                        <a:rPr lang="en-US" dirty="0"/>
                        <a:t>Allows for varying interpretations.    </a:t>
                      </a:r>
                    </a:p>
                    <a:p>
                      <a:endParaRPr lang="en-US" dirty="0"/>
                    </a:p>
                  </a:txBody>
                  <a:tcPr/>
                </a:tc>
                <a:tc>
                  <a:txBody>
                    <a:bodyPr/>
                    <a:lstStyle/>
                    <a:p>
                      <a:pPr marL="285750" indent="-285750">
                        <a:buFont typeface="Arial" panose="020B0604020202020204" pitchFamily="34" charset="0"/>
                        <a:buChar char="•"/>
                      </a:pPr>
                      <a:r>
                        <a:rPr lang="en-US" dirty="0"/>
                        <a:t>Sharing information with consensus “authority”.</a:t>
                      </a:r>
                    </a:p>
                    <a:p>
                      <a:pPr marL="285750" indent="-285750">
                        <a:buFont typeface="Arial" panose="020B0604020202020204" pitchFamily="34" charset="0"/>
                        <a:buChar char="•"/>
                      </a:pPr>
                      <a:r>
                        <a:rPr lang="en-US" dirty="0"/>
                        <a:t>Creates clarity.</a:t>
                      </a:r>
                    </a:p>
                    <a:p>
                      <a:pPr marL="285750" indent="-285750">
                        <a:buFont typeface="Arial" panose="020B0604020202020204" pitchFamily="34" charset="0"/>
                        <a:buChar char="•"/>
                      </a:pPr>
                      <a:r>
                        <a:rPr lang="en-US" dirty="0"/>
                        <a:t>Clear roles and responsibilities.</a:t>
                      </a:r>
                    </a:p>
                    <a:p>
                      <a:endParaRPr lang="en-US" dirty="0"/>
                    </a:p>
                  </a:txBody>
                  <a:tcPr/>
                </a:tc>
                <a:tc>
                  <a:txBody>
                    <a:bodyPr/>
                    <a:lstStyle/>
                    <a:p>
                      <a:pPr marL="285750" indent="-285750">
                        <a:buFont typeface="Arial" panose="020B0604020202020204" pitchFamily="34" charset="0"/>
                        <a:buChar char="•"/>
                      </a:pPr>
                      <a:r>
                        <a:rPr lang="en-US" dirty="0"/>
                        <a:t>Rely primarily upon</a:t>
                      </a:r>
                    </a:p>
                    <a:p>
                      <a:pPr marL="285750" indent="-285750">
                        <a:buFont typeface="Arial" panose="020B0604020202020204" pitchFamily="34" charset="0"/>
                        <a:buChar char="•"/>
                      </a:pPr>
                      <a:r>
                        <a:rPr lang="en-US" dirty="0"/>
                        <a:t>Mutual agreement</a:t>
                      </a:r>
                    </a:p>
                  </a:txBody>
                  <a:tcPr/>
                </a:tc>
                <a:extLst>
                  <a:ext uri="{0D108BD9-81ED-4DB2-BD59-A6C34878D82A}">
                    <a16:rowId xmlns:a16="http://schemas.microsoft.com/office/drawing/2014/main" val="2181012898"/>
                  </a:ext>
                </a:extLst>
              </a:tr>
            </a:tbl>
          </a:graphicData>
        </a:graphic>
      </p:graphicFrame>
      <p:pic>
        <p:nvPicPr>
          <p:cNvPr id="5" name="Picture 4"/>
          <p:cNvPicPr>
            <a:picLocks noChangeAspect="1"/>
          </p:cNvPicPr>
          <p:nvPr/>
        </p:nvPicPr>
        <p:blipFill>
          <a:blip r:embed="rId2"/>
          <a:stretch>
            <a:fillRect/>
          </a:stretch>
        </p:blipFill>
        <p:spPr>
          <a:xfrm>
            <a:off x="3714487" y="3977640"/>
            <a:ext cx="3969909" cy="2759529"/>
          </a:xfrm>
          <a:prstGeom prst="rect">
            <a:avLst/>
          </a:prstGeom>
        </p:spPr>
      </p:pic>
    </p:spTree>
    <p:extLst>
      <p:ext uri="{BB962C8B-B14F-4D97-AF65-F5344CB8AC3E}">
        <p14:creationId xmlns:p14="http://schemas.microsoft.com/office/powerpoint/2010/main" val="314258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a:xfrm>
            <a:off x="838200" y="653937"/>
            <a:ext cx="10515600" cy="794204"/>
          </a:xfrm>
        </p:spPr>
        <p:txBody>
          <a:bodyPr>
            <a:normAutofit fontScale="90000"/>
          </a:bodyPr>
          <a:lstStyle/>
          <a:p>
            <a:r>
              <a:rPr lang="en-US" b="1" dirty="0">
                <a:solidFill>
                  <a:schemeClr val="tx2"/>
                </a:solidFill>
                <a:latin typeface="Times New Roman" panose="02020603050405020304" pitchFamily="18" charset="0"/>
                <a:cs typeface="Times New Roman" panose="02020603050405020304" pitchFamily="18" charset="0"/>
              </a:rPr>
              <a:t>Collegial Consultation</a:t>
            </a:r>
            <a:br>
              <a:rPr lang="en-US" b="1" dirty="0">
                <a:solidFill>
                  <a:schemeClr val="tx2"/>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Title 5 Section 53200</a:t>
            </a:r>
            <a:endParaRPr lang="en-US" b="1" dirty="0">
              <a:solidFill>
                <a:schemeClr val="tx2"/>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1"/>
          </p:nvPr>
        </p:nvSpPr>
        <p:spPr>
          <a:xfrm>
            <a:off x="814162" y="1400857"/>
            <a:ext cx="5157787" cy="1149804"/>
          </a:xfrm>
        </p:spPr>
        <p:txBody>
          <a:bodyPr>
            <a:normAutofit/>
          </a:bodyPr>
          <a:lstStyle/>
          <a:p>
            <a:r>
              <a:rPr lang="en-US" dirty="0"/>
              <a:t>“ Rely primarily </a:t>
            </a:r>
            <a:r>
              <a:rPr lang="en-US" b="0" dirty="0"/>
              <a:t>upon the advice and judgment of the Academic Senate.”</a:t>
            </a:r>
          </a:p>
        </p:txBody>
      </p:sp>
      <p:sp>
        <p:nvSpPr>
          <p:cNvPr id="1048596" name="Content Placeholder 2"/>
          <p:cNvSpPr>
            <a:spLocks noGrp="1"/>
          </p:cNvSpPr>
          <p:nvPr>
            <p:ph sz="half" idx="2"/>
          </p:nvPr>
        </p:nvSpPr>
        <p:spPr/>
        <p:txBody>
          <a:bodyPr>
            <a:normAutofit fontScale="99375"/>
          </a:bodyPr>
          <a:lstStyle/>
          <a:p>
            <a:pPr marL="514350" indent="-514350">
              <a:buFont typeface="+mj-lt"/>
              <a:buAutoNum type="arabicPeriod"/>
            </a:pPr>
            <a:endParaRPr lang="en-US" sz="3200" dirty="0"/>
          </a:p>
          <a:p>
            <a:r>
              <a:rPr lang="en-US" dirty="0"/>
              <a:t>Faculty has been delegated authority.</a:t>
            </a:r>
          </a:p>
          <a:p>
            <a:pPr marL="0" indent="0">
              <a:buNone/>
            </a:pPr>
            <a:endParaRPr lang="en-US" dirty="0"/>
          </a:p>
          <a:p>
            <a:r>
              <a:rPr lang="en-US" dirty="0"/>
              <a:t>Clear purviews</a:t>
            </a:r>
          </a:p>
          <a:p>
            <a:pPr marL="0" indent="0">
              <a:buNone/>
            </a:pPr>
            <a:endParaRPr lang="en-US" dirty="0"/>
          </a:p>
        </p:txBody>
      </p:sp>
      <p:sp>
        <p:nvSpPr>
          <p:cNvPr id="6" name="Text Placeholder 5"/>
          <p:cNvSpPr>
            <a:spLocks noGrp="1"/>
          </p:cNvSpPr>
          <p:nvPr>
            <p:ph type="body" sz="quarter" idx="3"/>
          </p:nvPr>
        </p:nvSpPr>
        <p:spPr>
          <a:xfrm>
            <a:off x="6172200" y="1502229"/>
            <a:ext cx="5183188" cy="1149804"/>
          </a:xfrm>
        </p:spPr>
        <p:txBody>
          <a:bodyPr>
            <a:noAutofit/>
          </a:bodyPr>
          <a:lstStyle/>
          <a:p>
            <a:r>
              <a:rPr lang="en-US" b="0" dirty="0"/>
              <a:t>“The governing board, or its designees, and the Academic Senate shall reach </a:t>
            </a:r>
            <a:r>
              <a:rPr lang="en-US" dirty="0"/>
              <a:t>mutual agreement</a:t>
            </a:r>
            <a:r>
              <a:rPr lang="en-US" b="0" dirty="0"/>
              <a:t>.”</a:t>
            </a:r>
          </a:p>
        </p:txBody>
      </p:sp>
      <p:sp>
        <p:nvSpPr>
          <p:cNvPr id="7" name="Content Placeholder 6"/>
          <p:cNvSpPr>
            <a:spLocks noGrp="1"/>
          </p:cNvSpPr>
          <p:nvPr>
            <p:ph sz="quarter" idx="4"/>
          </p:nvPr>
        </p:nvSpPr>
        <p:spPr>
          <a:xfrm>
            <a:off x="6473507" y="2550661"/>
            <a:ext cx="5242560" cy="3951288"/>
          </a:xfrm>
        </p:spPr>
        <p:txBody>
          <a:bodyPr>
            <a:normAutofit/>
          </a:bodyPr>
          <a:lstStyle/>
          <a:p>
            <a:endParaRPr lang="en-US" dirty="0"/>
          </a:p>
          <a:p>
            <a:r>
              <a:rPr lang="en-US" dirty="0"/>
              <a:t>Collaboration between faculty and administration.</a:t>
            </a:r>
          </a:p>
          <a:p>
            <a:pPr marL="0" indent="0">
              <a:buNone/>
            </a:pPr>
            <a:endParaRPr lang="en-US" dirty="0"/>
          </a:p>
          <a:p>
            <a:r>
              <a:rPr lang="en-US" dirty="0"/>
              <a:t>Consensus</a:t>
            </a:r>
          </a:p>
          <a:p>
            <a:pPr marL="0" indent="0">
              <a:buNone/>
            </a:pPr>
            <a:endParaRPr lang="en-US" dirty="0"/>
          </a:p>
          <a:p>
            <a:pPr marL="0" indent="0">
              <a:buNone/>
            </a:pPr>
            <a:endParaRPr lang="en-US" dirty="0"/>
          </a:p>
          <a:p>
            <a:pPr marL="0" indent="0">
              <a:buNone/>
            </a:pPr>
            <a:endParaRPr lang="en-US" dirty="0"/>
          </a:p>
        </p:txBody>
      </p:sp>
      <p:cxnSp>
        <p:nvCxnSpPr>
          <p:cNvPr id="9" name="Straight Connector 8"/>
          <p:cNvCxnSpPr/>
          <p:nvPr/>
        </p:nvCxnSpPr>
        <p:spPr>
          <a:xfrm>
            <a:off x="0" y="2658837"/>
            <a:ext cx="12192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1A03-26C2-49AA-B4A8-12288F28ADDC}"/>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CONFLICT Dynamics…</a:t>
            </a:r>
          </a:p>
        </p:txBody>
      </p:sp>
      <p:sp>
        <p:nvSpPr>
          <p:cNvPr id="3" name="Content Placeholder 2">
            <a:extLst>
              <a:ext uri="{FF2B5EF4-FFF2-40B4-BE49-F238E27FC236}">
                <a16:creationId xmlns:a16="http://schemas.microsoft.com/office/drawing/2014/main" id="{DAA70178-CA1B-408A-B19E-49029DE94630}"/>
              </a:ext>
            </a:extLst>
          </p:cNvPr>
          <p:cNvSpPr>
            <a:spLocks noGrp="1"/>
          </p:cNvSpPr>
          <p:nvPr>
            <p:ph idx="1"/>
          </p:nvPr>
        </p:nvSpPr>
        <p:spPr/>
        <p:txBody>
          <a:bodyPr/>
          <a:lstStyle/>
          <a:p>
            <a:r>
              <a:rPr lang="en-US" dirty="0"/>
              <a:t>Power and/or authority implications</a:t>
            </a:r>
          </a:p>
          <a:p>
            <a:r>
              <a:rPr lang="en-US" dirty="0"/>
              <a:t>Institutional practices and differences</a:t>
            </a:r>
          </a:p>
          <a:p>
            <a:r>
              <a:rPr lang="en-US" dirty="0"/>
              <a:t>Context</a:t>
            </a:r>
          </a:p>
          <a:p>
            <a:r>
              <a:rPr lang="en-US" dirty="0"/>
              <a:t>Situation</a:t>
            </a:r>
          </a:p>
          <a:p>
            <a:r>
              <a:rPr lang="en-US" dirty="0"/>
              <a:t>Information and facts</a:t>
            </a:r>
          </a:p>
          <a:p>
            <a:r>
              <a:rPr lang="en-US" dirty="0"/>
              <a:t>Interpersonal skills</a:t>
            </a:r>
          </a:p>
          <a:p>
            <a:endParaRPr lang="en-US" dirty="0"/>
          </a:p>
        </p:txBody>
      </p:sp>
      <p:pic>
        <p:nvPicPr>
          <p:cNvPr id="3076" name="Picture 4" descr="Image result for arrow cycle">
            <a:extLst>
              <a:ext uri="{FF2B5EF4-FFF2-40B4-BE49-F238E27FC236}">
                <a16:creationId xmlns:a16="http://schemas.microsoft.com/office/drawing/2014/main" id="{65427AE7-299F-4C8A-B29B-293054205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337556"/>
            <a:ext cx="2611677" cy="221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6198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5">
  <a:themeElements>
    <a:clrScheme name="Custom 4">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Theme5" id="{213A183A-1CFB-4CD6-A1B9-3F90E6114F51}" vid="{F0541254-7032-432E-8130-4D693CAE14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7642</TotalTime>
  <Words>1178</Words>
  <Application>Microsoft Office PowerPoint</Application>
  <PresentationFormat>Widescreen</PresentationFormat>
  <Paragraphs>203</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Times New Roman</vt:lpstr>
      <vt:lpstr>Theme5</vt:lpstr>
      <vt:lpstr>From Conflict to Discourse,  How to Lead Your Senate Productively</vt:lpstr>
      <vt:lpstr>PowerPoint Presentation</vt:lpstr>
      <vt:lpstr>Conflict?  CONFLICT!</vt:lpstr>
      <vt:lpstr>“Initiative fatigue” REALITIES!</vt:lpstr>
      <vt:lpstr>Association of Governing Boards (A.G.B)</vt:lpstr>
      <vt:lpstr>Ten plus One Title 5 Section 53200</vt:lpstr>
      <vt:lpstr>Institutional Practices and Differences</vt:lpstr>
      <vt:lpstr>Collegial Consultation Title 5 Section 53200</vt:lpstr>
      <vt:lpstr>CONFLICT Dynamics…</vt:lpstr>
      <vt:lpstr>  Assumptions, communication styles                                    and problem solving </vt:lpstr>
      <vt:lpstr>Barriers to Collaboration</vt:lpstr>
      <vt:lpstr>CONFLICT Considerations…</vt:lpstr>
      <vt:lpstr>Interpersonal SKILLS!</vt:lpstr>
      <vt:lpstr>Challenges Surrounding Institutional Transformation</vt:lpstr>
      <vt:lpstr>Leadership Conflict Resolution Strategies - Care &amp; Love</vt:lpstr>
      <vt:lpstr>Integrity</vt:lpstr>
      <vt:lpstr>Creativity</vt:lpstr>
      <vt:lpstr>Wisdom</vt:lpstr>
      <vt:lpstr>Collaborative Problem-Solving for Equity and Justice: A 6-Step Model by Paul C. Gorski</vt:lpstr>
      <vt:lpstr>RE:SOLUTIONS!</vt:lpstr>
      <vt:lpstr>RE:SOLUTIONS!</vt:lpstr>
      <vt:lpstr>Let’s give it a try…</vt:lpstr>
      <vt:lpstr>Questions &amp; Comments? </vt:lpstr>
    </vt:vector>
  </TitlesOfParts>
  <Company>Chaffey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Code Realignment Project</dc:title>
  <dc:creator>Marie Boyd</dc:creator>
  <cp:lastModifiedBy>Anna Bruzzese</cp:lastModifiedBy>
  <cp:revision>69</cp:revision>
  <dcterms:created xsi:type="dcterms:W3CDTF">2016-12-09T16:12:34Z</dcterms:created>
  <dcterms:modified xsi:type="dcterms:W3CDTF">2019-11-01T18:42:07Z</dcterms:modified>
</cp:coreProperties>
</file>