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</p:sldMasterIdLst>
  <p:notesMasterIdLst>
    <p:notesMasterId r:id="rId18"/>
  </p:notesMasterIdLst>
  <p:sldIdLst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8" r:id="rId11"/>
    <p:sldId id="275" r:id="rId12"/>
    <p:sldId id="279" r:id="rId13"/>
    <p:sldId id="280" r:id="rId14"/>
    <p:sldId id="281" r:id="rId15"/>
    <p:sldId id="27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67" autoAdjust="0"/>
    <p:restoredTop sz="75577" autoAdjust="0"/>
  </p:normalViewPr>
  <p:slideViewPr>
    <p:cSldViewPr snapToGrid="0">
      <p:cViewPr>
        <p:scale>
          <a:sx n="76" d="100"/>
          <a:sy n="76" d="100"/>
        </p:scale>
        <p:origin x="-272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B517A-71EB-4509-BAE5-189BC8583ACC}" type="datetimeFigureOut">
              <a:rPr lang="en-US" smtClean="0"/>
              <a:t>6/8/16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EAC2-157E-434C-9995-73CD4FD35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8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5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sure of</a:t>
            </a:r>
            <a:r>
              <a:rPr lang="en-US" baseline="0" dirty="0" smtClean="0"/>
              <a:t> the thought behind this slide.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sure of</a:t>
            </a:r>
            <a:r>
              <a:rPr lang="en-US" baseline="0" dirty="0" smtClean="0"/>
              <a:t> the thought behind this slide.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EAC2-157E-434C-9995-73CD4FD35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44E437-9714-40B4-8042-3825234AB3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7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95351"/>
            <a:ext cx="10515600" cy="7953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B349-9D77-49FB-8166-C37BCEA42E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4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4962-EA48-4DE9-98EF-0FF1D47BA3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4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00CE-B938-4206-BDA1-CF1182F16C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78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7"/>
            <a:ext cx="3932237" cy="11937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87427"/>
            <a:ext cx="6172200" cy="5005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812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EA5E-FB54-48B7-9883-A92761610D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64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9942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924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D28B-9347-428D-B7DF-2C233102B3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09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4F73-AF8F-4BCC-9AA0-56F61770A0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39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923925"/>
            <a:ext cx="2628900" cy="5253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923925"/>
            <a:ext cx="7734300" cy="5253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48D8-B879-43A5-B2B3-14A5469E36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8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27CF-BF37-4969-8ADF-3A47A962F15D}" type="datetime1">
              <a:rPr lang="en-US" smtClean="0"/>
              <a:t>6/8/16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 Leadership Institute May 8 - 9, 2015 LaJolla,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4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5D03-FE27-4084-BF8B-9B448EACDFCA}" type="datetime1">
              <a:rPr lang="en-US" smtClean="0"/>
              <a:t>6/8/16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 Leadership Institute May 8 - 9, 2015 LaJolla, 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1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BCD-9B54-4AFC-95FF-2A63CD7C0CAA}" type="datetime1">
              <a:rPr lang="en-US" smtClean="0"/>
              <a:t>6/8/16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 Leadership Institute May 8 - 9, 2015 LaJolla, 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9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4DC8-528C-496E-B79C-0088B173B6C8}" type="datetime1">
              <a:rPr lang="en-US" smtClean="0"/>
              <a:t>6/8/16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CTE Leadership Institute May 8 - 9, 2015 LaJolla, CA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4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07F8A6-2302-4A51-9772-884E94299E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4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1F03-2255-4509-B562-34CB0BBB20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8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AAB2-D38C-4BF8-A71B-C57944A8F4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6F2F-3B0B-4214-9C78-8C34E471CF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6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A3BD9-5110-49E5-B20D-9DB2313D9A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0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4876"/>
            <a:ext cx="105156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1D95-4EE4-4689-BE62-B24C09C63F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6/8/16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CTE Leadership Institute May 8 - 9, 2015 LaJolla, CA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6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1" kern="1200">
          <a:solidFill>
            <a:srgbClr val="2613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1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0D0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From </a:t>
            </a:r>
            <a:r>
              <a:rPr lang="en-US" sz="4400" dirty="0"/>
              <a:t>Idea to Acclamation! Resolution Writing Made Easy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ASCCC Faculty Leadership Institute</a:t>
            </a:r>
          </a:p>
          <a:p>
            <a:r>
              <a:rPr lang="en-US" dirty="0"/>
              <a:t>June </a:t>
            </a:r>
            <a:r>
              <a:rPr lang="en-US" dirty="0" smtClean="0"/>
              <a:t>9, </a:t>
            </a:r>
            <a:r>
              <a:rPr lang="en-US" dirty="0"/>
              <a:t>2016</a:t>
            </a:r>
          </a:p>
          <a:p>
            <a:r>
              <a:rPr lang="en-US" dirty="0" smtClean="0"/>
              <a:t>Randy </a:t>
            </a:r>
            <a:r>
              <a:rPr lang="en-US" dirty="0" smtClean="0"/>
              <a:t>Beach, ASCCC </a:t>
            </a:r>
            <a:r>
              <a:rPr lang="en-US" dirty="0" smtClean="0"/>
              <a:t>Resolutions </a:t>
            </a:r>
            <a:r>
              <a:rPr lang="en-US" dirty="0" smtClean="0"/>
              <a:t>Committee 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9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Resolutions Handbook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91340" cy="4351338"/>
          </a:xfrm>
        </p:spPr>
        <p:txBody>
          <a:bodyPr/>
          <a:lstStyle/>
          <a:p>
            <a:r>
              <a:rPr lang="en-US" dirty="0" smtClean="0"/>
              <a:t>Adopted in Fall 2014</a:t>
            </a:r>
          </a:p>
          <a:p>
            <a:r>
              <a:rPr lang="en-US" dirty="0" smtClean="0"/>
              <a:t>Detailed guidelines for the process</a:t>
            </a:r>
          </a:p>
          <a:p>
            <a:r>
              <a:rPr lang="en-US" dirty="0" smtClean="0"/>
              <a:t>Dos and Don</a:t>
            </a:r>
            <a:r>
              <a:rPr lang="uk-UA" dirty="0" smtClean="0"/>
              <a:t>’</a:t>
            </a:r>
            <a:r>
              <a:rPr lang="en-US" dirty="0" smtClean="0"/>
              <a:t>t’s</a:t>
            </a:r>
          </a:p>
          <a:p>
            <a:r>
              <a:rPr lang="en-US" dirty="0" smtClean="0"/>
              <a:t>Voting Procedures</a:t>
            </a:r>
          </a:p>
          <a:p>
            <a:r>
              <a:rPr lang="en-US" dirty="0" smtClean="0"/>
              <a:t>Role of Exec and Resolutions Committee</a:t>
            </a:r>
          </a:p>
          <a:p>
            <a:r>
              <a:rPr lang="en-US" dirty="0" smtClean="0"/>
              <a:t>Much, much more</a:t>
            </a:r>
            <a:r>
              <a:rPr lang="is-IS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Child_Reading_With_Mom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46" y="1892348"/>
            <a:ext cx="6229913" cy="41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5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43704" cy="4351338"/>
          </a:xfrm>
        </p:spPr>
        <p:txBody>
          <a:bodyPr>
            <a:normAutofit/>
          </a:bodyPr>
          <a:lstStyle/>
          <a:p>
            <a:r>
              <a:rPr lang="en-US" dirty="0"/>
              <a:t>Write a resolution with </a:t>
            </a:r>
            <a:r>
              <a:rPr lang="en-US" dirty="0" smtClean="0"/>
              <a:t>colleagues</a:t>
            </a:r>
            <a:endParaRPr lang="en-US" dirty="0"/>
          </a:p>
          <a:p>
            <a:r>
              <a:rPr lang="en-US" dirty="0"/>
              <a:t>Thursday, June </a:t>
            </a:r>
            <a:r>
              <a:rPr lang="en-US" dirty="0" smtClean="0"/>
              <a:t>9,  5</a:t>
            </a:r>
            <a:r>
              <a:rPr lang="en-US" dirty="0"/>
              <a:t>:30 PM Resolutions are </a:t>
            </a:r>
            <a:r>
              <a:rPr lang="en-US" dirty="0" smtClean="0"/>
              <a:t>Due</a:t>
            </a:r>
          </a:p>
          <a:p>
            <a:r>
              <a:rPr lang="en-US" dirty="0" smtClean="0"/>
              <a:t>Resolutions will be packaged and presented on Friday.</a:t>
            </a:r>
            <a:endParaRPr lang="en-US" dirty="0"/>
          </a:p>
          <a:p>
            <a:r>
              <a:rPr lang="en-US" dirty="0"/>
              <a:t>Friday, June </a:t>
            </a:r>
            <a:r>
              <a:rPr lang="en-US" dirty="0" smtClean="0"/>
              <a:t>10, 3</a:t>
            </a:r>
            <a:r>
              <a:rPr lang="en-US" dirty="0"/>
              <a:t>:30 p.m. – 4:00 p.m. Resolution Amendments </a:t>
            </a:r>
            <a:r>
              <a:rPr lang="en-US" dirty="0" smtClean="0"/>
              <a:t>Due</a:t>
            </a:r>
          </a:p>
          <a:p>
            <a:r>
              <a:rPr lang="en-US" dirty="0" smtClean="0"/>
              <a:t>Mock </a:t>
            </a:r>
            <a:r>
              <a:rPr lang="en-US" smtClean="0"/>
              <a:t>Plenary </a:t>
            </a:r>
            <a:r>
              <a:rPr lang="en-US" smtClean="0"/>
              <a:t>10:00 </a:t>
            </a:r>
            <a:r>
              <a:rPr lang="en-US" dirty="0" smtClean="0"/>
              <a:t>Am Saturday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uccess-ki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23" y="1955251"/>
            <a:ext cx="5581360" cy="3709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07964" y="3091636"/>
            <a:ext cx="2021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obo Std"/>
                <a:cs typeface="Hobo Std"/>
              </a:rPr>
              <a:t>We Can Do This!</a:t>
            </a:r>
            <a:endParaRPr lang="en-US" sz="4400" dirty="0">
              <a:latin typeface="Hobo Std"/>
              <a:cs typeface="Hobo Std"/>
            </a:endParaRPr>
          </a:p>
        </p:txBody>
      </p:sp>
    </p:spTree>
    <p:extLst>
      <p:ext uri="{BB962C8B-B14F-4D97-AF65-F5344CB8AC3E}">
        <p14:creationId xmlns:p14="http://schemas.microsoft.com/office/powerpoint/2010/main" val="4152187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is the Limit: Resolutions cannot contain more than four “whereas” or “resolved” statements</a:t>
            </a:r>
          </a:p>
          <a:p>
            <a:r>
              <a:rPr lang="en-US" dirty="0"/>
              <a:t>Resolves should “Stand Alone” in case divided</a:t>
            </a:r>
          </a:p>
          <a:p>
            <a:r>
              <a:rPr lang="en-US" dirty="0" smtClean="0"/>
              <a:t>Consider </a:t>
            </a:r>
            <a:r>
              <a:rPr lang="en-US" dirty="0"/>
              <a:t>using the first “whereas” as an introduction to outline the situation or provide background</a:t>
            </a:r>
          </a:p>
          <a:p>
            <a:r>
              <a:rPr lang="en-US" dirty="0" smtClean="0"/>
              <a:t>Write out </a:t>
            </a:r>
            <a:r>
              <a:rPr lang="en-US" dirty="0"/>
              <a:t>names </a:t>
            </a:r>
            <a:r>
              <a:rPr lang="en-US" dirty="0" smtClean="0"/>
              <a:t>in </a:t>
            </a:r>
            <a:r>
              <a:rPr lang="en-US" dirty="0"/>
              <a:t>your first </a:t>
            </a:r>
            <a:r>
              <a:rPr lang="en-US" dirty="0" smtClean="0"/>
              <a:t>reference, acronyms after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Be </a:t>
            </a:r>
            <a:r>
              <a:rPr lang="en-US" dirty="0"/>
              <a:t>as direct </a:t>
            </a:r>
            <a:r>
              <a:rPr lang="en-US" dirty="0" smtClean="0"/>
              <a:t>as possible</a:t>
            </a:r>
            <a:endParaRPr lang="en-US" dirty="0"/>
          </a:p>
          <a:p>
            <a:r>
              <a:rPr lang="en-US" dirty="0" smtClean="0"/>
              <a:t>Limit “whereas” to </a:t>
            </a:r>
            <a:r>
              <a:rPr lang="en-US" dirty="0"/>
              <a:t>one reason in support of or in </a:t>
            </a:r>
            <a:r>
              <a:rPr lang="en-US" dirty="0" smtClean="0"/>
              <a:t>defense</a:t>
            </a:r>
            <a:endParaRPr lang="en-US" dirty="0"/>
          </a:p>
          <a:p>
            <a:r>
              <a:rPr lang="en-US" dirty="0" smtClean="0"/>
              <a:t>Be </a:t>
            </a:r>
            <a:r>
              <a:rPr lang="en-US" dirty="0"/>
              <a:t>sure that the title of the resolution accurately reflects the content of the </a:t>
            </a:r>
            <a:r>
              <a:rPr lang="en-US" dirty="0" smtClean="0"/>
              <a:t>resolution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Resolutions: The Fine Print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80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62232" cy="4351338"/>
          </a:xfrm>
        </p:spPr>
        <p:txBody>
          <a:bodyPr numCol="1">
            <a:normAutofit fontScale="92500" lnSpcReduction="10000"/>
          </a:bodyPr>
          <a:lstStyle/>
          <a:p>
            <a:r>
              <a:rPr lang="en-US" dirty="0"/>
              <a:t>Word </a:t>
            </a:r>
            <a:r>
              <a:rPr lang="en-US" dirty="0" smtClean="0"/>
              <a:t>Choice</a:t>
            </a:r>
          </a:p>
          <a:p>
            <a:pPr lvl="1"/>
            <a:r>
              <a:rPr lang="en-US" dirty="0" smtClean="0"/>
              <a:t>Judiciously </a:t>
            </a:r>
            <a:r>
              <a:rPr lang="en-US" dirty="0"/>
              <a:t>use words such as “any,” “every,” “all,” “never,” “none,” or other qualifiers that make sweeping generalizations.</a:t>
            </a:r>
          </a:p>
          <a:p>
            <a:r>
              <a:rPr lang="en-US" dirty="0"/>
              <a:t>“Recommend” (Be clear of what)</a:t>
            </a:r>
          </a:p>
          <a:p>
            <a:r>
              <a:rPr lang="en-US" dirty="0"/>
              <a:t>“Ensure” or “Require” (Is it in ASCCC power?)</a:t>
            </a:r>
          </a:p>
          <a:p>
            <a:r>
              <a:rPr lang="en-US" dirty="0"/>
              <a:t>Assert or Affirm” (implies a position)</a:t>
            </a:r>
          </a:p>
          <a:p>
            <a:r>
              <a:rPr lang="en-US" dirty="0"/>
              <a:t>“Support” (but not the $ kind)</a:t>
            </a:r>
          </a:p>
          <a:p>
            <a:r>
              <a:rPr lang="en-US" dirty="0"/>
              <a:t>“Work With” (collaborate with system partners) </a:t>
            </a:r>
          </a:p>
          <a:p>
            <a:pPr marL="0" indent="0">
              <a:buNone/>
            </a:pPr>
            <a:endParaRPr lang="en-US" b="0" i="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Resolutions: The Fine Print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boy-writing-with-pencil_fa8n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12" y="2172322"/>
            <a:ext cx="4358295" cy="28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4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Amendments: The Fine 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82907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Added to help clarify intent/expand scope</a:t>
            </a:r>
          </a:p>
          <a:p>
            <a:r>
              <a:rPr lang="en-US" dirty="0"/>
              <a:t>U</a:t>
            </a:r>
            <a:r>
              <a:rPr lang="en-US" dirty="0" smtClean="0"/>
              <a:t>nderscores </a:t>
            </a:r>
            <a:r>
              <a:rPr lang="en-US" dirty="0"/>
              <a:t>and strikethroughs, not track changes.</a:t>
            </a:r>
          </a:p>
          <a:p>
            <a:r>
              <a:rPr lang="en-US" dirty="0"/>
              <a:t>Review the title after adding an amendment. Amend if necessary.</a:t>
            </a:r>
          </a:p>
          <a:p>
            <a:r>
              <a:rPr lang="en-US" dirty="0"/>
              <a:t>Make sure amendments don’t result in inconsistencies within a resolution. </a:t>
            </a:r>
          </a:p>
          <a:p>
            <a:r>
              <a:rPr lang="en-US" dirty="0"/>
              <a:t>Include contacts for each amendment.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kids-helping-ki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32" y="2132617"/>
            <a:ext cx="5207162" cy="34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86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329" y="56919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15</a:t>
            </a:fld>
            <a:endParaRPr lang="en-US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838200" y="4386265"/>
            <a:ext cx="10515600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1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A0D00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cap="all" dirty="0" smtClean="0"/>
              <a:t>Questions? 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289724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Democracy is Messy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Academic Senate strives </a:t>
            </a:r>
            <a:r>
              <a:rPr lang="en-US" dirty="0" smtClean="0"/>
              <a:t>to accept and embrace, the essential </a:t>
            </a:r>
            <a:r>
              <a:rPr lang="en-US" dirty="0"/>
              <a:t>chaos of democratic decision-making and to trust the </a:t>
            </a:r>
            <a:r>
              <a:rPr lang="en-US" dirty="0" smtClean="0"/>
              <a:t>process.</a:t>
            </a:r>
          </a:p>
          <a:p>
            <a:r>
              <a:rPr lang="en-US" dirty="0" smtClean="0"/>
              <a:t>Writing resolutions, unlike issuing edicts, is bottom-up, grassroots democracy</a:t>
            </a:r>
            <a:endParaRPr lang="en-US" dirty="0"/>
          </a:p>
          <a:p>
            <a:r>
              <a:rPr lang="en-US" dirty="0"/>
              <a:t>Agreements on operational </a:t>
            </a:r>
            <a:r>
              <a:rPr lang="en-US" dirty="0" smtClean="0"/>
              <a:t>procedures </a:t>
            </a:r>
            <a:r>
              <a:rPr lang="en-US" dirty="0"/>
              <a:t>and timelines must be established before democratic </a:t>
            </a:r>
            <a:r>
              <a:rPr lang="en-US" dirty="0" smtClean="0"/>
              <a:t>debate occurs in </a:t>
            </a:r>
            <a:r>
              <a:rPr lang="en-US" dirty="0"/>
              <a:t>order to create a level playing field that respects and treats participants and groups </a:t>
            </a:r>
            <a:r>
              <a:rPr lang="en-US" dirty="0" smtClean="0"/>
              <a:t>equally</a:t>
            </a:r>
          </a:p>
          <a:p>
            <a:r>
              <a:rPr lang="en-US" dirty="0" smtClean="0"/>
              <a:t>It takes time and discussion, but a better result ensues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9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Resolutions</a:t>
            </a:r>
            <a:r>
              <a:rPr lang="is-IS" dirty="0" smtClean="0"/>
              <a:t>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0EE-5C55-4A20-9AF4-1E061F85A2B6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</a:t>
            </a:r>
            <a:r>
              <a:rPr lang="en-US" dirty="0"/>
              <a:t>and </a:t>
            </a:r>
            <a:r>
              <a:rPr lang="en-US" dirty="0" smtClean="0"/>
              <a:t>record </a:t>
            </a:r>
            <a:r>
              <a:rPr lang="en-US" dirty="0"/>
              <a:t>the will of the academic senates of the California community </a:t>
            </a:r>
            <a:r>
              <a:rPr lang="en-US" dirty="0" smtClean="0"/>
              <a:t>colleges</a:t>
            </a:r>
          </a:p>
          <a:p>
            <a:r>
              <a:rPr lang="en-US" dirty="0"/>
              <a:t>S</a:t>
            </a:r>
            <a:r>
              <a:rPr lang="en-US" dirty="0" smtClean="0"/>
              <a:t>et </a:t>
            </a:r>
            <a:r>
              <a:rPr lang="en-US" dirty="0"/>
              <a:t>direction for the organization as a </a:t>
            </a:r>
            <a:r>
              <a:rPr lang="en-US" dirty="0" smtClean="0"/>
              <a:t>whole</a:t>
            </a:r>
          </a:p>
          <a:p>
            <a:r>
              <a:rPr lang="en-US" dirty="0" smtClean="0"/>
              <a:t>Direct members of the Executive </a:t>
            </a:r>
            <a:r>
              <a:rPr lang="en-US" dirty="0"/>
              <a:t>C</a:t>
            </a:r>
            <a:r>
              <a:rPr lang="en-US" dirty="0" smtClean="0"/>
              <a:t>ommittee and its committees to take action in response  </a:t>
            </a:r>
          </a:p>
          <a:p>
            <a:r>
              <a:rPr lang="en-US" dirty="0" smtClean="0"/>
              <a:t>Are borne out of issues important to faculty and often identified by the ASCCC Executive Committee and its committees or local senates</a:t>
            </a:r>
          </a:p>
          <a:p>
            <a:r>
              <a:rPr lang="en-US" dirty="0"/>
              <a:t>A</a:t>
            </a:r>
            <a:r>
              <a:rPr lang="en-US" dirty="0" smtClean="0"/>
              <a:t>re debated by the body at the fall and spring plenary sessions allowing for education on the issue and healthy dialog to transpire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4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and Times of a Resolution: The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5789"/>
            <a:ext cx="4174786" cy="4021174"/>
          </a:xfrm>
        </p:spPr>
        <p:txBody>
          <a:bodyPr/>
          <a:lstStyle/>
          <a:p>
            <a:r>
              <a:rPr lang="en-US" dirty="0" smtClean="0"/>
              <a:t>Adopting Papers</a:t>
            </a:r>
          </a:p>
          <a:p>
            <a:r>
              <a:rPr lang="en-US" dirty="0" smtClean="0"/>
              <a:t>Disciplines List</a:t>
            </a:r>
          </a:p>
          <a:p>
            <a:r>
              <a:rPr lang="en-US" dirty="0" smtClean="0"/>
              <a:t>Pending Legislation</a:t>
            </a:r>
          </a:p>
          <a:p>
            <a:r>
              <a:rPr lang="en-US" dirty="0"/>
              <a:t>Change</a:t>
            </a:r>
          </a:p>
          <a:p>
            <a:r>
              <a:rPr lang="en-US" dirty="0" smtClean="0"/>
              <a:t>Conflict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lightbul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26" y="1926214"/>
            <a:ext cx="4728342" cy="43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5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Life and Times of a </a:t>
            </a:r>
            <a:r>
              <a:rPr lang="en-US" dirty="0" smtClean="0"/>
              <a:t>Resolution: The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907389" cy="4351338"/>
          </a:xfrm>
        </p:spPr>
        <p:txBody>
          <a:bodyPr/>
          <a:lstStyle/>
          <a:p>
            <a:r>
              <a:rPr lang="en-US" dirty="0" smtClean="0"/>
              <a:t>Executive </a:t>
            </a:r>
            <a:r>
              <a:rPr lang="en-US" dirty="0" err="1" smtClean="0"/>
              <a:t>Comm</a:t>
            </a:r>
            <a:endParaRPr lang="en-US" dirty="0" smtClean="0"/>
          </a:p>
          <a:p>
            <a:r>
              <a:rPr lang="en-US" dirty="0" smtClean="0"/>
              <a:t>Standing </a:t>
            </a:r>
            <a:r>
              <a:rPr lang="en-US" dirty="0" err="1" smtClean="0"/>
              <a:t>Comm</a:t>
            </a:r>
            <a:endParaRPr lang="en-US" dirty="0" smtClean="0"/>
          </a:p>
          <a:p>
            <a:r>
              <a:rPr lang="en-US" dirty="0" smtClean="0"/>
              <a:t>Task Force</a:t>
            </a:r>
          </a:p>
          <a:p>
            <a:r>
              <a:rPr lang="en-US" dirty="0" smtClean="0"/>
              <a:t>Local Senates</a:t>
            </a:r>
          </a:p>
          <a:p>
            <a:r>
              <a:rPr lang="en-US" dirty="0" smtClean="0"/>
              <a:t>Individuals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ki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379" y="1986859"/>
            <a:ext cx="5592424" cy="38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1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Life and Times of a Resolution: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4500341" cy="4351338"/>
          </a:xfrm>
        </p:spPr>
        <p:txBody>
          <a:bodyPr/>
          <a:lstStyle/>
          <a:p>
            <a:r>
              <a:rPr lang="en-US" dirty="0" smtClean="0"/>
              <a:t>Duplication of Position</a:t>
            </a:r>
          </a:p>
          <a:p>
            <a:r>
              <a:rPr lang="en-US" dirty="0" smtClean="0"/>
              <a:t>Reversal of Position</a:t>
            </a:r>
          </a:p>
          <a:p>
            <a:r>
              <a:rPr lang="en-US" dirty="0" smtClean="0"/>
              <a:t>Format</a:t>
            </a:r>
          </a:p>
          <a:p>
            <a:r>
              <a:rPr lang="en-US" dirty="0" smtClean="0"/>
              <a:t>Confer with Colleagues</a:t>
            </a:r>
          </a:p>
          <a:p>
            <a:r>
              <a:rPr lang="en-US" dirty="0"/>
              <a:t>C</a:t>
            </a:r>
            <a:r>
              <a:rPr lang="en-US" dirty="0" smtClean="0"/>
              <a:t>larity</a:t>
            </a:r>
            <a:r>
              <a:rPr lang="en-US" dirty="0"/>
              <a:t>, </a:t>
            </a:r>
            <a:r>
              <a:rPr lang="en-US" dirty="0" smtClean="0"/>
              <a:t>Readability,</a:t>
            </a:r>
          </a:p>
          <a:p>
            <a:pPr marL="0" indent="0">
              <a:buNone/>
            </a:pPr>
            <a:r>
              <a:rPr lang="en-US" dirty="0" smtClean="0"/>
              <a:t> Understanding, Intent</a:t>
            </a:r>
          </a:p>
          <a:p>
            <a:r>
              <a:rPr lang="en-US" dirty="0" smtClean="0"/>
              <a:t>Senate Purview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team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70" y="1860083"/>
            <a:ext cx="6231612" cy="328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3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Life and Times of a Resolution: </a:t>
            </a:r>
            <a:r>
              <a:rPr lang="en-US" dirty="0" smtClean="0"/>
              <a:t>Plenary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9134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Pre-plenary review</a:t>
            </a:r>
          </a:p>
          <a:p>
            <a:r>
              <a:rPr lang="en-US" dirty="0"/>
              <a:t>Exec Committee</a:t>
            </a:r>
          </a:p>
          <a:p>
            <a:r>
              <a:rPr lang="en-US" dirty="0" smtClean="0"/>
              <a:t>Resolutions Committee</a:t>
            </a:r>
          </a:p>
          <a:p>
            <a:r>
              <a:rPr lang="en-US" dirty="0" smtClean="0"/>
              <a:t>Area Meetings</a:t>
            </a:r>
          </a:p>
          <a:p>
            <a:r>
              <a:rPr lang="en-US" dirty="0" smtClean="0"/>
              <a:t>Plenary Breakouts and Office Hours</a:t>
            </a:r>
          </a:p>
          <a:p>
            <a:r>
              <a:rPr lang="en-US" dirty="0" smtClean="0"/>
              <a:t>Debate and Voting</a:t>
            </a:r>
          </a:p>
          <a:p>
            <a:r>
              <a:rPr lang="en-US" dirty="0" smtClean="0"/>
              <a:t>New resolutions and amendments require four signatures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hildren-raising-han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97" y="1931627"/>
            <a:ext cx="6031309" cy="40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65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Life and Times of a Resolution</a:t>
            </a:r>
            <a:r>
              <a:rPr lang="en-US" dirty="0" smtClean="0"/>
              <a:t>: Implementation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91340" cy="4351338"/>
          </a:xfrm>
        </p:spPr>
        <p:txBody>
          <a:bodyPr/>
          <a:lstStyle/>
          <a:p>
            <a:r>
              <a:rPr lang="en-US" dirty="0" smtClean="0"/>
              <a:t>Resolutions assigned to committee or individual</a:t>
            </a:r>
          </a:p>
          <a:p>
            <a:r>
              <a:rPr lang="en-US" dirty="0" smtClean="0"/>
              <a:t>Resolutions tracked  on ASCCC website</a:t>
            </a:r>
          </a:p>
          <a:p>
            <a:r>
              <a:rPr lang="en-US" dirty="0" smtClean="0"/>
              <a:t>Action included in annual reporting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ho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30" y="1832929"/>
            <a:ext cx="5543778" cy="391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2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Meanwhile, Back at the Ranch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327773" cy="4351338"/>
          </a:xfrm>
        </p:spPr>
        <p:txBody>
          <a:bodyPr/>
          <a:lstStyle/>
          <a:p>
            <a:r>
              <a:rPr lang="en-US" dirty="0" smtClean="0"/>
              <a:t>ASCCC resolutions useful for supporting change at your local campus</a:t>
            </a:r>
          </a:p>
          <a:p>
            <a:r>
              <a:rPr lang="en-US" dirty="0" smtClean="0"/>
              <a:t>Local senates may see a local issue that has statewide implications</a:t>
            </a:r>
          </a:p>
          <a:p>
            <a:r>
              <a:rPr lang="en-US" dirty="0" smtClean="0"/>
              <a:t>Concerns and ideas often begin locally where leg and </a:t>
            </a:r>
            <a:r>
              <a:rPr lang="en-US" dirty="0" err="1" smtClean="0"/>
              <a:t>reg</a:t>
            </a:r>
            <a:r>
              <a:rPr lang="en-US" dirty="0" smtClean="0"/>
              <a:t> implementation rubber hits the road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ASCCC Faculty Leadership Institute June 9 - 11, Riverside,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8b87c78c7618cc983109691650df5d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54" y="1815307"/>
            <a:ext cx="2721559" cy="42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260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C6C0C59A-314C-476A-9EA5-9BC28D9283A5}" vid="{6A25FF00-F3F4-435C-AC82-54739F77B3A6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100"/>
      </a:accent1>
      <a:accent2>
        <a:srgbClr val="ED7D31"/>
      </a:accent2>
      <a:accent3>
        <a:srgbClr val="C28446"/>
      </a:accent3>
      <a:accent4>
        <a:srgbClr val="FFC000"/>
      </a:accent4>
      <a:accent5>
        <a:srgbClr val="9F9F9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E08B9877-1A5F-4C8C-AE8B-A393F1B2205C}" vid="{6C1C3204-970A-4D19-960B-0C81057B61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2337</TotalTime>
  <Words>846</Words>
  <Application>Microsoft Macintosh PowerPoint</Application>
  <PresentationFormat>Custom</PresentationFormat>
  <Paragraphs>124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1_Office Theme</vt:lpstr>
      <vt:lpstr>Office Theme</vt:lpstr>
      <vt:lpstr>From Idea to Acclamation! Resolution Writing Made Easy </vt:lpstr>
      <vt:lpstr>Democracy is Messy</vt:lpstr>
      <vt:lpstr>Resolutions… </vt:lpstr>
      <vt:lpstr>Life and Times of a Resolution: The Source</vt:lpstr>
      <vt:lpstr>Life and Times of a Resolution: The Source</vt:lpstr>
      <vt:lpstr>Life and Times of a Resolution: Development</vt:lpstr>
      <vt:lpstr>Life and Times of a Resolution: Plenary</vt:lpstr>
      <vt:lpstr>Life and Times of a Resolution: Implementation </vt:lpstr>
      <vt:lpstr>Meanwhile, Back at the Ranch…</vt:lpstr>
      <vt:lpstr>The Resolutions Handbook</vt:lpstr>
      <vt:lpstr>Your Turn!</vt:lpstr>
      <vt:lpstr>Resolutions: The Fine Print</vt:lpstr>
      <vt:lpstr>Resolutions: The Fine Print</vt:lpstr>
      <vt:lpstr>Amendments: The Fine Print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to Action</dc:title>
  <dc:creator>Grant</dc:creator>
  <cp:lastModifiedBy>rbeach</cp:lastModifiedBy>
  <cp:revision>64</cp:revision>
  <dcterms:created xsi:type="dcterms:W3CDTF">2015-05-02T02:46:00Z</dcterms:created>
  <dcterms:modified xsi:type="dcterms:W3CDTF">2016-06-09T05:11:24Z</dcterms:modified>
</cp:coreProperties>
</file>