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60" r:id="rId5"/>
    <p:sldId id="266" r:id="rId6"/>
    <p:sldId id="289" r:id="rId7"/>
    <p:sldId id="267" r:id="rId8"/>
    <p:sldId id="261" r:id="rId9"/>
    <p:sldId id="262" r:id="rId10"/>
    <p:sldId id="268" r:id="rId11"/>
    <p:sldId id="263" r:id="rId12"/>
    <p:sldId id="264" r:id="rId13"/>
    <p:sldId id="276" r:id="rId14"/>
    <p:sldId id="270" r:id="rId15"/>
    <p:sldId id="277" r:id="rId16"/>
    <p:sldId id="287" r:id="rId17"/>
    <p:sldId id="288" r:id="rId18"/>
    <p:sldId id="271" r:id="rId19"/>
    <p:sldId id="272" r:id="rId20"/>
    <p:sldId id="278" r:id="rId21"/>
    <p:sldId id="273" r:id="rId22"/>
    <p:sldId id="274" r:id="rId23"/>
    <p:sldId id="275" r:id="rId24"/>
    <p:sldId id="279" r:id="rId25"/>
    <p:sldId id="280" r:id="rId26"/>
    <p:sldId id="281" r:id="rId27"/>
    <p:sldId id="282" r:id="rId28"/>
    <p:sldId id="283" r:id="rId29"/>
    <p:sldId id="284" r:id="rId30"/>
    <p:sldId id="290" r:id="rId31"/>
    <p:sldId id="291" r:id="rId32"/>
    <p:sldId id="286"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FD6"/>
    <a:srgbClr val="EA831C"/>
    <a:srgbClr val="E16C1C"/>
    <a:srgbClr val="674831"/>
    <a:srgbClr val="04A07D"/>
    <a:srgbClr val="FFDE62"/>
    <a:srgbClr val="054690"/>
    <a:srgbClr val="D0EA6F"/>
    <a:srgbClr val="D0EA5B"/>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5"/>
    <p:restoredTop sz="94784"/>
  </p:normalViewPr>
  <p:slideViewPr>
    <p:cSldViewPr snapToGrid="0" snapToObjects="1">
      <p:cViewPr varScale="1">
        <p:scale>
          <a:sx n="114" d="100"/>
          <a:sy n="114" d="100"/>
        </p:scale>
        <p:origin x="387" y="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76909"/>
            <a:ext cx="10547847" cy="1505243"/>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1"/>
            <a:ext cx="12192000" cy="1116352"/>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381467" y="56105"/>
            <a:ext cx="11410366" cy="1007506"/>
          </a:xfrm>
        </p:spPr>
        <p:txBody>
          <a:bodyPr anchor="b">
            <a:normAutofit/>
          </a:bodyPr>
          <a:lstStyle>
            <a:lvl1pPr algn="ctr">
              <a:lnSpc>
                <a:spcPct val="100000"/>
              </a:lnSpc>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381467" y="1335136"/>
            <a:ext cx="11410366" cy="530407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a16="http://schemas.microsoft.com/office/drawing/2014/main" id="{8335C675-F55A-8A44-9B93-9E37ED70F138}"/>
              </a:ext>
            </a:extLst>
          </p:cNvPr>
          <p:cNvCxnSpPr>
            <a:cxnSpLocks/>
          </p:cNvCxnSpPr>
          <p:nvPr userDrawn="1"/>
        </p:nvCxnSpPr>
        <p:spPr>
          <a:xfrm flipH="1">
            <a:off x="0" y="108998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a16="http://schemas.microsoft.com/office/drawing/2014/main"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6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683911"/>
          </a:xfrm>
        </p:spPr>
        <p:txBody>
          <a:bodyPr anchor="b">
            <a:normAutofit/>
          </a:bodyPr>
          <a:lstStyle>
            <a:lvl1pPr>
              <a:lnSpc>
                <a:spcPct val="100000"/>
              </a:lnSpc>
              <a:defRPr sz="3600"/>
            </a:lvl1pPr>
          </a:lstStyle>
          <a:p>
            <a:r>
              <a:rPr lang="en-US" dirty="0"/>
              <a:t>Click to edit Master title style</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127573"/>
            <a:ext cx="10058400" cy="5022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6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53" r:id="rId4"/>
    <p:sldLayoutId id="2147483666" r:id="rId5"/>
    <p:sldLayoutId id="2147483655" r:id="rId6"/>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sp.sa.ucsb.edu/docs/default-source/prospective_students/parents_guardians/differences_between_high_school_college_dis.pdf?sfvrsn=2" TargetMode="External"/><Relationship Id="rId2" Type="http://schemas.openxmlformats.org/officeDocument/2006/relationships/hyperlink" Target="https://www.gtc.edu/sites/default/files/files/documents/DIFFERENCES%20BETWEEN%20HIGH%20SCHOOL%20AND%20COLLEGE%20DISABILITY%20SERVICE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da.gov/reg3a.html#Anchor-3610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da.gov/reg3a.html" TargetMode="External"/><Relationship Id="rId2" Type="http://schemas.openxmlformats.org/officeDocument/2006/relationships/hyperlink" Target="https://www.ada.gov/reg3a.html#Anchor-9785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ovt.westlaw.com/calregs/Document/IDAE26E0027264F9591A6365410A53503?viewType=FullText&amp;listSource=Search&amp;originationContext=Search+Result&amp;transitionType=SearchItem&amp;contextData=(sc.Search)&amp;navigationPath=Search%2fv1%2fresults%2fnavigation%2fi0ad62d2c0000017316983879bc094b5f%3fNav%3dREGULATION_PUBLICVIEW%26fragmentIdentifier%3dIDAE26E0027264F9591A6365410A53503%26startIndex%3d1%26transitionType%3dSearchItem%26contextData%3d%2528sc.Default%2529%26originationContext%3dSearch%2520Result&amp;list=REGULATION_PUBLICVIEW&amp;rank=1&amp;t_T1=5&amp;t_T2=56027&amp;t_S1=CA+ADC+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spssolutions.org/sites/default/files/resources/Fundamental_Alteration_Protocol_04.25.18.acc_.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dspssolutions.org/sites/default/files/resources/Fundamental_Alteration_Protocol_04.25.18.acc_.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asccc.org/resolutions/academic-senate-resources-serving-students-disabiliti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osborns@yosemite.edu" TargetMode="External"/><Relationship Id="rId2" Type="http://schemas.openxmlformats.org/officeDocument/2006/relationships/hyperlink" Target="mailto:ECHEVEAC@EMAIL.LACCD.EDU" TargetMode="External"/><Relationship Id="rId1" Type="http://schemas.openxmlformats.org/officeDocument/2006/relationships/slideLayout" Target="../slideLayouts/slideLayout3.xml"/><Relationship Id="rId4" Type="http://schemas.openxmlformats.org/officeDocument/2006/relationships/hyperlink" Target="mailto:sandersb@yosemite.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umn.edu/~lcarlson/atteam/lawsuits.html" TargetMode="External"/><Relationship Id="rId2" Type="http://schemas.openxmlformats.org/officeDocument/2006/relationships/hyperlink" Target="https://www.leagle.com/decision/infdco2019052281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sccc.org/directory/executive-director" TargetMode="External"/><Relationship Id="rId2" Type="http://schemas.openxmlformats.org/officeDocument/2006/relationships/hyperlink" Target="https://asccc.org/resolutions/academic-senate-resources-serving-students-disabilities" TargetMode="External"/><Relationship Id="rId1" Type="http://schemas.openxmlformats.org/officeDocument/2006/relationships/slideLayout" Target="../slideLayouts/slideLayout2.xml"/><Relationship Id="rId5" Type="http://schemas.openxmlformats.org/officeDocument/2006/relationships/hyperlink" Target="https://asccc.org/resolutions/academic-senate-resources-serving-students-disabilities#fn2" TargetMode="External"/><Relationship Id="rId4" Type="http://schemas.openxmlformats.org/officeDocument/2006/relationships/hyperlink" Target="https://asccc.org/resolutions/academic-senate-resources-serving-students-disabilities#fn1"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govt.westlaw.com/calregs/Document/IFB07D3A5F96D4AEC84571FC3BF34A07C?viewType=FullText&amp;listSource=Search&amp;originationContext=Search+Result&amp;transitionType=SearchItem&amp;contextData=(sc.Search)&amp;navigationPath=Search%2fv1%2fresults%2fnavigation%2fi0ad62d340000017315fdcebca33051cc%3fNav%3dREGULATION_PUBLICVIEW%26fragmentIdentifier%3dIFB07D3A5F96D4AEC84571FC3BF34A07C%26startIndex%3d1%26transitionType%3dSearchItem%26contextData%3d%2528sc.Default%2529%26originationContext%3dSearch%2520Result&amp;list=REGULATION_PUBLICVIEW&amp;rank=1&amp;t_T1=5&amp;t_T2=56001&amp;t_S1=CA+ADC+shttps://govt.westlaw.com/calregs/Document/IFB07D3A5F96D4AEC84571FC3BF34A07C?viewType=FullText&amp;listSource=Search&amp;originationContext=Search+Result&amp;transitionType=SearchItem&amp;contextData=(sc.Search)&amp;navigationPath=Search%2fv1%2fresults%2fnavigation%2fi0ad62d340000017315fdcebca33051cc%3fNav%3dREGULATION_PUBLICVIEW%26fragmentIdentifier%3dIFB07D3A5F96D4AEC84571FC3BF34A07C%26startIndex%3d1%26transitionType%3dSearchItem%26contextData%3d%2528sc.Default%2529%26originationContext%3dSearch%2520Result&amp;list=REGULATION_PUBLICVIEW&amp;rank=1&amp;t_T1=5&amp;t_T2=56001&amp;t_S1=CA+ADC+shttps://govt.westlaw.com/calregs/Document/IFB07D3A5F96D4AEC84571FC3BF34A07C?viewType=FullText&amp;listSource=Search&amp;originationContext=Search+Result&amp;transitionType=SearchItem&amp;contextData=(sc.Search)&amp;navigationPath=Search%2fv1%2fresults%2fnavigation%2fi0ad62d340000017315fdcebca33051cc%3fNav%3dREGULATION_PUBLICVIEW%26fragmentIdentifier%3dIFB07D3A5F96D4AEC84571FC3BF34A07C%26startIndex%3d1%26transitionType%3dSearchItem%26contextData%3d%2528sc.Default%2529%26originationContext%3dSearch%2520Result&amp;list=REGULATION_PUBLICVIEW&amp;rank=1&amp;t_T1=5&amp;t_T2=56001&amp;t_S1=CA+ADC+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govt.westlaw.com/calregs/Document/I0438A1F41C994288ADE3D1CD05ABAB52?viewType=FullText&amp;listSource=Search&amp;originationContext=Search+Result&amp;transitionType=SearchItem&amp;contextData=(sc.Search)&amp;navigationPath=Search%2fv1%2fresults%2fnavigation%2fi0ad62d330000017315e757706a2b7a36%3fNav%3dREGULATION_PUBLICVIEW%26fragmentIdentifier%3dI0438A1F41C994288ADE3D1CD05ABAB52%26startIndex%3d1%26transitionType%3dSearchItem%26contextData%3d%2528sc.Default%2529%26originationContext%3dSearch%2520Result&amp;list=REGULATION_PUBLICVIEW&amp;rank=1&amp;t_T1=5&amp;t_T2=56000&amp;t_S1=CA+ADC+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laccd.edu/About/Documents/AdministrativeRegulations/E-100.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p:txBody>
          <a:bodyPr>
            <a:normAutofit fontScale="90000"/>
          </a:bodyPr>
          <a:lstStyle/>
          <a:p>
            <a:r>
              <a:rPr lang="en-US" dirty="0"/>
              <a:t>Accommodations: When is a Program Fundamentally Altered?</a:t>
            </a:r>
            <a:br>
              <a:rPr lang="en-US" dirty="0"/>
            </a:br>
            <a:r>
              <a:rPr lang="en-US" sz="1400" dirty="0"/>
              <a:t>Brian Sanders, Angela </a:t>
            </a:r>
            <a:r>
              <a:rPr lang="en-US" sz="1400" dirty="0" err="1"/>
              <a:t>Echeverri</a:t>
            </a:r>
            <a:r>
              <a:rPr lang="en-US" sz="1400" dirty="0"/>
              <a:t>, and Sean Osborn</a:t>
            </a:r>
            <a:endParaRPr lang="en-US" dirty="0"/>
          </a:p>
        </p:txBody>
      </p:sp>
    </p:spTree>
    <p:extLst>
      <p:ext uri="{BB962C8B-B14F-4D97-AF65-F5344CB8AC3E}">
        <p14:creationId xmlns:p14="http://schemas.microsoft.com/office/powerpoint/2010/main" val="1508829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 differences: High School versus College</a:t>
            </a:r>
            <a:br>
              <a:rPr lang="en-US" dirty="0"/>
            </a:br>
            <a:r>
              <a:rPr lang="en-US" dirty="0"/>
              <a:t>Important transition for students and parents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7548570"/>
              </p:ext>
            </p:extLst>
          </p:nvPr>
        </p:nvGraphicFramePr>
        <p:xfrm>
          <a:off x="381000" y="1335088"/>
          <a:ext cx="11411722" cy="5422058"/>
        </p:xfrm>
        <a:graphic>
          <a:graphicData uri="http://schemas.openxmlformats.org/drawingml/2006/table">
            <a:tbl>
              <a:tblPr firstRow="1" bandRow="1">
                <a:tableStyleId>{21E4AEA4-8DFA-4A89-87EB-49C32662AFE0}</a:tableStyleId>
              </a:tblPr>
              <a:tblGrid>
                <a:gridCol w="5705861">
                  <a:extLst>
                    <a:ext uri="{9D8B030D-6E8A-4147-A177-3AD203B41FA5}">
                      <a16:colId xmlns:a16="http://schemas.microsoft.com/office/drawing/2014/main" val="843061900"/>
                    </a:ext>
                  </a:extLst>
                </a:gridCol>
                <a:gridCol w="5705861">
                  <a:extLst>
                    <a:ext uri="{9D8B030D-6E8A-4147-A177-3AD203B41FA5}">
                      <a16:colId xmlns:a16="http://schemas.microsoft.com/office/drawing/2014/main" val="2534662166"/>
                    </a:ext>
                  </a:extLst>
                </a:gridCol>
              </a:tblGrid>
              <a:tr h="565578">
                <a:tc>
                  <a:txBody>
                    <a:bodyPr/>
                    <a:lstStyle/>
                    <a:p>
                      <a:pPr algn="ctr"/>
                      <a:r>
                        <a:rPr lang="en-US" dirty="0"/>
                        <a:t>HIGH SCHOOL – “Active Intervention”</a:t>
                      </a:r>
                    </a:p>
                  </a:txBody>
                  <a:tcPr marL="90260" marR="90260" anchor="ctr"/>
                </a:tc>
                <a:tc>
                  <a:txBody>
                    <a:bodyPr/>
                    <a:lstStyle/>
                    <a:p>
                      <a:pPr algn="ctr"/>
                      <a:r>
                        <a:rPr lang="en-US" dirty="0"/>
                        <a:t>COLLEGE – “Passive Accommodation”</a:t>
                      </a:r>
                    </a:p>
                  </a:txBody>
                  <a:tcPr marL="90260" marR="90260" anchor="ctr"/>
                </a:tc>
                <a:extLst>
                  <a:ext uri="{0D108BD9-81ED-4DB2-BD59-A6C34878D82A}">
                    <a16:rowId xmlns:a16="http://schemas.microsoft.com/office/drawing/2014/main" val="1662210206"/>
                  </a:ext>
                </a:extLst>
              </a:tr>
              <a:tr h="370840">
                <a:tc>
                  <a:txBody>
                    <a:bodyPr/>
                    <a:lstStyle/>
                    <a:p>
                      <a:r>
                        <a:rPr lang="en-US" dirty="0">
                          <a:solidFill>
                            <a:schemeClr val="accent1">
                              <a:lumMod val="50000"/>
                            </a:schemeClr>
                          </a:solidFill>
                        </a:rPr>
                        <a:t>I.D.E.A. (Individuals with Disabilities Education Act) &amp;</a:t>
                      </a:r>
                      <a:r>
                        <a:rPr lang="en-US" baseline="0" dirty="0">
                          <a:solidFill>
                            <a:schemeClr val="accent1">
                              <a:lumMod val="50000"/>
                            </a:schemeClr>
                          </a:solidFill>
                        </a:rPr>
                        <a:t> FAPE (Free Appropriate Public Education)</a:t>
                      </a:r>
                      <a:endParaRPr lang="en-US" dirty="0">
                        <a:solidFill>
                          <a:schemeClr val="accent1">
                            <a:lumMod val="50000"/>
                          </a:schemeClr>
                        </a:solidFill>
                      </a:endParaRPr>
                    </a:p>
                  </a:txBody>
                  <a:tcPr marL="90260" marR="90260"/>
                </a:tc>
                <a:tc>
                  <a:txBody>
                    <a:bodyPr/>
                    <a:lstStyle/>
                    <a:p>
                      <a:r>
                        <a:rPr lang="en-US" dirty="0">
                          <a:solidFill>
                            <a:schemeClr val="accent1">
                              <a:lumMod val="50000"/>
                            </a:schemeClr>
                          </a:solidFill>
                        </a:rPr>
                        <a:t>A.D.A. (Americans with Disabilities</a:t>
                      </a:r>
                      <a:r>
                        <a:rPr lang="en-US" baseline="0" dirty="0">
                          <a:solidFill>
                            <a:schemeClr val="accent1">
                              <a:lumMod val="50000"/>
                            </a:schemeClr>
                          </a:solidFill>
                        </a:rPr>
                        <a:t> Act of 1990)</a:t>
                      </a:r>
                      <a:endParaRPr lang="en-US" dirty="0">
                        <a:solidFill>
                          <a:schemeClr val="accent1">
                            <a:lumMod val="50000"/>
                          </a:schemeClr>
                        </a:solidFill>
                      </a:endParaRPr>
                    </a:p>
                  </a:txBody>
                  <a:tcPr marL="90260" marR="90260"/>
                </a:tc>
                <a:extLst>
                  <a:ext uri="{0D108BD9-81ED-4DB2-BD59-A6C34878D82A}">
                    <a16:rowId xmlns:a16="http://schemas.microsoft.com/office/drawing/2014/main" val="2144825838"/>
                  </a:ext>
                </a:extLst>
              </a:tr>
              <a:tr h="370840">
                <a:tc>
                  <a:txBody>
                    <a:bodyPr/>
                    <a:lstStyle/>
                    <a:p>
                      <a:r>
                        <a:rPr lang="en-US" dirty="0">
                          <a:solidFill>
                            <a:schemeClr val="accent1">
                              <a:lumMod val="50000"/>
                            </a:schemeClr>
                          </a:solidFill>
                        </a:rPr>
                        <a:t>Section 504, Rehabilitation</a:t>
                      </a:r>
                      <a:r>
                        <a:rPr lang="en-US" baseline="0" dirty="0">
                          <a:solidFill>
                            <a:schemeClr val="accent1">
                              <a:lumMod val="50000"/>
                            </a:schemeClr>
                          </a:solidFill>
                        </a:rPr>
                        <a:t> Act of 1973</a:t>
                      </a:r>
                      <a:endParaRPr lang="en-US" dirty="0">
                        <a:solidFill>
                          <a:schemeClr val="accent1">
                            <a:lumMod val="50000"/>
                          </a:schemeClr>
                        </a:solidFill>
                      </a:endParaRPr>
                    </a:p>
                  </a:txBody>
                  <a:tcPr marL="90260" marR="90260"/>
                </a:tc>
                <a:tc>
                  <a:txBody>
                    <a:bodyPr/>
                    <a:lstStyle/>
                    <a:p>
                      <a:r>
                        <a:rPr lang="en-US" dirty="0">
                          <a:solidFill>
                            <a:schemeClr val="accent1">
                              <a:lumMod val="50000"/>
                            </a:schemeClr>
                          </a:solidFill>
                        </a:rPr>
                        <a:t>Section 504,</a:t>
                      </a:r>
                      <a:r>
                        <a:rPr lang="en-US" baseline="0" dirty="0">
                          <a:solidFill>
                            <a:schemeClr val="accent1">
                              <a:lumMod val="50000"/>
                            </a:schemeClr>
                          </a:solidFill>
                        </a:rPr>
                        <a:t> Rehabilitation Act of 1973</a:t>
                      </a:r>
                      <a:endParaRPr lang="en-US" dirty="0">
                        <a:solidFill>
                          <a:schemeClr val="accent1">
                            <a:lumMod val="50000"/>
                          </a:schemeClr>
                        </a:solidFill>
                      </a:endParaRPr>
                    </a:p>
                  </a:txBody>
                  <a:tcPr marL="90260" marR="90260"/>
                </a:tc>
                <a:extLst>
                  <a:ext uri="{0D108BD9-81ED-4DB2-BD59-A6C34878D82A}">
                    <a16:rowId xmlns:a16="http://schemas.microsoft.com/office/drawing/2014/main" val="1143305468"/>
                  </a:ext>
                </a:extLst>
              </a:tr>
              <a:tr h="370840">
                <a:tc>
                  <a:txBody>
                    <a:bodyPr/>
                    <a:lstStyle/>
                    <a:p>
                      <a:r>
                        <a:rPr lang="en-US" dirty="0">
                          <a:solidFill>
                            <a:schemeClr val="accent1">
                              <a:lumMod val="50000"/>
                            </a:schemeClr>
                          </a:solidFill>
                        </a:rPr>
                        <a:t>I.D.E.A.</a:t>
                      </a:r>
                      <a:r>
                        <a:rPr lang="en-US" baseline="0" dirty="0">
                          <a:solidFill>
                            <a:schemeClr val="accent1">
                              <a:lumMod val="50000"/>
                            </a:schemeClr>
                          </a:solidFill>
                        </a:rPr>
                        <a:t> is about </a:t>
                      </a:r>
                      <a:r>
                        <a:rPr lang="en-US" b="1" baseline="0" dirty="0">
                          <a:solidFill>
                            <a:schemeClr val="accent1">
                              <a:lumMod val="50000"/>
                            </a:schemeClr>
                          </a:solidFill>
                        </a:rPr>
                        <a:t>SUCCESS</a:t>
                      </a:r>
                      <a:endParaRPr lang="en-US" b="1" dirty="0">
                        <a:solidFill>
                          <a:schemeClr val="accent1">
                            <a:lumMod val="50000"/>
                          </a:schemeClr>
                        </a:solidFill>
                      </a:endParaRPr>
                    </a:p>
                  </a:txBody>
                  <a:tcPr marL="90260" marR="90260"/>
                </a:tc>
                <a:tc>
                  <a:txBody>
                    <a:bodyPr/>
                    <a:lstStyle/>
                    <a:p>
                      <a:r>
                        <a:rPr lang="en-US" dirty="0">
                          <a:solidFill>
                            <a:schemeClr val="accent1">
                              <a:lumMod val="50000"/>
                            </a:schemeClr>
                          </a:solidFill>
                        </a:rPr>
                        <a:t>A.D.A. is about </a:t>
                      </a:r>
                      <a:r>
                        <a:rPr lang="en-US" b="1" dirty="0">
                          <a:solidFill>
                            <a:schemeClr val="accent1">
                              <a:lumMod val="50000"/>
                            </a:schemeClr>
                          </a:solidFill>
                        </a:rPr>
                        <a:t>ACCESS</a:t>
                      </a:r>
                    </a:p>
                  </a:txBody>
                  <a:tcPr marL="90260" marR="90260"/>
                </a:tc>
                <a:extLst>
                  <a:ext uri="{0D108BD9-81ED-4DB2-BD59-A6C34878D82A}">
                    <a16:rowId xmlns:a16="http://schemas.microsoft.com/office/drawing/2014/main" val="2409463915"/>
                  </a:ext>
                </a:extLst>
              </a:tr>
              <a:tr h="370840">
                <a:tc>
                  <a:txBody>
                    <a:bodyPr/>
                    <a:lstStyle/>
                    <a:p>
                      <a:r>
                        <a:rPr lang="en-US" sz="1800" u="none" strike="noStrike" kern="1200" baseline="0" dirty="0">
                          <a:solidFill>
                            <a:schemeClr val="accent1">
                              <a:lumMod val="50000"/>
                            </a:schemeClr>
                          </a:solidFill>
                        </a:rPr>
                        <a:t>The school is responsible for identifying students with disabilities</a:t>
                      </a:r>
                      <a:endParaRPr lang="en-US" dirty="0">
                        <a:solidFill>
                          <a:schemeClr val="accent1">
                            <a:lumMod val="50000"/>
                          </a:schemeClr>
                        </a:solidFill>
                      </a:endParaRPr>
                    </a:p>
                  </a:txBody>
                  <a:tcPr marL="90260" marR="90260"/>
                </a:tc>
                <a:tc>
                  <a:txBody>
                    <a:bodyPr/>
                    <a:lstStyle/>
                    <a:p>
                      <a:r>
                        <a:rPr lang="en-US" sz="1800" u="none" strike="noStrike" kern="1200" baseline="0" dirty="0">
                          <a:solidFill>
                            <a:schemeClr val="accent1">
                              <a:lumMod val="50000"/>
                            </a:schemeClr>
                          </a:solidFill>
                        </a:rPr>
                        <a:t>The student must self identify or disclose his/her disability</a:t>
                      </a:r>
                      <a:endParaRPr lang="en-US" dirty="0">
                        <a:solidFill>
                          <a:schemeClr val="accent1">
                            <a:lumMod val="50000"/>
                          </a:schemeClr>
                        </a:solidFill>
                      </a:endParaRPr>
                    </a:p>
                  </a:txBody>
                  <a:tcPr marL="90260" marR="90260"/>
                </a:tc>
                <a:extLst>
                  <a:ext uri="{0D108BD9-81ED-4DB2-BD59-A6C34878D82A}">
                    <a16:rowId xmlns:a16="http://schemas.microsoft.com/office/drawing/2014/main" val="42958287"/>
                  </a:ext>
                </a:extLst>
              </a:tr>
              <a:tr h="370840">
                <a:tc>
                  <a:txBody>
                    <a:bodyPr/>
                    <a:lstStyle/>
                    <a:p>
                      <a:r>
                        <a:rPr lang="en-US" sz="1800" u="none" strike="noStrike" kern="1200" baseline="0" dirty="0">
                          <a:solidFill>
                            <a:schemeClr val="accent1">
                              <a:lumMod val="50000"/>
                            </a:schemeClr>
                          </a:solidFill>
                        </a:rPr>
                        <a:t>The school must coordinate the provision of all services, monitor progress, and evaluate results</a:t>
                      </a:r>
                      <a:endParaRPr lang="en-US" dirty="0">
                        <a:solidFill>
                          <a:schemeClr val="accent1">
                            <a:lumMod val="50000"/>
                          </a:schemeClr>
                        </a:solidFill>
                      </a:endParaRPr>
                    </a:p>
                  </a:txBody>
                  <a:tcPr marL="90260" marR="90260"/>
                </a:tc>
                <a:tc>
                  <a:txBody>
                    <a:bodyPr/>
                    <a:lstStyle/>
                    <a:p>
                      <a:r>
                        <a:rPr lang="en-US" sz="1800" u="none" strike="noStrike" kern="1200" baseline="0" dirty="0">
                          <a:solidFill>
                            <a:schemeClr val="accent1">
                              <a:lumMod val="50000"/>
                            </a:schemeClr>
                          </a:solidFill>
                        </a:rPr>
                        <a:t>The college must provide reasonable accommodations for students who qualify</a:t>
                      </a:r>
                      <a:endParaRPr lang="en-US" dirty="0">
                        <a:solidFill>
                          <a:schemeClr val="accent1">
                            <a:lumMod val="50000"/>
                          </a:schemeClr>
                        </a:solidFill>
                      </a:endParaRPr>
                    </a:p>
                  </a:txBody>
                  <a:tcPr marL="90260" marR="90260"/>
                </a:tc>
                <a:extLst>
                  <a:ext uri="{0D108BD9-81ED-4DB2-BD59-A6C34878D82A}">
                    <a16:rowId xmlns:a16="http://schemas.microsoft.com/office/drawing/2014/main" val="2507478527"/>
                  </a:ext>
                </a:extLst>
              </a:tr>
              <a:tr h="397990">
                <a:tc>
                  <a:txBody>
                    <a:bodyPr/>
                    <a:lstStyle/>
                    <a:p>
                      <a:r>
                        <a:rPr lang="en-US" sz="1800" u="none" strike="noStrike" kern="1200" baseline="0" dirty="0">
                          <a:solidFill>
                            <a:schemeClr val="accent1">
                              <a:lumMod val="50000"/>
                            </a:schemeClr>
                          </a:solidFill>
                        </a:rPr>
                        <a:t>Services include individually designed instruction, modifications, and accommodations based on the IEP</a:t>
                      </a:r>
                      <a:endParaRPr lang="en-US" dirty="0">
                        <a:solidFill>
                          <a:schemeClr val="accent1">
                            <a:lumMod val="50000"/>
                          </a:schemeClr>
                        </a:solidFill>
                      </a:endParaRPr>
                    </a:p>
                  </a:txBody>
                  <a:tcPr marL="90260" marR="90260"/>
                </a:tc>
                <a:tc>
                  <a:txBody>
                    <a:bodyPr/>
                    <a:lstStyle/>
                    <a:p>
                      <a:r>
                        <a:rPr lang="en-US" sz="1800" u="none" strike="noStrike" kern="1200" baseline="0" dirty="0">
                          <a:solidFill>
                            <a:schemeClr val="accent1">
                              <a:lumMod val="50000"/>
                            </a:schemeClr>
                          </a:solidFill>
                        </a:rPr>
                        <a:t>Reasonable accommodations may be made to provide equal access and participation</a:t>
                      </a:r>
                      <a:endParaRPr lang="en-US" dirty="0">
                        <a:solidFill>
                          <a:schemeClr val="accent1">
                            <a:lumMod val="50000"/>
                          </a:schemeClr>
                        </a:solidFill>
                      </a:endParaRPr>
                    </a:p>
                  </a:txBody>
                  <a:tcPr marL="90260" marR="90260"/>
                </a:tc>
                <a:extLst>
                  <a:ext uri="{0D108BD9-81ED-4DB2-BD59-A6C34878D82A}">
                    <a16:rowId xmlns:a16="http://schemas.microsoft.com/office/drawing/2014/main" val="1201722696"/>
                  </a:ext>
                </a:extLst>
              </a:tr>
              <a:tr h="370840">
                <a:tc>
                  <a:txBody>
                    <a:bodyPr/>
                    <a:lstStyle/>
                    <a:p>
                      <a:r>
                        <a:rPr lang="en-US" sz="1800" u="none" strike="noStrike" kern="1200" baseline="0" dirty="0">
                          <a:solidFill>
                            <a:schemeClr val="accent1">
                              <a:lumMod val="50000"/>
                            </a:schemeClr>
                          </a:solidFill>
                        </a:rPr>
                        <a:t>Modifications that change course outcomes may be offered based on the IEP</a:t>
                      </a:r>
                      <a:endParaRPr lang="en-US" dirty="0">
                        <a:solidFill>
                          <a:schemeClr val="accent1">
                            <a:lumMod val="50000"/>
                          </a:schemeClr>
                        </a:solidFill>
                      </a:endParaRPr>
                    </a:p>
                  </a:txBody>
                  <a:tcPr marL="90260" marR="90260"/>
                </a:tc>
                <a:tc>
                  <a:txBody>
                    <a:bodyPr/>
                    <a:lstStyle/>
                    <a:p>
                      <a:r>
                        <a:rPr lang="en-US" sz="1800" u="none" strike="noStrike" kern="1200" baseline="0" dirty="0">
                          <a:solidFill>
                            <a:schemeClr val="accent1">
                              <a:lumMod val="50000"/>
                            </a:schemeClr>
                          </a:solidFill>
                        </a:rPr>
                        <a:t>The college is not required to lower or effect substantial modifications to essential requirements.</a:t>
                      </a:r>
                      <a:endParaRPr lang="en-US" dirty="0">
                        <a:solidFill>
                          <a:schemeClr val="accent1">
                            <a:lumMod val="50000"/>
                          </a:schemeClr>
                        </a:solidFill>
                      </a:endParaRPr>
                    </a:p>
                  </a:txBody>
                  <a:tcPr marL="90260" marR="90260"/>
                </a:tc>
                <a:extLst>
                  <a:ext uri="{0D108BD9-81ED-4DB2-BD59-A6C34878D82A}">
                    <a16:rowId xmlns:a16="http://schemas.microsoft.com/office/drawing/2014/main" val="511694322"/>
                  </a:ext>
                </a:extLst>
              </a:tr>
              <a:tr h="370840">
                <a:tc>
                  <a:txBody>
                    <a:bodyPr/>
                    <a:lstStyle/>
                    <a:p>
                      <a:r>
                        <a:rPr lang="en-US" sz="1800" u="none" strike="noStrike" kern="1200" baseline="0" dirty="0">
                          <a:solidFill>
                            <a:schemeClr val="accent1">
                              <a:lumMod val="50000"/>
                            </a:schemeClr>
                          </a:solidFill>
                        </a:rPr>
                        <a:t>Appropriate accommodations are determined by the student’s Individualized Educational Plan (IEP)</a:t>
                      </a:r>
                      <a:endParaRPr lang="en-US" dirty="0">
                        <a:solidFill>
                          <a:schemeClr val="accent1">
                            <a:lumMod val="50000"/>
                          </a:schemeClr>
                        </a:solidFill>
                      </a:endParaRPr>
                    </a:p>
                  </a:txBody>
                  <a:tcPr marL="90260" marR="90260"/>
                </a:tc>
                <a:tc>
                  <a:txBody>
                    <a:bodyPr/>
                    <a:lstStyle/>
                    <a:p>
                      <a:r>
                        <a:rPr lang="en-US" sz="1800" u="none" strike="noStrike" kern="1200" baseline="0" dirty="0">
                          <a:solidFill>
                            <a:schemeClr val="accent1">
                              <a:lumMod val="50000"/>
                            </a:schemeClr>
                          </a:solidFill>
                        </a:rPr>
                        <a:t>Appropriate accommodations must be determined based on the student’s disability documentation, and individual need</a:t>
                      </a:r>
                      <a:endParaRPr lang="en-US" dirty="0">
                        <a:solidFill>
                          <a:schemeClr val="accent1">
                            <a:lumMod val="50000"/>
                          </a:schemeClr>
                        </a:solidFill>
                      </a:endParaRPr>
                    </a:p>
                  </a:txBody>
                  <a:tcPr marL="90260" marR="90260"/>
                </a:tc>
                <a:extLst>
                  <a:ext uri="{0D108BD9-81ED-4DB2-BD59-A6C34878D82A}">
                    <a16:rowId xmlns:a16="http://schemas.microsoft.com/office/drawing/2014/main" val="3737676589"/>
                  </a:ext>
                </a:extLst>
              </a:tr>
            </a:tbl>
          </a:graphicData>
        </a:graphic>
      </p:graphicFrame>
      <p:sp>
        <p:nvSpPr>
          <p:cNvPr id="4" name="Slide Number Placeholder 3"/>
          <p:cNvSpPr>
            <a:spLocks noGrp="1"/>
          </p:cNvSpPr>
          <p:nvPr>
            <p:ph type="sldNum" sz="quarter" idx="12"/>
          </p:nvPr>
        </p:nvSpPr>
        <p:spPr/>
        <p:txBody>
          <a:bodyPr/>
          <a:lstStyle/>
          <a:p>
            <a:fld id="{492D8F1A-69A8-9242-9469-8400121D240A}" type="slidenum">
              <a:rPr lang="en-US" smtClean="0"/>
              <a:t>10</a:t>
            </a:fld>
            <a:endParaRPr lang="en-US" dirty="0"/>
          </a:p>
        </p:txBody>
      </p:sp>
      <p:sp>
        <p:nvSpPr>
          <p:cNvPr id="6" name="TextBox 5"/>
          <p:cNvSpPr txBox="1"/>
          <p:nvPr/>
        </p:nvSpPr>
        <p:spPr>
          <a:xfrm>
            <a:off x="315522" y="6484073"/>
            <a:ext cx="6437560" cy="369332"/>
          </a:xfrm>
          <a:prstGeom prst="rect">
            <a:avLst/>
          </a:prstGeom>
          <a:noFill/>
        </p:spPr>
        <p:txBody>
          <a:bodyPr wrap="square" rtlCol="0">
            <a:spAutoFit/>
          </a:bodyPr>
          <a:lstStyle/>
          <a:p>
            <a:r>
              <a:rPr lang="en-US" dirty="0"/>
              <a:t>Sources:  </a:t>
            </a:r>
            <a:r>
              <a:rPr lang="en-US" dirty="0">
                <a:hlinkClick r:id="rId2"/>
              </a:rPr>
              <a:t>gtc.edu</a:t>
            </a:r>
            <a:r>
              <a:rPr lang="en-US" dirty="0"/>
              <a:t>, </a:t>
            </a:r>
            <a:r>
              <a:rPr lang="en-US" dirty="0">
                <a:hlinkClick r:id="rId3"/>
              </a:rPr>
              <a:t>dsp.sa.ucsb.edu</a:t>
            </a:r>
            <a:r>
              <a:rPr lang="en-US" dirty="0"/>
              <a:t> </a:t>
            </a:r>
          </a:p>
        </p:txBody>
      </p:sp>
    </p:spTree>
    <p:extLst>
      <p:ext uri="{BB962C8B-B14F-4D97-AF65-F5344CB8AC3E}">
        <p14:creationId xmlns:p14="http://schemas.microsoft.com/office/powerpoint/2010/main" val="2804873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Reasonable Accommodations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t>Student must have a verified disability.</a:t>
            </a:r>
          </a:p>
          <a:p>
            <a:pPr marL="457200" indent="-457200">
              <a:buFont typeface="Arial" panose="020B0604020202020204" pitchFamily="34" charset="0"/>
              <a:buChar char="•"/>
            </a:pPr>
            <a:r>
              <a:rPr lang="en-US" dirty="0"/>
              <a:t>The disability must cause an educational disadvantage</a:t>
            </a:r>
          </a:p>
          <a:p>
            <a:pPr marL="457200" indent="-457200">
              <a:buFont typeface="Arial" panose="020B0604020202020204" pitchFamily="34" charset="0"/>
              <a:buChar char="•"/>
            </a:pPr>
            <a:r>
              <a:rPr lang="en-US" dirty="0"/>
              <a:t>An accommodation must try to correct the educational disadvantage.</a:t>
            </a:r>
          </a:p>
          <a:p>
            <a:pPr marL="457200" indent="-457200">
              <a:buFont typeface="Arial" panose="020B0604020202020204" pitchFamily="34" charset="0"/>
              <a:buChar char="•"/>
            </a:pPr>
            <a:r>
              <a:rPr lang="en-US" dirty="0"/>
              <a:t>Examples</a:t>
            </a:r>
          </a:p>
          <a:p>
            <a:pPr marL="1143000" lvl="1" indent="-457200"/>
            <a:r>
              <a:rPr lang="en-US" dirty="0"/>
              <a:t>Extended time for testing</a:t>
            </a:r>
          </a:p>
          <a:p>
            <a:pPr marL="1143000" lvl="1" indent="-457200"/>
            <a:r>
              <a:rPr lang="en-US" dirty="0"/>
              <a:t>Quiet (distraction-reduced) environment for testing</a:t>
            </a:r>
          </a:p>
          <a:p>
            <a:pPr marL="1143000" lvl="1" indent="-457200"/>
            <a:r>
              <a:rPr lang="en-US" dirty="0"/>
              <a:t>Calculator (in most cases – see later example)</a:t>
            </a:r>
          </a:p>
          <a:p>
            <a:pPr marL="1143000" lvl="1" indent="-457200"/>
            <a:r>
              <a:rPr lang="en-US" dirty="0"/>
              <a:t>Alternate media such as Braille, large print, or audiobooks</a:t>
            </a:r>
          </a:p>
          <a:p>
            <a:pPr marL="1600200" lvl="2" indent="-457200"/>
            <a:r>
              <a:rPr lang="en-US" dirty="0" err="1"/>
              <a:t>SensusAccess</a:t>
            </a:r>
            <a:r>
              <a:rPr lang="en-US" dirty="0"/>
              <a:t> is a way of instantly creating audio files for students</a:t>
            </a:r>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11</a:t>
            </a:fld>
            <a:endParaRPr lang="en-US" dirty="0"/>
          </a:p>
        </p:txBody>
      </p:sp>
    </p:spTree>
    <p:extLst>
      <p:ext uri="{BB962C8B-B14F-4D97-AF65-F5344CB8AC3E}">
        <p14:creationId xmlns:p14="http://schemas.microsoft.com/office/powerpoint/2010/main" val="2197460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Alterations</a:t>
            </a:r>
          </a:p>
        </p:txBody>
      </p:sp>
      <p:sp>
        <p:nvSpPr>
          <p:cNvPr id="3" name="Content Placeholder 2"/>
          <p:cNvSpPr>
            <a:spLocks noGrp="1"/>
          </p:cNvSpPr>
          <p:nvPr>
            <p:ph idx="1"/>
          </p:nvPr>
        </p:nvSpPr>
        <p:spPr/>
        <p:txBody>
          <a:bodyPr/>
          <a:lstStyle/>
          <a:p>
            <a:r>
              <a:rPr lang="en-US" dirty="0"/>
              <a:t>A "fundamental alteration" is a change that is so significant that it alters the essential nature of the approved course outline of record and the objectives of an individual course or course of study. </a:t>
            </a:r>
            <a:br>
              <a:rPr lang="en-US" dirty="0"/>
            </a:br>
            <a:endParaRPr lang="en-US" dirty="0"/>
          </a:p>
          <a:p>
            <a:r>
              <a:rPr lang="en-US" dirty="0"/>
              <a:t>Academic adjustment does not mean fundamental alteration.</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12</a:t>
            </a:fld>
            <a:endParaRPr lang="en-US" dirty="0"/>
          </a:p>
        </p:txBody>
      </p:sp>
    </p:spTree>
    <p:extLst>
      <p:ext uri="{BB962C8B-B14F-4D97-AF65-F5344CB8AC3E}">
        <p14:creationId xmlns:p14="http://schemas.microsoft.com/office/powerpoint/2010/main" val="251450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an “Undue Burden” </a:t>
            </a:r>
            <a:br>
              <a:rPr lang="en-US" dirty="0"/>
            </a:br>
            <a:r>
              <a:rPr lang="en-US" dirty="0"/>
              <a:t>according to the ADA?</a:t>
            </a:r>
          </a:p>
        </p:txBody>
      </p:sp>
      <p:sp>
        <p:nvSpPr>
          <p:cNvPr id="3" name="Content Placeholder 2"/>
          <p:cNvSpPr>
            <a:spLocks noGrp="1"/>
          </p:cNvSpPr>
          <p:nvPr>
            <p:ph idx="1"/>
          </p:nvPr>
        </p:nvSpPr>
        <p:spPr/>
        <p:txBody>
          <a:bodyPr>
            <a:normAutofit fontScale="77500" lnSpcReduction="20000"/>
          </a:bodyPr>
          <a:lstStyle/>
          <a:p>
            <a:r>
              <a:rPr lang="en-US" b="1" dirty="0"/>
              <a:t>Authority: 5 U.S.C. 301; 28 U.S.C. 509, 510; 42 U.S.C. 12186(b), Subpart A</a:t>
            </a:r>
          </a:p>
          <a:p>
            <a:r>
              <a:rPr lang="en-US" b="1" dirty="0">
                <a:hlinkClick r:id="rId2"/>
              </a:rPr>
              <a:t>Section 36.104</a:t>
            </a:r>
            <a:r>
              <a:rPr lang="en-US" b="1" dirty="0"/>
              <a:t>. Definitions. </a:t>
            </a:r>
            <a:r>
              <a:rPr lang="en-US" b="1" dirty="0">
                <a:solidFill>
                  <a:srgbClr val="FF0000"/>
                </a:solidFill>
              </a:rPr>
              <a:t>Undue burden </a:t>
            </a:r>
            <a:r>
              <a:rPr lang="en-US" dirty="0"/>
              <a:t>means significant difficulty or expense. In determining whether an action would result in an undue burden, factors to be considered include --</a:t>
            </a:r>
            <a:br>
              <a:rPr lang="en-US" dirty="0"/>
            </a:br>
            <a:endParaRPr lang="en-US" dirty="0"/>
          </a:p>
          <a:p>
            <a:r>
              <a:rPr lang="en-US" dirty="0"/>
              <a:t>(1) The nature and cost of the action needed under this part;</a:t>
            </a:r>
            <a:br>
              <a:rPr lang="en-US" dirty="0"/>
            </a:br>
            <a:endParaRPr lang="en-US" dirty="0"/>
          </a:p>
          <a:p>
            <a:r>
              <a:rPr lang="en-US" dirty="0"/>
              <a:t>(2) The overall financial resources of the site or sites involved in the action; the number of persons employed at the site; the effect on expenses and resources; legitimate safety requirements that are necessary for safe operation, including crime prevention measures; or the impact otherwise of the action upon the operation of the site;</a:t>
            </a:r>
            <a:br>
              <a:rPr lang="en-US" dirty="0"/>
            </a:br>
            <a:endParaRPr lang="en-US" dirty="0"/>
          </a:p>
          <a:p>
            <a:r>
              <a:rPr lang="en-US" dirty="0"/>
              <a:t>(3) The geographic separateness, and the administrative or fiscal relationship of the site or sites in question to any parent corporation or entity;</a:t>
            </a:r>
            <a:br>
              <a:rPr lang="en-US" dirty="0"/>
            </a:br>
            <a:endParaRPr lang="en-US" dirty="0"/>
          </a:p>
          <a:p>
            <a:r>
              <a:rPr lang="en-US" dirty="0"/>
              <a:t>(4) If applicable, the overall financial resources of any parent corporation or entity; the overall size of the parent corporation or entity with respect to the number of its employees; the number, type, and location of its facilities; and</a:t>
            </a:r>
            <a:br>
              <a:rPr lang="en-US" dirty="0"/>
            </a:br>
            <a:endParaRPr lang="en-US" dirty="0"/>
          </a:p>
          <a:p>
            <a:r>
              <a:rPr lang="en-US" dirty="0"/>
              <a:t>(5) If applicable, the type of operation or operations of any parent corporation or entity, including the composition, structure, and functions of the workforce of the parent corporation or entity.</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13</a:t>
            </a:fld>
            <a:endParaRPr lang="en-US" dirty="0"/>
          </a:p>
        </p:txBody>
      </p:sp>
    </p:spTree>
    <p:extLst>
      <p:ext uri="{BB962C8B-B14F-4D97-AF65-F5344CB8AC3E}">
        <p14:creationId xmlns:p14="http://schemas.microsoft.com/office/powerpoint/2010/main" val="4094641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does an accommodation become an undue burden? The ADA cites “undue burden” </a:t>
            </a:r>
            <a:r>
              <a:rPr lang="en-US" b="1" dirty="0"/>
              <a:t>47 times </a:t>
            </a:r>
            <a:r>
              <a:rPr lang="en-US" dirty="0"/>
              <a:t>in the page linked below. </a:t>
            </a:r>
          </a:p>
        </p:txBody>
      </p:sp>
      <p:sp>
        <p:nvSpPr>
          <p:cNvPr id="3" name="Content Placeholder 2"/>
          <p:cNvSpPr>
            <a:spLocks noGrp="1"/>
          </p:cNvSpPr>
          <p:nvPr>
            <p:ph idx="1"/>
          </p:nvPr>
        </p:nvSpPr>
        <p:spPr>
          <a:solidFill>
            <a:schemeClr val="bg1"/>
          </a:solidFill>
          <a:effectLst>
            <a:glow rad="63500">
              <a:schemeClr val="accent2">
                <a:satMod val="175000"/>
                <a:alpha val="40000"/>
              </a:schemeClr>
            </a:glow>
          </a:effectLst>
        </p:spPr>
        <p:txBody>
          <a:bodyPr>
            <a:normAutofit fontScale="55000" lnSpcReduction="20000"/>
          </a:bodyPr>
          <a:lstStyle/>
          <a:p>
            <a:r>
              <a:rPr lang="en-US" b="1" dirty="0"/>
              <a:t>Authority: 5 U.S.C. 301; 28 U.S.C. 509, 510; 42 U.S.C. 12186(b). Section B.</a:t>
            </a:r>
          </a:p>
          <a:p>
            <a:r>
              <a:rPr lang="en-US" b="1" dirty="0">
                <a:hlinkClick r:id="rId2"/>
              </a:rPr>
              <a:t>Sec.36.303</a:t>
            </a:r>
            <a:r>
              <a:rPr lang="en-US" b="1" dirty="0"/>
              <a:t> Auxiliary aids and services. </a:t>
            </a:r>
          </a:p>
          <a:p>
            <a:r>
              <a:rPr lang="en-US" dirty="0"/>
              <a:t>(a) General. A public accommodation shall take those steps that may be necessary to ensure that no individual with a disability is excluded, denied services, segregated or otherwise treated differently than other individuals because of the absence of auxiliary aids and services, </a:t>
            </a:r>
            <a:r>
              <a:rPr lang="en-US" b="1" dirty="0">
                <a:solidFill>
                  <a:schemeClr val="accent5">
                    <a:lumMod val="50000"/>
                  </a:schemeClr>
                </a:solidFill>
              </a:rPr>
              <a:t>unless</a:t>
            </a:r>
            <a:r>
              <a:rPr lang="en-US" dirty="0"/>
              <a:t> the public accommodation can demonstrate that taking those steps would </a:t>
            </a:r>
            <a:r>
              <a:rPr lang="en-US" b="1" dirty="0">
                <a:solidFill>
                  <a:srgbClr val="7030A0"/>
                </a:solidFill>
              </a:rPr>
              <a:t>fundamentally alter </a:t>
            </a:r>
            <a:r>
              <a:rPr lang="en-US" dirty="0"/>
              <a:t>the nature of the goods, services, facilities, privileges, advantages, or accommodations being offered or would result in an </a:t>
            </a:r>
            <a:r>
              <a:rPr lang="en-US" b="1" dirty="0">
                <a:solidFill>
                  <a:srgbClr val="FF0000"/>
                </a:solidFill>
              </a:rPr>
              <a:t>undue burden</a:t>
            </a:r>
            <a:r>
              <a:rPr lang="en-US" dirty="0"/>
              <a:t>, i.e., significant difficulty or expense.</a:t>
            </a:r>
            <a:br>
              <a:rPr lang="en-US" dirty="0"/>
            </a:br>
            <a:endParaRPr lang="en-US" dirty="0"/>
          </a:p>
          <a:p>
            <a:r>
              <a:rPr lang="en-US" dirty="0"/>
              <a:t>(b) Examples. The term "auxiliary aids and services'' includes --</a:t>
            </a:r>
            <a:br>
              <a:rPr lang="en-US" dirty="0"/>
            </a:br>
            <a:endParaRPr lang="en-US" dirty="0"/>
          </a:p>
          <a:p>
            <a:pPr marL="1200150" lvl="1" indent="-514350">
              <a:buAutoNum type="arabicParenBoth"/>
            </a:pPr>
            <a:r>
              <a:rPr lang="en-US" dirty="0"/>
              <a:t>Qualified interpreters, </a:t>
            </a:r>
            <a:r>
              <a:rPr lang="en-US" dirty="0" err="1"/>
              <a:t>notetakers</a:t>
            </a:r>
            <a:r>
              <a:rPr lang="en-US" dirty="0"/>
              <a:t>, computer-aided transcription services, written materials, telephone handset amplifiers…</a:t>
            </a:r>
          </a:p>
          <a:p>
            <a:pPr marL="1200150" lvl="1" indent="-514350">
              <a:buAutoNum type="arabicParenBoth"/>
            </a:pPr>
            <a:r>
              <a:rPr lang="en-US" dirty="0"/>
              <a:t>Qualified readers, taped texts, audio recordings, </a:t>
            </a:r>
            <a:r>
              <a:rPr lang="en-US" dirty="0" err="1"/>
              <a:t>Brailled</a:t>
            </a:r>
            <a:r>
              <a:rPr lang="en-US" dirty="0"/>
              <a:t> materials, large print materials, …</a:t>
            </a:r>
          </a:p>
          <a:p>
            <a:pPr marL="1200150" lvl="1" indent="-514350">
              <a:buAutoNum type="arabicParenBoth"/>
            </a:pPr>
            <a:r>
              <a:rPr lang="en-US" dirty="0"/>
              <a:t>Acquisition or modification of equipment or devices; and</a:t>
            </a:r>
          </a:p>
          <a:p>
            <a:pPr marL="1200150" lvl="1" indent="-514350">
              <a:buAutoNum type="arabicParenBoth"/>
            </a:pPr>
            <a:r>
              <a:rPr lang="en-US" dirty="0"/>
              <a:t>Other similar services and actions.</a:t>
            </a:r>
            <a:br>
              <a:rPr lang="en-US" dirty="0"/>
            </a:br>
            <a:endParaRPr lang="en-US" dirty="0"/>
          </a:p>
          <a:p>
            <a:r>
              <a:rPr lang="en-US" dirty="0"/>
              <a:t>(c) Effective communication. A public accommodation shall furnish appropriate auxiliary aids and …</a:t>
            </a:r>
          </a:p>
          <a:p>
            <a:r>
              <a:rPr lang="en-US" dirty="0"/>
              <a:t>(d) Telecommunication devices for the deaf (TDD's). …</a:t>
            </a:r>
          </a:p>
          <a:p>
            <a:r>
              <a:rPr lang="en-US" dirty="0"/>
              <a:t>(e) Closed caption decoders. …</a:t>
            </a:r>
          </a:p>
          <a:p>
            <a:r>
              <a:rPr lang="en-US" dirty="0"/>
              <a:t>(f) Alternatives. If provision of a particular auxiliary aid or service by a public accommodation would result in </a:t>
            </a:r>
            <a:r>
              <a:rPr lang="en-US" b="1" dirty="0">
                <a:solidFill>
                  <a:srgbClr val="7030A0"/>
                </a:solidFill>
              </a:rPr>
              <a:t>a fundamental alteration</a:t>
            </a:r>
            <a:r>
              <a:rPr lang="en-US" dirty="0"/>
              <a:t> in the nature of the goods, services, facilities, privileges, advantages, or accommodations being offered or in an </a:t>
            </a:r>
            <a:r>
              <a:rPr lang="en-US" b="1" dirty="0">
                <a:solidFill>
                  <a:srgbClr val="FF0000"/>
                </a:solidFill>
              </a:rPr>
              <a:t>undue burden</a:t>
            </a:r>
            <a:r>
              <a:rPr lang="en-US" dirty="0"/>
              <a:t>, i.e., significant difficulty or expense, the public accommodation </a:t>
            </a:r>
            <a:r>
              <a:rPr lang="en-US" b="1" dirty="0"/>
              <a:t>shall provide an alternative </a:t>
            </a:r>
            <a:r>
              <a:rPr lang="en-US" dirty="0"/>
              <a:t>auxiliary aid or service, if one exists, </a:t>
            </a:r>
            <a:r>
              <a:rPr lang="en-US" b="1" dirty="0"/>
              <a:t>that would not result in an </a:t>
            </a:r>
            <a:r>
              <a:rPr lang="en-US" b="1" dirty="0">
                <a:solidFill>
                  <a:srgbClr val="7030A0"/>
                </a:solidFill>
              </a:rPr>
              <a:t>alteration</a:t>
            </a:r>
            <a:r>
              <a:rPr lang="en-US" b="1" dirty="0"/>
              <a:t> or such </a:t>
            </a:r>
            <a:r>
              <a:rPr lang="en-US" b="1" dirty="0">
                <a:solidFill>
                  <a:srgbClr val="FF0000"/>
                </a:solidFill>
              </a:rPr>
              <a:t>burden</a:t>
            </a:r>
            <a:r>
              <a:rPr lang="en-US" b="1" dirty="0"/>
              <a:t> </a:t>
            </a:r>
            <a:r>
              <a:rPr lang="en-US" dirty="0"/>
              <a:t>but would nevertheless ensure that, to the maximum extent possible, individuals with disabilities receive the goods, services, facilities, privileges, advantages, or accommodations offered by the public accommodation.</a:t>
            </a:r>
          </a:p>
          <a:p>
            <a:pPr algn="ctr"/>
            <a:r>
              <a:rPr lang="en-US" i="1" dirty="0">
                <a:solidFill>
                  <a:srgbClr val="0070C0"/>
                </a:solidFill>
              </a:rPr>
              <a:t>Visit the </a:t>
            </a:r>
            <a:r>
              <a:rPr lang="en-US" i="1" dirty="0">
                <a:hlinkClick r:id="rId3"/>
              </a:rPr>
              <a:t>ada.gov/reg3a.html</a:t>
            </a:r>
            <a:r>
              <a:rPr lang="en-US" dirty="0"/>
              <a:t> website</a:t>
            </a:r>
            <a:r>
              <a:rPr lang="en-US" i="1" dirty="0">
                <a:solidFill>
                  <a:srgbClr val="0070C0"/>
                </a:solidFill>
              </a:rPr>
              <a:t> to see the many examples cited undue burden and fundamental alteration exceptions.</a:t>
            </a:r>
          </a:p>
        </p:txBody>
      </p:sp>
      <p:sp>
        <p:nvSpPr>
          <p:cNvPr id="4" name="Slide Number Placeholder 3"/>
          <p:cNvSpPr>
            <a:spLocks noGrp="1"/>
          </p:cNvSpPr>
          <p:nvPr>
            <p:ph type="sldNum" sz="quarter" idx="12"/>
          </p:nvPr>
        </p:nvSpPr>
        <p:spPr/>
        <p:txBody>
          <a:bodyPr/>
          <a:lstStyle/>
          <a:p>
            <a:fld id="{492D8F1A-69A8-9242-9469-8400121D240A}" type="slidenum">
              <a:rPr lang="en-US" smtClean="0"/>
              <a:t>14</a:t>
            </a:fld>
            <a:endParaRPr lang="en-US" dirty="0"/>
          </a:p>
        </p:txBody>
      </p:sp>
    </p:spTree>
    <p:extLst>
      <p:ext uri="{BB962C8B-B14F-4D97-AF65-F5344CB8AC3E}">
        <p14:creationId xmlns:p14="http://schemas.microsoft.com/office/powerpoint/2010/main" val="2664985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Authority of DSPS Coordinator:</a:t>
            </a:r>
            <a:br>
              <a:rPr lang="en-US" dirty="0"/>
            </a:br>
            <a:r>
              <a:rPr lang="en-US" dirty="0"/>
              <a:t>CCR Title 5 §</a:t>
            </a:r>
            <a:r>
              <a:rPr lang="en-US" dirty="0">
                <a:hlinkClick r:id="rId2">
                  <a:extLst>
                    <a:ext uri="{A12FA001-AC4F-418D-AE19-62706E023703}">
                      <ahyp:hlinkClr xmlns:ahyp="http://schemas.microsoft.com/office/drawing/2018/hyperlinkcolor" xmlns="" val="tx"/>
                    </a:ext>
                  </a:extLst>
                </a:hlinkClick>
              </a:rPr>
              <a:t>56027</a:t>
            </a:r>
            <a:r>
              <a:rPr lang="en-US" dirty="0"/>
              <a:t>. Academic Adjustments.</a:t>
            </a:r>
          </a:p>
        </p:txBody>
      </p:sp>
      <p:sp>
        <p:nvSpPr>
          <p:cNvPr id="3" name="Content Placeholder 2"/>
          <p:cNvSpPr>
            <a:spLocks noGrp="1"/>
          </p:cNvSpPr>
          <p:nvPr>
            <p:ph idx="1"/>
          </p:nvPr>
        </p:nvSpPr>
        <p:spPr/>
        <p:txBody>
          <a:bodyPr>
            <a:normAutofit/>
          </a:bodyPr>
          <a:lstStyle/>
          <a:p>
            <a:r>
              <a:rPr lang="en-US" dirty="0"/>
              <a:t>Each community college district receiving funding pursuant to this subchapter shall establish a policy and procedure for responding to, in a timely manner consistent with Section 53203 of this division, requests involving academic adjustments. This procedure shall provide for an individualized review of each request. </a:t>
            </a:r>
            <a:r>
              <a:rPr lang="en-US" b="1" dirty="0">
                <a:solidFill>
                  <a:srgbClr val="7030A0"/>
                </a:solidFill>
              </a:rPr>
              <a:t>The procedure shall also permit the Section 504/ADA Coordinator/Compliance Officer</a:t>
            </a:r>
            <a:r>
              <a:rPr lang="en-US" dirty="0"/>
              <a:t>, or other designated district official with knowledge of accommodation requirements, </a:t>
            </a:r>
            <a:r>
              <a:rPr lang="en-US" b="1" dirty="0">
                <a:solidFill>
                  <a:srgbClr val="7030A0"/>
                </a:solidFill>
              </a:rPr>
              <a:t>to make an interim decision pending a final resolution</a:t>
            </a:r>
            <a:r>
              <a:rPr lang="en-US" dirty="0">
                <a:solidFill>
                  <a:srgbClr val="7030A0"/>
                </a:solidFill>
              </a:rPr>
              <a:t>.</a:t>
            </a:r>
          </a:p>
          <a:p>
            <a:r>
              <a:rPr lang="en-US" sz="2000" dirty="0"/>
              <a:t>Note: Authority cited: Sections 67312, 70901 and 84850, Education Code. Reference: Sections 67310-67312 and 84850, Education Code.</a:t>
            </a:r>
          </a:p>
        </p:txBody>
      </p:sp>
      <p:sp>
        <p:nvSpPr>
          <p:cNvPr id="4" name="Slide Number Placeholder 3"/>
          <p:cNvSpPr>
            <a:spLocks noGrp="1"/>
          </p:cNvSpPr>
          <p:nvPr>
            <p:ph type="sldNum" sz="quarter" idx="12"/>
          </p:nvPr>
        </p:nvSpPr>
        <p:spPr/>
        <p:txBody>
          <a:bodyPr/>
          <a:lstStyle/>
          <a:p>
            <a:fld id="{492D8F1A-69A8-9242-9469-8400121D240A}" type="slidenum">
              <a:rPr lang="en-US" smtClean="0"/>
              <a:t>15</a:t>
            </a:fld>
            <a:endParaRPr lang="en-US" dirty="0"/>
          </a:p>
        </p:txBody>
      </p:sp>
    </p:spTree>
    <p:extLst>
      <p:ext uri="{BB962C8B-B14F-4D97-AF65-F5344CB8AC3E}">
        <p14:creationId xmlns:p14="http://schemas.microsoft.com/office/powerpoint/2010/main" val="252870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Process: When does an Accommodation become a Fundamental Alteration?</a:t>
            </a:r>
          </a:p>
        </p:txBody>
      </p:sp>
      <p:sp>
        <p:nvSpPr>
          <p:cNvPr id="3" name="Content Placeholder 2"/>
          <p:cNvSpPr>
            <a:spLocks noGrp="1"/>
          </p:cNvSpPr>
          <p:nvPr>
            <p:ph idx="1"/>
          </p:nvPr>
        </p:nvSpPr>
        <p:spPr/>
        <p:txBody>
          <a:bodyPr>
            <a:normAutofit/>
          </a:bodyPr>
          <a:lstStyle/>
          <a:p>
            <a:r>
              <a:rPr lang="en-US" dirty="0"/>
              <a:t>If a reasonable basis to believe there is a legitimate fundamental alteration question…</a:t>
            </a:r>
          </a:p>
          <a:p>
            <a:pPr marL="457200" indent="-457200">
              <a:buFont typeface="Arial" panose="020B0604020202020204" pitchFamily="34" charset="0"/>
              <a:buChar char="•"/>
            </a:pPr>
            <a:r>
              <a:rPr lang="en-US" dirty="0"/>
              <a:t>Verify the information is in the COR &amp; consistent across the institution</a:t>
            </a:r>
          </a:p>
          <a:p>
            <a:pPr marL="457200" indent="-457200">
              <a:buFont typeface="Arial" panose="020B0604020202020204" pitchFamily="34" charset="0"/>
              <a:buChar char="•"/>
            </a:pPr>
            <a:r>
              <a:rPr lang="en-US" dirty="0"/>
              <a:t>Gather a </a:t>
            </a:r>
            <a:r>
              <a:rPr lang="en-US" b="1" dirty="0"/>
              <a:t>committee</a:t>
            </a:r>
            <a:r>
              <a:rPr lang="en-US" dirty="0"/>
              <a:t> of objective and knowledgeable persons – </a:t>
            </a:r>
            <a:br>
              <a:rPr lang="en-US" dirty="0"/>
            </a:br>
            <a:r>
              <a:rPr lang="en-US" sz="2000" dirty="0"/>
              <a:t>subject, licensing, accreditation, student’s disability, and accommodation methods.</a:t>
            </a:r>
          </a:p>
          <a:p>
            <a:pPr marL="457200" indent="-457200">
              <a:buFont typeface="Arial" panose="020B0604020202020204" pitchFamily="34" charset="0"/>
              <a:buChar char="•"/>
            </a:pPr>
            <a:r>
              <a:rPr lang="en-US" dirty="0"/>
              <a:t>Review carefully</a:t>
            </a:r>
          </a:p>
          <a:p>
            <a:pPr marL="457200" indent="-457200">
              <a:buFont typeface="Arial" panose="020B0604020202020204" pitchFamily="34" charset="0"/>
              <a:buChar char="•"/>
            </a:pPr>
            <a:r>
              <a:rPr lang="en-US" dirty="0"/>
              <a:t>Document thoroughly – “No” is not sufficient. The </a:t>
            </a:r>
            <a:r>
              <a:rPr lang="en-US" b="1" dirty="0"/>
              <a:t>burden of justification is on the institution when denying</a:t>
            </a:r>
            <a:r>
              <a:rPr lang="en-US" dirty="0"/>
              <a:t> a requested accommodation as a fundamental alteration.</a:t>
            </a:r>
          </a:p>
        </p:txBody>
      </p:sp>
      <p:sp>
        <p:nvSpPr>
          <p:cNvPr id="4" name="Slide Number Placeholder 3"/>
          <p:cNvSpPr>
            <a:spLocks noGrp="1"/>
          </p:cNvSpPr>
          <p:nvPr>
            <p:ph type="sldNum" sz="quarter" idx="12"/>
          </p:nvPr>
        </p:nvSpPr>
        <p:spPr/>
        <p:txBody>
          <a:bodyPr/>
          <a:lstStyle/>
          <a:p>
            <a:fld id="{492D8F1A-69A8-9242-9469-8400121D240A}" type="slidenum">
              <a:rPr lang="en-US" smtClean="0"/>
              <a:t>16</a:t>
            </a:fld>
            <a:endParaRPr lang="en-US" dirty="0"/>
          </a:p>
        </p:txBody>
      </p:sp>
      <p:sp>
        <p:nvSpPr>
          <p:cNvPr id="5" name="TextBox 4"/>
          <p:cNvSpPr txBox="1"/>
          <p:nvPr/>
        </p:nvSpPr>
        <p:spPr>
          <a:xfrm>
            <a:off x="275697" y="6352143"/>
            <a:ext cx="6074557" cy="369332"/>
          </a:xfrm>
          <a:prstGeom prst="rect">
            <a:avLst/>
          </a:prstGeom>
          <a:noFill/>
        </p:spPr>
        <p:txBody>
          <a:bodyPr wrap="square" rtlCol="0">
            <a:spAutoFit/>
          </a:bodyPr>
          <a:lstStyle/>
          <a:p>
            <a:r>
              <a:rPr lang="en-US" dirty="0"/>
              <a:t>Source: Jamie Axelrod, </a:t>
            </a:r>
            <a:r>
              <a:rPr lang="en-US" dirty="0">
                <a:hlinkClick r:id="rId2"/>
              </a:rPr>
              <a:t>Fundamental Alteration Protocol</a:t>
            </a:r>
            <a:endParaRPr lang="en-US" dirty="0"/>
          </a:p>
        </p:txBody>
      </p:sp>
    </p:spTree>
    <p:extLst>
      <p:ext uri="{BB962C8B-B14F-4D97-AF65-F5344CB8AC3E}">
        <p14:creationId xmlns:p14="http://schemas.microsoft.com/office/powerpoint/2010/main" val="2313005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hlinkClick r:id="rId2">
                  <a:extLst>
                    <a:ext uri="{A12FA001-AC4F-418D-AE19-62706E023703}">
                      <ahyp:hlinkClr xmlns:ahyp="http://schemas.microsoft.com/office/drawing/2018/hyperlinkcolor" xmlns="" val="tx"/>
                    </a:ext>
                  </a:extLst>
                </a:hlinkClick>
              </a:rPr>
              <a:t>Fundamental Alteration Protocol</a:t>
            </a:r>
            <a:r>
              <a:rPr lang="en-US" dirty="0">
                <a:solidFill>
                  <a:srgbClr val="FFFF00"/>
                </a:solidFill>
              </a:rPr>
              <a:t> </a:t>
            </a:r>
            <a:r>
              <a:rPr lang="en-US" sz="2000" dirty="0"/>
              <a:t>– Jamie Axelrod, Northern Arizona University ADA Coordinator, President of Association of Higher Education and Disability (AHEAD)  (paraphrased)</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Is this item/skill/objective clearly documented in the COR?</a:t>
            </a:r>
          </a:p>
          <a:p>
            <a:pPr marL="514350" indent="-514350">
              <a:buFont typeface="+mj-lt"/>
              <a:buAutoNum type="arabicPeriod"/>
            </a:pPr>
            <a:r>
              <a:rPr lang="en-US" dirty="0"/>
              <a:t>Do instructors consistently/uniformly expect this item/skill/objective?</a:t>
            </a:r>
          </a:p>
          <a:p>
            <a:pPr marL="514350" indent="-514350">
              <a:buFont typeface="+mj-lt"/>
              <a:buAutoNum type="arabicPeriod"/>
            </a:pPr>
            <a:r>
              <a:rPr lang="en-US" dirty="0"/>
              <a:t>Does the requested accommodation invalidate the objective of the course or program requirement?</a:t>
            </a:r>
          </a:p>
          <a:p>
            <a:r>
              <a:rPr lang="en-US" b="1" i="1" dirty="0"/>
              <a:t>If the answer to #1-3 is yes, then…</a:t>
            </a:r>
          </a:p>
          <a:p>
            <a:pPr marL="514350" indent="-514350">
              <a:buFont typeface="+mj-lt"/>
              <a:buAutoNum type="arabicPeriod" startAt="4"/>
            </a:pPr>
            <a:r>
              <a:rPr lang="en-US" dirty="0"/>
              <a:t>Are there alternate ways to demonstrate mastery?</a:t>
            </a:r>
          </a:p>
          <a:p>
            <a:pPr marL="514350" indent="-514350">
              <a:buFont typeface="+mj-lt"/>
              <a:buAutoNum type="arabicPeriod" startAt="4"/>
            </a:pPr>
            <a:r>
              <a:rPr lang="en-US" dirty="0"/>
              <a:t>Have we diligently searched for alternatives?</a:t>
            </a:r>
          </a:p>
          <a:p>
            <a:pPr marL="514350" indent="-514350">
              <a:buFont typeface="+mj-lt"/>
              <a:buAutoNum type="arabicPeriod" startAt="4"/>
            </a:pPr>
            <a:r>
              <a:rPr lang="en-US" dirty="0"/>
              <a:t>Have we included all necessary people in this search?</a:t>
            </a:r>
          </a:p>
          <a:p>
            <a:pPr marL="514350" indent="-514350">
              <a:buFont typeface="+mj-lt"/>
              <a:buAutoNum type="arabicPeriod" startAt="4"/>
            </a:pPr>
            <a:r>
              <a:rPr lang="en-US" dirty="0"/>
              <a:t>Have we identified whether other colleges have identified alternatives that achieve the objectives without fundamentally altering requirements?</a:t>
            </a:r>
          </a:p>
          <a:p>
            <a:r>
              <a:rPr lang="en-US" dirty="0"/>
              <a:t>If the committee has explored this issue in a well-reasoned manner, without discrimination, and believes the accommodation would fundamentally alter the essential elements of the course or program and no reasonable alternative accommodations exist, then the requested accommodation can be denied.</a:t>
            </a:r>
          </a:p>
        </p:txBody>
      </p:sp>
      <p:sp>
        <p:nvSpPr>
          <p:cNvPr id="4" name="Slide Number Placeholder 3"/>
          <p:cNvSpPr>
            <a:spLocks noGrp="1"/>
          </p:cNvSpPr>
          <p:nvPr>
            <p:ph type="sldNum" sz="quarter" idx="12"/>
          </p:nvPr>
        </p:nvSpPr>
        <p:spPr/>
        <p:txBody>
          <a:bodyPr/>
          <a:lstStyle/>
          <a:p>
            <a:fld id="{492D8F1A-69A8-9242-9469-8400121D240A}" type="slidenum">
              <a:rPr lang="en-US" smtClean="0"/>
              <a:t>17</a:t>
            </a:fld>
            <a:endParaRPr lang="en-US" dirty="0"/>
          </a:p>
        </p:txBody>
      </p:sp>
    </p:spTree>
    <p:extLst>
      <p:ext uri="{BB962C8B-B14F-4D97-AF65-F5344CB8AC3E}">
        <p14:creationId xmlns:p14="http://schemas.microsoft.com/office/powerpoint/2010/main" val="3527355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 Fire Academy Ladder Training</a:t>
            </a:r>
          </a:p>
        </p:txBody>
      </p:sp>
      <p:sp>
        <p:nvSpPr>
          <p:cNvPr id="5" name="Content Placeholder 4"/>
          <p:cNvSpPr>
            <a:spLocks noGrp="1"/>
          </p:cNvSpPr>
          <p:nvPr>
            <p:ph sz="half" idx="1"/>
          </p:nvPr>
        </p:nvSpPr>
        <p:spPr>
          <a:xfrm>
            <a:off x="1277650" y="1127573"/>
            <a:ext cx="6649020" cy="5022085"/>
          </a:xfrm>
        </p:spPr>
        <p:txBody>
          <a:bodyPr/>
          <a:lstStyle/>
          <a:p>
            <a:r>
              <a:rPr lang="en-US" dirty="0"/>
              <a:t>A paraplegic student registers for the fire academy course and seeks accommodation because he is physically unable to climb a ladder.</a:t>
            </a:r>
            <a:br>
              <a:rPr lang="en-US" dirty="0"/>
            </a:br>
            <a:endParaRPr lang="en-US" dirty="0"/>
          </a:p>
          <a:p>
            <a:r>
              <a:rPr lang="en-US" dirty="0"/>
              <a:t>Is the College required to provide an accommodation?  Or would this be a fundamental alteration?</a:t>
            </a:r>
          </a:p>
        </p:txBody>
      </p:sp>
      <p:pic>
        <p:nvPicPr>
          <p:cNvPr id="1026" name="Picture 2" descr="Image shows a firefighter carrying a man down a ladder, assisted by at least five other firefighters, while the building behind is engulfed in smoke." title="Firefighter on a Ladde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7926669" y="1127573"/>
            <a:ext cx="3397023" cy="511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267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The photo shows five cadets in the Columbia College Fire Academy standing next to an Academy Fire Engine, accompanied by a service dog serving one of the cadets." title="Fire Academy Students and Service Do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68128" y="1034888"/>
            <a:ext cx="3867897" cy="520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Scenario 2 – Fire Academy Diabetic Student</a:t>
            </a:r>
          </a:p>
        </p:txBody>
      </p:sp>
      <p:sp>
        <p:nvSpPr>
          <p:cNvPr id="5" name="Content Placeholder 4"/>
          <p:cNvSpPr>
            <a:spLocks noGrp="1"/>
          </p:cNvSpPr>
          <p:nvPr>
            <p:ph sz="half" idx="1"/>
          </p:nvPr>
        </p:nvSpPr>
        <p:spPr>
          <a:xfrm>
            <a:off x="1277650" y="1127573"/>
            <a:ext cx="6615361" cy="5022085"/>
          </a:xfrm>
        </p:spPr>
        <p:txBody>
          <a:bodyPr/>
          <a:lstStyle/>
          <a:p>
            <a:r>
              <a:rPr lang="en-US" dirty="0"/>
              <a:t>A diabetic student is registered for the fire academy. He is accompanied by a service dog trained to alert when his blood sugars are out of balance.</a:t>
            </a:r>
            <a:br>
              <a:rPr lang="en-US" dirty="0"/>
            </a:br>
            <a:endParaRPr lang="en-US" dirty="0"/>
          </a:p>
          <a:p>
            <a:r>
              <a:rPr lang="en-US" dirty="0"/>
              <a:t>Should the College permit his participation with the service dog as an accommodation, or does this represent a fundamental alteration of the fire academy course?</a:t>
            </a:r>
          </a:p>
        </p:txBody>
      </p:sp>
      <p:pic>
        <p:nvPicPr>
          <p:cNvPr id="1027" name="Picture 3" descr="Photo shows a Columbia College fire academy cadet at his academy graduation, accompanied by his service dog. " title="Fire Academy graduate with service dog"/>
          <p:cNvPicPr>
            <a:picLocks noChangeAspect="1" noChangeArrowheads="1"/>
          </p:cNvPicPr>
          <p:nvPr/>
        </p:nvPicPr>
        <p:blipFill rotWithShape="1">
          <a:blip r:embed="rId3">
            <a:extLst>
              <a:ext uri="{28A0092B-C50C-407E-A947-70E740481C1C}">
                <a14:useLocalDpi xmlns:a14="http://schemas.microsoft.com/office/drawing/2010/main" val="0"/>
              </a:ext>
            </a:extLst>
          </a:blip>
          <a:srcRect l="612" t="18919" r="-612" b="18330"/>
          <a:stretch/>
        </p:blipFill>
        <p:spPr bwMode="auto">
          <a:xfrm>
            <a:off x="7930761" y="1316325"/>
            <a:ext cx="3967514" cy="442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72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Outline</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t>Motivation &amp; Background: Office of Civil Rights findings, </a:t>
            </a:r>
            <a:r>
              <a:rPr lang="en-US" dirty="0" err="1"/>
              <a:t>Payan</a:t>
            </a:r>
            <a:r>
              <a:rPr lang="en-US" dirty="0"/>
              <a:t> v. LACCD, &amp; Collective Risk</a:t>
            </a:r>
          </a:p>
          <a:p>
            <a:pPr marL="457200" indent="-457200">
              <a:buFont typeface="Arial" panose="020B0604020202020204" pitchFamily="34" charset="0"/>
              <a:buChar char="•"/>
            </a:pPr>
            <a:r>
              <a:rPr lang="en-US" dirty="0"/>
              <a:t>ASCCC Resolution – </a:t>
            </a:r>
            <a:r>
              <a:rPr lang="en-US" dirty="0">
                <a:hlinkClick r:id="rId2"/>
              </a:rPr>
              <a:t>Fall 2019 Res. 01.08</a:t>
            </a:r>
            <a:endParaRPr lang="en-US" dirty="0"/>
          </a:p>
          <a:p>
            <a:pPr marL="457200" indent="-457200">
              <a:buFont typeface="Arial" panose="020B0604020202020204" pitchFamily="34" charset="0"/>
              <a:buChar char="•"/>
            </a:pPr>
            <a:r>
              <a:rPr lang="en-US" dirty="0"/>
              <a:t>Guiding Regulations</a:t>
            </a:r>
          </a:p>
          <a:p>
            <a:pPr marL="457200" indent="-457200">
              <a:buFont typeface="Arial" panose="020B0604020202020204" pitchFamily="34" charset="0"/>
              <a:buChar char="•"/>
            </a:pPr>
            <a:r>
              <a:rPr lang="en-US" dirty="0"/>
              <a:t>Foundational Knowledge – Accommodations and Fundamental Alterations</a:t>
            </a:r>
          </a:p>
          <a:p>
            <a:pPr marL="457200" indent="-457200">
              <a:buFont typeface="Arial" panose="020B0604020202020204" pitchFamily="34" charset="0"/>
              <a:buChar char="•"/>
            </a:pPr>
            <a:r>
              <a:rPr lang="en-US" dirty="0"/>
              <a:t>Scenarios</a:t>
            </a:r>
          </a:p>
          <a:p>
            <a:pPr marL="457200" indent="-457200">
              <a:buFont typeface="Arial" panose="020B0604020202020204" pitchFamily="34" charset="0"/>
              <a:buChar char="•"/>
            </a:pPr>
            <a:r>
              <a:rPr lang="en-US" dirty="0"/>
              <a:t>Next Steps</a:t>
            </a:r>
          </a:p>
          <a:p>
            <a:endParaRPr lang="en-US" dirty="0"/>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2</a:t>
            </a:fld>
            <a:endParaRPr lang="en-US" dirty="0"/>
          </a:p>
        </p:txBody>
      </p:sp>
    </p:spTree>
    <p:extLst>
      <p:ext uri="{BB962C8B-B14F-4D97-AF65-F5344CB8AC3E}">
        <p14:creationId xmlns:p14="http://schemas.microsoft.com/office/powerpoint/2010/main" val="527066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shows a Canon Minidesk Calculator 8-Digit LCD CNM 4075A007AA, a non-scientific calculator capable of basic operations only." title="Simple Calculator"/>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l="8819" t="11792" r="9690" b="12269"/>
          <a:stretch/>
        </p:blipFill>
        <p:spPr bwMode="auto">
          <a:xfrm>
            <a:off x="9127169" y="3674429"/>
            <a:ext cx="2799299" cy="260856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Scenario 3 – Calculator use in Arithmetic Course</a:t>
            </a:r>
          </a:p>
        </p:txBody>
      </p:sp>
      <p:sp>
        <p:nvSpPr>
          <p:cNvPr id="6" name="Content Placeholder 5"/>
          <p:cNvSpPr>
            <a:spLocks noGrp="1"/>
          </p:cNvSpPr>
          <p:nvPr>
            <p:ph sz="half" idx="1"/>
          </p:nvPr>
        </p:nvSpPr>
        <p:spPr>
          <a:xfrm>
            <a:off x="1277650" y="1127573"/>
            <a:ext cx="8466600" cy="5022085"/>
          </a:xfrm>
        </p:spPr>
        <p:txBody>
          <a:bodyPr/>
          <a:lstStyle/>
          <a:p>
            <a:r>
              <a:rPr lang="en-US" dirty="0"/>
              <a:t>A student with dyscalculia is registered in an arithmetic course at the college.</a:t>
            </a:r>
          </a:p>
          <a:p>
            <a:r>
              <a:rPr lang="en-US" dirty="0"/>
              <a:t>The purpose of the course is to teach algorithms to manually add, subtract, multiply, and divide, without a calculator.</a:t>
            </a:r>
          </a:p>
          <a:p>
            <a:r>
              <a:rPr lang="en-US" dirty="0"/>
              <a:t>This is clearly stated in the COR.</a:t>
            </a:r>
          </a:p>
          <a:p>
            <a:r>
              <a:rPr lang="en-US" dirty="0"/>
              <a:t>The student requests an accommodation to use a simple calculator.</a:t>
            </a:r>
          </a:p>
          <a:p>
            <a:r>
              <a:rPr lang="en-US" dirty="0"/>
              <a:t>Is this a fundamental alteration?</a:t>
            </a:r>
          </a:p>
        </p:txBody>
      </p:sp>
    </p:spTree>
    <p:extLst>
      <p:ext uri="{BB962C8B-B14F-4D97-AF65-F5344CB8AC3E}">
        <p14:creationId xmlns:p14="http://schemas.microsoft.com/office/powerpoint/2010/main" val="92163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 – Graphing Calculator in Statistics</a:t>
            </a:r>
          </a:p>
        </p:txBody>
      </p:sp>
      <p:sp>
        <p:nvSpPr>
          <p:cNvPr id="3" name="Content Placeholder 2"/>
          <p:cNvSpPr>
            <a:spLocks noGrp="1"/>
          </p:cNvSpPr>
          <p:nvPr>
            <p:ph sz="half" idx="1"/>
          </p:nvPr>
        </p:nvSpPr>
        <p:spPr>
          <a:xfrm>
            <a:off x="1277650" y="1127573"/>
            <a:ext cx="7518541" cy="5022085"/>
          </a:xfrm>
        </p:spPr>
        <p:txBody>
          <a:bodyPr>
            <a:normAutofit/>
          </a:bodyPr>
          <a:lstStyle/>
          <a:p>
            <a:r>
              <a:rPr lang="en-US" dirty="0"/>
              <a:t>A student with a learning disability is registered in statistics.</a:t>
            </a:r>
          </a:p>
          <a:p>
            <a:r>
              <a:rPr lang="en-US" dirty="0"/>
              <a:t>The instructor only permits basic or scientific calculators and prohibits graphing calculators.</a:t>
            </a:r>
          </a:p>
          <a:p>
            <a:r>
              <a:rPr lang="en-US" dirty="0"/>
              <a:t>The instructor explains to the DSPS coordinator that they expect all statistics students to manually compute essential statistics using formulas and simple calculators, and consequently the graphing calculator represents a fundamental alteration of the course.</a:t>
            </a:r>
          </a:p>
          <a:p>
            <a:r>
              <a:rPr lang="en-US" dirty="0"/>
              <a:t>Would granting this requested accommodation represent a fundamental alteration?</a:t>
            </a:r>
          </a:p>
        </p:txBody>
      </p:sp>
      <p:pic>
        <p:nvPicPr>
          <p:cNvPr id="3074" name="Picture 2" descr="Photo shows a hand holding a Texas Instruments TI-84 Plus graphing calculator showing the graph of a quadratic function." title="TI-84 Plus Graphing Calculato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8992534" y="1233487"/>
            <a:ext cx="2947024" cy="466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202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image shows a standard compound microscope as utilized in biology classrooms, consisting of dual eye-pieces and multiple knobs and adjustments." title="Compound Microscope"/>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l="9378" r="9114"/>
          <a:stretch/>
        </p:blipFill>
        <p:spPr bwMode="auto">
          <a:xfrm>
            <a:off x="8612937" y="1837170"/>
            <a:ext cx="3579063" cy="4391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Scenario 5 – Microscope in Microbiology</a:t>
            </a:r>
          </a:p>
        </p:txBody>
      </p:sp>
      <p:sp>
        <p:nvSpPr>
          <p:cNvPr id="3" name="Content Placeholder 2"/>
          <p:cNvSpPr>
            <a:spLocks noGrp="1"/>
          </p:cNvSpPr>
          <p:nvPr>
            <p:ph sz="half" idx="1"/>
          </p:nvPr>
        </p:nvSpPr>
        <p:spPr>
          <a:xfrm>
            <a:off x="1277650" y="1127573"/>
            <a:ext cx="7686836" cy="5022085"/>
          </a:xfrm>
        </p:spPr>
        <p:txBody>
          <a:bodyPr>
            <a:normAutofit fontScale="92500" lnSpcReduction="10000"/>
          </a:bodyPr>
          <a:lstStyle/>
          <a:p>
            <a:r>
              <a:rPr lang="en-US" dirty="0"/>
              <a:t>A student with both visual and physical limitations is enrolled in microbiology.</a:t>
            </a:r>
          </a:p>
          <a:p>
            <a:r>
              <a:rPr lang="en-US" dirty="0"/>
              <a:t>The COR includes an objective, “Students will effectively utilize a compound microscope to focus upon and identify microbes.”</a:t>
            </a:r>
          </a:p>
          <a:p>
            <a:r>
              <a:rPr lang="en-US" dirty="0"/>
              <a:t>The instructor explains that the student must look through the scope and manually adjust the dials and settings to properly view the microbes.  The instructor looks through each student’s scope to assess the skill.</a:t>
            </a:r>
          </a:p>
          <a:p>
            <a:r>
              <a:rPr lang="en-US" dirty="0"/>
              <a:t>Because the student is incapable of these actions, the instructor requests that the student should be dropped from the course.</a:t>
            </a:r>
          </a:p>
          <a:p>
            <a:r>
              <a:rPr lang="en-US" dirty="0"/>
              <a:t>YOU are the DSPS Coordinator.  What do you say?</a:t>
            </a:r>
          </a:p>
          <a:p>
            <a:r>
              <a:rPr lang="en-US" dirty="0"/>
              <a:t>Instructor </a:t>
            </a:r>
            <a:r>
              <a:rPr lang="en-US" i="1" dirty="0"/>
              <a:t>insists </a:t>
            </a:r>
            <a:r>
              <a:rPr lang="en-US" dirty="0"/>
              <a:t>so you convene the committee.  What does the committee say?</a:t>
            </a:r>
          </a:p>
        </p:txBody>
      </p:sp>
    </p:spTree>
    <p:extLst>
      <p:ext uri="{BB962C8B-B14F-4D97-AF65-F5344CB8AC3E}">
        <p14:creationId xmlns:p14="http://schemas.microsoft.com/office/powerpoint/2010/main" val="4195572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image shows a microscope attached to a digital camera with the image projected onto a large computer monitor." title="Digital Microscope with image on computer screen"/>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7800975" y="1798638"/>
            <a:ext cx="4391025" cy="4391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For consideration</a:t>
            </a:r>
          </a:p>
        </p:txBody>
      </p:sp>
      <p:sp>
        <p:nvSpPr>
          <p:cNvPr id="3" name="Content Placeholder 2"/>
          <p:cNvSpPr>
            <a:spLocks noGrp="1"/>
          </p:cNvSpPr>
          <p:nvPr>
            <p:ph sz="half" idx="1"/>
          </p:nvPr>
        </p:nvSpPr>
        <p:spPr/>
        <p:txBody>
          <a:bodyPr/>
          <a:lstStyle/>
          <a:p>
            <a:r>
              <a:rPr lang="en-US" dirty="0"/>
              <a:t>Cost approximately $1500 retail.</a:t>
            </a:r>
          </a:p>
          <a:p>
            <a:r>
              <a:rPr lang="en-US" dirty="0"/>
              <a:t>Monitor and computer not included</a:t>
            </a:r>
          </a:p>
          <a:p>
            <a:r>
              <a:rPr lang="en-US" dirty="0"/>
              <a:t>Standard microscope cost is approximately $300</a:t>
            </a:r>
          </a:p>
          <a:p>
            <a:r>
              <a:rPr lang="en-US" dirty="0"/>
              <a:t>DSPS annual costs regularly exceed budget</a:t>
            </a:r>
          </a:p>
          <a:p>
            <a:r>
              <a:rPr lang="en-US" dirty="0"/>
              <a:t>District annual budget is $100M</a:t>
            </a:r>
          </a:p>
        </p:txBody>
      </p:sp>
    </p:spTree>
    <p:extLst>
      <p:ext uri="{BB962C8B-B14F-4D97-AF65-F5344CB8AC3E}">
        <p14:creationId xmlns:p14="http://schemas.microsoft.com/office/powerpoint/2010/main" val="2675980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image shows an American Diagnostic Corporation Prosphyg 790 Home Blood Pressure Kit consisting of a standard stethoscope and manual blood pressure cuff with analog dial display." title="Stethoscope and Blood Pressure Cuff"/>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8978647" y="2101850"/>
            <a:ext cx="2854325" cy="4391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Scenario 6 – Hearing-Impaired Nursing Student</a:t>
            </a:r>
          </a:p>
        </p:txBody>
      </p:sp>
      <p:sp>
        <p:nvSpPr>
          <p:cNvPr id="3" name="Content Placeholder 2"/>
          <p:cNvSpPr>
            <a:spLocks noGrp="1"/>
          </p:cNvSpPr>
          <p:nvPr>
            <p:ph sz="half" idx="1"/>
          </p:nvPr>
        </p:nvSpPr>
        <p:spPr/>
        <p:txBody>
          <a:bodyPr/>
          <a:lstStyle/>
          <a:p>
            <a:r>
              <a:rPr lang="en-US" dirty="0"/>
              <a:t>A hearing-impaired student is enrolled in a nursing clinical course.</a:t>
            </a:r>
          </a:p>
          <a:p>
            <a:r>
              <a:rPr lang="en-US" dirty="0"/>
              <a:t>The instructor states that the student is unable to take vital signs, which is an essential function of the clinical rotation.</a:t>
            </a:r>
          </a:p>
          <a:p>
            <a:r>
              <a:rPr lang="en-US" dirty="0"/>
              <a:t>Is there a fundamental alteration involved?</a:t>
            </a:r>
          </a:p>
          <a:p>
            <a:r>
              <a:rPr lang="en-US" dirty="0"/>
              <a:t>What do you do?</a:t>
            </a:r>
          </a:p>
        </p:txBody>
      </p:sp>
    </p:spTree>
    <p:extLst>
      <p:ext uri="{BB962C8B-B14F-4D97-AF65-F5344CB8AC3E}">
        <p14:creationId xmlns:p14="http://schemas.microsoft.com/office/powerpoint/2010/main" val="1094967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7 – Occupational Therapy Certification</a:t>
            </a:r>
          </a:p>
        </p:txBody>
      </p:sp>
      <p:sp>
        <p:nvSpPr>
          <p:cNvPr id="3" name="Content Placeholder 2"/>
          <p:cNvSpPr>
            <a:spLocks noGrp="1"/>
          </p:cNvSpPr>
          <p:nvPr>
            <p:ph sz="half" idx="1"/>
          </p:nvPr>
        </p:nvSpPr>
        <p:spPr/>
        <p:txBody>
          <a:bodyPr/>
          <a:lstStyle/>
          <a:p>
            <a:r>
              <a:rPr lang="en-US" dirty="0"/>
              <a:t>To become </a:t>
            </a:r>
            <a:r>
              <a:rPr lang="en-US" dirty="0" smtClean="0"/>
              <a:t>a certified </a:t>
            </a:r>
            <a:r>
              <a:rPr lang="en-US" dirty="0"/>
              <a:t>occupational therapist, the applicant must assess the patient, review clinical tests, and plan an appropriate intervention in a timely manner.</a:t>
            </a:r>
          </a:p>
          <a:p>
            <a:r>
              <a:rPr lang="en-US" dirty="0"/>
              <a:t>A student with a learning disability requests that she be allowed to bring brief written notes into class practice evaluations and have extra time to read and digest the materials and patient responses.</a:t>
            </a:r>
          </a:p>
          <a:p>
            <a:r>
              <a:rPr lang="en-US" dirty="0"/>
              <a:t>The instructor objects because the certification requires timely, unassisted, independent skill demonstration.</a:t>
            </a:r>
          </a:p>
          <a:p>
            <a:r>
              <a:rPr lang="en-US" dirty="0"/>
              <a:t>What do you do?</a:t>
            </a:r>
          </a:p>
        </p:txBody>
      </p:sp>
    </p:spTree>
    <p:extLst>
      <p:ext uri="{BB962C8B-B14F-4D97-AF65-F5344CB8AC3E}">
        <p14:creationId xmlns:p14="http://schemas.microsoft.com/office/powerpoint/2010/main" val="474574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8 – Required Essays in Chemistry</a:t>
            </a:r>
          </a:p>
        </p:txBody>
      </p:sp>
      <p:sp>
        <p:nvSpPr>
          <p:cNvPr id="3" name="Content Placeholder 2"/>
          <p:cNvSpPr>
            <a:spLocks noGrp="1"/>
          </p:cNvSpPr>
          <p:nvPr>
            <p:ph sz="half" idx="1"/>
          </p:nvPr>
        </p:nvSpPr>
        <p:spPr/>
        <p:txBody>
          <a:bodyPr/>
          <a:lstStyle/>
          <a:p>
            <a:r>
              <a:rPr lang="en-US" dirty="0"/>
              <a:t>A student is enrolled in a general education Chemistry and Society course.</a:t>
            </a:r>
          </a:p>
          <a:p>
            <a:r>
              <a:rPr lang="en-US" dirty="0"/>
              <a:t>Upon reviewing the syllabus, she learns that the course requires completion of two papers regarding the use and history of chemistry in society.</a:t>
            </a:r>
          </a:p>
          <a:p>
            <a:r>
              <a:rPr lang="en-US" dirty="0"/>
              <a:t>The student tells the DSPS coordinator that she cannot complete writing assignments, with or without accommodations.  The student requests that writing assignments not be included in her grade.</a:t>
            </a:r>
          </a:p>
          <a:p>
            <a:r>
              <a:rPr lang="en-US" dirty="0"/>
              <a:t>Would this be a fundamental alteration?</a:t>
            </a:r>
          </a:p>
          <a:p>
            <a:r>
              <a:rPr lang="en-US" dirty="0"/>
              <a:t>What do you do?</a:t>
            </a:r>
          </a:p>
        </p:txBody>
      </p:sp>
    </p:spTree>
    <p:extLst>
      <p:ext uri="{BB962C8B-B14F-4D97-AF65-F5344CB8AC3E}">
        <p14:creationId xmlns:p14="http://schemas.microsoft.com/office/powerpoint/2010/main" val="2750716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9 – Face Mask</a:t>
            </a:r>
            <a:endParaRPr lang="en-US" dirty="0"/>
          </a:p>
        </p:txBody>
      </p:sp>
      <p:sp>
        <p:nvSpPr>
          <p:cNvPr id="3" name="Content Placeholder 2"/>
          <p:cNvSpPr>
            <a:spLocks noGrp="1"/>
          </p:cNvSpPr>
          <p:nvPr>
            <p:ph sz="half" idx="1"/>
          </p:nvPr>
        </p:nvSpPr>
        <p:spPr/>
        <p:txBody>
          <a:bodyPr/>
          <a:lstStyle/>
          <a:p>
            <a:r>
              <a:rPr lang="en-US" dirty="0" smtClean="0"/>
              <a:t>A student is enrolled in Fall 2020 in a lecture/lab science course required for his major.  The course is being offered with online lectures coupled with face-to-face lab sessions with physical distancing and sanitation protocols.  The instructor and all students are required to wear face masks. </a:t>
            </a:r>
          </a:p>
          <a:p>
            <a:r>
              <a:rPr lang="en-US" dirty="0" smtClean="0"/>
              <a:t>The student tells the instructor that he refuses to wear the mask because he has a disability, and that the instructor is not permitted to ask what that disability is per the ADA.</a:t>
            </a:r>
          </a:p>
          <a:p>
            <a:r>
              <a:rPr lang="en-US" dirty="0" smtClean="0"/>
              <a:t>What do you do?</a:t>
            </a:r>
          </a:p>
        </p:txBody>
      </p:sp>
    </p:spTree>
    <p:extLst>
      <p:ext uri="{BB962C8B-B14F-4D97-AF65-F5344CB8AC3E}">
        <p14:creationId xmlns:p14="http://schemas.microsoft.com/office/powerpoint/2010/main" val="2062597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10 – Therapy Dog</a:t>
            </a:r>
            <a:endParaRPr lang="en-US" dirty="0"/>
          </a:p>
        </p:txBody>
      </p:sp>
      <p:sp>
        <p:nvSpPr>
          <p:cNvPr id="3" name="Content Placeholder 2"/>
          <p:cNvSpPr>
            <a:spLocks noGrp="1"/>
          </p:cNvSpPr>
          <p:nvPr>
            <p:ph sz="half" idx="1"/>
          </p:nvPr>
        </p:nvSpPr>
        <p:spPr/>
        <p:txBody>
          <a:bodyPr/>
          <a:lstStyle/>
          <a:p>
            <a:r>
              <a:rPr lang="en-US" dirty="0" smtClean="0"/>
              <a:t>A student arrives in class on the first day of the semester with a small dog on a leash.  The dog is wearing a vest saying “service dog.”</a:t>
            </a:r>
          </a:p>
          <a:p>
            <a:r>
              <a:rPr lang="en-US" dirty="0" smtClean="0"/>
              <a:t>Following protocol and Board Policy, the instructor asks what service the dog is trained to perform.</a:t>
            </a:r>
          </a:p>
          <a:p>
            <a:r>
              <a:rPr lang="en-US" dirty="0" smtClean="0"/>
              <a:t>The students states that it is a therapy dog that provides emotional comfort to the student.</a:t>
            </a:r>
          </a:p>
          <a:p>
            <a:r>
              <a:rPr lang="en-US" dirty="0" smtClean="0"/>
              <a:t>Should the student be permitted to attend with the dog?</a:t>
            </a:r>
            <a:br>
              <a:rPr lang="en-US" dirty="0" smtClean="0"/>
            </a:br>
            <a:endParaRPr lang="en-US" dirty="0" smtClean="0"/>
          </a:p>
          <a:p>
            <a:r>
              <a:rPr lang="en-US" dirty="0" smtClean="0"/>
              <a:t>Is the answer different if the student is a veteran whose dog provides comfort to alleviate his PTSD?</a:t>
            </a:r>
            <a:endParaRPr lang="en-US" dirty="0"/>
          </a:p>
        </p:txBody>
      </p:sp>
    </p:spTree>
    <p:extLst>
      <p:ext uri="{BB962C8B-B14F-4D97-AF65-F5344CB8AC3E}">
        <p14:creationId xmlns:p14="http://schemas.microsoft.com/office/powerpoint/2010/main" val="3421282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Next Steps</a:t>
            </a:r>
          </a:p>
        </p:txBody>
      </p:sp>
      <p:sp>
        <p:nvSpPr>
          <p:cNvPr id="6" name="Content Placeholder 5"/>
          <p:cNvSpPr>
            <a:spLocks noGrp="1"/>
          </p:cNvSpPr>
          <p:nvPr>
            <p:ph idx="1"/>
          </p:nvPr>
        </p:nvSpPr>
        <p:spPr>
          <a:solidFill>
            <a:schemeClr val="bg1"/>
          </a:solidFill>
          <a:effectLst>
            <a:glow rad="63500">
              <a:schemeClr val="accent2">
                <a:satMod val="175000"/>
                <a:alpha val="40000"/>
              </a:schemeClr>
            </a:glow>
            <a:outerShdw blurRad="50800" dist="38100" dir="2700000" algn="tl" rotWithShape="0">
              <a:prstClr val="black">
                <a:alpha val="40000"/>
              </a:prstClr>
            </a:outerShdw>
          </a:effectLst>
        </p:spPr>
        <p:txBody>
          <a:bodyPr>
            <a:normAutofit/>
          </a:bodyPr>
          <a:lstStyle/>
          <a:p>
            <a:pPr marL="514350" indent="-514350">
              <a:buFont typeface="+mj-lt"/>
              <a:buAutoNum type="arabicPeriod"/>
            </a:pPr>
            <a:r>
              <a:rPr lang="en-US" dirty="0"/>
              <a:t>Further conversations with ASCCC regarding Fall 2019 Res 08.01</a:t>
            </a:r>
          </a:p>
          <a:p>
            <a:pPr marL="514350" indent="-514350">
              <a:buFont typeface="+mj-lt"/>
              <a:buAutoNum type="arabicPeriod"/>
            </a:pPr>
            <a:r>
              <a:rPr lang="en-US" dirty="0"/>
              <a:t>Develop </a:t>
            </a:r>
            <a:r>
              <a:rPr lang="en-US" b="1" dirty="0"/>
              <a:t>Fundamental Alterations Protocol </a:t>
            </a:r>
            <a:r>
              <a:rPr lang="en-US" dirty="0"/>
              <a:t>for CCCs. Include criteria for a “fundamental alterations committee.”</a:t>
            </a:r>
          </a:p>
          <a:p>
            <a:pPr marL="514350" indent="-514350">
              <a:buFont typeface="+mj-lt"/>
              <a:buAutoNum type="arabicPeriod"/>
            </a:pPr>
            <a:r>
              <a:rPr lang="en-US" dirty="0"/>
              <a:t>Achieve approval of Protocol by the ASCCC as an Academic Senate Paper</a:t>
            </a:r>
          </a:p>
          <a:p>
            <a:pPr marL="514350" indent="-514350">
              <a:buFont typeface="+mj-lt"/>
              <a:buAutoNum type="arabicPeriod"/>
            </a:pPr>
            <a:r>
              <a:rPr lang="en-US" dirty="0"/>
              <a:t>Incorporate Protocol into CLCC’s Model Board Policy &amp; Procedures templates.  (Currently no mention of “fundamental alterations”)</a:t>
            </a:r>
          </a:p>
          <a:p>
            <a:pPr marL="514350" indent="-514350">
              <a:buFont typeface="+mj-lt"/>
              <a:buAutoNum type="arabicPeriod"/>
            </a:pPr>
            <a:r>
              <a:rPr lang="en-US" dirty="0"/>
              <a:t>Look at </a:t>
            </a:r>
            <a:r>
              <a:rPr lang="en-US" i="1" dirty="0"/>
              <a:t>your</a:t>
            </a:r>
            <a:r>
              <a:rPr lang="en-US" dirty="0"/>
              <a:t> board policy, administrative procedures, and institutional practice.  “I didn’t know” is a losing argument in litigation!  Ensure local practices are consistent with laws and regulations.  Educate your faculty.</a:t>
            </a:r>
          </a:p>
          <a:p>
            <a:pPr marL="514350" indent="-514350">
              <a:buFont typeface="+mj-lt"/>
              <a:buAutoNum type="arabicPeriod"/>
            </a:pPr>
            <a:r>
              <a:rPr lang="en-US" dirty="0"/>
              <a:t>Revisit AD-T regulations – for DSPS, we may </a:t>
            </a:r>
            <a:r>
              <a:rPr lang="en-US" i="1" dirty="0"/>
              <a:t>need</a:t>
            </a:r>
            <a:r>
              <a:rPr lang="en-US" dirty="0"/>
              <a:t> to substitute a course, but AD-T regulations </a:t>
            </a:r>
            <a:r>
              <a:rPr lang="en-US" i="1" dirty="0"/>
              <a:t>prohibit</a:t>
            </a:r>
            <a:r>
              <a:rPr lang="en-US" dirty="0"/>
              <a:t> substitutions.</a:t>
            </a:r>
          </a:p>
        </p:txBody>
      </p:sp>
    </p:spTree>
    <p:extLst>
      <p:ext uri="{BB962C8B-B14F-4D97-AF65-F5344CB8AC3E}">
        <p14:creationId xmlns:p14="http://schemas.microsoft.com/office/powerpoint/2010/main" val="1536156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Brief History of Issues in LACCD</a:t>
            </a:r>
          </a:p>
        </p:txBody>
      </p:sp>
      <p:sp>
        <p:nvSpPr>
          <p:cNvPr id="3" name="Content Placeholder 2"/>
          <p:cNvSpPr>
            <a:spLocks noGrp="1"/>
          </p:cNvSpPr>
          <p:nvPr>
            <p:ph idx="1"/>
          </p:nvPr>
        </p:nvSpPr>
        <p:spPr/>
        <p:txBody>
          <a:bodyPr>
            <a:normAutofit lnSpcReduction="10000"/>
          </a:bodyPr>
          <a:lstStyle/>
          <a:p>
            <a:endParaRPr lang="en-US" dirty="0">
              <a:solidFill>
                <a:srgbClr val="7030A0"/>
              </a:solidFill>
            </a:endParaRPr>
          </a:p>
          <a:p>
            <a:pPr marL="457200" indent="-457200">
              <a:buFont typeface="Arial" panose="020B0604020202020204" pitchFamily="34" charset="0"/>
              <a:buChar char="•"/>
            </a:pPr>
            <a:r>
              <a:rPr lang="en-US" dirty="0"/>
              <a:t>Outdated administrative procedures, inconsistent practices, and insufficient training led to confusion and delays in providing academic accommodations and educational access to students with disabilities </a:t>
            </a:r>
          </a:p>
          <a:p>
            <a:pPr marL="1143000" lvl="1" indent="-457200"/>
            <a:r>
              <a:rPr lang="en-US" dirty="0"/>
              <a:t>Office of Civil Rights findings </a:t>
            </a:r>
          </a:p>
          <a:p>
            <a:pPr marL="1600200" lvl="2" indent="-457200"/>
            <a:r>
              <a:rPr lang="en-US" dirty="0"/>
              <a:t>Most recently:  </a:t>
            </a:r>
            <a:r>
              <a:rPr lang="en-US" dirty="0" err="1"/>
              <a:t>Payan</a:t>
            </a:r>
            <a:r>
              <a:rPr lang="en-US" dirty="0"/>
              <a:t> vs. LACCD (May, 2019)</a:t>
            </a:r>
            <a:endParaRPr lang="en-US" dirty="0">
              <a:solidFill>
                <a:srgbClr val="7030A0"/>
              </a:solidFill>
            </a:endParaRPr>
          </a:p>
          <a:p>
            <a:pPr marL="457200" indent="-457200">
              <a:buFont typeface="Arial" panose="020B0604020202020204" pitchFamily="34" charset="0"/>
              <a:buChar char="•"/>
            </a:pPr>
            <a:r>
              <a:rPr lang="en-US" dirty="0"/>
              <a:t>Revise and streamline the process for academic accommodations </a:t>
            </a:r>
            <a:r>
              <a:rPr lang="en-US" dirty="0" smtClean="0"/>
              <a:t/>
            </a:r>
            <a:br>
              <a:rPr lang="en-US" dirty="0" smtClean="0"/>
            </a:br>
            <a:r>
              <a:rPr lang="en-US" dirty="0" smtClean="0"/>
              <a:t>(</a:t>
            </a:r>
            <a:r>
              <a:rPr lang="en-US" dirty="0"/>
              <a:t>2019-20)</a:t>
            </a:r>
          </a:p>
          <a:p>
            <a:pPr marL="1143000" lvl="1" indent="-457200"/>
            <a:r>
              <a:rPr lang="en-US" dirty="0"/>
              <a:t>Senate-led collaborative effort to clarify rights and roles of faculty, students, DSPS staff, ADA coordinator, and administration</a:t>
            </a:r>
          </a:p>
          <a:p>
            <a:pPr marL="1143000" lvl="1" indent="-457200"/>
            <a:r>
              <a:rPr lang="en-US" dirty="0"/>
              <a:t>Review of legal and regulatory requirements </a:t>
            </a:r>
          </a:p>
          <a:p>
            <a:pPr marL="1143000" lvl="1" indent="-457200"/>
            <a:r>
              <a:rPr lang="en-US" dirty="0"/>
              <a:t>Speed up timeline for accommodations process</a:t>
            </a:r>
          </a:p>
          <a:p>
            <a:pPr marL="1143000" lvl="1" indent="-457200"/>
            <a:r>
              <a:rPr lang="en-US" dirty="0"/>
              <a:t>Allow faculty to challenge fundamental alterations when appropriate</a:t>
            </a:r>
          </a:p>
          <a:p>
            <a:pPr marL="1143000" lvl="1" indent="-457200"/>
            <a:r>
              <a:rPr lang="en-US" dirty="0"/>
              <a:t>Provide professional development</a:t>
            </a:r>
          </a:p>
        </p:txBody>
      </p:sp>
      <p:sp>
        <p:nvSpPr>
          <p:cNvPr id="4" name="Slide Number Placeholder 3"/>
          <p:cNvSpPr>
            <a:spLocks noGrp="1"/>
          </p:cNvSpPr>
          <p:nvPr>
            <p:ph type="sldNum" sz="quarter" idx="12"/>
          </p:nvPr>
        </p:nvSpPr>
        <p:spPr/>
        <p:txBody>
          <a:bodyPr/>
          <a:lstStyle/>
          <a:p>
            <a:fld id="{492D8F1A-69A8-9242-9469-8400121D240A}" type="slidenum">
              <a:rPr lang="en-US" smtClean="0"/>
              <a:t>3</a:t>
            </a:fld>
            <a:endParaRPr lang="en-US" dirty="0"/>
          </a:p>
        </p:txBody>
      </p:sp>
    </p:spTree>
    <p:extLst>
      <p:ext uri="{BB962C8B-B14F-4D97-AF65-F5344CB8AC3E}">
        <p14:creationId xmlns:p14="http://schemas.microsoft.com/office/powerpoint/2010/main" val="4008499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Q&amp;A</a:t>
            </a:r>
          </a:p>
        </p:txBody>
      </p:sp>
      <p:sp>
        <p:nvSpPr>
          <p:cNvPr id="6" name="Content Placeholder 5"/>
          <p:cNvSpPr>
            <a:spLocks noGrp="1"/>
          </p:cNvSpPr>
          <p:nvPr>
            <p:ph idx="1"/>
          </p:nvPr>
        </p:nvSpPr>
        <p:spPr>
          <a:xfrm>
            <a:off x="4360759" y="465615"/>
            <a:ext cx="6672648" cy="5991283"/>
          </a:xfrm>
        </p:spPr>
        <p:txBody>
          <a:bodyPr>
            <a:normAutofit fontScale="85000" lnSpcReduction="20000"/>
          </a:bodyPr>
          <a:lstStyle/>
          <a:p>
            <a:pPr algn="ctr">
              <a:lnSpc>
                <a:spcPct val="110000"/>
              </a:lnSpc>
              <a:spcBef>
                <a:spcPts val="600"/>
              </a:spcBef>
              <a:spcAft>
                <a:spcPts val="600"/>
              </a:spcAft>
            </a:pPr>
            <a:r>
              <a:rPr lang="en-US" sz="3800" b="1" dirty="0"/>
              <a:t>Panelists</a:t>
            </a:r>
          </a:p>
          <a:p>
            <a:pPr>
              <a:lnSpc>
                <a:spcPct val="110000"/>
              </a:lnSpc>
              <a:spcBef>
                <a:spcPts val="600"/>
              </a:spcBef>
              <a:spcAft>
                <a:spcPts val="600"/>
              </a:spcAft>
            </a:pPr>
            <a:endParaRPr lang="en-US" dirty="0"/>
          </a:p>
          <a:p>
            <a:pPr marL="457200" indent="-457200">
              <a:lnSpc>
                <a:spcPct val="110000"/>
              </a:lnSpc>
              <a:spcBef>
                <a:spcPts val="600"/>
              </a:spcBef>
              <a:spcAft>
                <a:spcPts val="600"/>
              </a:spcAft>
              <a:buFont typeface="Arial" panose="020B0604020202020204" pitchFamily="34" charset="0"/>
              <a:buChar char="•"/>
            </a:pPr>
            <a:r>
              <a:rPr lang="en-US" dirty="0">
                <a:hlinkClick r:id="rId2"/>
              </a:rPr>
              <a:t>Angela C. Echeverri</a:t>
            </a:r>
            <a:r>
              <a:rPr lang="en-US" dirty="0"/>
              <a:t>, District Academic Senate President, Los Angeles Community College District, Life Sciences Professor at Los Angeles Mission College</a:t>
            </a:r>
          </a:p>
          <a:p>
            <a:pPr marL="457200" indent="-457200">
              <a:lnSpc>
                <a:spcPct val="110000"/>
              </a:lnSpc>
              <a:spcBef>
                <a:spcPts val="600"/>
              </a:spcBef>
              <a:spcAft>
                <a:spcPts val="600"/>
              </a:spcAft>
              <a:buFont typeface="Arial" panose="020B0604020202020204" pitchFamily="34" charset="0"/>
              <a:buChar char="•"/>
            </a:pPr>
            <a:r>
              <a:rPr lang="en-US" dirty="0">
                <a:hlinkClick r:id="rId3"/>
              </a:rPr>
              <a:t>Sean Osborn</a:t>
            </a:r>
            <a:r>
              <a:rPr lang="en-US" dirty="0"/>
              <a:t>, Disabled Students Programs and Services Coordinator/Counselor, Columbia College, Yosemite Community College District</a:t>
            </a:r>
          </a:p>
          <a:p>
            <a:pPr marL="457200" indent="-457200">
              <a:lnSpc>
                <a:spcPct val="110000"/>
              </a:lnSpc>
              <a:spcBef>
                <a:spcPts val="600"/>
              </a:spcBef>
              <a:spcAft>
                <a:spcPts val="600"/>
              </a:spcAft>
              <a:buFont typeface="Arial" panose="020B0604020202020204" pitchFamily="34" charset="0"/>
              <a:buChar char="•"/>
            </a:pPr>
            <a:r>
              <a:rPr lang="en-US" dirty="0">
                <a:hlinkClick r:id="rId4"/>
              </a:rPr>
              <a:t>Brian Sanders</a:t>
            </a:r>
            <a:r>
              <a:rPr lang="en-US" dirty="0"/>
              <a:t>, Vice President of Instruction, Columbia College, Yosemite Community College District</a:t>
            </a:r>
          </a:p>
          <a:p>
            <a:pPr>
              <a:lnSpc>
                <a:spcPct val="110000"/>
              </a:lnSpc>
              <a:spcBef>
                <a:spcPts val="600"/>
              </a:spcBef>
              <a:spcAft>
                <a:spcPts val="600"/>
              </a:spcAft>
            </a:pPr>
            <a:r>
              <a:rPr lang="en-US" dirty="0"/>
              <a:t> </a:t>
            </a:r>
          </a:p>
        </p:txBody>
      </p:sp>
      <p:sp>
        <p:nvSpPr>
          <p:cNvPr id="7" name="Text Placeholder 6"/>
          <p:cNvSpPr>
            <a:spLocks noGrp="1"/>
          </p:cNvSpPr>
          <p:nvPr>
            <p:ph type="body" sz="half" idx="2"/>
          </p:nvPr>
        </p:nvSpPr>
        <p:spPr/>
        <p:txBody>
          <a:bodyPr/>
          <a:lstStyle/>
          <a:p>
            <a:r>
              <a:rPr lang="en-US" dirty="0"/>
              <a:t>Explore participants’ scenarios as time allows</a:t>
            </a:r>
          </a:p>
        </p:txBody>
      </p:sp>
    </p:spTree>
    <p:extLst>
      <p:ext uri="{BB962C8B-B14F-4D97-AF65-F5344CB8AC3E}">
        <p14:creationId xmlns:p14="http://schemas.microsoft.com/office/powerpoint/2010/main" val="4105843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Payan</a:t>
            </a:r>
            <a:r>
              <a:rPr lang="en-US" dirty="0"/>
              <a:t> v. LACCD</a:t>
            </a:r>
          </a:p>
        </p:txBody>
      </p:sp>
      <p:sp>
        <p:nvSpPr>
          <p:cNvPr id="3" name="Content Placeholder 2"/>
          <p:cNvSpPr>
            <a:spLocks noGrp="1"/>
          </p:cNvSpPr>
          <p:nvPr>
            <p:ph idx="1"/>
          </p:nvPr>
        </p:nvSpPr>
        <p:spPr/>
        <p:txBody>
          <a:bodyPr>
            <a:normAutofit/>
          </a:bodyPr>
          <a:lstStyle/>
          <a:p>
            <a:r>
              <a:rPr lang="en-US" dirty="0">
                <a:hlinkClick r:id="rId2"/>
              </a:rPr>
              <a:t>https://www.leagle.com/decision/infdco20190522816</a:t>
            </a:r>
            <a:endParaRPr lang="en-US" dirty="0"/>
          </a:p>
          <a:p>
            <a:r>
              <a:rPr lang="en-US" dirty="0"/>
              <a:t>“Based on the Court's findings of fact and conclusions of law set forth above, the Court holds that LACCD violated Title II and Section 504 by discriminating against Plaintiffs through (1) the inaccessible handbook issued in Professor Daniel's course, (2) the inaccessible LACC website, and (3) the inaccessible LACC library databases.”</a:t>
            </a:r>
            <a:br>
              <a:rPr lang="en-US" dirty="0"/>
            </a:br>
            <a:endParaRPr lang="en-US" dirty="0"/>
          </a:p>
          <a:p>
            <a:r>
              <a:rPr lang="en-US" dirty="0"/>
              <a:t>Other relevant cases: </a:t>
            </a:r>
            <a:r>
              <a:rPr lang="en-US" dirty="0">
                <a:hlinkClick r:id="rId3"/>
              </a:rPr>
              <a:t>https://www.d.umn.edu/~lcarlson/atteam/lawsuits.html</a:t>
            </a:r>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4</a:t>
            </a:fld>
            <a:endParaRPr lang="en-US" dirty="0"/>
          </a:p>
        </p:txBody>
      </p:sp>
    </p:spTree>
    <p:extLst>
      <p:ext uri="{BB962C8B-B14F-4D97-AF65-F5344CB8AC3E}">
        <p14:creationId xmlns:p14="http://schemas.microsoft.com/office/powerpoint/2010/main" val="1028554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B7EB-7A0E-A646-BF1C-8246BBE1242B}"/>
              </a:ext>
            </a:extLst>
          </p:cNvPr>
          <p:cNvSpPr>
            <a:spLocks noGrp="1"/>
          </p:cNvSpPr>
          <p:nvPr>
            <p:ph type="title"/>
          </p:nvPr>
        </p:nvSpPr>
        <p:spPr>
          <a:xfrm>
            <a:off x="-1" y="56105"/>
            <a:ext cx="12192001" cy="1007506"/>
          </a:xfrm>
        </p:spPr>
        <p:txBody>
          <a:bodyPr>
            <a:normAutofit fontScale="90000"/>
          </a:bodyPr>
          <a:lstStyle/>
          <a:p>
            <a:r>
              <a:rPr lang="en-US" dirty="0"/>
              <a:t>Academic Senate Resources for Serving Students with Disabilities</a:t>
            </a:r>
            <a:br>
              <a:rPr lang="en-US" dirty="0"/>
            </a:br>
            <a:r>
              <a:rPr lang="en-US" sz="1800" dirty="0"/>
              <a:t>Fall 2019 </a:t>
            </a:r>
            <a:r>
              <a:rPr lang="en-US" sz="1800" b="1" dirty="0"/>
              <a:t>Resolution Number: </a:t>
            </a:r>
            <a:r>
              <a:rPr lang="en-US" sz="1800" dirty="0">
                <a:hlinkClick r:id="rId2"/>
              </a:rPr>
              <a:t>01.08</a:t>
            </a:r>
            <a:r>
              <a:rPr lang="en-US" sz="1800" dirty="0"/>
              <a:t/>
            </a:r>
            <a:br>
              <a:rPr lang="en-US" sz="1800" dirty="0"/>
            </a:br>
            <a:r>
              <a:rPr lang="en-US" sz="1800" b="1" dirty="0"/>
              <a:t>Assigned to: </a:t>
            </a:r>
            <a:r>
              <a:rPr lang="en-US" sz="1800" dirty="0">
                <a:solidFill>
                  <a:srgbClr val="FFFF00"/>
                </a:solidFill>
                <a:hlinkClick r:id="rId3">
                  <a:extLst>
                    <a:ext uri="{A12FA001-AC4F-418D-AE19-62706E023703}">
                      <ahyp:hlinkClr xmlns:ahyp="http://schemas.microsoft.com/office/drawing/2018/hyperlinkcolor" xmlns="" val="tx"/>
                    </a:ext>
                  </a:extLst>
                </a:hlinkClick>
              </a:rPr>
              <a:t>Executive Director</a:t>
            </a:r>
            <a:endParaRPr lang="en-US" dirty="0">
              <a:solidFill>
                <a:srgbClr val="FFFF00"/>
              </a:solidFill>
            </a:endParaRPr>
          </a:p>
        </p:txBody>
      </p:sp>
      <p:sp>
        <p:nvSpPr>
          <p:cNvPr id="3" name="Content Placeholder 2">
            <a:extLst>
              <a:ext uri="{FF2B5EF4-FFF2-40B4-BE49-F238E27FC236}">
                <a16:creationId xmlns:a16="http://schemas.microsoft.com/office/drawing/2014/main" id="{502DE5F4-44BD-684B-83F1-7809069A53F6}"/>
              </a:ext>
            </a:extLst>
          </p:cNvPr>
          <p:cNvSpPr>
            <a:spLocks noGrp="1"/>
          </p:cNvSpPr>
          <p:nvPr>
            <p:ph idx="1"/>
          </p:nvPr>
        </p:nvSpPr>
        <p:spPr/>
        <p:txBody>
          <a:bodyPr>
            <a:normAutofit fontScale="25000" lnSpcReduction="20000"/>
          </a:bodyPr>
          <a:lstStyle/>
          <a:p>
            <a:r>
              <a:rPr lang="en-US" b="1" dirty="0"/>
              <a:t> </a:t>
            </a:r>
            <a:endParaRPr lang="en-US" dirty="0"/>
          </a:p>
          <a:p>
            <a:r>
              <a:rPr lang="en-US" sz="7200" b="1" dirty="0"/>
              <a:t>Whereas</a:t>
            </a:r>
            <a:r>
              <a:rPr lang="en-US" sz="7200" dirty="0"/>
              <a:t>, Students with disabilities are legally entitled to equal access to education and are required to receive reasonable academic accommodations under federal and state law;</a:t>
            </a:r>
          </a:p>
          <a:p>
            <a:r>
              <a:rPr lang="en-US" sz="7200" b="1" dirty="0"/>
              <a:t>Whereas</a:t>
            </a:r>
            <a:r>
              <a:rPr lang="en-US" sz="7200" dirty="0"/>
              <a:t>, While </a:t>
            </a:r>
            <a:r>
              <a:rPr lang="en-US" sz="7200" dirty="0">
                <a:solidFill>
                  <a:srgbClr val="FF0000"/>
                </a:solidFill>
              </a:rPr>
              <a:t>Title 5 section 56000 </a:t>
            </a:r>
            <a:r>
              <a:rPr lang="en-US" sz="7200" dirty="0">
                <a:solidFill>
                  <a:srgbClr val="FF0000"/>
                </a:solidFill>
                <a:hlinkClick r:id="rId4"/>
              </a:rPr>
              <a:t>[1]</a:t>
            </a:r>
            <a:r>
              <a:rPr lang="en-US" sz="7200" dirty="0">
                <a:solidFill>
                  <a:srgbClr val="FF0000"/>
                </a:solidFill>
              </a:rPr>
              <a:t> stipulates that </a:t>
            </a:r>
            <a:r>
              <a:rPr lang="en-US" sz="7200" b="1" dirty="0">
                <a:solidFill>
                  <a:srgbClr val="FF0000"/>
                </a:solidFill>
              </a:rPr>
              <a:t>academic accommodations </a:t>
            </a:r>
            <a:r>
              <a:rPr lang="en-US" sz="7200" dirty="0">
                <a:solidFill>
                  <a:srgbClr val="FF0000"/>
                </a:solidFill>
              </a:rPr>
              <a:t>may not result in </a:t>
            </a:r>
            <a:r>
              <a:rPr lang="en-US" sz="7200" b="1" dirty="0">
                <a:solidFill>
                  <a:srgbClr val="FF0000"/>
                </a:solidFill>
              </a:rPr>
              <a:t>fundamental alterations </a:t>
            </a:r>
            <a:r>
              <a:rPr lang="en-US" sz="7200" dirty="0">
                <a:solidFill>
                  <a:srgbClr val="FF0000"/>
                </a:solidFill>
              </a:rPr>
              <a:t>of curriculum</a:t>
            </a:r>
            <a:r>
              <a:rPr lang="en-US" sz="7200" dirty="0"/>
              <a:t>, as defined in Title 5 section 56001 </a:t>
            </a:r>
            <a:r>
              <a:rPr lang="en-US" sz="7200" dirty="0">
                <a:hlinkClick r:id="rId5"/>
              </a:rPr>
              <a:t>[2]</a:t>
            </a:r>
            <a:r>
              <a:rPr lang="en-US" sz="7200" dirty="0"/>
              <a:t>, yet </a:t>
            </a:r>
            <a:r>
              <a:rPr lang="en-US" sz="7200" b="1" dirty="0">
                <a:solidFill>
                  <a:schemeClr val="accent5">
                    <a:lumMod val="75000"/>
                  </a:schemeClr>
                </a:solidFill>
              </a:rPr>
              <a:t>there are often disagreements between instructional faculty and Disabled Students Programs and Services (DSPS) professionals on what constitutes fundamental alterations of curriculum</a:t>
            </a:r>
            <a:r>
              <a:rPr lang="en-US" sz="7200" dirty="0"/>
              <a:t>, the roles of DSPS offices and instructional faculty in providing academic accommodations, and the rights of instructional faculty to challenge academic accommodations on the basis of fundamental alterations;</a:t>
            </a:r>
          </a:p>
          <a:p>
            <a:r>
              <a:rPr lang="en-US" sz="7200" b="1" dirty="0"/>
              <a:t>Whereas</a:t>
            </a:r>
            <a:r>
              <a:rPr lang="en-US" sz="7200" dirty="0"/>
              <a:t>, Academic accommodations may impact instruction, regardless of whether or not an academic accommodation results in a fundamental alteration of curriculum and is a policy regarding student preparation and success, both of which make the provision of academic accommodations an academic and professional matter under the purview of local senates; and</a:t>
            </a:r>
          </a:p>
          <a:p>
            <a:r>
              <a:rPr lang="en-US" sz="7200" b="1" dirty="0"/>
              <a:t>Whereas</a:t>
            </a:r>
            <a:r>
              <a:rPr lang="en-US" sz="7200" dirty="0"/>
              <a:t>, Given recent legislative changes that impact remedial or developmental education, local senates need additional resources and professional guidance on how to effectively serve students with disabilities from a faculty perspective;</a:t>
            </a:r>
          </a:p>
          <a:p>
            <a:r>
              <a:rPr lang="en-US" sz="7200" b="1" dirty="0">
                <a:solidFill>
                  <a:srgbClr val="7030A0"/>
                </a:solidFill>
              </a:rPr>
              <a:t>Resolved</a:t>
            </a:r>
            <a:r>
              <a:rPr lang="en-US" sz="7200" dirty="0">
                <a:solidFill>
                  <a:srgbClr val="7030A0"/>
                </a:solidFill>
              </a:rPr>
              <a:t>, That the Academic Senate for California Community Colleges establish a new committee focused on serving students with disabilities, providing resources such as </a:t>
            </a:r>
            <a:r>
              <a:rPr lang="en-US" sz="7200" dirty="0">
                <a:solidFill>
                  <a:schemeClr val="accent5">
                    <a:lumMod val="75000"/>
                  </a:schemeClr>
                </a:solidFill>
              </a:rPr>
              <a:t>breakout sessions</a:t>
            </a:r>
            <a:r>
              <a:rPr lang="en-US" sz="7200" dirty="0">
                <a:solidFill>
                  <a:srgbClr val="7030A0"/>
                </a:solidFill>
              </a:rPr>
              <a:t>, </a:t>
            </a:r>
            <a:r>
              <a:rPr lang="en-US" sz="7200" i="1" dirty="0">
                <a:solidFill>
                  <a:srgbClr val="7030A0"/>
                </a:solidFill>
              </a:rPr>
              <a:t>Rostrum </a:t>
            </a:r>
            <a:r>
              <a:rPr lang="en-US" sz="7200" dirty="0">
                <a:solidFill>
                  <a:srgbClr val="7030A0"/>
                </a:solidFill>
              </a:rPr>
              <a:t>articles, and regional meetings on effective practices for serving students with disabilities to local senates.</a:t>
            </a:r>
          </a:p>
          <a:p>
            <a:endParaRPr lang="en-US" dirty="0"/>
          </a:p>
        </p:txBody>
      </p:sp>
    </p:spTree>
    <p:extLst>
      <p:ext uri="{BB962C8B-B14F-4D97-AF65-F5344CB8AC3E}">
        <p14:creationId xmlns:p14="http://schemas.microsoft.com/office/powerpoint/2010/main" val="2318526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40BA5-7961-5D44-A336-20A2E89BAD1D}"/>
              </a:ext>
            </a:extLst>
          </p:cNvPr>
          <p:cNvSpPr>
            <a:spLocks noGrp="1"/>
          </p:cNvSpPr>
          <p:nvPr>
            <p:ph type="title"/>
          </p:nvPr>
        </p:nvSpPr>
        <p:spPr/>
        <p:txBody>
          <a:bodyPr>
            <a:normAutofit fontScale="90000"/>
          </a:bodyPr>
          <a:lstStyle/>
          <a:p>
            <a:r>
              <a:rPr lang="en-US" dirty="0"/>
              <a:t>California Code of Regulation Title 5</a:t>
            </a:r>
            <a:br>
              <a:rPr lang="en-US" dirty="0"/>
            </a:br>
            <a:r>
              <a:rPr lang="en-US" dirty="0"/>
              <a:t>§</a:t>
            </a:r>
            <a:r>
              <a:rPr lang="en-US" dirty="0">
                <a:hlinkClick r:id="rId2">
                  <a:extLst>
                    <a:ext uri="{A12FA001-AC4F-418D-AE19-62706E023703}">
                      <ahyp:hlinkClr xmlns:ahyp="http://schemas.microsoft.com/office/drawing/2018/hyperlinkcolor" xmlns="" val="tx"/>
                    </a:ext>
                  </a:extLst>
                </a:hlinkClick>
              </a:rPr>
              <a:t>56001</a:t>
            </a:r>
            <a:r>
              <a:rPr lang="en-US" dirty="0"/>
              <a:t>. Definitions.</a:t>
            </a:r>
          </a:p>
        </p:txBody>
      </p:sp>
      <p:sp>
        <p:nvSpPr>
          <p:cNvPr id="3" name="Content Placeholder 2">
            <a:extLst>
              <a:ext uri="{FF2B5EF4-FFF2-40B4-BE49-F238E27FC236}">
                <a16:creationId xmlns:a16="http://schemas.microsoft.com/office/drawing/2014/main" id="{A17C0881-C717-AF47-A846-A3457ECB93A1}"/>
              </a:ext>
            </a:extLst>
          </p:cNvPr>
          <p:cNvSpPr>
            <a:spLocks noGrp="1"/>
          </p:cNvSpPr>
          <p:nvPr>
            <p:ph idx="1"/>
          </p:nvPr>
        </p:nvSpPr>
        <p:spPr/>
        <p:txBody>
          <a:bodyPr>
            <a:normAutofit/>
          </a:bodyPr>
          <a:lstStyle/>
          <a:p>
            <a:pPr>
              <a:lnSpc>
                <a:spcPct val="110000"/>
              </a:lnSpc>
            </a:pPr>
            <a:r>
              <a:rPr lang="en-US" sz="1800" dirty="0"/>
              <a:t>For purposes of this subchapter the following definitions shall apply:</a:t>
            </a:r>
          </a:p>
          <a:p>
            <a:pPr>
              <a:lnSpc>
                <a:spcPct val="110000"/>
              </a:lnSpc>
            </a:pPr>
            <a:r>
              <a:rPr lang="en-US" sz="1800" dirty="0"/>
              <a:t>(a) Academic adjustments, auxiliary aids, and services: Academic adjustments, auxiliary aids and services, as used in this subchapter are any one or more of the services provided to DSPS students described in Section 56026 and/or educational assistance class instruction authorized under Section 56028.</a:t>
            </a:r>
          </a:p>
          <a:p>
            <a:pPr>
              <a:lnSpc>
                <a:spcPct val="110000"/>
              </a:lnSpc>
            </a:pPr>
            <a:r>
              <a:rPr lang="en-US" sz="1800" dirty="0"/>
              <a:t>(b) </a:t>
            </a:r>
            <a:r>
              <a:rPr lang="en-US" sz="1800" dirty="0">
                <a:highlight>
                  <a:srgbClr val="FFFF00"/>
                </a:highlight>
              </a:rPr>
              <a:t>Fundamental Alteration: A fundamental alteration means any change to a course curriculum or course of study that is so significant that it alters the required objectives or content of the curriculum in the approved course outline of the course.</a:t>
            </a:r>
          </a:p>
          <a:p>
            <a:pPr>
              <a:lnSpc>
                <a:spcPct val="110000"/>
              </a:lnSpc>
            </a:pPr>
            <a:r>
              <a:rPr lang="en-US" sz="1800" dirty="0"/>
              <a:t>(c) Educational Limitation: An educational limitation means a disability related functional limitation in the educational setting. This occurs when the limitation prevents the student from having full access to and equal participation in the educational process including classes, activities, or services offered by the college to students without disabilities, without specific additional academic adjustments, auxiliary aids, services and/or instruction.</a:t>
            </a:r>
          </a:p>
          <a:p>
            <a:pPr>
              <a:lnSpc>
                <a:spcPct val="110000"/>
              </a:lnSpc>
            </a:pPr>
            <a:r>
              <a:rPr lang="en-US" sz="1800" dirty="0"/>
              <a:t>(Note: Authority cited: Sections 67312, 70901 and 84850, Education Code. Reference: Sections 67310-67313 and 84850, Education Code.</a:t>
            </a:r>
          </a:p>
          <a:p>
            <a:pPr>
              <a:lnSpc>
                <a:spcPct val="110000"/>
              </a:lnSpc>
            </a:pPr>
            <a:endParaRPr lang="en-US" sz="1100" dirty="0"/>
          </a:p>
        </p:txBody>
      </p:sp>
      <p:sp>
        <p:nvSpPr>
          <p:cNvPr id="4" name="Slide Number Placeholder 3">
            <a:extLst>
              <a:ext uri="{FF2B5EF4-FFF2-40B4-BE49-F238E27FC236}">
                <a16:creationId xmlns:a16="http://schemas.microsoft.com/office/drawing/2014/main" id="{E941ACEC-F246-D644-87EF-FFC782ADC2C3}"/>
              </a:ext>
            </a:extLst>
          </p:cNvPr>
          <p:cNvSpPr>
            <a:spLocks noGrp="1"/>
          </p:cNvSpPr>
          <p:nvPr>
            <p:ph type="sldNum" sz="quarter" idx="12"/>
          </p:nvPr>
        </p:nvSpPr>
        <p:spPr/>
        <p:txBody>
          <a:bodyPr/>
          <a:lstStyle/>
          <a:p>
            <a:fld id="{492D8F1A-69A8-9242-9469-8400121D240A}" type="slidenum">
              <a:rPr lang="en-US" smtClean="0"/>
              <a:t>6</a:t>
            </a:fld>
            <a:endParaRPr lang="en-US" dirty="0"/>
          </a:p>
        </p:txBody>
      </p:sp>
    </p:spTree>
    <p:extLst>
      <p:ext uri="{BB962C8B-B14F-4D97-AF65-F5344CB8AC3E}">
        <p14:creationId xmlns:p14="http://schemas.microsoft.com/office/powerpoint/2010/main" val="1238064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40BA5-7961-5D44-A336-20A2E89BAD1D}"/>
              </a:ext>
            </a:extLst>
          </p:cNvPr>
          <p:cNvSpPr>
            <a:spLocks noGrp="1"/>
          </p:cNvSpPr>
          <p:nvPr>
            <p:ph type="title"/>
          </p:nvPr>
        </p:nvSpPr>
        <p:spPr/>
        <p:txBody>
          <a:bodyPr>
            <a:normAutofit fontScale="90000"/>
          </a:bodyPr>
          <a:lstStyle/>
          <a:p>
            <a:r>
              <a:rPr lang="en-US" dirty="0"/>
              <a:t>California Code of Regulation Title 5</a:t>
            </a:r>
            <a:br>
              <a:rPr lang="en-US" dirty="0"/>
            </a:br>
            <a:r>
              <a:rPr lang="en-US" dirty="0"/>
              <a:t>§</a:t>
            </a:r>
            <a:r>
              <a:rPr lang="en-US" dirty="0">
                <a:hlinkClick r:id="rId2">
                  <a:extLst>
                    <a:ext uri="{A12FA001-AC4F-418D-AE19-62706E023703}">
                      <ahyp:hlinkClr xmlns:ahyp="http://schemas.microsoft.com/office/drawing/2018/hyperlinkcolor" xmlns="" val="tx"/>
                    </a:ext>
                  </a:extLst>
                </a:hlinkClick>
              </a:rPr>
              <a:t>56000</a:t>
            </a:r>
            <a:r>
              <a:rPr lang="en-US" dirty="0"/>
              <a:t>. Scope of Chapter.</a:t>
            </a:r>
          </a:p>
        </p:txBody>
      </p:sp>
      <p:sp>
        <p:nvSpPr>
          <p:cNvPr id="3" name="Content Placeholder 2">
            <a:extLst>
              <a:ext uri="{FF2B5EF4-FFF2-40B4-BE49-F238E27FC236}">
                <a16:creationId xmlns:a16="http://schemas.microsoft.com/office/drawing/2014/main" id="{A17C0881-C717-AF47-A846-A3457ECB93A1}"/>
              </a:ext>
            </a:extLst>
          </p:cNvPr>
          <p:cNvSpPr>
            <a:spLocks noGrp="1"/>
          </p:cNvSpPr>
          <p:nvPr>
            <p:ph idx="1"/>
          </p:nvPr>
        </p:nvSpPr>
        <p:spPr/>
        <p:txBody>
          <a:bodyPr>
            <a:normAutofit fontScale="70000" lnSpcReduction="20000"/>
          </a:bodyPr>
          <a:lstStyle/>
          <a:p>
            <a:pPr>
              <a:lnSpc>
                <a:spcPct val="100000"/>
              </a:lnSpc>
            </a:pPr>
            <a:r>
              <a:rPr lang="en-US" dirty="0"/>
              <a:t>This subchapter applies to community college districts offering academic adjustments, auxiliary aids, services and/or instruction through Disabled Student Programs and Services (DSPS), on and/or off campus, to students with disabilities pursuant to Education Code sections 67310-67313 and 84850.</a:t>
            </a:r>
          </a:p>
          <a:p>
            <a:pPr>
              <a:lnSpc>
                <a:spcPct val="100000"/>
              </a:lnSpc>
            </a:pPr>
            <a:r>
              <a:rPr lang="en-US" dirty="0"/>
              <a:t>Programs receiving funds allocated pursuant to Education Code section 84850 shall meet the requirements of this subchapter. </a:t>
            </a:r>
            <a:r>
              <a:rPr lang="en-US" b="1" dirty="0"/>
              <a:t>Any academic adjustments</a:t>
            </a:r>
            <a:r>
              <a:rPr lang="en-US" dirty="0"/>
              <a:t>, auxiliary aids, services and/or instruction funded, in whole or in part, under the authority of this subchapter </a:t>
            </a:r>
            <a:r>
              <a:rPr lang="en-US" b="1" dirty="0"/>
              <a:t>must</a:t>
            </a:r>
            <a:r>
              <a:rPr lang="en-US" dirty="0"/>
              <a:t>:</a:t>
            </a:r>
          </a:p>
          <a:p>
            <a:pPr>
              <a:lnSpc>
                <a:spcPct val="100000"/>
              </a:lnSpc>
            </a:pPr>
            <a:r>
              <a:rPr lang="en-US" dirty="0"/>
              <a:t>(a) not duplicate services or instruction which are otherwise available to all students;</a:t>
            </a:r>
          </a:p>
          <a:p>
            <a:pPr>
              <a:lnSpc>
                <a:spcPct val="100000"/>
              </a:lnSpc>
            </a:pPr>
            <a:r>
              <a:rPr lang="en-US" dirty="0"/>
              <a:t>(b) be directly related to the educational limitations of the verified disabilities of the students to be served;</a:t>
            </a:r>
          </a:p>
          <a:p>
            <a:pPr>
              <a:lnSpc>
                <a:spcPct val="100000"/>
              </a:lnSpc>
            </a:pPr>
            <a:r>
              <a:rPr lang="en-US" dirty="0"/>
              <a:t>(c) be directly related to the students' participation in the educational process;</a:t>
            </a:r>
          </a:p>
          <a:p>
            <a:pPr>
              <a:lnSpc>
                <a:spcPct val="100000"/>
              </a:lnSpc>
            </a:pPr>
            <a:r>
              <a:rPr lang="en-US" dirty="0"/>
              <a:t>(d) promote the maximum independence and integration of students with disabilities;</a:t>
            </a:r>
          </a:p>
          <a:p>
            <a:pPr>
              <a:lnSpc>
                <a:spcPct val="100000"/>
              </a:lnSpc>
            </a:pPr>
            <a:r>
              <a:rPr lang="en-US" b="1" dirty="0"/>
              <a:t>(e) not include any change to curriculum or course of study that is so significant that it alters the required objectives or content of the curriculum in the approved course outline, thereby causing a </a:t>
            </a:r>
            <a:r>
              <a:rPr lang="en-US" b="1" dirty="0">
                <a:solidFill>
                  <a:srgbClr val="7030A0"/>
                </a:solidFill>
              </a:rPr>
              <a:t>fundamental alteration</a:t>
            </a:r>
            <a:r>
              <a:rPr lang="en-US" dirty="0"/>
              <a:t>; and</a:t>
            </a:r>
          </a:p>
          <a:p>
            <a:pPr>
              <a:lnSpc>
                <a:spcPct val="100000"/>
              </a:lnSpc>
            </a:pPr>
            <a:r>
              <a:rPr lang="en-US" dirty="0"/>
              <a:t>(f) support participation of students with disabilities in educational activities consistent with the mission of the community colleges as set forth in Education Code section 66010.4.</a:t>
            </a:r>
          </a:p>
          <a:p>
            <a:pPr>
              <a:lnSpc>
                <a:spcPct val="100000"/>
              </a:lnSpc>
            </a:pPr>
            <a:r>
              <a:rPr lang="en-US" dirty="0"/>
              <a:t>Note: Authority cited: Sections 67312, 70901 and 84850, Education Code. Reference: Sections 66701, 67310-67313 and 84850, Education Code; and 42 U.S.C. Section 12101.</a:t>
            </a:r>
          </a:p>
          <a:p>
            <a:pPr>
              <a:lnSpc>
                <a:spcPct val="110000"/>
              </a:lnSpc>
            </a:pPr>
            <a:endParaRPr lang="en-US" sz="1100" dirty="0"/>
          </a:p>
        </p:txBody>
      </p:sp>
      <p:sp>
        <p:nvSpPr>
          <p:cNvPr id="4" name="Slide Number Placeholder 3">
            <a:extLst>
              <a:ext uri="{FF2B5EF4-FFF2-40B4-BE49-F238E27FC236}">
                <a16:creationId xmlns:a16="http://schemas.microsoft.com/office/drawing/2014/main" id="{E941ACEC-F246-D644-87EF-FFC782ADC2C3}"/>
              </a:ext>
            </a:extLst>
          </p:cNvPr>
          <p:cNvSpPr>
            <a:spLocks noGrp="1"/>
          </p:cNvSpPr>
          <p:nvPr>
            <p:ph type="sldNum" sz="quarter" idx="12"/>
          </p:nvPr>
        </p:nvSpPr>
        <p:spPr/>
        <p:txBody>
          <a:bodyPr/>
          <a:lstStyle/>
          <a:p>
            <a:fld id="{492D8F1A-69A8-9242-9469-8400121D240A}" type="slidenum">
              <a:rPr lang="en-US" smtClean="0"/>
              <a:t>7</a:t>
            </a:fld>
            <a:endParaRPr lang="en-US" dirty="0"/>
          </a:p>
        </p:txBody>
      </p:sp>
    </p:spTree>
    <p:extLst>
      <p:ext uri="{BB962C8B-B14F-4D97-AF65-F5344CB8AC3E}">
        <p14:creationId xmlns:p14="http://schemas.microsoft.com/office/powerpoint/2010/main" val="4281432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CBD8E-B4EB-B340-8E59-A54D6B867D9C}"/>
              </a:ext>
            </a:extLst>
          </p:cNvPr>
          <p:cNvSpPr>
            <a:spLocks noGrp="1"/>
          </p:cNvSpPr>
          <p:nvPr>
            <p:ph type="title"/>
          </p:nvPr>
        </p:nvSpPr>
        <p:spPr/>
        <p:txBody>
          <a:bodyPr>
            <a:normAutofit fontScale="90000"/>
          </a:bodyPr>
          <a:lstStyle/>
          <a:p>
            <a:r>
              <a:rPr lang="en-US" dirty="0"/>
              <a:t>Los Angeles Community College District</a:t>
            </a:r>
            <a:br>
              <a:rPr lang="en-US" dirty="0"/>
            </a:br>
            <a:r>
              <a:rPr lang="en-US" dirty="0"/>
              <a:t>Administrative Regulation </a:t>
            </a:r>
            <a:r>
              <a:rPr lang="en-US" dirty="0">
                <a:hlinkClick r:id="rId2">
                  <a:extLst>
                    <a:ext uri="{A12FA001-AC4F-418D-AE19-62706E023703}">
                      <ahyp:hlinkClr xmlns:ahyp="http://schemas.microsoft.com/office/drawing/2018/hyperlinkcolor" xmlns="" val="tx"/>
                    </a:ext>
                  </a:extLst>
                </a:hlinkClick>
              </a:rPr>
              <a:t>E-100</a:t>
            </a:r>
            <a:endParaRPr lang="en-US" dirty="0"/>
          </a:p>
        </p:txBody>
      </p:sp>
      <p:sp>
        <p:nvSpPr>
          <p:cNvPr id="3" name="Content Placeholder 2">
            <a:extLst>
              <a:ext uri="{FF2B5EF4-FFF2-40B4-BE49-F238E27FC236}">
                <a16:creationId xmlns:a16="http://schemas.microsoft.com/office/drawing/2014/main" id="{184863CD-13C2-5143-8D81-305EB1E6EA13}"/>
              </a:ext>
            </a:extLst>
          </p:cNvPr>
          <p:cNvSpPr>
            <a:spLocks noGrp="1"/>
          </p:cNvSpPr>
          <p:nvPr>
            <p:ph idx="1"/>
          </p:nvPr>
        </p:nvSpPr>
        <p:spPr/>
        <p:txBody>
          <a:bodyPr>
            <a:normAutofit/>
          </a:bodyPr>
          <a:lstStyle/>
          <a:p>
            <a:r>
              <a:rPr lang="en-US" sz="2000" dirty="0"/>
              <a:t>Academic requirements that are reasonable and justifiably necessary to a student's program of instruction are not considered discriminatory. As such, academic accommodations to which a student may be entitled can include changes in the length of time allowed to complete degree requirements, substitution of specific courses required for the completion of degree requirements, as well as the adaptation of the manner in which specific courses are conducted, including required coursework and conducting examinations. Accommodations may include circumstances when a particular accommodation may require the modification of some aspects of a course program. </a:t>
            </a:r>
            <a:r>
              <a:rPr lang="en-US" sz="2000" dirty="0">
                <a:highlight>
                  <a:srgbClr val="FFFF00"/>
                </a:highlight>
              </a:rPr>
              <a:t>Only requests for accommodations from individuals with disabilities that are not deemed otherwise qualified to participate in the course or program, or requests which would fundamentally alter course or program requirements will be deemed unreasonable and not granted. </a:t>
            </a:r>
            <a:r>
              <a:rPr lang="en-US" sz="2000" dirty="0"/>
              <a:t>This administrative procedure applies to all credit and non-credit programs at off-campus and on-campus sites.  </a:t>
            </a:r>
          </a:p>
          <a:p>
            <a:endParaRPr lang="en-US" sz="2000" dirty="0"/>
          </a:p>
        </p:txBody>
      </p:sp>
      <p:sp>
        <p:nvSpPr>
          <p:cNvPr id="4" name="Slide Number Placeholder 3">
            <a:extLst>
              <a:ext uri="{FF2B5EF4-FFF2-40B4-BE49-F238E27FC236}">
                <a16:creationId xmlns:a16="http://schemas.microsoft.com/office/drawing/2014/main" id="{00539E03-5ACA-7844-B4BB-63ECCB441BFD}"/>
              </a:ext>
            </a:extLst>
          </p:cNvPr>
          <p:cNvSpPr>
            <a:spLocks noGrp="1"/>
          </p:cNvSpPr>
          <p:nvPr>
            <p:ph type="sldNum" sz="quarter" idx="12"/>
          </p:nvPr>
        </p:nvSpPr>
        <p:spPr/>
        <p:txBody>
          <a:bodyPr/>
          <a:lstStyle/>
          <a:p>
            <a:fld id="{492D8F1A-69A8-9242-9469-8400121D240A}" type="slidenum">
              <a:rPr lang="en-US" smtClean="0"/>
              <a:t>8</a:t>
            </a:fld>
            <a:endParaRPr lang="en-US" dirty="0"/>
          </a:p>
        </p:txBody>
      </p:sp>
    </p:spTree>
    <p:extLst>
      <p:ext uri="{BB962C8B-B14F-4D97-AF65-F5344CB8AC3E}">
        <p14:creationId xmlns:p14="http://schemas.microsoft.com/office/powerpoint/2010/main" val="4275721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9354-FDAE-3744-8817-51796FBE97DC}"/>
              </a:ext>
            </a:extLst>
          </p:cNvPr>
          <p:cNvSpPr>
            <a:spLocks noGrp="1"/>
          </p:cNvSpPr>
          <p:nvPr>
            <p:ph type="title"/>
          </p:nvPr>
        </p:nvSpPr>
        <p:spPr/>
        <p:txBody>
          <a:bodyPr>
            <a:normAutofit fontScale="90000"/>
          </a:bodyPr>
          <a:lstStyle/>
          <a:p>
            <a:r>
              <a:rPr lang="en-US" dirty="0"/>
              <a:t>Los Angeles Community College District</a:t>
            </a:r>
            <a:br>
              <a:rPr lang="en-US" dirty="0"/>
            </a:br>
            <a:r>
              <a:rPr lang="en-US" dirty="0"/>
              <a:t>Administrative Regulation E-100</a:t>
            </a:r>
          </a:p>
        </p:txBody>
      </p:sp>
      <p:sp>
        <p:nvSpPr>
          <p:cNvPr id="3" name="Content Placeholder 2">
            <a:extLst>
              <a:ext uri="{FF2B5EF4-FFF2-40B4-BE49-F238E27FC236}">
                <a16:creationId xmlns:a16="http://schemas.microsoft.com/office/drawing/2014/main" id="{069F9A27-9C95-544F-A1BC-45E9126A02CC}"/>
              </a:ext>
            </a:extLst>
          </p:cNvPr>
          <p:cNvSpPr>
            <a:spLocks noGrp="1"/>
          </p:cNvSpPr>
          <p:nvPr>
            <p:ph idx="1"/>
          </p:nvPr>
        </p:nvSpPr>
        <p:spPr/>
        <p:txBody>
          <a:bodyPr>
            <a:normAutofit fontScale="85000" lnSpcReduction="20000"/>
          </a:bodyPr>
          <a:lstStyle/>
          <a:p>
            <a:r>
              <a:rPr lang="en-US" sz="2900" dirty="0"/>
              <a:t>Pursuant to Title 5 sections 56000 and 56001, the instructor must provide their rationale to challenge the accommodation(s) clearly grounded in the elements of fundamental alteration. A fundamental alteration is a change that is so significant that it alters the essential nature of the approved course outline of record, including the content and objectives of an individual course or course of study, and all stated limitations on enrollment. While any student may challenge a prerequisite or co-requisite, legally required limitations on enrollment for health and safety, licensure, and other legally mandated purposes may not be waived. </a:t>
            </a:r>
          </a:p>
          <a:p>
            <a:r>
              <a:rPr lang="en-US" sz="2900" dirty="0">
                <a:highlight>
                  <a:srgbClr val="FFFF00"/>
                </a:highlight>
              </a:rPr>
              <a:t>An evaluation of the content and objectives articulated in the approved course outline of record for a course offered within the District shall serve as the primary tool in evaluating whether the accommodation being challenged constitutes fundamental alteration. </a:t>
            </a:r>
            <a:r>
              <a:rPr lang="en-US" sz="2900" dirty="0">
                <a:highlight>
                  <a:srgbClr val="00FFFF"/>
                </a:highlight>
              </a:rPr>
              <a:t>Correspondingly, class syllabi prepared by individual instructors and departmental preferences or practices </a:t>
            </a:r>
            <a:r>
              <a:rPr lang="en-US" sz="2900" b="1" dirty="0">
                <a:highlight>
                  <a:srgbClr val="00FFFF"/>
                </a:highlight>
              </a:rPr>
              <a:t>may not</a:t>
            </a:r>
            <a:r>
              <a:rPr lang="en-US" sz="2900" dirty="0">
                <a:highlight>
                  <a:srgbClr val="00FFFF"/>
                </a:highlight>
              </a:rPr>
              <a:t> serve as conclusory evidence as to whether a finding will be made by the College or District that the accommodation constitutes fundamental alteration. </a:t>
            </a:r>
          </a:p>
          <a:p>
            <a:r>
              <a:rPr lang="en-US" sz="2900" dirty="0"/>
              <a:t>From </a:t>
            </a:r>
            <a:r>
              <a:rPr lang="en-US" sz="2900" b="1" dirty="0"/>
              <a:t>Implementing Guidelines for Title 5 Regulations </a:t>
            </a:r>
            <a:r>
              <a:rPr lang="en-US" sz="2900" dirty="0"/>
              <a:t>(California Community Colleges Chancellor’s Office, April 11, 2019 update</a:t>
            </a:r>
          </a:p>
          <a:p>
            <a:endParaRPr lang="en-US" dirty="0"/>
          </a:p>
        </p:txBody>
      </p:sp>
      <p:sp>
        <p:nvSpPr>
          <p:cNvPr id="4" name="Slide Number Placeholder 3">
            <a:extLst>
              <a:ext uri="{FF2B5EF4-FFF2-40B4-BE49-F238E27FC236}">
                <a16:creationId xmlns:a16="http://schemas.microsoft.com/office/drawing/2014/main" id="{90A0EA57-1563-064D-A2E5-89BAE0886248}"/>
              </a:ext>
            </a:extLst>
          </p:cNvPr>
          <p:cNvSpPr>
            <a:spLocks noGrp="1"/>
          </p:cNvSpPr>
          <p:nvPr>
            <p:ph type="sldNum" sz="quarter" idx="12"/>
          </p:nvPr>
        </p:nvSpPr>
        <p:spPr/>
        <p:txBody>
          <a:bodyPr/>
          <a:lstStyle/>
          <a:p>
            <a:fld id="{492D8F1A-69A8-9242-9469-8400121D240A}" type="slidenum">
              <a:rPr lang="en-US" smtClean="0"/>
              <a:t>9</a:t>
            </a:fld>
            <a:endParaRPr lang="en-US" dirty="0"/>
          </a:p>
        </p:txBody>
      </p:sp>
    </p:spTree>
    <p:extLst>
      <p:ext uri="{BB962C8B-B14F-4D97-AF65-F5344CB8AC3E}">
        <p14:creationId xmlns:p14="http://schemas.microsoft.com/office/powerpoint/2010/main" val="2550180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ppt template A" id="{ADC5DAE8-A688-1548-AE6D-F5DEF3785157}" vid="{6BE316A9-A3F1-D946-B9BC-49085B7BC9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C8C6FFAB0130479CC34A26D1FEA144" ma:contentTypeVersion="13" ma:contentTypeDescription="Create a new document." ma:contentTypeScope="" ma:versionID="a9f7d3e82bed202a96958505b2fa3da1">
  <xsd:schema xmlns:xsd="http://www.w3.org/2001/XMLSchema" xmlns:xs="http://www.w3.org/2001/XMLSchema" xmlns:p="http://schemas.microsoft.com/office/2006/metadata/properties" xmlns:ns3="c8b2d7e2-3ace-4dea-964f-b2d7369d83c3" xmlns:ns4="3937772c-f5cf-4240-8535-afbad1742fa9" targetNamespace="http://schemas.microsoft.com/office/2006/metadata/properties" ma:root="true" ma:fieldsID="36af406cb4c920a81229516b8775ea9d" ns3:_="" ns4:_="">
    <xsd:import namespace="c8b2d7e2-3ace-4dea-964f-b2d7369d83c3"/>
    <xsd:import namespace="3937772c-f5cf-4240-8535-afbad1742fa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2d7e2-3ace-4dea-964f-b2d7369d83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37772c-f5cf-4240-8535-afbad1742fa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1BABC-0A15-481D-AE56-A00148F35F9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937772c-f5cf-4240-8535-afbad1742fa9"/>
    <ds:schemaRef ds:uri="c8b2d7e2-3ace-4dea-964f-b2d7369d83c3"/>
    <ds:schemaRef ds:uri="http://www.w3.org/XML/1998/namespace"/>
    <ds:schemaRef ds:uri="http://purl.org/dc/dcmitype/"/>
  </ds:schemaRefs>
</ds:datastoreItem>
</file>

<file path=customXml/itemProps2.xml><?xml version="1.0" encoding="utf-8"?>
<ds:datastoreItem xmlns:ds="http://schemas.openxmlformats.org/officeDocument/2006/customXml" ds:itemID="{CFD643D9-D61B-4CFA-BB7F-835BAD2DFD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b2d7e2-3ace-4dea-964f-b2d7369d83c3"/>
    <ds:schemaRef ds:uri="3937772c-f5cf-4240-8535-afbad1742f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4047BD-0869-4244-A8B9-938B92B3B2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ASCCC Curriculum Inst</Template>
  <TotalTime>605</TotalTime>
  <Words>3764</Words>
  <Application>Microsoft Office PowerPoint</Application>
  <PresentationFormat>Widescreen</PresentationFormat>
  <Paragraphs>213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Gill Sans</vt:lpstr>
      <vt:lpstr>Palatino</vt:lpstr>
      <vt:lpstr>ASCCC Curriculum Inst. 2020 Theme</vt:lpstr>
      <vt:lpstr>Accommodations: When is a Program Fundamentally Altered? Brian Sanders, Angela Echeverri, and Sean Osborn</vt:lpstr>
      <vt:lpstr>Brief Outline</vt:lpstr>
      <vt:lpstr>Brief History of Issues in LACCD</vt:lpstr>
      <vt:lpstr>Payan v. LACCD</vt:lpstr>
      <vt:lpstr>Academic Senate Resources for Serving Students with Disabilities Fall 2019 Resolution Number: 01.08 Assigned to: Executive Director</vt:lpstr>
      <vt:lpstr>California Code of Regulation Title 5 §56001. Definitions.</vt:lpstr>
      <vt:lpstr>California Code of Regulation Title 5 §56000. Scope of Chapter.</vt:lpstr>
      <vt:lpstr>Los Angeles Community College District Administrative Regulation E-100</vt:lpstr>
      <vt:lpstr>Los Angeles Community College District Administrative Regulation E-100</vt:lpstr>
      <vt:lpstr>Select differences: High School versus College Important transition for students and parents</vt:lpstr>
      <vt:lpstr>Reasonable Accommodations</vt:lpstr>
      <vt:lpstr>Fundamental Alterations</vt:lpstr>
      <vt:lpstr>What is an “Undue Burden”  according to the ADA?</vt:lpstr>
      <vt:lpstr>When does an accommodation become an undue burden? The ADA cites “undue burden” 47 times in the page linked below. </vt:lpstr>
      <vt:lpstr>Authority of DSPS Coordinator: CCR Title 5 §56027. Academic Adjustments.</vt:lpstr>
      <vt:lpstr>Process: When does an Accommodation become a Fundamental Alteration?</vt:lpstr>
      <vt:lpstr>Fundamental Alteration Protocol – Jamie Axelrod, Northern Arizona University ADA Coordinator, President of Association of Higher Education and Disability (AHEAD)  (paraphrased)</vt:lpstr>
      <vt:lpstr>Scenario 1 – Fire Academy Ladder Training</vt:lpstr>
      <vt:lpstr>Scenario 2 – Fire Academy Diabetic Student</vt:lpstr>
      <vt:lpstr>Scenario 3 – Calculator use in Arithmetic Course</vt:lpstr>
      <vt:lpstr>Scenario 4 – Graphing Calculator in Statistics</vt:lpstr>
      <vt:lpstr>Scenario 5 – Microscope in Microbiology</vt:lpstr>
      <vt:lpstr>For consideration</vt:lpstr>
      <vt:lpstr>Scenario 6 – Hearing-Impaired Nursing Student</vt:lpstr>
      <vt:lpstr>Scenario 7 – Occupational Therapy Certification</vt:lpstr>
      <vt:lpstr>Scenario 8 – Required Essays in Chemistry</vt:lpstr>
      <vt:lpstr>Scenario 9 – Face Mask</vt:lpstr>
      <vt:lpstr>Scenario 10 – Therapy Dog</vt:lpstr>
      <vt:lpstr>Next Steps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Accommodations: When is a Program Fundamentally Altered?</dc:title>
  <dc:creator>Angela Echeverri</dc:creator>
  <cp:lastModifiedBy>Brian Sanders</cp:lastModifiedBy>
  <cp:revision>55</cp:revision>
  <dcterms:created xsi:type="dcterms:W3CDTF">2020-06-30T20:56:15Z</dcterms:created>
  <dcterms:modified xsi:type="dcterms:W3CDTF">2020-07-06T16:47:35Z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0x01010066C8C6FFAB0130479CC34A26D1FEA144</vt:lpwstr>
  </property>
</Properties>
</file>