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3" r:id="rId1"/>
  </p:sldMasterIdLst>
  <p:notesMasterIdLst>
    <p:notesMasterId r:id="rId30"/>
  </p:notesMasterIdLst>
  <p:sldIdLst>
    <p:sldId id="256" r:id="rId2"/>
    <p:sldId id="289" r:id="rId3"/>
    <p:sldId id="287" r:id="rId4"/>
    <p:sldId id="261" r:id="rId5"/>
    <p:sldId id="270" r:id="rId6"/>
    <p:sldId id="269" r:id="rId7"/>
    <p:sldId id="280" r:id="rId8"/>
    <p:sldId id="290" r:id="rId9"/>
    <p:sldId id="297" r:id="rId10"/>
    <p:sldId id="291" r:id="rId11"/>
    <p:sldId id="292" r:id="rId12"/>
    <p:sldId id="293" r:id="rId13"/>
    <p:sldId id="299" r:id="rId14"/>
    <p:sldId id="300" r:id="rId15"/>
    <p:sldId id="301" r:id="rId16"/>
    <p:sldId id="302" r:id="rId17"/>
    <p:sldId id="303" r:id="rId18"/>
    <p:sldId id="277" r:id="rId19"/>
    <p:sldId id="296" r:id="rId20"/>
    <p:sldId id="281" r:id="rId21"/>
    <p:sldId id="282" r:id="rId22"/>
    <p:sldId id="283" r:id="rId23"/>
    <p:sldId id="284" r:id="rId24"/>
    <p:sldId id="288" r:id="rId25"/>
    <p:sldId id="294" r:id="rId26"/>
    <p:sldId id="295" r:id="rId27"/>
    <p:sldId id="298" r:id="rId28"/>
    <p:sldId id="27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00" autoAdjust="0"/>
    <p:restoredTop sz="98689" autoAdjust="0"/>
  </p:normalViewPr>
  <p:slideViewPr>
    <p:cSldViewPr snapToGrid="0">
      <p:cViewPr varScale="1">
        <p:scale>
          <a:sx n="110" d="100"/>
          <a:sy n="110" d="100"/>
        </p:scale>
        <p:origin x="280" y="184"/>
      </p:cViewPr>
      <p:guideLst>
        <p:guide orient="horz" pos="2160"/>
        <p:guide pos="3840"/>
      </p:guideLst>
    </p:cSldViewPr>
  </p:slideViewPr>
  <p:notesTextViewPr>
    <p:cViewPr>
      <p:scale>
        <a:sx n="1" d="1"/>
        <a:sy n="1" d="1"/>
      </p:scale>
      <p:origin x="0" y="0"/>
    </p:cViewPr>
  </p:notesTextViewPr>
  <p:sorterViewPr>
    <p:cViewPr>
      <p:scale>
        <a:sx n="66" d="100"/>
        <a:sy n="66" d="100"/>
      </p:scale>
      <p:origin x="0" y="-230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81F2E0-34BD-1843-91AE-FAF2FBE9D4AF}" type="datetimeFigureOut">
              <a:rPr lang="en-US" smtClean="0"/>
              <a:t>2/19/17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A5111A-E732-CF4A-8205-6525DC760120}" type="slidenum">
              <a:rPr lang="en-US" smtClean="0"/>
              <a:t>‹#›</a:t>
            </a:fld>
            <a:endParaRPr lang="en-US"/>
          </a:p>
        </p:txBody>
      </p:sp>
    </p:spTree>
    <p:extLst>
      <p:ext uri="{BB962C8B-B14F-4D97-AF65-F5344CB8AC3E}">
        <p14:creationId xmlns:p14="http://schemas.microsoft.com/office/powerpoint/2010/main" val="1702782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A5111A-E732-CF4A-8205-6525DC760120}" type="slidenum">
              <a:rPr lang="en-US" smtClean="0"/>
              <a:t>1</a:t>
            </a:fld>
            <a:endParaRPr lang="en-US"/>
          </a:p>
        </p:txBody>
      </p:sp>
    </p:spTree>
    <p:extLst>
      <p:ext uri="{BB962C8B-B14F-4D97-AF65-F5344CB8AC3E}">
        <p14:creationId xmlns:p14="http://schemas.microsoft.com/office/powerpoint/2010/main" val="1303473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624668"/>
            <a:ext cx="53848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6400800" y="5562600"/>
            <a:ext cx="53848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400801" y="6425641"/>
            <a:ext cx="1643529" cy="365125"/>
          </a:xfrm>
        </p:spPr>
        <p:txBody>
          <a:bodyPr/>
          <a:lstStyle>
            <a:lvl1pPr algn="l">
              <a:defRPr/>
            </a:lvl1pPr>
          </a:lstStyle>
          <a:p>
            <a:fld id="{5874C0BA-1532-D448-8E89-EF5C6FFFF734}" type="datetime1">
              <a:rPr lang="en-US" smtClean="0"/>
              <a:t>2/19/17</a:t>
            </a:fld>
            <a:endParaRPr lang="en-US"/>
          </a:p>
        </p:txBody>
      </p:sp>
      <p:sp>
        <p:nvSpPr>
          <p:cNvPr id="5" name="Footer Placeholder 4"/>
          <p:cNvSpPr>
            <a:spLocks noGrp="1"/>
          </p:cNvSpPr>
          <p:nvPr>
            <p:ph type="ftr" sz="quarter" idx="11"/>
          </p:nvPr>
        </p:nvSpPr>
        <p:spPr>
          <a:xfrm>
            <a:off x="8414871" y="6425641"/>
            <a:ext cx="3490259" cy="365125"/>
          </a:xfrm>
        </p:spPr>
        <p:txBody>
          <a:bodyPr/>
          <a:lstStyle>
            <a:lvl1pPr algn="r">
              <a:defRPr/>
            </a:lvl1pPr>
          </a:lstStyle>
          <a:p>
            <a:r>
              <a:rPr lang="en-US" smtClean="0"/>
              <a:t>2017 ASCCC Accreditation Institute Napa, CA</a:t>
            </a:r>
            <a:endParaRPr lang="en-US"/>
          </a:p>
        </p:txBody>
      </p:sp>
      <p:sp>
        <p:nvSpPr>
          <p:cNvPr id="7" name="Rectangle 6"/>
          <p:cNvSpPr/>
          <p:nvPr/>
        </p:nvSpPr>
        <p:spPr>
          <a:xfrm>
            <a:off x="376767" y="228600"/>
            <a:ext cx="5647267"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6165851" y="237744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6165851" y="228600"/>
            <a:ext cx="27432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9069917" y="2377440"/>
            <a:ext cx="27432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891B6A8A-DA88-8B4F-A913-EBE0BC76B448}" type="datetime1">
              <a:rPr lang="en-US" smtClean="0"/>
              <a:t>2/19/17</a:t>
            </a:fld>
            <a:endParaRPr lang="en-US"/>
          </a:p>
        </p:txBody>
      </p:sp>
      <p:sp>
        <p:nvSpPr>
          <p:cNvPr id="6" name="Footer Placeholder 5"/>
          <p:cNvSpPr>
            <a:spLocks noGrp="1"/>
          </p:cNvSpPr>
          <p:nvPr>
            <p:ph type="ftr" sz="quarter" idx="11"/>
          </p:nvPr>
        </p:nvSpPr>
        <p:spPr/>
        <p:txBody>
          <a:bodyPr/>
          <a:lstStyle/>
          <a:p>
            <a:r>
              <a:rPr lang="en-US" smtClean="0"/>
              <a:t>2017 ASCCC Accreditation Institute Napa, CA</a:t>
            </a:r>
            <a:endParaRPr lang="en-US"/>
          </a:p>
        </p:txBody>
      </p:sp>
      <p:sp>
        <p:nvSpPr>
          <p:cNvPr id="7" name="Slide Number Placeholder 6"/>
          <p:cNvSpPr>
            <a:spLocks noGrp="1"/>
          </p:cNvSpPr>
          <p:nvPr>
            <p:ph type="sldNum" sz="quarter" idx="12"/>
          </p:nvPr>
        </p:nvSpPr>
        <p:spPr/>
        <p:txBody>
          <a:bodyPr/>
          <a:lstStyle/>
          <a:p>
            <a:fld id="{43A3F7D2-D9AC-4433-8F33-3F0FD21231BC}" type="slidenum">
              <a:rPr lang="en-US" smtClean="0"/>
              <a:t>‹#›</a:t>
            </a:fld>
            <a:endParaRPr lang="en-US"/>
          </a:p>
        </p:txBody>
      </p:sp>
      <p:sp>
        <p:nvSpPr>
          <p:cNvPr id="12" name="Content Placeholder 2"/>
          <p:cNvSpPr>
            <a:spLocks noGrp="1"/>
          </p:cNvSpPr>
          <p:nvPr>
            <p:ph sz="half" idx="17"/>
          </p:nvPr>
        </p:nvSpPr>
        <p:spPr>
          <a:xfrm>
            <a:off x="670561" y="1985963"/>
            <a:ext cx="4876551"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670561" y="4164965"/>
            <a:ext cx="4876551"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5880100" y="1985963"/>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5880100" y="4169664"/>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5088BEB-5E92-A44B-B908-D37CA6D894B9}" type="datetime1">
              <a:rPr lang="en-US" smtClean="0"/>
              <a:t>2/19/17</a:t>
            </a:fld>
            <a:endParaRPr lang="en-US"/>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
        <p:nvSpPr>
          <p:cNvPr id="5" name="Slide Number Placeholder 4"/>
          <p:cNvSpPr>
            <a:spLocks noGrp="1"/>
          </p:cNvSpPr>
          <p:nvPr>
            <p:ph type="sldNum" sz="quarter" idx="12"/>
          </p:nvPr>
        </p:nvSpPr>
        <p:spPr/>
        <p:txBody>
          <a:bodyPr/>
          <a:lstStyle/>
          <a:p>
            <a:fld id="{43A3F7D2-D9AC-4433-8F33-3F0FD21231B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6A58DBE-4565-F443-B382-03C50D55436D}" type="datetime1">
              <a:rPr lang="en-US" smtClean="0"/>
              <a:t>2/19/17</a:t>
            </a:fld>
            <a:endParaRPr lang="en-US"/>
          </a:p>
        </p:txBody>
      </p:sp>
      <p:sp>
        <p:nvSpPr>
          <p:cNvPr id="3" name="Footer Placeholder 2"/>
          <p:cNvSpPr>
            <a:spLocks noGrp="1"/>
          </p:cNvSpPr>
          <p:nvPr>
            <p:ph type="ftr" sz="quarter" idx="11"/>
          </p:nvPr>
        </p:nvSpPr>
        <p:spPr/>
        <p:txBody>
          <a:bodyPr/>
          <a:lstStyle/>
          <a:p>
            <a:r>
              <a:rPr lang="en-US" smtClean="0"/>
              <a:t>2017 ASCCC Accreditation Institute Napa, CA</a:t>
            </a:r>
            <a:endParaRPr lang="en-US"/>
          </a:p>
        </p:txBody>
      </p:sp>
      <p:sp>
        <p:nvSpPr>
          <p:cNvPr id="4" name="Slide Number Placeholder 3"/>
          <p:cNvSpPr>
            <a:spLocks noGrp="1"/>
          </p:cNvSpPr>
          <p:nvPr>
            <p:ph type="sldNum" sz="quarter" idx="12"/>
          </p:nvPr>
        </p:nvSpPr>
        <p:spPr/>
        <p:txBody>
          <a:bodyPr/>
          <a:lstStyle/>
          <a:p>
            <a:fld id="{43A3F7D2-D9AC-4433-8F33-3F0FD21231BC}"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376768" y="228600"/>
            <a:ext cx="460163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07407" y="2571750"/>
            <a:ext cx="4340352"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5558368" y="273051"/>
            <a:ext cx="6129865"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08124" y="3733801"/>
            <a:ext cx="4340352"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D447BC56-D0B3-3A4B-90AF-AC62CB2A592B}" type="datetime1">
              <a:rPr lang="en-US" smtClean="0"/>
              <a:t>2/19/17</a:t>
            </a:fld>
            <a:endParaRPr lang="en-US"/>
          </a:p>
        </p:txBody>
      </p:sp>
      <p:sp>
        <p:nvSpPr>
          <p:cNvPr id="6" name="Footer Placeholder 5"/>
          <p:cNvSpPr>
            <a:spLocks noGrp="1"/>
          </p:cNvSpPr>
          <p:nvPr>
            <p:ph type="ftr" sz="quarter" idx="11"/>
          </p:nvPr>
        </p:nvSpPr>
        <p:spPr>
          <a:xfrm>
            <a:off x="5145741" y="6423586"/>
            <a:ext cx="4422588" cy="365125"/>
          </a:xfrm>
        </p:spPr>
        <p:txBody>
          <a:bodyPr/>
          <a:lstStyle/>
          <a:p>
            <a:r>
              <a:rPr lang="en-US" smtClean="0"/>
              <a:t>2017 ASCCC Accreditation Institute Napa, CA</a:t>
            </a:r>
            <a:endParaRPr lang="en-US"/>
          </a:p>
        </p:txBody>
      </p:sp>
      <p:sp>
        <p:nvSpPr>
          <p:cNvPr id="9" name="TextBox 8"/>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559205" y="3124200"/>
            <a:ext cx="5197696"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370541" y="228600"/>
            <a:ext cx="4614211"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559205" y="3995737"/>
            <a:ext cx="5197696"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778E5918-3E15-7548-BE2B-4017C90472AA}" type="datetime1">
              <a:rPr lang="en-US" smtClean="0"/>
              <a:t>2/19/17</a:t>
            </a:fld>
            <a:endParaRPr lang="en-US"/>
          </a:p>
        </p:txBody>
      </p:sp>
      <p:sp>
        <p:nvSpPr>
          <p:cNvPr id="6" name="Footer Placeholder 5"/>
          <p:cNvSpPr>
            <a:spLocks noGrp="1"/>
          </p:cNvSpPr>
          <p:nvPr>
            <p:ph type="ftr" sz="quarter" idx="11"/>
          </p:nvPr>
        </p:nvSpPr>
        <p:spPr>
          <a:xfrm>
            <a:off x="5588000" y="6423586"/>
            <a:ext cx="4006851" cy="365125"/>
          </a:xfrm>
        </p:spPr>
        <p:txBody>
          <a:bodyPr/>
          <a:lstStyle/>
          <a:p>
            <a:r>
              <a:rPr lang="en-US" smtClean="0"/>
              <a:t>2017 ASCCC Accreditation Institute Napa, CA</a:t>
            </a:r>
            <a:endParaRPr lang="en-US"/>
          </a:p>
        </p:txBody>
      </p:sp>
      <p:sp>
        <p:nvSpPr>
          <p:cNvPr id="7" name="Slide Number Placeholder 6"/>
          <p:cNvSpPr>
            <a:spLocks noGrp="1"/>
          </p:cNvSpPr>
          <p:nvPr>
            <p:ph type="sldNum" sz="quarter" idx="12"/>
          </p:nvPr>
        </p:nvSpPr>
        <p:spPr/>
        <p:txBody>
          <a:bodyPr/>
          <a:lstStyle/>
          <a:p>
            <a:fld id="{43A3F7D2-D9AC-4433-8F33-3F0FD21231BC}" type="slidenum">
              <a:rPr lang="en-US" smtClean="0"/>
              <a:t>‹#›</a:t>
            </a:fld>
            <a:endParaRPr lang="en-US"/>
          </a:p>
        </p:txBody>
      </p:sp>
      <p:sp>
        <p:nvSpPr>
          <p:cNvPr id="10" name="TextBox 9"/>
          <p:cNvSpPr txBox="1"/>
          <p:nvPr/>
        </p:nvSpPr>
        <p:spPr>
          <a:xfrm>
            <a:off x="5320147" y="3370730"/>
            <a:ext cx="294091"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75341" y="4424082"/>
            <a:ext cx="8254876"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370541" y="228600"/>
            <a:ext cx="85045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75341" y="5257800"/>
            <a:ext cx="8254876"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E8E23B-82B4-814C-AA6B-B026DBCA8A69}" type="datetime1">
              <a:rPr lang="en-US" smtClean="0"/>
              <a:t>2/19/17</a:t>
            </a:fld>
            <a:endParaRPr lang="en-US"/>
          </a:p>
        </p:txBody>
      </p:sp>
      <p:sp>
        <p:nvSpPr>
          <p:cNvPr id="6" name="Footer Placeholder 5"/>
          <p:cNvSpPr>
            <a:spLocks noGrp="1"/>
          </p:cNvSpPr>
          <p:nvPr>
            <p:ph type="ftr" sz="quarter" idx="11"/>
          </p:nvPr>
        </p:nvSpPr>
        <p:spPr/>
        <p:txBody>
          <a:bodyPr/>
          <a:lstStyle/>
          <a:p>
            <a:r>
              <a:rPr lang="en-US" smtClean="0"/>
              <a:t>2017 ASCCC Accreditation Institute Napa, CA</a:t>
            </a:r>
            <a:endParaRPr lang="en-US"/>
          </a:p>
        </p:txBody>
      </p:sp>
      <p:sp>
        <p:nvSpPr>
          <p:cNvPr id="7" name="Slide Number Placeholder 6"/>
          <p:cNvSpPr>
            <a:spLocks noGrp="1"/>
          </p:cNvSpPr>
          <p:nvPr>
            <p:ph type="sldNum" sz="quarter" idx="12"/>
          </p:nvPr>
        </p:nvSpPr>
        <p:spPr/>
        <p:txBody>
          <a:bodyPr/>
          <a:lstStyle/>
          <a:p>
            <a:fld id="{43A3F7D2-D9AC-4433-8F33-3F0FD21231BC}" type="slidenum">
              <a:rPr lang="en-US" smtClean="0"/>
              <a:t>‹#›</a:t>
            </a:fld>
            <a:endParaRPr lang="en-US"/>
          </a:p>
        </p:txBody>
      </p:sp>
      <p:sp>
        <p:nvSpPr>
          <p:cNvPr id="8" name="Rectangle 7"/>
          <p:cNvSpPr/>
          <p:nvPr/>
        </p:nvSpPr>
        <p:spPr>
          <a:xfrm>
            <a:off x="9069917" y="22860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9069917" y="2377440"/>
            <a:ext cx="27432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436283" y="4632792"/>
            <a:ext cx="294091"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376766" y="228600"/>
            <a:ext cx="851622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07406" y="2571750"/>
            <a:ext cx="8242148"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8126" y="3733801"/>
            <a:ext cx="8239421"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49683" y="6235608"/>
            <a:ext cx="1797864" cy="365125"/>
          </a:xfrm>
        </p:spPr>
        <p:txBody>
          <a:bodyPr/>
          <a:lstStyle>
            <a:lvl1pPr>
              <a:defRPr>
                <a:solidFill>
                  <a:schemeClr val="bg1"/>
                </a:solidFill>
              </a:defRPr>
            </a:lvl1pPr>
          </a:lstStyle>
          <a:p>
            <a:fld id="{EE4AB955-46F9-7544-A549-AD7F8E34DD9F}" type="datetime1">
              <a:rPr lang="en-US" smtClean="0"/>
              <a:t>2/19/17</a:t>
            </a:fld>
            <a:endParaRPr lang="en-US"/>
          </a:p>
        </p:txBody>
      </p:sp>
      <p:sp>
        <p:nvSpPr>
          <p:cNvPr id="6" name="Footer Placeholder 5"/>
          <p:cNvSpPr>
            <a:spLocks noGrp="1"/>
          </p:cNvSpPr>
          <p:nvPr>
            <p:ph type="ftr" sz="quarter" idx="11"/>
          </p:nvPr>
        </p:nvSpPr>
        <p:spPr>
          <a:xfrm>
            <a:off x="508128" y="6235608"/>
            <a:ext cx="6197473" cy="365125"/>
          </a:xfrm>
        </p:spPr>
        <p:txBody>
          <a:bodyPr/>
          <a:lstStyle>
            <a:lvl1pPr>
              <a:defRPr>
                <a:solidFill>
                  <a:schemeClr val="bg1"/>
                </a:solidFill>
              </a:defRPr>
            </a:lvl1pPr>
          </a:lstStyle>
          <a:p>
            <a:r>
              <a:rPr lang="en-US" smtClean="0"/>
              <a:t>2017 ASCCC Accreditation Institute Napa, CA</a:t>
            </a:r>
            <a:endParaRPr lang="en-US"/>
          </a:p>
        </p:txBody>
      </p:sp>
      <p:sp>
        <p:nvSpPr>
          <p:cNvPr id="7" name="Slide Number Placeholder 6"/>
          <p:cNvSpPr>
            <a:spLocks noGrp="1"/>
          </p:cNvSpPr>
          <p:nvPr>
            <p:ph type="sldNum" sz="quarter" idx="12"/>
          </p:nvPr>
        </p:nvSpPr>
        <p:spPr/>
        <p:txBody>
          <a:bodyPr/>
          <a:lstStyle/>
          <a:p>
            <a:fld id="{43A3F7D2-D9AC-4433-8F33-3F0FD21231BC}" type="slidenum">
              <a:rPr lang="en-US" smtClean="0"/>
              <a:t>‹#›</a:t>
            </a:fld>
            <a:endParaRPr lang="en-US"/>
          </a:p>
        </p:txBody>
      </p:sp>
      <p:sp>
        <p:nvSpPr>
          <p:cNvPr id="9" name="TextBox 8"/>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9069917" y="2374940"/>
            <a:ext cx="27432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9069917" y="4535424"/>
            <a:ext cx="27432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376767" y="228600"/>
            <a:ext cx="56472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07406" y="2571750"/>
            <a:ext cx="53555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8125" y="3733801"/>
            <a:ext cx="5353739"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064000" y="6235608"/>
            <a:ext cx="1797864" cy="365125"/>
          </a:xfrm>
        </p:spPr>
        <p:txBody>
          <a:bodyPr/>
          <a:lstStyle>
            <a:lvl1pPr>
              <a:defRPr>
                <a:solidFill>
                  <a:schemeClr val="bg1"/>
                </a:solidFill>
              </a:defRPr>
            </a:lvl1pPr>
          </a:lstStyle>
          <a:p>
            <a:fld id="{5CFA67C6-18A2-BF41-9981-CC34EA464858}" type="datetime1">
              <a:rPr lang="en-US" smtClean="0"/>
              <a:t>2/19/17</a:t>
            </a:fld>
            <a:endParaRPr lang="en-US"/>
          </a:p>
        </p:txBody>
      </p:sp>
      <p:sp>
        <p:nvSpPr>
          <p:cNvPr id="6" name="Footer Placeholder 5"/>
          <p:cNvSpPr>
            <a:spLocks noGrp="1"/>
          </p:cNvSpPr>
          <p:nvPr>
            <p:ph type="ftr" sz="quarter" idx="11"/>
          </p:nvPr>
        </p:nvSpPr>
        <p:spPr>
          <a:xfrm>
            <a:off x="508128" y="6235608"/>
            <a:ext cx="3454273" cy="365125"/>
          </a:xfrm>
        </p:spPr>
        <p:txBody>
          <a:bodyPr/>
          <a:lstStyle>
            <a:lvl1pPr>
              <a:defRPr>
                <a:solidFill>
                  <a:schemeClr val="bg1"/>
                </a:solidFill>
              </a:defRPr>
            </a:lvl1pPr>
          </a:lstStyle>
          <a:p>
            <a:r>
              <a:rPr lang="en-US" smtClean="0"/>
              <a:t>2017 ASCCC Accreditation Institute Napa, CA</a:t>
            </a:r>
            <a:endParaRPr lang="en-US"/>
          </a:p>
        </p:txBody>
      </p:sp>
      <p:sp>
        <p:nvSpPr>
          <p:cNvPr id="7" name="Slide Number Placeholder 6"/>
          <p:cNvSpPr>
            <a:spLocks noGrp="1"/>
          </p:cNvSpPr>
          <p:nvPr>
            <p:ph type="sldNum" sz="quarter" idx="12"/>
          </p:nvPr>
        </p:nvSpPr>
        <p:spPr/>
        <p:txBody>
          <a:bodyPr/>
          <a:lstStyle/>
          <a:p>
            <a:fld id="{43A3F7D2-D9AC-4433-8F33-3F0FD21231BC}" type="slidenum">
              <a:rPr lang="en-US" smtClean="0"/>
              <a:t>‹#›</a:t>
            </a:fld>
            <a:endParaRPr lang="en-US"/>
          </a:p>
        </p:txBody>
      </p:sp>
      <p:sp>
        <p:nvSpPr>
          <p:cNvPr id="9" name="TextBox 8"/>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6165851" y="4534726"/>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165851" y="228600"/>
            <a:ext cx="27432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165851" y="2381663"/>
            <a:ext cx="27432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9070848" y="2381662"/>
            <a:ext cx="27432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604000" y="3124200"/>
            <a:ext cx="414528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370541" y="2365248"/>
            <a:ext cx="5653492"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604000" y="3995737"/>
            <a:ext cx="414528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A7DC26D7-4395-4C4D-B16C-FFCAA9ED0191}" type="datetime1">
              <a:rPr lang="en-US" smtClean="0"/>
              <a:t>2/19/17</a:t>
            </a:fld>
            <a:endParaRPr lang="en-US"/>
          </a:p>
        </p:txBody>
      </p:sp>
      <p:sp>
        <p:nvSpPr>
          <p:cNvPr id="6" name="Footer Placeholder 5"/>
          <p:cNvSpPr>
            <a:spLocks noGrp="1"/>
          </p:cNvSpPr>
          <p:nvPr>
            <p:ph type="ftr" sz="quarter" idx="11"/>
          </p:nvPr>
        </p:nvSpPr>
        <p:spPr>
          <a:xfrm>
            <a:off x="5588000" y="6423586"/>
            <a:ext cx="4006851" cy="365125"/>
          </a:xfrm>
        </p:spPr>
        <p:txBody>
          <a:bodyPr/>
          <a:lstStyle/>
          <a:p>
            <a:r>
              <a:rPr lang="en-US" smtClean="0"/>
              <a:t>2017 ASCCC Accreditation Institute Napa, CA</a:t>
            </a:r>
            <a:endParaRPr lang="en-US"/>
          </a:p>
        </p:txBody>
      </p:sp>
      <p:sp>
        <p:nvSpPr>
          <p:cNvPr id="7" name="Slide Number Placeholder 6"/>
          <p:cNvSpPr>
            <a:spLocks noGrp="1"/>
          </p:cNvSpPr>
          <p:nvPr>
            <p:ph type="sldNum" sz="quarter" idx="12"/>
          </p:nvPr>
        </p:nvSpPr>
        <p:spPr/>
        <p:txBody>
          <a:bodyPr/>
          <a:lstStyle/>
          <a:p>
            <a:fld id="{43A3F7D2-D9AC-4433-8F33-3F0FD21231BC}" type="slidenum">
              <a:rPr lang="en-US" smtClean="0"/>
              <a:t>‹#›</a:t>
            </a:fld>
            <a:endParaRPr lang="en-US"/>
          </a:p>
        </p:txBody>
      </p:sp>
      <p:sp>
        <p:nvSpPr>
          <p:cNvPr id="10" name="TextBox 9"/>
          <p:cNvSpPr txBox="1"/>
          <p:nvPr/>
        </p:nvSpPr>
        <p:spPr>
          <a:xfrm>
            <a:off x="6333815" y="3370730"/>
            <a:ext cx="294091"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370540" y="228600"/>
            <a:ext cx="27432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3280833" y="228600"/>
            <a:ext cx="27432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89D5F2D-2F21-5643-9D39-DC2431BF6ED0}" type="datetime1">
              <a:rPr lang="en-US" smtClean="0"/>
              <a:t>2/19/17</a:t>
            </a:fld>
            <a:endParaRPr lang="en-US"/>
          </a:p>
        </p:txBody>
      </p:sp>
      <p:sp>
        <p:nvSpPr>
          <p:cNvPr id="5" name="Footer Placeholder 4"/>
          <p:cNvSpPr>
            <a:spLocks noGrp="1"/>
          </p:cNvSpPr>
          <p:nvPr>
            <p:ph type="ftr" sz="quarter" idx="11"/>
          </p:nvPr>
        </p:nvSpPr>
        <p:spPr/>
        <p:txBody>
          <a:bodyPr/>
          <a:lstStyle/>
          <a:p>
            <a:r>
              <a:rPr lang="en-US" smtClean="0"/>
              <a:t>2017 ASCCC Accreditation Institute Napa, CA</a:t>
            </a:r>
            <a:endParaRPr lang="en-US"/>
          </a:p>
        </p:txBody>
      </p:sp>
      <p:sp>
        <p:nvSpPr>
          <p:cNvPr id="6" name="Slide Number Placeholder 5"/>
          <p:cNvSpPr>
            <a:spLocks noGrp="1"/>
          </p:cNvSpPr>
          <p:nvPr>
            <p:ph type="sldNum" sz="quarter" idx="12"/>
          </p:nvPr>
        </p:nvSpPr>
        <p:spPr/>
        <p:txBody>
          <a:bodyPr/>
          <a:lstStyle/>
          <a:p>
            <a:fld id="{43A3F7D2-D9AC-4433-8F33-3F0FD21231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10947401" y="282574"/>
            <a:ext cx="856129"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B86BF4-B0D0-1745-B793-39669CFE5974}" type="datetime1">
              <a:rPr lang="en-US" smtClean="0"/>
              <a:t>2/19/17</a:t>
            </a:fld>
            <a:endParaRPr lang="en-US"/>
          </a:p>
        </p:txBody>
      </p:sp>
      <p:sp>
        <p:nvSpPr>
          <p:cNvPr id="5" name="Footer Placeholder 4"/>
          <p:cNvSpPr>
            <a:spLocks noGrp="1"/>
          </p:cNvSpPr>
          <p:nvPr>
            <p:ph type="ftr" sz="quarter" idx="11"/>
          </p:nvPr>
        </p:nvSpPr>
        <p:spPr/>
        <p:txBody>
          <a:bodyPr/>
          <a:lstStyle/>
          <a:p>
            <a:r>
              <a:rPr lang="en-US" smtClean="0"/>
              <a:t>2017 ASCCC Accreditation Institute Napa, CA</a:t>
            </a:r>
            <a:endParaRPr lang="en-US"/>
          </a:p>
        </p:txBody>
      </p:sp>
      <p:sp>
        <p:nvSpPr>
          <p:cNvPr id="6" name="Slide Number Placeholder 5"/>
          <p:cNvSpPr>
            <a:spLocks noGrp="1"/>
          </p:cNvSpPr>
          <p:nvPr>
            <p:ph type="sldNum" sz="quarter" idx="12"/>
          </p:nvPr>
        </p:nvSpPr>
        <p:spPr/>
        <p:txBody>
          <a:bodyPr/>
          <a:lstStyle/>
          <a:p>
            <a:fld id="{43A3F7D2-D9AC-4433-8F33-3F0FD21231BC}" type="slidenum">
              <a:rPr lang="en-US" smtClean="0"/>
              <a:t>‹#›</a:t>
            </a:fld>
            <a:endParaRPr lang="en-US"/>
          </a:p>
        </p:txBody>
      </p:sp>
      <p:sp>
        <p:nvSpPr>
          <p:cNvPr id="9" name="TextBox 8"/>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10757647" y="282574"/>
            <a:ext cx="12192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10661029" y="954742"/>
            <a:ext cx="908424"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609600" y="958757"/>
            <a:ext cx="9144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BCE0825-EC6A-E947-9371-BE2656AF3E55}" type="datetime1">
              <a:rPr lang="en-US" smtClean="0"/>
              <a:t>2/19/17</a:t>
            </a:fld>
            <a:endParaRPr lang="en-US"/>
          </a:p>
        </p:txBody>
      </p:sp>
      <p:sp>
        <p:nvSpPr>
          <p:cNvPr id="5" name="Footer Placeholder 4"/>
          <p:cNvSpPr>
            <a:spLocks noGrp="1"/>
          </p:cNvSpPr>
          <p:nvPr>
            <p:ph type="ftr" sz="quarter" idx="11"/>
          </p:nvPr>
        </p:nvSpPr>
        <p:spPr/>
        <p:txBody>
          <a:bodyPr/>
          <a:lstStyle/>
          <a:p>
            <a:r>
              <a:rPr lang="en-US" smtClean="0"/>
              <a:t>2017 ASCCC Accreditation Institute Napa, CA</a:t>
            </a:r>
            <a:endParaRPr lang="en-US"/>
          </a:p>
        </p:txBody>
      </p:sp>
      <p:sp>
        <p:nvSpPr>
          <p:cNvPr id="6" name="Slide Number Placeholder 5"/>
          <p:cNvSpPr>
            <a:spLocks noGrp="1"/>
          </p:cNvSpPr>
          <p:nvPr>
            <p:ph type="sldNum" sz="quarter" idx="12"/>
          </p:nvPr>
        </p:nvSpPr>
        <p:spPr/>
        <p:txBody>
          <a:bodyPr/>
          <a:lstStyle/>
          <a:p>
            <a:fld id="{43A3F7D2-D9AC-4433-8F33-3F0FD21231BC}" type="slidenum">
              <a:rPr lang="en-US" smtClean="0"/>
              <a:t>‹#›</a:t>
            </a:fld>
            <a:endParaRPr lang="en-US"/>
          </a:p>
        </p:txBody>
      </p:sp>
      <p:sp>
        <p:nvSpPr>
          <p:cNvPr id="9" name="TextBox 8"/>
          <p:cNvSpPr txBox="1"/>
          <p:nvPr/>
        </p:nvSpPr>
        <p:spPr>
          <a:xfrm rot="16200000">
            <a:off x="11500967"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64633" y="134471"/>
            <a:ext cx="10075084"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6A30F84-AFCE-3940-8CDE-711E8AEE9AA2}" type="datetime1">
              <a:rPr lang="en-US" smtClean="0"/>
              <a:t>2/19/17</a:t>
            </a:fld>
            <a:endParaRPr lang="en-US"/>
          </a:p>
        </p:txBody>
      </p:sp>
      <p:sp>
        <p:nvSpPr>
          <p:cNvPr id="5" name="Footer Placeholder 4"/>
          <p:cNvSpPr>
            <a:spLocks noGrp="1"/>
          </p:cNvSpPr>
          <p:nvPr>
            <p:ph type="ftr" sz="quarter" idx="11"/>
          </p:nvPr>
        </p:nvSpPr>
        <p:spPr/>
        <p:txBody>
          <a:bodyPr/>
          <a:lstStyle/>
          <a:p>
            <a:r>
              <a:rPr lang="en-US" smtClean="0"/>
              <a:t>2017 ASCCC Accreditation Institute Napa, CA</a:t>
            </a:r>
            <a:endParaRPr lang="en-US"/>
          </a:p>
        </p:txBody>
      </p:sp>
      <p:sp>
        <p:nvSpPr>
          <p:cNvPr id="6" name="Slide Number Placeholder 5"/>
          <p:cNvSpPr>
            <a:spLocks noGrp="1"/>
          </p:cNvSpPr>
          <p:nvPr>
            <p:ph type="sldNum" sz="quarter" idx="12"/>
          </p:nvPr>
        </p:nvSpPr>
        <p:spPr/>
        <p:txBody>
          <a:bodyPr/>
          <a:lstStyle/>
          <a:p>
            <a:fld id="{43A3F7D2-D9AC-4433-8F33-3F0FD21231BC}" type="slidenum">
              <a:rPr lang="en-US" smtClean="0"/>
              <a:t>‹#›</a:t>
            </a:fld>
            <a:endParaRPr lang="en-US"/>
          </a:p>
        </p:txBody>
      </p:sp>
      <p:sp>
        <p:nvSpPr>
          <p:cNvPr id="9" name="TextBox 8"/>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664691" y="1129553"/>
            <a:ext cx="10078613"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624668"/>
            <a:ext cx="53848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6400800" y="5562600"/>
            <a:ext cx="53848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400801" y="6425641"/>
            <a:ext cx="1643529" cy="365125"/>
          </a:xfrm>
        </p:spPr>
        <p:txBody>
          <a:bodyPr/>
          <a:lstStyle>
            <a:lvl1pPr algn="l">
              <a:defRPr/>
            </a:lvl1pPr>
          </a:lstStyle>
          <a:p>
            <a:fld id="{4045636E-7C6B-BD47-8F0F-35A2722E6EC2}" type="datetime1">
              <a:rPr lang="en-US" smtClean="0"/>
              <a:t>2/19/17</a:t>
            </a:fld>
            <a:endParaRPr lang="en-US"/>
          </a:p>
        </p:txBody>
      </p:sp>
      <p:sp>
        <p:nvSpPr>
          <p:cNvPr id="5" name="Footer Placeholder 4"/>
          <p:cNvSpPr>
            <a:spLocks noGrp="1"/>
          </p:cNvSpPr>
          <p:nvPr>
            <p:ph type="ftr" sz="quarter" idx="11"/>
          </p:nvPr>
        </p:nvSpPr>
        <p:spPr>
          <a:xfrm>
            <a:off x="8414871" y="6425641"/>
            <a:ext cx="3490259" cy="365125"/>
          </a:xfrm>
        </p:spPr>
        <p:txBody>
          <a:bodyPr/>
          <a:lstStyle>
            <a:lvl1pPr algn="r">
              <a:defRPr/>
            </a:lvl1pPr>
          </a:lstStyle>
          <a:p>
            <a:r>
              <a:rPr lang="en-US" smtClean="0"/>
              <a:t>2017 ASCCC Accreditation Institute Napa, CA</a:t>
            </a:r>
            <a:endParaRPr lang="en-US"/>
          </a:p>
        </p:txBody>
      </p:sp>
      <p:sp>
        <p:nvSpPr>
          <p:cNvPr id="7" name="Rectangle 6"/>
          <p:cNvSpPr/>
          <p:nvPr/>
        </p:nvSpPr>
        <p:spPr>
          <a:xfrm>
            <a:off x="376767" y="228600"/>
            <a:ext cx="5647267"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6165851" y="237744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6165851" y="228600"/>
            <a:ext cx="27432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9069917" y="2377440"/>
            <a:ext cx="27432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1143000" y="1779495"/>
            <a:ext cx="41148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566522"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878543" y="228600"/>
            <a:ext cx="1093457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48000" y="3124201"/>
            <a:ext cx="75184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3048000" y="4495801"/>
            <a:ext cx="75184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78541" y="6248775"/>
            <a:ext cx="1966259" cy="365125"/>
          </a:xfrm>
        </p:spPr>
        <p:txBody>
          <a:bodyPr/>
          <a:lstStyle>
            <a:lvl1pPr algn="l">
              <a:defRPr>
                <a:solidFill>
                  <a:schemeClr val="bg1"/>
                </a:solidFill>
              </a:defRPr>
            </a:lvl1pPr>
          </a:lstStyle>
          <a:p>
            <a:fld id="{D8EFE4DB-6F3D-7A49-9E7F-0C93177675BD}" type="datetime1">
              <a:rPr lang="en-US" smtClean="0"/>
              <a:t>2/19/17</a:t>
            </a:fld>
            <a:endParaRPr lang="en-US"/>
          </a:p>
        </p:txBody>
      </p:sp>
      <p:sp>
        <p:nvSpPr>
          <p:cNvPr id="5" name="Footer Placeholder 4"/>
          <p:cNvSpPr>
            <a:spLocks noGrp="1"/>
          </p:cNvSpPr>
          <p:nvPr>
            <p:ph type="ftr" sz="quarter" idx="11"/>
          </p:nvPr>
        </p:nvSpPr>
        <p:spPr>
          <a:xfrm>
            <a:off x="3048000" y="6248775"/>
            <a:ext cx="7518400" cy="365125"/>
          </a:xfrm>
        </p:spPr>
        <p:txBody>
          <a:bodyPr/>
          <a:lstStyle>
            <a:lvl1pPr>
              <a:defRPr>
                <a:solidFill>
                  <a:schemeClr val="bg1"/>
                </a:solidFill>
              </a:defRPr>
            </a:lvl1pPr>
          </a:lstStyle>
          <a:p>
            <a:r>
              <a:rPr lang="en-US" smtClean="0"/>
              <a:t>2017 ASCCC Accreditation Institute Napa, CA</a:t>
            </a:r>
            <a:endParaRPr lang="en-US"/>
          </a:p>
        </p:txBody>
      </p:sp>
      <p:sp>
        <p:nvSpPr>
          <p:cNvPr id="6" name="Slide Number Placeholder 5"/>
          <p:cNvSpPr>
            <a:spLocks noGrp="1"/>
          </p:cNvSpPr>
          <p:nvPr>
            <p:ph type="sldNum" sz="quarter" idx="12"/>
          </p:nvPr>
        </p:nvSpPr>
        <p:spPr>
          <a:xfrm>
            <a:off x="11074400" y="6248775"/>
            <a:ext cx="738717" cy="365125"/>
          </a:xfrm>
        </p:spPr>
        <p:txBody>
          <a:bodyPr/>
          <a:lstStyle/>
          <a:p>
            <a:fld id="{43A3F7D2-D9AC-4433-8F33-3F0FD21231BC}" type="slidenum">
              <a:rPr lang="en-US" smtClean="0"/>
              <a:t>‹#›</a:t>
            </a:fld>
            <a:endParaRPr lang="en-US"/>
          </a:p>
        </p:txBody>
      </p:sp>
      <p:sp>
        <p:nvSpPr>
          <p:cNvPr id="8" name="TextBox 7"/>
          <p:cNvSpPr txBox="1"/>
          <p:nvPr/>
        </p:nvSpPr>
        <p:spPr>
          <a:xfrm>
            <a:off x="2671483" y="3110755"/>
            <a:ext cx="34787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381001" y="228600"/>
            <a:ext cx="283633"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10947401" y="282574"/>
            <a:ext cx="856129"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0757647" y="282574"/>
            <a:ext cx="12192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64691"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866504"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740C0C7-5C1D-EB4D-AF5A-D1B244C3F3A5}" type="datetime1">
              <a:rPr lang="en-US" smtClean="0"/>
              <a:t>2/19/17</a:t>
            </a:fld>
            <a:endParaRPr lang="en-US"/>
          </a:p>
        </p:txBody>
      </p:sp>
      <p:sp>
        <p:nvSpPr>
          <p:cNvPr id="6" name="Footer Placeholder 5"/>
          <p:cNvSpPr>
            <a:spLocks noGrp="1"/>
          </p:cNvSpPr>
          <p:nvPr>
            <p:ph type="ftr" sz="quarter" idx="11"/>
          </p:nvPr>
        </p:nvSpPr>
        <p:spPr/>
        <p:txBody>
          <a:bodyPr/>
          <a:lstStyle/>
          <a:p>
            <a:r>
              <a:rPr lang="en-US" smtClean="0"/>
              <a:t>2017 ASCCC Accreditation Institute Napa, CA</a:t>
            </a:r>
            <a:endParaRPr lang="en-US"/>
          </a:p>
        </p:txBody>
      </p:sp>
      <p:sp>
        <p:nvSpPr>
          <p:cNvPr id="7" name="Slide Number Placeholder 6"/>
          <p:cNvSpPr>
            <a:spLocks noGrp="1"/>
          </p:cNvSpPr>
          <p:nvPr>
            <p:ph type="sldNum" sz="quarter" idx="12"/>
          </p:nvPr>
        </p:nvSpPr>
        <p:spPr/>
        <p:txBody>
          <a:bodyPr/>
          <a:lstStyle/>
          <a:p>
            <a:fld id="{43A3F7D2-D9AC-4433-8F33-3F0FD21231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663388" y="2447366"/>
            <a:ext cx="48768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5866504" y="2447366"/>
            <a:ext cx="48768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389A864-D42D-2E4D-8BE7-033376FBAF74}" type="datetime1">
              <a:rPr lang="en-US" smtClean="0"/>
              <a:t>2/19/17</a:t>
            </a:fld>
            <a:endParaRPr lang="en-US"/>
          </a:p>
        </p:txBody>
      </p:sp>
      <p:sp>
        <p:nvSpPr>
          <p:cNvPr id="8" name="Footer Placeholder 7"/>
          <p:cNvSpPr>
            <a:spLocks noGrp="1"/>
          </p:cNvSpPr>
          <p:nvPr>
            <p:ph type="ftr" sz="quarter" idx="11"/>
          </p:nvPr>
        </p:nvSpPr>
        <p:spPr/>
        <p:txBody>
          <a:bodyPr/>
          <a:lstStyle/>
          <a:p>
            <a:r>
              <a:rPr lang="en-US" smtClean="0"/>
              <a:t>2017 ASCCC Accreditation Institute Napa, CA</a:t>
            </a:r>
            <a:endParaRPr lang="en-US"/>
          </a:p>
        </p:txBody>
      </p:sp>
      <p:sp>
        <p:nvSpPr>
          <p:cNvPr id="9" name="Slide Number Placeholder 8"/>
          <p:cNvSpPr>
            <a:spLocks noGrp="1"/>
          </p:cNvSpPr>
          <p:nvPr>
            <p:ph type="sldNum" sz="quarter" idx="12"/>
          </p:nvPr>
        </p:nvSpPr>
        <p:spPr/>
        <p:txBody>
          <a:bodyPr/>
          <a:lstStyle/>
          <a:p>
            <a:fld id="{43A3F7D2-D9AC-4433-8F33-3F0FD21231BC}" type="slidenum">
              <a:rPr lang="en-US" smtClean="0"/>
              <a:t>‹#›</a:t>
            </a:fld>
            <a:endParaRPr lang="en-US"/>
          </a:p>
        </p:txBody>
      </p:sp>
      <p:sp>
        <p:nvSpPr>
          <p:cNvPr id="3" name="Text Placeholder 2"/>
          <p:cNvSpPr>
            <a:spLocks noGrp="1"/>
          </p:cNvSpPr>
          <p:nvPr>
            <p:ph type="body" idx="1"/>
          </p:nvPr>
        </p:nvSpPr>
        <p:spPr>
          <a:xfrm>
            <a:off x="663388" y="2070848"/>
            <a:ext cx="48768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866504" y="2070848"/>
            <a:ext cx="48768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64690" y="1985963"/>
            <a:ext cx="10092209"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A91AAC1-E453-EC4C-BAE9-03E08E59C1D6}" type="datetime1">
              <a:rPr lang="en-US" smtClean="0"/>
              <a:t>2/19/17</a:t>
            </a:fld>
            <a:endParaRPr lang="en-US"/>
          </a:p>
        </p:txBody>
      </p:sp>
      <p:sp>
        <p:nvSpPr>
          <p:cNvPr id="6" name="Footer Placeholder 5"/>
          <p:cNvSpPr>
            <a:spLocks noGrp="1"/>
          </p:cNvSpPr>
          <p:nvPr>
            <p:ph type="ftr" sz="quarter" idx="11"/>
          </p:nvPr>
        </p:nvSpPr>
        <p:spPr/>
        <p:txBody>
          <a:bodyPr/>
          <a:lstStyle/>
          <a:p>
            <a:r>
              <a:rPr lang="en-US" smtClean="0"/>
              <a:t>2017 ASCCC Accreditation Institute Napa, CA</a:t>
            </a:r>
            <a:endParaRPr lang="en-US"/>
          </a:p>
        </p:txBody>
      </p:sp>
      <p:sp>
        <p:nvSpPr>
          <p:cNvPr id="13" name="Content Placeholder 2"/>
          <p:cNvSpPr>
            <a:spLocks noGrp="1"/>
          </p:cNvSpPr>
          <p:nvPr>
            <p:ph sz="half" idx="14"/>
          </p:nvPr>
        </p:nvSpPr>
        <p:spPr>
          <a:xfrm>
            <a:off x="664690" y="4164965"/>
            <a:ext cx="10092209"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11074400" y="242235"/>
            <a:ext cx="738717" cy="365125"/>
          </a:xfrm>
        </p:spPr>
        <p:txBody>
          <a:bodyPr/>
          <a:lstStyle/>
          <a:p>
            <a:fld id="{43A3F7D2-D9AC-4433-8F33-3F0FD21231B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10889129" y="282574"/>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97581"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5880100" y="1985963"/>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2DEFAF8-5432-174C-91A0-F44B721910D7}" type="datetime1">
              <a:rPr lang="en-US" smtClean="0"/>
              <a:t>2/19/17</a:t>
            </a:fld>
            <a:endParaRPr lang="en-US"/>
          </a:p>
        </p:txBody>
      </p:sp>
      <p:sp>
        <p:nvSpPr>
          <p:cNvPr id="6" name="Footer Placeholder 5"/>
          <p:cNvSpPr>
            <a:spLocks noGrp="1"/>
          </p:cNvSpPr>
          <p:nvPr>
            <p:ph type="ftr" sz="quarter" idx="11"/>
          </p:nvPr>
        </p:nvSpPr>
        <p:spPr/>
        <p:txBody>
          <a:bodyPr/>
          <a:lstStyle/>
          <a:p>
            <a:r>
              <a:rPr lang="en-US" smtClean="0"/>
              <a:t>2017 ASCCC Accreditation Institute Napa, CA</a:t>
            </a:r>
            <a:endParaRPr lang="en-US"/>
          </a:p>
        </p:txBody>
      </p:sp>
      <p:sp>
        <p:nvSpPr>
          <p:cNvPr id="7" name="Slide Number Placeholder 6"/>
          <p:cNvSpPr>
            <a:spLocks noGrp="1"/>
          </p:cNvSpPr>
          <p:nvPr>
            <p:ph type="sldNum" sz="quarter" idx="12"/>
          </p:nvPr>
        </p:nvSpPr>
        <p:spPr/>
        <p:txBody>
          <a:bodyPr/>
          <a:lstStyle/>
          <a:p>
            <a:fld id="{43A3F7D2-D9AC-4433-8F33-3F0FD21231BC}" type="slidenum">
              <a:rPr lang="en-US" smtClean="0"/>
              <a:t>‹#›</a:t>
            </a:fld>
            <a:endParaRPr lang="en-US"/>
          </a:p>
        </p:txBody>
      </p:sp>
      <p:sp>
        <p:nvSpPr>
          <p:cNvPr id="11" name="Content Placeholder 2"/>
          <p:cNvSpPr>
            <a:spLocks noGrp="1"/>
          </p:cNvSpPr>
          <p:nvPr>
            <p:ph sz="half" idx="15"/>
          </p:nvPr>
        </p:nvSpPr>
        <p:spPr>
          <a:xfrm>
            <a:off x="664691"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5880100" y="4169664"/>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4633" y="484094"/>
            <a:ext cx="10075084"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664633" y="1981201"/>
            <a:ext cx="10075084"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9060329" y="6423586"/>
            <a:ext cx="28448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FBAD3D2C-E9BB-7644-A97D-CD8F381D46AA}" type="datetime1">
              <a:rPr lang="en-US" smtClean="0"/>
              <a:t>2/19/17</a:t>
            </a:fld>
            <a:endParaRPr lang="en-US"/>
          </a:p>
        </p:txBody>
      </p:sp>
      <p:sp>
        <p:nvSpPr>
          <p:cNvPr id="5" name="Footer Placeholder 4"/>
          <p:cNvSpPr>
            <a:spLocks noGrp="1"/>
          </p:cNvSpPr>
          <p:nvPr>
            <p:ph type="ftr" sz="quarter" idx="3"/>
          </p:nvPr>
        </p:nvSpPr>
        <p:spPr>
          <a:xfrm>
            <a:off x="268941" y="6423586"/>
            <a:ext cx="8163859"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smtClean="0"/>
              <a:t>2017 ASCCC Accreditation Institute Napa, CA</a:t>
            </a:r>
            <a:endParaRPr lang="en-US"/>
          </a:p>
        </p:txBody>
      </p:sp>
      <p:sp>
        <p:nvSpPr>
          <p:cNvPr id="6" name="Slide Number Placeholder 5"/>
          <p:cNvSpPr>
            <a:spLocks noGrp="1"/>
          </p:cNvSpPr>
          <p:nvPr>
            <p:ph type="sldNum" sz="quarter" idx="4"/>
          </p:nvPr>
        </p:nvSpPr>
        <p:spPr>
          <a:xfrm>
            <a:off x="11074400" y="242235"/>
            <a:ext cx="738717" cy="365125"/>
          </a:xfrm>
          <a:prstGeom prst="rect">
            <a:avLst/>
          </a:prstGeom>
        </p:spPr>
        <p:txBody>
          <a:bodyPr vert="horz" lIns="91440" tIns="45720" rIns="91440" bIns="45720" rtlCol="0" anchor="ctr"/>
          <a:lstStyle>
            <a:lvl1pPr algn="r">
              <a:defRPr sz="1400">
                <a:solidFill>
                  <a:schemeClr val="bg1"/>
                </a:solidFill>
              </a:defRPr>
            </a:lvl1pPr>
          </a:lstStyle>
          <a:p>
            <a:fld id="{43A3F7D2-D9AC-4433-8F33-3F0FD21231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 id="2147483896" r:id="rId13"/>
    <p:sldLayoutId id="2147483897" r:id="rId14"/>
    <p:sldLayoutId id="2147483898" r:id="rId15"/>
    <p:sldLayoutId id="2147483899" r:id="rId16"/>
    <p:sldLayoutId id="2147483900" r:id="rId17"/>
    <p:sldLayoutId id="2147483901" r:id="rId18"/>
    <p:sldLayoutId id="2147483902" r:id="rId19"/>
    <p:sldLayoutId id="2147483903" r:id="rId20"/>
  </p:sldLayoutIdLst>
  <p:hf sldNum="0"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cjc.org/wp-content/uploads/2016/08/CA_CC_CEOs_Work_Group_1_Preliminary_Report_June_2016.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4.jpg"/><Relationship Id="rId6" Type="http://schemas.openxmlformats.org/officeDocument/2006/relationships/image" Target="../media/image5.jpg"/><Relationship Id="rId7" Type="http://schemas.openxmlformats.org/officeDocument/2006/relationships/image" Target="../media/image6.jpg"/><Relationship Id="rId8" Type="http://schemas.openxmlformats.org/officeDocument/2006/relationships/image" Target="../media/image7.jpg"/><Relationship Id="rId1" Type="http://schemas.openxmlformats.org/officeDocument/2006/relationships/slideLayout" Target="../slideLayouts/slideLayout6.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2344" y="1041722"/>
            <a:ext cx="5290273" cy="2404640"/>
          </a:xfrm>
        </p:spPr>
        <p:txBody>
          <a:bodyPr>
            <a:noAutofit/>
          </a:bodyPr>
          <a:lstStyle/>
          <a:p>
            <a:r>
              <a:rPr lang="en-US" sz="4000" dirty="0">
                <a:solidFill>
                  <a:schemeClr val="bg1"/>
                </a:solidFill>
              </a:rPr>
              <a:t>The Future of Accreditation in the California Community Colleges</a:t>
            </a:r>
            <a:r>
              <a:rPr lang="en-US" sz="4000" dirty="0">
                <a:solidFill>
                  <a:schemeClr val="bg1"/>
                </a:solidFill>
              </a:rPr>
              <a:t/>
            </a:r>
            <a:br>
              <a:rPr lang="en-US" sz="4000" dirty="0">
                <a:solidFill>
                  <a:schemeClr val="bg1"/>
                </a:solidFill>
              </a:rPr>
            </a:br>
            <a:endParaRPr lang="en-US" sz="4000" dirty="0">
              <a:solidFill>
                <a:schemeClr val="bg1"/>
              </a:solidFill>
            </a:endParaRPr>
          </a:p>
        </p:txBody>
      </p:sp>
      <p:sp>
        <p:nvSpPr>
          <p:cNvPr id="3" name="TextBox 2"/>
          <p:cNvSpPr txBox="1"/>
          <p:nvPr/>
        </p:nvSpPr>
        <p:spPr>
          <a:xfrm>
            <a:off x="4409955" y="4880343"/>
            <a:ext cx="7611486" cy="1077218"/>
          </a:xfrm>
          <a:prstGeom prst="rect">
            <a:avLst/>
          </a:prstGeom>
          <a:noFill/>
        </p:spPr>
        <p:txBody>
          <a:bodyPr wrap="square" rtlCol="0">
            <a:spAutoFit/>
          </a:bodyPr>
          <a:lstStyle/>
          <a:p>
            <a:pPr algn="r"/>
            <a:r>
              <a:rPr lang="en-US" sz="1600" dirty="0"/>
              <a:t>Craig Rutan, ASCCC Accreditation </a:t>
            </a:r>
            <a:r>
              <a:rPr lang="en-US" sz="1600" dirty="0" smtClean="0"/>
              <a:t>Chair</a:t>
            </a:r>
            <a:endParaRPr lang="en-US" sz="1600" dirty="0"/>
          </a:p>
          <a:p>
            <a:pPr algn="r"/>
            <a:r>
              <a:rPr lang="en-US" sz="1600" dirty="0"/>
              <a:t>Helen Benjamin, Retired Chancellor, Contra Costa Community College District</a:t>
            </a:r>
          </a:p>
          <a:p>
            <a:pPr algn="r"/>
            <a:r>
              <a:rPr lang="en-US" sz="1600" dirty="0"/>
              <a:t>Cindy Miles, Chancellor, Grossmont-</a:t>
            </a:r>
            <a:r>
              <a:rPr lang="en-US" sz="1600" dirty="0" err="1"/>
              <a:t>Cuyamaca</a:t>
            </a:r>
            <a:r>
              <a:rPr lang="en-US" sz="1600" dirty="0"/>
              <a:t> Community College District</a:t>
            </a:r>
          </a:p>
          <a:p>
            <a:pPr algn="r"/>
            <a:r>
              <a:rPr lang="en-US" sz="1600" dirty="0"/>
              <a:t>Richard Winn, Interim President, ACCJC</a:t>
            </a:r>
            <a:endParaRPr lang="en-US" sz="1600" dirty="0"/>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2775520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Workgroup I – Goal/Responsibilities/Timeline</a:t>
            </a:r>
            <a:endParaRPr lang="en-US" dirty="0"/>
          </a:p>
        </p:txBody>
      </p:sp>
      <p:sp>
        <p:nvSpPr>
          <p:cNvPr id="3" name="Content Placeholder 2"/>
          <p:cNvSpPr>
            <a:spLocks noGrp="1"/>
          </p:cNvSpPr>
          <p:nvPr>
            <p:ph idx="1"/>
          </p:nvPr>
        </p:nvSpPr>
        <p:spPr>
          <a:xfrm>
            <a:off x="664632" y="1228725"/>
            <a:ext cx="9868113" cy="4897439"/>
          </a:xfrm>
        </p:spPr>
        <p:txBody>
          <a:bodyPr>
            <a:noAutofit/>
          </a:bodyPr>
          <a:lstStyle/>
          <a:p>
            <a:r>
              <a:rPr lang="en-US" sz="2800" dirty="0"/>
              <a:t>Goal – </a:t>
            </a:r>
            <a:r>
              <a:rPr lang="en-US" sz="2400" dirty="0"/>
              <a:t>to work with the ACCJC to undertake significant improvements in the structure and functioning of the Commission to address long-standing concerns of its members, giving special attention to the concerns noted by the U.S. Department of Education requiring compliance by October 2016.</a:t>
            </a:r>
          </a:p>
          <a:p>
            <a:r>
              <a:rPr lang="en-US" sz="2800" dirty="0"/>
              <a:t>Responsibilities</a:t>
            </a:r>
          </a:p>
          <a:p>
            <a:pPr lvl="1"/>
            <a:r>
              <a:rPr lang="en-US" sz="2400" dirty="0"/>
              <a:t>Develop a plan, timeline and measurable outcomes</a:t>
            </a:r>
          </a:p>
          <a:p>
            <a:pPr lvl="1"/>
            <a:r>
              <a:rPr lang="en-US" sz="2400" dirty="0"/>
              <a:t>Lead and monitor the implementation of changes</a:t>
            </a:r>
          </a:p>
          <a:p>
            <a:pPr lvl="1"/>
            <a:r>
              <a:rPr lang="en-US" sz="2400" dirty="0"/>
              <a:t>Provide regular updates on the group’s activities and </a:t>
            </a:r>
            <a:r>
              <a:rPr lang="en-US" sz="2400" dirty="0" smtClean="0"/>
              <a:t>progress</a:t>
            </a:r>
          </a:p>
          <a:p>
            <a:r>
              <a:rPr lang="en-US" sz="2400" dirty="0" smtClean="0"/>
              <a:t>Timeline – Report - </a:t>
            </a:r>
            <a:r>
              <a:rPr lang="en-US" sz="2800" dirty="0"/>
              <a:t>June 8-10, 2016 ACCJC Commission meeting</a:t>
            </a:r>
          </a:p>
          <a:p>
            <a:endParaRPr lang="en-US" sz="2200" dirty="0" smtClean="0"/>
          </a:p>
          <a:p>
            <a:pPr lvl="1"/>
            <a:endParaRPr lang="en-US" sz="2000" dirty="0"/>
          </a:p>
          <a:p>
            <a:endParaRPr lang="en-US" sz="2200" dirty="0"/>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2437955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Workgroup I – Five Areas of Focus</a:t>
            </a:r>
            <a:endParaRPr lang="en-US" dirty="0"/>
          </a:p>
        </p:txBody>
      </p:sp>
      <p:sp>
        <p:nvSpPr>
          <p:cNvPr id="3" name="Content Placeholder 2"/>
          <p:cNvSpPr>
            <a:spLocks noGrp="1"/>
          </p:cNvSpPr>
          <p:nvPr>
            <p:ph idx="1"/>
          </p:nvPr>
        </p:nvSpPr>
        <p:spPr>
          <a:xfrm>
            <a:off x="664633" y="1855304"/>
            <a:ext cx="10075084" cy="4270860"/>
          </a:xfrm>
        </p:spPr>
        <p:txBody>
          <a:bodyPr>
            <a:noAutofit/>
          </a:bodyPr>
          <a:lstStyle/>
          <a:p>
            <a:pPr marL="514350" indent="-514350">
              <a:buFont typeface="+mj-lt"/>
              <a:buAutoNum type="arabicPeriod"/>
            </a:pPr>
            <a:r>
              <a:rPr lang="en-US" sz="2800" dirty="0" smtClean="0"/>
              <a:t>Training </a:t>
            </a:r>
            <a:r>
              <a:rPr lang="en-US" sz="2800" dirty="0"/>
              <a:t>and </a:t>
            </a:r>
            <a:r>
              <a:rPr lang="en-US" sz="2800" dirty="0" smtClean="0"/>
              <a:t>Selection – Visiting Team Chair/Team Member Selection/Training</a:t>
            </a:r>
            <a:endParaRPr lang="en-US" sz="2800" dirty="0"/>
          </a:p>
          <a:p>
            <a:pPr marL="514350" indent="-514350">
              <a:buFont typeface="+mj-lt"/>
              <a:buAutoNum type="arabicPeriod"/>
            </a:pPr>
            <a:r>
              <a:rPr lang="en-US" sz="2800" dirty="0" smtClean="0"/>
              <a:t>Communication – Tone and Quality</a:t>
            </a:r>
            <a:endParaRPr lang="en-US" sz="2800" dirty="0"/>
          </a:p>
          <a:p>
            <a:pPr marL="514350" indent="-514350">
              <a:buFont typeface="+mj-lt"/>
              <a:buAutoNum type="arabicPeriod"/>
            </a:pPr>
            <a:r>
              <a:rPr lang="en-US" sz="2800" dirty="0" smtClean="0"/>
              <a:t>Evaluation – Continuous quality feedback loop</a:t>
            </a:r>
          </a:p>
          <a:p>
            <a:pPr marL="514350" indent="-514350">
              <a:buFont typeface="+mj-lt"/>
              <a:buAutoNum type="arabicPeriod"/>
            </a:pPr>
            <a:r>
              <a:rPr lang="en-US" sz="2800" dirty="0" smtClean="0"/>
              <a:t>Process </a:t>
            </a:r>
            <a:r>
              <a:rPr lang="en-US" sz="2800" dirty="0"/>
              <a:t>and Structure of the </a:t>
            </a:r>
            <a:r>
              <a:rPr lang="en-US" sz="2800" dirty="0" smtClean="0"/>
              <a:t>Visit – Process, Structure</a:t>
            </a:r>
          </a:p>
          <a:p>
            <a:pPr marL="514350" indent="-514350">
              <a:buFont typeface="+mj-lt"/>
              <a:buAutoNum type="arabicPeriod"/>
            </a:pPr>
            <a:r>
              <a:rPr lang="en-US" sz="2800" dirty="0" smtClean="0"/>
              <a:t>Commission Operations – Financial Transparency, Commission Size/Composition, Nominating Committee</a:t>
            </a:r>
            <a:endParaRPr lang="en-US" sz="2800" dirty="0"/>
          </a:p>
          <a:p>
            <a:pPr marL="514350" indent="-514350">
              <a:buFont typeface="+mj-lt"/>
              <a:buAutoNum type="arabicPeriod"/>
            </a:pPr>
            <a:endParaRPr lang="en-US" sz="2800" dirty="0"/>
          </a:p>
          <a:p>
            <a:endParaRPr lang="en-US" sz="2000" dirty="0"/>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3225617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31216"/>
            <a:ext cx="9720072" cy="1499616"/>
          </a:xfrm>
        </p:spPr>
        <p:txBody>
          <a:bodyPr>
            <a:normAutofit/>
          </a:bodyPr>
          <a:lstStyle/>
          <a:p>
            <a:r>
              <a:rPr lang="en-US" sz="3600" dirty="0" smtClean="0"/>
              <a:t>Workgroup I Preliminary report</a:t>
            </a:r>
            <a:r>
              <a:rPr lang="en-US" sz="4000" dirty="0" smtClean="0"/>
              <a:t>	</a:t>
            </a:r>
            <a:endParaRPr lang="en-US" sz="4000" dirty="0"/>
          </a:p>
        </p:txBody>
      </p:sp>
      <p:sp>
        <p:nvSpPr>
          <p:cNvPr id="3" name="Content Placeholder 2"/>
          <p:cNvSpPr>
            <a:spLocks noGrp="1"/>
          </p:cNvSpPr>
          <p:nvPr>
            <p:ph idx="1"/>
          </p:nvPr>
        </p:nvSpPr>
        <p:spPr>
          <a:xfrm>
            <a:off x="770127" y="1303655"/>
            <a:ext cx="11077067" cy="5156200"/>
          </a:xfrm>
        </p:spPr>
        <p:txBody>
          <a:bodyPr>
            <a:noAutofit/>
          </a:bodyPr>
          <a:lstStyle/>
          <a:p>
            <a:r>
              <a:rPr lang="en-US" sz="3200" dirty="0" smtClean="0"/>
              <a:t>June 8-10, 2016 ACCJC Commission meeting</a:t>
            </a:r>
          </a:p>
          <a:p>
            <a:r>
              <a:rPr lang="en-US" sz="3200" dirty="0" smtClean="0"/>
              <a:t>Preliminary ACCJC Response August16, 2016 </a:t>
            </a:r>
            <a:r>
              <a:rPr lang="en-US" sz="3200" dirty="0"/>
              <a:t>(22 pages</a:t>
            </a:r>
            <a:r>
              <a:rPr lang="en-US" sz="3200" dirty="0" smtClean="0"/>
              <a:t>)</a:t>
            </a:r>
            <a:endParaRPr lang="en-US" sz="3200" dirty="0"/>
          </a:p>
          <a:p>
            <a:r>
              <a:rPr lang="en-US" sz="3200" dirty="0" smtClean="0"/>
              <a:t>Several meetings with the ACCJC leadership </a:t>
            </a:r>
          </a:p>
          <a:p>
            <a:pPr marL="228600" lvl="1" indent="0">
              <a:buNone/>
            </a:pPr>
            <a:r>
              <a:rPr lang="en-US" sz="3200" dirty="0" smtClean="0"/>
              <a:t>Reports</a:t>
            </a:r>
            <a:r>
              <a:rPr lang="en-US" sz="3200" dirty="0"/>
              <a:t> </a:t>
            </a:r>
            <a:r>
              <a:rPr lang="en-US" sz="3200" dirty="0" smtClean="0"/>
              <a:t>online at:</a:t>
            </a:r>
          </a:p>
          <a:p>
            <a:pPr lvl="2"/>
            <a:r>
              <a:rPr lang="en-US" sz="2000" dirty="0" smtClean="0">
                <a:hlinkClick r:id="rId2"/>
              </a:rPr>
              <a:t>http</a:t>
            </a:r>
            <a:r>
              <a:rPr lang="en-US" sz="2000" dirty="0">
                <a:hlinkClick r:id="rId2"/>
              </a:rPr>
              <a:t>://</a:t>
            </a:r>
            <a:r>
              <a:rPr lang="en-US" sz="2000" dirty="0" smtClean="0">
                <a:hlinkClick r:id="rId2"/>
              </a:rPr>
              <a:t>www.accjc.org/wp-content/uploads/2016/08/CA_CC_CEOs_Work_Group_1_Preliminary_Report_June_2016.pdf</a:t>
            </a:r>
            <a:endParaRPr lang="en-US" sz="2000" dirty="0" smtClean="0"/>
          </a:p>
          <a:p>
            <a:pPr lvl="2"/>
            <a:r>
              <a:rPr lang="en-US" sz="2000" dirty="0"/>
              <a:t>http://</a:t>
            </a:r>
            <a:r>
              <a:rPr lang="en-US" sz="2000" dirty="0" err="1"/>
              <a:t>www.accjc.org</a:t>
            </a:r>
            <a:r>
              <a:rPr lang="en-US" sz="2000" dirty="0"/>
              <a:t>/</a:t>
            </a:r>
            <a:r>
              <a:rPr lang="en-US" sz="2000" dirty="0" err="1"/>
              <a:t>wp</a:t>
            </a:r>
            <a:r>
              <a:rPr lang="en-US" sz="2000" dirty="0"/>
              <a:t>-content/uploads/2016/08/ACCJC_Preliminary_Response_to_Work_Group_1-August_2016.pdf</a:t>
            </a:r>
            <a:endParaRPr lang="en-US" sz="2000" dirty="0" smtClean="0"/>
          </a:p>
          <a:p>
            <a:endParaRPr lang="en-US" sz="4000" dirty="0"/>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1387400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Predicting the future, or shaping the future?</a:t>
            </a:r>
          </a:p>
        </p:txBody>
      </p:sp>
      <p:sp>
        <p:nvSpPr>
          <p:cNvPr id="3" name="Content Placeholder 2"/>
          <p:cNvSpPr>
            <a:spLocks noGrp="1"/>
          </p:cNvSpPr>
          <p:nvPr>
            <p:ph idx="1"/>
          </p:nvPr>
        </p:nvSpPr>
        <p:spPr/>
        <p:txBody>
          <a:bodyPr/>
          <a:lstStyle/>
          <a:p>
            <a:r>
              <a:rPr lang="en-US" sz="4000" dirty="0"/>
              <a:t>What do we know for sure?</a:t>
            </a:r>
          </a:p>
          <a:p>
            <a:pPr lvl="1">
              <a:buFont typeface="Arial" charset="0"/>
              <a:buChar char="•"/>
            </a:pPr>
            <a:r>
              <a:rPr lang="en-US" sz="4000" dirty="0"/>
              <a:t>Accreditation will continue</a:t>
            </a:r>
          </a:p>
          <a:p>
            <a:pPr lvl="1">
              <a:buFont typeface="Arial" charset="0"/>
              <a:buChar char="•"/>
            </a:pPr>
            <a:r>
              <a:rPr lang="en-US" sz="4000" dirty="0"/>
              <a:t>Accreditation will change </a:t>
            </a:r>
          </a:p>
          <a:p>
            <a:pPr marL="201168" lvl="1" indent="0">
              <a:buNone/>
            </a:pPr>
            <a:endParaRPr lang="en-US" sz="4000" dirty="0"/>
          </a:p>
          <a:p>
            <a:pPr marL="201168" lvl="1" indent="0">
              <a:buNone/>
            </a:pPr>
            <a:r>
              <a:rPr lang="en-US" sz="4000" dirty="0"/>
              <a:t>So, about that change . . .</a:t>
            </a:r>
          </a:p>
          <a:p>
            <a:endParaRPr lang="en-US" dirty="0"/>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1088369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Near-term Change at ACCJC</a:t>
            </a:r>
          </a:p>
        </p:txBody>
      </p:sp>
      <p:sp>
        <p:nvSpPr>
          <p:cNvPr id="3" name="Content Placeholder 2"/>
          <p:cNvSpPr>
            <a:spLocks noGrp="1"/>
          </p:cNvSpPr>
          <p:nvPr>
            <p:ph idx="1"/>
          </p:nvPr>
        </p:nvSpPr>
        <p:spPr/>
        <p:txBody>
          <a:bodyPr>
            <a:normAutofit lnSpcReduction="10000"/>
          </a:bodyPr>
          <a:lstStyle/>
          <a:p>
            <a:r>
              <a:rPr lang="en-US" sz="4000" dirty="0"/>
              <a:t>At the office:</a:t>
            </a:r>
            <a:endParaRPr lang="en-US" sz="3800" dirty="0"/>
          </a:p>
          <a:p>
            <a:pPr lvl="1">
              <a:buFont typeface="Arial" charset="0"/>
              <a:buChar char="•"/>
            </a:pPr>
            <a:r>
              <a:rPr lang="en-US" sz="3800" dirty="0"/>
              <a:t>By next fall, 100% turnover of Senior Staff from last year</a:t>
            </a:r>
          </a:p>
          <a:p>
            <a:pPr lvl="1">
              <a:buFont typeface="Arial" charset="0"/>
              <a:buChar char="•"/>
            </a:pPr>
            <a:r>
              <a:rPr lang="en-US" sz="3800" dirty="0"/>
              <a:t>Executive Search is underway; June decision, August placement as target</a:t>
            </a:r>
          </a:p>
          <a:p>
            <a:pPr lvl="1">
              <a:buFont typeface="Arial" charset="0"/>
              <a:buChar char="•"/>
            </a:pPr>
            <a:r>
              <a:rPr lang="en-US" sz="3800" dirty="0"/>
              <a:t>Meanwhile: An Interim President, with endorsement to make some changes</a:t>
            </a:r>
          </a:p>
          <a:p>
            <a:endParaRPr lang="en-US" dirty="0"/>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2105040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Near-term Change at ACCJC</a:t>
            </a:r>
          </a:p>
        </p:txBody>
      </p:sp>
      <p:sp>
        <p:nvSpPr>
          <p:cNvPr id="3" name="Content Placeholder 2"/>
          <p:cNvSpPr>
            <a:spLocks noGrp="1"/>
          </p:cNvSpPr>
          <p:nvPr>
            <p:ph idx="1"/>
          </p:nvPr>
        </p:nvSpPr>
        <p:spPr/>
        <p:txBody>
          <a:bodyPr>
            <a:normAutofit/>
          </a:bodyPr>
          <a:lstStyle/>
          <a:p>
            <a:r>
              <a:rPr lang="en-US" sz="2800" dirty="0"/>
              <a:t>The Commission Development Workshop in March: – A Mission, Strategic Plan, and Priorities, informed by Workgroup </a:t>
            </a:r>
          </a:p>
          <a:p>
            <a:r>
              <a:rPr lang="en-US" sz="2800" dirty="0" smtClean="0"/>
              <a:t>Ways </a:t>
            </a:r>
            <a:r>
              <a:rPr lang="en-US" sz="2800" dirty="0"/>
              <a:t>to make the review process more effective, less burdensome, more </a:t>
            </a:r>
            <a:r>
              <a:rPr lang="en-US" sz="2800" dirty="0" smtClean="0"/>
              <a:t>safe</a:t>
            </a:r>
          </a:p>
          <a:p>
            <a:r>
              <a:rPr lang="en-US" sz="2800" dirty="0" smtClean="0"/>
              <a:t>A </a:t>
            </a:r>
            <a:r>
              <a:rPr lang="en-US" sz="2800" dirty="0"/>
              <a:t>spirit of openness to new directions and diverse opinions</a:t>
            </a:r>
          </a:p>
          <a:p>
            <a:endParaRPr lang="en-US" dirty="0"/>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1771477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Near-term </a:t>
            </a:r>
            <a:r>
              <a:rPr lang="en-US" dirty="0" smtClean="0"/>
              <a:t>Changes </a:t>
            </a:r>
            <a:r>
              <a:rPr lang="en-US" dirty="0"/>
              <a:t>at ACCJC</a:t>
            </a:r>
          </a:p>
        </p:txBody>
      </p:sp>
      <p:sp>
        <p:nvSpPr>
          <p:cNvPr id="3" name="Content Placeholder 2"/>
          <p:cNvSpPr>
            <a:spLocks noGrp="1"/>
          </p:cNvSpPr>
          <p:nvPr>
            <p:ph idx="1"/>
          </p:nvPr>
        </p:nvSpPr>
        <p:spPr/>
        <p:txBody>
          <a:bodyPr>
            <a:normAutofit/>
          </a:bodyPr>
          <a:lstStyle/>
          <a:p>
            <a:r>
              <a:rPr lang="en-US" sz="4000" dirty="0"/>
              <a:t>The Commission office:</a:t>
            </a:r>
          </a:p>
          <a:p>
            <a:pPr lvl="1">
              <a:buFont typeface="Arial" charset="0"/>
              <a:buChar char="•"/>
            </a:pPr>
            <a:r>
              <a:rPr lang="en-US" sz="3800" dirty="0"/>
              <a:t>Continued educational engagement</a:t>
            </a:r>
          </a:p>
          <a:p>
            <a:pPr lvl="2">
              <a:buFont typeface="Arial" charset="0"/>
              <a:buChar char="•"/>
            </a:pPr>
            <a:r>
              <a:rPr lang="en-US" sz="3800" dirty="0"/>
              <a:t>Annual Conference</a:t>
            </a:r>
          </a:p>
          <a:p>
            <a:pPr lvl="2">
              <a:buFont typeface="Arial" charset="0"/>
              <a:buChar char="•"/>
            </a:pPr>
            <a:r>
              <a:rPr lang="en-US" sz="3800" dirty="0"/>
              <a:t>Improved training events</a:t>
            </a:r>
          </a:p>
          <a:p>
            <a:pPr lvl="1">
              <a:buFont typeface="Arial" charset="0"/>
              <a:buChar char="•"/>
            </a:pPr>
            <a:r>
              <a:rPr lang="en-US" sz="3800" dirty="0"/>
              <a:t>Professionalize office practices</a:t>
            </a:r>
          </a:p>
          <a:p>
            <a:pPr lvl="1">
              <a:buFont typeface="Arial" charset="0"/>
              <a:buChar char="•"/>
            </a:pPr>
            <a:r>
              <a:rPr lang="en-US" sz="3800" dirty="0"/>
              <a:t>Build effective partnerships</a:t>
            </a:r>
          </a:p>
          <a:p>
            <a:endParaRPr lang="en-US" dirty="0"/>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514153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the ACCJC perspective:</a:t>
            </a:r>
            <a:br>
              <a:rPr lang="en-US" dirty="0"/>
            </a:br>
            <a:r>
              <a:rPr lang="en-US" dirty="0"/>
              <a:t>The long-term future of accreditation . . .</a:t>
            </a:r>
          </a:p>
        </p:txBody>
      </p:sp>
      <p:sp>
        <p:nvSpPr>
          <p:cNvPr id="3" name="Content Placeholder 2"/>
          <p:cNvSpPr>
            <a:spLocks noGrp="1"/>
          </p:cNvSpPr>
          <p:nvPr>
            <p:ph idx="1"/>
          </p:nvPr>
        </p:nvSpPr>
        <p:spPr/>
        <p:txBody>
          <a:bodyPr>
            <a:normAutofit fontScale="77500" lnSpcReduction="20000"/>
          </a:bodyPr>
          <a:lstStyle/>
          <a:p>
            <a:pPr lvl="1">
              <a:buFont typeface="Arial" charset="0"/>
              <a:buChar char="•"/>
            </a:pPr>
            <a:r>
              <a:rPr lang="en-US" sz="3800" dirty="0"/>
              <a:t>From the Washington legislative community, a trend toward federalization, undercutting the peer review process; uneven grasp of community colleges</a:t>
            </a:r>
          </a:p>
          <a:p>
            <a:pPr lvl="1">
              <a:buFont typeface="Arial" charset="0"/>
              <a:buChar char="•"/>
            </a:pPr>
            <a:r>
              <a:rPr lang="en-US" sz="3800" dirty="0"/>
              <a:t>Update from NACIQI: Positive staff recommendation</a:t>
            </a:r>
          </a:p>
          <a:p>
            <a:pPr lvl="1">
              <a:buFont typeface="Arial" charset="0"/>
              <a:buChar char="•"/>
            </a:pPr>
            <a:r>
              <a:rPr lang="en-US" sz="3800" dirty="0"/>
              <a:t>Workgroup I: Many recommendations already adopted; strong endorsement of new directions</a:t>
            </a:r>
          </a:p>
          <a:p>
            <a:pPr lvl="1">
              <a:buFont typeface="Arial" charset="0"/>
              <a:buChar char="•"/>
            </a:pPr>
            <a:r>
              <a:rPr lang="en-US" sz="3800" dirty="0"/>
              <a:t>Workgroup II: Single Accreditor Model proposed</a:t>
            </a:r>
          </a:p>
          <a:p>
            <a:pPr lvl="2">
              <a:buFont typeface="Arial" charset="0"/>
              <a:buChar char="•"/>
            </a:pPr>
            <a:r>
              <a:rPr lang="en-US" sz="3400" dirty="0"/>
              <a:t>March meeting: Leadership of both Commissions </a:t>
            </a:r>
          </a:p>
          <a:p>
            <a:endParaRPr lang="en-US" dirty="0"/>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2042977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528" y="229616"/>
            <a:ext cx="9720072" cy="1499616"/>
          </a:xfrm>
        </p:spPr>
        <p:txBody>
          <a:bodyPr>
            <a:noAutofit/>
          </a:bodyPr>
          <a:lstStyle/>
          <a:p>
            <a:pPr lvl="0"/>
            <a:r>
              <a:rPr lang="en-US" b="1" u="sng" dirty="0"/>
              <a:t>Workgroup II: </a:t>
            </a:r>
            <a:r>
              <a:rPr lang="en-US" b="1" dirty="0"/>
              <a:t>Western Region Higher Education Accrediting Model</a:t>
            </a:r>
          </a:p>
        </p:txBody>
      </p:sp>
      <p:sp>
        <p:nvSpPr>
          <p:cNvPr id="4" name="Content Placeholder 3"/>
          <p:cNvSpPr>
            <a:spLocks noGrp="1"/>
          </p:cNvSpPr>
          <p:nvPr>
            <p:ph idx="1"/>
          </p:nvPr>
        </p:nvSpPr>
        <p:spPr>
          <a:xfrm>
            <a:off x="1049528" y="1463393"/>
            <a:ext cx="10894187" cy="5286022"/>
          </a:xfrm>
        </p:spPr>
        <p:txBody>
          <a:bodyPr>
            <a:noAutofit/>
          </a:bodyPr>
          <a:lstStyle/>
          <a:p>
            <a:pPr lvl="2">
              <a:buFont typeface="Arial"/>
              <a:buChar char="•"/>
            </a:pPr>
            <a:r>
              <a:rPr lang="en-US" sz="2800" dirty="0">
                <a:solidFill>
                  <a:srgbClr val="800080"/>
                </a:solidFill>
              </a:rPr>
              <a:t>13 California Community Colleges CEOs</a:t>
            </a:r>
          </a:p>
          <a:p>
            <a:pPr lvl="2">
              <a:buFont typeface="Arial"/>
              <a:buChar char="•"/>
            </a:pPr>
            <a:r>
              <a:rPr lang="en-US" sz="2800" dirty="0">
                <a:solidFill>
                  <a:srgbClr val="800080"/>
                </a:solidFill>
              </a:rPr>
              <a:t>Chancellor, Maui Community College </a:t>
            </a:r>
          </a:p>
          <a:p>
            <a:pPr lvl="2">
              <a:buFont typeface="Arial"/>
              <a:buChar char="•"/>
            </a:pPr>
            <a:r>
              <a:rPr lang="en-US" sz="2800" dirty="0">
                <a:solidFill>
                  <a:srgbClr val="800080"/>
                </a:solidFill>
              </a:rPr>
              <a:t>Private </a:t>
            </a:r>
            <a:r>
              <a:rPr lang="en-US" sz="2800" dirty="0" smtClean="0">
                <a:solidFill>
                  <a:srgbClr val="800080"/>
                </a:solidFill>
              </a:rPr>
              <a:t>Two-Year College</a:t>
            </a:r>
            <a:endParaRPr lang="en-US" sz="2800" dirty="0">
              <a:solidFill>
                <a:srgbClr val="800080"/>
              </a:solidFill>
            </a:endParaRPr>
          </a:p>
          <a:p>
            <a:pPr lvl="2">
              <a:buFont typeface="Arial"/>
              <a:buChar char="•"/>
            </a:pPr>
            <a:r>
              <a:rPr lang="en-US" sz="2800" dirty="0">
                <a:solidFill>
                  <a:srgbClr val="800080"/>
                </a:solidFill>
              </a:rPr>
              <a:t>WASC Senior (WSCUC), Chair of Commission </a:t>
            </a:r>
            <a:r>
              <a:rPr lang="en-US" sz="2800" dirty="0" smtClean="0">
                <a:solidFill>
                  <a:srgbClr val="800080"/>
                </a:solidFill>
              </a:rPr>
              <a:t>&amp; President </a:t>
            </a:r>
            <a:endParaRPr lang="en-US" sz="2800" dirty="0">
              <a:solidFill>
                <a:srgbClr val="800080"/>
              </a:solidFill>
            </a:endParaRPr>
          </a:p>
          <a:p>
            <a:pPr lvl="2">
              <a:buFont typeface="Arial"/>
              <a:buChar char="•"/>
            </a:pPr>
            <a:r>
              <a:rPr lang="en-US" sz="2800" dirty="0">
                <a:solidFill>
                  <a:srgbClr val="800080"/>
                </a:solidFill>
              </a:rPr>
              <a:t>ACCJC, </a:t>
            </a:r>
            <a:r>
              <a:rPr lang="en-US" sz="2800" dirty="0" smtClean="0">
                <a:solidFill>
                  <a:srgbClr val="800080"/>
                </a:solidFill>
              </a:rPr>
              <a:t>Chair </a:t>
            </a:r>
            <a:r>
              <a:rPr lang="en-US" sz="2800" dirty="0">
                <a:solidFill>
                  <a:srgbClr val="800080"/>
                </a:solidFill>
              </a:rPr>
              <a:t>of </a:t>
            </a:r>
            <a:r>
              <a:rPr lang="en-US" sz="2800" dirty="0" smtClean="0">
                <a:solidFill>
                  <a:srgbClr val="800080"/>
                </a:solidFill>
              </a:rPr>
              <a:t>Commission, Interim President</a:t>
            </a:r>
            <a:endParaRPr lang="en-US" sz="2800" dirty="0">
              <a:solidFill>
                <a:srgbClr val="800080"/>
              </a:solidFill>
            </a:endParaRPr>
          </a:p>
          <a:p>
            <a:pPr lvl="0"/>
            <a:r>
              <a:rPr lang="en-US" sz="2400" dirty="0" smtClean="0"/>
              <a:t>Goal: Develop </a:t>
            </a:r>
            <a:r>
              <a:rPr lang="en-US" sz="2400" dirty="0"/>
              <a:t>framework for assessing the regional higher education accrediting landscape and determining the best approach for regional alignment and </a:t>
            </a:r>
            <a:r>
              <a:rPr lang="en-US" sz="2400" dirty="0" smtClean="0"/>
              <a:t>implementation steps.</a:t>
            </a:r>
            <a:endParaRPr lang="en-US" sz="2400" dirty="0"/>
          </a:p>
          <a:p>
            <a:pPr lvl="0"/>
            <a:r>
              <a:rPr lang="en-US" sz="2400" dirty="0"/>
              <a:t>P</a:t>
            </a:r>
            <a:r>
              <a:rPr lang="en-US" sz="2400" dirty="0" smtClean="0"/>
              <a:t>rovide updates </a:t>
            </a:r>
            <a:r>
              <a:rPr lang="en-US" sz="2400" dirty="0"/>
              <a:t>to the region beginning </a:t>
            </a:r>
            <a:r>
              <a:rPr lang="en-US" sz="2400" dirty="0" smtClean="0"/>
              <a:t>September 1</a:t>
            </a:r>
            <a:r>
              <a:rPr lang="en-US" sz="2400" dirty="0"/>
              <a:t>, </a:t>
            </a:r>
            <a:r>
              <a:rPr lang="en-US" sz="2400" dirty="0" smtClean="0"/>
              <a:t>2016</a:t>
            </a:r>
            <a:endParaRPr lang="en-US" sz="2400" dirty="0"/>
          </a:p>
          <a:p>
            <a:pPr lvl="0"/>
            <a:r>
              <a:rPr lang="en-US" sz="2400" dirty="0"/>
              <a:t> Meetings May, July, October 2016, January 2017 </a:t>
            </a:r>
            <a:r>
              <a:rPr lang="en-US" dirty="0" smtClean="0"/>
              <a:t/>
            </a:r>
            <a:br>
              <a:rPr lang="en-US" dirty="0" smtClean="0"/>
            </a:br>
            <a:r>
              <a:rPr lang="en-US" dirty="0" smtClean="0"/>
              <a:t>(plus calls, electronic exchange)</a:t>
            </a:r>
            <a:endParaRPr lang="en-US" dirty="0"/>
          </a:p>
        </p:txBody>
      </p:sp>
      <p:sp>
        <p:nvSpPr>
          <p:cNvPr id="3" name="Footer Placeholder 2"/>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595855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half" idx="1"/>
            <p:extLst>
              <p:ext uri="{D42A27DB-BD31-4B8C-83A1-F6EECF244321}">
                <p14:modId xmlns:p14="http://schemas.microsoft.com/office/powerpoint/2010/main" val="529737659"/>
              </p:ext>
            </p:extLst>
          </p:nvPr>
        </p:nvGraphicFramePr>
        <p:xfrm>
          <a:off x="-1" y="40005"/>
          <a:ext cx="6600825" cy="5357857"/>
        </p:xfrm>
        <a:graphic>
          <a:graphicData uri="http://schemas.openxmlformats.org/drawingml/2006/table">
            <a:tbl>
              <a:tblPr firstRow="1" firstCol="1" bandRow="1">
                <a:tableStyleId>{5C22544A-7EE6-4342-B048-85BDC9FD1C3A}</a:tableStyleId>
              </a:tblPr>
              <a:tblGrid>
                <a:gridCol w="1750951">
                  <a:extLst>
                    <a:ext uri="{9D8B030D-6E8A-4147-A177-3AD203B41FA5}">
                      <a16:colId xmlns="" xmlns:a16="http://schemas.microsoft.com/office/drawing/2014/main" val="4234281346"/>
                    </a:ext>
                  </a:extLst>
                </a:gridCol>
                <a:gridCol w="4849874">
                  <a:extLst>
                    <a:ext uri="{9D8B030D-6E8A-4147-A177-3AD203B41FA5}">
                      <a16:colId xmlns="" xmlns:a16="http://schemas.microsoft.com/office/drawing/2014/main" val="592306096"/>
                    </a:ext>
                  </a:extLst>
                </a:gridCol>
              </a:tblGrid>
              <a:tr h="635137">
                <a:tc gridSpan="2">
                  <a:txBody>
                    <a:bodyPr/>
                    <a:lstStyle/>
                    <a:p>
                      <a:pPr marL="0" marR="0" algn="ctr">
                        <a:lnSpc>
                          <a:spcPct val="150000"/>
                        </a:lnSpc>
                        <a:spcBef>
                          <a:spcPts val="0"/>
                        </a:spcBef>
                        <a:spcAft>
                          <a:spcPts val="0"/>
                        </a:spcAft>
                      </a:pPr>
                      <a:r>
                        <a:rPr lang="en-US" sz="1800" dirty="0">
                          <a:effectLst/>
                        </a:rPr>
                        <a:t>Accreditation Workgroup II Members</a:t>
                      </a:r>
                      <a:endParaRPr lang="en-US" sz="2000" dirty="0">
                        <a:solidFill>
                          <a:srgbClr val="000000"/>
                        </a:solidFill>
                        <a:effectLst/>
                        <a:latin typeface="Calibri" panose="020F0502020204030204" pitchFamily="34" charset="0"/>
                        <a:ea typeface="Calibri" panose="020F0502020204030204" pitchFamily="34" charset="0"/>
                      </a:endParaRPr>
                    </a:p>
                  </a:txBody>
                  <a:tcPr marL="56319" marR="56319" marT="0" marB="0"/>
                </a:tc>
                <a:tc hMerge="1">
                  <a:txBody>
                    <a:bodyPr/>
                    <a:lstStyle/>
                    <a:p>
                      <a:endParaRPr lang="en-US"/>
                    </a:p>
                  </a:txBody>
                  <a:tcPr/>
                </a:tc>
                <a:extLst>
                  <a:ext uri="{0D108BD9-81ED-4DB2-BD59-A6C34878D82A}">
                    <a16:rowId xmlns="" xmlns:a16="http://schemas.microsoft.com/office/drawing/2014/main" val="3737591603"/>
                  </a:ext>
                </a:extLst>
              </a:tr>
              <a:tr h="296066">
                <a:tc gridSpan="2">
                  <a:txBody>
                    <a:bodyPr/>
                    <a:lstStyle/>
                    <a:p>
                      <a:pPr marL="0" marR="0">
                        <a:lnSpc>
                          <a:spcPct val="150000"/>
                        </a:lnSpc>
                        <a:spcBef>
                          <a:spcPts val="0"/>
                        </a:spcBef>
                        <a:spcAft>
                          <a:spcPts val="0"/>
                        </a:spcAft>
                      </a:pPr>
                      <a:r>
                        <a:rPr lang="en-US" sz="1200" dirty="0">
                          <a:solidFill>
                            <a:schemeClr val="bg1"/>
                          </a:solidFill>
                          <a:effectLst/>
                        </a:rPr>
                        <a:t>California Community College CEOs </a:t>
                      </a:r>
                      <a:endParaRPr lang="en-US" sz="1400" dirty="0">
                        <a:solidFill>
                          <a:schemeClr val="bg1"/>
                        </a:solidFill>
                        <a:effectLst/>
                        <a:latin typeface="Calibri" panose="020F0502020204030204" pitchFamily="34" charset="0"/>
                        <a:ea typeface="Calibri" panose="020F0502020204030204" pitchFamily="34" charset="0"/>
                      </a:endParaRPr>
                    </a:p>
                  </a:txBody>
                  <a:tcPr marL="56319" marR="56319" marT="0" marB="0"/>
                </a:tc>
                <a:tc hMerge="1">
                  <a:txBody>
                    <a:bodyPr/>
                    <a:lstStyle/>
                    <a:p>
                      <a:endParaRPr lang="en-US"/>
                    </a:p>
                  </a:txBody>
                  <a:tcPr/>
                </a:tc>
                <a:extLst>
                  <a:ext uri="{0D108BD9-81ED-4DB2-BD59-A6C34878D82A}">
                    <a16:rowId xmlns="" xmlns:a16="http://schemas.microsoft.com/office/drawing/2014/main" val="4055482089"/>
                  </a:ext>
                </a:extLst>
              </a:tr>
              <a:tr h="296066">
                <a:tc>
                  <a:txBody>
                    <a:bodyPr/>
                    <a:lstStyle/>
                    <a:p>
                      <a:pPr marL="0" marR="0">
                        <a:lnSpc>
                          <a:spcPct val="150000"/>
                        </a:lnSpc>
                        <a:spcBef>
                          <a:spcPts val="0"/>
                        </a:spcBef>
                        <a:spcAft>
                          <a:spcPts val="0"/>
                        </a:spcAft>
                      </a:pPr>
                      <a:r>
                        <a:rPr lang="en-US" sz="1200" dirty="0">
                          <a:effectLst/>
                        </a:rPr>
                        <a:t>Cindy Miles</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tc>
                  <a:txBody>
                    <a:bodyPr/>
                    <a:lstStyle/>
                    <a:p>
                      <a:pPr marL="0" marR="0">
                        <a:lnSpc>
                          <a:spcPct val="150000"/>
                        </a:lnSpc>
                        <a:spcBef>
                          <a:spcPts val="0"/>
                        </a:spcBef>
                        <a:spcAft>
                          <a:spcPts val="0"/>
                        </a:spcAft>
                      </a:pPr>
                      <a:r>
                        <a:rPr lang="en-US" sz="1200" dirty="0">
                          <a:effectLst/>
                        </a:rPr>
                        <a:t>Chancellor, Grossmont-</a:t>
                      </a:r>
                      <a:r>
                        <a:rPr lang="en-US" sz="1200" dirty="0" err="1">
                          <a:effectLst/>
                        </a:rPr>
                        <a:t>Cuyamaca</a:t>
                      </a:r>
                      <a:r>
                        <a:rPr lang="en-US" sz="1200" dirty="0">
                          <a:effectLst/>
                        </a:rPr>
                        <a:t> CCD, Convener </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extLst>
                  <a:ext uri="{0D108BD9-81ED-4DB2-BD59-A6C34878D82A}">
                    <a16:rowId xmlns="" xmlns:a16="http://schemas.microsoft.com/office/drawing/2014/main" val="2510343409"/>
                  </a:ext>
                </a:extLst>
              </a:tr>
              <a:tr h="296066">
                <a:tc>
                  <a:txBody>
                    <a:bodyPr/>
                    <a:lstStyle/>
                    <a:p>
                      <a:pPr marL="0" marR="0">
                        <a:lnSpc>
                          <a:spcPct val="150000"/>
                        </a:lnSpc>
                        <a:spcBef>
                          <a:spcPts val="0"/>
                        </a:spcBef>
                        <a:spcAft>
                          <a:spcPts val="0"/>
                        </a:spcAft>
                      </a:pPr>
                      <a:r>
                        <a:rPr lang="en-US" sz="1200" dirty="0">
                          <a:effectLst/>
                        </a:rPr>
                        <a:t>Lori </a:t>
                      </a:r>
                      <a:r>
                        <a:rPr lang="en-US" sz="1100" dirty="0">
                          <a:effectLst/>
                        </a:rPr>
                        <a:t>Adrian</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tc>
                  <a:txBody>
                    <a:bodyPr/>
                    <a:lstStyle/>
                    <a:p>
                      <a:pPr marL="0" marR="0">
                        <a:lnSpc>
                          <a:spcPct val="150000"/>
                        </a:lnSpc>
                        <a:spcBef>
                          <a:spcPts val="0"/>
                        </a:spcBef>
                        <a:spcAft>
                          <a:spcPts val="0"/>
                        </a:spcAft>
                      </a:pPr>
                      <a:r>
                        <a:rPr lang="en-US" sz="1200" dirty="0">
                          <a:effectLst/>
                        </a:rPr>
                        <a:t>President, Coastline CC (Coast CCD) </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extLst>
                  <a:ext uri="{0D108BD9-81ED-4DB2-BD59-A6C34878D82A}">
                    <a16:rowId xmlns="" xmlns:a16="http://schemas.microsoft.com/office/drawing/2014/main" val="1307949002"/>
                  </a:ext>
                </a:extLst>
              </a:tr>
              <a:tr h="296066">
                <a:tc>
                  <a:txBody>
                    <a:bodyPr/>
                    <a:lstStyle/>
                    <a:p>
                      <a:pPr marL="0" marR="0">
                        <a:lnSpc>
                          <a:spcPct val="150000"/>
                        </a:lnSpc>
                        <a:spcBef>
                          <a:spcPts val="0"/>
                        </a:spcBef>
                        <a:spcAft>
                          <a:spcPts val="0"/>
                        </a:spcAft>
                      </a:pPr>
                      <a:r>
                        <a:rPr lang="en-US" sz="1200" dirty="0">
                          <a:effectLst/>
                        </a:rPr>
                        <a:t>Sandra Caldwell</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tc>
                  <a:txBody>
                    <a:bodyPr/>
                    <a:lstStyle/>
                    <a:p>
                      <a:pPr marL="0" marR="0">
                        <a:lnSpc>
                          <a:spcPct val="150000"/>
                        </a:lnSpc>
                        <a:spcBef>
                          <a:spcPts val="0"/>
                        </a:spcBef>
                        <a:spcAft>
                          <a:spcPts val="0"/>
                        </a:spcAft>
                      </a:pPr>
                      <a:r>
                        <a:rPr lang="en-US" sz="1200" dirty="0">
                          <a:effectLst/>
                        </a:rPr>
                        <a:t>President, Reedley College (State Center CCD) </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extLst>
                  <a:ext uri="{0D108BD9-81ED-4DB2-BD59-A6C34878D82A}">
                    <a16:rowId xmlns="" xmlns:a16="http://schemas.microsoft.com/office/drawing/2014/main" val="1685124557"/>
                  </a:ext>
                </a:extLst>
              </a:tr>
              <a:tr h="296066">
                <a:tc>
                  <a:txBody>
                    <a:bodyPr/>
                    <a:lstStyle/>
                    <a:p>
                      <a:pPr marL="0" marR="0">
                        <a:lnSpc>
                          <a:spcPct val="150000"/>
                        </a:lnSpc>
                        <a:spcBef>
                          <a:spcPts val="0"/>
                        </a:spcBef>
                        <a:spcAft>
                          <a:spcPts val="0"/>
                        </a:spcAft>
                      </a:pPr>
                      <a:r>
                        <a:rPr lang="en-US" sz="1200" dirty="0">
                          <a:effectLst/>
                        </a:rPr>
                        <a:t>Constance Carroll</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tc>
                  <a:txBody>
                    <a:bodyPr/>
                    <a:lstStyle/>
                    <a:p>
                      <a:pPr marL="0" marR="0">
                        <a:lnSpc>
                          <a:spcPct val="150000"/>
                        </a:lnSpc>
                        <a:spcBef>
                          <a:spcPts val="0"/>
                        </a:spcBef>
                        <a:spcAft>
                          <a:spcPts val="0"/>
                        </a:spcAft>
                      </a:pPr>
                      <a:r>
                        <a:rPr lang="en-US" sz="1200" dirty="0">
                          <a:effectLst/>
                        </a:rPr>
                        <a:t>Chancellor, San Diego CCD </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extLst>
                  <a:ext uri="{0D108BD9-81ED-4DB2-BD59-A6C34878D82A}">
                    <a16:rowId xmlns="" xmlns:a16="http://schemas.microsoft.com/office/drawing/2014/main" val="2987400519"/>
                  </a:ext>
                </a:extLst>
              </a:tr>
              <a:tr h="296066">
                <a:tc>
                  <a:txBody>
                    <a:bodyPr/>
                    <a:lstStyle/>
                    <a:p>
                      <a:pPr marL="0" marR="0">
                        <a:lnSpc>
                          <a:spcPct val="150000"/>
                        </a:lnSpc>
                        <a:spcBef>
                          <a:spcPts val="0"/>
                        </a:spcBef>
                        <a:spcAft>
                          <a:spcPts val="0"/>
                        </a:spcAft>
                      </a:pPr>
                      <a:r>
                        <a:rPr lang="en-US" sz="1200" dirty="0">
                          <a:effectLst/>
                        </a:rPr>
                        <a:t>Debbie </a:t>
                      </a:r>
                      <a:r>
                        <a:rPr lang="en-US" sz="1200" dirty="0" err="1">
                          <a:effectLst/>
                        </a:rPr>
                        <a:t>DiThomas</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tc>
                  <a:txBody>
                    <a:bodyPr/>
                    <a:lstStyle/>
                    <a:p>
                      <a:pPr marL="0" marR="0">
                        <a:lnSpc>
                          <a:spcPct val="150000"/>
                        </a:lnSpc>
                        <a:spcBef>
                          <a:spcPts val="0"/>
                        </a:spcBef>
                        <a:spcAft>
                          <a:spcPts val="0"/>
                        </a:spcAft>
                      </a:pPr>
                      <a:r>
                        <a:rPr lang="en-US" sz="1200" dirty="0">
                          <a:effectLst/>
                        </a:rPr>
                        <a:t>Superintendent/President, Barstow CC </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extLst>
                  <a:ext uri="{0D108BD9-81ED-4DB2-BD59-A6C34878D82A}">
                    <a16:rowId xmlns="" xmlns:a16="http://schemas.microsoft.com/office/drawing/2014/main" val="197057660"/>
                  </a:ext>
                </a:extLst>
              </a:tr>
              <a:tr h="296066">
                <a:tc>
                  <a:txBody>
                    <a:bodyPr/>
                    <a:lstStyle/>
                    <a:p>
                      <a:pPr marL="0" marR="0">
                        <a:lnSpc>
                          <a:spcPct val="150000"/>
                        </a:lnSpc>
                        <a:spcBef>
                          <a:spcPts val="0"/>
                        </a:spcBef>
                        <a:spcAft>
                          <a:spcPts val="0"/>
                        </a:spcAft>
                      </a:pPr>
                      <a:r>
                        <a:rPr lang="en-US" sz="1200" dirty="0">
                          <a:effectLst/>
                        </a:rPr>
                        <a:t>Ron Kraft</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tc>
                  <a:txBody>
                    <a:bodyPr/>
                    <a:lstStyle/>
                    <a:p>
                      <a:pPr marL="0" marR="0">
                        <a:lnSpc>
                          <a:spcPct val="150000"/>
                        </a:lnSpc>
                        <a:spcBef>
                          <a:spcPts val="0"/>
                        </a:spcBef>
                        <a:spcAft>
                          <a:spcPts val="0"/>
                        </a:spcAft>
                      </a:pPr>
                      <a:r>
                        <a:rPr lang="en-US" sz="1200" dirty="0">
                          <a:effectLst/>
                        </a:rPr>
                        <a:t>Superintendent/President, Napa CCD </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extLst>
                  <a:ext uri="{0D108BD9-81ED-4DB2-BD59-A6C34878D82A}">
                    <a16:rowId xmlns="" xmlns:a16="http://schemas.microsoft.com/office/drawing/2014/main" val="2572639005"/>
                  </a:ext>
                </a:extLst>
              </a:tr>
              <a:tr h="395646">
                <a:tc>
                  <a:txBody>
                    <a:bodyPr/>
                    <a:lstStyle/>
                    <a:p>
                      <a:pPr marL="0" marR="0">
                        <a:lnSpc>
                          <a:spcPct val="150000"/>
                        </a:lnSpc>
                        <a:spcBef>
                          <a:spcPts val="0"/>
                        </a:spcBef>
                        <a:spcAft>
                          <a:spcPts val="0"/>
                        </a:spcAft>
                      </a:pPr>
                      <a:r>
                        <a:rPr lang="en-US" sz="1200" dirty="0">
                          <a:effectLst/>
                        </a:rPr>
                        <a:t>Willard </a:t>
                      </a:r>
                      <a:r>
                        <a:rPr lang="en-US" sz="1200" dirty="0" err="1">
                          <a:effectLst/>
                        </a:rPr>
                        <a:t>Lewallen</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tc>
                  <a:txBody>
                    <a:bodyPr/>
                    <a:lstStyle/>
                    <a:p>
                      <a:pPr marL="0" marR="0">
                        <a:lnSpc>
                          <a:spcPct val="150000"/>
                        </a:lnSpc>
                        <a:spcBef>
                          <a:spcPts val="0"/>
                        </a:spcBef>
                        <a:spcAft>
                          <a:spcPts val="0"/>
                        </a:spcAft>
                      </a:pPr>
                      <a:r>
                        <a:rPr lang="en-US" sz="1200" dirty="0">
                          <a:effectLst/>
                        </a:rPr>
                        <a:t>Superintendent/President, </a:t>
                      </a:r>
                      <a:r>
                        <a:rPr lang="en-US" sz="1200" dirty="0" err="1">
                          <a:effectLst/>
                        </a:rPr>
                        <a:t>Hartnell</a:t>
                      </a:r>
                      <a:r>
                        <a:rPr lang="en-US" sz="1200" dirty="0">
                          <a:effectLst/>
                        </a:rPr>
                        <a:t> CCD; </a:t>
                      </a:r>
                      <a:endParaRPr lang="en-US" sz="1200" dirty="0" smtClean="0">
                        <a:effectLst/>
                      </a:endParaRPr>
                    </a:p>
                    <a:p>
                      <a:pPr marL="0" marR="0">
                        <a:lnSpc>
                          <a:spcPct val="150000"/>
                        </a:lnSpc>
                        <a:spcBef>
                          <a:spcPts val="0"/>
                        </a:spcBef>
                        <a:spcAft>
                          <a:spcPts val="0"/>
                        </a:spcAft>
                      </a:pPr>
                      <a:r>
                        <a:rPr lang="en-US" sz="1200" dirty="0" smtClean="0">
                          <a:effectLst/>
                        </a:rPr>
                        <a:t>ACCJC </a:t>
                      </a:r>
                      <a:r>
                        <a:rPr lang="en-US" sz="1200" dirty="0">
                          <a:effectLst/>
                        </a:rPr>
                        <a:t>Commissioner </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extLst>
                  <a:ext uri="{0D108BD9-81ED-4DB2-BD59-A6C34878D82A}">
                    <a16:rowId xmlns="" xmlns:a16="http://schemas.microsoft.com/office/drawing/2014/main" val="1153652436"/>
                  </a:ext>
                </a:extLst>
              </a:tr>
              <a:tr h="296066">
                <a:tc>
                  <a:txBody>
                    <a:bodyPr/>
                    <a:lstStyle/>
                    <a:p>
                      <a:pPr marL="0" marR="0">
                        <a:lnSpc>
                          <a:spcPct val="150000"/>
                        </a:lnSpc>
                        <a:spcBef>
                          <a:spcPts val="0"/>
                        </a:spcBef>
                        <a:spcAft>
                          <a:spcPts val="0"/>
                        </a:spcAft>
                      </a:pPr>
                      <a:r>
                        <a:rPr lang="en-US" sz="1200" dirty="0">
                          <a:effectLst/>
                        </a:rPr>
                        <a:t>Dena Maloney</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tc>
                  <a:txBody>
                    <a:bodyPr/>
                    <a:lstStyle/>
                    <a:p>
                      <a:pPr marL="0" marR="0">
                        <a:lnSpc>
                          <a:spcPct val="150000"/>
                        </a:lnSpc>
                        <a:spcBef>
                          <a:spcPts val="0"/>
                        </a:spcBef>
                        <a:spcAft>
                          <a:spcPts val="0"/>
                        </a:spcAft>
                      </a:pPr>
                      <a:r>
                        <a:rPr lang="en-US" sz="1200" dirty="0">
                          <a:effectLst/>
                        </a:rPr>
                        <a:t>Superintendent/President, El Camino CCD </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extLst>
                  <a:ext uri="{0D108BD9-81ED-4DB2-BD59-A6C34878D82A}">
                    <a16:rowId xmlns="" xmlns:a16="http://schemas.microsoft.com/office/drawing/2014/main" val="1088896773"/>
                  </a:ext>
                </a:extLst>
              </a:tr>
              <a:tr h="296066">
                <a:tc>
                  <a:txBody>
                    <a:bodyPr/>
                    <a:lstStyle/>
                    <a:p>
                      <a:pPr marL="0" marR="0">
                        <a:lnSpc>
                          <a:spcPct val="150000"/>
                        </a:lnSpc>
                        <a:spcBef>
                          <a:spcPts val="0"/>
                        </a:spcBef>
                        <a:spcAft>
                          <a:spcPts val="0"/>
                        </a:spcAft>
                      </a:pPr>
                      <a:r>
                        <a:rPr lang="en-US" sz="1200" dirty="0">
                          <a:effectLst/>
                        </a:rPr>
                        <a:t>Cheryl Marshall</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tc>
                  <a:txBody>
                    <a:bodyPr/>
                    <a:lstStyle/>
                    <a:p>
                      <a:pPr marL="0" marR="0">
                        <a:lnSpc>
                          <a:spcPct val="150000"/>
                        </a:lnSpc>
                        <a:spcBef>
                          <a:spcPts val="0"/>
                        </a:spcBef>
                        <a:spcAft>
                          <a:spcPts val="0"/>
                        </a:spcAft>
                      </a:pPr>
                      <a:r>
                        <a:rPr lang="en-US" sz="1200" dirty="0">
                          <a:effectLst/>
                        </a:rPr>
                        <a:t>Chancellor, North Orange CCCD </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extLst>
                  <a:ext uri="{0D108BD9-81ED-4DB2-BD59-A6C34878D82A}">
                    <a16:rowId xmlns="" xmlns:a16="http://schemas.microsoft.com/office/drawing/2014/main" val="2736755083"/>
                  </a:ext>
                </a:extLst>
              </a:tr>
              <a:tr h="379321">
                <a:tc>
                  <a:txBody>
                    <a:bodyPr/>
                    <a:lstStyle/>
                    <a:p>
                      <a:pPr marL="0" marR="0">
                        <a:lnSpc>
                          <a:spcPct val="150000"/>
                        </a:lnSpc>
                        <a:spcBef>
                          <a:spcPts val="0"/>
                        </a:spcBef>
                        <a:spcAft>
                          <a:spcPts val="0"/>
                        </a:spcAft>
                      </a:pPr>
                      <a:r>
                        <a:rPr lang="en-US" sz="1200" dirty="0">
                          <a:effectLst/>
                        </a:rPr>
                        <a:t>Brian Murphy</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tc>
                  <a:txBody>
                    <a:bodyPr/>
                    <a:lstStyle/>
                    <a:p>
                      <a:pPr marL="0" marR="0">
                        <a:lnSpc>
                          <a:spcPct val="150000"/>
                        </a:lnSpc>
                        <a:spcBef>
                          <a:spcPts val="0"/>
                        </a:spcBef>
                        <a:spcAft>
                          <a:spcPts val="0"/>
                        </a:spcAft>
                      </a:pPr>
                      <a:r>
                        <a:rPr lang="en-US" sz="1200" dirty="0">
                          <a:effectLst/>
                        </a:rPr>
                        <a:t>Brian Murphy President, De Anza College </a:t>
                      </a:r>
                      <a:r>
                        <a:rPr lang="en-US" sz="1200" dirty="0" smtClean="0">
                          <a:effectLst/>
                        </a:rPr>
                        <a:t/>
                      </a:r>
                      <a:br>
                        <a:rPr lang="en-US" sz="1200" dirty="0" smtClean="0">
                          <a:effectLst/>
                        </a:rPr>
                      </a:br>
                      <a:r>
                        <a:rPr lang="en-US" sz="1200" dirty="0" smtClean="0">
                          <a:effectLst/>
                        </a:rPr>
                        <a:t>(</a:t>
                      </a:r>
                      <a:r>
                        <a:rPr lang="en-US" sz="1200" dirty="0">
                          <a:effectLst/>
                        </a:rPr>
                        <a:t>Foothill-</a:t>
                      </a:r>
                      <a:r>
                        <a:rPr lang="en-US" sz="1200" dirty="0" err="1">
                          <a:effectLst/>
                        </a:rPr>
                        <a:t>DeAnza</a:t>
                      </a:r>
                      <a:r>
                        <a:rPr lang="en-US" sz="1200" dirty="0">
                          <a:effectLst/>
                        </a:rPr>
                        <a:t> CCD) </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extLst>
                  <a:ext uri="{0D108BD9-81ED-4DB2-BD59-A6C34878D82A}">
                    <a16:rowId xmlns="" xmlns:a16="http://schemas.microsoft.com/office/drawing/2014/main" val="79409991"/>
                  </a:ext>
                </a:extLst>
              </a:tr>
              <a:tr h="296066">
                <a:tc>
                  <a:txBody>
                    <a:bodyPr/>
                    <a:lstStyle/>
                    <a:p>
                      <a:pPr marL="0" marR="0">
                        <a:lnSpc>
                          <a:spcPct val="150000"/>
                        </a:lnSpc>
                        <a:spcBef>
                          <a:spcPts val="0"/>
                        </a:spcBef>
                        <a:spcAft>
                          <a:spcPts val="0"/>
                        </a:spcAft>
                      </a:pPr>
                      <a:r>
                        <a:rPr lang="en-US" sz="1200" dirty="0">
                          <a:effectLst/>
                        </a:rPr>
                        <a:t>Bill Scroggins </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tc>
                  <a:txBody>
                    <a:bodyPr/>
                    <a:lstStyle/>
                    <a:p>
                      <a:pPr marL="0" marR="0">
                        <a:lnSpc>
                          <a:spcPct val="150000"/>
                        </a:lnSpc>
                        <a:spcBef>
                          <a:spcPts val="0"/>
                        </a:spcBef>
                        <a:spcAft>
                          <a:spcPts val="0"/>
                        </a:spcAft>
                      </a:pPr>
                      <a:r>
                        <a:rPr lang="en-US" sz="1200" dirty="0">
                          <a:effectLst/>
                        </a:rPr>
                        <a:t>President/CEO, Mt San Antonio CCD </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extLst>
                  <a:ext uri="{0D108BD9-81ED-4DB2-BD59-A6C34878D82A}">
                    <a16:rowId xmlns="" xmlns:a16="http://schemas.microsoft.com/office/drawing/2014/main" val="3634752943"/>
                  </a:ext>
                </a:extLst>
              </a:tr>
              <a:tr h="294971">
                <a:tc>
                  <a:txBody>
                    <a:bodyPr/>
                    <a:lstStyle/>
                    <a:p>
                      <a:pPr marL="0" marR="0">
                        <a:lnSpc>
                          <a:spcPct val="150000"/>
                        </a:lnSpc>
                        <a:spcBef>
                          <a:spcPts val="0"/>
                        </a:spcBef>
                        <a:spcAft>
                          <a:spcPts val="0"/>
                        </a:spcAft>
                      </a:pPr>
                      <a:r>
                        <a:rPr lang="en-US" sz="1200" dirty="0">
                          <a:effectLst/>
                        </a:rPr>
                        <a:t>Susan Sperling</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tc>
                  <a:txBody>
                    <a:bodyPr/>
                    <a:lstStyle/>
                    <a:p>
                      <a:pPr marL="0" marR="0">
                        <a:lnSpc>
                          <a:spcPct val="150000"/>
                        </a:lnSpc>
                        <a:spcBef>
                          <a:spcPts val="0"/>
                        </a:spcBef>
                        <a:spcAft>
                          <a:spcPts val="0"/>
                        </a:spcAft>
                      </a:pPr>
                      <a:r>
                        <a:rPr lang="en-US" sz="1200" dirty="0">
                          <a:effectLst/>
                        </a:rPr>
                        <a:t>President, Chabot College (Chabot-Las </a:t>
                      </a:r>
                      <a:r>
                        <a:rPr lang="en-US" sz="1200" dirty="0" err="1">
                          <a:effectLst/>
                        </a:rPr>
                        <a:t>Positas</a:t>
                      </a:r>
                      <a:r>
                        <a:rPr lang="en-US" sz="1200" dirty="0">
                          <a:effectLst/>
                        </a:rPr>
                        <a:t> CCD)</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extLst>
                  <a:ext uri="{0D108BD9-81ED-4DB2-BD59-A6C34878D82A}">
                    <a16:rowId xmlns="" xmlns:a16="http://schemas.microsoft.com/office/drawing/2014/main" val="3750574057"/>
                  </a:ext>
                </a:extLst>
              </a:tr>
              <a:tr h="369809">
                <a:tc>
                  <a:txBody>
                    <a:bodyPr/>
                    <a:lstStyle/>
                    <a:p>
                      <a:pPr marL="0" marR="0">
                        <a:lnSpc>
                          <a:spcPct val="150000"/>
                        </a:lnSpc>
                        <a:spcBef>
                          <a:spcPts val="0"/>
                        </a:spcBef>
                        <a:spcAft>
                          <a:spcPts val="0"/>
                        </a:spcAft>
                      </a:pPr>
                      <a:r>
                        <a:rPr lang="en-US" sz="1200" dirty="0">
                          <a:effectLst/>
                        </a:rPr>
                        <a:t>Joe Wyse</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tc>
                  <a:txBody>
                    <a:bodyPr/>
                    <a:lstStyle/>
                    <a:p>
                      <a:pPr marL="0" marR="0">
                        <a:lnSpc>
                          <a:spcPct val="150000"/>
                        </a:lnSpc>
                        <a:spcBef>
                          <a:spcPts val="0"/>
                        </a:spcBef>
                        <a:spcAft>
                          <a:spcPts val="0"/>
                        </a:spcAft>
                      </a:pPr>
                      <a:r>
                        <a:rPr lang="en-US" sz="1200" dirty="0">
                          <a:effectLst/>
                        </a:rPr>
                        <a:t>Superintendent/President, Shasta-Tehama-Trinity CCD </a:t>
                      </a:r>
                      <a:endParaRPr lang="en-US" sz="1400" dirty="0">
                        <a:solidFill>
                          <a:srgbClr val="000000"/>
                        </a:solidFill>
                        <a:effectLst/>
                        <a:latin typeface="Calibri" panose="020F0502020204030204" pitchFamily="34" charset="0"/>
                        <a:ea typeface="Calibri" panose="020F0502020204030204" pitchFamily="34" charset="0"/>
                      </a:endParaRPr>
                    </a:p>
                  </a:txBody>
                  <a:tcPr marL="56319" marR="56319" marT="0" marB="0"/>
                </a:tc>
                <a:extLst>
                  <a:ext uri="{0D108BD9-81ED-4DB2-BD59-A6C34878D82A}">
                    <a16:rowId xmlns="" xmlns:a16="http://schemas.microsoft.com/office/drawing/2014/main" val="191291529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035156033"/>
              </p:ext>
            </p:extLst>
          </p:nvPr>
        </p:nvGraphicFramePr>
        <p:xfrm>
          <a:off x="5680711" y="1924911"/>
          <a:ext cx="6419850" cy="4875553"/>
        </p:xfrm>
        <a:graphic>
          <a:graphicData uri="http://schemas.openxmlformats.org/drawingml/2006/table">
            <a:tbl>
              <a:tblPr firstRow="1" firstCol="1" bandRow="1">
                <a:tableStyleId>{5C22544A-7EE6-4342-B048-85BDC9FD1C3A}</a:tableStyleId>
              </a:tblPr>
              <a:tblGrid>
                <a:gridCol w="1691863">
                  <a:extLst>
                    <a:ext uri="{9D8B030D-6E8A-4147-A177-3AD203B41FA5}">
                      <a16:colId xmlns="" xmlns:a16="http://schemas.microsoft.com/office/drawing/2014/main" val="1854246936"/>
                    </a:ext>
                  </a:extLst>
                </a:gridCol>
                <a:gridCol w="4727987">
                  <a:extLst>
                    <a:ext uri="{9D8B030D-6E8A-4147-A177-3AD203B41FA5}">
                      <a16:colId xmlns="" xmlns:a16="http://schemas.microsoft.com/office/drawing/2014/main" val="4209034006"/>
                    </a:ext>
                  </a:extLst>
                </a:gridCol>
              </a:tblGrid>
              <a:tr h="452215">
                <a:tc gridSpan="2">
                  <a:txBody>
                    <a:bodyPr/>
                    <a:lstStyle/>
                    <a:p>
                      <a:pPr marL="0" marR="0">
                        <a:lnSpc>
                          <a:spcPct val="150000"/>
                        </a:lnSpc>
                        <a:spcBef>
                          <a:spcPts val="0"/>
                        </a:spcBef>
                        <a:spcAft>
                          <a:spcPts val="0"/>
                        </a:spcAft>
                      </a:pPr>
                      <a:r>
                        <a:rPr lang="en-US" sz="1400" dirty="0">
                          <a:effectLst/>
                        </a:rPr>
                        <a:t>University of Hawaii community colleges </a:t>
                      </a:r>
                      <a:endParaRPr lang="en-US" sz="1600" dirty="0">
                        <a:solidFill>
                          <a:srgbClr val="000000"/>
                        </a:solidFill>
                        <a:effectLst/>
                        <a:latin typeface="Calibri" panose="020F0502020204030204" pitchFamily="34" charset="0"/>
                        <a:ea typeface="Calibri" panose="020F0502020204030204" pitchFamily="34" charset="0"/>
                      </a:endParaRPr>
                    </a:p>
                  </a:txBody>
                  <a:tcPr marL="68580" marR="68580" marT="0" marB="0"/>
                </a:tc>
                <a:tc hMerge="1">
                  <a:txBody>
                    <a:bodyPr/>
                    <a:lstStyle/>
                    <a:p>
                      <a:endParaRPr lang="en-US"/>
                    </a:p>
                  </a:txBody>
                  <a:tcPr/>
                </a:tc>
                <a:extLst>
                  <a:ext uri="{0D108BD9-81ED-4DB2-BD59-A6C34878D82A}">
                    <a16:rowId xmlns="" xmlns:a16="http://schemas.microsoft.com/office/drawing/2014/main" val="3385989405"/>
                  </a:ext>
                </a:extLst>
              </a:tr>
              <a:tr h="278286">
                <a:tc>
                  <a:txBody>
                    <a:bodyPr/>
                    <a:lstStyle/>
                    <a:p>
                      <a:pPr marL="0" marR="0">
                        <a:lnSpc>
                          <a:spcPct val="150000"/>
                        </a:lnSpc>
                        <a:spcBef>
                          <a:spcPts val="0"/>
                        </a:spcBef>
                        <a:spcAft>
                          <a:spcPts val="0"/>
                        </a:spcAft>
                      </a:pPr>
                      <a:r>
                        <a:rPr lang="en-US" sz="1200" dirty="0" err="1">
                          <a:effectLst/>
                        </a:rPr>
                        <a:t>Lui</a:t>
                      </a:r>
                      <a:r>
                        <a:rPr lang="en-US" sz="1200" dirty="0">
                          <a:effectLst/>
                        </a:rPr>
                        <a:t> </a:t>
                      </a:r>
                      <a:r>
                        <a:rPr lang="en-US" sz="1200" dirty="0" err="1">
                          <a:effectLst/>
                        </a:rPr>
                        <a:t>Hokoana</a:t>
                      </a:r>
                      <a:r>
                        <a:rPr lang="en-US" sz="1200" dirty="0">
                          <a:effectLst/>
                        </a:rPr>
                        <a:t> </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50000"/>
                        </a:lnSpc>
                        <a:spcBef>
                          <a:spcPts val="0"/>
                        </a:spcBef>
                        <a:spcAft>
                          <a:spcPts val="0"/>
                        </a:spcAft>
                      </a:pPr>
                      <a:r>
                        <a:rPr lang="en-US" sz="1200">
                          <a:effectLst/>
                        </a:rPr>
                        <a:t>Chancellor, Maui College, University of Hawaii</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 xmlns:a16="http://schemas.microsoft.com/office/drawing/2014/main" val="859673234"/>
                  </a:ext>
                </a:extLst>
              </a:tr>
              <a:tr h="352844">
                <a:tc gridSpan="2">
                  <a:txBody>
                    <a:bodyPr/>
                    <a:lstStyle/>
                    <a:p>
                      <a:pPr marL="0" marR="0">
                        <a:lnSpc>
                          <a:spcPct val="150000"/>
                        </a:lnSpc>
                        <a:spcBef>
                          <a:spcPts val="0"/>
                        </a:spcBef>
                        <a:spcAft>
                          <a:spcPts val="0"/>
                        </a:spcAft>
                      </a:pPr>
                      <a:r>
                        <a:rPr lang="en-US" sz="1600" dirty="0">
                          <a:effectLst/>
                        </a:rPr>
                        <a:t>Private Colleges with membership in ACCJC</a:t>
                      </a:r>
                      <a:endParaRPr lang="en-US" sz="1800" dirty="0">
                        <a:solidFill>
                          <a:srgbClr val="000000"/>
                        </a:solidFill>
                        <a:effectLst/>
                        <a:latin typeface="Calibri" panose="020F0502020204030204" pitchFamily="34" charset="0"/>
                        <a:ea typeface="Calibri" panose="020F0502020204030204" pitchFamily="34" charset="0"/>
                      </a:endParaRPr>
                    </a:p>
                  </a:txBody>
                  <a:tcPr marL="68580" marR="68580" marT="0" marB="0"/>
                </a:tc>
                <a:tc hMerge="1">
                  <a:txBody>
                    <a:bodyPr/>
                    <a:lstStyle/>
                    <a:p>
                      <a:endParaRPr lang="en-US"/>
                    </a:p>
                  </a:txBody>
                  <a:tcPr/>
                </a:tc>
                <a:extLst>
                  <a:ext uri="{0D108BD9-81ED-4DB2-BD59-A6C34878D82A}">
                    <a16:rowId xmlns="" xmlns:a16="http://schemas.microsoft.com/office/drawing/2014/main" val="3056940553"/>
                  </a:ext>
                </a:extLst>
              </a:tr>
              <a:tr h="278286">
                <a:tc>
                  <a:txBody>
                    <a:bodyPr/>
                    <a:lstStyle/>
                    <a:p>
                      <a:pPr marL="0" marR="0">
                        <a:lnSpc>
                          <a:spcPct val="150000"/>
                        </a:lnSpc>
                        <a:spcBef>
                          <a:spcPts val="0"/>
                        </a:spcBef>
                        <a:spcAft>
                          <a:spcPts val="0"/>
                        </a:spcAft>
                      </a:pPr>
                      <a:r>
                        <a:rPr lang="en-US" sz="1200" dirty="0">
                          <a:effectLst/>
                        </a:rPr>
                        <a:t>Jeff Akens</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50000"/>
                        </a:lnSpc>
                        <a:spcBef>
                          <a:spcPts val="0"/>
                        </a:spcBef>
                        <a:spcAft>
                          <a:spcPts val="0"/>
                        </a:spcAft>
                      </a:pPr>
                      <a:r>
                        <a:rPr lang="en-US" sz="1200">
                          <a:effectLst/>
                        </a:rPr>
                        <a:t>Retired President (Carrington College) </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 xmlns:a16="http://schemas.microsoft.com/office/drawing/2014/main" val="899432345"/>
                  </a:ext>
                </a:extLst>
              </a:tr>
              <a:tr h="416771">
                <a:tc gridSpan="2">
                  <a:txBody>
                    <a:bodyPr/>
                    <a:lstStyle/>
                    <a:p>
                      <a:pPr marL="0" marR="0">
                        <a:lnSpc>
                          <a:spcPct val="150000"/>
                        </a:lnSpc>
                        <a:spcBef>
                          <a:spcPts val="0"/>
                        </a:spcBef>
                        <a:spcAft>
                          <a:spcPts val="0"/>
                        </a:spcAft>
                      </a:pPr>
                      <a:r>
                        <a:rPr lang="en-US" sz="1600" dirty="0">
                          <a:effectLst/>
                        </a:rPr>
                        <a:t>WASC Senior College and University Commission (WSCUC)</a:t>
                      </a:r>
                      <a:endParaRPr lang="en-US" sz="1800" dirty="0">
                        <a:solidFill>
                          <a:srgbClr val="000000"/>
                        </a:solidFill>
                        <a:effectLst/>
                        <a:latin typeface="Calibri" panose="020F0502020204030204" pitchFamily="34" charset="0"/>
                        <a:ea typeface="Calibri" panose="020F0502020204030204" pitchFamily="34" charset="0"/>
                      </a:endParaRPr>
                    </a:p>
                  </a:txBody>
                  <a:tcPr marL="68580" marR="68580" marT="0" marB="0"/>
                </a:tc>
                <a:tc hMerge="1">
                  <a:txBody>
                    <a:bodyPr/>
                    <a:lstStyle/>
                    <a:p>
                      <a:endParaRPr lang="en-US"/>
                    </a:p>
                  </a:txBody>
                  <a:tcPr/>
                </a:tc>
                <a:extLst>
                  <a:ext uri="{0D108BD9-81ED-4DB2-BD59-A6C34878D82A}">
                    <a16:rowId xmlns="" xmlns:a16="http://schemas.microsoft.com/office/drawing/2014/main" val="1543343283"/>
                  </a:ext>
                </a:extLst>
              </a:tr>
              <a:tr h="278286">
                <a:tc>
                  <a:txBody>
                    <a:bodyPr/>
                    <a:lstStyle/>
                    <a:p>
                      <a:pPr marL="0" marR="0">
                        <a:lnSpc>
                          <a:spcPct val="150000"/>
                        </a:lnSpc>
                        <a:spcBef>
                          <a:spcPts val="0"/>
                        </a:spcBef>
                        <a:spcAft>
                          <a:spcPts val="0"/>
                        </a:spcAft>
                      </a:pPr>
                      <a:r>
                        <a:rPr lang="en-US" sz="1200" dirty="0">
                          <a:effectLst/>
                        </a:rPr>
                        <a:t>Mary Ellen </a:t>
                      </a:r>
                      <a:r>
                        <a:rPr lang="en-US" sz="1200" dirty="0" err="1">
                          <a:effectLst/>
                        </a:rPr>
                        <a:t>Petrisko</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50000"/>
                        </a:lnSpc>
                        <a:spcBef>
                          <a:spcPts val="0"/>
                        </a:spcBef>
                        <a:spcAft>
                          <a:spcPts val="0"/>
                        </a:spcAft>
                      </a:pPr>
                      <a:r>
                        <a:rPr lang="en-US" sz="1200">
                          <a:effectLst/>
                        </a:rPr>
                        <a:t>President </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 xmlns:a16="http://schemas.microsoft.com/office/drawing/2014/main" val="3998774410"/>
                  </a:ext>
                </a:extLst>
              </a:tr>
              <a:tr h="278286">
                <a:tc>
                  <a:txBody>
                    <a:bodyPr/>
                    <a:lstStyle/>
                    <a:p>
                      <a:pPr marL="0" marR="0">
                        <a:lnSpc>
                          <a:spcPct val="150000"/>
                        </a:lnSpc>
                        <a:spcBef>
                          <a:spcPts val="0"/>
                        </a:spcBef>
                        <a:spcAft>
                          <a:spcPts val="0"/>
                        </a:spcAft>
                      </a:pPr>
                      <a:r>
                        <a:rPr lang="en-US" sz="1200" dirty="0">
                          <a:effectLst/>
                        </a:rPr>
                        <a:t>William </a:t>
                      </a:r>
                      <a:r>
                        <a:rPr lang="en-US" sz="1200" dirty="0" err="1">
                          <a:effectLst/>
                        </a:rPr>
                        <a:t>Ladusaw</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50000"/>
                        </a:lnSpc>
                        <a:spcBef>
                          <a:spcPts val="0"/>
                        </a:spcBef>
                        <a:spcAft>
                          <a:spcPts val="0"/>
                        </a:spcAft>
                      </a:pPr>
                      <a:r>
                        <a:rPr lang="en-US" sz="1200">
                          <a:effectLst/>
                        </a:rPr>
                        <a:t>Professor of Linguistics, UCSC; Commission Chair </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 xmlns:a16="http://schemas.microsoft.com/office/drawing/2014/main" val="2400021380"/>
                  </a:ext>
                </a:extLst>
              </a:tr>
              <a:tr h="702352">
                <a:tc gridSpan="2">
                  <a:txBody>
                    <a:bodyPr/>
                    <a:lstStyle/>
                    <a:p>
                      <a:pPr marL="0" marR="0">
                        <a:lnSpc>
                          <a:spcPct val="150000"/>
                        </a:lnSpc>
                        <a:spcBef>
                          <a:spcPts val="0"/>
                        </a:spcBef>
                        <a:spcAft>
                          <a:spcPts val="0"/>
                        </a:spcAft>
                      </a:pPr>
                      <a:r>
                        <a:rPr lang="en-US" sz="1600" dirty="0">
                          <a:effectLst/>
                        </a:rPr>
                        <a:t>Accrediting Commission for Community and Junior Colleges (ACCJC)</a:t>
                      </a:r>
                      <a:endParaRPr lang="en-US" sz="1800" dirty="0">
                        <a:solidFill>
                          <a:srgbClr val="000000"/>
                        </a:solidFill>
                        <a:effectLst/>
                        <a:latin typeface="Calibri" panose="020F0502020204030204" pitchFamily="34" charset="0"/>
                        <a:ea typeface="Calibri" panose="020F0502020204030204" pitchFamily="34" charset="0"/>
                      </a:endParaRPr>
                    </a:p>
                  </a:txBody>
                  <a:tcPr marL="68580" marR="68580" marT="0" marB="0"/>
                </a:tc>
                <a:tc hMerge="1">
                  <a:txBody>
                    <a:bodyPr/>
                    <a:lstStyle/>
                    <a:p>
                      <a:endParaRPr lang="en-US"/>
                    </a:p>
                  </a:txBody>
                  <a:tcPr/>
                </a:tc>
                <a:extLst>
                  <a:ext uri="{0D108BD9-81ED-4DB2-BD59-A6C34878D82A}">
                    <a16:rowId xmlns="" xmlns:a16="http://schemas.microsoft.com/office/drawing/2014/main" val="2036390610"/>
                  </a:ext>
                </a:extLst>
              </a:tr>
              <a:tr h="278286">
                <a:tc>
                  <a:txBody>
                    <a:bodyPr/>
                    <a:lstStyle/>
                    <a:p>
                      <a:pPr marL="0" marR="0">
                        <a:lnSpc>
                          <a:spcPct val="150000"/>
                        </a:lnSpc>
                        <a:spcBef>
                          <a:spcPts val="0"/>
                        </a:spcBef>
                        <a:spcAft>
                          <a:spcPts val="0"/>
                        </a:spcAft>
                      </a:pPr>
                      <a:r>
                        <a:rPr lang="en-US" sz="1200" dirty="0">
                          <a:effectLst/>
                        </a:rPr>
                        <a:t>Raul Rodriguez</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50000"/>
                        </a:lnSpc>
                        <a:spcBef>
                          <a:spcPts val="0"/>
                        </a:spcBef>
                        <a:spcAft>
                          <a:spcPts val="0"/>
                        </a:spcAft>
                      </a:pPr>
                      <a:r>
                        <a:rPr lang="en-US" sz="1200">
                          <a:effectLst/>
                        </a:rPr>
                        <a:t>Chancellor, Rancho Santiago CCD; Commission Chair </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 xmlns:a16="http://schemas.microsoft.com/office/drawing/2014/main" val="1646385282"/>
                  </a:ext>
                </a:extLst>
              </a:tr>
              <a:tr h="278286">
                <a:tc>
                  <a:txBody>
                    <a:bodyPr/>
                    <a:lstStyle/>
                    <a:p>
                      <a:pPr marL="0" marR="0">
                        <a:lnSpc>
                          <a:spcPct val="150000"/>
                        </a:lnSpc>
                        <a:spcBef>
                          <a:spcPts val="0"/>
                        </a:spcBef>
                        <a:spcAft>
                          <a:spcPts val="0"/>
                        </a:spcAft>
                      </a:pPr>
                      <a:r>
                        <a:rPr lang="en-US" sz="1200" dirty="0">
                          <a:effectLst/>
                        </a:rPr>
                        <a:t>Richard Winn</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50000"/>
                        </a:lnSpc>
                        <a:spcBef>
                          <a:spcPts val="0"/>
                        </a:spcBef>
                        <a:spcAft>
                          <a:spcPts val="0"/>
                        </a:spcAft>
                      </a:pPr>
                      <a:r>
                        <a:rPr lang="en-US" sz="1200">
                          <a:effectLst/>
                        </a:rPr>
                        <a:t>Interim President</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 xmlns:a16="http://schemas.microsoft.com/office/drawing/2014/main" val="2248716443"/>
                  </a:ext>
                </a:extLst>
              </a:tr>
              <a:tr h="412645">
                <a:tc gridSpan="2">
                  <a:txBody>
                    <a:bodyPr/>
                    <a:lstStyle/>
                    <a:p>
                      <a:pPr marL="0" marR="0">
                        <a:lnSpc>
                          <a:spcPct val="150000"/>
                        </a:lnSpc>
                        <a:spcBef>
                          <a:spcPts val="0"/>
                        </a:spcBef>
                        <a:spcAft>
                          <a:spcPts val="0"/>
                        </a:spcAft>
                      </a:pPr>
                      <a:r>
                        <a:rPr lang="en-US" sz="1400" dirty="0">
                          <a:effectLst/>
                        </a:rPr>
                        <a:t>Ex-officio Member </a:t>
                      </a:r>
                      <a:endParaRPr lang="en-US" sz="1600" dirty="0">
                        <a:solidFill>
                          <a:srgbClr val="000000"/>
                        </a:solidFill>
                        <a:effectLst/>
                        <a:latin typeface="Calibri" panose="020F0502020204030204" pitchFamily="34" charset="0"/>
                        <a:ea typeface="Calibri" panose="020F0502020204030204" pitchFamily="34" charset="0"/>
                      </a:endParaRPr>
                    </a:p>
                  </a:txBody>
                  <a:tcPr marL="68580" marR="68580" marT="0" marB="0"/>
                </a:tc>
                <a:tc hMerge="1">
                  <a:txBody>
                    <a:bodyPr/>
                    <a:lstStyle/>
                    <a:p>
                      <a:endParaRPr lang="en-US"/>
                    </a:p>
                  </a:txBody>
                  <a:tcPr/>
                </a:tc>
                <a:extLst>
                  <a:ext uri="{0D108BD9-81ED-4DB2-BD59-A6C34878D82A}">
                    <a16:rowId xmlns="" xmlns:a16="http://schemas.microsoft.com/office/drawing/2014/main" val="2576310148"/>
                  </a:ext>
                </a:extLst>
              </a:tr>
              <a:tr h="278286">
                <a:tc>
                  <a:txBody>
                    <a:bodyPr/>
                    <a:lstStyle/>
                    <a:p>
                      <a:pPr marL="0" marR="0">
                        <a:lnSpc>
                          <a:spcPct val="150000"/>
                        </a:lnSpc>
                        <a:spcBef>
                          <a:spcPts val="0"/>
                        </a:spcBef>
                        <a:spcAft>
                          <a:spcPts val="0"/>
                        </a:spcAft>
                      </a:pPr>
                      <a:r>
                        <a:rPr lang="en-US" sz="1200" dirty="0">
                          <a:effectLst/>
                        </a:rPr>
                        <a:t>Brian King</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50000"/>
                        </a:lnSpc>
                        <a:spcBef>
                          <a:spcPts val="0"/>
                        </a:spcBef>
                        <a:spcAft>
                          <a:spcPts val="0"/>
                        </a:spcAft>
                      </a:pPr>
                      <a:r>
                        <a:rPr lang="en-US" sz="1200" dirty="0">
                          <a:effectLst/>
                        </a:rPr>
                        <a:t>Chancellor, Los Rios CCD</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 xmlns:a16="http://schemas.microsoft.com/office/drawing/2014/main" val="445929170"/>
                  </a:ext>
                </a:extLst>
              </a:tr>
              <a:tr h="526812">
                <a:tc>
                  <a:txBody>
                    <a:bodyPr/>
                    <a:lstStyle/>
                    <a:p>
                      <a:pPr marL="0" marR="0">
                        <a:lnSpc>
                          <a:spcPct val="150000"/>
                        </a:lnSpc>
                        <a:spcBef>
                          <a:spcPts val="0"/>
                        </a:spcBef>
                        <a:spcAft>
                          <a:spcPts val="0"/>
                        </a:spcAft>
                      </a:pPr>
                      <a:r>
                        <a:rPr lang="en-US" sz="1200" dirty="0" smtClean="0">
                          <a:effectLst/>
                        </a:rPr>
                        <a:t>RESOURCE: Jamienne Studley</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50000"/>
                        </a:lnSpc>
                        <a:spcBef>
                          <a:spcPts val="0"/>
                        </a:spcBef>
                        <a:spcAft>
                          <a:spcPts val="0"/>
                        </a:spcAft>
                      </a:pPr>
                      <a:r>
                        <a:rPr lang="en-US" sz="1200" dirty="0">
                          <a:effectLst/>
                        </a:rPr>
                        <a:t>National Policy Advisor; Former Deputy Under Secretary, NACIQI Chair, US Dept. of Education</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 xmlns:a16="http://schemas.microsoft.com/office/drawing/2014/main" val="3004030026"/>
                  </a:ext>
                </a:extLst>
              </a:tr>
            </a:tbl>
          </a:graphicData>
        </a:graphic>
      </p:graphicFrame>
      <p:sp>
        <p:nvSpPr>
          <p:cNvPr id="2" name="Footer Placeholder 1"/>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2599497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2741" y="2290421"/>
            <a:ext cx="3810000" cy="3810000"/>
          </a:xfrm>
          <a:prstGeom prst="rect">
            <a:avLst/>
          </a:prstGeom>
        </p:spPr>
      </p:pic>
      <p:sp>
        <p:nvSpPr>
          <p:cNvPr id="2" name="Title 1"/>
          <p:cNvSpPr>
            <a:spLocks noGrp="1"/>
          </p:cNvSpPr>
          <p:nvPr>
            <p:ph type="title"/>
          </p:nvPr>
        </p:nvSpPr>
        <p:spPr/>
        <p:txBody>
          <a:bodyPr/>
          <a:lstStyle/>
          <a:p>
            <a:r>
              <a:rPr lang="en-US" dirty="0" smtClean="0"/>
              <a:t>Drivers for Change…</a:t>
            </a:r>
            <a:endParaRPr lang="en-US" dirty="0"/>
          </a:p>
        </p:txBody>
      </p:sp>
      <p:pic>
        <p:nvPicPr>
          <p:cNvPr id="5" name="Content Placeholder 4"/>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t="10741"/>
          <a:stretch/>
        </p:blipFill>
        <p:spPr>
          <a:xfrm>
            <a:off x="382741" y="1184586"/>
            <a:ext cx="3810000" cy="3400743"/>
          </a:xfrm>
        </p:spPr>
      </p:pic>
      <p:pic>
        <p:nvPicPr>
          <p:cNvPr id="7" name="Content Placeholder 6"/>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258714" y="3726226"/>
            <a:ext cx="2454398" cy="2454398"/>
          </a:xfr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0089" y="1090246"/>
            <a:ext cx="3135305" cy="1734869"/>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39452" y="228012"/>
            <a:ext cx="2744376" cy="2744376"/>
          </a:xfrm>
          <a:prstGeom prst="rect">
            <a:avLst/>
          </a:prstGeom>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94977" y="3897631"/>
            <a:ext cx="3679474" cy="2452982"/>
          </a:xfrm>
          <a:prstGeom prst="rect">
            <a:avLst/>
          </a:prstGeom>
        </p:spPr>
      </p:pic>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43797" y="4880610"/>
            <a:ext cx="1686292" cy="1557009"/>
          </a:xfrm>
          <a:prstGeom prst="rect">
            <a:avLst/>
          </a:prstGeom>
        </p:spPr>
      </p:pic>
      <p:sp>
        <p:nvSpPr>
          <p:cNvPr id="3" name="Footer Placeholder 2"/>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2057495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3328" y="407416"/>
            <a:ext cx="9720072" cy="938784"/>
          </a:xfrm>
        </p:spPr>
        <p:txBody>
          <a:bodyPr>
            <a:normAutofit/>
          </a:bodyPr>
          <a:lstStyle/>
          <a:p>
            <a:r>
              <a:rPr lang="en-US" sz="4000" dirty="0" smtClean="0"/>
              <a:t>Higher Ed Landscape</a:t>
            </a:r>
            <a:endParaRPr lang="en-US" sz="4000" dirty="0"/>
          </a:p>
        </p:txBody>
      </p:sp>
      <p:sp>
        <p:nvSpPr>
          <p:cNvPr id="3" name="Content Placeholder 2"/>
          <p:cNvSpPr>
            <a:spLocks noGrp="1"/>
          </p:cNvSpPr>
          <p:nvPr>
            <p:ph idx="1"/>
          </p:nvPr>
        </p:nvSpPr>
        <p:spPr>
          <a:xfrm>
            <a:off x="871728" y="1346200"/>
            <a:ext cx="10659872" cy="5511800"/>
          </a:xfrm>
        </p:spPr>
        <p:txBody>
          <a:bodyPr>
            <a:noAutofit/>
          </a:bodyPr>
          <a:lstStyle/>
          <a:p>
            <a:r>
              <a:rPr lang="en-US" sz="2800" dirty="0"/>
              <a:t>Segmented accrediting system in Western region </a:t>
            </a:r>
          </a:p>
          <a:p>
            <a:pPr marL="457200" lvl="3" indent="0">
              <a:buNone/>
            </a:pPr>
            <a:r>
              <a:rPr lang="en-US" sz="2800" dirty="0" smtClean="0">
                <a:solidFill>
                  <a:srgbClr val="800080"/>
                </a:solidFill>
              </a:rPr>
              <a:t>Other 6 regional accreditors = late 19</a:t>
            </a:r>
            <a:r>
              <a:rPr lang="en-US" sz="2800" baseline="30000" dirty="0" smtClean="0">
                <a:solidFill>
                  <a:srgbClr val="800080"/>
                </a:solidFill>
              </a:rPr>
              <a:t>th</a:t>
            </a:r>
            <a:r>
              <a:rPr lang="en-US" sz="2800" dirty="0" smtClean="0">
                <a:solidFill>
                  <a:srgbClr val="800080"/>
                </a:solidFill>
              </a:rPr>
              <a:t>, early </a:t>
            </a:r>
            <a:r>
              <a:rPr lang="en-US" sz="2800" dirty="0">
                <a:solidFill>
                  <a:srgbClr val="800080"/>
                </a:solidFill>
              </a:rPr>
              <a:t>20th Century</a:t>
            </a:r>
          </a:p>
          <a:p>
            <a:pPr marL="457200" lvl="3" indent="0">
              <a:buNone/>
            </a:pPr>
            <a:r>
              <a:rPr lang="en-US" sz="2800" dirty="0">
                <a:solidFill>
                  <a:srgbClr val="800080"/>
                </a:solidFill>
              </a:rPr>
              <a:t>ACCJC </a:t>
            </a:r>
            <a:r>
              <a:rPr lang="en-US" sz="2800" dirty="0" smtClean="0">
                <a:solidFill>
                  <a:srgbClr val="800080"/>
                </a:solidFill>
              </a:rPr>
              <a:t>=1962 from </a:t>
            </a:r>
            <a:r>
              <a:rPr lang="en-US" sz="2800" dirty="0">
                <a:solidFill>
                  <a:srgbClr val="800080"/>
                </a:solidFill>
              </a:rPr>
              <a:t>K-12 system via California Master Plan for Higher </a:t>
            </a:r>
            <a:r>
              <a:rPr lang="en-US" sz="2800" dirty="0" smtClean="0">
                <a:solidFill>
                  <a:srgbClr val="800080"/>
                </a:solidFill>
              </a:rPr>
              <a:t>Education</a:t>
            </a:r>
            <a:endParaRPr lang="en-US" sz="2800" dirty="0">
              <a:solidFill>
                <a:srgbClr val="800080"/>
              </a:solidFill>
            </a:endParaRPr>
          </a:p>
          <a:p>
            <a:r>
              <a:rPr lang="en-US" sz="2800" dirty="0"/>
              <a:t>Blurring of lines between segments of education </a:t>
            </a:r>
          </a:p>
          <a:p>
            <a:pPr marL="457200" lvl="3" indent="0">
              <a:buNone/>
            </a:pPr>
            <a:r>
              <a:rPr lang="en-US" sz="2800" dirty="0" smtClean="0">
                <a:solidFill>
                  <a:srgbClr val="800080"/>
                </a:solidFill>
              </a:rPr>
              <a:t>Concurrent enrollment, community </a:t>
            </a:r>
            <a:r>
              <a:rPr lang="en-US" sz="2800" dirty="0">
                <a:solidFill>
                  <a:srgbClr val="800080"/>
                </a:solidFill>
              </a:rPr>
              <a:t>college baccalaureate, university colleges, associate degrees for transfer</a:t>
            </a:r>
          </a:p>
          <a:p>
            <a:pPr marL="228600" lvl="1">
              <a:spcBef>
                <a:spcPts val="2000"/>
              </a:spcBef>
              <a:buClr>
                <a:schemeClr val="accent1"/>
              </a:buClr>
            </a:pPr>
            <a:r>
              <a:rPr lang="en-US" sz="2800" dirty="0"/>
              <a:t>Increasing demands on accreditors from </a:t>
            </a:r>
            <a:r>
              <a:rPr lang="en-US" sz="2800" dirty="0" smtClean="0"/>
              <a:t>USDE and </a:t>
            </a:r>
            <a:r>
              <a:rPr lang="en-US" sz="2800" dirty="0"/>
              <a:t>Congress  </a:t>
            </a:r>
          </a:p>
          <a:p>
            <a:pPr marL="457200" lvl="3" indent="0">
              <a:buNone/>
            </a:pPr>
            <a:r>
              <a:rPr lang="en-US" sz="2800" dirty="0">
                <a:solidFill>
                  <a:srgbClr val="800080"/>
                </a:solidFill>
              </a:rPr>
              <a:t>S</a:t>
            </a:r>
            <a:r>
              <a:rPr lang="en-US" sz="2800" dirty="0" smtClean="0">
                <a:solidFill>
                  <a:srgbClr val="800080"/>
                </a:solidFill>
              </a:rPr>
              <a:t>tudent </a:t>
            </a:r>
            <a:r>
              <a:rPr lang="en-US" sz="2800" dirty="0">
                <a:solidFill>
                  <a:srgbClr val="800080"/>
                </a:solidFill>
              </a:rPr>
              <a:t>achievement, completion rates, college costs, loan default rates, colleges “at risk” </a:t>
            </a:r>
          </a:p>
          <a:p>
            <a:endParaRPr lang="en-US" sz="2400" dirty="0"/>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2512677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3328" y="305816"/>
            <a:ext cx="10380472" cy="1499616"/>
          </a:xfrm>
        </p:spPr>
        <p:txBody>
          <a:bodyPr vert="horz" lIns="91440" tIns="45720" rIns="91440" bIns="45720" rtlCol="0" anchor="t" anchorCtr="0">
            <a:normAutofit/>
          </a:bodyPr>
          <a:lstStyle/>
          <a:p>
            <a:r>
              <a:rPr lang="en-US" sz="4000" dirty="0"/>
              <a:t>Key Elements for MODEL </a:t>
            </a:r>
            <a:r>
              <a:rPr lang="en-US" sz="4000" dirty="0" smtClean="0"/>
              <a:t>system</a:t>
            </a:r>
            <a:endParaRPr lang="en-US" sz="4000" dirty="0"/>
          </a:p>
        </p:txBody>
      </p:sp>
      <p:sp>
        <p:nvSpPr>
          <p:cNvPr id="3" name="Content Placeholder 2"/>
          <p:cNvSpPr>
            <a:spLocks noGrp="1"/>
          </p:cNvSpPr>
          <p:nvPr>
            <p:ph idx="1"/>
          </p:nvPr>
        </p:nvSpPr>
        <p:spPr>
          <a:xfrm>
            <a:off x="854583" y="1390650"/>
            <a:ext cx="10024872" cy="4023360"/>
          </a:xfrm>
        </p:spPr>
        <p:txBody>
          <a:bodyPr>
            <a:noAutofit/>
          </a:bodyPr>
          <a:lstStyle/>
          <a:p>
            <a:pPr marL="514350" lvl="0" indent="-514350">
              <a:buFont typeface="+mj-lt"/>
              <a:buAutoNum type="arabicPeriod"/>
            </a:pPr>
            <a:r>
              <a:rPr lang="en-US" sz="3200" dirty="0">
                <a:solidFill>
                  <a:srgbClr val="800080"/>
                </a:solidFill>
              </a:rPr>
              <a:t>Collegial learning community </a:t>
            </a:r>
            <a:r>
              <a:rPr lang="en-US" sz="3200" dirty="0"/>
              <a:t>with accrediting commission as partner</a:t>
            </a:r>
            <a:endParaRPr lang="en-US" sz="3200" b="1" dirty="0"/>
          </a:p>
          <a:p>
            <a:pPr marL="514350" lvl="0" indent="-514350">
              <a:buFont typeface="+mj-lt"/>
              <a:buAutoNum type="arabicPeriod"/>
            </a:pPr>
            <a:r>
              <a:rPr lang="en-US" sz="3200" dirty="0">
                <a:solidFill>
                  <a:srgbClr val="800080"/>
                </a:solidFill>
              </a:rPr>
              <a:t>Transparency</a:t>
            </a:r>
            <a:r>
              <a:rPr lang="en-US" sz="3200" dirty="0"/>
              <a:t> in all aspects of commission governance and operations</a:t>
            </a:r>
            <a:endParaRPr lang="en-US" sz="3200" b="1" dirty="0"/>
          </a:p>
          <a:p>
            <a:pPr marL="514350" lvl="0" indent="-514350">
              <a:buFont typeface="+mj-lt"/>
              <a:buAutoNum type="arabicPeriod"/>
            </a:pPr>
            <a:r>
              <a:rPr lang="en-US" sz="3200" dirty="0"/>
              <a:t>Well-developed </a:t>
            </a:r>
            <a:r>
              <a:rPr lang="en-US" sz="3200" dirty="0">
                <a:solidFill>
                  <a:srgbClr val="800080"/>
                </a:solidFill>
              </a:rPr>
              <a:t>infrastructure</a:t>
            </a:r>
            <a:r>
              <a:rPr lang="en-US" sz="3200" dirty="0"/>
              <a:t> for training teams and colleges</a:t>
            </a:r>
            <a:endParaRPr lang="en-US" sz="3200" b="1" dirty="0"/>
          </a:p>
          <a:p>
            <a:pPr marL="514350" lvl="0" indent="-514350">
              <a:buFont typeface="+mj-lt"/>
              <a:buAutoNum type="arabicPeriod"/>
            </a:pPr>
            <a:r>
              <a:rPr lang="en-US" sz="3200" dirty="0"/>
              <a:t>Highly experienced and qualified </a:t>
            </a:r>
            <a:r>
              <a:rPr lang="en-US" sz="3200" dirty="0">
                <a:solidFill>
                  <a:srgbClr val="800080"/>
                </a:solidFill>
              </a:rPr>
              <a:t>technical assistance </a:t>
            </a:r>
            <a:r>
              <a:rPr lang="en-US" sz="3200" dirty="0"/>
              <a:t>assigned to each </a:t>
            </a:r>
            <a:r>
              <a:rPr lang="en-US" sz="3200" dirty="0" smtClean="0"/>
              <a:t>college</a:t>
            </a:r>
            <a:endParaRPr lang="en-US" sz="3200" b="1" dirty="0"/>
          </a:p>
          <a:p>
            <a:endParaRPr lang="en-US" sz="2400" dirty="0"/>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3242962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3128" y="736600"/>
            <a:ext cx="11066272" cy="5867400"/>
          </a:xfrm>
        </p:spPr>
        <p:txBody>
          <a:bodyPr>
            <a:noAutofit/>
          </a:bodyPr>
          <a:lstStyle/>
          <a:p>
            <a:pPr marL="514350" lvl="0" indent="-514350">
              <a:buFont typeface="+mj-lt"/>
              <a:buAutoNum type="arabicPeriod" startAt="5"/>
            </a:pPr>
            <a:r>
              <a:rPr lang="en-US" sz="2800" dirty="0"/>
              <a:t>Peer evaluation from colleagues who understand </a:t>
            </a:r>
            <a:br>
              <a:rPr lang="en-US" sz="2800" dirty="0"/>
            </a:br>
            <a:r>
              <a:rPr lang="en-US" sz="2800" dirty="0" smtClean="0"/>
              <a:t>the </a:t>
            </a:r>
            <a:r>
              <a:rPr lang="en-US" sz="2800" dirty="0"/>
              <a:t>goal o</a:t>
            </a:r>
            <a:r>
              <a:rPr lang="en-US" sz="2800" dirty="0">
                <a:solidFill>
                  <a:schemeClr val="tx1"/>
                </a:solidFill>
              </a:rPr>
              <a:t>f </a:t>
            </a:r>
            <a:r>
              <a:rPr lang="en-US" sz="2800" dirty="0">
                <a:solidFill>
                  <a:srgbClr val="800080"/>
                </a:solidFill>
              </a:rPr>
              <a:t>accreditation</a:t>
            </a:r>
            <a:r>
              <a:rPr lang="en-US" sz="2800" dirty="0">
                <a:solidFill>
                  <a:srgbClr val="0000FF"/>
                </a:solidFill>
              </a:rPr>
              <a:t> </a:t>
            </a:r>
            <a:r>
              <a:rPr lang="en-US" sz="2800" dirty="0">
                <a:solidFill>
                  <a:srgbClr val="800080"/>
                </a:solidFill>
              </a:rPr>
              <a:t>is to improve institutions </a:t>
            </a:r>
            <a:br>
              <a:rPr lang="en-US" sz="2800" dirty="0">
                <a:solidFill>
                  <a:srgbClr val="800080"/>
                </a:solidFill>
              </a:rPr>
            </a:br>
            <a:r>
              <a:rPr lang="en-US" sz="2800" dirty="0">
                <a:solidFill>
                  <a:srgbClr val="800080"/>
                </a:solidFill>
              </a:rPr>
              <a:t>and serve the “whole student”</a:t>
            </a:r>
          </a:p>
          <a:p>
            <a:pPr marL="514350" lvl="0" indent="-514350">
              <a:buFont typeface="+mj-lt"/>
              <a:buAutoNum type="arabicPeriod" startAt="5"/>
            </a:pPr>
            <a:r>
              <a:rPr lang="en-US" sz="2800" dirty="0"/>
              <a:t>Focus on clearly defined measures of student learning and success that </a:t>
            </a:r>
            <a:r>
              <a:rPr lang="en-US" sz="2800" dirty="0">
                <a:solidFill>
                  <a:srgbClr val="800080"/>
                </a:solidFill>
              </a:rPr>
              <a:t>transcend courses and disciplines</a:t>
            </a:r>
            <a:r>
              <a:rPr lang="en-US" sz="2800" dirty="0"/>
              <a:t>. </a:t>
            </a:r>
          </a:p>
          <a:p>
            <a:pPr marL="514350" lvl="0" indent="-514350">
              <a:buFont typeface="+mj-lt"/>
              <a:buAutoNum type="arabicPeriod" startAt="5"/>
            </a:pPr>
            <a:r>
              <a:rPr lang="en-US" sz="2800" dirty="0"/>
              <a:t>Opportunities for </a:t>
            </a:r>
            <a:r>
              <a:rPr lang="en-US" sz="2800" dirty="0">
                <a:solidFill>
                  <a:srgbClr val="800080"/>
                </a:solidFill>
              </a:rPr>
              <a:t>pathways and interactions </a:t>
            </a:r>
            <a:r>
              <a:rPr lang="en-US" sz="2800" dirty="0"/>
              <a:t>between leaders, faculty, staff from all segments of higher education</a:t>
            </a:r>
            <a:endParaRPr lang="en-US" sz="2800" b="1" dirty="0"/>
          </a:p>
          <a:p>
            <a:pPr marL="514350" lvl="0" indent="-514350">
              <a:buFont typeface="+mj-lt"/>
              <a:buAutoNum type="arabicPeriod" startAt="5"/>
            </a:pPr>
            <a:r>
              <a:rPr lang="en-US" sz="2800" dirty="0"/>
              <a:t>W</a:t>
            </a:r>
            <a:r>
              <a:rPr lang="en-US" sz="2800" dirty="0" smtClean="0"/>
              <a:t>illingness </a:t>
            </a:r>
            <a:r>
              <a:rPr lang="en-US" sz="2800" dirty="0"/>
              <a:t>and ability to </a:t>
            </a:r>
            <a:r>
              <a:rPr lang="en-US" sz="2800" dirty="0">
                <a:solidFill>
                  <a:srgbClr val="800080"/>
                </a:solidFill>
              </a:rPr>
              <a:t>respond to changing needs </a:t>
            </a:r>
            <a:r>
              <a:rPr lang="en-US" sz="2800" dirty="0"/>
              <a:t>and demands, while remaining </a:t>
            </a:r>
            <a:r>
              <a:rPr lang="en-US" sz="2800" dirty="0">
                <a:solidFill>
                  <a:srgbClr val="800080"/>
                </a:solidFill>
              </a:rPr>
              <a:t>grounded in values</a:t>
            </a:r>
            <a:r>
              <a:rPr lang="en-US" sz="2800" dirty="0"/>
              <a:t>. </a:t>
            </a:r>
            <a:endParaRPr lang="en-US" sz="2800" b="1" dirty="0"/>
          </a:p>
        </p:txBody>
      </p:sp>
      <p:sp>
        <p:nvSpPr>
          <p:cNvPr id="2" name="Footer Placeholder 1"/>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35368004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Roadmap of Options</a:t>
            </a:r>
            <a:endParaRPr lang="en-US" sz="4000" dirty="0"/>
          </a:p>
        </p:txBody>
      </p:sp>
      <p:sp>
        <p:nvSpPr>
          <p:cNvPr id="3" name="Content Placeholder 2"/>
          <p:cNvSpPr>
            <a:spLocks noGrp="1"/>
          </p:cNvSpPr>
          <p:nvPr>
            <p:ph idx="1"/>
          </p:nvPr>
        </p:nvSpPr>
        <p:spPr>
          <a:xfrm>
            <a:off x="719328" y="1130935"/>
            <a:ext cx="10093452" cy="4978400"/>
          </a:xfrm>
        </p:spPr>
        <p:txBody>
          <a:bodyPr>
            <a:normAutofit/>
          </a:bodyPr>
          <a:lstStyle/>
          <a:p>
            <a:pPr marL="0" indent="0">
              <a:buNone/>
            </a:pPr>
            <a:r>
              <a:rPr lang="en-US" sz="3500" i="1" dirty="0" smtClean="0"/>
              <a:t>IDENTIFIED steps </a:t>
            </a:r>
            <a:r>
              <a:rPr lang="en-US" sz="3500" i="1" dirty="0"/>
              <a:t>required</a:t>
            </a:r>
            <a:r>
              <a:rPr lang="en-US" sz="3500" dirty="0"/>
              <a:t>, </a:t>
            </a:r>
            <a:r>
              <a:rPr lang="en-US" sz="3500" i="1" dirty="0"/>
              <a:t>timelines</a:t>
            </a:r>
            <a:r>
              <a:rPr lang="en-US" sz="3500" dirty="0"/>
              <a:t>, </a:t>
            </a:r>
            <a:r>
              <a:rPr lang="en-US" sz="3500" i="1" dirty="0"/>
              <a:t>pros</a:t>
            </a:r>
            <a:r>
              <a:rPr lang="en-US" sz="3500" dirty="0"/>
              <a:t>, </a:t>
            </a:r>
            <a:r>
              <a:rPr lang="en-US" sz="3500" i="1" dirty="0"/>
              <a:t>cons</a:t>
            </a:r>
            <a:r>
              <a:rPr lang="en-US" sz="3500" dirty="0"/>
              <a:t>, and </a:t>
            </a:r>
            <a:r>
              <a:rPr lang="en-US" sz="3500" i="1" dirty="0"/>
              <a:t>other resources </a:t>
            </a:r>
            <a:r>
              <a:rPr lang="en-US" sz="3500" i="1" dirty="0" smtClean="0"/>
              <a:t>needed </a:t>
            </a:r>
            <a:r>
              <a:rPr lang="en-US" sz="3500" dirty="0" smtClean="0"/>
              <a:t>for </a:t>
            </a:r>
            <a:r>
              <a:rPr lang="en-US" sz="3500" b="1" dirty="0" smtClean="0">
                <a:solidFill>
                  <a:schemeClr val="accent1">
                    <a:lumMod val="60000"/>
                    <a:lumOff val="40000"/>
                  </a:schemeClr>
                </a:solidFill>
              </a:rPr>
              <a:t>4 options</a:t>
            </a:r>
            <a:r>
              <a:rPr lang="en-US" sz="3500" dirty="0" smtClean="0"/>
              <a:t>:</a:t>
            </a:r>
            <a:endParaRPr lang="en-US" sz="3500" b="1" dirty="0"/>
          </a:p>
          <a:p>
            <a:pPr marL="514350" lvl="0" indent="-514350">
              <a:buFont typeface="+mj-lt"/>
              <a:buAutoNum type="arabicPeriod"/>
            </a:pPr>
            <a:r>
              <a:rPr lang="en-US" sz="2600" b="1" dirty="0" smtClean="0">
                <a:solidFill>
                  <a:srgbClr val="800080"/>
                </a:solidFill>
              </a:rPr>
              <a:t>Stronger </a:t>
            </a:r>
            <a:r>
              <a:rPr lang="en-US" sz="2600" b="1" dirty="0">
                <a:solidFill>
                  <a:srgbClr val="800080"/>
                </a:solidFill>
              </a:rPr>
              <a:t>relationship between ACCJC and WASC Senior (WSCUC)</a:t>
            </a:r>
          </a:p>
          <a:p>
            <a:pPr marL="514350" lvl="0" indent="-514350">
              <a:buFont typeface="+mj-lt"/>
              <a:buAutoNum type="arabicPeriod"/>
            </a:pPr>
            <a:r>
              <a:rPr lang="en-US" sz="2600" b="1" dirty="0">
                <a:solidFill>
                  <a:srgbClr val="800080"/>
                </a:solidFill>
              </a:rPr>
              <a:t>Two-year colleges can choose an Accreditor (ACCJC or WSCUC)</a:t>
            </a:r>
          </a:p>
          <a:p>
            <a:pPr marL="514350" lvl="0" indent="-514350">
              <a:buFont typeface="+mj-lt"/>
              <a:buAutoNum type="arabicPeriod"/>
            </a:pPr>
            <a:r>
              <a:rPr lang="en-US" sz="2600" b="1" dirty="0">
                <a:solidFill>
                  <a:srgbClr val="800080"/>
                </a:solidFill>
              </a:rPr>
              <a:t>Single Accreditor for Western Region</a:t>
            </a:r>
          </a:p>
          <a:p>
            <a:pPr marL="514350" lvl="0" indent="-514350">
              <a:buFont typeface="+mj-lt"/>
              <a:buAutoNum type="arabicPeriod"/>
            </a:pPr>
            <a:r>
              <a:rPr lang="en-US" sz="2600" b="1" dirty="0">
                <a:solidFill>
                  <a:srgbClr val="800080"/>
                </a:solidFill>
              </a:rPr>
              <a:t>Relationship with another </a:t>
            </a:r>
            <a:r>
              <a:rPr lang="en-US" sz="2600" b="1" dirty="0" smtClean="0">
                <a:solidFill>
                  <a:srgbClr val="800080"/>
                </a:solidFill>
              </a:rPr>
              <a:t>accreditor</a:t>
            </a:r>
            <a:endParaRPr lang="en-US" sz="1700" dirty="0">
              <a:solidFill>
                <a:srgbClr val="800080"/>
              </a:solidFill>
            </a:endParaRPr>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23492343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Workgroup II</a:t>
            </a:r>
            <a:endParaRPr lang="en-US" dirty="0"/>
          </a:p>
        </p:txBody>
      </p:sp>
      <p:sp>
        <p:nvSpPr>
          <p:cNvPr id="3" name="Content Placeholder 2"/>
          <p:cNvSpPr>
            <a:spLocks noGrp="1"/>
          </p:cNvSpPr>
          <p:nvPr>
            <p:ph idx="1"/>
          </p:nvPr>
        </p:nvSpPr>
        <p:spPr>
          <a:xfrm>
            <a:off x="302260" y="1201616"/>
            <a:ext cx="11889740" cy="5436040"/>
          </a:xfrm>
          <a:ln>
            <a:noFill/>
          </a:ln>
        </p:spPr>
        <p:txBody>
          <a:bodyPr>
            <a:normAutofit/>
          </a:bodyPr>
          <a:lstStyle/>
          <a:p>
            <a:pPr marL="457200" lvl="2" indent="0">
              <a:buNone/>
            </a:pPr>
            <a:r>
              <a:rPr lang="en-US" sz="2400" dirty="0" smtClean="0">
                <a:solidFill>
                  <a:srgbClr val="800080"/>
                </a:solidFill>
              </a:rPr>
              <a:t>6 MONTHS DELIBERATION &amp; REVIEW</a:t>
            </a:r>
          </a:p>
          <a:p>
            <a:pPr marL="457200" lvl="2" indent="0">
              <a:buNone/>
            </a:pPr>
            <a:r>
              <a:rPr lang="en-US" sz="2400" b="1" u="sng" dirty="0" smtClean="0">
                <a:solidFill>
                  <a:srgbClr val="800080"/>
                </a:solidFill>
              </a:rPr>
              <a:t>Compared Processes</a:t>
            </a:r>
            <a:br>
              <a:rPr lang="en-US" sz="2400" b="1" u="sng" dirty="0" smtClean="0">
                <a:solidFill>
                  <a:srgbClr val="800080"/>
                </a:solidFill>
              </a:rPr>
            </a:br>
            <a:r>
              <a:rPr lang="en-US" sz="2400" dirty="0" smtClean="0">
                <a:solidFill>
                  <a:srgbClr val="800080"/>
                </a:solidFill>
              </a:rPr>
              <a:t>Northwest Commission, Higher Learning Commission, WASC Senior </a:t>
            </a:r>
          </a:p>
          <a:p>
            <a:pPr marL="457200" lvl="2" indent="0">
              <a:buNone/>
            </a:pPr>
            <a:endParaRPr lang="en-US" sz="1200" dirty="0" smtClean="0">
              <a:solidFill>
                <a:srgbClr val="800080"/>
              </a:solidFill>
            </a:endParaRPr>
          </a:p>
          <a:p>
            <a:pPr marL="457200" lvl="2" indent="0">
              <a:buNone/>
            </a:pPr>
            <a:r>
              <a:rPr lang="en-US" sz="2400" b="1" u="sng" dirty="0" smtClean="0">
                <a:solidFill>
                  <a:srgbClr val="800080"/>
                </a:solidFill>
              </a:rPr>
              <a:t>Higher Education Landscape &amp; NACIQI</a:t>
            </a:r>
            <a:br>
              <a:rPr lang="en-US" sz="2400" b="1" u="sng" dirty="0" smtClean="0">
                <a:solidFill>
                  <a:srgbClr val="800080"/>
                </a:solidFill>
              </a:rPr>
            </a:br>
            <a:r>
              <a:rPr lang="en-US" sz="2400" dirty="0" smtClean="0">
                <a:solidFill>
                  <a:srgbClr val="800080"/>
                </a:solidFill>
              </a:rPr>
              <a:t>National </a:t>
            </a:r>
            <a:r>
              <a:rPr lang="en-US" sz="2400" dirty="0">
                <a:solidFill>
                  <a:srgbClr val="800080"/>
                </a:solidFill>
              </a:rPr>
              <a:t>Policy Advisor; Former Deputy Under Secretary, NACIQI Chair, </a:t>
            </a:r>
            <a:r>
              <a:rPr lang="en-US" sz="2400" dirty="0" smtClean="0">
                <a:solidFill>
                  <a:srgbClr val="800080"/>
                </a:solidFill>
              </a:rPr>
              <a:t>USDE</a:t>
            </a:r>
          </a:p>
          <a:p>
            <a:pPr marL="457200" lvl="2" indent="0">
              <a:buNone/>
            </a:pPr>
            <a:endParaRPr lang="en-US" sz="1200" dirty="0">
              <a:solidFill>
                <a:srgbClr val="800080"/>
              </a:solidFill>
            </a:endParaRPr>
          </a:p>
          <a:p>
            <a:pPr marL="457200" lvl="2" indent="0">
              <a:buNone/>
            </a:pPr>
            <a:r>
              <a:rPr lang="en-US" sz="2400" b="1" u="sng" dirty="0" smtClean="0">
                <a:solidFill>
                  <a:srgbClr val="800080"/>
                </a:solidFill>
              </a:rPr>
              <a:t>Feedback</a:t>
            </a:r>
            <a:r>
              <a:rPr lang="en-US" sz="2400" dirty="0" smtClean="0">
                <a:solidFill>
                  <a:srgbClr val="800080"/>
                </a:solidFill>
              </a:rPr>
              <a:t> from Under Secretary Ted Mitchell &amp; USDE staff </a:t>
            </a:r>
            <a:endParaRPr lang="en-US" sz="800" b="1" dirty="0" smtClean="0">
              <a:solidFill>
                <a:srgbClr val="FF0000"/>
              </a:solidFill>
            </a:endParaRPr>
          </a:p>
          <a:p>
            <a:pPr marL="0" indent="0">
              <a:buNone/>
            </a:pPr>
            <a:r>
              <a:rPr lang="en-US" sz="2800" b="1" dirty="0" smtClean="0">
                <a:solidFill>
                  <a:srgbClr val="FF0000"/>
                </a:solidFill>
              </a:rPr>
              <a:t>CONSENSUS </a:t>
            </a:r>
            <a:endParaRPr lang="en-US" b="1" dirty="0" smtClean="0">
              <a:solidFill>
                <a:srgbClr val="FF0000"/>
              </a:solidFill>
            </a:endParaRPr>
          </a:p>
          <a:p>
            <a:pPr marL="457200" lvl="2" indent="0">
              <a:buNone/>
            </a:pPr>
            <a:r>
              <a:rPr lang="en-US" sz="44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LONG-TERM GOAL: </a:t>
            </a:r>
            <a:br>
              <a:rPr lang="en-US" sz="44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br>
            <a:r>
              <a:rPr lang="en-US" sz="44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rPr>
              <a:t>Single Accreditor for Western Region </a:t>
            </a:r>
            <a:endParaRPr lang="en-US" sz="2400" b="1" dirty="0" smtClean="0">
              <a:ln w="17780" cmpd="sng">
                <a:solidFill>
                  <a:schemeClr val="accent1">
                    <a:tint val="3000"/>
                  </a:schemeClr>
                </a:solidFill>
                <a:prstDash val="solid"/>
                <a:miter lim="800000"/>
              </a:ln>
              <a:solidFill>
                <a:srgbClr val="FF0000"/>
              </a:solidFill>
              <a:effectLst>
                <a:outerShdw blurRad="55000" dist="50800" dir="5400000" algn="tl">
                  <a:srgbClr val="000000">
                    <a:alpha val="33000"/>
                  </a:srgbClr>
                </a:outerShdw>
              </a:effectLst>
            </a:endParaRPr>
          </a:p>
          <a:p>
            <a:pPr marL="0" indent="0">
              <a:buNone/>
            </a:pPr>
            <a:endParaRPr lang="en-US" dirty="0"/>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27737179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638" y="198344"/>
            <a:ext cx="10075084" cy="784636"/>
          </a:xfrm>
        </p:spPr>
        <p:txBody>
          <a:bodyPr/>
          <a:lstStyle/>
          <a:p>
            <a:r>
              <a:rPr lang="en-US" dirty="0" smtClean="0"/>
              <a:t>RATIONALE for UNITY :</a:t>
            </a:r>
            <a:endParaRPr lang="en-US" dirty="0"/>
          </a:p>
        </p:txBody>
      </p:sp>
      <p:sp>
        <p:nvSpPr>
          <p:cNvPr id="3" name="Content Placeholder 2"/>
          <p:cNvSpPr>
            <a:spLocks noGrp="1"/>
          </p:cNvSpPr>
          <p:nvPr>
            <p:ph idx="1"/>
          </p:nvPr>
        </p:nvSpPr>
        <p:spPr>
          <a:xfrm>
            <a:off x="499315" y="984206"/>
            <a:ext cx="11410440" cy="5476874"/>
          </a:xfrm>
        </p:spPr>
        <p:txBody>
          <a:bodyPr>
            <a:noAutofit/>
          </a:bodyPr>
          <a:lstStyle/>
          <a:p>
            <a:pPr lvl="0">
              <a:spcBef>
                <a:spcPts val="0"/>
              </a:spcBef>
              <a:spcAft>
                <a:spcPts val="600"/>
              </a:spcAft>
            </a:pPr>
            <a:r>
              <a:rPr lang="en-US" sz="2800" b="1" dirty="0" smtClean="0"/>
              <a:t>Community colleges as </a:t>
            </a:r>
            <a:r>
              <a:rPr lang="en-US" sz="2800" b="1" dirty="0" smtClean="0">
                <a:solidFill>
                  <a:schemeClr val="accent2">
                    <a:lumMod val="50000"/>
                    <a:lumOff val="50000"/>
                  </a:schemeClr>
                </a:solidFill>
              </a:rPr>
              <a:t>respected</a:t>
            </a:r>
            <a:r>
              <a:rPr lang="en-US" sz="2800" b="1" dirty="0" smtClean="0"/>
              <a:t> </a:t>
            </a:r>
            <a:r>
              <a:rPr lang="en-US" sz="2800" b="1" dirty="0">
                <a:solidFill>
                  <a:schemeClr val="accent2">
                    <a:lumMod val="50000"/>
                    <a:lumOff val="50000"/>
                  </a:schemeClr>
                </a:solidFill>
              </a:rPr>
              <a:t>component</a:t>
            </a:r>
            <a:r>
              <a:rPr lang="en-US" sz="2800" b="1" dirty="0" smtClean="0"/>
              <a:t> </a:t>
            </a:r>
            <a:r>
              <a:rPr lang="en-US" sz="2400" b="1" dirty="0" smtClean="0"/>
              <a:t>of the </a:t>
            </a:r>
            <a:br>
              <a:rPr lang="en-US" sz="2400" b="1" dirty="0" smtClean="0"/>
            </a:br>
            <a:r>
              <a:rPr lang="en-US" sz="2400" b="1" dirty="0" smtClean="0"/>
              <a:t>higher education system</a:t>
            </a:r>
          </a:p>
          <a:p>
            <a:pPr lvl="0">
              <a:spcBef>
                <a:spcPts val="0"/>
              </a:spcBef>
              <a:spcAft>
                <a:spcPts val="600"/>
              </a:spcAft>
            </a:pPr>
            <a:r>
              <a:rPr lang="en-US" sz="2800" b="1" dirty="0" smtClean="0">
                <a:solidFill>
                  <a:schemeClr val="accent2">
                    <a:lumMod val="50000"/>
                    <a:lumOff val="50000"/>
                  </a:schemeClr>
                </a:solidFill>
              </a:rPr>
              <a:t>Shared</a:t>
            </a:r>
            <a:r>
              <a:rPr lang="en-US" sz="2800" b="1" dirty="0" smtClean="0"/>
              <a:t> </a:t>
            </a:r>
            <a:r>
              <a:rPr lang="en-US" sz="2800" b="1" dirty="0">
                <a:solidFill>
                  <a:schemeClr val="accent2">
                    <a:lumMod val="50000"/>
                    <a:lumOff val="50000"/>
                  </a:schemeClr>
                </a:solidFill>
              </a:rPr>
              <a:t>goals</a:t>
            </a:r>
            <a:r>
              <a:rPr lang="en-US" sz="2400" b="1" dirty="0" smtClean="0"/>
              <a:t>, standards, students, communities served</a:t>
            </a:r>
          </a:p>
          <a:p>
            <a:pPr lvl="0">
              <a:spcBef>
                <a:spcPts val="0"/>
              </a:spcBef>
              <a:spcAft>
                <a:spcPts val="600"/>
              </a:spcAft>
            </a:pPr>
            <a:r>
              <a:rPr lang="en-US" sz="2800" b="1" dirty="0" smtClean="0">
                <a:solidFill>
                  <a:schemeClr val="accent2">
                    <a:lumMod val="50000"/>
                    <a:lumOff val="50000"/>
                  </a:schemeClr>
                </a:solidFill>
              </a:rPr>
              <a:t>Common focus </a:t>
            </a:r>
            <a:r>
              <a:rPr lang="en-US" sz="2400" b="1" dirty="0" smtClean="0"/>
              <a:t>on student success, stewardship, quality, improvement</a:t>
            </a:r>
          </a:p>
          <a:p>
            <a:pPr lvl="0">
              <a:spcBef>
                <a:spcPts val="0"/>
              </a:spcBef>
              <a:spcAft>
                <a:spcPts val="600"/>
              </a:spcAft>
            </a:pPr>
            <a:r>
              <a:rPr lang="en-US" sz="2800" b="1" dirty="0" smtClean="0">
                <a:solidFill>
                  <a:schemeClr val="accent2">
                    <a:lumMod val="50000"/>
                    <a:lumOff val="50000"/>
                  </a:schemeClr>
                </a:solidFill>
              </a:rPr>
              <a:t>Strength in unity </a:t>
            </a:r>
            <a:r>
              <a:rPr lang="en-US" sz="2400" b="1" dirty="0" smtClean="0"/>
              <a:t>facing accountability, accreditation changes</a:t>
            </a:r>
          </a:p>
          <a:p>
            <a:pPr lvl="0">
              <a:spcBef>
                <a:spcPts val="0"/>
              </a:spcBef>
              <a:spcAft>
                <a:spcPts val="600"/>
              </a:spcAft>
            </a:pPr>
            <a:r>
              <a:rPr lang="en-US" sz="2800" b="1" dirty="0" smtClean="0">
                <a:solidFill>
                  <a:schemeClr val="accent2">
                    <a:lumMod val="50000"/>
                    <a:lumOff val="50000"/>
                  </a:schemeClr>
                </a:solidFill>
              </a:rPr>
              <a:t>Overcome inconsistency </a:t>
            </a:r>
            <a:r>
              <a:rPr lang="en-US" sz="2400" b="1" dirty="0" smtClean="0"/>
              <a:t>in split system of Western region,</a:t>
            </a:r>
            <a:br>
              <a:rPr lang="en-US" sz="2400" b="1" dirty="0" smtClean="0"/>
            </a:br>
            <a:r>
              <a:rPr lang="en-US" sz="2400" b="1" dirty="0" smtClean="0"/>
              <a:t> </a:t>
            </a:r>
            <a:r>
              <a:rPr lang="en-US" sz="2400" dirty="0" smtClean="0"/>
              <a:t>unlike other 5 U.S. accrediting regions</a:t>
            </a:r>
          </a:p>
          <a:p>
            <a:pPr lvl="0">
              <a:spcBef>
                <a:spcPts val="0"/>
              </a:spcBef>
              <a:spcAft>
                <a:spcPts val="600"/>
              </a:spcAft>
            </a:pPr>
            <a:r>
              <a:rPr lang="en-US" sz="2400" b="1" dirty="0" smtClean="0"/>
              <a:t>Increasingly </a:t>
            </a:r>
            <a:r>
              <a:rPr lang="en-US" sz="2800" b="1" dirty="0" smtClean="0">
                <a:solidFill>
                  <a:schemeClr val="accent2">
                    <a:lumMod val="50000"/>
                    <a:lumOff val="50000"/>
                  </a:schemeClr>
                </a:solidFill>
              </a:rPr>
              <a:t>blurred lines between higher education segments </a:t>
            </a:r>
            <a:r>
              <a:rPr lang="en-US" sz="2400" dirty="0" smtClean="0"/>
              <a:t>(CSU doctorate, community college baccalaureate, university associate degrees; public/private/online)</a:t>
            </a:r>
          </a:p>
          <a:p>
            <a:pPr lvl="0">
              <a:spcBef>
                <a:spcPts val="0"/>
              </a:spcBef>
              <a:spcAft>
                <a:spcPts val="600"/>
              </a:spcAft>
            </a:pPr>
            <a:r>
              <a:rPr lang="en-US" sz="2400" b="1" dirty="0" smtClean="0"/>
              <a:t>Growing student &amp; workforce needs for </a:t>
            </a:r>
            <a:r>
              <a:rPr lang="en-US" sz="2800" b="1" dirty="0">
                <a:solidFill>
                  <a:schemeClr val="accent2">
                    <a:lumMod val="50000"/>
                    <a:lumOff val="50000"/>
                  </a:schemeClr>
                </a:solidFill>
              </a:rPr>
              <a:t>alignment</a:t>
            </a:r>
            <a:r>
              <a:rPr lang="en-US" sz="2400" b="1" dirty="0" smtClean="0"/>
              <a:t> across sectors </a:t>
            </a:r>
            <a:r>
              <a:rPr lang="en-US" sz="2400" dirty="0" smtClean="0"/>
              <a:t>(Associate Degrees for Transfer, National Completion Agenda</a:t>
            </a:r>
            <a:r>
              <a:rPr lang="en-US" dirty="0" smtClean="0"/>
              <a:t>)</a:t>
            </a:r>
          </a:p>
          <a:p>
            <a:pPr>
              <a:spcAft>
                <a:spcPts val="600"/>
              </a:spcAft>
            </a:pPr>
            <a:endParaRPr lang="en-US" sz="1800" b="1" dirty="0" smtClean="0"/>
          </a:p>
          <a:p>
            <a:pPr>
              <a:spcAft>
                <a:spcPts val="600"/>
              </a:spcAft>
            </a:pPr>
            <a:endParaRPr lang="en-US" sz="1800" b="1" dirty="0" smtClean="0"/>
          </a:p>
          <a:p>
            <a:pPr>
              <a:spcAft>
                <a:spcPts val="600"/>
              </a:spcAft>
            </a:pPr>
            <a:endParaRPr lang="en-US" sz="1800" b="1" dirty="0" smtClean="0"/>
          </a:p>
          <a:p>
            <a:pPr>
              <a:spcAft>
                <a:spcPts val="600"/>
              </a:spcAft>
            </a:pPr>
            <a:endParaRPr lang="en-US" sz="1800" b="1" dirty="0" smtClean="0"/>
          </a:p>
          <a:p>
            <a:pPr>
              <a:spcAft>
                <a:spcPts val="600"/>
              </a:spcAft>
            </a:pPr>
            <a:endParaRPr lang="en-US" sz="1800" b="1" dirty="0" smtClean="0"/>
          </a:p>
          <a:p>
            <a:pPr>
              <a:spcAft>
                <a:spcPts val="600"/>
              </a:spcAft>
            </a:pPr>
            <a:endParaRPr lang="en-US" sz="1800" b="1" dirty="0" smtClean="0"/>
          </a:p>
          <a:p>
            <a:pPr>
              <a:spcAft>
                <a:spcPts val="600"/>
              </a:spcAft>
            </a:pPr>
            <a:endParaRPr lang="en-US" sz="1800" dirty="0"/>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25982574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762" y="328088"/>
            <a:ext cx="10103088" cy="6472761"/>
          </a:xfrm>
        </p:spPr>
        <p:txBody>
          <a:bodyPr>
            <a:normAutofit/>
          </a:bodyPr>
          <a:lstStyle/>
          <a:p>
            <a:pPr marL="0" indent="0">
              <a:buNone/>
            </a:pPr>
            <a:r>
              <a:rPr lang="en-US" sz="3400" b="1" dirty="0"/>
              <a:t>Assumptions: </a:t>
            </a:r>
          </a:p>
          <a:p>
            <a:pPr lvl="1">
              <a:spcAft>
                <a:spcPts val="600"/>
              </a:spcAft>
              <a:buFont typeface="Courier New" panose="02070309020205020404" pitchFamily="49" charset="0"/>
              <a:buChar char="o"/>
            </a:pPr>
            <a:r>
              <a:rPr lang="en-US" sz="2900" dirty="0">
                <a:solidFill>
                  <a:schemeClr val="tx1"/>
                </a:solidFill>
              </a:rPr>
              <a:t>Attaining this goal will take a number of </a:t>
            </a:r>
            <a:r>
              <a:rPr lang="en-US" sz="2900" dirty="0" smtClean="0">
                <a:solidFill>
                  <a:schemeClr val="tx1"/>
                </a:solidFill>
              </a:rPr>
              <a:t>years (~10 yrs.) </a:t>
            </a:r>
            <a:endParaRPr lang="en-US" sz="2900" b="1" dirty="0">
              <a:solidFill>
                <a:schemeClr val="tx1"/>
              </a:solidFill>
            </a:endParaRPr>
          </a:p>
          <a:p>
            <a:pPr lvl="1">
              <a:spcAft>
                <a:spcPts val="600"/>
              </a:spcAft>
              <a:buFont typeface="Courier New" panose="02070309020205020404" pitchFamily="49" charset="0"/>
              <a:buChar char="o"/>
            </a:pPr>
            <a:r>
              <a:rPr lang="en-US" sz="2900" dirty="0">
                <a:solidFill>
                  <a:schemeClr val="tx1"/>
                </a:solidFill>
              </a:rPr>
              <a:t>Many </a:t>
            </a:r>
            <a:r>
              <a:rPr lang="en-US" sz="2900" dirty="0" smtClean="0">
                <a:solidFill>
                  <a:schemeClr val="tx1"/>
                </a:solidFill>
              </a:rPr>
              <a:t>details and steps to </a:t>
            </a:r>
            <a:r>
              <a:rPr lang="en-US" sz="2900" dirty="0">
                <a:solidFill>
                  <a:schemeClr val="tx1"/>
                </a:solidFill>
              </a:rPr>
              <a:t>be clarified, but </a:t>
            </a:r>
            <a:r>
              <a:rPr lang="en-US" sz="2900" dirty="0" smtClean="0">
                <a:solidFill>
                  <a:schemeClr val="tx1"/>
                </a:solidFill>
              </a:rPr>
              <a:t>expected </a:t>
            </a:r>
            <a:r>
              <a:rPr lang="en-US" sz="2900" dirty="0">
                <a:solidFill>
                  <a:schemeClr val="tx1"/>
                </a:solidFill>
              </a:rPr>
              <a:t>to involve a process of colleges transitioning from ACCJC to WSCUC over a period of </a:t>
            </a:r>
            <a:r>
              <a:rPr lang="en-US" sz="2900" dirty="0" smtClean="0">
                <a:solidFill>
                  <a:schemeClr val="tx1"/>
                </a:solidFill>
              </a:rPr>
              <a:t>years: </a:t>
            </a:r>
          </a:p>
          <a:p>
            <a:pPr marL="1257300" lvl="3" indent="-571500">
              <a:buFont typeface="+mj-lt"/>
              <a:buAutoNum type="romanUcPeriod"/>
            </a:pPr>
            <a:r>
              <a:rPr lang="en-US" sz="2800" b="1" dirty="0">
                <a:solidFill>
                  <a:srgbClr val="800080"/>
                </a:solidFill>
              </a:rPr>
              <a:t>Western region community college consensus</a:t>
            </a:r>
          </a:p>
          <a:p>
            <a:pPr marL="1257300" lvl="3" indent="-571500">
              <a:buFont typeface="+mj-lt"/>
              <a:buAutoNum type="romanUcPeriod"/>
            </a:pPr>
            <a:r>
              <a:rPr lang="en-US" sz="2800" b="1" dirty="0">
                <a:solidFill>
                  <a:srgbClr val="800080"/>
                </a:solidFill>
              </a:rPr>
              <a:t>Request to WSCUC </a:t>
            </a:r>
          </a:p>
          <a:p>
            <a:pPr marL="1257300" lvl="3" indent="-571500">
              <a:buFont typeface="+mj-lt"/>
              <a:buAutoNum type="romanUcPeriod"/>
            </a:pPr>
            <a:r>
              <a:rPr lang="en-US" sz="2800" b="1" dirty="0">
                <a:solidFill>
                  <a:srgbClr val="800080"/>
                </a:solidFill>
              </a:rPr>
              <a:t>WSCUC request for change of scope to USDE</a:t>
            </a:r>
          </a:p>
          <a:p>
            <a:pPr marL="1257300" lvl="3" indent="-571500">
              <a:spcAft>
                <a:spcPts val="600"/>
              </a:spcAft>
              <a:buFont typeface="+mj-lt"/>
              <a:buAutoNum type="romanUcPeriod"/>
            </a:pPr>
            <a:r>
              <a:rPr lang="en-US" sz="2800" b="1" dirty="0">
                <a:solidFill>
                  <a:srgbClr val="800080"/>
                </a:solidFill>
              </a:rPr>
              <a:t>Transition sequence, likely following natural reaffirmation timelines</a:t>
            </a:r>
          </a:p>
          <a:p>
            <a:pPr lvl="1">
              <a:spcAft>
                <a:spcPts val="600"/>
              </a:spcAft>
              <a:buFont typeface="Courier New" panose="02070309020205020404" pitchFamily="49" charset="0"/>
              <a:buChar char="o"/>
            </a:pPr>
            <a:r>
              <a:rPr lang="en-US" sz="2900" dirty="0" smtClean="0">
                <a:solidFill>
                  <a:srgbClr val="000000"/>
                </a:solidFill>
              </a:rPr>
              <a:t>Critical </a:t>
            </a:r>
            <a:r>
              <a:rPr lang="en-US" sz="2900" dirty="0">
                <a:solidFill>
                  <a:srgbClr val="000000"/>
                </a:solidFill>
              </a:rPr>
              <a:t>to sustain the viability and USDE recognition of ACCJC during </a:t>
            </a:r>
            <a:r>
              <a:rPr lang="en-US" sz="2900" dirty="0" smtClean="0">
                <a:solidFill>
                  <a:srgbClr val="000000"/>
                </a:solidFill>
              </a:rPr>
              <a:t>transition.</a:t>
            </a:r>
            <a:endParaRPr lang="en-US" sz="2900" b="1" dirty="0" smtClean="0">
              <a:solidFill>
                <a:srgbClr val="000000"/>
              </a:solidFill>
            </a:endParaRPr>
          </a:p>
          <a:p>
            <a:endParaRPr lang="en-US" sz="3200" b="1" dirty="0"/>
          </a:p>
        </p:txBody>
      </p:sp>
      <p:sp>
        <p:nvSpPr>
          <p:cNvPr id="2" name="Footer Placeholder 1"/>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39012981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503351" y="1295905"/>
            <a:ext cx="6996317" cy="4307398"/>
          </a:xfrm>
        </p:spPr>
        <p:txBody>
          <a:bodyPr>
            <a:normAutofit fontScale="92500" lnSpcReduction="20000"/>
          </a:bodyPr>
          <a:lstStyle/>
          <a:p>
            <a:r>
              <a:rPr lang="en-US" sz="2800" b="1" dirty="0" smtClean="0"/>
              <a:t>White </a:t>
            </a:r>
            <a:r>
              <a:rPr lang="en-US" sz="2800" b="1" dirty="0"/>
              <a:t>Paper</a:t>
            </a:r>
          </a:p>
          <a:p>
            <a:r>
              <a:rPr lang="en-US" sz="2800" b="1" dirty="0"/>
              <a:t>Implementation, Timeline, Communication Plans</a:t>
            </a:r>
          </a:p>
          <a:p>
            <a:r>
              <a:rPr lang="en-US" sz="2800" b="1" dirty="0"/>
              <a:t>Joint CEO Symposium – February 26-28</a:t>
            </a:r>
            <a:endParaRPr lang="en-US" sz="2800" dirty="0"/>
          </a:p>
          <a:p>
            <a:pPr marL="228600" lvl="1">
              <a:spcBef>
                <a:spcPts val="2000"/>
              </a:spcBef>
              <a:buClr>
                <a:schemeClr val="accent1"/>
              </a:buClr>
            </a:pPr>
            <a:r>
              <a:rPr lang="en-US" sz="2800" b="1" dirty="0" smtClean="0"/>
              <a:t>Must </a:t>
            </a:r>
            <a:r>
              <a:rPr lang="en-US" sz="2800" b="1" dirty="0"/>
              <a:t>engage all our constituency groups in California, Hawaii, and Western Pacific in developing the best possible plans. </a:t>
            </a:r>
            <a:endParaRPr lang="en-US" sz="2400" b="1" dirty="0"/>
          </a:p>
          <a:p>
            <a:r>
              <a:rPr lang="en-US" sz="2800" b="1" dirty="0"/>
              <a:t>Many constituent discussions…</a:t>
            </a:r>
          </a:p>
          <a:p>
            <a:endParaRPr lang="en-US" sz="2400" b="1" dirty="0" smtClean="0"/>
          </a:p>
          <a:p>
            <a:endParaRPr lang="en-US" sz="2400" dirty="0"/>
          </a:p>
        </p:txBody>
      </p:sp>
      <p:pic>
        <p:nvPicPr>
          <p:cNvPr id="4" name="Picture 3"/>
          <p:cNvPicPr>
            <a:picLocks noChangeAspect="1"/>
          </p:cNvPicPr>
          <p:nvPr/>
        </p:nvPicPr>
        <p:blipFill>
          <a:blip r:embed="rId2"/>
          <a:stretch>
            <a:fillRect/>
          </a:stretch>
        </p:blipFill>
        <p:spPr>
          <a:xfrm>
            <a:off x="7178073" y="3406325"/>
            <a:ext cx="5013928" cy="3451676"/>
          </a:xfrm>
          <a:prstGeom prst="rect">
            <a:avLst/>
          </a:prstGeom>
        </p:spPr>
      </p:pic>
      <p:sp>
        <p:nvSpPr>
          <p:cNvPr id="5" name="Footer Placeholder 4"/>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9000494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39370"/>
            <a:ext cx="12192000" cy="6732363"/>
          </a:xfrm>
          <a:prstGeom prst="rect">
            <a:avLst/>
          </a:prstGeom>
        </p:spPr>
      </p:pic>
      <p:sp>
        <p:nvSpPr>
          <p:cNvPr id="2" name="TextBox 1"/>
          <p:cNvSpPr txBox="1"/>
          <p:nvPr/>
        </p:nvSpPr>
        <p:spPr>
          <a:xfrm>
            <a:off x="6781800" y="4672786"/>
            <a:ext cx="5410200" cy="2185214"/>
          </a:xfrm>
          <a:prstGeom prst="rect">
            <a:avLst/>
          </a:prstGeom>
          <a:solidFill>
            <a:schemeClr val="accent1">
              <a:lumMod val="60000"/>
              <a:lumOff val="40000"/>
            </a:schemeClr>
          </a:solidFill>
        </p:spPr>
        <p:txBody>
          <a:bodyPr wrap="square" rtlCol="0">
            <a:spAutoFit/>
          </a:bodyPr>
          <a:lstStyle/>
          <a:p>
            <a:pPr algn="ctr"/>
            <a:r>
              <a:rPr lang="en-US" sz="3600" dirty="0" err="1" smtClean="0">
                <a:solidFill>
                  <a:srgbClr val="800080"/>
                </a:solidFill>
              </a:rPr>
              <a:t>ccleague.org</a:t>
            </a:r>
            <a:endParaRPr lang="en-US" sz="3600" dirty="0" smtClean="0">
              <a:solidFill>
                <a:srgbClr val="800080"/>
              </a:solidFill>
            </a:endParaRPr>
          </a:p>
          <a:p>
            <a:pPr algn="ctr"/>
            <a:r>
              <a:rPr lang="en-US" sz="3600" dirty="0" smtClean="0">
                <a:solidFill>
                  <a:srgbClr val="800080"/>
                </a:solidFill>
              </a:rPr>
              <a:t>RESOURCES tab</a:t>
            </a:r>
          </a:p>
          <a:p>
            <a:pPr algn="ctr"/>
            <a:r>
              <a:rPr lang="en-US" sz="3600" dirty="0" smtClean="0">
                <a:solidFill>
                  <a:srgbClr val="800080"/>
                </a:solidFill>
              </a:rPr>
              <a:t>ACCREDITATION</a:t>
            </a:r>
          </a:p>
          <a:p>
            <a:pPr algn="ctr"/>
            <a:endParaRPr lang="en-US" sz="2800" dirty="0"/>
          </a:p>
        </p:txBody>
      </p:sp>
      <p:sp>
        <p:nvSpPr>
          <p:cNvPr id="3" name="Footer Placeholder 2"/>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630242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1728" y="610616"/>
            <a:ext cx="10837672" cy="1499616"/>
          </a:xfrm>
        </p:spPr>
        <p:txBody>
          <a:bodyPr>
            <a:normAutofit fontScale="90000"/>
          </a:bodyPr>
          <a:lstStyle/>
          <a:p>
            <a:r>
              <a:rPr lang="en-US" dirty="0" smtClean="0"/>
              <a:t>ROLE of </a:t>
            </a:r>
            <a:r>
              <a:rPr lang="en-US" sz="4000" b="1" dirty="0" smtClean="0"/>
              <a:t>CCC Board of Governors </a:t>
            </a:r>
            <a:br>
              <a:rPr lang="en-US" sz="4000" b="1" dirty="0" smtClean="0"/>
            </a:br>
            <a:r>
              <a:rPr lang="en-US" dirty="0" smtClean="0"/>
              <a:t>in ACCREDITATION</a:t>
            </a:r>
            <a:br>
              <a:rPr lang="en-US" dirty="0" smtClean="0"/>
            </a:br>
            <a:endParaRPr lang="en-US" dirty="0"/>
          </a:p>
        </p:txBody>
      </p:sp>
      <p:sp>
        <p:nvSpPr>
          <p:cNvPr id="5" name="Content Placeholder 4"/>
          <p:cNvSpPr>
            <a:spLocks noGrp="1"/>
          </p:cNvSpPr>
          <p:nvPr>
            <p:ph idx="1"/>
          </p:nvPr>
        </p:nvSpPr>
        <p:spPr>
          <a:xfrm>
            <a:off x="274320" y="1981201"/>
            <a:ext cx="11561445" cy="4571999"/>
          </a:xfrm>
        </p:spPr>
        <p:txBody>
          <a:bodyPr>
            <a:normAutofit/>
          </a:bodyPr>
          <a:lstStyle/>
          <a:p>
            <a:pPr lvl="1">
              <a:buFont typeface="Arial"/>
              <a:buChar char="•"/>
            </a:pPr>
            <a:r>
              <a:rPr lang="en-US" sz="3000" b="1" dirty="0" smtClean="0"/>
              <a:t>Ed Code </a:t>
            </a:r>
            <a:r>
              <a:rPr lang="en-US" sz="3000" dirty="0" smtClean="0"/>
              <a:t>requires BOG to define minimum conditions for colleges to get state funding,  including</a:t>
            </a:r>
            <a:r>
              <a:rPr lang="en-US" sz="3000" b="1" dirty="0" smtClean="0">
                <a:solidFill>
                  <a:srgbClr val="0000FF"/>
                </a:solidFill>
              </a:rPr>
              <a:t> </a:t>
            </a:r>
            <a:r>
              <a:rPr lang="en-US" sz="3000" b="1" dirty="0">
                <a:solidFill>
                  <a:srgbClr val="800080"/>
                </a:solidFill>
              </a:rPr>
              <a:t>accreditation status </a:t>
            </a:r>
          </a:p>
          <a:p>
            <a:pPr marL="457200" lvl="1" indent="0">
              <a:buNone/>
            </a:pPr>
            <a:endParaRPr lang="en-US" sz="3000" b="1" dirty="0" smtClean="0">
              <a:solidFill>
                <a:srgbClr val="0000FF"/>
              </a:solidFill>
            </a:endParaRPr>
          </a:p>
          <a:p>
            <a:pPr lvl="1">
              <a:buFont typeface="Arial"/>
              <a:buChar char="•"/>
            </a:pPr>
            <a:r>
              <a:rPr lang="en-US" sz="3000" b="1" dirty="0" smtClean="0"/>
              <a:t>Title 5 </a:t>
            </a:r>
            <a:r>
              <a:rPr lang="en-US" sz="3000" dirty="0" smtClean="0"/>
              <a:t>requires each college to be accredited by </a:t>
            </a:r>
            <a:r>
              <a:rPr lang="en-US" sz="3000" b="1" dirty="0" smtClean="0">
                <a:solidFill>
                  <a:srgbClr val="800080"/>
                </a:solidFill>
              </a:rPr>
              <a:t>accreditor </a:t>
            </a:r>
            <a:r>
              <a:rPr lang="en-US" sz="3000" b="1" dirty="0">
                <a:solidFill>
                  <a:srgbClr val="800080"/>
                </a:solidFill>
              </a:rPr>
              <a:t>recommended </a:t>
            </a:r>
            <a:r>
              <a:rPr lang="en-US" sz="3000" b="1" dirty="0" smtClean="0">
                <a:solidFill>
                  <a:srgbClr val="800080"/>
                </a:solidFill>
              </a:rPr>
              <a:t>by State Chancellor </a:t>
            </a:r>
            <a:r>
              <a:rPr lang="en-US" sz="3000" b="1" dirty="0">
                <a:solidFill>
                  <a:srgbClr val="800080"/>
                </a:solidFill>
              </a:rPr>
              <a:t>and approved by BOG </a:t>
            </a:r>
            <a:r>
              <a:rPr lang="en-US" sz="3000" dirty="0" smtClean="0"/>
              <a:t>(must be recognized by US Secretary of Ed)</a:t>
            </a:r>
          </a:p>
          <a:p>
            <a:pPr marL="457200" lvl="2" indent="0">
              <a:buNone/>
            </a:pPr>
            <a:r>
              <a:rPr lang="en-US" sz="3000" dirty="0" smtClean="0">
                <a:solidFill>
                  <a:srgbClr val="800080"/>
                </a:solidFill>
              </a:rPr>
              <a:t>	Jan 2015 BOG revised Title </a:t>
            </a:r>
            <a:r>
              <a:rPr lang="en-US" sz="3000" dirty="0" err="1" smtClean="0">
                <a:solidFill>
                  <a:srgbClr val="800080"/>
                </a:solidFill>
              </a:rPr>
              <a:t>Regs</a:t>
            </a:r>
            <a:r>
              <a:rPr lang="en-US" sz="3000" dirty="0" smtClean="0">
                <a:solidFill>
                  <a:srgbClr val="800080"/>
                </a:solidFill>
              </a:rPr>
              <a:t> to remove specific 		mention of ACCJC</a:t>
            </a:r>
          </a:p>
        </p:txBody>
      </p:sp>
      <p:sp>
        <p:nvSpPr>
          <p:cNvPr id="2" name="Footer Placeholder 1"/>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1116702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928" y="305816"/>
            <a:ext cx="9720072" cy="837184"/>
          </a:xfrm>
        </p:spPr>
        <p:txBody>
          <a:bodyPr>
            <a:normAutofit fontScale="90000"/>
          </a:bodyPr>
          <a:lstStyle/>
          <a:p>
            <a:r>
              <a:rPr lang="en-US" sz="4000" dirty="0" smtClean="0"/>
              <a:t>State Chancellor’s Accreditation Task Forces*</a:t>
            </a:r>
            <a:endParaRPr lang="en-US" sz="4000" dirty="0"/>
          </a:p>
        </p:txBody>
      </p:sp>
      <p:sp>
        <p:nvSpPr>
          <p:cNvPr id="3" name="Content Placeholder 2"/>
          <p:cNvSpPr>
            <a:spLocks noGrp="1"/>
          </p:cNvSpPr>
          <p:nvPr>
            <p:ph idx="1"/>
          </p:nvPr>
        </p:nvSpPr>
        <p:spPr>
          <a:xfrm>
            <a:off x="726948" y="1193800"/>
            <a:ext cx="10300789" cy="5435600"/>
          </a:xfrm>
        </p:spPr>
        <p:txBody>
          <a:bodyPr>
            <a:noAutofit/>
          </a:bodyPr>
          <a:lstStyle/>
          <a:p>
            <a:pPr marL="0" indent="0">
              <a:buNone/>
            </a:pPr>
            <a:r>
              <a:rPr lang="en-US" sz="2800" b="1" dirty="0" smtClean="0">
                <a:solidFill>
                  <a:schemeClr val="accent1">
                    <a:lumMod val="50000"/>
                  </a:schemeClr>
                </a:solidFill>
              </a:rPr>
              <a:t>2009</a:t>
            </a:r>
            <a:r>
              <a:rPr lang="en-US" sz="2800" b="1" dirty="0">
                <a:solidFill>
                  <a:schemeClr val="accent1">
                    <a:lumMod val="50000"/>
                  </a:schemeClr>
                </a:solidFill>
              </a:rPr>
              <a:t>	</a:t>
            </a:r>
            <a:r>
              <a:rPr lang="en-US" sz="2800" b="1" dirty="0" smtClean="0">
                <a:solidFill>
                  <a:schemeClr val="accent1">
                    <a:lumMod val="50000"/>
                  </a:schemeClr>
                </a:solidFill>
              </a:rPr>
              <a:t>Task Force 1.0 </a:t>
            </a:r>
            <a:r>
              <a:rPr lang="en-US" sz="2800" dirty="0" smtClean="0">
                <a:solidFill>
                  <a:schemeClr val="accent1">
                    <a:lumMod val="50000"/>
                  </a:schemeClr>
                </a:solidFill>
              </a:rPr>
              <a:t>- Chancellor </a:t>
            </a:r>
            <a:r>
              <a:rPr lang="en-US" sz="2800" dirty="0">
                <a:solidFill>
                  <a:schemeClr val="accent1">
                    <a:lumMod val="50000"/>
                  </a:schemeClr>
                </a:solidFill>
              </a:rPr>
              <a:t>Jack Scott </a:t>
            </a:r>
          </a:p>
          <a:p>
            <a:pPr marL="0" indent="0">
              <a:spcBef>
                <a:spcPts val="200"/>
              </a:spcBef>
              <a:buNone/>
            </a:pPr>
            <a:r>
              <a:rPr lang="en-US" b="1" dirty="0"/>
              <a:t>	</a:t>
            </a:r>
            <a:r>
              <a:rPr lang="en-US" b="1" dirty="0" smtClean="0"/>
              <a:t>	</a:t>
            </a:r>
            <a:r>
              <a:rPr lang="en-US" sz="2800" b="1" dirty="0">
                <a:solidFill>
                  <a:srgbClr val="800080"/>
                </a:solidFill>
              </a:rPr>
              <a:t>Jan 2010 </a:t>
            </a:r>
            <a:r>
              <a:rPr lang="en-US" sz="2800" b="1" dirty="0" smtClean="0">
                <a:solidFill>
                  <a:srgbClr val="800080"/>
                </a:solidFill>
              </a:rPr>
              <a:t> - 7 Recommendations </a:t>
            </a:r>
            <a:r>
              <a:rPr lang="en-US" sz="2800" b="1" dirty="0">
                <a:solidFill>
                  <a:srgbClr val="800080"/>
                </a:solidFill>
              </a:rPr>
              <a:t>to ACCJC </a:t>
            </a:r>
          </a:p>
          <a:p>
            <a:pPr marL="0" indent="0">
              <a:spcBef>
                <a:spcPts val="800"/>
              </a:spcBef>
              <a:buNone/>
            </a:pPr>
            <a:r>
              <a:rPr lang="en-US" sz="2800" b="1" dirty="0" smtClean="0">
                <a:solidFill>
                  <a:schemeClr val="accent1">
                    <a:lumMod val="50000"/>
                  </a:schemeClr>
                </a:solidFill>
              </a:rPr>
              <a:t>2013</a:t>
            </a:r>
            <a:r>
              <a:rPr lang="en-US" sz="2800" b="1" dirty="0">
                <a:solidFill>
                  <a:schemeClr val="accent1">
                    <a:lumMod val="50000"/>
                  </a:schemeClr>
                </a:solidFill>
              </a:rPr>
              <a:t>	Task Force </a:t>
            </a:r>
            <a:r>
              <a:rPr lang="en-US" sz="2800" b="1" dirty="0" smtClean="0">
                <a:solidFill>
                  <a:schemeClr val="accent1">
                    <a:lumMod val="50000"/>
                  </a:schemeClr>
                </a:solidFill>
              </a:rPr>
              <a:t>2.0 </a:t>
            </a:r>
            <a:r>
              <a:rPr lang="en-US" sz="2800" dirty="0" smtClean="0">
                <a:solidFill>
                  <a:schemeClr val="accent1">
                    <a:lumMod val="50000"/>
                  </a:schemeClr>
                </a:solidFill>
              </a:rPr>
              <a:t>- Chancellor </a:t>
            </a:r>
            <a:r>
              <a:rPr lang="en-US" sz="2800" dirty="0">
                <a:solidFill>
                  <a:schemeClr val="accent1">
                    <a:lumMod val="50000"/>
                  </a:schemeClr>
                </a:solidFill>
              </a:rPr>
              <a:t>Brice Harris </a:t>
            </a:r>
          </a:p>
          <a:p>
            <a:pPr marL="0" indent="0">
              <a:spcBef>
                <a:spcPts val="200"/>
              </a:spcBef>
              <a:buNone/>
            </a:pPr>
            <a:r>
              <a:rPr lang="en-US" sz="2800" b="1" dirty="0">
                <a:solidFill>
                  <a:schemeClr val="accent1">
                    <a:lumMod val="50000"/>
                  </a:schemeClr>
                </a:solidFill>
              </a:rPr>
              <a:t>		</a:t>
            </a:r>
            <a:r>
              <a:rPr lang="en-US" sz="2800" b="1" dirty="0">
                <a:solidFill>
                  <a:srgbClr val="800080"/>
                </a:solidFill>
              </a:rPr>
              <a:t>Report not released</a:t>
            </a:r>
          </a:p>
          <a:p>
            <a:pPr marL="0" indent="0">
              <a:spcBef>
                <a:spcPts val="800"/>
              </a:spcBef>
              <a:buNone/>
            </a:pPr>
            <a:r>
              <a:rPr lang="en-US" sz="2800" b="1" dirty="0" smtClean="0">
                <a:solidFill>
                  <a:schemeClr val="accent1">
                    <a:lumMod val="50000"/>
                  </a:schemeClr>
                </a:solidFill>
              </a:rPr>
              <a:t>2015</a:t>
            </a:r>
            <a:r>
              <a:rPr lang="en-US" sz="2800" b="1" dirty="0">
                <a:solidFill>
                  <a:schemeClr val="accent1">
                    <a:lumMod val="50000"/>
                  </a:schemeClr>
                </a:solidFill>
              </a:rPr>
              <a:t>	Task Force </a:t>
            </a:r>
            <a:r>
              <a:rPr lang="en-US" sz="2800" b="1" dirty="0" smtClean="0">
                <a:solidFill>
                  <a:schemeClr val="accent1">
                    <a:lumMod val="50000"/>
                  </a:schemeClr>
                </a:solidFill>
              </a:rPr>
              <a:t>3.0 </a:t>
            </a:r>
            <a:r>
              <a:rPr lang="en-US" sz="2800" dirty="0">
                <a:solidFill>
                  <a:schemeClr val="accent1">
                    <a:lumMod val="50000"/>
                  </a:schemeClr>
                </a:solidFill>
              </a:rPr>
              <a:t>- Chancellor Brice Harris </a:t>
            </a:r>
            <a:endParaRPr lang="en-US" sz="2800" b="1" dirty="0" smtClean="0">
              <a:solidFill>
                <a:schemeClr val="accent1">
                  <a:lumMod val="50000"/>
                </a:schemeClr>
              </a:solidFill>
            </a:endParaRPr>
          </a:p>
          <a:p>
            <a:pPr marL="0" indent="0">
              <a:spcBef>
                <a:spcPts val="200"/>
              </a:spcBef>
              <a:buNone/>
            </a:pPr>
            <a:r>
              <a:rPr lang="en-US" sz="2800" b="1" dirty="0">
                <a:solidFill>
                  <a:schemeClr val="accent1">
                    <a:lumMod val="50000"/>
                  </a:schemeClr>
                </a:solidFill>
              </a:rPr>
              <a:t>	</a:t>
            </a:r>
            <a:r>
              <a:rPr lang="en-US" sz="2800" b="1" dirty="0" smtClean="0">
                <a:solidFill>
                  <a:schemeClr val="accent1">
                    <a:lumMod val="50000"/>
                  </a:schemeClr>
                </a:solidFill>
              </a:rPr>
              <a:t>	</a:t>
            </a:r>
            <a:r>
              <a:rPr lang="en-US" sz="2800" b="1" dirty="0">
                <a:solidFill>
                  <a:srgbClr val="800080"/>
                </a:solidFill>
              </a:rPr>
              <a:t>Report August </a:t>
            </a:r>
            <a:r>
              <a:rPr lang="en-US" sz="2800" b="1" dirty="0" smtClean="0">
                <a:solidFill>
                  <a:srgbClr val="800080"/>
                </a:solidFill>
              </a:rPr>
              <a:t>2015</a:t>
            </a:r>
            <a:endParaRPr lang="en-US" sz="2800" b="1" dirty="0">
              <a:solidFill>
                <a:srgbClr val="800080"/>
              </a:solidFill>
            </a:endParaRPr>
          </a:p>
          <a:p>
            <a:pPr marL="0" lvl="1" indent="0">
              <a:spcBef>
                <a:spcPts val="200"/>
              </a:spcBef>
              <a:buClr>
                <a:schemeClr val="accent1"/>
              </a:buClr>
              <a:buNone/>
            </a:pPr>
            <a:r>
              <a:rPr lang="en-US" sz="2400" b="1" dirty="0">
                <a:solidFill>
                  <a:srgbClr val="FF0000"/>
                </a:solidFill>
              </a:rPr>
              <a:t>		</a:t>
            </a:r>
            <a:r>
              <a:rPr lang="en-US" sz="2800" b="1" dirty="0">
                <a:solidFill>
                  <a:srgbClr val="800080"/>
                </a:solidFill>
              </a:rPr>
              <a:t>Nov 2015 - BOG Action </a:t>
            </a:r>
          </a:p>
          <a:p>
            <a:pPr marL="0" indent="0">
              <a:spcBef>
                <a:spcPts val="800"/>
              </a:spcBef>
              <a:buNone/>
            </a:pPr>
            <a:r>
              <a:rPr lang="en-US" sz="2800" b="1" dirty="0">
                <a:solidFill>
                  <a:schemeClr val="accent1">
                    <a:lumMod val="50000"/>
                  </a:schemeClr>
                </a:solidFill>
              </a:rPr>
              <a:t>2016 Task Force 4.0 (Implementation Task Force) </a:t>
            </a:r>
          </a:p>
          <a:p>
            <a:pPr marL="1828800" lvl="8" indent="0">
              <a:buNone/>
            </a:pPr>
            <a:r>
              <a:rPr lang="en-US" sz="2800" b="1" dirty="0">
                <a:solidFill>
                  <a:srgbClr val="800080"/>
                </a:solidFill>
              </a:rPr>
              <a:t>Mar 2016 - BOG </a:t>
            </a:r>
            <a:r>
              <a:rPr lang="en-US" sz="2800" b="1" dirty="0" smtClean="0">
                <a:solidFill>
                  <a:srgbClr val="800080"/>
                </a:solidFill>
              </a:rPr>
              <a:t>Action</a:t>
            </a:r>
            <a:endParaRPr lang="en-US" sz="2400" b="1" dirty="0">
              <a:solidFill>
                <a:srgbClr val="800080"/>
              </a:solidFill>
            </a:endParaRPr>
          </a:p>
          <a:p>
            <a:pPr marL="0" lvl="0" indent="0">
              <a:spcBef>
                <a:spcPts val="200"/>
              </a:spcBef>
              <a:buNone/>
            </a:pPr>
            <a:endParaRPr lang="en-US" sz="1000" i="1" dirty="0" smtClean="0">
              <a:solidFill>
                <a:srgbClr val="000000"/>
              </a:solidFill>
            </a:endParaRPr>
          </a:p>
          <a:p>
            <a:pPr marL="0" lvl="0" indent="0">
              <a:spcBef>
                <a:spcPts val="200"/>
              </a:spcBef>
              <a:buNone/>
            </a:pPr>
            <a:r>
              <a:rPr lang="en-US" i="1" dirty="0" smtClean="0">
                <a:solidFill>
                  <a:srgbClr val="000000"/>
                </a:solidFill>
              </a:rPr>
              <a:t>*With </a:t>
            </a:r>
            <a:r>
              <a:rPr lang="en-US" i="1" dirty="0">
                <a:solidFill>
                  <a:srgbClr val="000000"/>
                </a:solidFill>
              </a:rPr>
              <a:t>r</a:t>
            </a:r>
            <a:r>
              <a:rPr lang="en-US" i="1" dirty="0" smtClean="0">
                <a:solidFill>
                  <a:srgbClr val="000000"/>
                </a:solidFill>
              </a:rPr>
              <a:t>epresentatives from statewide </a:t>
            </a:r>
            <a:r>
              <a:rPr lang="en-US" i="1" dirty="0">
                <a:solidFill>
                  <a:srgbClr val="000000"/>
                </a:solidFill>
              </a:rPr>
              <a:t>academic senate, chief executive officers, chief instructional officers, </a:t>
            </a:r>
            <a:r>
              <a:rPr lang="en-US" i="1" dirty="0" smtClean="0">
                <a:solidFill>
                  <a:srgbClr val="000000"/>
                </a:solidFill>
              </a:rPr>
              <a:t>chief student services officers, organized </a:t>
            </a:r>
            <a:r>
              <a:rPr lang="en-US" i="1" dirty="0">
                <a:solidFill>
                  <a:srgbClr val="000000"/>
                </a:solidFill>
              </a:rPr>
              <a:t>labor, </a:t>
            </a:r>
            <a:r>
              <a:rPr lang="en-US" i="1" dirty="0" smtClean="0">
                <a:solidFill>
                  <a:srgbClr val="000000"/>
                </a:solidFill>
              </a:rPr>
              <a:t>boards </a:t>
            </a:r>
            <a:r>
              <a:rPr lang="en-US" i="1" dirty="0">
                <a:solidFill>
                  <a:srgbClr val="000000"/>
                </a:solidFill>
              </a:rPr>
              <a:t>of </a:t>
            </a:r>
            <a:r>
              <a:rPr lang="en-US" i="1" dirty="0" smtClean="0">
                <a:solidFill>
                  <a:srgbClr val="000000"/>
                </a:solidFill>
              </a:rPr>
              <a:t>trustees, state </a:t>
            </a:r>
            <a:r>
              <a:rPr lang="en-US" i="1" dirty="0">
                <a:solidFill>
                  <a:srgbClr val="000000"/>
                </a:solidFill>
              </a:rPr>
              <a:t>chancellor’s office. </a:t>
            </a:r>
            <a:endParaRPr lang="en-US" b="1" i="1" dirty="0" smtClean="0">
              <a:solidFill>
                <a:srgbClr val="000000"/>
              </a:solidFill>
            </a:endParaRPr>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244665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November 2015 </a:t>
            </a:r>
            <a:r>
              <a:rPr lang="en-US" sz="4000" dirty="0"/>
              <a:t>B</a:t>
            </a:r>
            <a:r>
              <a:rPr lang="en-US" sz="4400" dirty="0" smtClean="0"/>
              <a:t>oard</a:t>
            </a:r>
            <a:r>
              <a:rPr lang="en-US" sz="4000" dirty="0" smtClean="0"/>
              <a:t> of Governors</a:t>
            </a:r>
            <a:endParaRPr lang="en-US" sz="4000" dirty="0"/>
          </a:p>
        </p:txBody>
      </p:sp>
      <p:sp>
        <p:nvSpPr>
          <p:cNvPr id="3" name="Content Placeholder 2"/>
          <p:cNvSpPr>
            <a:spLocks noGrp="1"/>
          </p:cNvSpPr>
          <p:nvPr>
            <p:ph idx="1"/>
          </p:nvPr>
        </p:nvSpPr>
        <p:spPr>
          <a:xfrm>
            <a:off x="1049529" y="1467757"/>
            <a:ext cx="9534652" cy="5064760"/>
          </a:xfrm>
        </p:spPr>
        <p:txBody>
          <a:bodyPr>
            <a:normAutofit fontScale="85000" lnSpcReduction="20000"/>
          </a:bodyPr>
          <a:lstStyle/>
          <a:p>
            <a:pPr marL="0" lvl="0" indent="0">
              <a:buNone/>
            </a:pPr>
            <a:r>
              <a:rPr lang="en-US" sz="3200" b="1" dirty="0">
                <a:solidFill>
                  <a:srgbClr val="000000"/>
                </a:solidFill>
              </a:rPr>
              <a:t>BOG </a:t>
            </a:r>
            <a:r>
              <a:rPr lang="en-US" sz="3200" b="1" dirty="0" smtClean="0">
                <a:solidFill>
                  <a:srgbClr val="000000"/>
                </a:solidFill>
              </a:rPr>
              <a:t>accepted Task Force recommendations. </a:t>
            </a:r>
          </a:p>
          <a:p>
            <a:pPr marL="228600" lvl="1" indent="0">
              <a:buNone/>
            </a:pPr>
            <a:r>
              <a:rPr lang="en-US" sz="3000" b="1" dirty="0" smtClean="0"/>
              <a:t>RESOLUTION: </a:t>
            </a:r>
            <a:r>
              <a:rPr lang="en-US" sz="3100" i="1" dirty="0" smtClean="0">
                <a:solidFill>
                  <a:srgbClr val="800080"/>
                </a:solidFill>
              </a:rPr>
              <a:t>“</a:t>
            </a:r>
            <a:r>
              <a:rPr lang="en-US" sz="3100" i="1" dirty="0">
                <a:solidFill>
                  <a:srgbClr val="800080"/>
                </a:solidFill>
              </a:rPr>
              <a:t>The current structure of ACCJC, along with its lack of credibility as perceived by its peers and the public, no longer meet the current and anticipated needs of California community colleges.”</a:t>
            </a:r>
            <a:endParaRPr lang="en-US" sz="3100" dirty="0">
              <a:solidFill>
                <a:srgbClr val="800080"/>
              </a:solidFill>
            </a:endParaRPr>
          </a:p>
          <a:p>
            <a:pPr marL="0" lvl="0" indent="0">
              <a:buNone/>
            </a:pPr>
            <a:r>
              <a:rPr lang="en-US" sz="3200" b="1" dirty="0" smtClean="0"/>
              <a:t>Directed Chancellor</a:t>
            </a:r>
            <a:r>
              <a:rPr lang="en-US" sz="3200" b="1" dirty="0"/>
              <a:t>: </a:t>
            </a:r>
          </a:p>
          <a:p>
            <a:pPr marL="310896" lvl="2" indent="0">
              <a:buNone/>
            </a:pPr>
            <a:r>
              <a:rPr lang="en-US" sz="2800" dirty="0"/>
              <a:t>Share </a:t>
            </a:r>
            <a:r>
              <a:rPr lang="en-US" sz="2800" dirty="0" smtClean="0"/>
              <a:t>report with USDE</a:t>
            </a:r>
          </a:p>
          <a:p>
            <a:pPr marL="310896" lvl="2" indent="0">
              <a:buNone/>
            </a:pPr>
            <a:r>
              <a:rPr lang="en-US" sz="2800" dirty="0" smtClean="0"/>
              <a:t>Work </a:t>
            </a:r>
            <a:r>
              <a:rPr lang="en-US" sz="2800" dirty="0"/>
              <a:t>through </a:t>
            </a:r>
            <a:r>
              <a:rPr lang="en-US" sz="2800" dirty="0" smtClean="0"/>
              <a:t>system’s established consultation </a:t>
            </a:r>
            <a:r>
              <a:rPr lang="en-US" sz="2800" dirty="0"/>
              <a:t>process to </a:t>
            </a:r>
            <a:r>
              <a:rPr lang="en-US" sz="2800" b="1" dirty="0"/>
              <a:t>bring to BOG March 2016 meeting:</a:t>
            </a:r>
            <a:r>
              <a:rPr lang="en-US" sz="2800" dirty="0"/>
              <a:t> </a:t>
            </a:r>
          </a:p>
          <a:p>
            <a:pPr marL="514350" indent="-514350">
              <a:buFont typeface="+mj-lt"/>
              <a:buAutoNum type="arabicPeriod"/>
            </a:pPr>
            <a:r>
              <a:rPr lang="en-US" sz="3200" dirty="0">
                <a:solidFill>
                  <a:srgbClr val="800080"/>
                </a:solidFill>
              </a:rPr>
              <a:t>A recommendation for action to establish a new model for an accrediting </a:t>
            </a:r>
            <a:r>
              <a:rPr lang="en-US" sz="3200" dirty="0" smtClean="0">
                <a:solidFill>
                  <a:srgbClr val="800080"/>
                </a:solidFill>
              </a:rPr>
              <a:t>agency</a:t>
            </a:r>
            <a:endParaRPr lang="en-US" sz="3200" dirty="0">
              <a:solidFill>
                <a:srgbClr val="800080"/>
              </a:solidFill>
            </a:endParaRPr>
          </a:p>
          <a:p>
            <a:pPr marL="514350" indent="-514350">
              <a:buFont typeface="+mj-lt"/>
              <a:buAutoNum type="arabicPeriod"/>
            </a:pPr>
            <a:r>
              <a:rPr lang="en-US" sz="3200" dirty="0" smtClean="0">
                <a:solidFill>
                  <a:srgbClr val="800080"/>
                </a:solidFill>
              </a:rPr>
              <a:t>An </a:t>
            </a:r>
            <a:r>
              <a:rPr lang="en-US" sz="3200" dirty="0">
                <a:solidFill>
                  <a:srgbClr val="800080"/>
                </a:solidFill>
              </a:rPr>
              <a:t>implementation plan, along with timeline. </a:t>
            </a:r>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3776389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5"/>
            <a:ext cx="9720072" cy="1504451"/>
          </a:xfrm>
        </p:spPr>
        <p:txBody>
          <a:bodyPr>
            <a:normAutofit/>
          </a:bodyPr>
          <a:lstStyle/>
          <a:p>
            <a:r>
              <a:rPr lang="en-US" sz="4400" dirty="0" smtClean="0"/>
              <a:t>CEOs began shifting the Conversation . . . </a:t>
            </a:r>
            <a:endParaRPr lang="en-US" sz="4400" dirty="0"/>
          </a:p>
        </p:txBody>
      </p:sp>
      <p:sp>
        <p:nvSpPr>
          <p:cNvPr id="3" name="Content Placeholder 2"/>
          <p:cNvSpPr>
            <a:spLocks noGrp="1"/>
          </p:cNvSpPr>
          <p:nvPr>
            <p:ph idx="1"/>
          </p:nvPr>
        </p:nvSpPr>
        <p:spPr>
          <a:xfrm>
            <a:off x="762517" y="2028825"/>
            <a:ext cx="10243293" cy="4699916"/>
          </a:xfrm>
        </p:spPr>
        <p:txBody>
          <a:bodyPr>
            <a:normAutofit lnSpcReduction="10000"/>
          </a:bodyPr>
          <a:lstStyle/>
          <a:p>
            <a:pPr marL="0" indent="0">
              <a:buNone/>
            </a:pPr>
            <a:r>
              <a:rPr lang="en-US" sz="2800" dirty="0" smtClean="0"/>
              <a:t>…to </a:t>
            </a:r>
            <a:r>
              <a:rPr lang="en-US" sz="2800" dirty="0"/>
              <a:t>what we need in </a:t>
            </a:r>
            <a:r>
              <a:rPr lang="en-US" sz="2800" dirty="0" smtClean="0"/>
              <a:t>our accreditor </a:t>
            </a:r>
            <a:r>
              <a:rPr lang="en-US" sz="2800" dirty="0"/>
              <a:t>to meet changing needs of our colleges, students, communities, </a:t>
            </a:r>
            <a:r>
              <a:rPr lang="en-US" sz="2800" dirty="0" smtClean="0"/>
              <a:t>workforce, and public</a:t>
            </a:r>
            <a:r>
              <a:rPr lang="en-US" sz="2800" dirty="0"/>
              <a:t> </a:t>
            </a:r>
            <a:endParaRPr lang="en-US" sz="2800" dirty="0" smtClean="0"/>
          </a:p>
          <a:p>
            <a:endParaRPr lang="en-US" sz="1100" dirty="0"/>
          </a:p>
          <a:p>
            <a:pPr marL="630936" lvl="1" indent="-457200">
              <a:spcAft>
                <a:spcPts val="1000"/>
              </a:spcAft>
            </a:pPr>
            <a:r>
              <a:rPr lang="en-US" sz="2800" dirty="0" smtClean="0">
                <a:solidFill>
                  <a:srgbClr val="800080"/>
                </a:solidFill>
              </a:rPr>
              <a:t>TAKE RESPONSIBILITY for OUR ACCREDITOR</a:t>
            </a:r>
          </a:p>
          <a:p>
            <a:pPr marL="630936" lvl="1" indent="-457200">
              <a:spcAft>
                <a:spcPts val="1000"/>
              </a:spcAft>
            </a:pPr>
            <a:r>
              <a:rPr lang="en-US" sz="2800" dirty="0" smtClean="0">
                <a:solidFill>
                  <a:srgbClr val="800080"/>
                </a:solidFill>
              </a:rPr>
              <a:t>ADDRESS </a:t>
            </a:r>
            <a:r>
              <a:rPr lang="en-US" sz="2800" dirty="0">
                <a:solidFill>
                  <a:srgbClr val="800080"/>
                </a:solidFill>
              </a:rPr>
              <a:t>CHANGING REALITY of higher education</a:t>
            </a:r>
          </a:p>
          <a:p>
            <a:pPr marL="630936" lvl="1" indent="-457200">
              <a:spcAft>
                <a:spcPts val="1000"/>
              </a:spcAft>
            </a:pPr>
            <a:r>
              <a:rPr lang="en-US" sz="2800" dirty="0">
                <a:solidFill>
                  <a:srgbClr val="800080"/>
                </a:solidFill>
              </a:rPr>
              <a:t>RESPECT our culture of COLLEGIAL CONSULTATION</a:t>
            </a:r>
          </a:p>
          <a:p>
            <a:pPr marL="630936" lvl="1" indent="-457200">
              <a:spcAft>
                <a:spcPts val="1000"/>
              </a:spcAft>
            </a:pPr>
            <a:r>
              <a:rPr lang="en-US" sz="2800" dirty="0">
                <a:solidFill>
                  <a:srgbClr val="800080"/>
                </a:solidFill>
              </a:rPr>
              <a:t>ENCOURAGE RISK-TAKING and INNOVATION</a:t>
            </a:r>
          </a:p>
          <a:p>
            <a:pPr marL="630936" lvl="1" indent="-457200">
              <a:spcAft>
                <a:spcPts val="1000"/>
              </a:spcAft>
            </a:pPr>
            <a:r>
              <a:rPr lang="en-US" sz="2800" dirty="0">
                <a:solidFill>
                  <a:srgbClr val="800080"/>
                </a:solidFill>
              </a:rPr>
              <a:t>DRIVE CHANGE THROUGH COLLABORATION and </a:t>
            </a:r>
            <a:r>
              <a:rPr lang="en-US" sz="2800" dirty="0" smtClean="0">
                <a:solidFill>
                  <a:srgbClr val="800080"/>
                </a:solidFill>
              </a:rPr>
              <a:t>RESPECT</a:t>
            </a:r>
            <a:endParaRPr lang="en-US" sz="2800" dirty="0">
              <a:solidFill>
                <a:srgbClr val="800080"/>
              </a:solidFill>
            </a:endParaRPr>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2291683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328" y="280416"/>
            <a:ext cx="9720072" cy="765429"/>
          </a:xfrm>
        </p:spPr>
        <p:txBody>
          <a:bodyPr>
            <a:normAutofit/>
          </a:bodyPr>
          <a:lstStyle/>
          <a:p>
            <a:r>
              <a:rPr lang="en-US" sz="4000" dirty="0" smtClean="0"/>
              <a:t>2016</a:t>
            </a:r>
            <a:endParaRPr lang="en-US" sz="4000" dirty="0"/>
          </a:p>
        </p:txBody>
      </p:sp>
      <p:sp>
        <p:nvSpPr>
          <p:cNvPr id="3" name="Content Placeholder 2"/>
          <p:cNvSpPr>
            <a:spLocks noGrp="1"/>
          </p:cNvSpPr>
          <p:nvPr>
            <p:ph idx="1"/>
          </p:nvPr>
        </p:nvSpPr>
        <p:spPr>
          <a:xfrm>
            <a:off x="411210" y="1045845"/>
            <a:ext cx="11402783" cy="5812155"/>
          </a:xfrm>
        </p:spPr>
        <p:txBody>
          <a:bodyPr>
            <a:noAutofit/>
          </a:bodyPr>
          <a:lstStyle/>
          <a:p>
            <a:pPr marL="0" indent="0">
              <a:buNone/>
            </a:pPr>
            <a:r>
              <a:rPr lang="en-US" sz="2400" b="1" dirty="0" smtClean="0">
                <a:solidFill>
                  <a:srgbClr val="000000"/>
                </a:solidFill>
              </a:rPr>
              <a:t>Jan- Feb: Accreditation Implementation Taskforce 4.0</a:t>
            </a:r>
          </a:p>
          <a:p>
            <a:pPr lvl="1"/>
            <a:r>
              <a:rPr lang="en-US" sz="1900" b="1" dirty="0" smtClean="0"/>
              <a:t> </a:t>
            </a:r>
            <a:r>
              <a:rPr lang="en-US" sz="1900" dirty="0"/>
              <a:t>Meetings w/</a:t>
            </a:r>
            <a:r>
              <a:rPr lang="en-US" sz="1900" dirty="0" smtClean="0"/>
              <a:t>ACCJC, WASC </a:t>
            </a:r>
            <a:r>
              <a:rPr lang="en-US" sz="1900" dirty="0"/>
              <a:t>Sr. Commissioners &amp; staff; </a:t>
            </a:r>
            <a:r>
              <a:rPr lang="en-US" sz="1900" dirty="0" smtClean="0"/>
              <a:t>draft </a:t>
            </a:r>
            <a:r>
              <a:rPr lang="en-US" sz="1900" dirty="0"/>
              <a:t>plan to Consultation Council</a:t>
            </a:r>
          </a:p>
          <a:p>
            <a:pPr marL="0" indent="0">
              <a:buNone/>
            </a:pPr>
            <a:r>
              <a:rPr lang="en-US" sz="2400" b="1" dirty="0">
                <a:solidFill>
                  <a:srgbClr val="000000"/>
                </a:solidFill>
              </a:rPr>
              <a:t>March - CEO Symposium </a:t>
            </a:r>
            <a:r>
              <a:rPr lang="en-US" b="1" dirty="0"/>
              <a:t>(~90 </a:t>
            </a:r>
            <a:r>
              <a:rPr lang="en-US" b="1" dirty="0" smtClean="0"/>
              <a:t>CEOs participated, </a:t>
            </a:r>
            <a:r>
              <a:rPr lang="en-US" b="1" dirty="0"/>
              <a:t>follow-up to all </a:t>
            </a:r>
            <a:r>
              <a:rPr lang="en-US" b="1" dirty="0" smtClean="0"/>
              <a:t>136)</a:t>
            </a:r>
          </a:p>
          <a:p>
            <a:pPr lvl="1"/>
            <a:r>
              <a:rPr lang="en-US" dirty="0" smtClean="0"/>
              <a:t>99 </a:t>
            </a:r>
            <a:r>
              <a:rPr lang="en-US" dirty="0"/>
              <a:t>(73%) responded to the survey</a:t>
            </a:r>
            <a:r>
              <a:rPr lang="en-US" dirty="0" smtClean="0"/>
              <a:t>.</a:t>
            </a:r>
          </a:p>
          <a:p>
            <a:pPr lvl="1"/>
            <a:r>
              <a:rPr lang="en-US" b="1" dirty="0" smtClean="0"/>
              <a:t>89</a:t>
            </a:r>
            <a:r>
              <a:rPr lang="en-US" b="1" dirty="0"/>
              <a:t>% opted for change (Option 2/3); 5% opted for no change (Option 1). </a:t>
            </a:r>
            <a:endParaRPr lang="en-US" b="1" dirty="0" smtClean="0"/>
          </a:p>
          <a:p>
            <a:pPr marL="0" indent="0">
              <a:spcBef>
                <a:spcPts val="1400"/>
              </a:spcBef>
              <a:buNone/>
            </a:pPr>
            <a:r>
              <a:rPr lang="en-US" sz="2400" b="1" dirty="0" smtClean="0">
                <a:solidFill>
                  <a:srgbClr val="000000"/>
                </a:solidFill>
              </a:rPr>
              <a:t>March - BOG directed STATE CHANCELLOR: </a:t>
            </a:r>
            <a:endParaRPr lang="en-US" sz="3200" b="1" dirty="0" smtClean="0">
              <a:solidFill>
                <a:srgbClr val="000000"/>
              </a:solidFill>
            </a:endParaRPr>
          </a:p>
          <a:p>
            <a:pPr lvl="1"/>
            <a:r>
              <a:rPr lang="en-US" dirty="0" smtClean="0"/>
              <a:t>Notify ACCJC of BOG support for CEOCCC plan</a:t>
            </a:r>
          </a:p>
          <a:p>
            <a:pPr lvl="1"/>
            <a:r>
              <a:rPr lang="en-US" dirty="0" smtClean="0"/>
              <a:t>Participate with CEOs in coordinating 2 workgroups: </a:t>
            </a:r>
          </a:p>
          <a:p>
            <a:pPr marL="802386" lvl="2" indent="-400050">
              <a:buAutoNum type="romanUcPeriod"/>
            </a:pPr>
            <a:r>
              <a:rPr lang="en-US" dirty="0">
                <a:solidFill>
                  <a:srgbClr val="800080"/>
                </a:solidFill>
              </a:rPr>
              <a:t>Recommend immediate changes to IMPROVE </a:t>
            </a:r>
            <a:r>
              <a:rPr lang="en-US" dirty="0" smtClean="0">
                <a:solidFill>
                  <a:srgbClr val="800080"/>
                </a:solidFill>
              </a:rPr>
              <a:t>existing </a:t>
            </a:r>
            <a:r>
              <a:rPr lang="en-US" dirty="0">
                <a:solidFill>
                  <a:srgbClr val="800080"/>
                </a:solidFill>
              </a:rPr>
              <a:t>processes and culture of ACCJC </a:t>
            </a:r>
          </a:p>
          <a:p>
            <a:pPr marL="802386" lvl="2" indent="-400050">
              <a:buFont typeface="Wingdings" pitchFamily="2" charset="2"/>
              <a:buAutoNum type="romanUcPeriod"/>
            </a:pPr>
            <a:r>
              <a:rPr lang="en-US" dirty="0">
                <a:solidFill>
                  <a:srgbClr val="800080"/>
                </a:solidFill>
              </a:rPr>
              <a:t>Pursue a MODEL for regional accreditation that aligns all segments of higher education in the Western region.</a:t>
            </a:r>
          </a:p>
          <a:p>
            <a:pPr lvl="1"/>
            <a:r>
              <a:rPr lang="en-US" dirty="0" smtClean="0"/>
              <a:t>Report back to BOG beginning July 2016</a:t>
            </a:r>
          </a:p>
          <a:p>
            <a:pPr marL="0" indent="0">
              <a:spcBef>
                <a:spcPts val="800"/>
              </a:spcBef>
              <a:buNone/>
            </a:pPr>
            <a:r>
              <a:rPr lang="en-US" sz="2400" b="1" dirty="0">
                <a:solidFill>
                  <a:srgbClr val="000000"/>
                </a:solidFill>
              </a:rPr>
              <a:t>April - Workgroup I </a:t>
            </a:r>
            <a:r>
              <a:rPr lang="en-US" b="1" dirty="0"/>
              <a:t>began </a:t>
            </a:r>
            <a:r>
              <a:rPr lang="en-US" b="1" dirty="0" smtClean="0"/>
              <a:t>meeting;  </a:t>
            </a:r>
            <a:r>
              <a:rPr lang="en-US" sz="2400" b="1" dirty="0">
                <a:solidFill>
                  <a:srgbClr val="000000"/>
                </a:solidFill>
              </a:rPr>
              <a:t>May - Workgroup II </a:t>
            </a:r>
            <a:r>
              <a:rPr lang="en-US" b="1" dirty="0"/>
              <a:t>began meeting</a:t>
            </a:r>
          </a:p>
          <a:p>
            <a:pPr marL="0" indent="0">
              <a:spcBef>
                <a:spcPts val="800"/>
              </a:spcBef>
              <a:buNone/>
            </a:pPr>
            <a:r>
              <a:rPr lang="en-US" sz="2400" b="1" dirty="0">
                <a:solidFill>
                  <a:srgbClr val="000000"/>
                </a:solidFill>
              </a:rPr>
              <a:t>December </a:t>
            </a:r>
            <a:r>
              <a:rPr lang="en-US" b="1" dirty="0"/>
              <a:t>- New ACCJC Leadership</a:t>
            </a:r>
          </a:p>
          <a:p>
            <a:pPr marL="228600" lvl="1" indent="0">
              <a:buNone/>
            </a:pPr>
            <a:endParaRPr lang="en-US" dirty="0" smtClean="0"/>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1105635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31216"/>
            <a:ext cx="9720072" cy="1394714"/>
          </a:xfrm>
        </p:spPr>
        <p:txBody>
          <a:bodyPr>
            <a:normAutofit/>
          </a:bodyPr>
          <a:lstStyle/>
          <a:p>
            <a:r>
              <a:rPr lang="en-US" sz="3600" dirty="0" smtClean="0"/>
              <a:t>Workgroup I: Improving ACCJC Structure, Function &amp; Relations</a:t>
            </a:r>
            <a:r>
              <a:rPr lang="en-US" sz="4000" dirty="0" smtClean="0"/>
              <a:t>	</a:t>
            </a:r>
            <a:endParaRPr lang="en-US" sz="4000" dirty="0"/>
          </a:p>
        </p:txBody>
      </p:sp>
      <p:sp>
        <p:nvSpPr>
          <p:cNvPr id="3" name="Content Placeholder 2"/>
          <p:cNvSpPr>
            <a:spLocks noGrp="1"/>
          </p:cNvSpPr>
          <p:nvPr>
            <p:ph idx="1"/>
          </p:nvPr>
        </p:nvSpPr>
        <p:spPr>
          <a:xfrm>
            <a:off x="913003" y="1800860"/>
            <a:ext cx="9779762" cy="4782820"/>
          </a:xfrm>
        </p:spPr>
        <p:txBody>
          <a:bodyPr>
            <a:noAutofit/>
          </a:bodyPr>
          <a:lstStyle/>
          <a:p>
            <a:r>
              <a:rPr lang="en-US" sz="2800" dirty="0" smtClean="0"/>
              <a:t>Led </a:t>
            </a:r>
            <a:r>
              <a:rPr lang="en-US" sz="2800" dirty="0"/>
              <a:t>by Dr. Helen Benjamin, retired Chancellor, </a:t>
            </a:r>
            <a:r>
              <a:rPr lang="en-US" sz="2800" dirty="0" smtClean="0"/>
              <a:t/>
            </a:r>
            <a:br>
              <a:rPr lang="en-US" sz="2800" dirty="0" smtClean="0"/>
            </a:br>
            <a:r>
              <a:rPr lang="en-US" sz="2800" dirty="0" smtClean="0"/>
              <a:t>Contra </a:t>
            </a:r>
            <a:r>
              <a:rPr lang="en-US" sz="2800" dirty="0"/>
              <a:t>Costa </a:t>
            </a:r>
            <a:r>
              <a:rPr lang="en-US" sz="2800" dirty="0" smtClean="0"/>
              <a:t> Community </a:t>
            </a:r>
            <a:r>
              <a:rPr lang="en-US" sz="2800" dirty="0"/>
              <a:t>College District</a:t>
            </a:r>
          </a:p>
          <a:p>
            <a:r>
              <a:rPr lang="en-US" sz="2800" dirty="0"/>
              <a:t>Began meeting on April 21, 2016 after the Chief Executive Officers Meeting on March 13-15, </a:t>
            </a:r>
            <a:r>
              <a:rPr lang="en-US" sz="2800" dirty="0" smtClean="0"/>
              <a:t>2016</a:t>
            </a:r>
          </a:p>
          <a:p>
            <a:pPr lvl="2">
              <a:buFont typeface="Arial"/>
              <a:buChar char="•"/>
            </a:pPr>
            <a:r>
              <a:rPr lang="en-US" sz="2800" dirty="0">
                <a:solidFill>
                  <a:srgbClr val="800080"/>
                </a:solidFill>
              </a:rPr>
              <a:t>CEOs from 11 California regions </a:t>
            </a:r>
          </a:p>
          <a:p>
            <a:pPr lvl="2">
              <a:buFont typeface="Arial"/>
              <a:buChar char="•"/>
            </a:pPr>
            <a:r>
              <a:rPr lang="en-US" sz="2800" dirty="0">
                <a:solidFill>
                  <a:srgbClr val="800080"/>
                </a:solidFill>
              </a:rPr>
              <a:t>CEO from private two-year college</a:t>
            </a:r>
          </a:p>
          <a:p>
            <a:pPr lvl="2">
              <a:buFont typeface="Arial"/>
              <a:buChar char="•"/>
            </a:pPr>
            <a:r>
              <a:rPr lang="en-US" sz="2800" dirty="0">
                <a:solidFill>
                  <a:srgbClr val="800080"/>
                </a:solidFill>
              </a:rPr>
              <a:t>2 Academic Senate </a:t>
            </a:r>
          </a:p>
          <a:p>
            <a:pPr lvl="2">
              <a:buFont typeface="Arial"/>
              <a:buChar char="•"/>
            </a:pPr>
            <a:r>
              <a:rPr lang="en-US" sz="2800" dirty="0">
                <a:solidFill>
                  <a:srgbClr val="800080"/>
                </a:solidFill>
              </a:rPr>
              <a:t>2 ALOs </a:t>
            </a:r>
          </a:p>
          <a:p>
            <a:pPr lvl="2">
              <a:buFont typeface="Arial"/>
              <a:buChar char="•"/>
            </a:pPr>
            <a:r>
              <a:rPr lang="en-US" sz="2800" dirty="0">
                <a:solidFill>
                  <a:srgbClr val="800080"/>
                </a:solidFill>
              </a:rPr>
              <a:t>2 ACCJC Commissioners </a:t>
            </a:r>
          </a:p>
        </p:txBody>
      </p:sp>
      <p:sp>
        <p:nvSpPr>
          <p:cNvPr id="4" name="Footer Placeholder 3"/>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754717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val="497167666"/>
              </p:ext>
            </p:extLst>
          </p:nvPr>
        </p:nvGraphicFramePr>
        <p:xfrm>
          <a:off x="268606" y="0"/>
          <a:ext cx="10384154" cy="7100888"/>
        </p:xfrm>
        <a:graphic>
          <a:graphicData uri="http://schemas.openxmlformats.org/drawingml/2006/table">
            <a:tbl>
              <a:tblPr firstRow="1" bandRow="1">
                <a:tableStyleId>{5C22544A-7EE6-4342-B048-85BDC9FD1C3A}</a:tableStyleId>
              </a:tblPr>
              <a:tblGrid>
                <a:gridCol w="10384154">
                  <a:extLst>
                    <a:ext uri="{9D8B030D-6E8A-4147-A177-3AD203B41FA5}">
                      <a16:colId xmlns="" xmlns:a16="http://schemas.microsoft.com/office/drawing/2014/main" val="2659910511"/>
                    </a:ext>
                  </a:extLst>
                </a:gridCol>
              </a:tblGrid>
              <a:tr h="7100888">
                <a:tc>
                  <a:txBody>
                    <a:bodyPr/>
                    <a:lstStyle/>
                    <a:p>
                      <a:pPr algn="ctr"/>
                      <a:r>
                        <a:rPr lang="en-US" dirty="0" smtClean="0"/>
                        <a:t>WORKGROUP</a:t>
                      </a:r>
                      <a:r>
                        <a:rPr lang="en-US" baseline="0" dirty="0" smtClean="0"/>
                        <a:t> I MEMBERS: </a:t>
                      </a:r>
                      <a:endParaRPr lang="en-US" dirty="0" smtClean="0"/>
                    </a:p>
                    <a:p>
                      <a:r>
                        <a:rPr lang="en-US" dirty="0" smtClean="0"/>
                        <a:t>CALIFORNIA CEOs </a:t>
                      </a:r>
                    </a:p>
                    <a:p>
                      <a:r>
                        <a:rPr lang="en-US" dirty="0" smtClean="0"/>
                        <a:t>• Helen Benjamin, Retired</a:t>
                      </a:r>
                      <a:r>
                        <a:rPr lang="en-US" baseline="0" dirty="0" smtClean="0"/>
                        <a:t> </a:t>
                      </a:r>
                      <a:r>
                        <a:rPr lang="en-US" dirty="0" smtClean="0"/>
                        <a:t>Chancellor, Contra Costa CCD, Convener </a:t>
                      </a:r>
                    </a:p>
                    <a:p>
                      <a:r>
                        <a:rPr lang="en-US" dirty="0" smtClean="0"/>
                        <a:t>• Michael Claire, President, San Mateo College (San Mateo CCD) </a:t>
                      </a:r>
                    </a:p>
                    <a:p>
                      <a:r>
                        <a:rPr lang="en-US" dirty="0" smtClean="0"/>
                        <a:t>• David Wain Coon, Superintendent/President, Marin CCD </a:t>
                      </a:r>
                    </a:p>
                    <a:p>
                      <a:r>
                        <a:rPr lang="en-US" dirty="0" smtClean="0"/>
                        <a:t>• Debbie </a:t>
                      </a:r>
                      <a:r>
                        <a:rPr lang="en-US" dirty="0" err="1" smtClean="0"/>
                        <a:t>DiThomas</a:t>
                      </a:r>
                      <a:r>
                        <a:rPr lang="en-US" dirty="0" smtClean="0"/>
                        <a:t>, Superintendent/President, Barstow CCD </a:t>
                      </a:r>
                    </a:p>
                    <a:p>
                      <a:r>
                        <a:rPr lang="en-US" dirty="0" smtClean="0"/>
                        <a:t>• Kathy Hart, Superintendent/President, San Joaquin Delta CCD </a:t>
                      </a:r>
                    </a:p>
                    <a:p>
                      <a:r>
                        <a:rPr lang="en-US" dirty="0" smtClean="0"/>
                        <a:t>•Victor Jaime, Superintendent/President, Imperial Valley College (Imperial CCD) </a:t>
                      </a:r>
                    </a:p>
                    <a:p>
                      <a:r>
                        <a:rPr lang="en-US" dirty="0" smtClean="0"/>
                        <a:t>• Kathryn Jeffrey, Superintendent/President, Santa Monica CCD </a:t>
                      </a:r>
                    </a:p>
                    <a:p>
                      <a:r>
                        <a:rPr lang="en-US" dirty="0" smtClean="0"/>
                        <a:t>• </a:t>
                      </a:r>
                      <a:r>
                        <a:rPr lang="en-US" dirty="0" err="1" smtClean="0"/>
                        <a:t>Jowel</a:t>
                      </a:r>
                      <a:r>
                        <a:rPr lang="en-US" dirty="0" smtClean="0"/>
                        <a:t> </a:t>
                      </a:r>
                      <a:r>
                        <a:rPr lang="en-US" dirty="0" err="1" smtClean="0"/>
                        <a:t>LaGuerre</a:t>
                      </a:r>
                      <a:r>
                        <a:rPr lang="en-US" dirty="0" smtClean="0"/>
                        <a:t>, Chancellor, Peralta CCD </a:t>
                      </a:r>
                    </a:p>
                    <a:p>
                      <a:r>
                        <a:rPr lang="en-US" dirty="0" smtClean="0"/>
                        <a:t>• Marvin Martinez, President, East Los Angeles College (Los Angeles CCD) </a:t>
                      </a:r>
                    </a:p>
                    <a:p>
                      <a:r>
                        <a:rPr lang="en-US" dirty="0" smtClean="0"/>
                        <a:t>• Kindred Murillo, Superintendent/President, Southwestern</a:t>
                      </a:r>
                      <a:r>
                        <a:rPr lang="en-US" baseline="0" dirty="0" smtClean="0"/>
                        <a:t> CCD</a:t>
                      </a:r>
                    </a:p>
                    <a:p>
                      <a:r>
                        <a:rPr lang="en-US" dirty="0" smtClean="0"/>
                        <a:t>• Kevin </a:t>
                      </a:r>
                      <a:r>
                        <a:rPr lang="en-US" dirty="0" err="1" smtClean="0"/>
                        <a:t>Walthers</a:t>
                      </a:r>
                      <a:r>
                        <a:rPr lang="en-US" dirty="0" smtClean="0"/>
                        <a:t>, Superintendent/President, Allan Hancock CCD </a:t>
                      </a:r>
                    </a:p>
                    <a:p>
                      <a:r>
                        <a:rPr lang="en-US" dirty="0" smtClean="0"/>
                        <a:t>John </a:t>
                      </a:r>
                      <a:r>
                        <a:rPr lang="en-US" dirty="0" err="1" smtClean="0"/>
                        <a:t>Weispfenning</a:t>
                      </a:r>
                      <a:r>
                        <a:rPr lang="en-US" dirty="0" smtClean="0"/>
                        <a:t>, President, Santiago Canyon College (Rancho Santiago CCD) </a:t>
                      </a:r>
                    </a:p>
                    <a:p>
                      <a:r>
                        <a:rPr lang="en-US" dirty="0" smtClean="0"/>
                        <a:t>PRIVATE COLLEGE CEO </a:t>
                      </a:r>
                    </a:p>
                    <a:p>
                      <a:r>
                        <a:rPr lang="en-US" dirty="0" smtClean="0"/>
                        <a:t>• John Zimmerman President, MTI College </a:t>
                      </a:r>
                    </a:p>
                    <a:p>
                      <a:r>
                        <a:rPr lang="en-US" dirty="0" smtClean="0"/>
                        <a:t>ACADEMIC SENATE LEADERSHIP </a:t>
                      </a:r>
                    </a:p>
                    <a:p>
                      <a:r>
                        <a:rPr lang="en-US" dirty="0" smtClean="0"/>
                        <a:t>• David Morse, President, Academic Senate for California Community Colleges </a:t>
                      </a:r>
                    </a:p>
                    <a:p>
                      <a:r>
                        <a:rPr lang="en-US" dirty="0" smtClean="0"/>
                        <a:t>• Julie Bruno, Vice President, Academic Senate for California Community Colleges </a:t>
                      </a:r>
                    </a:p>
                    <a:p>
                      <a:r>
                        <a:rPr lang="en-US" dirty="0" smtClean="0"/>
                        <a:t>ACCREDITATION LIAISON OFFICERS </a:t>
                      </a:r>
                    </a:p>
                    <a:p>
                      <a:r>
                        <a:rPr lang="en-US" dirty="0" smtClean="0"/>
                        <a:t>• Lori Bennett, Executive Vice President, Moorpark College (Ventura CCD)</a:t>
                      </a:r>
                    </a:p>
                    <a:p>
                      <a:r>
                        <a:rPr lang="en-US" dirty="0" smtClean="0"/>
                        <a:t>• Meredith Randall, Vice President, Shasta College (Shasta-Tehama-Trinity Joint CCD) </a:t>
                      </a:r>
                    </a:p>
                    <a:p>
                      <a:r>
                        <a:rPr lang="en-US" dirty="0" smtClean="0"/>
                        <a:t>ACCJC COMMISSIONER LIAISONS </a:t>
                      </a:r>
                    </a:p>
                    <a:p>
                      <a:r>
                        <a:rPr lang="en-US" dirty="0" smtClean="0"/>
                        <a:t>• Raul Rodriguez, Chancellor, Rancho Santiago CCD </a:t>
                      </a:r>
                    </a:p>
                    <a:p>
                      <a:r>
                        <a:rPr lang="en-US" dirty="0" smtClean="0"/>
                        <a:t>• Sonya Christian, President, Bakersfield College (Kern CCD) </a:t>
                      </a:r>
                    </a:p>
                  </a:txBody>
                  <a:tcPr/>
                </a:tc>
                <a:extLst>
                  <a:ext uri="{0D108BD9-81ED-4DB2-BD59-A6C34878D82A}">
                    <a16:rowId xmlns="" xmlns:a16="http://schemas.microsoft.com/office/drawing/2014/main" val="2497692090"/>
                  </a:ext>
                </a:extLst>
              </a:tr>
            </a:tbl>
          </a:graphicData>
        </a:graphic>
      </p:graphicFrame>
      <p:sp>
        <p:nvSpPr>
          <p:cNvPr id="2" name="Footer Placeholder 1"/>
          <p:cNvSpPr>
            <a:spLocks noGrp="1"/>
          </p:cNvSpPr>
          <p:nvPr>
            <p:ph type="ftr" sz="quarter" idx="11"/>
          </p:nvPr>
        </p:nvSpPr>
        <p:spPr/>
        <p:txBody>
          <a:bodyPr/>
          <a:lstStyle/>
          <a:p>
            <a:r>
              <a:rPr lang="en-US" smtClean="0"/>
              <a:t>2017 ASCCC Accreditation Institute Napa, CA</a:t>
            </a:r>
            <a:endParaRPr lang="en-US"/>
          </a:p>
        </p:txBody>
      </p:sp>
    </p:spTree>
    <p:extLst>
      <p:ext uri="{BB962C8B-B14F-4D97-AF65-F5344CB8AC3E}">
        <p14:creationId xmlns:p14="http://schemas.microsoft.com/office/powerpoint/2010/main" val="2072884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Advantage.thmx</Template>
  <TotalTime>7896</TotalTime>
  <Words>1844</Words>
  <Application>Microsoft Macintosh PowerPoint</Application>
  <PresentationFormat>Widescreen</PresentationFormat>
  <Paragraphs>285</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Calibri</vt:lpstr>
      <vt:lpstr>Courier New</vt:lpstr>
      <vt:lpstr>Rockwell</vt:lpstr>
      <vt:lpstr>Wingdings</vt:lpstr>
      <vt:lpstr>Arial</vt:lpstr>
      <vt:lpstr>Advantage</vt:lpstr>
      <vt:lpstr>The Future of Accreditation in the California Community Colleges </vt:lpstr>
      <vt:lpstr>Drivers for Change…</vt:lpstr>
      <vt:lpstr>ROLE of CCC Board of Governors  in ACCREDITATION </vt:lpstr>
      <vt:lpstr>State Chancellor’s Accreditation Task Forces*</vt:lpstr>
      <vt:lpstr>November 2015 Board of Governors</vt:lpstr>
      <vt:lpstr>CEOs began shifting the Conversation . . . </vt:lpstr>
      <vt:lpstr>2016</vt:lpstr>
      <vt:lpstr>Workgroup I: Improving ACCJC Structure, Function &amp; Relations </vt:lpstr>
      <vt:lpstr>PowerPoint Presentation</vt:lpstr>
      <vt:lpstr>Workgroup I – Goal/Responsibilities/Timeline</vt:lpstr>
      <vt:lpstr>Workgroup I – Five Areas of Focus</vt:lpstr>
      <vt:lpstr>Workgroup I Preliminary report </vt:lpstr>
      <vt:lpstr>Predicting the future, or shaping the future?</vt:lpstr>
      <vt:lpstr>Near-term Change at ACCJC</vt:lpstr>
      <vt:lpstr>Near-term Change at ACCJC</vt:lpstr>
      <vt:lpstr>Near-term Changes at ACCJC</vt:lpstr>
      <vt:lpstr>From the ACCJC perspective: The long-term future of accreditation . . .</vt:lpstr>
      <vt:lpstr>Workgroup II: Western Region Higher Education Accrediting Model</vt:lpstr>
      <vt:lpstr>PowerPoint Presentation</vt:lpstr>
      <vt:lpstr>Higher Ed Landscape</vt:lpstr>
      <vt:lpstr>Key Elements for MODEL system</vt:lpstr>
      <vt:lpstr>PowerPoint Presentation</vt:lpstr>
      <vt:lpstr>Roadmap of Options</vt:lpstr>
      <vt:lpstr>Workgroup II</vt:lpstr>
      <vt:lpstr>RATIONALE for UNITY :</vt:lpstr>
      <vt:lpstr>PowerPoint Presentation</vt:lpstr>
      <vt:lpstr>NEXT STEPS…</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of CEO involvement in ACCREDITATION</dc:title>
  <dc:creator>Helen Benjamin</dc:creator>
  <cp:lastModifiedBy>Craig Rutan</cp:lastModifiedBy>
  <cp:revision>119</cp:revision>
  <dcterms:created xsi:type="dcterms:W3CDTF">2016-03-14T03:18:39Z</dcterms:created>
  <dcterms:modified xsi:type="dcterms:W3CDTF">2017-02-20T03:31:58Z</dcterms:modified>
</cp:coreProperties>
</file>