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257" r:id="rId3"/>
    <p:sldId id="303" r:id="rId4"/>
    <p:sldId id="328" r:id="rId5"/>
    <p:sldId id="327" r:id="rId6"/>
    <p:sldId id="304" r:id="rId7"/>
    <p:sldId id="259" r:id="rId8"/>
    <p:sldId id="307" r:id="rId9"/>
    <p:sldId id="319" r:id="rId10"/>
    <p:sldId id="322" r:id="rId11"/>
    <p:sldId id="320" r:id="rId12"/>
    <p:sldId id="267" r:id="rId13"/>
    <p:sldId id="324" r:id="rId14"/>
    <p:sldId id="325" r:id="rId15"/>
    <p:sldId id="305" r:id="rId16"/>
    <p:sldId id="331" r:id="rId17"/>
    <p:sldId id="321" r:id="rId18"/>
    <p:sldId id="326" r:id="rId19"/>
    <p:sldId id="306" r:id="rId20"/>
    <p:sldId id="308" r:id="rId21"/>
    <p:sldId id="329" r:id="rId22"/>
    <p:sldId id="330" r:id="rId23"/>
    <p:sldId id="309" r:id="rId24"/>
    <p:sldId id="333" r:id="rId25"/>
    <p:sldId id="263" r:id="rId26"/>
    <p:sldId id="264" r:id="rId27"/>
    <p:sldId id="2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703"/>
  </p:normalViewPr>
  <p:slideViewPr>
    <p:cSldViewPr snapToGrid="0" snapToObjects="1">
      <p:cViewPr varScale="1">
        <p:scale>
          <a:sx n="85" d="100"/>
          <a:sy n="85"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D20D-6490-354B-8627-3142DE98B3FB}" type="datetimeFigureOut">
              <a:rPr lang="en-US" smtClean="0"/>
              <a:t>7/6/18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2C6CD-00DB-B646-9572-692FEBDA15B8}" type="slidenum">
              <a:rPr lang="en-US" smtClean="0"/>
              <a:t>‹#›</a:t>
            </a:fld>
            <a:endParaRPr lang="en-US"/>
          </a:p>
        </p:txBody>
      </p:sp>
    </p:spTree>
    <p:extLst>
      <p:ext uri="{BB962C8B-B14F-4D97-AF65-F5344CB8AC3E}">
        <p14:creationId xmlns:p14="http://schemas.microsoft.com/office/powerpoint/2010/main" val="78491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13051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90115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62024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744406-F218-3C43-9431-F3F7D8AD4F03}" type="datetimeFigureOut">
              <a:rPr lang="en-US" smtClean="0"/>
              <a:t>7/6/18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43641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744406-F218-3C43-9431-F3F7D8AD4F03}"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13332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8744406-F218-3C43-9431-F3F7D8AD4F03}" type="datetimeFigureOut">
              <a:rPr lang="en-US" smtClean="0"/>
              <a:t>7/6/18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38451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8744406-F218-3C43-9431-F3F7D8AD4F03}" type="datetimeFigureOut">
              <a:rPr lang="en-US" smtClean="0"/>
              <a:t>7/6/18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9026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44406-F218-3C43-9431-F3F7D8AD4F03}" type="datetimeFigureOut">
              <a:rPr lang="en-US" smtClean="0"/>
              <a:t>7/6/18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52962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44406-F218-3C43-9431-F3F7D8AD4F03}" type="datetimeFigureOut">
              <a:rPr lang="en-US" smtClean="0"/>
              <a:t>7/6/18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8228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8744406-F218-3C43-9431-F3F7D8AD4F03}" type="datetimeFigureOut">
              <a:rPr lang="en-US" smtClean="0"/>
              <a:t>7/6/18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46523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744406-F218-3C43-9431-F3F7D8AD4F03}" type="datetimeFigureOut">
              <a:rPr lang="en-US" smtClean="0"/>
              <a:t>7/6/18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4106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8744406-F218-3C43-9431-F3F7D8AD4F03}" type="datetimeFigureOut">
              <a:rPr lang="en-US" smtClean="0"/>
              <a:t>7/6/18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747A15F-68A1-EA48-995C-964775259999}" type="slidenum">
              <a:rPr lang="en-US" smtClean="0"/>
              <a:t>‹#›</a:t>
            </a:fld>
            <a:endParaRPr lang="en-US"/>
          </a:p>
        </p:txBody>
      </p:sp>
    </p:spTree>
    <p:extLst>
      <p:ext uri="{BB962C8B-B14F-4D97-AF65-F5344CB8AC3E}">
        <p14:creationId xmlns:p14="http://schemas.microsoft.com/office/powerpoint/2010/main" val="3156692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asccc.org/sites/default/files/V.%20G.%20QRTF%20Final%20Report%2008-01-2016.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ssessmentplacement.squarespace.com/" TargetMode="External"/><Relationship Id="rId2" Type="http://schemas.openxmlformats.org/officeDocument/2006/relationships/hyperlink" Target="https://leginfo.legislature.ca.gov/faces/billTextClient.xhtml?bill_id=201720180AB705" TargetMode="External"/><Relationship Id="rId1" Type="http://schemas.openxmlformats.org/officeDocument/2006/relationships/slideLayout" Target="../slideLayouts/slideLayout2.xml"/><Relationship Id="rId6" Type="http://schemas.openxmlformats.org/officeDocument/2006/relationships/hyperlink" Target="https://asccc.org/directory/math-and-quantitative-reasoning-task-force" TargetMode="External"/><Relationship Id="rId5" Type="http://schemas.openxmlformats.org/officeDocument/2006/relationships/hyperlink" Target="https://www.calstate.edu/eo/EO-1110.html" TargetMode="External"/><Relationship Id="rId4" Type="http://schemas.openxmlformats.org/officeDocument/2006/relationships/hyperlink" Target="https://www.calstate.edu/eo/EO-1100-rev-8-23-17.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2732-7A49-BF43-9BFD-3B9894A2C2F9}"/>
              </a:ext>
            </a:extLst>
          </p:cNvPr>
          <p:cNvSpPr>
            <a:spLocks noGrp="1"/>
          </p:cNvSpPr>
          <p:nvPr>
            <p:ph type="ctrTitle"/>
          </p:nvPr>
        </p:nvSpPr>
        <p:spPr>
          <a:xfrm>
            <a:off x="749509" y="1499017"/>
            <a:ext cx="6850504" cy="1873770"/>
          </a:xfrm>
        </p:spPr>
        <p:txBody>
          <a:bodyPr anchor="t">
            <a:normAutofit fontScale="90000"/>
          </a:bodyPr>
          <a:lstStyle/>
          <a:p>
            <a:r>
              <a:rPr lang="en-US" dirty="0"/>
              <a:t>Reimagined Pathways in </a:t>
            </a:r>
            <a:br>
              <a:rPr lang="en-US" dirty="0"/>
            </a:br>
            <a:r>
              <a:rPr lang="en-US" dirty="0"/>
              <a:t>Mathematics and Quantitative Reasoning </a:t>
            </a:r>
            <a:br>
              <a:rPr lang="en-US" dirty="0"/>
            </a:br>
            <a:br>
              <a:rPr lang="en-US" dirty="0"/>
            </a:br>
            <a:endParaRPr lang="en-US" dirty="0"/>
          </a:p>
        </p:txBody>
      </p:sp>
      <p:sp>
        <p:nvSpPr>
          <p:cNvPr id="3" name="Subtitle 2">
            <a:extLst>
              <a:ext uri="{FF2B5EF4-FFF2-40B4-BE49-F238E27FC236}">
                <a16:creationId xmlns:a16="http://schemas.microsoft.com/office/drawing/2014/main" id="{F9CEAA57-BE59-CE47-B09C-DA50368B516F}"/>
              </a:ext>
            </a:extLst>
          </p:cNvPr>
          <p:cNvSpPr>
            <a:spLocks noGrp="1"/>
          </p:cNvSpPr>
          <p:nvPr>
            <p:ph type="subTitle" idx="1"/>
          </p:nvPr>
        </p:nvSpPr>
        <p:spPr>
          <a:xfrm>
            <a:off x="749509" y="3641406"/>
            <a:ext cx="6985416" cy="3044207"/>
          </a:xfrm>
        </p:spPr>
        <p:txBody>
          <a:bodyPr>
            <a:normAutofit fontScale="85000" lnSpcReduction="10000"/>
          </a:bodyPr>
          <a:lstStyle/>
          <a:p>
            <a:pPr algn="l"/>
            <a:r>
              <a:rPr lang="en-US" sz="2400" b="1" dirty="0">
                <a:latin typeface="Times New Roman" panose="02020603050405020304" pitchFamily="18" charset="0"/>
                <a:cs typeface="Times New Roman" panose="02020603050405020304" pitchFamily="18" charset="0"/>
              </a:rPr>
              <a:t>Ekaterina Fuchs</a:t>
            </a:r>
            <a:r>
              <a:rPr lang="en-US" sz="2400" dirty="0">
                <a:latin typeface="Times New Roman" panose="02020603050405020304" pitchFamily="18" charset="0"/>
                <a:cs typeface="Times New Roman" panose="02020603050405020304" pitchFamily="18" charset="0"/>
              </a:rPr>
              <a:t>, City College of San Francisco, CMC</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President</a:t>
            </a:r>
          </a:p>
          <a:p>
            <a:pPr algn="l"/>
            <a:r>
              <a:rPr lang="en-US" sz="2400" b="1" dirty="0">
                <a:latin typeface="Times New Roman" panose="02020603050405020304" pitchFamily="18" charset="0"/>
                <a:cs typeface="Times New Roman" panose="02020603050405020304" pitchFamily="18" charset="0"/>
              </a:rPr>
              <a:t>Virginia May</a:t>
            </a:r>
            <a:r>
              <a:rPr lang="en-US" sz="2400" dirty="0">
                <a:latin typeface="Times New Roman" panose="02020603050405020304" pitchFamily="18" charset="0"/>
                <a:cs typeface="Times New Roman" panose="02020603050405020304" pitchFamily="18" charset="0"/>
              </a:rPr>
              <a:t>,  ASCCC Treasurer, 2018-19 ASCCC Curriculum Chair </a:t>
            </a:r>
          </a:p>
          <a:p>
            <a:pPr algn="l"/>
            <a:r>
              <a:rPr lang="en-US" sz="2400" b="1" dirty="0">
                <a:latin typeface="Times New Roman" panose="02020603050405020304" pitchFamily="18" charset="0"/>
                <a:cs typeface="Times New Roman" panose="02020603050405020304" pitchFamily="18" charset="0"/>
              </a:rPr>
              <a:t>John </a:t>
            </a:r>
            <a:r>
              <a:rPr lang="en-US" sz="2400" b="1" dirty="0" err="1">
                <a:latin typeface="Times New Roman" panose="02020603050405020304" pitchFamily="18" charset="0"/>
                <a:cs typeface="Times New Roman" panose="02020603050405020304" pitchFamily="18" charset="0"/>
              </a:rPr>
              <a:t>Stanskas</a:t>
            </a:r>
            <a:r>
              <a:rPr lang="en-US" sz="2400" dirty="0">
                <a:latin typeface="Times New Roman" panose="02020603050405020304" pitchFamily="18" charset="0"/>
                <a:cs typeface="Times New Roman" panose="02020603050405020304" pitchFamily="18" charset="0"/>
              </a:rPr>
              <a:t>,  ASCCC President </a:t>
            </a: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nSpc>
                <a:spcPct val="120000"/>
              </a:lnSpc>
              <a:spcBef>
                <a:spcPts val="0"/>
              </a:spcBef>
            </a:pPr>
            <a:r>
              <a:rPr lang="en-US" sz="1800" dirty="0">
                <a:solidFill>
                  <a:srgbClr val="FF0000"/>
                </a:solidFill>
                <a:latin typeface="Times New Roman" panose="02020603050405020304" pitchFamily="18" charset="0"/>
                <a:cs typeface="Times New Roman" panose="02020603050405020304" pitchFamily="18" charset="0"/>
              </a:rPr>
              <a:t>Curriculum Institute</a:t>
            </a:r>
          </a:p>
          <a:p>
            <a:pPr>
              <a:lnSpc>
                <a:spcPct val="120000"/>
              </a:lnSpc>
              <a:spcBef>
                <a:spcPts val="0"/>
              </a:spcBef>
            </a:pPr>
            <a:r>
              <a:rPr lang="en-US" sz="1800" dirty="0">
                <a:solidFill>
                  <a:srgbClr val="FF0000"/>
                </a:solidFill>
                <a:latin typeface="Times New Roman" panose="02020603050405020304" pitchFamily="18" charset="0"/>
                <a:cs typeface="Times New Roman" panose="02020603050405020304" pitchFamily="18" charset="0"/>
              </a:rPr>
              <a:t>First General Session</a:t>
            </a:r>
          </a:p>
          <a:p>
            <a:pPr>
              <a:lnSpc>
                <a:spcPct val="120000"/>
              </a:lnSpc>
              <a:spcBef>
                <a:spcPts val="0"/>
              </a:spcBef>
            </a:pPr>
            <a:r>
              <a:rPr lang="en-US" sz="1800" dirty="0">
                <a:solidFill>
                  <a:srgbClr val="FF0000"/>
                </a:solidFill>
                <a:latin typeface="Times New Roman" panose="02020603050405020304" pitchFamily="18" charset="0"/>
                <a:cs typeface="Times New Roman" panose="02020603050405020304" pitchFamily="18" charset="0"/>
              </a:rPr>
              <a:t>July 12, 2018</a:t>
            </a:r>
            <a:endParaRPr lang="en-US" dirty="0">
              <a:latin typeface="Times New Roman" panose="02020603050405020304" pitchFamily="18" charset="0"/>
              <a:cs typeface="Times New Roman" panose="02020603050405020304" pitchFamily="18" charset="0"/>
            </a:endParaRPr>
          </a:p>
        </p:txBody>
      </p:sp>
      <p:pic>
        <p:nvPicPr>
          <p:cNvPr id="4" name="Picture 3" descr="ASCCC_Logo">
            <a:extLst>
              <a:ext uri="{FF2B5EF4-FFF2-40B4-BE49-F238E27FC236}">
                <a16:creationId xmlns:a16="http://schemas.microsoft.com/office/drawing/2014/main" id="{222E897A-2632-6241-810B-DCBAC7404A2A}"/>
              </a:ext>
            </a:extLst>
          </p:cNvPr>
          <p:cNvPicPr/>
          <p:nvPr/>
        </p:nvPicPr>
        <p:blipFill>
          <a:blip r:embed="rId2"/>
          <a:srcRect/>
          <a:stretch>
            <a:fillRect/>
          </a:stretch>
        </p:blipFill>
        <p:spPr bwMode="auto">
          <a:xfrm>
            <a:off x="3792512" y="205177"/>
            <a:ext cx="4631959" cy="769184"/>
          </a:xfrm>
          <a:prstGeom prst="rect">
            <a:avLst/>
          </a:prstGeom>
          <a:noFill/>
          <a:ln w="9525">
            <a:noFill/>
            <a:miter lim="800000"/>
            <a:headEnd/>
            <a:tailEnd/>
          </a:ln>
        </p:spPr>
      </p:pic>
      <p:pic>
        <p:nvPicPr>
          <p:cNvPr id="6" name="Picture 5">
            <a:extLst>
              <a:ext uri="{FF2B5EF4-FFF2-40B4-BE49-F238E27FC236}">
                <a16:creationId xmlns:a16="http://schemas.microsoft.com/office/drawing/2014/main" id="{B641E174-FAB0-0B48-9B8A-466315BF9D91}"/>
              </a:ext>
            </a:extLst>
          </p:cNvPr>
          <p:cNvPicPr>
            <a:picLocks noChangeAspect="1"/>
          </p:cNvPicPr>
          <p:nvPr/>
        </p:nvPicPr>
        <p:blipFill>
          <a:blip r:embed="rId3"/>
          <a:stretch>
            <a:fillRect/>
          </a:stretch>
        </p:blipFill>
        <p:spPr>
          <a:xfrm rot="896443">
            <a:off x="8254164" y="2307888"/>
            <a:ext cx="2951947" cy="3056783"/>
          </a:xfrm>
          <a:prstGeom prst="rect">
            <a:avLst/>
          </a:prstGeom>
        </p:spPr>
      </p:pic>
    </p:spTree>
    <p:extLst>
      <p:ext uri="{BB962C8B-B14F-4D97-AF65-F5344CB8AC3E}">
        <p14:creationId xmlns:p14="http://schemas.microsoft.com/office/powerpoint/2010/main" val="71606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CCC MQRTF</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lnSpc>
                <a:spcPct val="110000"/>
              </a:lnSpc>
              <a:spcBef>
                <a:spcPts val="6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Why form the CCC MQRTF?</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Mathematics Competency Requirement in Title 5</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Quantitative Reasoning Requirement for CSU GE Breadth and IGETC patterns</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General Education requirements are academic and professional matters</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AB 705 and CSU EOs 1100/1110 are requiring some major curricular changes</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Purview of both ASCCC and Discipline Faculty</a:t>
            </a:r>
          </a:p>
          <a:p>
            <a:pPr marL="0" indent="0">
              <a:buNone/>
            </a:pPr>
            <a:endParaRPr lang="en-US" sz="2400" dirty="0"/>
          </a:p>
        </p:txBody>
      </p:sp>
    </p:spTree>
    <p:extLst>
      <p:ext uri="{BB962C8B-B14F-4D97-AF65-F5344CB8AC3E}">
        <p14:creationId xmlns:p14="http://schemas.microsoft.com/office/powerpoint/2010/main" val="288329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CCC MQRTF</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203554"/>
            <a:ext cx="10852878" cy="4422098"/>
          </a:xfrm>
        </p:spPr>
        <p:txBody>
          <a:bodyPr>
            <a:normAutofit fontScale="92500" lnSpcReduction="10000"/>
          </a:bodyPr>
          <a:lstStyle/>
          <a:p>
            <a:pPr marL="0" indent="0">
              <a:lnSpc>
                <a:spcPct val="110000"/>
              </a:lnSpc>
              <a:spcBef>
                <a:spcPts val="3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Academic Senate for California Community Colleges (ASCCC)</a:t>
            </a:r>
          </a:p>
          <a:p>
            <a:pPr lvl="1">
              <a:lnSpc>
                <a:spcPct val="110000"/>
              </a:lnSpc>
              <a:spcBef>
                <a:spcPts val="300"/>
              </a:spcBef>
              <a:buClr>
                <a:srgbClr val="0070C0"/>
              </a:buClr>
            </a:pPr>
            <a:r>
              <a:rPr lang="en-US" sz="2200" dirty="0">
                <a:latin typeface="Times New Roman" panose="02020603050405020304" pitchFamily="18" charset="0"/>
                <a:ea typeface="Times New Roman" charset="0"/>
                <a:cs typeface="Times New Roman" panose="02020603050405020304" pitchFamily="18" charset="0"/>
              </a:rPr>
              <a:t>Title 5 §53206 – The ASCCC role in formation of policies in regard to academic and professional matters, recognized as the voice of the community college academic senates before the Board of Governor’s and the Chancellor’s Office</a:t>
            </a:r>
          </a:p>
          <a:p>
            <a:pPr marL="0" indent="0">
              <a:lnSpc>
                <a:spcPct val="110000"/>
              </a:lnSpc>
              <a:spcBef>
                <a:spcPts val="3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California Mathematics Council Community Colleges (CMC</a:t>
            </a:r>
            <a:r>
              <a:rPr lang="en-US" sz="2400" baseline="30000" dirty="0">
                <a:latin typeface="Times New Roman" panose="02020603050405020304" pitchFamily="18" charset="0"/>
                <a:ea typeface="Times New Roman" charset="0"/>
                <a:cs typeface="Times New Roman" panose="02020603050405020304" pitchFamily="18" charset="0"/>
              </a:rPr>
              <a:t>3</a:t>
            </a:r>
            <a:r>
              <a:rPr lang="en-US" sz="2400" dirty="0">
                <a:latin typeface="Times New Roman" panose="02020603050405020304" pitchFamily="18" charset="0"/>
                <a:ea typeface="Times New Roman" charset="0"/>
                <a:cs typeface="Times New Roman" panose="02020603050405020304" pitchFamily="18" charset="0"/>
              </a:rPr>
              <a:t>)</a:t>
            </a:r>
          </a:p>
          <a:p>
            <a:pPr lvl="1">
              <a:lnSpc>
                <a:spcPct val="110000"/>
              </a:lnSpc>
              <a:spcBef>
                <a:spcPts val="300"/>
              </a:spcBef>
              <a:buClr>
                <a:srgbClr val="0070C0"/>
              </a:buClr>
            </a:pPr>
            <a:r>
              <a:rPr lang="en-US" sz="2200" dirty="0">
                <a:latin typeface="Times New Roman" panose="02020603050405020304" pitchFamily="18" charset="0"/>
                <a:ea typeface="Times New Roman" charset="0"/>
                <a:cs typeface="Times New Roman" panose="02020603050405020304" pitchFamily="18" charset="0"/>
              </a:rPr>
              <a:t>Affiliate of the American Mathematics Association of Two-Year Colleges (AMATYC)</a:t>
            </a:r>
          </a:p>
          <a:p>
            <a:pPr lvl="1">
              <a:lnSpc>
                <a:spcPct val="110000"/>
              </a:lnSpc>
              <a:spcBef>
                <a:spcPts val="300"/>
              </a:spcBef>
              <a:buClr>
                <a:srgbClr val="0070C0"/>
              </a:buClr>
            </a:pPr>
            <a:r>
              <a:rPr lang="en-US" sz="2200" dirty="0">
                <a:latin typeface="Times New Roman" panose="02020603050405020304" pitchFamily="18" charset="0"/>
                <a:ea typeface="Times New Roman" charset="0"/>
                <a:cs typeface="Times New Roman" panose="02020603050405020304" pitchFamily="18" charset="0"/>
              </a:rPr>
              <a:t>Founded in 1972 to provide a forum through which community college mathematics faculty in Northern and Central California can express themselves professionally at a local, state and national level…</a:t>
            </a:r>
          </a:p>
          <a:p>
            <a:pPr marL="0" indent="0">
              <a:lnSpc>
                <a:spcPct val="110000"/>
              </a:lnSpc>
              <a:spcBef>
                <a:spcPts val="3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California Mathematics Council Community Colleges – South (CMC</a:t>
            </a:r>
            <a:r>
              <a:rPr lang="en-US" sz="2400" baseline="30000" dirty="0">
                <a:latin typeface="Times New Roman" panose="02020603050405020304" pitchFamily="18" charset="0"/>
                <a:ea typeface="Times New Roman" charset="0"/>
                <a:cs typeface="Times New Roman" panose="02020603050405020304" pitchFamily="18" charset="0"/>
              </a:rPr>
              <a:t>3</a:t>
            </a:r>
            <a:r>
              <a:rPr lang="en-US" sz="2400" dirty="0">
                <a:latin typeface="Times New Roman" panose="02020603050405020304" pitchFamily="18" charset="0"/>
                <a:ea typeface="Times New Roman" charset="0"/>
                <a:cs typeface="Times New Roman" panose="02020603050405020304" pitchFamily="18" charset="0"/>
              </a:rPr>
              <a:t>-South)</a:t>
            </a:r>
          </a:p>
          <a:p>
            <a:pPr lvl="1">
              <a:lnSpc>
                <a:spcPct val="110000"/>
              </a:lnSpc>
              <a:spcBef>
                <a:spcPts val="300"/>
              </a:spcBef>
              <a:buClr>
                <a:srgbClr val="0070C0"/>
              </a:buClr>
            </a:pPr>
            <a:r>
              <a:rPr lang="en-US" sz="2200" dirty="0">
                <a:latin typeface="Times New Roman" panose="02020603050405020304" pitchFamily="18" charset="0"/>
                <a:ea typeface="Times New Roman" charset="0"/>
                <a:cs typeface="Times New Roman" panose="02020603050405020304" pitchFamily="18" charset="0"/>
              </a:rPr>
              <a:t>Affiliate of the American Mathematics Association of Two-Year Colleges (AMATYC) and the California Mathematics Council (CMC)</a:t>
            </a:r>
          </a:p>
          <a:p>
            <a:pPr lvl="1">
              <a:lnSpc>
                <a:spcPct val="110000"/>
              </a:lnSpc>
              <a:spcBef>
                <a:spcPts val="300"/>
              </a:spcBef>
              <a:buClr>
                <a:srgbClr val="0070C0"/>
              </a:buClr>
            </a:pPr>
            <a:r>
              <a:rPr lang="en-US" sz="2200" dirty="0">
                <a:latin typeface="Times New Roman" panose="02020603050405020304" pitchFamily="18" charset="0"/>
                <a:ea typeface="Times New Roman" charset="0"/>
                <a:cs typeface="Times New Roman" panose="02020603050405020304" pitchFamily="18" charset="0"/>
              </a:rPr>
              <a:t>Dedicated to the professional growth of mathematics educators in Southern California</a:t>
            </a:r>
          </a:p>
          <a:p>
            <a:pPr marL="0" indent="0">
              <a:buNone/>
            </a:pPr>
            <a:endParaRPr lang="en-US" sz="2400" dirty="0"/>
          </a:p>
        </p:txBody>
      </p:sp>
    </p:spTree>
    <p:extLst>
      <p:ext uri="{BB962C8B-B14F-4D97-AF65-F5344CB8AC3E}">
        <p14:creationId xmlns:p14="http://schemas.microsoft.com/office/powerpoint/2010/main" val="199374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CCC </a:t>
            </a:r>
            <a:r>
              <a:rPr lang="en-US" sz="4000" dirty="0" err="1">
                <a:solidFill>
                  <a:srgbClr val="262626"/>
                </a:solidFill>
              </a:rPr>
              <a:t>mqrtf</a:t>
            </a:r>
            <a:endParaRPr lang="en-US" sz="4000" dirty="0">
              <a:solidFill>
                <a:srgbClr val="262626"/>
              </a:solidFill>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Proactive effort to address math and quantitative reasoning in the CCCs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Partnership with representatives from ASCCC, CMC</a:t>
            </a:r>
            <a:r>
              <a:rPr lang="en-US" sz="2400" baseline="30000" dirty="0">
                <a:latin typeface="Times New Roman" panose="02020603050405020304" pitchFamily="18" charset="0"/>
                <a:ea typeface="Times New Roman" charset="0"/>
                <a:cs typeface="Times New Roman" panose="02020603050405020304" pitchFamily="18" charset="0"/>
              </a:rPr>
              <a:t>3</a:t>
            </a:r>
            <a:r>
              <a:rPr lang="en-US" sz="2400" dirty="0">
                <a:latin typeface="Times New Roman" panose="02020603050405020304" pitchFamily="18" charset="0"/>
                <a:ea typeface="Times New Roman" charset="0"/>
                <a:cs typeface="Times New Roman" panose="02020603050405020304" pitchFamily="18" charset="0"/>
              </a:rPr>
              <a:t>, and CMC</a:t>
            </a:r>
            <a:r>
              <a:rPr lang="en-US" sz="2400" baseline="30000" dirty="0">
                <a:latin typeface="Times New Roman" panose="02020603050405020304" pitchFamily="18" charset="0"/>
                <a:ea typeface="Times New Roman" charset="0"/>
                <a:cs typeface="Times New Roman" panose="02020603050405020304" pitchFamily="18" charset="0"/>
              </a:rPr>
              <a:t>3</a:t>
            </a:r>
            <a:r>
              <a:rPr lang="en-US" sz="2400" dirty="0">
                <a:latin typeface="Times New Roman" panose="02020603050405020304" pitchFamily="18" charset="0"/>
                <a:ea typeface="Times New Roman" charset="0"/>
                <a:cs typeface="Times New Roman" panose="02020603050405020304" pitchFamily="18" charset="0"/>
              </a:rPr>
              <a:t>-South</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Membership includes diverse perspectives on math and quantitative reasoning</a:t>
            </a:r>
          </a:p>
          <a:p>
            <a:pPr marL="320040">
              <a:lnSpc>
                <a:spcPct val="110000"/>
              </a:lnSpc>
              <a:spcBef>
                <a:spcPts val="600"/>
              </a:spcBef>
              <a:buClr>
                <a:srgbClr val="0070C0"/>
              </a:buClr>
            </a:pPr>
            <a:r>
              <a:rPr lang="en-US" sz="2400" dirty="0">
                <a:latin typeface="Times New Roman" panose="02020603050405020304" pitchFamily="18" charset="0"/>
                <a:cs typeface="Times New Roman" panose="02020603050405020304" pitchFamily="18" charset="0"/>
              </a:rPr>
              <a:t>Guided by commitment to equity…empowering students to be successful in a technologically evolving society </a:t>
            </a:r>
            <a:endParaRPr lang="en-US" sz="2400" dirty="0">
              <a:latin typeface="Times New Roman" panose="02020603050405020304" pitchFamily="18" charset="0"/>
              <a:ea typeface="Times New Roman" charset="0"/>
              <a:cs typeface="Times New Roman" panose="02020603050405020304" pitchFamily="18" charset="0"/>
            </a:endParaRP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Considerations for both STEM and non-STEM curriculum</a:t>
            </a:r>
          </a:p>
          <a:p>
            <a:pPr marL="320040" indent="0">
              <a:buNone/>
            </a:pPr>
            <a:endParaRPr lang="en-US" sz="2400" dirty="0"/>
          </a:p>
        </p:txBody>
      </p:sp>
    </p:spTree>
    <p:extLst>
      <p:ext uri="{BB962C8B-B14F-4D97-AF65-F5344CB8AC3E}">
        <p14:creationId xmlns:p14="http://schemas.microsoft.com/office/powerpoint/2010/main" val="263814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Quantitative Reasoning</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lnSpc>
                <a:spcPct val="110000"/>
              </a:lnSpc>
              <a:spcBef>
                <a:spcPts val="600"/>
              </a:spcBef>
              <a:buClr>
                <a:srgbClr val="0070C0"/>
              </a:buClr>
              <a:buNone/>
            </a:pPr>
            <a:r>
              <a:rPr lang="en-US" sz="2400" dirty="0">
                <a:latin typeface="Times New Roman" panose="02020603050405020304" pitchFamily="18" charset="0"/>
                <a:cs typeface="Times New Roman" panose="02020603050405020304" pitchFamily="18" charset="0"/>
              </a:rPr>
              <a:t>It is the ability to solve and interpret problems using both computation and logic. It may include, but is not limited to: </a:t>
            </a:r>
          </a:p>
          <a:p>
            <a:pPr>
              <a:lnSpc>
                <a:spcPct val="110000"/>
              </a:lnSpc>
              <a:spcBef>
                <a:spcPts val="600"/>
              </a:spcBef>
              <a:buClr>
                <a:srgbClr val="0070C0"/>
              </a:buClr>
            </a:pPr>
            <a:r>
              <a:rPr lang="en-US" sz="2400" dirty="0">
                <a:latin typeface="Times New Roman" panose="02020603050405020304" pitchFamily="18" charset="0"/>
                <a:cs typeface="Times New Roman" panose="02020603050405020304" pitchFamily="18" charset="0"/>
              </a:rPr>
              <a:t>understanding the power of compound interest in finance, or exponential growth in populations and climate change; </a:t>
            </a:r>
          </a:p>
          <a:p>
            <a:pPr>
              <a:lnSpc>
                <a:spcPct val="110000"/>
              </a:lnSpc>
              <a:spcBef>
                <a:spcPts val="600"/>
              </a:spcBef>
              <a:buClr>
                <a:srgbClr val="0070C0"/>
              </a:buClr>
            </a:pPr>
            <a:r>
              <a:rPr lang="en-US" sz="2400" dirty="0">
                <a:latin typeface="Times New Roman" panose="02020603050405020304" pitchFamily="18" charset="0"/>
                <a:cs typeface="Times New Roman" panose="02020603050405020304" pitchFamily="18" charset="0"/>
              </a:rPr>
              <a:t>uses and misuses of statistics, especially in understanding a statistical analysis in order gauge the accuracy or validity of statistical results and ultimately a statistical study; </a:t>
            </a:r>
          </a:p>
          <a:p>
            <a:pPr>
              <a:lnSpc>
                <a:spcPct val="110000"/>
              </a:lnSpc>
              <a:spcBef>
                <a:spcPts val="600"/>
              </a:spcBef>
              <a:buClr>
                <a:srgbClr val="0070C0"/>
              </a:buClr>
            </a:pPr>
            <a:r>
              <a:rPr lang="en-US" sz="2400" dirty="0">
                <a:latin typeface="Times New Roman" panose="02020603050405020304" pitchFamily="18" charset="0"/>
                <a:cs typeface="Times New Roman" panose="02020603050405020304" pitchFamily="18" charset="0"/>
              </a:rPr>
              <a:t>or how to use the principles of logic and rhetoric to make sound and valid arguments.</a:t>
            </a:r>
          </a:p>
          <a:p>
            <a:pPr marL="0" indent="0">
              <a:buNone/>
            </a:pPr>
            <a:endParaRPr lang="en-US" sz="2400" dirty="0"/>
          </a:p>
        </p:txBody>
      </p:sp>
    </p:spTree>
    <p:extLst>
      <p:ext uri="{BB962C8B-B14F-4D97-AF65-F5344CB8AC3E}">
        <p14:creationId xmlns:p14="http://schemas.microsoft.com/office/powerpoint/2010/main" val="156198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Quantitative Reasoning</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6" y="2203555"/>
            <a:ext cx="10852881" cy="4452078"/>
          </a:xfrm>
        </p:spPr>
        <p:txBody>
          <a:bodyPr>
            <a:normAutofit fontScale="85000" lnSpcReduction="20000"/>
          </a:bodyPr>
          <a:lstStyle/>
          <a:p>
            <a:pPr marL="0" indent="0">
              <a:lnSpc>
                <a:spcPct val="120000"/>
              </a:lnSpc>
              <a:spcBef>
                <a:spcPts val="400"/>
              </a:spcBef>
              <a:buNone/>
            </a:pPr>
            <a:r>
              <a:rPr lang="en-US" sz="2400" dirty="0">
                <a:latin typeface="Times New Roman" panose="02020603050405020304" pitchFamily="18" charset="0"/>
                <a:cs typeface="Times New Roman" panose="02020603050405020304" pitchFamily="18" charset="0"/>
              </a:rPr>
              <a:t>The ability to reason quantitatively is a stable combination of skills and practices involving: </a:t>
            </a:r>
          </a:p>
          <a:p>
            <a:pPr marL="571500" indent="-571500">
              <a:lnSpc>
                <a:spcPct val="120000"/>
              </a:lnSpc>
              <a:spcBef>
                <a:spcPts val="400"/>
              </a:spcBef>
              <a:buAutoNum type="romanLcParenBoth"/>
            </a:pPr>
            <a:r>
              <a:rPr lang="en-US" sz="2400" dirty="0">
                <a:latin typeface="Times New Roman" panose="02020603050405020304" pitchFamily="18" charset="0"/>
                <a:cs typeface="Times New Roman" panose="02020603050405020304" pitchFamily="18" charset="0"/>
              </a:rPr>
              <a:t>the ability to read, comprehend, interpret, and communicate quantitative information in various contexts in a variety of formats, </a:t>
            </a:r>
          </a:p>
          <a:p>
            <a:pPr marL="571500" indent="-571500">
              <a:lnSpc>
                <a:spcPct val="120000"/>
              </a:lnSpc>
              <a:spcBef>
                <a:spcPts val="400"/>
              </a:spcBef>
              <a:buAutoNum type="romanLcParenBoth"/>
            </a:pPr>
            <a:r>
              <a:rPr lang="en-US" sz="2400" dirty="0">
                <a:latin typeface="Times New Roman" panose="02020603050405020304" pitchFamily="18" charset="0"/>
                <a:cs typeface="Times New Roman" panose="02020603050405020304" pitchFamily="18" charset="0"/>
              </a:rPr>
              <a:t>the ability to reason with and make inferences from quantitative information in order to solve problems arising in personal, civic, and professional contexts, </a:t>
            </a:r>
          </a:p>
          <a:p>
            <a:pPr marL="571500" indent="-571500">
              <a:lnSpc>
                <a:spcPct val="120000"/>
              </a:lnSpc>
              <a:spcBef>
                <a:spcPts val="400"/>
              </a:spcBef>
              <a:buAutoNum type="romanLcParenBoth"/>
            </a:pPr>
            <a:r>
              <a:rPr lang="en-US" sz="2400" dirty="0">
                <a:latin typeface="Times New Roman" panose="02020603050405020304" pitchFamily="18" charset="0"/>
                <a:cs typeface="Times New Roman" panose="02020603050405020304" pitchFamily="18" charset="0"/>
              </a:rPr>
              <a:t>the ability to use quantitative methods to assess the reasonableness of proposed solutions to quantitative problems,</a:t>
            </a:r>
          </a:p>
          <a:p>
            <a:pPr marL="571500" indent="-571500">
              <a:lnSpc>
                <a:spcPct val="120000"/>
              </a:lnSpc>
              <a:spcBef>
                <a:spcPts val="400"/>
              </a:spcBef>
              <a:buAutoNum type="romanLcParenBoth"/>
            </a:pPr>
            <a:r>
              <a:rPr lang="en-US" sz="2400" dirty="0">
                <a:latin typeface="Times New Roman" panose="02020603050405020304" pitchFamily="18" charset="0"/>
                <a:cs typeface="Times New Roman" panose="02020603050405020304" pitchFamily="18" charset="0"/>
              </a:rPr>
              <a:t>the ability to recognize the limits of quantitative methods. Quantitative methods include the methods of computation, logic, mathematics, and statistics. Quantitative information is traditionally found in subject areas like mathematics, statistics, computer science, and logic. </a:t>
            </a:r>
          </a:p>
          <a:p>
            <a:pPr marL="0" indent="0">
              <a:lnSpc>
                <a:spcPct val="120000"/>
              </a:lnSpc>
              <a:spcBef>
                <a:spcPts val="400"/>
              </a:spcBef>
              <a:buNone/>
            </a:pPr>
            <a:endParaRPr lang="en-US" sz="2000" i="1" dirty="0">
              <a:latin typeface="Times New Roman" panose="02020603050405020304" pitchFamily="18" charset="0"/>
              <a:cs typeface="Times New Roman" panose="02020603050405020304" pitchFamily="18" charset="0"/>
            </a:endParaRPr>
          </a:p>
          <a:p>
            <a:pPr marL="0" indent="0">
              <a:lnSpc>
                <a:spcPct val="120000"/>
              </a:lnSpc>
              <a:spcBef>
                <a:spcPts val="400"/>
              </a:spcBef>
              <a:buNone/>
            </a:pPr>
            <a:r>
              <a:rPr lang="en-US" sz="2000" i="1" dirty="0">
                <a:latin typeface="Times New Roman" panose="02020603050405020304" pitchFamily="18" charset="0"/>
                <a:cs typeface="Times New Roman" panose="02020603050405020304" pitchFamily="18" charset="0"/>
              </a:rPr>
              <a:t>From CSU QRTF Recommendations: </a:t>
            </a:r>
            <a:r>
              <a:rPr lang="en-US" sz="2000" i="1" dirty="0">
                <a:latin typeface="Times New Roman" panose="02020603050405020304" pitchFamily="18" charset="0"/>
                <a:cs typeface="Times New Roman" panose="02020603050405020304" pitchFamily="18" charset="0"/>
                <a:hlinkClick r:id="rId2"/>
              </a:rPr>
              <a:t>https://www.asccc.org/sites/default/files/V.%20G.%20QRTF%20Final%20Report%2008-01-2016.pdf</a:t>
            </a:r>
            <a:r>
              <a:rPr lang="en-US" sz="2000" i="1" dirty="0">
                <a:latin typeface="Times New Roman" panose="02020603050405020304" pitchFamily="18" charset="0"/>
                <a:cs typeface="Times New Roman" panose="02020603050405020304" pitchFamily="18" charset="0"/>
              </a:rPr>
              <a:t> </a:t>
            </a:r>
          </a:p>
          <a:p>
            <a:pPr marL="0" indent="0">
              <a:lnSpc>
                <a:spcPct val="120000"/>
              </a:lnSpc>
              <a:spcBef>
                <a:spcPts val="400"/>
              </a:spcBef>
              <a:buNone/>
            </a:pPr>
            <a:endParaRPr lang="en-US" sz="2400" dirty="0"/>
          </a:p>
        </p:txBody>
      </p:sp>
    </p:spTree>
    <p:extLst>
      <p:ext uri="{BB962C8B-B14F-4D97-AF65-F5344CB8AC3E}">
        <p14:creationId xmlns:p14="http://schemas.microsoft.com/office/powerpoint/2010/main" val="90151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solidFill>
                  <a:srgbClr val="262626"/>
                </a:solidFill>
              </a:rPr>
              <a:t>Mathematics and Quantitative Reasoning</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Mathematics placement is being considered for two separate groups: Statistics and Liberal Arts Mathematics (SLAM) and Business, Sciences, Technology, Engineering, and Mathematics (B-STEM).</a:t>
            </a:r>
          </a:p>
          <a:p>
            <a:pPr marL="320040">
              <a:lnSpc>
                <a:spcPct val="110000"/>
              </a:lnSpc>
              <a:spcBef>
                <a:spcPts val="600"/>
              </a:spcBef>
              <a:buClr>
                <a:srgbClr val="0070C0"/>
              </a:buClr>
            </a:pPr>
            <a:endParaRPr lang="en-US" sz="2400" dirty="0">
              <a:latin typeface="Times New Roman" panose="02020603050405020304" pitchFamily="18" charset="0"/>
              <a:ea typeface="Times New Roman" charset="0"/>
              <a:cs typeface="Times New Roman" panose="02020603050405020304" pitchFamily="18" charset="0"/>
            </a:endParaRP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Guidance for default placement (</a:t>
            </a:r>
            <a:r>
              <a:rPr lang="en-US" sz="2400" i="1" dirty="0">
                <a:latin typeface="Times New Roman" panose="02020603050405020304" pitchFamily="18" charset="0"/>
                <a:ea typeface="Times New Roman" charset="0"/>
                <a:cs typeface="Times New Roman" panose="02020603050405020304" pitchFamily="18" charset="0"/>
              </a:rPr>
              <a:t>may be out at this time…</a:t>
            </a:r>
            <a:r>
              <a:rPr lang="en-US" sz="2400" dirty="0">
                <a:latin typeface="Times New Roman" panose="02020603050405020304" pitchFamily="18" charset="0"/>
                <a:ea typeface="Times New Roman" charset="0"/>
                <a:cs typeface="Times New Roman" panose="02020603050405020304" pitchFamily="18" charset="0"/>
              </a:rPr>
              <a:t>)—direct placement into transfer level mathematics is possible for some and possibly many SLAM students.</a:t>
            </a:r>
          </a:p>
          <a:p>
            <a:pPr marL="320040" indent="0">
              <a:buNone/>
            </a:pPr>
            <a:endParaRPr lang="en-US" sz="2400" dirty="0"/>
          </a:p>
        </p:txBody>
      </p:sp>
    </p:spTree>
    <p:extLst>
      <p:ext uri="{BB962C8B-B14F-4D97-AF65-F5344CB8AC3E}">
        <p14:creationId xmlns:p14="http://schemas.microsoft.com/office/powerpoint/2010/main" val="12778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solidFill>
                  <a:srgbClr val="262626"/>
                </a:solidFill>
              </a:rPr>
              <a:t>Mathematics and Quantitative Reasoning</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6" y="2158584"/>
            <a:ext cx="10852881" cy="4182256"/>
          </a:xfrm>
        </p:spPr>
        <p:txBody>
          <a:bodyPr>
            <a:normAutofit fontScale="85000" lnSpcReduction="10000"/>
          </a:bodyPr>
          <a:lstStyle/>
          <a:p>
            <a:pPr marL="0">
              <a:lnSpc>
                <a:spcPct val="110000"/>
              </a:lnSpc>
              <a:spcBef>
                <a:spcPts val="6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Examples of Transfer-level QR courses: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Mathematical Ideas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Statistics and Probability (Statistics, Mathematics, Psychology, Business, Sociology, Economics)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Discrete Structures for Computer Science (Computer Science, Mathematics)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Trigonometry</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College Algebra</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Precalculus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Finite Mathematics</a:t>
            </a:r>
          </a:p>
          <a:p>
            <a:pPr marL="320040">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Higher math…</a:t>
            </a:r>
          </a:p>
          <a:p>
            <a:pPr marL="91440" indent="0">
              <a:lnSpc>
                <a:spcPct val="110000"/>
              </a:lnSpc>
              <a:spcBef>
                <a:spcPts val="6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(Note: not all such courses have TOP Code 1701.00, other TOP Codes that have QR courses include but might not be limited to 0707.10, 2204.00, 2001.00, 2208.00)</a:t>
            </a:r>
          </a:p>
          <a:p>
            <a:pPr>
              <a:lnSpc>
                <a:spcPct val="110000"/>
              </a:lnSpc>
              <a:spcBef>
                <a:spcPts val="600"/>
              </a:spcBef>
              <a:buClr>
                <a:srgbClr val="0070C0"/>
              </a:buClr>
            </a:pPr>
            <a:endParaRPr lang="en-US" sz="2400" dirty="0">
              <a:latin typeface="Times New Roman" panose="02020603050405020304" pitchFamily="18" charset="0"/>
              <a:ea typeface="Times New Roman" charset="0"/>
              <a:cs typeface="Times New Roman" panose="02020603050405020304" pitchFamily="18" charset="0"/>
            </a:endParaRPr>
          </a:p>
          <a:p>
            <a:pPr marL="0">
              <a:buNone/>
            </a:pPr>
            <a:endParaRPr lang="en-US" sz="2400" dirty="0"/>
          </a:p>
        </p:txBody>
      </p:sp>
    </p:spTree>
    <p:extLst>
      <p:ext uri="{BB962C8B-B14F-4D97-AF65-F5344CB8AC3E}">
        <p14:creationId xmlns:p14="http://schemas.microsoft.com/office/powerpoint/2010/main" val="370409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MQRTF Proposal</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6" y="2038663"/>
            <a:ext cx="10852881" cy="4691921"/>
          </a:xfrm>
        </p:spPr>
        <p:txBody>
          <a:bodyPr>
            <a:noAutofit/>
          </a:bodyPr>
          <a:lstStyle/>
          <a:p>
            <a:pPr marL="0" indent="0">
              <a:lnSpc>
                <a:spcPct val="110000"/>
              </a:lnSpc>
              <a:spcBef>
                <a:spcPts val="600"/>
              </a:spcBef>
              <a:buClr>
                <a:srgbClr val="0070C0"/>
              </a:buClr>
              <a:buNone/>
            </a:pPr>
            <a:r>
              <a:rPr lang="en-US" sz="2400" dirty="0">
                <a:latin typeface="Times New Roman" panose="02020603050405020304" pitchFamily="18" charset="0"/>
                <a:cs typeface="Times New Roman" panose="02020603050405020304" pitchFamily="18" charset="0"/>
              </a:rPr>
              <a:t>Guided by commitment to equity…empowering students to be successful in a technologically evolving society… </a:t>
            </a:r>
          </a:p>
          <a:p>
            <a:pPr marL="548640" lvl="1" indent="-457200">
              <a:spcBef>
                <a:spcPts val="400"/>
              </a:spcBef>
              <a:buClr>
                <a:srgbClr val="0070C0"/>
              </a:buClr>
              <a:buFont typeface="+mj-lt"/>
              <a:buAutoNum type="arabicPeriod"/>
            </a:pPr>
            <a:r>
              <a:rPr lang="en-US" sz="2200" i="1" dirty="0">
                <a:latin typeface="Times New Roman" panose="02020603050405020304" pitchFamily="18" charset="0"/>
                <a:cs typeface="Times New Roman" panose="02020603050405020304" pitchFamily="18" charset="0"/>
              </a:rPr>
              <a:t>Research the various and diverse perspectives on appropriate content for math/quantitative reasoning education for non-STEM majors; </a:t>
            </a:r>
          </a:p>
          <a:p>
            <a:pPr marL="548640" lvl="1" indent="-457200">
              <a:spcBef>
                <a:spcPts val="400"/>
              </a:spcBef>
              <a:buClr>
                <a:srgbClr val="0070C0"/>
              </a:buClr>
              <a:buFont typeface="+mj-lt"/>
              <a:buAutoNum type="arabicPeriod"/>
            </a:pPr>
            <a:r>
              <a:rPr lang="en-US" sz="2200" i="1" dirty="0">
                <a:latin typeface="Times New Roman" panose="02020603050405020304" pitchFamily="18" charset="0"/>
                <a:cs typeface="Times New Roman" panose="02020603050405020304" pitchFamily="18" charset="0"/>
              </a:rPr>
              <a:t>Develop recommendations on math and quantitative reasoning standards for non-STEM majors;</a:t>
            </a:r>
            <a:endParaRPr lang="en-US" sz="2200" dirty="0">
              <a:latin typeface="Times New Roman" panose="02020603050405020304" pitchFamily="18" charset="0"/>
              <a:cs typeface="Times New Roman" panose="02020603050405020304" pitchFamily="18" charset="0"/>
            </a:endParaRPr>
          </a:p>
          <a:p>
            <a:pPr marL="548640" lvl="1" indent="-457200">
              <a:spcBef>
                <a:spcPts val="400"/>
              </a:spcBef>
              <a:buClr>
                <a:srgbClr val="0070C0"/>
              </a:buClr>
              <a:buFont typeface="+mj-lt"/>
              <a:buAutoNum type="arabicPeriod"/>
            </a:pPr>
            <a:r>
              <a:rPr lang="en-US" sz="2200" i="1" dirty="0">
                <a:latin typeface="Times New Roman" panose="02020603050405020304" pitchFamily="18" charset="0"/>
                <a:cs typeface="Times New Roman" panose="02020603050405020304" pitchFamily="18" charset="0"/>
              </a:rPr>
              <a:t>Develop a plan for how to provide opportunities for more students to consider STEM fields… and address the achievement gap by underrepresented groups;</a:t>
            </a:r>
          </a:p>
          <a:p>
            <a:pPr marL="548640" lvl="1" indent="-457200">
              <a:spcBef>
                <a:spcPts val="400"/>
              </a:spcBef>
              <a:buClr>
                <a:srgbClr val="0070C0"/>
              </a:buClr>
              <a:buFont typeface="+mj-lt"/>
              <a:buAutoNum type="arabicPeriod"/>
            </a:pPr>
            <a:r>
              <a:rPr lang="en-US" sz="2200" i="1" dirty="0">
                <a:latin typeface="Times New Roman" panose="02020603050405020304" pitchFamily="18" charset="0"/>
                <a:cs typeface="Times New Roman" panose="02020603050405020304" pitchFamily="18" charset="0"/>
              </a:rPr>
              <a:t>Provide a report that includes the research results and recommendations to the ASCCC, CMC</a:t>
            </a:r>
            <a:r>
              <a:rPr lang="en-US" sz="2200" i="1" baseline="30000" dirty="0">
                <a:latin typeface="Times New Roman" panose="02020603050405020304" pitchFamily="18" charset="0"/>
                <a:cs typeface="Times New Roman" panose="02020603050405020304" pitchFamily="18" charset="0"/>
              </a:rPr>
              <a:t>3</a:t>
            </a:r>
            <a:r>
              <a:rPr lang="en-US" sz="2200" i="1" dirty="0">
                <a:latin typeface="Times New Roman" panose="02020603050405020304" pitchFamily="18" charset="0"/>
                <a:cs typeface="Times New Roman" panose="02020603050405020304" pitchFamily="18" charset="0"/>
              </a:rPr>
              <a:t>, and others, such as the California Community Colleges Chancellor’s Office and Board of Governors; and</a:t>
            </a:r>
          </a:p>
          <a:p>
            <a:pPr marL="548640" lvl="1" indent="-457200">
              <a:spcBef>
                <a:spcPts val="400"/>
              </a:spcBef>
              <a:buClr>
                <a:srgbClr val="0070C0"/>
              </a:buClr>
              <a:buFont typeface="+mj-lt"/>
              <a:buAutoNum type="arabicPeriod"/>
            </a:pPr>
            <a:r>
              <a:rPr lang="en-US" sz="2200" i="1" dirty="0">
                <a:latin typeface="Times New Roman" panose="02020603050405020304" pitchFamily="18" charset="0"/>
                <a:cs typeface="Times New Roman" panose="02020603050405020304" pitchFamily="18" charset="0"/>
              </a:rPr>
              <a:t>Request a response from ASCCC, CMC</a:t>
            </a:r>
            <a:r>
              <a:rPr lang="en-US" sz="2200" i="1" baseline="30000" dirty="0">
                <a:latin typeface="Times New Roman" panose="02020603050405020304" pitchFamily="18" charset="0"/>
                <a:cs typeface="Times New Roman" panose="02020603050405020304" pitchFamily="18" charset="0"/>
              </a:rPr>
              <a:t>3</a:t>
            </a:r>
            <a:r>
              <a:rPr lang="en-US" sz="2200" i="1" dirty="0">
                <a:latin typeface="Times New Roman" panose="02020603050405020304" pitchFamily="18" charset="0"/>
                <a:cs typeface="Times New Roman" panose="02020603050405020304" pitchFamily="18" charset="0"/>
              </a:rPr>
              <a:t>, and other stakeholders.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68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ASCCC Resolution 9.02 S18</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lnSpcReduction="10000"/>
          </a:bodyPr>
          <a:lstStyle/>
          <a:p>
            <a:pPr marL="0" indent="0" algn="ctr">
              <a:buClr>
                <a:srgbClr val="0070C0"/>
              </a:buClr>
              <a:buNone/>
            </a:pPr>
            <a:r>
              <a:rPr lang="en-US" sz="2400" b="1" dirty="0">
                <a:latin typeface="Times New Roman" panose="02020603050405020304" pitchFamily="18" charset="0"/>
                <a:cs typeface="Times New Roman" panose="02020603050405020304" pitchFamily="18" charset="0"/>
              </a:rPr>
              <a:t>Pathways to Meet General Education Requirements of Quantitative Reasoning</a:t>
            </a:r>
          </a:p>
          <a:p>
            <a:pPr>
              <a:buClr>
                <a:srgbClr val="0070C0"/>
              </a:buClr>
            </a:pPr>
            <a:r>
              <a:rPr lang="en-US" sz="2200" dirty="0">
                <a:solidFill>
                  <a:schemeClr val="tx1"/>
                </a:solidFill>
                <a:latin typeface="Times New Roman" panose="02020603050405020304" pitchFamily="18" charset="0"/>
                <a:cs typeface="Times New Roman" panose="02020603050405020304" pitchFamily="18" charset="0"/>
              </a:rPr>
              <a:t>Resolved, That the Academic Senate for California Community Colleges recognize multiple pathways for students to achieve transfer-level competency in mathematics and quantitative reasoning; </a:t>
            </a:r>
          </a:p>
          <a:p>
            <a:pPr>
              <a:buClr>
                <a:srgbClr val="0070C0"/>
              </a:buClr>
            </a:pPr>
            <a:r>
              <a:rPr lang="en-US" sz="2200" dirty="0">
                <a:solidFill>
                  <a:schemeClr val="tx1"/>
                </a:solidFill>
                <a:latin typeface="Times New Roman" panose="02020603050405020304" pitchFamily="18" charset="0"/>
                <a:cs typeface="Times New Roman" panose="02020603050405020304" pitchFamily="18" charset="0"/>
              </a:rPr>
              <a:t>Resolved, That the Academic Senate for California Community Colleges endorse the California Community Colleges Math and Quantitative Reasoning Task Force Recommendations – Part I as one option that colleges may consider as they implement changes related to AB 705 (Irwin, 2017); and</a:t>
            </a:r>
          </a:p>
          <a:p>
            <a:pPr>
              <a:buClr>
                <a:srgbClr val="0070C0"/>
              </a:buClr>
            </a:pPr>
            <a:r>
              <a:rPr lang="en-US" sz="2200" dirty="0">
                <a:solidFill>
                  <a:schemeClr val="tx1"/>
                </a:solidFill>
                <a:latin typeface="Times New Roman" panose="02020603050405020304" pitchFamily="18" charset="0"/>
                <a:cs typeface="Times New Roman" panose="02020603050405020304" pitchFamily="18" charset="0"/>
              </a:rPr>
              <a:t>Resolved, That the Academic Senate for California Community Colleges recommend that the Math and Quantitative Reasoning Task Force create an additional C-ID descriptor for a pre-statistics course that focuses on mathematical topics relevant for statistics, including algebra.</a:t>
            </a:r>
          </a:p>
          <a:p>
            <a:pPr marL="0" indent="0">
              <a:buClr>
                <a:srgbClr val="0070C0"/>
              </a:buCl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41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Draft C-ID Descriptors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Courses may be offered as corequisite/concurrent or prerequisite/preparatory student support based on local placement policies</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Structured so that most students have the opportunity to complete transfer level within a one-year time frame (or less)</a:t>
            </a:r>
          </a:p>
          <a:p>
            <a:pPr>
              <a:lnSpc>
                <a:spcPct val="110000"/>
              </a:lnSpc>
              <a:spcBef>
                <a:spcPts val="600"/>
              </a:spcBef>
              <a:buClr>
                <a:srgbClr val="0070C0"/>
              </a:buClr>
            </a:pPr>
            <a:r>
              <a:rPr lang="en-US" sz="2400" b="1" dirty="0">
                <a:latin typeface="Times New Roman" panose="02020603050405020304" pitchFamily="18" charset="0"/>
                <a:ea typeface="Times New Roman" charset="0"/>
                <a:cs typeface="Times New Roman" panose="02020603050405020304" pitchFamily="18" charset="0"/>
              </a:rPr>
              <a:t>Optional curriculum </a:t>
            </a:r>
            <a:r>
              <a:rPr lang="en-US" sz="2400" dirty="0">
                <a:latin typeface="Times New Roman" panose="02020603050405020304" pitchFamily="18" charset="0"/>
                <a:ea typeface="Times New Roman" charset="0"/>
                <a:cs typeface="Times New Roman" panose="02020603050405020304" pitchFamily="18" charset="0"/>
              </a:rPr>
              <a:t>for colleges to consider</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Descriptors less prescriptive, more flexible – colleges tailor courses for their student populations</a:t>
            </a:r>
          </a:p>
          <a:p>
            <a:pPr>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Can be offered in modules, further tailoring to local student needs</a:t>
            </a:r>
          </a:p>
          <a:p>
            <a:pPr marL="0" indent="0">
              <a:buNone/>
            </a:pPr>
            <a:endParaRPr lang="en-US" sz="2400" dirty="0"/>
          </a:p>
        </p:txBody>
      </p:sp>
    </p:spTree>
    <p:extLst>
      <p:ext uri="{BB962C8B-B14F-4D97-AF65-F5344CB8AC3E}">
        <p14:creationId xmlns:p14="http://schemas.microsoft.com/office/powerpoint/2010/main" val="291388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53688" y="724228"/>
            <a:ext cx="7729728" cy="1188720"/>
          </a:xfrm>
        </p:spPr>
        <p:txBody>
          <a:bodyPr>
            <a:normAutofit/>
          </a:bodyPr>
          <a:lstStyle/>
          <a:p>
            <a:r>
              <a:rPr lang="en-US" sz="4400" dirty="0"/>
              <a:t>Overview</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1154244" y="2338465"/>
            <a:ext cx="9728616" cy="4122295"/>
          </a:xfrm>
        </p:spPr>
        <p:txBody>
          <a:bodyPr>
            <a:normAutofit fontScale="92500" lnSpcReduction="20000"/>
          </a:bodyPr>
          <a:lstStyle/>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Introduction</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Setting the Tone…</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AB 705</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CSU EOs 1100 and 1110</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The CCC MQRTF</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Quantitative Reasoning</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Mathematics and Quantitative Reasoning</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Proposal and Resolution 9.02 S18</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Draft C-ID Descriptors</a:t>
            </a:r>
          </a:p>
          <a:p>
            <a:pPr>
              <a:buClr>
                <a:srgbClr val="0070C0"/>
              </a:buClr>
            </a:pPr>
            <a:r>
              <a:rPr lang="en-US" sz="2400" dirty="0">
                <a:solidFill>
                  <a:srgbClr val="262626"/>
                </a:solidFill>
                <a:latin typeface="Times New Roman" panose="02020603050405020304" pitchFamily="18" charset="0"/>
                <a:cs typeface="Times New Roman" panose="02020603050405020304" pitchFamily="18" charset="0"/>
              </a:rPr>
              <a:t>MQRTF Report</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CD8C8A8-0584-C14C-837D-08894E9D3C4C}"/>
              </a:ext>
            </a:extLst>
          </p:cNvPr>
          <p:cNvPicPr>
            <a:picLocks noChangeAspect="1"/>
          </p:cNvPicPr>
          <p:nvPr/>
        </p:nvPicPr>
        <p:blipFill>
          <a:blip r:embed="rId2"/>
          <a:stretch>
            <a:fillRect/>
          </a:stretch>
        </p:blipFill>
        <p:spPr>
          <a:xfrm>
            <a:off x="7652220" y="2769302"/>
            <a:ext cx="3230639" cy="3230639"/>
          </a:xfrm>
          <a:prstGeom prst="rect">
            <a:avLst/>
          </a:prstGeom>
        </p:spPr>
      </p:pic>
    </p:spTree>
    <p:extLst>
      <p:ext uri="{BB962C8B-B14F-4D97-AF65-F5344CB8AC3E}">
        <p14:creationId xmlns:p14="http://schemas.microsoft.com/office/powerpoint/2010/main" val="323612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Draft C-ID </a:t>
            </a:r>
            <a:r>
              <a:rPr lang="en-US" sz="4000" dirty="0" err="1">
                <a:solidFill>
                  <a:srgbClr val="262626"/>
                </a:solidFill>
              </a:rPr>
              <a:t>DescriPTors</a:t>
            </a:r>
            <a:endParaRPr lang="en-US" sz="4000" dirty="0">
              <a:solidFill>
                <a:srgbClr val="262626"/>
              </a:solidFill>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7"/>
            <a:ext cx="7060368" cy="4197246"/>
          </a:xfrm>
        </p:spPr>
        <p:txBody>
          <a:bodyPr>
            <a:normAutofit/>
          </a:bodyPr>
          <a:lstStyle/>
          <a:p>
            <a:pPr marL="0" indent="0">
              <a:buClr>
                <a:srgbClr val="0070C0"/>
              </a:buClr>
              <a:buNone/>
            </a:pPr>
            <a:r>
              <a:rPr lang="en-US" sz="2400" dirty="0">
                <a:latin typeface="Times New Roman" panose="02020603050405020304" pitchFamily="18" charset="0"/>
                <a:cs typeface="Times New Roman" panose="02020603050405020304" pitchFamily="18" charset="0"/>
              </a:rPr>
              <a:t>The C-ID Descriptors – motivated with the understanding that “one size does NOT fit all”</a:t>
            </a:r>
          </a:p>
          <a:p>
            <a:pPr>
              <a:buClr>
                <a:srgbClr val="0070C0"/>
              </a:buClr>
            </a:pPr>
            <a:r>
              <a:rPr lang="en-US" sz="2400" dirty="0">
                <a:latin typeface="Times New Roman" panose="02020603050405020304" pitchFamily="18" charset="0"/>
                <a:cs typeface="Times New Roman" panose="02020603050405020304" pitchFamily="18" charset="0"/>
              </a:rPr>
              <a:t>Elementary Mathematics</a:t>
            </a:r>
          </a:p>
          <a:p>
            <a:pPr>
              <a:buClr>
                <a:srgbClr val="0070C0"/>
              </a:buClr>
            </a:pPr>
            <a:r>
              <a:rPr lang="en-US" sz="2400" dirty="0">
                <a:latin typeface="Times New Roman" panose="02020603050405020304" pitchFamily="18" charset="0"/>
                <a:cs typeface="Times New Roman" panose="02020603050405020304" pitchFamily="18" charset="0"/>
              </a:rPr>
              <a:t>Fundamentals of Algebra for Statistics and Liberal Arts Mathematics</a:t>
            </a:r>
          </a:p>
          <a:p>
            <a:pPr>
              <a:buClr>
                <a:srgbClr val="0070C0"/>
              </a:buClr>
            </a:pPr>
            <a:r>
              <a:rPr lang="en-US" sz="2400" dirty="0">
                <a:latin typeface="Times New Roman" panose="02020603050405020304" pitchFamily="18" charset="0"/>
                <a:cs typeface="Times New Roman" panose="02020603050405020304" pitchFamily="18" charset="0"/>
              </a:rPr>
              <a:t>Foundations of Algebra for Mathematics Intensive Fields</a:t>
            </a:r>
          </a:p>
          <a:p>
            <a:pPr>
              <a:buClr>
                <a:srgbClr val="0070C0"/>
              </a:buClr>
            </a:pPr>
            <a:r>
              <a:rPr lang="en-US" sz="2400" dirty="0">
                <a:latin typeface="Times New Roman" panose="02020603050405020304" pitchFamily="18" charset="0"/>
                <a:cs typeface="Times New Roman" panose="02020603050405020304" pitchFamily="18" charset="0"/>
              </a:rPr>
              <a:t>Algebra from SLAM to STEM – a Bridge Course</a:t>
            </a:r>
          </a:p>
          <a:p>
            <a:pPr>
              <a:buClr>
                <a:srgbClr val="0070C0"/>
              </a:buClr>
            </a:pPr>
            <a:r>
              <a:rPr lang="en-US" sz="2400" dirty="0">
                <a:latin typeface="Times New Roman" panose="02020603050405020304" pitchFamily="18" charset="0"/>
                <a:cs typeface="Times New Roman" panose="02020603050405020304" pitchFamily="18" charset="0"/>
              </a:rPr>
              <a:t>Maybe another if…</a:t>
            </a:r>
          </a:p>
          <a:p>
            <a:pPr marL="0" indent="0">
              <a:buClr>
                <a:srgbClr val="0070C0"/>
              </a:buClr>
              <a:buNone/>
            </a:pP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24DEBD6-E018-C643-98E2-CF7B45CCCB09}"/>
              </a:ext>
            </a:extLst>
          </p:cNvPr>
          <p:cNvPicPr>
            <a:picLocks noChangeAspect="1"/>
          </p:cNvPicPr>
          <p:nvPr/>
        </p:nvPicPr>
        <p:blipFill>
          <a:blip r:embed="rId2"/>
          <a:stretch>
            <a:fillRect/>
          </a:stretch>
        </p:blipFill>
        <p:spPr>
          <a:xfrm>
            <a:off x="7854846" y="3327321"/>
            <a:ext cx="3552668" cy="2429398"/>
          </a:xfrm>
          <a:prstGeom prst="rect">
            <a:avLst/>
          </a:prstGeom>
        </p:spPr>
      </p:pic>
    </p:spTree>
    <p:extLst>
      <p:ext uri="{BB962C8B-B14F-4D97-AF65-F5344CB8AC3E}">
        <p14:creationId xmlns:p14="http://schemas.microsoft.com/office/powerpoint/2010/main" val="409844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Draft C-ID </a:t>
            </a:r>
            <a:r>
              <a:rPr lang="en-US" sz="4000" dirty="0" err="1">
                <a:solidFill>
                  <a:srgbClr val="262626"/>
                </a:solidFill>
              </a:rPr>
              <a:t>DescriPTors</a:t>
            </a:r>
            <a:endParaRPr lang="en-US" sz="4000" dirty="0">
              <a:solidFill>
                <a:srgbClr val="262626"/>
              </a:solidFill>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6" y="2443396"/>
            <a:ext cx="7412845" cy="4122295"/>
          </a:xfrm>
        </p:spPr>
        <p:txBody>
          <a:bodyPr>
            <a:normAutofit/>
          </a:bodyPr>
          <a:lstStyle/>
          <a:p>
            <a:pPr marL="0" indent="0">
              <a:spcBef>
                <a:spcPts val="400"/>
              </a:spcBef>
              <a:spcAft>
                <a:spcPts val="600"/>
              </a:spcAft>
              <a:buClr>
                <a:srgbClr val="0070C0"/>
              </a:buClr>
              <a:buNone/>
            </a:pPr>
            <a:r>
              <a:rPr lang="en-US" sz="2400" dirty="0">
                <a:latin typeface="Times New Roman" panose="02020603050405020304" pitchFamily="18" charset="0"/>
                <a:cs typeface="Times New Roman" panose="02020603050405020304" pitchFamily="18" charset="0"/>
              </a:rPr>
              <a:t>Different from transfer-level C-ID Descriptors:</a:t>
            </a:r>
          </a:p>
          <a:p>
            <a:pPr marL="457200">
              <a:spcBef>
                <a:spcPts val="400"/>
              </a:spcBef>
              <a:spcAft>
                <a:spcPts val="600"/>
              </a:spcAft>
              <a:buClr>
                <a:srgbClr val="0070C0"/>
              </a:buClr>
            </a:pPr>
            <a:r>
              <a:rPr lang="en-US" sz="2400" dirty="0">
                <a:latin typeface="Times New Roman" panose="02020603050405020304" pitchFamily="18" charset="0"/>
                <a:cs typeface="Times New Roman" panose="02020603050405020304" pitchFamily="18" charset="0"/>
              </a:rPr>
              <a:t>Reduce the level of detail required in the outlines </a:t>
            </a:r>
          </a:p>
          <a:p>
            <a:pPr marL="457200">
              <a:spcBef>
                <a:spcPts val="400"/>
              </a:spcBef>
              <a:spcAft>
                <a:spcPts val="600"/>
              </a:spcAft>
              <a:buClr>
                <a:srgbClr val="0070C0"/>
              </a:buClr>
            </a:pPr>
            <a:r>
              <a:rPr lang="en-US" sz="2400" dirty="0">
                <a:latin typeface="Times New Roman" panose="02020603050405020304" pitchFamily="18" charset="0"/>
                <a:cs typeface="Times New Roman" panose="02020603050405020304" pitchFamily="18" charset="0"/>
              </a:rPr>
              <a:t>Rely on local faculty expertise and integrity </a:t>
            </a:r>
          </a:p>
          <a:p>
            <a:pPr marL="457200">
              <a:spcBef>
                <a:spcPts val="400"/>
              </a:spcBef>
              <a:spcAft>
                <a:spcPts val="600"/>
              </a:spcAft>
              <a:buClr>
                <a:srgbClr val="0070C0"/>
              </a:buClr>
            </a:pPr>
            <a:r>
              <a:rPr lang="en-US" sz="2400" dirty="0">
                <a:latin typeface="Times New Roman" panose="02020603050405020304" pitchFamily="18" charset="0"/>
                <a:cs typeface="Times New Roman" panose="02020603050405020304" pitchFamily="18" charset="0"/>
              </a:rPr>
              <a:t>Descriptors should include what is minimally necessary </a:t>
            </a:r>
          </a:p>
          <a:p>
            <a:pPr marL="457200">
              <a:spcBef>
                <a:spcPts val="400"/>
              </a:spcBef>
              <a:spcAft>
                <a:spcPts val="600"/>
              </a:spcAft>
              <a:buClr>
                <a:srgbClr val="0070C0"/>
              </a:buClr>
            </a:pPr>
            <a:r>
              <a:rPr lang="en-US" sz="2400" dirty="0">
                <a:latin typeface="Times New Roman" panose="02020603050405020304" pitchFamily="18" charset="0"/>
                <a:cs typeface="Times New Roman" panose="02020603050405020304" pitchFamily="18" charset="0"/>
              </a:rPr>
              <a:t>Must remain as options for colleges to consider, and not as required courses in curriculum pathways </a:t>
            </a:r>
          </a:p>
          <a:p>
            <a:pPr marL="457200">
              <a:spcBef>
                <a:spcPts val="400"/>
              </a:spcBef>
              <a:spcAft>
                <a:spcPts val="600"/>
              </a:spcAft>
              <a:buClr>
                <a:srgbClr val="0070C0"/>
              </a:buClr>
            </a:pPr>
            <a:r>
              <a:rPr lang="en-US" sz="2400" dirty="0">
                <a:latin typeface="Times New Roman" panose="02020603050405020304" pitchFamily="18" charset="0"/>
                <a:cs typeface="Times New Roman" panose="02020603050405020304" pitchFamily="18" charset="0"/>
              </a:rPr>
              <a:t>Only need approval from CCC faculty</a:t>
            </a:r>
          </a:p>
        </p:txBody>
      </p:sp>
      <p:pic>
        <p:nvPicPr>
          <p:cNvPr id="4" name="Picture 3">
            <a:extLst>
              <a:ext uri="{FF2B5EF4-FFF2-40B4-BE49-F238E27FC236}">
                <a16:creationId xmlns:a16="http://schemas.microsoft.com/office/drawing/2014/main" id="{F11A05BF-72C6-5D4E-9566-7C1C25C276DB}"/>
              </a:ext>
            </a:extLst>
          </p:cNvPr>
          <p:cNvPicPr>
            <a:picLocks noChangeAspect="1"/>
          </p:cNvPicPr>
          <p:nvPr/>
        </p:nvPicPr>
        <p:blipFill>
          <a:blip r:embed="rId2"/>
          <a:stretch>
            <a:fillRect/>
          </a:stretch>
        </p:blipFill>
        <p:spPr>
          <a:xfrm>
            <a:off x="7946839" y="3005110"/>
            <a:ext cx="3580596" cy="2218961"/>
          </a:xfrm>
          <a:prstGeom prst="rect">
            <a:avLst/>
          </a:prstGeom>
        </p:spPr>
      </p:pic>
    </p:spTree>
    <p:extLst>
      <p:ext uri="{BB962C8B-B14F-4D97-AF65-F5344CB8AC3E}">
        <p14:creationId xmlns:p14="http://schemas.microsoft.com/office/powerpoint/2010/main" val="34342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Draft C-ID </a:t>
            </a:r>
            <a:r>
              <a:rPr lang="en-US" sz="4000" dirty="0" err="1">
                <a:solidFill>
                  <a:srgbClr val="262626"/>
                </a:solidFill>
              </a:rPr>
              <a:t>DescriPTors</a:t>
            </a:r>
            <a:endParaRPr lang="en-US" sz="4000" dirty="0">
              <a:solidFill>
                <a:srgbClr val="262626"/>
              </a:solidFill>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6" y="2443397"/>
            <a:ext cx="10852879" cy="4047344"/>
          </a:xfrm>
        </p:spPr>
        <p:txBody>
          <a:bodyPr>
            <a:normAutofit/>
          </a:bodyPr>
          <a:lstStyle/>
          <a:p>
            <a:pPr marL="0" indent="0">
              <a:spcBef>
                <a:spcPts val="400"/>
              </a:spcBef>
              <a:buClr>
                <a:srgbClr val="0070C0"/>
              </a:buClr>
              <a:buNone/>
            </a:pPr>
            <a:r>
              <a:rPr lang="en-US" sz="2400" dirty="0">
                <a:latin typeface="Times New Roman" panose="02020603050405020304" pitchFamily="18" charset="0"/>
                <a:cs typeface="Times New Roman" panose="02020603050405020304" pitchFamily="18" charset="0"/>
              </a:rPr>
              <a:t>Benefits of Descriptor option:</a:t>
            </a:r>
          </a:p>
          <a:p>
            <a:pPr>
              <a:spcBef>
                <a:spcPts val="400"/>
              </a:spcBef>
              <a:buClr>
                <a:srgbClr val="0070C0"/>
              </a:buClr>
            </a:pPr>
            <a:r>
              <a:rPr lang="en-US" sz="2400" dirty="0">
                <a:latin typeface="Times New Roman" panose="02020603050405020304" pitchFamily="18" charset="0"/>
                <a:cs typeface="Times New Roman" panose="02020603050405020304" pitchFamily="18" charset="0"/>
              </a:rPr>
              <a:t>Provide options for colleges redesigning their math and quantitative reasoning pathways</a:t>
            </a:r>
          </a:p>
          <a:p>
            <a:pPr>
              <a:spcBef>
                <a:spcPts val="400"/>
              </a:spcBef>
              <a:buClr>
                <a:srgbClr val="0070C0"/>
              </a:buClr>
            </a:pPr>
            <a:r>
              <a:rPr lang="en-US" sz="2400" dirty="0">
                <a:latin typeface="Times New Roman" panose="02020603050405020304" pitchFamily="18" charset="0"/>
                <a:cs typeface="Times New Roman" panose="02020603050405020304" pitchFamily="18" charset="0"/>
              </a:rPr>
              <a:t>Better understanding of preparatory material needed for success in college-level mathematics and quantitative reasoning—</a:t>
            </a:r>
          </a:p>
          <a:p>
            <a:pPr lvl="1">
              <a:spcBef>
                <a:spcPts val="400"/>
              </a:spcBef>
              <a:buClr>
                <a:srgbClr val="0070C0"/>
              </a:buClr>
            </a:pPr>
            <a:r>
              <a:rPr lang="en-US" sz="2200" dirty="0">
                <a:latin typeface="Times New Roman" panose="02020603050405020304" pitchFamily="18" charset="0"/>
                <a:cs typeface="Times New Roman" panose="02020603050405020304" pitchFamily="18" charset="0"/>
              </a:rPr>
              <a:t>transitioning from high school to community college </a:t>
            </a:r>
          </a:p>
          <a:p>
            <a:pPr lvl="1">
              <a:spcBef>
                <a:spcPts val="400"/>
              </a:spcBef>
              <a:buClr>
                <a:srgbClr val="0070C0"/>
              </a:buClr>
            </a:pPr>
            <a:r>
              <a:rPr lang="en-US" sz="2200" dirty="0">
                <a:latin typeface="Times New Roman" panose="02020603050405020304" pitchFamily="18" charset="0"/>
                <a:cs typeface="Times New Roman" panose="02020603050405020304" pitchFamily="18" charset="0"/>
              </a:rPr>
              <a:t>public at large</a:t>
            </a:r>
          </a:p>
          <a:p>
            <a:pPr>
              <a:spcBef>
                <a:spcPts val="400"/>
              </a:spcBef>
              <a:buClr>
                <a:srgbClr val="0070C0"/>
              </a:buClr>
            </a:pPr>
            <a:r>
              <a:rPr lang="en-US" sz="2400" dirty="0">
                <a:latin typeface="Times New Roman" panose="02020603050405020304" pitchFamily="18" charset="0"/>
                <a:cs typeface="Times New Roman" panose="02020603050405020304" pitchFamily="18" charset="0"/>
              </a:rPr>
              <a:t>Ease student transition between community colleges</a:t>
            </a:r>
          </a:p>
          <a:p>
            <a:pPr>
              <a:spcBef>
                <a:spcPts val="400"/>
              </a:spcBef>
              <a:buClr>
                <a:srgbClr val="0070C0"/>
              </a:buClr>
            </a:pPr>
            <a:r>
              <a:rPr lang="en-US" sz="2400" dirty="0">
                <a:latin typeface="Times New Roman" panose="02020603050405020304" pitchFamily="18" charset="0"/>
                <a:cs typeface="Times New Roman" panose="02020603050405020304" pitchFamily="18" charset="0"/>
              </a:rPr>
              <a:t>Provide resources for colleges offering preparatory/concurrent support for students</a:t>
            </a:r>
          </a:p>
          <a:p>
            <a:pPr>
              <a:spcBef>
                <a:spcPts val="400"/>
              </a:spcBef>
              <a:buClr>
                <a:srgbClr val="0070C0"/>
              </a:buClr>
            </a:pPr>
            <a:endParaRPr lang="en-US" sz="2400" dirty="0">
              <a:latin typeface="Times New Roman" panose="02020603050405020304" pitchFamily="18" charset="0"/>
              <a:cs typeface="Times New Roman" panose="02020603050405020304" pitchFamily="18" charset="0"/>
            </a:endParaRPr>
          </a:p>
          <a:p>
            <a:pPr>
              <a:spcBef>
                <a:spcPts val="400"/>
              </a:spcBef>
              <a:buClr>
                <a:srgbClr val="0070C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3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MQRTF Report</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6" y="2233536"/>
            <a:ext cx="5516381" cy="4227225"/>
          </a:xfrm>
        </p:spPr>
        <p:txBody>
          <a:bodyPr>
            <a:noAutofit/>
          </a:bodyPr>
          <a:lstStyle/>
          <a:p>
            <a:pPr marL="0" indent="0">
              <a:lnSpc>
                <a:spcPct val="90000"/>
              </a:lnSpc>
              <a:spcBef>
                <a:spcPts val="600"/>
              </a:spcBef>
              <a:spcAft>
                <a:spcPts val="600"/>
              </a:spcAft>
              <a:buClr>
                <a:srgbClr val="0070C0"/>
              </a:buClr>
              <a:buNone/>
            </a:pPr>
            <a:r>
              <a:rPr lang="en-US" sz="2400" b="1" i="1" dirty="0">
                <a:latin typeface="Times New Roman" panose="02020603050405020304" pitchFamily="18" charset="0"/>
                <a:cs typeface="Times New Roman" panose="02020603050405020304" pitchFamily="18" charset="0"/>
              </a:rPr>
              <a:t>Will include…</a:t>
            </a:r>
          </a:p>
          <a:p>
            <a:pPr lvl="0">
              <a:lnSpc>
                <a:spcPct val="90000"/>
              </a:lnSpc>
              <a:spcBef>
                <a:spcPts val="600"/>
              </a:spcBef>
              <a:spcAft>
                <a:spcPts val="600"/>
              </a:spcAft>
              <a:buClr>
                <a:srgbClr val="0070C0"/>
              </a:buClr>
            </a:pPr>
            <a:r>
              <a:rPr lang="en-US" sz="2400" dirty="0">
                <a:latin typeface="Times New Roman" panose="02020603050405020304" pitchFamily="18" charset="0"/>
                <a:cs typeface="Times New Roman" panose="02020603050405020304" pitchFamily="18" charset="0"/>
              </a:rPr>
              <a:t>Concerns regarding guidance to students in a STEM field</a:t>
            </a:r>
          </a:p>
          <a:p>
            <a:pPr lvl="1">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National data</a:t>
            </a:r>
          </a:p>
          <a:p>
            <a:pPr lvl="1">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Math anxiety and/or similar concerns</a:t>
            </a:r>
          </a:p>
          <a:p>
            <a:pPr lvl="1">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Placement and preparation concerns</a:t>
            </a:r>
          </a:p>
          <a:p>
            <a:pPr marL="228600" lvl="1">
              <a:lnSpc>
                <a:spcPct val="90000"/>
              </a:lnSpc>
              <a:spcBef>
                <a:spcPts val="600"/>
              </a:spcBef>
              <a:spcAft>
                <a:spcPts val="600"/>
              </a:spcAft>
              <a:buClr>
                <a:srgbClr val="0070C0"/>
              </a:buClr>
            </a:pPr>
            <a:r>
              <a:rPr lang="en-US" sz="2400" dirty="0">
                <a:latin typeface="Times New Roman" panose="02020603050405020304" pitchFamily="18" charset="0"/>
                <a:cs typeface="Times New Roman" panose="02020603050405020304" pitchFamily="18" charset="0"/>
              </a:rPr>
              <a:t>One size does not fit all!</a:t>
            </a:r>
          </a:p>
          <a:p>
            <a:pPr marL="457200" lvl="2">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The need for local control—Differing local high school requirements</a:t>
            </a:r>
          </a:p>
          <a:p>
            <a:pPr marL="0" indent="0">
              <a:lnSpc>
                <a:spcPct val="120000"/>
              </a:lnSpc>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CAC2D533-860E-4447-B73F-7E062FB378CB}"/>
              </a:ext>
            </a:extLst>
          </p:cNvPr>
          <p:cNvSpPr txBox="1">
            <a:spLocks/>
          </p:cNvSpPr>
          <p:nvPr/>
        </p:nvSpPr>
        <p:spPr>
          <a:xfrm>
            <a:off x="6190937" y="2713221"/>
            <a:ext cx="5219076" cy="42572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1">
              <a:lnSpc>
                <a:spcPct val="90000"/>
              </a:lnSpc>
              <a:spcBef>
                <a:spcPts val="600"/>
              </a:spcBef>
              <a:spcAft>
                <a:spcPts val="600"/>
              </a:spcAft>
              <a:buClr>
                <a:srgbClr val="0070C0"/>
              </a:buClr>
            </a:pPr>
            <a:r>
              <a:rPr lang="en-US" sz="2400" dirty="0">
                <a:latin typeface="Times New Roman" panose="02020603050405020304" pitchFamily="18" charset="0"/>
                <a:cs typeface="Times New Roman" panose="02020603050405020304" pitchFamily="18" charset="0"/>
              </a:rPr>
              <a:t>Use of High School Transcript Data</a:t>
            </a:r>
          </a:p>
          <a:p>
            <a:pPr lvl="2">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Differing high school requirements across the state</a:t>
            </a:r>
          </a:p>
          <a:p>
            <a:pPr lvl="2">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HSGPA as an indicator of actual mathematics skills: Likert Scale as not all GPA’s are created equal</a:t>
            </a:r>
          </a:p>
          <a:p>
            <a:pPr lvl="2">
              <a:lnSpc>
                <a:spcPct val="90000"/>
              </a:lnSpc>
              <a:spcBef>
                <a:spcPts val="600"/>
              </a:spcBef>
              <a:spcAft>
                <a:spcPts val="600"/>
              </a:spcAft>
              <a:buClr>
                <a:srgbClr val="0070C0"/>
              </a:buClr>
            </a:pPr>
            <a:r>
              <a:rPr lang="en-US" sz="2200" dirty="0">
                <a:latin typeface="Times New Roman" panose="02020603050405020304" pitchFamily="18" charset="0"/>
                <a:cs typeface="Times New Roman" panose="02020603050405020304" pitchFamily="18" charset="0"/>
              </a:rPr>
              <a:t>Other HS transcript data as success indicator</a:t>
            </a:r>
          </a:p>
          <a:p>
            <a:pPr marL="457200">
              <a:lnSpc>
                <a:spcPct val="90000"/>
              </a:lnSpc>
              <a:spcBef>
                <a:spcPts val="600"/>
              </a:spcBef>
              <a:spcAft>
                <a:spcPts val="600"/>
              </a:spcAft>
              <a:buClr>
                <a:srgbClr val="0070C0"/>
              </a:buClr>
            </a:pPr>
            <a:r>
              <a:rPr lang="en-US" sz="2400" dirty="0">
                <a:latin typeface="Times New Roman" panose="02020603050405020304" pitchFamily="18" charset="0"/>
                <a:cs typeface="Times New Roman" panose="02020603050405020304" pitchFamily="18" charset="0"/>
              </a:rPr>
              <a:t>Use of Multiple Measures</a:t>
            </a:r>
          </a:p>
        </p:txBody>
      </p:sp>
    </p:spTree>
    <p:extLst>
      <p:ext uri="{BB962C8B-B14F-4D97-AF65-F5344CB8AC3E}">
        <p14:creationId xmlns:p14="http://schemas.microsoft.com/office/powerpoint/2010/main" val="298263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…hearing the tone</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fontScale="92500" lnSpcReduction="20000"/>
          </a:bodyPr>
          <a:lstStyle/>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What is the first word (or few words) that you think of when someone mentions math or quantitative reasoning?</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When you are out for a meal with friends and the check needs to be divvied up, what is the first reaction among those at the table?</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When you are engaged in a conversation and someone uses a word for which you do not know the definition, what is your reaction?</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Have you ever started to read a story that was beyond your comprehension or comfort level? If you finished it, what strategies did you employ to do so?</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Under what conditions should students, who are interested in STEM but not prepared to enter a STEM pathway when they begin at a CCC, be placed into or guided to consider a non-STEM pathway since completion of a STEM pathway will likely take more time?</a:t>
            </a:r>
          </a:p>
        </p:txBody>
      </p:sp>
      <p:pic>
        <p:nvPicPr>
          <p:cNvPr id="4" name="Picture 3">
            <a:extLst>
              <a:ext uri="{FF2B5EF4-FFF2-40B4-BE49-F238E27FC236}">
                <a16:creationId xmlns:a16="http://schemas.microsoft.com/office/drawing/2014/main" id="{79C66D1A-936F-6942-B586-F39D5341E3A7}"/>
              </a:ext>
            </a:extLst>
          </p:cNvPr>
          <p:cNvPicPr>
            <a:picLocks noChangeAspect="1"/>
          </p:cNvPicPr>
          <p:nvPr/>
        </p:nvPicPr>
        <p:blipFill>
          <a:blip r:embed="rId2"/>
          <a:stretch>
            <a:fillRect/>
          </a:stretch>
        </p:blipFill>
        <p:spPr>
          <a:xfrm rot="20554275">
            <a:off x="9432144" y="413896"/>
            <a:ext cx="1780500" cy="1780500"/>
          </a:xfrm>
          <a:prstGeom prst="rect">
            <a:avLst/>
          </a:prstGeom>
        </p:spPr>
      </p:pic>
    </p:spTree>
    <p:extLst>
      <p:ext uri="{BB962C8B-B14F-4D97-AF65-F5344CB8AC3E}">
        <p14:creationId xmlns:p14="http://schemas.microsoft.com/office/powerpoint/2010/main" val="344525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03948" y="704539"/>
            <a:ext cx="8859186" cy="1448874"/>
          </a:xfrm>
        </p:spPr>
        <p:txBody>
          <a:bodyPr>
            <a:normAutofit/>
          </a:bodyPr>
          <a:lstStyle/>
          <a:p>
            <a:r>
              <a:rPr lang="en-US" sz="4000" dirty="0"/>
              <a:t>Questions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29587" y="2368446"/>
            <a:ext cx="10897849" cy="4287187"/>
          </a:xfrm>
        </p:spPr>
        <p:txBody>
          <a:bodyPr>
            <a:normAutofit/>
          </a:bodyPr>
          <a:lstStyle/>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1A29321-281D-7147-807B-9F49AA8EBD9B}"/>
              </a:ext>
            </a:extLst>
          </p:cNvPr>
          <p:cNvPicPr>
            <a:picLocks noChangeAspect="1"/>
          </p:cNvPicPr>
          <p:nvPr/>
        </p:nvPicPr>
        <p:blipFill>
          <a:blip r:embed="rId2"/>
          <a:stretch>
            <a:fillRect/>
          </a:stretch>
        </p:blipFill>
        <p:spPr>
          <a:xfrm>
            <a:off x="2651544" y="2615783"/>
            <a:ext cx="6853933" cy="3792511"/>
          </a:xfrm>
          <a:prstGeom prst="rect">
            <a:avLst/>
          </a:prstGeom>
        </p:spPr>
      </p:pic>
    </p:spTree>
    <p:extLst>
      <p:ext uri="{BB962C8B-B14F-4D97-AF65-F5344CB8AC3E}">
        <p14:creationId xmlns:p14="http://schemas.microsoft.com/office/powerpoint/2010/main" val="330263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4400" dirty="0"/>
              <a:t>Thank you!</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89548" y="2668248"/>
            <a:ext cx="10837888" cy="3897444"/>
          </a:xfrm>
        </p:spPr>
        <p:txBody>
          <a:bodyPr>
            <a:normAutofit/>
          </a:bodyPr>
          <a:lstStyle/>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endParaRPr lang="en-US" sz="2400" dirty="0">
              <a:latin typeface="Times New Roman" panose="02020603050405020304" pitchFamily="18" charset="0"/>
              <a:cs typeface="Times New Roman" panose="02020603050405020304" pitchFamily="18" charset="0"/>
            </a:endParaRPr>
          </a:p>
          <a:p>
            <a:pPr marL="0" indent="0">
              <a:spcBef>
                <a:spcPts val="0"/>
              </a:spcBef>
              <a:buClr>
                <a:srgbClr val="0070C0"/>
              </a:buClr>
              <a:buNone/>
            </a:pPr>
            <a:r>
              <a:rPr lang="en-US" sz="2400" dirty="0">
                <a:latin typeface="Times New Roman" panose="02020603050405020304" pitchFamily="18" charset="0"/>
                <a:cs typeface="Times New Roman" panose="02020603050405020304" pitchFamily="18" charset="0"/>
              </a:rPr>
              <a:t>		A follow up session will take place:</a:t>
            </a:r>
          </a:p>
          <a:p>
            <a:pPr marL="0" indent="0">
              <a:spcBef>
                <a:spcPts val="0"/>
              </a:spcBef>
              <a:buClr>
                <a:srgbClr val="0070C0"/>
              </a:buClr>
              <a:buNone/>
            </a:pPr>
            <a:r>
              <a:rPr lang="en-US" sz="2400" b="1" i="1" dirty="0">
                <a:latin typeface="Times New Roman" panose="02020603050405020304" pitchFamily="18" charset="0"/>
                <a:cs typeface="Times New Roman" panose="02020603050405020304" pitchFamily="18" charset="0"/>
              </a:rPr>
              <a:t>		New Options for Math and Quantitative Reasoning</a:t>
            </a:r>
          </a:p>
          <a:p>
            <a:pPr marL="0" indent="0">
              <a:spcBef>
                <a:spcPts val="0"/>
              </a:spcBef>
              <a:buClr>
                <a:srgbClr val="0070C0"/>
              </a:buClr>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Breakout Session 2 – 2:15-3:30 in MR 7&amp;8</a:t>
            </a:r>
          </a:p>
          <a:p>
            <a:pPr marL="0" indent="0">
              <a:buNone/>
            </a:pPr>
            <a:endParaRPr lang="en-US" sz="2400" dirty="0"/>
          </a:p>
        </p:txBody>
      </p:sp>
      <p:pic>
        <p:nvPicPr>
          <p:cNvPr id="4" name="Picture 3">
            <a:extLst>
              <a:ext uri="{FF2B5EF4-FFF2-40B4-BE49-F238E27FC236}">
                <a16:creationId xmlns:a16="http://schemas.microsoft.com/office/drawing/2014/main" id="{C25EB541-1FA2-2749-A29F-164525AD5B6B}"/>
              </a:ext>
            </a:extLst>
          </p:cNvPr>
          <p:cNvPicPr>
            <a:picLocks noChangeAspect="1"/>
          </p:cNvPicPr>
          <p:nvPr/>
        </p:nvPicPr>
        <p:blipFill>
          <a:blip r:embed="rId2"/>
          <a:stretch>
            <a:fillRect/>
          </a:stretch>
        </p:blipFill>
        <p:spPr>
          <a:xfrm>
            <a:off x="3815934" y="2400923"/>
            <a:ext cx="4585116" cy="2567665"/>
          </a:xfrm>
          <a:prstGeom prst="rect">
            <a:avLst/>
          </a:prstGeom>
        </p:spPr>
      </p:pic>
    </p:spTree>
    <p:extLst>
      <p:ext uri="{BB962C8B-B14F-4D97-AF65-F5344CB8AC3E}">
        <p14:creationId xmlns:p14="http://schemas.microsoft.com/office/powerpoint/2010/main" val="135691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884420" y="2668247"/>
            <a:ext cx="10373194" cy="3987385"/>
          </a:xfrm>
        </p:spPr>
        <p:txBody>
          <a:bodyPr>
            <a:normAutofit/>
          </a:bodyPr>
          <a:lstStyle/>
          <a:p>
            <a:pPr lvl="0">
              <a:buClr>
                <a:srgbClr val="0070C0"/>
              </a:buClr>
            </a:pPr>
            <a:r>
              <a:rPr lang="en-US" sz="2400" dirty="0">
                <a:latin typeface="Times New Roman" panose="02020603050405020304" pitchFamily="18" charset="0"/>
                <a:cs typeface="Times New Roman" panose="02020603050405020304" pitchFamily="18" charset="0"/>
              </a:rPr>
              <a:t>AB 705 (Irwin, 2017) </a:t>
            </a:r>
            <a:r>
              <a:rPr lang="en-US" sz="2400" dirty="0">
                <a:latin typeface="Times New Roman" panose="02020603050405020304" pitchFamily="18" charset="0"/>
                <a:cs typeface="Times New Roman" panose="02020603050405020304" pitchFamily="18" charset="0"/>
                <a:hlinkClick r:id="rId2"/>
              </a:rPr>
              <a:t>https://leginfo.legislature.ca.gov/faces/billTextClient.xhtml?bill_id=201720180AB705</a:t>
            </a:r>
            <a:endParaRPr lang="en-US" sz="2400" dirty="0">
              <a:latin typeface="Times New Roman" panose="02020603050405020304" pitchFamily="18" charset="0"/>
              <a:cs typeface="Times New Roman" panose="02020603050405020304" pitchFamily="18" charset="0"/>
            </a:endParaRPr>
          </a:p>
          <a:p>
            <a:pPr>
              <a:buClr>
                <a:srgbClr val="0070C0"/>
              </a:buClr>
            </a:pPr>
            <a:r>
              <a:rPr lang="en-US" sz="2400" dirty="0">
                <a:latin typeface="Times New Roman" panose="02020603050405020304" pitchFamily="18" charset="0"/>
                <a:cs typeface="Times New Roman" panose="02020603050405020304" pitchFamily="18" charset="0"/>
              </a:rPr>
              <a:t>Chancellor’s Office AB 705 Website </a:t>
            </a:r>
            <a:r>
              <a:rPr lang="en-US" sz="2400" dirty="0">
                <a:latin typeface="Times New Roman" panose="02020603050405020304" pitchFamily="18" charset="0"/>
                <a:cs typeface="Times New Roman" panose="02020603050405020304" pitchFamily="18" charset="0"/>
                <a:hlinkClick r:id="rId3"/>
              </a:rPr>
              <a:t>https://assessmentplacement.squarespace.com</a:t>
            </a:r>
            <a:endParaRPr lang="en-US" sz="2400" dirty="0">
              <a:latin typeface="Times New Roman" panose="02020603050405020304" pitchFamily="18" charset="0"/>
              <a:cs typeface="Times New Roman" panose="02020603050405020304" pitchFamily="18" charset="0"/>
            </a:endParaRPr>
          </a:p>
          <a:p>
            <a:pPr lvl="0">
              <a:buClr>
                <a:srgbClr val="0070C0"/>
              </a:buClr>
            </a:pPr>
            <a:r>
              <a:rPr lang="en-US" sz="2400" dirty="0">
                <a:latin typeface="Times New Roman" panose="02020603050405020304" pitchFamily="18" charset="0"/>
                <a:cs typeface="Times New Roman" panose="02020603050405020304" pitchFamily="18" charset="0"/>
              </a:rPr>
              <a:t>CSU EO 1100: </a:t>
            </a:r>
            <a:r>
              <a:rPr lang="en-US" sz="2400" dirty="0">
                <a:latin typeface="Times New Roman" panose="02020603050405020304" pitchFamily="18" charset="0"/>
                <a:cs typeface="Times New Roman" panose="02020603050405020304" pitchFamily="18" charset="0"/>
                <a:hlinkClick r:id="rId4"/>
              </a:rPr>
              <a:t>https://www.calstate.edu/eo/EO-1100-rev-8-23-17.html</a:t>
            </a:r>
            <a:r>
              <a:rPr lang="en-US" sz="2400" dirty="0">
                <a:latin typeface="Times New Roman" panose="02020603050405020304" pitchFamily="18" charset="0"/>
                <a:cs typeface="Times New Roman" panose="02020603050405020304" pitchFamily="18" charset="0"/>
              </a:rPr>
              <a:t> </a:t>
            </a:r>
          </a:p>
          <a:p>
            <a:pPr lvl="0">
              <a:buClr>
                <a:srgbClr val="0070C0"/>
              </a:buClr>
            </a:pPr>
            <a:r>
              <a:rPr lang="en-US" sz="2400" dirty="0">
                <a:latin typeface="Times New Roman" panose="02020603050405020304" pitchFamily="18" charset="0"/>
                <a:cs typeface="Times New Roman" panose="02020603050405020304" pitchFamily="18" charset="0"/>
              </a:rPr>
              <a:t>CSU EO 1110: </a:t>
            </a:r>
            <a:r>
              <a:rPr lang="en-US" sz="2400" dirty="0">
                <a:latin typeface="Times New Roman" panose="02020603050405020304" pitchFamily="18" charset="0"/>
                <a:cs typeface="Times New Roman" panose="02020603050405020304" pitchFamily="18" charset="0"/>
                <a:hlinkClick r:id="rId5"/>
              </a:rPr>
              <a:t>https://www.calstate.edu/eo/EO-1110.html</a:t>
            </a:r>
            <a:r>
              <a:rPr lang="en-US" sz="2400" dirty="0">
                <a:latin typeface="Times New Roman" panose="02020603050405020304" pitchFamily="18" charset="0"/>
                <a:cs typeface="Times New Roman" panose="02020603050405020304" pitchFamily="18" charset="0"/>
              </a:rPr>
              <a:t> </a:t>
            </a:r>
          </a:p>
          <a:p>
            <a:pPr lvl="0">
              <a:buClr>
                <a:srgbClr val="0070C0"/>
              </a:buClr>
            </a:pPr>
            <a:r>
              <a:rPr lang="en-US" sz="2400" dirty="0">
                <a:latin typeface="Times New Roman" panose="02020603050405020304" pitchFamily="18" charset="0"/>
                <a:cs typeface="Times New Roman" panose="02020603050405020304" pitchFamily="18" charset="0"/>
              </a:rPr>
              <a:t>MQRTF: </a:t>
            </a:r>
            <a:r>
              <a:rPr lang="en-US" sz="2400" dirty="0">
                <a:latin typeface="Times New Roman" panose="02020603050405020304" pitchFamily="18" charset="0"/>
                <a:cs typeface="Times New Roman" panose="02020603050405020304" pitchFamily="18" charset="0"/>
                <a:hlinkClick r:id="rId6"/>
              </a:rPr>
              <a:t>https://asccc.org/directory/math-and-quantitative-reasoning-task-force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41856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Introduction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The California Community Colleges Math and Quantitative Reasoning Task Force…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lgn="r">
              <a:buNone/>
            </a:pPr>
            <a:r>
              <a:rPr lang="en-US" sz="3600" dirty="0">
                <a:latin typeface="Times New Roman" panose="02020603050405020304" pitchFamily="18" charset="0"/>
                <a:cs typeface="Times New Roman" panose="02020603050405020304" pitchFamily="18" charset="0"/>
              </a:rPr>
              <a:t>…A New Endeavor for the Academic Senate for California Community Colleges</a:t>
            </a:r>
          </a:p>
        </p:txBody>
      </p:sp>
      <p:pic>
        <p:nvPicPr>
          <p:cNvPr id="4" name="Picture 3">
            <a:extLst>
              <a:ext uri="{FF2B5EF4-FFF2-40B4-BE49-F238E27FC236}">
                <a16:creationId xmlns:a16="http://schemas.microsoft.com/office/drawing/2014/main" id="{990117B3-7423-9446-A6AC-229478DA39DB}"/>
              </a:ext>
            </a:extLst>
          </p:cNvPr>
          <p:cNvPicPr>
            <a:picLocks noChangeAspect="1"/>
          </p:cNvPicPr>
          <p:nvPr/>
        </p:nvPicPr>
        <p:blipFill>
          <a:blip r:embed="rId2"/>
          <a:stretch>
            <a:fillRect/>
          </a:stretch>
        </p:blipFill>
        <p:spPr>
          <a:xfrm>
            <a:off x="4349853" y="3851049"/>
            <a:ext cx="3115248" cy="1082139"/>
          </a:xfrm>
          <a:prstGeom prst="rect">
            <a:avLst/>
          </a:prstGeom>
        </p:spPr>
      </p:pic>
    </p:spTree>
    <p:extLst>
      <p:ext uri="{BB962C8B-B14F-4D97-AF65-F5344CB8AC3E}">
        <p14:creationId xmlns:p14="http://schemas.microsoft.com/office/powerpoint/2010/main" val="425279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Setting the tone…</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fontScale="92500" lnSpcReduction="20000"/>
          </a:bodyPr>
          <a:lstStyle/>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What is the first word (or few words) that you think of when someone mentions math or quantitative reasoning?</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When you are out for a meal with friends and the check needs to be divvied up, what is the first reaction among those at the table?</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When you are engaged in a conversation and someone uses a word for which you do not know the definition, what is your reaction?</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Have you ever started to read a story that was beyond your comprehension or comfort level? If you finished it, what strategies did you employ to do so?</a:t>
            </a:r>
          </a:p>
          <a:p>
            <a:pPr marL="457200" indent="-457200">
              <a:buClr>
                <a:srgbClr val="0070C0"/>
              </a:buClr>
              <a:buAutoNum type="arabicPeriod"/>
            </a:pPr>
            <a:r>
              <a:rPr lang="en-US" sz="2400" dirty="0">
                <a:latin typeface="Times New Roman" panose="02020603050405020304" pitchFamily="18" charset="0"/>
                <a:cs typeface="Times New Roman" panose="02020603050405020304" pitchFamily="18" charset="0"/>
              </a:rPr>
              <a:t>Under what conditions should students, who are interested in STEM but not prepared to enter a STEM pathway when they begin at a CCC, be placed into or guided to consider a non-STEM pathway since completion of a STEM pathway will likely take more time?</a:t>
            </a:r>
          </a:p>
        </p:txBody>
      </p:sp>
      <p:pic>
        <p:nvPicPr>
          <p:cNvPr id="4" name="Picture 3">
            <a:extLst>
              <a:ext uri="{FF2B5EF4-FFF2-40B4-BE49-F238E27FC236}">
                <a16:creationId xmlns:a16="http://schemas.microsoft.com/office/drawing/2014/main" id="{27014F4E-E6E7-8645-BBF0-15CE45E84B6E}"/>
              </a:ext>
            </a:extLst>
          </p:cNvPr>
          <p:cNvPicPr>
            <a:picLocks noChangeAspect="1"/>
          </p:cNvPicPr>
          <p:nvPr/>
        </p:nvPicPr>
        <p:blipFill>
          <a:blip r:embed="rId2"/>
          <a:stretch>
            <a:fillRect/>
          </a:stretch>
        </p:blipFill>
        <p:spPr>
          <a:xfrm>
            <a:off x="1240853" y="866261"/>
            <a:ext cx="1016000" cy="1016000"/>
          </a:xfrm>
          <a:prstGeom prst="rect">
            <a:avLst/>
          </a:prstGeom>
        </p:spPr>
      </p:pic>
    </p:spTree>
    <p:extLst>
      <p:ext uri="{BB962C8B-B14F-4D97-AF65-F5344CB8AC3E}">
        <p14:creationId xmlns:p14="http://schemas.microsoft.com/office/powerpoint/2010/main" val="421178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AB 705</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lnSpc>
                <a:spcPct val="110000"/>
              </a:lnSpc>
              <a:spcBef>
                <a:spcPts val="6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AB 705 (Irwin, 2017) requires colleges to use one or more of the following when placing students into courses in mathematics and English:</a:t>
            </a:r>
          </a:p>
          <a:p>
            <a:pPr lvl="1">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High School Coursework</a:t>
            </a:r>
          </a:p>
          <a:p>
            <a:pPr lvl="1">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High School GPA</a:t>
            </a:r>
          </a:p>
          <a:p>
            <a:pPr lvl="1">
              <a:lnSpc>
                <a:spcPct val="110000"/>
              </a:lnSpc>
              <a:spcBef>
                <a:spcPts val="600"/>
              </a:spcBef>
              <a:buClr>
                <a:srgbClr val="0070C0"/>
              </a:buClr>
            </a:pPr>
            <a:r>
              <a:rPr lang="en-US" sz="2400" dirty="0">
                <a:latin typeface="Times New Roman" panose="02020603050405020304" pitchFamily="18" charset="0"/>
                <a:ea typeface="Times New Roman" charset="0"/>
                <a:cs typeface="Times New Roman" panose="02020603050405020304" pitchFamily="18" charset="0"/>
              </a:rPr>
              <a:t>High School Grades </a:t>
            </a:r>
          </a:p>
          <a:p>
            <a:pPr marL="0" indent="0">
              <a:buNone/>
            </a:pPr>
            <a:r>
              <a:rPr lang="en-US" sz="2400" dirty="0">
                <a:latin typeface="Times New Roman" panose="02020603050405020304" pitchFamily="18" charset="0"/>
                <a:ea typeface="Times New Roman" charset="0"/>
                <a:cs typeface="Times New Roman" panose="02020603050405020304" pitchFamily="18" charset="0"/>
              </a:rPr>
              <a:t>Per the memo from the Chancellor’s Office (March 22, 2018), one year will be two semesters (or three quarters).</a:t>
            </a:r>
          </a:p>
          <a:p>
            <a:pPr marL="0" indent="0">
              <a:buNone/>
            </a:pPr>
            <a:endParaRPr lang="en-US" sz="2400" dirty="0"/>
          </a:p>
        </p:txBody>
      </p:sp>
    </p:spTree>
    <p:extLst>
      <p:ext uri="{BB962C8B-B14F-4D97-AF65-F5344CB8AC3E}">
        <p14:creationId xmlns:p14="http://schemas.microsoft.com/office/powerpoint/2010/main" val="374496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AB 705</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a:lnSpc>
                <a:spcPct val="110000"/>
              </a:lnSpc>
              <a:spcBef>
                <a:spcPts val="600"/>
              </a:spcBef>
              <a:buClr>
                <a:srgbClr val="0070C0"/>
              </a:buClr>
            </a:pPr>
            <a:r>
              <a:rPr lang="en-US" sz="22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 community college district or college cannot require a student to enroll in remedial English or mathematics coursework that lengthens their time to complete a degree unless placement research that includes consideration of high school grade point average and coursework shows that those students are highly unlikely to succeed in transfer-level coursework in English and mathematics”</a:t>
            </a:r>
          </a:p>
          <a:p>
            <a:pPr>
              <a:lnSpc>
                <a:spcPct val="110000"/>
              </a:lnSpc>
              <a:spcBef>
                <a:spcPts val="600"/>
              </a:spcBef>
              <a:buClr>
                <a:srgbClr val="0070C0"/>
              </a:buClr>
            </a:pPr>
            <a:r>
              <a:rPr lang="en-US" sz="2400" dirty="0">
                <a:latin typeface="Times New Roman" panose="02020603050405020304" pitchFamily="18" charset="0"/>
                <a:cs typeface="Times New Roman" panose="02020603050405020304" pitchFamily="18" charset="0"/>
              </a:rPr>
              <a:t>“placement models selected by a community college demonstrate that they guide English and mathematics placements to achieve the goal of maximizing the probability that a student will enter and complete transfer-level coursework in English and mathematics within a one-year timeframe”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26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AB 705</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a:buClr>
                <a:srgbClr val="0070C0"/>
              </a:buClr>
            </a:pPr>
            <a:r>
              <a:rPr lang="en-US" sz="2400" dirty="0">
                <a:latin typeface="Times New Roman" panose="02020603050405020304" pitchFamily="18" charset="0"/>
                <a:cs typeface="Times New Roman" panose="02020603050405020304" pitchFamily="18" charset="0"/>
              </a:rPr>
              <a:t>The Chancellor’s Office has interpreted those portions of AB 705 to mean that colleges may only place students into pre-transfer preparatory courses if they are highly unlikely to succeed at the transfer level AND taking such courses will improve the likelihood that a student will complete transfer level coursework in one year.</a:t>
            </a:r>
          </a:p>
          <a:p>
            <a:pPr>
              <a:buClr>
                <a:srgbClr val="0070C0"/>
              </a:buClr>
            </a:pPr>
            <a:r>
              <a:rPr lang="en-US" sz="2400" dirty="0">
                <a:latin typeface="Times New Roman" panose="02020603050405020304" pitchFamily="18" charset="0"/>
                <a:cs typeface="Times New Roman" panose="02020603050405020304" pitchFamily="18" charset="0"/>
              </a:rPr>
              <a:t>This does not mean that colleges must get rid of their basic skills or preparatory courses.</a:t>
            </a:r>
          </a:p>
          <a:p>
            <a:pPr>
              <a:buClr>
                <a:srgbClr val="0070C0"/>
              </a:buClr>
            </a:pPr>
            <a:r>
              <a:rPr lang="en-US" sz="2400" dirty="0">
                <a:latin typeface="Times New Roman" panose="02020603050405020304" pitchFamily="18" charset="0"/>
                <a:cs typeface="Times New Roman" panose="02020603050405020304" pitchFamily="18" charset="0"/>
              </a:rPr>
              <a:t>Students can still choose to take a basic skills or preparatory course.</a:t>
            </a:r>
          </a:p>
          <a:p>
            <a:pPr marL="0" indent="0">
              <a:buClr>
                <a:srgbClr val="0070C0"/>
              </a:buClr>
              <a:buNone/>
            </a:pPr>
            <a:endParaRPr lang="en-US" sz="2400" dirty="0"/>
          </a:p>
        </p:txBody>
      </p:sp>
    </p:spTree>
    <p:extLst>
      <p:ext uri="{BB962C8B-B14F-4D97-AF65-F5344CB8AC3E}">
        <p14:creationId xmlns:p14="http://schemas.microsoft.com/office/powerpoint/2010/main" val="90115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CSU EO 1100</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a:bodyPr>
          <a:lstStyle/>
          <a:p>
            <a:pPr marL="0" indent="0" algn="ctr">
              <a:lnSpc>
                <a:spcPct val="110000"/>
              </a:lnSpc>
              <a:spcBef>
                <a:spcPts val="600"/>
              </a:spcBef>
              <a:buClr>
                <a:srgbClr val="0070C0"/>
              </a:buClr>
              <a:buNone/>
            </a:pPr>
            <a:endParaRPr lang="en-US" b="1"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pPr>
            <a:r>
              <a:rPr lang="en-US" sz="2800" dirty="0">
                <a:latin typeface="Times New Roman" panose="02020603050405020304" pitchFamily="18" charset="0"/>
                <a:ea typeface="Times New Roman" charset="0"/>
                <a:cs typeface="Times New Roman" panose="02020603050405020304" pitchFamily="18" charset="0"/>
              </a:rPr>
              <a:t>Eliminates explicit requirement of intermediate algebra for CSU GE Breadth B4 Quantitative Reasoning Courses—it </a:t>
            </a:r>
            <a:r>
              <a:rPr lang="en-US" sz="2800" dirty="0">
                <a:latin typeface="Times New Roman" charset="0"/>
                <a:ea typeface="Times New Roman" charset="0"/>
                <a:cs typeface="Times New Roman" charset="0"/>
              </a:rPr>
              <a:t>was not required consistently in CSU, resulting in inequitable standards for some transfer students</a:t>
            </a:r>
          </a:p>
          <a:p>
            <a:pPr lvl="1">
              <a:lnSpc>
                <a:spcPct val="110000"/>
              </a:lnSpc>
              <a:spcBef>
                <a:spcPts val="600"/>
              </a:spcBef>
              <a:buClr>
                <a:srgbClr val="0070C0"/>
              </a:buClr>
            </a:pPr>
            <a:r>
              <a:rPr lang="en-US" sz="2800" dirty="0">
                <a:latin typeface="Times New Roman" charset="0"/>
                <a:ea typeface="Times New Roman" charset="0"/>
                <a:cs typeface="Times New Roman" charset="0"/>
              </a:rPr>
              <a:t>Intermediate algebra still required for majors courses</a:t>
            </a:r>
            <a:endParaRPr lang="en-US" sz="2800" dirty="0">
              <a:latin typeface="Times New Roman" panose="02020603050405020304" pitchFamily="18" charset="0"/>
              <a:ea typeface="Times New Roman" charset="0"/>
              <a:cs typeface="Times New Roman" panose="02020603050405020304" pitchFamily="18" charset="0"/>
            </a:endParaRPr>
          </a:p>
          <a:p>
            <a:pPr lvl="1">
              <a:lnSpc>
                <a:spcPct val="110000"/>
              </a:lnSpc>
              <a:spcBef>
                <a:spcPts val="600"/>
              </a:spcBef>
              <a:buClr>
                <a:srgbClr val="0070C0"/>
              </a:buClr>
            </a:pPr>
            <a:r>
              <a:rPr lang="en-US" sz="2800" dirty="0">
                <a:latin typeface="Times New Roman" panose="02020603050405020304" pitchFamily="18" charset="0"/>
                <a:ea typeface="Times New Roman" charset="0"/>
                <a:cs typeface="Times New Roman" panose="02020603050405020304" pitchFamily="18" charset="0"/>
              </a:rPr>
              <a:t>CSU trusts the CCCs to teach B4 courses at appropriate level</a:t>
            </a:r>
          </a:p>
          <a:p>
            <a:pPr marL="0" indent="0">
              <a:buNone/>
            </a:pPr>
            <a:endParaRPr lang="en-US" sz="2400" dirty="0"/>
          </a:p>
        </p:txBody>
      </p:sp>
    </p:spTree>
    <p:extLst>
      <p:ext uri="{BB962C8B-B14F-4D97-AF65-F5344CB8AC3E}">
        <p14:creationId xmlns:p14="http://schemas.microsoft.com/office/powerpoint/2010/main" val="148659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4000" dirty="0">
                <a:solidFill>
                  <a:srgbClr val="262626"/>
                </a:solidFill>
              </a:rPr>
              <a:t>CSU EO 1110</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443398"/>
            <a:ext cx="10852880" cy="3897442"/>
          </a:xfrm>
        </p:spPr>
        <p:txBody>
          <a:bodyPr>
            <a:normAutofit lnSpcReduction="10000"/>
          </a:bodyPr>
          <a:lstStyle/>
          <a:p>
            <a:pPr lvl="1">
              <a:lnSpc>
                <a:spcPct val="110000"/>
              </a:lnSpc>
              <a:spcBef>
                <a:spcPts val="600"/>
              </a:spcBef>
              <a:buClr>
                <a:srgbClr val="0070C0"/>
              </a:buClr>
            </a:pPr>
            <a:r>
              <a:rPr lang="en-US" sz="2800" dirty="0">
                <a:latin typeface="Times New Roman" panose="02020603050405020304" pitchFamily="18" charset="0"/>
                <a:ea typeface="Times New Roman" charset="0"/>
                <a:cs typeface="Times New Roman" panose="02020603050405020304" pitchFamily="18" charset="0"/>
              </a:rPr>
              <a:t>Requires multiple measures for placement: courses taken, GPA, ACT, SAT, IB, AP, Smarter Balance/EAP  </a:t>
            </a:r>
          </a:p>
          <a:p>
            <a:pPr lvl="1">
              <a:lnSpc>
                <a:spcPct val="110000"/>
              </a:lnSpc>
              <a:spcBef>
                <a:spcPts val="600"/>
              </a:spcBef>
              <a:buClr>
                <a:srgbClr val="0070C0"/>
              </a:buClr>
            </a:pPr>
            <a:r>
              <a:rPr lang="en-US" sz="2800" dirty="0">
                <a:latin typeface="Times New Roman" panose="02020603050405020304" pitchFamily="18" charset="0"/>
                <a:ea typeface="Times New Roman" charset="0"/>
                <a:cs typeface="Times New Roman" panose="02020603050405020304" pitchFamily="18" charset="0"/>
              </a:rPr>
              <a:t>Eliminates prerequisite developmental education courses—pre-baccalaureate level limited to a 1-unit corequisite</a:t>
            </a:r>
          </a:p>
          <a:p>
            <a:pPr lvl="1">
              <a:lnSpc>
                <a:spcPct val="110000"/>
              </a:lnSpc>
              <a:spcBef>
                <a:spcPts val="600"/>
              </a:spcBef>
              <a:buClr>
                <a:srgbClr val="0070C0"/>
              </a:buClr>
            </a:pPr>
            <a:r>
              <a:rPr lang="en-US" sz="2800" dirty="0">
                <a:latin typeface="Times New Roman" panose="02020603050405020304" pitchFamily="18" charset="0"/>
                <a:ea typeface="Times New Roman" charset="0"/>
                <a:cs typeface="Times New Roman" panose="02020603050405020304" pitchFamily="18" charset="0"/>
              </a:rPr>
              <a:t>Includes support such as corequisite models or stretch courses that could extend a course beyond one academic term</a:t>
            </a:r>
          </a:p>
          <a:p>
            <a:pPr lvl="1">
              <a:lnSpc>
                <a:spcPct val="110000"/>
              </a:lnSpc>
              <a:spcBef>
                <a:spcPts val="600"/>
              </a:spcBef>
              <a:buClr>
                <a:srgbClr val="0070C0"/>
              </a:buClr>
            </a:pPr>
            <a:r>
              <a:rPr lang="en-US" sz="2800" dirty="0">
                <a:latin typeface="Times New Roman" panose="02020603050405020304" pitchFamily="18" charset="0"/>
                <a:ea typeface="Times New Roman" charset="0"/>
                <a:cs typeface="Times New Roman" panose="02020603050405020304" pitchFamily="18" charset="0"/>
              </a:rPr>
              <a:t>Requires Early Start program for those not fully prepared for college level writing or math</a:t>
            </a:r>
          </a:p>
          <a:p>
            <a:pPr marL="0" indent="0">
              <a:buNone/>
            </a:pPr>
            <a:endParaRPr lang="en-US" sz="2400" dirty="0"/>
          </a:p>
        </p:txBody>
      </p:sp>
    </p:spTree>
    <p:extLst>
      <p:ext uri="{BB962C8B-B14F-4D97-AF65-F5344CB8AC3E}">
        <p14:creationId xmlns:p14="http://schemas.microsoft.com/office/powerpoint/2010/main" val="1629873670"/>
      </p:ext>
    </p:extLst>
  </p:cSld>
  <p:clrMapOvr>
    <a:masterClrMapping/>
  </p:clrMapOvr>
</p:sld>
</file>

<file path=ppt/theme/theme1.xml><?xml version="1.0" encoding="utf-8"?>
<a:theme xmlns:a="http://schemas.openxmlformats.org/drawingml/2006/main" name="Parcel">
  <a:themeElements>
    <a:clrScheme name="Custom 7">
      <a:dk1>
        <a:srgbClr val="000000"/>
      </a:dk1>
      <a:lt1>
        <a:srgbClr val="FFFFFF"/>
      </a:lt1>
      <a:dk2>
        <a:srgbClr val="4A5356"/>
      </a:dk2>
      <a:lt2>
        <a:srgbClr val="E8E3CE"/>
      </a:lt2>
      <a:accent1>
        <a:srgbClr val="D80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B4 Ever Changing Curriculum 7-13-2018 v1" id="{738977A9-C7A5-254D-BE28-66E8476ACF86}" vid="{127D24D2-6E0E-CA4B-BC1D-80CA95B24F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681</TotalTime>
  <Words>2092</Words>
  <Application>Microsoft Macintosh PowerPoint</Application>
  <PresentationFormat>Widescreen</PresentationFormat>
  <Paragraphs>187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Gill Sans MT</vt:lpstr>
      <vt:lpstr>Times New Roman</vt:lpstr>
      <vt:lpstr>Parcel</vt:lpstr>
      <vt:lpstr>Reimagined Pathways in  Mathematics and Quantitative Reasoning   </vt:lpstr>
      <vt:lpstr>Overview</vt:lpstr>
      <vt:lpstr>Introduction</vt:lpstr>
      <vt:lpstr>Setting the tone…</vt:lpstr>
      <vt:lpstr>AB 705</vt:lpstr>
      <vt:lpstr>AB 705</vt:lpstr>
      <vt:lpstr>AB 705</vt:lpstr>
      <vt:lpstr>CSU EO 1100</vt:lpstr>
      <vt:lpstr>CSU EO 1110</vt:lpstr>
      <vt:lpstr>CCC MQRTF</vt:lpstr>
      <vt:lpstr>CCC MQRTF</vt:lpstr>
      <vt:lpstr>CCC mqrtf</vt:lpstr>
      <vt:lpstr>Quantitative Reasoning</vt:lpstr>
      <vt:lpstr>Quantitative Reasoning</vt:lpstr>
      <vt:lpstr>Mathematics and Quantitative Reasoning</vt:lpstr>
      <vt:lpstr>Mathematics and Quantitative Reasoning</vt:lpstr>
      <vt:lpstr>MQRTF Proposal</vt:lpstr>
      <vt:lpstr>ASCCC Resolution 9.02 S18</vt:lpstr>
      <vt:lpstr>Draft C-ID Descriptors</vt:lpstr>
      <vt:lpstr>Draft C-ID DescriPTors</vt:lpstr>
      <vt:lpstr>Draft C-ID DescriPTors</vt:lpstr>
      <vt:lpstr>Draft C-ID DescriPTors</vt:lpstr>
      <vt:lpstr>MQRTF Report</vt:lpstr>
      <vt:lpstr>…hearing the tone</vt:lpstr>
      <vt:lpstr>Questions</vt:lpstr>
      <vt:lpstr>Thank you!</vt:lpstr>
      <vt:lpstr>references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 Changing curriculum Updates on Changes from 5C</dc:title>
  <dc:creator>Virginia May</dc:creator>
  <cp:lastModifiedBy>Virginia May</cp:lastModifiedBy>
  <cp:revision>82</cp:revision>
  <dcterms:created xsi:type="dcterms:W3CDTF">2018-06-26T17:23:05Z</dcterms:created>
  <dcterms:modified xsi:type="dcterms:W3CDTF">2018-07-06T22:03:52Z</dcterms:modified>
</cp:coreProperties>
</file>