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99" r:id="rId2"/>
  </p:sldMasterIdLst>
  <p:notesMasterIdLst>
    <p:notesMasterId r:id="rId39"/>
  </p:notesMasterIdLst>
  <p:handoutMasterIdLst>
    <p:handoutMasterId r:id="rId40"/>
  </p:handoutMasterIdLst>
  <p:sldIdLst>
    <p:sldId id="265" r:id="rId3"/>
    <p:sldId id="262" r:id="rId4"/>
    <p:sldId id="285" r:id="rId5"/>
    <p:sldId id="286" r:id="rId6"/>
    <p:sldId id="256" r:id="rId7"/>
    <p:sldId id="257" r:id="rId8"/>
    <p:sldId id="258" r:id="rId9"/>
    <p:sldId id="259" r:id="rId10"/>
    <p:sldId id="260" r:id="rId11"/>
    <p:sldId id="289" r:id="rId12"/>
    <p:sldId id="290" r:id="rId13"/>
    <p:sldId id="263" r:id="rId14"/>
    <p:sldId id="291" r:id="rId15"/>
    <p:sldId id="292" r:id="rId16"/>
    <p:sldId id="261" r:id="rId17"/>
    <p:sldId id="275" r:id="rId18"/>
    <p:sldId id="287" r:id="rId19"/>
    <p:sldId id="264" r:id="rId20"/>
    <p:sldId id="266" r:id="rId21"/>
    <p:sldId id="273" r:id="rId22"/>
    <p:sldId id="267" r:id="rId23"/>
    <p:sldId id="284" r:id="rId24"/>
    <p:sldId id="293" r:id="rId25"/>
    <p:sldId id="268" r:id="rId26"/>
    <p:sldId id="269" r:id="rId27"/>
    <p:sldId id="276" r:id="rId28"/>
    <p:sldId id="270" r:id="rId29"/>
    <p:sldId id="271" r:id="rId30"/>
    <p:sldId id="277" r:id="rId31"/>
    <p:sldId id="278" r:id="rId32"/>
    <p:sldId id="288" r:id="rId33"/>
    <p:sldId id="279" r:id="rId34"/>
    <p:sldId id="282" r:id="rId35"/>
    <p:sldId id="280" r:id="rId36"/>
    <p:sldId id="281" r:id="rId37"/>
    <p:sldId id="283"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60236D"/>
    <a:srgbClr val="000000"/>
    <a:srgbClr val="FF9845"/>
    <a:srgbClr val="FF8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167"/>
  </p:normalViewPr>
  <p:slideViewPr>
    <p:cSldViewPr snapToGrid="0" snapToObjects="1">
      <p:cViewPr varScale="1">
        <p:scale>
          <a:sx n="62" d="100"/>
          <a:sy n="62" d="100"/>
        </p:scale>
        <p:origin x="88" y="5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C2A6D0-5D39-664E-AE73-15BB849394C8}"/>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584BB5E9-8DAD-A04E-9691-81BB78297DD6}"/>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AF38F4D-2A84-5D4E-A06F-F3281D6811A2}" type="datetimeFigureOut">
              <a:rPr lang="en-US"/>
              <a:pPr>
                <a:defRPr/>
              </a:pPr>
              <a:t>11/1/2022</a:t>
            </a:fld>
            <a:endParaRPr lang="en-US" dirty="0"/>
          </a:p>
        </p:txBody>
      </p:sp>
      <p:sp>
        <p:nvSpPr>
          <p:cNvPr id="4" name="Footer Placeholder 3">
            <a:extLst>
              <a:ext uri="{FF2B5EF4-FFF2-40B4-BE49-F238E27FC236}">
                <a16:creationId xmlns:a16="http://schemas.microsoft.com/office/drawing/2014/main" id="{2EA98972-4EA1-A742-B357-2CF743B923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5" name="Slide Number Placeholder 4">
            <a:extLst>
              <a:ext uri="{FF2B5EF4-FFF2-40B4-BE49-F238E27FC236}">
                <a16:creationId xmlns:a16="http://schemas.microsoft.com/office/drawing/2014/main" id="{C1DBA76E-688F-0F4E-BA30-6790D10ABA4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A5C4AEE-3ED6-A648-8F0A-30E5CDB92461}"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A6A58-33A5-6B4F-A3A0-194E6FC30BBE}"/>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33DC095B-F663-5447-9453-A245D06CE5B0}"/>
              </a:ext>
            </a:extLst>
          </p:cNvPr>
          <p:cNvSpPr>
            <a:spLocks noGrp="1"/>
          </p:cNvSpPr>
          <p:nvPr>
            <p:ph type="dt" idx="1"/>
          </p:nvPr>
        </p:nvSpPr>
        <p:spPr>
          <a:xfrm>
            <a:off x="3884613" y="1"/>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1D53C4-B748-F94B-8618-1C8A4CDB5E2E}" type="datetimeFigureOut">
              <a:rPr lang="en-US"/>
              <a:pPr>
                <a:defRPr/>
              </a:pPr>
              <a:t>11/1/2022</a:t>
            </a:fld>
            <a:endParaRPr lang="en-US" dirty="0"/>
          </a:p>
        </p:txBody>
      </p:sp>
      <p:sp>
        <p:nvSpPr>
          <p:cNvPr id="4" name="Slide Image Placeholder 3">
            <a:extLst>
              <a:ext uri="{FF2B5EF4-FFF2-40B4-BE49-F238E27FC236}">
                <a16:creationId xmlns:a16="http://schemas.microsoft.com/office/drawing/2014/main" id="{B723C4E8-3F4D-D04A-BAF8-651E54DF1B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70532E2-2D0B-2C42-BFE7-00EA5CF50166}"/>
              </a:ext>
            </a:extLst>
          </p:cNvPr>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3E5ACFC-B433-704A-BFA9-4F462171B37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ASCCC Academic Academy 2020</a:t>
            </a:r>
          </a:p>
        </p:txBody>
      </p:sp>
      <p:sp>
        <p:nvSpPr>
          <p:cNvPr id="7" name="Slide Number Placeholder 6">
            <a:extLst>
              <a:ext uri="{FF2B5EF4-FFF2-40B4-BE49-F238E27FC236}">
                <a16:creationId xmlns:a16="http://schemas.microsoft.com/office/drawing/2014/main" id="{02EA6DDD-C8E9-444B-A973-CAFAFDD95C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E75ABD-7C45-2E4B-94AC-5D3C882FB6C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a:t>
            </a:fld>
            <a:endParaRPr lang="en-US" altLang="en-US" dirty="0"/>
          </a:p>
        </p:txBody>
      </p:sp>
    </p:spTree>
    <p:extLst>
      <p:ext uri="{BB962C8B-B14F-4D97-AF65-F5344CB8AC3E}">
        <p14:creationId xmlns:p14="http://schemas.microsoft.com/office/powerpoint/2010/main" val="57220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7ac3f44c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7ac3f44c5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17ac3f44c5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15</a:t>
            </a:fld>
            <a:endParaRPr lang="en-US" altLang="en-US" dirty="0"/>
          </a:p>
        </p:txBody>
      </p:sp>
    </p:spTree>
    <p:extLst>
      <p:ext uri="{BB962C8B-B14F-4D97-AF65-F5344CB8AC3E}">
        <p14:creationId xmlns:p14="http://schemas.microsoft.com/office/powerpoint/2010/main" val="140810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Recognize Dignitaries</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16</a:t>
            </a:fld>
            <a:endParaRPr lang="en-US" altLang="en-US" dirty="0"/>
          </a:p>
        </p:txBody>
      </p:sp>
    </p:spTree>
    <p:extLst>
      <p:ext uri="{BB962C8B-B14F-4D97-AF65-F5344CB8AC3E}">
        <p14:creationId xmlns:p14="http://schemas.microsoft.com/office/powerpoint/2010/main" val="117298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each member and share the committee they chair</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17</a:t>
            </a:fld>
            <a:endParaRPr lang="en-US" altLang="en-US"/>
          </a:p>
        </p:txBody>
      </p:sp>
    </p:spTree>
    <p:extLst>
      <p:ext uri="{BB962C8B-B14F-4D97-AF65-F5344CB8AC3E}">
        <p14:creationId xmlns:p14="http://schemas.microsoft.com/office/powerpoint/2010/main" val="279008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18</a:t>
            </a:fld>
            <a:endParaRPr lang="en-US" altLang="en-US" dirty="0"/>
          </a:p>
        </p:txBody>
      </p:sp>
    </p:spTree>
    <p:extLst>
      <p:ext uri="{BB962C8B-B14F-4D97-AF65-F5344CB8AC3E}">
        <p14:creationId xmlns:p14="http://schemas.microsoft.com/office/powerpoint/2010/main" val="4212119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19</a:t>
            </a:fld>
            <a:endParaRPr lang="en-US" altLang="en-US" dirty="0"/>
          </a:p>
        </p:txBody>
      </p:sp>
    </p:spTree>
    <p:extLst>
      <p:ext uri="{BB962C8B-B14F-4D97-AF65-F5344CB8AC3E}">
        <p14:creationId xmlns:p14="http://schemas.microsoft.com/office/powerpoint/2010/main" val="614172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a:t>
            </a:fld>
            <a:endParaRPr lang="en-US" altLang="en-US" dirty="0"/>
          </a:p>
        </p:txBody>
      </p:sp>
    </p:spTree>
    <p:extLst>
      <p:ext uri="{BB962C8B-B14F-4D97-AF65-F5344CB8AC3E}">
        <p14:creationId xmlns:p14="http://schemas.microsoft.com/office/powerpoint/2010/main" val="908018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20</a:t>
            </a:fld>
            <a:endParaRPr lang="en-US" altLang="en-US" dirty="0"/>
          </a:p>
        </p:txBody>
      </p:sp>
    </p:spTree>
    <p:extLst>
      <p:ext uri="{BB962C8B-B14F-4D97-AF65-F5344CB8AC3E}">
        <p14:creationId xmlns:p14="http://schemas.microsoft.com/office/powerpoint/2010/main" val="893819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21</a:t>
            </a:fld>
            <a:endParaRPr lang="en-US" altLang="en-US" dirty="0"/>
          </a:p>
        </p:txBody>
      </p:sp>
    </p:spTree>
    <p:extLst>
      <p:ext uri="{BB962C8B-B14F-4D97-AF65-F5344CB8AC3E}">
        <p14:creationId xmlns:p14="http://schemas.microsoft.com/office/powerpoint/2010/main" val="196553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22</a:t>
            </a:fld>
            <a:endParaRPr lang="en-US" altLang="en-US" dirty="0"/>
          </a:p>
        </p:txBody>
      </p:sp>
    </p:spTree>
    <p:extLst>
      <p:ext uri="{BB962C8B-B14F-4D97-AF65-F5344CB8AC3E}">
        <p14:creationId xmlns:p14="http://schemas.microsoft.com/office/powerpoint/2010/main" val="1336966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23</a:t>
            </a:fld>
            <a:endParaRPr lang="en-US" altLang="en-US" dirty="0"/>
          </a:p>
        </p:txBody>
      </p:sp>
    </p:spTree>
    <p:extLst>
      <p:ext uri="{BB962C8B-B14F-4D97-AF65-F5344CB8AC3E}">
        <p14:creationId xmlns:p14="http://schemas.microsoft.com/office/powerpoint/2010/main" val="788060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Session on Legislation</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24</a:t>
            </a:fld>
            <a:endParaRPr lang="en-US" altLang="en-US" dirty="0"/>
          </a:p>
        </p:txBody>
      </p:sp>
    </p:spTree>
    <p:extLst>
      <p:ext uri="{BB962C8B-B14F-4D97-AF65-F5344CB8AC3E}">
        <p14:creationId xmlns:p14="http://schemas.microsoft.com/office/powerpoint/2010/main" val="2011909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Session on the Singular lower division GE pathway</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25</a:t>
            </a:fld>
            <a:endParaRPr lang="en-US" altLang="en-US" dirty="0"/>
          </a:p>
        </p:txBody>
      </p:sp>
    </p:spTree>
    <p:extLst>
      <p:ext uri="{BB962C8B-B14F-4D97-AF65-F5344CB8AC3E}">
        <p14:creationId xmlns:p14="http://schemas.microsoft.com/office/powerpoint/2010/main" val="2866095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26</a:t>
            </a:fld>
            <a:endParaRPr lang="en-US" altLang="en-US" dirty="0"/>
          </a:p>
        </p:txBody>
      </p:sp>
    </p:spTree>
    <p:extLst>
      <p:ext uri="{BB962C8B-B14F-4D97-AF65-F5344CB8AC3E}">
        <p14:creationId xmlns:p14="http://schemas.microsoft.com/office/powerpoint/2010/main" val="1760593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faculty changing their mind</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27</a:t>
            </a:fld>
            <a:endParaRPr lang="en-US" altLang="en-US" dirty="0"/>
          </a:p>
        </p:txBody>
      </p:sp>
    </p:spTree>
    <p:extLst>
      <p:ext uri="{BB962C8B-B14F-4D97-AF65-F5344CB8AC3E}">
        <p14:creationId xmlns:p14="http://schemas.microsoft.com/office/powerpoint/2010/main" val="3806846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session on ZTC/OER and Rising Scholars</a:t>
            </a:r>
          </a:p>
        </p:txBody>
      </p:sp>
      <p:sp>
        <p:nvSpPr>
          <p:cNvPr id="4" name="Footer Placeholder 3"/>
          <p:cNvSpPr>
            <a:spLocks noGrp="1"/>
          </p:cNvSpPr>
          <p:nvPr>
            <p:ph type="ftr" sz="quarter" idx="4"/>
          </p:nvPr>
        </p:nvSpPr>
        <p:spPr/>
        <p:txBody>
          <a:bodyPr/>
          <a:lstStyle/>
          <a:p>
            <a:pPr>
              <a:defRPr/>
            </a:pPr>
            <a:r>
              <a:rPr lang="en-US" dirty="0"/>
              <a:t>ASCCC Academic Academy 2020</a:t>
            </a:r>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28</a:t>
            </a:fld>
            <a:endParaRPr lang="en-US" altLang="en-US" dirty="0"/>
          </a:p>
        </p:txBody>
      </p:sp>
    </p:spTree>
    <p:extLst>
      <p:ext uri="{BB962C8B-B14F-4D97-AF65-F5344CB8AC3E}">
        <p14:creationId xmlns:p14="http://schemas.microsoft.com/office/powerpoint/2010/main" val="3282505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29</a:t>
            </a:fld>
            <a:endParaRPr lang="en-US" altLang="en-US" dirty="0"/>
          </a:p>
        </p:txBody>
      </p:sp>
    </p:spTree>
    <p:extLst>
      <p:ext uri="{BB962C8B-B14F-4D97-AF65-F5344CB8AC3E}">
        <p14:creationId xmlns:p14="http://schemas.microsoft.com/office/powerpoint/2010/main" val="233945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a:t>
            </a:fld>
            <a:endParaRPr lang="en-US" altLang="en-US" dirty="0"/>
          </a:p>
        </p:txBody>
      </p:sp>
    </p:spTree>
    <p:extLst>
      <p:ext uri="{BB962C8B-B14F-4D97-AF65-F5344CB8AC3E}">
        <p14:creationId xmlns:p14="http://schemas.microsoft.com/office/powerpoint/2010/main" val="1760753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30</a:t>
            </a:fld>
            <a:endParaRPr lang="en-US" altLang="en-US" dirty="0"/>
          </a:p>
        </p:txBody>
      </p:sp>
    </p:spTree>
    <p:extLst>
      <p:ext uri="{BB962C8B-B14F-4D97-AF65-F5344CB8AC3E}">
        <p14:creationId xmlns:p14="http://schemas.microsoft.com/office/powerpoint/2010/main" val="3614459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31</a:t>
            </a:fld>
            <a:endParaRPr lang="en-US" altLang="en-US" dirty="0"/>
          </a:p>
        </p:txBody>
      </p:sp>
    </p:spTree>
    <p:extLst>
      <p:ext uri="{BB962C8B-B14F-4D97-AF65-F5344CB8AC3E}">
        <p14:creationId xmlns:p14="http://schemas.microsoft.com/office/powerpoint/2010/main" val="3354153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32</a:t>
            </a:fld>
            <a:endParaRPr lang="en-US" altLang="en-US" dirty="0"/>
          </a:p>
        </p:txBody>
      </p:sp>
    </p:spTree>
    <p:extLst>
      <p:ext uri="{BB962C8B-B14F-4D97-AF65-F5344CB8AC3E}">
        <p14:creationId xmlns:p14="http://schemas.microsoft.com/office/powerpoint/2010/main" val="2417736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33</a:t>
            </a:fld>
            <a:endParaRPr lang="en-US" altLang="en-US" dirty="0"/>
          </a:p>
        </p:txBody>
      </p:sp>
    </p:spTree>
    <p:extLst>
      <p:ext uri="{BB962C8B-B14F-4D97-AF65-F5344CB8AC3E}">
        <p14:creationId xmlns:p14="http://schemas.microsoft.com/office/powerpoint/2010/main" val="2866075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34</a:t>
            </a:fld>
            <a:endParaRPr lang="en-US" altLang="en-US" dirty="0"/>
          </a:p>
        </p:txBody>
      </p:sp>
    </p:spTree>
    <p:extLst>
      <p:ext uri="{BB962C8B-B14F-4D97-AF65-F5344CB8AC3E}">
        <p14:creationId xmlns:p14="http://schemas.microsoft.com/office/powerpoint/2010/main" val="3202598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35</a:t>
            </a:fld>
            <a:endParaRPr lang="en-US" altLang="en-US" dirty="0"/>
          </a:p>
        </p:txBody>
      </p:sp>
    </p:spTree>
    <p:extLst>
      <p:ext uri="{BB962C8B-B14F-4D97-AF65-F5344CB8AC3E}">
        <p14:creationId xmlns:p14="http://schemas.microsoft.com/office/powerpoint/2010/main" val="760931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36</a:t>
            </a:fld>
            <a:endParaRPr lang="en-US" altLang="en-US" dirty="0"/>
          </a:p>
        </p:txBody>
      </p:sp>
    </p:spTree>
    <p:extLst>
      <p:ext uri="{BB962C8B-B14F-4D97-AF65-F5344CB8AC3E}">
        <p14:creationId xmlns:p14="http://schemas.microsoft.com/office/powerpoint/2010/main" val="159493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endParaRPr lang="en-US" dirty="0"/>
          </a:p>
        </p:txBody>
      </p:sp>
      <p:sp>
        <p:nvSpPr>
          <p:cNvPr id="5" name="Slide Number Placeholder 4"/>
          <p:cNvSpPr>
            <a:spLocks noGrp="1"/>
          </p:cNvSpPr>
          <p:nvPr>
            <p:ph type="sldNum" sz="quarter" idx="5"/>
          </p:nvPr>
        </p:nvSpPr>
        <p:spPr/>
        <p:txBody>
          <a:bodyPr/>
          <a:lstStyle/>
          <a:p>
            <a:pPr>
              <a:defRPr/>
            </a:pPr>
            <a:fld id="{0DE75ABD-7C45-2E4B-94AC-5D3C882FB6CA}" type="slidenum">
              <a:rPr lang="en-US" altLang="en-US" smtClean="0"/>
              <a:pPr>
                <a:defRPr/>
              </a:pPr>
              <a:t>4</a:t>
            </a:fld>
            <a:endParaRPr lang="en-US" altLang="en-US" dirty="0"/>
          </a:p>
        </p:txBody>
      </p:sp>
    </p:spTree>
    <p:extLst>
      <p:ext uri="{BB962C8B-B14F-4D97-AF65-F5344CB8AC3E}">
        <p14:creationId xmlns:p14="http://schemas.microsoft.com/office/powerpoint/2010/main" val="406088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1D64-835C-DDD4-DA04-90850E4D3045}"/>
              </a:ext>
            </a:extLst>
          </p:cNvPr>
          <p:cNvSpPr>
            <a:spLocks noGrp="1"/>
          </p:cNvSpPr>
          <p:nvPr>
            <p:ph type="title"/>
          </p:nvPr>
        </p:nvSpPr>
        <p:spPr>
          <a:xfrm>
            <a:off x="6446619" y="217272"/>
            <a:ext cx="5492432" cy="4959402"/>
          </a:xfrm>
        </p:spPr>
        <p:txBody>
          <a:bodyPr>
            <a:normAutofit/>
          </a:bodyPr>
          <a:lstStyle>
            <a:lvl1pPr algn="ctr">
              <a:lnSpc>
                <a:spcPct val="100000"/>
              </a:lnSpc>
              <a:defRPr sz="44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46188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6"/>
          <p:cNvSpPr txBox="1"/>
          <p:nvPr/>
        </p:nvSpPr>
        <p:spPr>
          <a:xfrm>
            <a:off x="1240719" y="6494411"/>
            <a:ext cx="820400" cy="22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2"/>
                </a:solidFill>
                <a:latin typeface="Calibri"/>
                <a:ea typeface="Calibri"/>
                <a:cs typeface="Calibri"/>
                <a:sym typeface="Calibri"/>
              </a:rPr>
              <a:pPr marL="0" marR="0" lvl="0" indent="0" algn="l" rtl="0">
                <a:spcBef>
                  <a:spcPts val="0"/>
                </a:spcBef>
                <a:spcAft>
                  <a:spcPts val="0"/>
                </a:spcAft>
                <a:buNone/>
              </a:pPr>
              <a:t>‹#›</a:t>
            </a:fld>
            <a:endParaRPr sz="1200" b="0" i="0" u="none" strike="noStrike" cap="none">
              <a:solidFill>
                <a:schemeClr val="dk2"/>
              </a:solidFill>
              <a:latin typeface="Calibri"/>
              <a:ea typeface="Calibri"/>
              <a:cs typeface="Calibri"/>
              <a:sym typeface="Calibri"/>
            </a:endParaRPr>
          </a:p>
        </p:txBody>
      </p:sp>
      <p:pic>
        <p:nvPicPr>
          <p:cNvPr id="49" name="Google Shape;49;p6" descr="A picture containing text, clipart&#10;&#10;Description automatically generated"/>
          <p:cNvPicPr preferRelativeResize="0"/>
          <p:nvPr/>
        </p:nvPicPr>
        <p:blipFill rotWithShape="1">
          <a:blip r:embed="rId2">
            <a:alphaModFix/>
          </a:blip>
          <a:srcRect/>
          <a:stretch/>
        </p:blipFill>
        <p:spPr>
          <a:xfrm>
            <a:off x="800427" y="6376989"/>
            <a:ext cx="419027" cy="314269"/>
          </a:xfrm>
          <a:prstGeom prst="rect">
            <a:avLst/>
          </a:prstGeom>
          <a:noFill/>
          <a:ln>
            <a:noFill/>
          </a:ln>
        </p:spPr>
      </p:pic>
    </p:spTree>
    <p:extLst>
      <p:ext uri="{BB962C8B-B14F-4D97-AF65-F5344CB8AC3E}">
        <p14:creationId xmlns:p14="http://schemas.microsoft.com/office/powerpoint/2010/main" val="194670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0"/>
        <p:cNvGrpSpPr/>
        <p:nvPr/>
      </p:nvGrpSpPr>
      <p:grpSpPr>
        <a:xfrm>
          <a:off x="0" y="0"/>
          <a:ext cx="0" cy="0"/>
          <a:chOff x="0" y="0"/>
          <a:chExt cx="0" cy="0"/>
        </a:xfrm>
      </p:grpSpPr>
      <p:sp>
        <p:nvSpPr>
          <p:cNvPr id="51" name="Google Shape;51;p7"/>
          <p:cNvSpPr txBox="1">
            <a:spLocks noGrp="1"/>
          </p:cNvSpPr>
          <p:nvPr>
            <p:ph type="ctrTitle"/>
          </p:nvPr>
        </p:nvSpPr>
        <p:spPr>
          <a:xfrm>
            <a:off x="914400" y="1371600"/>
            <a:ext cx="10464800" cy="19272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dk2"/>
              </a:buClr>
              <a:buSzPts val="5400"/>
              <a:buFont typeface="Arial"/>
              <a:buNone/>
              <a:defRPr sz="54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7"/>
          <p:cNvSpPr txBox="1">
            <a:spLocks noGrp="1"/>
          </p:cNvSpPr>
          <p:nvPr>
            <p:ph type="subTitle" idx="1"/>
          </p:nvPr>
        </p:nvSpPr>
        <p:spPr>
          <a:xfrm>
            <a:off x="914400" y="3505200"/>
            <a:ext cx="8534400" cy="1752600"/>
          </a:xfrm>
          <a:prstGeom prst="rect">
            <a:avLst/>
          </a:prstGeom>
          <a:noFill/>
          <a:ln>
            <a:noFill/>
          </a:ln>
        </p:spPr>
        <p:txBody>
          <a:bodyPr spcFirstLastPara="1" wrap="square" lIns="91425" tIns="45700" rIns="91425" bIns="45700" anchor="t" anchorCtr="0">
            <a:normAutofit/>
          </a:bodyPr>
          <a:lstStyle>
            <a:lvl1pPr lvl="0" algn="l" rtl="0">
              <a:spcBef>
                <a:spcPts val="480"/>
              </a:spcBef>
              <a:spcAft>
                <a:spcPts val="0"/>
              </a:spcAft>
              <a:buSzPts val="2040"/>
              <a:buNone/>
              <a:defRPr>
                <a:solidFill>
                  <a:srgbClr val="3F3F3F"/>
                </a:solidFill>
              </a:defRPr>
            </a:lvl1pPr>
            <a:lvl2pPr lvl="1" algn="ctr" rtl="0">
              <a:spcBef>
                <a:spcPts val="400"/>
              </a:spcBef>
              <a:spcAft>
                <a:spcPts val="0"/>
              </a:spcAft>
              <a:buSzPts val="1700"/>
              <a:buNone/>
              <a:defRPr>
                <a:solidFill>
                  <a:srgbClr val="888888"/>
                </a:solidFill>
              </a:defRPr>
            </a:lvl2pPr>
            <a:lvl3pPr lvl="2" algn="ctr" rtl="0">
              <a:spcBef>
                <a:spcPts val="360"/>
              </a:spcBef>
              <a:spcAft>
                <a:spcPts val="0"/>
              </a:spcAft>
              <a:buSzPts val="1620"/>
              <a:buNone/>
              <a:defRPr>
                <a:solidFill>
                  <a:srgbClr val="888888"/>
                </a:solidFill>
              </a:defRPr>
            </a:lvl3pPr>
            <a:lvl4pPr lvl="3" algn="ctr" rtl="0">
              <a:spcBef>
                <a:spcPts val="320"/>
              </a:spcBef>
              <a:spcAft>
                <a:spcPts val="0"/>
              </a:spcAft>
              <a:buSzPts val="1600"/>
              <a:buNone/>
              <a:defRPr>
                <a:solidFill>
                  <a:srgbClr val="888888"/>
                </a:solidFill>
              </a:defRPr>
            </a:lvl4pPr>
            <a:lvl5pPr lvl="4" algn="ctr" rtl="0">
              <a:spcBef>
                <a:spcPts val="280"/>
              </a:spcBef>
              <a:spcAft>
                <a:spcPts val="0"/>
              </a:spcAft>
              <a:buSzPts val="1400"/>
              <a:buNone/>
              <a:defRPr>
                <a:solidFill>
                  <a:srgbClr val="888888"/>
                </a:solidFill>
              </a:defRPr>
            </a:lvl5pPr>
            <a:lvl6pPr lvl="5" algn="ctr" rtl="0">
              <a:spcBef>
                <a:spcPts val="260"/>
              </a:spcBef>
              <a:spcAft>
                <a:spcPts val="0"/>
              </a:spcAft>
              <a:buSzPts val="1300"/>
              <a:buNone/>
              <a:defRPr>
                <a:solidFill>
                  <a:srgbClr val="888888"/>
                </a:solidFill>
              </a:defRPr>
            </a:lvl6pPr>
            <a:lvl7pPr lvl="6" algn="ctr" rtl="0">
              <a:spcBef>
                <a:spcPts val="260"/>
              </a:spcBef>
              <a:spcAft>
                <a:spcPts val="0"/>
              </a:spcAft>
              <a:buSzPts val="1300"/>
              <a:buNone/>
              <a:defRPr>
                <a:solidFill>
                  <a:srgbClr val="888888"/>
                </a:solidFill>
              </a:defRPr>
            </a:lvl7pPr>
            <a:lvl8pPr lvl="7" algn="ctr" rtl="0">
              <a:spcBef>
                <a:spcPts val="260"/>
              </a:spcBef>
              <a:spcAft>
                <a:spcPts val="0"/>
              </a:spcAft>
              <a:buSzPts val="1300"/>
              <a:buNone/>
              <a:defRPr>
                <a:solidFill>
                  <a:srgbClr val="888888"/>
                </a:solidFill>
              </a:defRPr>
            </a:lvl8pPr>
            <a:lvl9pPr lvl="8" algn="ctr" rtl="0">
              <a:spcBef>
                <a:spcPts val="260"/>
              </a:spcBef>
              <a:spcAft>
                <a:spcPts val="0"/>
              </a:spcAft>
              <a:buSzPts val="1300"/>
              <a:buNone/>
              <a:defRPr>
                <a:solidFill>
                  <a:srgbClr val="888888"/>
                </a:solidFill>
              </a:defRPr>
            </a:lvl9pPr>
          </a:lstStyle>
          <a:p>
            <a:endParaRPr/>
          </a:p>
        </p:txBody>
      </p:sp>
      <p:sp>
        <p:nvSpPr>
          <p:cNvPr id="53" name="Google Shape;53;p7"/>
          <p:cNvSpPr txBox="1">
            <a:spLocks noGrp="1"/>
          </p:cNvSpPr>
          <p:nvPr>
            <p:ph type="dt" idx="10"/>
          </p:nvPr>
        </p:nvSpPr>
        <p:spPr>
          <a:xfrm>
            <a:off x="609600" y="18288"/>
            <a:ext cx="38608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160000" y="18288"/>
            <a:ext cx="14224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a:spcAft>
                <a:spcPts val="0"/>
              </a:spcAft>
            </a:pPr>
            <a:fld id="{00000000-1234-1234-1234-123412341234}" type="slidenum">
              <a:rPr lang="en-US" smtClean="0"/>
              <a:pPr>
                <a:spcAft>
                  <a:spcPts val="0"/>
                </a:spcAft>
              </a:pPr>
              <a:t>‹#›</a:t>
            </a:fld>
            <a:endParaRPr lang="en-US"/>
          </a:p>
        </p:txBody>
      </p:sp>
      <p:cxnSp>
        <p:nvCxnSpPr>
          <p:cNvPr id="56" name="Google Shape;56;p7"/>
          <p:cNvCxnSpPr/>
          <p:nvPr/>
        </p:nvCxnSpPr>
        <p:spPr>
          <a:xfrm>
            <a:off x="914400" y="3398520"/>
            <a:ext cx="10464800" cy="1500"/>
          </a:xfrm>
          <a:prstGeom prst="straightConnector1">
            <a:avLst/>
          </a:prstGeom>
          <a:noFill/>
          <a:ln w="1905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244624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rm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60" name="Google Shape;60;p8"/>
          <p:cNvSpPr txBox="1">
            <a:spLocks noGrp="1"/>
          </p:cNvSpPr>
          <p:nvPr>
            <p:ph type="dt" idx="10"/>
          </p:nvPr>
        </p:nvSpPr>
        <p:spPr>
          <a:xfrm>
            <a:off x="609600" y="18288"/>
            <a:ext cx="38608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10160000" y="18288"/>
            <a:ext cx="14224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17637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FA93C-3CD9-9B4F-AA5C-2BBD1A22FF73}"/>
              </a:ext>
            </a:extLst>
          </p:cNvPr>
          <p:cNvPicPr>
            <a:picLocks noChangeAspect="1"/>
          </p:cNvPicPr>
          <p:nvPr userDrawn="1"/>
        </p:nvPicPr>
        <p:blipFill>
          <a:blip r:embed="rId2"/>
          <a:srcRect/>
          <a:stretch/>
        </p:blipFill>
        <p:spPr>
          <a:xfrm>
            <a:off x="-14502" y="1"/>
            <a:ext cx="4008438" cy="6858000"/>
          </a:xfrm>
          <a:prstGeom prst="rect">
            <a:avLst/>
          </a:prstGeom>
          <a:ln>
            <a:noFill/>
          </a:ln>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42B1E8EB-BC97-2444-B883-785C3FF61A8B}"/>
              </a:ext>
            </a:extLst>
          </p:cNvPr>
          <p:cNvSpPr/>
          <p:nvPr userDrawn="1"/>
        </p:nvSpPr>
        <p:spPr>
          <a:xfrm>
            <a:off x="-21128" y="1119187"/>
            <a:ext cx="4024676" cy="4619625"/>
          </a:xfrm>
          <a:prstGeom prst="rect">
            <a:avLst/>
          </a:prstGeom>
          <a:solidFill>
            <a:schemeClr val="tx1"/>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pic>
        <p:nvPicPr>
          <p:cNvPr id="7" name="Picture 6">
            <a:extLst>
              <a:ext uri="{FF2B5EF4-FFF2-40B4-BE49-F238E27FC236}">
                <a16:creationId xmlns:a16="http://schemas.microsoft.com/office/drawing/2014/main" id="{1B3A4373-87B5-BD4F-BE04-0477A6DA69AC}"/>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3608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AC18D6B-A703-E64A-A334-C1CD5C8182CE}"/>
              </a:ext>
            </a:extLst>
          </p:cNvPr>
          <p:cNvSpPr/>
          <p:nvPr userDrawn="1"/>
        </p:nvSpPr>
        <p:spPr>
          <a:xfrm>
            <a:off x="11490325" y="0"/>
            <a:ext cx="701675" cy="6858000"/>
          </a:xfrm>
          <a:prstGeom prst="rect">
            <a:avLst/>
          </a:prstGeom>
          <a:solidFill>
            <a:schemeClr val="accent2"/>
          </a:solidFill>
          <a:ln>
            <a:noFill/>
          </a:ln>
          <a:effectLst>
            <a:outerShdw blurRad="190500" dist="50800" dir="108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227885" y="1335091"/>
            <a:ext cx="3583461" cy="1890709"/>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360863" y="1193842"/>
            <a:ext cx="6672262"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227885" y="3225800"/>
            <a:ext cx="3583461" cy="2297110"/>
          </a:xfrm>
          <a:ln>
            <a:no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6">
            <a:extLst>
              <a:ext uri="{FF2B5EF4-FFF2-40B4-BE49-F238E27FC236}">
                <a16:creationId xmlns:a16="http://schemas.microsoft.com/office/drawing/2014/main" id="{1D930A56-05D6-E44E-A636-FFC3D86D2129}"/>
              </a:ext>
            </a:extLst>
          </p:cNvPr>
          <p:cNvSpPr>
            <a:spLocks noGrp="1"/>
          </p:cNvSpPr>
          <p:nvPr>
            <p:ph type="sldNum" sz="quarter" idx="10"/>
          </p:nvPr>
        </p:nvSpPr>
        <p:spPr>
          <a:xfrm>
            <a:off x="9890125" y="6356350"/>
            <a:ext cx="1143000" cy="368300"/>
          </a:xfrm>
        </p:spPr>
        <p:txBody>
          <a:bodyPr/>
          <a:lstStyle>
            <a:lvl1pPr>
              <a:defRPr/>
            </a:lvl1pPr>
          </a:lstStyle>
          <a:p>
            <a:pPr>
              <a:defRPr/>
            </a:pPr>
            <a:fld id="{D8EA18C6-28F1-3B47-AF4F-AD518E9A6B5A}" type="slidenum">
              <a:rPr lang="en-US" altLang="en-US"/>
              <a:pPr>
                <a:defRPr/>
              </a:pPr>
              <a:t>‹#›</a:t>
            </a:fld>
            <a:endParaRPr lang="en-US" altLang="en-US" dirty="0"/>
          </a:p>
        </p:txBody>
      </p:sp>
    </p:spTree>
    <p:extLst>
      <p:ext uri="{BB962C8B-B14F-4D97-AF65-F5344CB8AC3E}">
        <p14:creationId xmlns:p14="http://schemas.microsoft.com/office/powerpoint/2010/main" val="307894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9F823-319F-7E4F-AA47-BB7D5717A002}"/>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463270D-A32D-E84A-8FC1-1BB3016CD68D}"/>
              </a:ext>
            </a:extLst>
          </p:cNvPr>
          <p:cNvPicPr>
            <a:picLocks noChangeAspect="1"/>
          </p:cNvPicPr>
          <p:nvPr userDrawn="1"/>
        </p:nvPicPr>
        <p:blipFill>
          <a:blip r:embed="rId3"/>
          <a:srcRect/>
          <a:stretch/>
        </p:blipFill>
        <p:spPr>
          <a:xfrm>
            <a:off x="-4945" y="3"/>
            <a:ext cx="822046" cy="6857994"/>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8230757-328B-604F-8B76-9E02C60C4F8D}"/>
              </a:ext>
            </a:extLst>
          </p:cNvPr>
          <p:cNvSpPr>
            <a:spLocks noGrp="1"/>
          </p:cNvSpPr>
          <p:nvPr>
            <p:ph type="sldNum" sz="quarter" idx="10"/>
          </p:nvPr>
        </p:nvSpPr>
        <p:spPr/>
        <p:txBody>
          <a:bodyPr/>
          <a:lstStyle>
            <a:lvl1pPr>
              <a:defRPr/>
            </a:lvl1pPr>
          </a:lstStyle>
          <a:p>
            <a:pPr>
              <a:defRPr/>
            </a:pPr>
            <a:fld id="{541C1AB4-F0EA-3940-A3A7-33051516FBC7}" type="slidenum">
              <a:rPr lang="en-US" altLang="en-US"/>
              <a:pPr>
                <a:defRPr/>
              </a:pPr>
              <a:t>‹#›</a:t>
            </a:fld>
            <a:endParaRPr lang="en-US" altLang="en-US" dirty="0"/>
          </a:p>
        </p:txBody>
      </p:sp>
    </p:spTree>
    <p:extLst>
      <p:ext uri="{BB962C8B-B14F-4D97-AF65-F5344CB8AC3E}">
        <p14:creationId xmlns:p14="http://schemas.microsoft.com/office/powerpoint/2010/main" val="8446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dirty="0"/>
          </a:p>
        </p:txBody>
      </p:sp>
      <p:pic>
        <p:nvPicPr>
          <p:cNvPr id="3" name="Picture 2">
            <a:extLst>
              <a:ext uri="{FF2B5EF4-FFF2-40B4-BE49-F238E27FC236}">
                <a16:creationId xmlns:a16="http://schemas.microsoft.com/office/drawing/2014/main" id="{36CCA45E-D59C-F110-3DEB-8D15503F686E}"/>
              </a:ext>
            </a:extLst>
          </p:cNvPr>
          <p:cNvPicPr>
            <a:picLocks noChangeAspect="1"/>
          </p:cNvPicPr>
          <p:nvPr userDrawn="1"/>
        </p:nvPicPr>
        <p:blipFill>
          <a:blip r:embed="rId3"/>
          <a:srcRect/>
          <a:stretch/>
        </p:blipFill>
        <p:spPr>
          <a:xfrm>
            <a:off x="-4945" y="3"/>
            <a:ext cx="822046" cy="685799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82327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F49CFD5-F105-6749-9C52-41199828330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EAC23FE-DF60-4341-ADBF-C4606AB2A255}"/>
              </a:ext>
            </a:extLst>
          </p:cNvPr>
          <p:cNvSpPr>
            <a:spLocks noGrp="1"/>
          </p:cNvSpPr>
          <p:nvPr>
            <p:ph type="sldNum" sz="quarter" idx="10"/>
          </p:nvPr>
        </p:nvSpPr>
        <p:spPr>
          <a:xfrm>
            <a:off x="10298113" y="6356350"/>
            <a:ext cx="1055687" cy="365125"/>
          </a:xfrm>
        </p:spPr>
        <p:txBody>
          <a:bodyPr/>
          <a:lstStyle>
            <a:lvl1pPr>
              <a:defRPr/>
            </a:lvl1pPr>
          </a:lstStyle>
          <a:p>
            <a:pPr>
              <a:defRPr/>
            </a:pPr>
            <a:fld id="{025D5F34-64AE-C040-80AB-D2D81A5E346E}" type="slidenum">
              <a:rPr lang="en-US" altLang="en-US"/>
              <a:pPr>
                <a:defRPr/>
              </a:pPr>
              <a:t>‹#›</a:t>
            </a:fld>
            <a:endParaRPr lang="en-US" altLang="en-US" dirty="0"/>
          </a:p>
        </p:txBody>
      </p:sp>
    </p:spTree>
    <p:extLst>
      <p:ext uri="{BB962C8B-B14F-4D97-AF65-F5344CB8AC3E}">
        <p14:creationId xmlns:p14="http://schemas.microsoft.com/office/powerpoint/2010/main" val="396026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12"/>
        <p:cNvGrpSpPr/>
        <p:nvPr/>
      </p:nvGrpSpPr>
      <p:grpSpPr>
        <a:xfrm>
          <a:off x="0" y="0"/>
          <a:ext cx="0" cy="0"/>
          <a:chOff x="0" y="0"/>
          <a:chExt cx="0" cy="0"/>
        </a:xfrm>
      </p:grpSpPr>
      <p:pic>
        <p:nvPicPr>
          <p:cNvPr id="13" name="Google Shape;13;p2" descr="Academic Senate for California Community Colleges Logo"/>
          <p:cNvPicPr preferRelativeResize="0"/>
          <p:nvPr/>
        </p:nvPicPr>
        <p:blipFill rotWithShape="1">
          <a:blip r:embed="rId3">
            <a:alphaModFix/>
          </a:blip>
          <a:srcRect/>
          <a:stretch/>
        </p:blipFill>
        <p:spPr>
          <a:xfrm>
            <a:off x="4622750" y="457132"/>
            <a:ext cx="3238141" cy="1487521"/>
          </a:xfrm>
          <a:prstGeom prst="rect">
            <a:avLst/>
          </a:prstGeom>
          <a:noFill/>
          <a:ln>
            <a:noFill/>
          </a:ln>
        </p:spPr>
      </p:pic>
      <p:sp>
        <p:nvSpPr>
          <p:cNvPr id="14" name="Google Shape;14;p2"/>
          <p:cNvSpPr txBox="1">
            <a:spLocks noGrp="1"/>
          </p:cNvSpPr>
          <p:nvPr>
            <p:ph type="title"/>
          </p:nvPr>
        </p:nvSpPr>
        <p:spPr>
          <a:xfrm>
            <a:off x="3159480" y="3000807"/>
            <a:ext cx="5860000" cy="1629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3159480" y="4679081"/>
            <a:ext cx="5860000" cy="2010000"/>
          </a:xfrm>
          <a:prstGeom prst="rect">
            <a:avLst/>
          </a:prstGeom>
          <a:no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chemeClr val="lt1"/>
              </a:buClr>
              <a:buSzPts val="2400"/>
              <a:buFont typeface="Arial"/>
              <a:buNone/>
              <a:defRPr sz="2400" b="0" i="0">
                <a:solidFill>
                  <a:schemeClr val="lt1"/>
                </a:solidFill>
                <a:latin typeface="Gill Sans"/>
                <a:ea typeface="Gill Sans"/>
                <a:cs typeface="Gill Sans"/>
                <a:sym typeface="Gill Sans"/>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49078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16"/>
        <p:cNvGrpSpPr/>
        <p:nvPr/>
      </p:nvGrpSpPr>
      <p:grpSpPr>
        <a:xfrm>
          <a:off x="0" y="0"/>
          <a:ext cx="0" cy="0"/>
          <a:chOff x="0" y="0"/>
          <a:chExt cx="0" cy="0"/>
        </a:xfrm>
      </p:grpSpPr>
      <p:grpSp>
        <p:nvGrpSpPr>
          <p:cNvPr id="17" name="Google Shape;17;p3"/>
          <p:cNvGrpSpPr/>
          <p:nvPr/>
        </p:nvGrpSpPr>
        <p:grpSpPr>
          <a:xfrm>
            <a:off x="1" y="-147320"/>
            <a:ext cx="12191999" cy="7005318"/>
            <a:chOff x="0" y="-147320"/>
            <a:chExt cx="12191999" cy="7005318"/>
          </a:xfrm>
        </p:grpSpPr>
        <p:pic>
          <p:nvPicPr>
            <p:cNvPr id="18" name="Google Shape;18;p3"/>
            <p:cNvPicPr preferRelativeResize="0"/>
            <p:nvPr/>
          </p:nvPicPr>
          <p:blipFill rotWithShape="1">
            <a:blip r:embed="rId2" cstate="screen">
              <a:alphaModFix/>
              <a:extLst>
                <a:ext uri="{28A0092B-C50C-407E-A947-70E740481C1C}">
                  <a14:useLocalDpi xmlns:a14="http://schemas.microsoft.com/office/drawing/2010/main"/>
                </a:ext>
              </a:extLst>
            </a:blip>
            <a:srcRect t="-2148" r="-1"/>
            <a:stretch/>
          </p:blipFill>
          <p:spPr>
            <a:xfrm>
              <a:off x="0" y="-147320"/>
              <a:ext cx="12191999" cy="7005318"/>
            </a:xfrm>
            <a:prstGeom prst="rect">
              <a:avLst/>
            </a:prstGeom>
            <a:noFill/>
            <a:ln>
              <a:noFill/>
            </a:ln>
          </p:spPr>
        </p:pic>
        <p:sp>
          <p:nvSpPr>
            <p:cNvPr id="19" name="Google Shape;19;p3"/>
            <p:cNvSpPr/>
            <p:nvPr/>
          </p:nvSpPr>
          <p:spPr>
            <a:xfrm>
              <a:off x="849993" y="-8426"/>
              <a:ext cx="10515600" cy="6866400"/>
            </a:xfrm>
            <a:prstGeom prst="rect">
              <a:avLst/>
            </a:prstGeom>
            <a:solidFill>
              <a:schemeClr val="lt1">
                <a:alpha val="7019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3"/>
          <p:cNvGrpSpPr/>
          <p:nvPr/>
        </p:nvGrpSpPr>
        <p:grpSpPr>
          <a:xfrm>
            <a:off x="844551" y="1"/>
            <a:ext cx="10515600" cy="6858109"/>
            <a:chOff x="844550" y="0"/>
            <a:chExt cx="10515600" cy="6858109"/>
          </a:xfrm>
        </p:grpSpPr>
        <p:sp>
          <p:nvSpPr>
            <p:cNvPr id="21" name="Google Shape;21;p3"/>
            <p:cNvSpPr/>
            <p:nvPr/>
          </p:nvSpPr>
          <p:spPr>
            <a:xfrm>
              <a:off x="844550" y="6276109"/>
              <a:ext cx="10515600" cy="58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2" name="Google Shape;22;p3"/>
            <p:cNvGrpSpPr/>
            <p:nvPr/>
          </p:nvGrpSpPr>
          <p:grpSpPr>
            <a:xfrm>
              <a:off x="844550" y="0"/>
              <a:ext cx="10515600" cy="2017068"/>
              <a:chOff x="844550" y="0"/>
              <a:chExt cx="10515600" cy="2017068"/>
            </a:xfrm>
          </p:grpSpPr>
          <p:sp>
            <p:nvSpPr>
              <p:cNvPr id="23" name="Google Shape;23;p3"/>
              <p:cNvSpPr/>
              <p:nvPr/>
            </p:nvSpPr>
            <p:spPr>
              <a:xfrm>
                <a:off x="844550" y="0"/>
                <a:ext cx="10515600" cy="1884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
              <p:cNvSpPr/>
              <p:nvPr/>
            </p:nvSpPr>
            <p:spPr>
              <a:xfrm>
                <a:off x="844550" y="1867368"/>
                <a:ext cx="10515600" cy="149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25" name="Google Shape;25;p3"/>
          <p:cNvSpPr txBox="1">
            <a:spLocks noGrp="1"/>
          </p:cNvSpPr>
          <p:nvPr>
            <p:ph type="title"/>
          </p:nvPr>
        </p:nvSpPr>
        <p:spPr>
          <a:xfrm>
            <a:off x="1045029" y="434518"/>
            <a:ext cx="10116400" cy="1312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1045028" y="2137350"/>
            <a:ext cx="10116400" cy="791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A3838"/>
              </a:buClr>
              <a:buSzPts val="3000"/>
              <a:buNone/>
              <a:defRPr sz="3000">
                <a:solidFill>
                  <a:srgbClr val="3A3838"/>
                </a:solidFill>
              </a:defRPr>
            </a:lvl1pPr>
            <a:lvl2pPr marL="914400" lvl="1" indent="-228600" algn="l">
              <a:lnSpc>
                <a:spcPct val="90000"/>
              </a:lnSpc>
              <a:spcBef>
                <a:spcPts val="500"/>
              </a:spcBef>
              <a:spcAft>
                <a:spcPts val="0"/>
              </a:spcAft>
              <a:buClr>
                <a:srgbClr val="88BEB5"/>
              </a:buClr>
              <a:buSzPts val="2000"/>
              <a:buNone/>
              <a:defRPr sz="2000">
                <a:solidFill>
                  <a:srgbClr val="88BEB5"/>
                </a:solidFill>
              </a:defRPr>
            </a:lvl2pPr>
            <a:lvl3pPr marL="1371600" lvl="2" indent="-228600" algn="l">
              <a:lnSpc>
                <a:spcPct val="90000"/>
              </a:lnSpc>
              <a:spcBef>
                <a:spcPts val="500"/>
              </a:spcBef>
              <a:spcAft>
                <a:spcPts val="0"/>
              </a:spcAft>
              <a:buClr>
                <a:srgbClr val="88BEB5"/>
              </a:buClr>
              <a:buSzPts val="1800"/>
              <a:buNone/>
              <a:defRPr sz="1800">
                <a:solidFill>
                  <a:srgbClr val="88BEB5"/>
                </a:solidFill>
              </a:defRPr>
            </a:lvl3pPr>
            <a:lvl4pPr marL="1828800" lvl="3" indent="-228600" algn="l">
              <a:lnSpc>
                <a:spcPct val="90000"/>
              </a:lnSpc>
              <a:spcBef>
                <a:spcPts val="500"/>
              </a:spcBef>
              <a:spcAft>
                <a:spcPts val="0"/>
              </a:spcAft>
              <a:buClr>
                <a:srgbClr val="88BEB5"/>
              </a:buClr>
              <a:buSzPts val="1600"/>
              <a:buNone/>
              <a:defRPr sz="1600">
                <a:solidFill>
                  <a:srgbClr val="88BEB5"/>
                </a:solidFill>
              </a:defRPr>
            </a:lvl4pPr>
            <a:lvl5pPr marL="2286000" lvl="4" indent="-228600" algn="l">
              <a:lnSpc>
                <a:spcPct val="90000"/>
              </a:lnSpc>
              <a:spcBef>
                <a:spcPts val="500"/>
              </a:spcBef>
              <a:spcAft>
                <a:spcPts val="0"/>
              </a:spcAft>
              <a:buClr>
                <a:srgbClr val="88BEB5"/>
              </a:buClr>
              <a:buSzPts val="1600"/>
              <a:buNone/>
              <a:defRPr sz="1600">
                <a:solidFill>
                  <a:srgbClr val="88BEB5"/>
                </a:solidFill>
              </a:defRPr>
            </a:lvl5pPr>
            <a:lvl6pPr marL="2743200" lvl="5" indent="-228600" algn="l">
              <a:lnSpc>
                <a:spcPct val="90000"/>
              </a:lnSpc>
              <a:spcBef>
                <a:spcPts val="500"/>
              </a:spcBef>
              <a:spcAft>
                <a:spcPts val="0"/>
              </a:spcAft>
              <a:buClr>
                <a:srgbClr val="88BEB5"/>
              </a:buClr>
              <a:buSzPts val="1600"/>
              <a:buNone/>
              <a:defRPr sz="1600">
                <a:solidFill>
                  <a:srgbClr val="88BEB5"/>
                </a:solidFill>
              </a:defRPr>
            </a:lvl6pPr>
            <a:lvl7pPr marL="3200400" lvl="6" indent="-228600" algn="l">
              <a:lnSpc>
                <a:spcPct val="90000"/>
              </a:lnSpc>
              <a:spcBef>
                <a:spcPts val="500"/>
              </a:spcBef>
              <a:spcAft>
                <a:spcPts val="0"/>
              </a:spcAft>
              <a:buClr>
                <a:srgbClr val="88BEB5"/>
              </a:buClr>
              <a:buSzPts val="1600"/>
              <a:buNone/>
              <a:defRPr sz="1600">
                <a:solidFill>
                  <a:srgbClr val="88BEB5"/>
                </a:solidFill>
              </a:defRPr>
            </a:lvl7pPr>
            <a:lvl8pPr marL="3657600" lvl="7" indent="-228600" algn="l">
              <a:lnSpc>
                <a:spcPct val="90000"/>
              </a:lnSpc>
              <a:spcBef>
                <a:spcPts val="500"/>
              </a:spcBef>
              <a:spcAft>
                <a:spcPts val="0"/>
              </a:spcAft>
              <a:buClr>
                <a:srgbClr val="88BEB5"/>
              </a:buClr>
              <a:buSzPts val="1600"/>
              <a:buNone/>
              <a:defRPr sz="1600">
                <a:solidFill>
                  <a:srgbClr val="88BEB5"/>
                </a:solidFill>
              </a:defRPr>
            </a:lvl8pPr>
            <a:lvl9pPr marL="4114800" lvl="8" indent="-228600" algn="l">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27" name="Google Shape;27;p3"/>
          <p:cNvSpPr txBox="1">
            <a:spLocks noGrp="1"/>
          </p:cNvSpPr>
          <p:nvPr>
            <p:ph type="body" idx="2"/>
          </p:nvPr>
        </p:nvSpPr>
        <p:spPr>
          <a:xfrm>
            <a:off x="1045028" y="2997965"/>
            <a:ext cx="10116400" cy="3093300"/>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3A3838"/>
              </a:buClr>
              <a:buSzPts val="2600"/>
              <a:buChar char="•"/>
              <a:defRPr sz="26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 name="Google Shape;28;p3"/>
          <p:cNvSpPr txBox="1"/>
          <p:nvPr/>
        </p:nvSpPr>
        <p:spPr>
          <a:xfrm>
            <a:off x="1485320" y="6494411"/>
            <a:ext cx="820400" cy="22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l" rtl="0">
                <a:spcBef>
                  <a:spcPts val="0"/>
                </a:spcBef>
                <a:spcAft>
                  <a:spcPts val="0"/>
                </a:spcAft>
                <a:buNone/>
              </a:pPr>
              <a:t>‹#›</a:t>
            </a:fld>
            <a:endParaRPr sz="1200" b="0" i="0" u="none" strike="noStrike" cap="none">
              <a:solidFill>
                <a:schemeClr val="lt1"/>
              </a:solidFill>
              <a:latin typeface="Calibri"/>
              <a:ea typeface="Calibri"/>
              <a:cs typeface="Calibri"/>
              <a:sym typeface="Calibri"/>
            </a:endParaRPr>
          </a:p>
        </p:txBody>
      </p:sp>
      <p:pic>
        <p:nvPicPr>
          <p:cNvPr id="29" name="Google Shape;29;p3" descr="A picture containing text, clipart&#10;&#10;Description automatically generated"/>
          <p:cNvPicPr preferRelativeResize="0"/>
          <p:nvPr/>
        </p:nvPicPr>
        <p:blipFill rotWithShape="1">
          <a:blip r:embed="rId3">
            <a:alphaModFix/>
          </a:blip>
          <a:srcRect/>
          <a:stretch/>
        </p:blipFill>
        <p:spPr>
          <a:xfrm>
            <a:off x="1045028" y="6376989"/>
            <a:ext cx="419027" cy="314269"/>
          </a:xfrm>
          <a:prstGeom prst="rect">
            <a:avLst/>
          </a:prstGeom>
          <a:noFill/>
          <a:ln>
            <a:noFill/>
          </a:ln>
        </p:spPr>
      </p:pic>
    </p:spTree>
    <p:extLst>
      <p:ext uri="{BB962C8B-B14F-4D97-AF65-F5344CB8AC3E}">
        <p14:creationId xmlns:p14="http://schemas.microsoft.com/office/powerpoint/2010/main" val="262216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30"/>
        <p:cNvGrpSpPr/>
        <p:nvPr/>
      </p:nvGrpSpPr>
      <p:grpSpPr>
        <a:xfrm>
          <a:off x="0" y="0"/>
          <a:ext cx="0" cy="0"/>
          <a:chOff x="0" y="0"/>
          <a:chExt cx="0" cy="0"/>
        </a:xfrm>
      </p:grpSpPr>
      <p:grpSp>
        <p:nvGrpSpPr>
          <p:cNvPr id="31" name="Google Shape;31;p4"/>
          <p:cNvGrpSpPr/>
          <p:nvPr/>
        </p:nvGrpSpPr>
        <p:grpSpPr>
          <a:xfrm>
            <a:off x="838199" y="0"/>
            <a:ext cx="10516007" cy="798828"/>
            <a:chOff x="0" y="0"/>
            <a:chExt cx="12192000" cy="798828"/>
          </a:xfrm>
        </p:grpSpPr>
        <p:sp>
          <p:nvSpPr>
            <p:cNvPr id="32" name="Google Shape;32;p4"/>
            <p:cNvSpPr/>
            <p:nvPr/>
          </p:nvSpPr>
          <p:spPr>
            <a:xfrm>
              <a:off x="0" y="0"/>
              <a:ext cx="12192000" cy="6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4"/>
            <p:cNvSpPr/>
            <p:nvPr/>
          </p:nvSpPr>
          <p:spPr>
            <a:xfrm>
              <a:off x="0" y="674328"/>
              <a:ext cx="12192000" cy="12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4" name="Google Shape;34;p4"/>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38200" y="2286442"/>
            <a:ext cx="5181600" cy="4059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2286442"/>
            <a:ext cx="5181600" cy="4059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p:nvPr/>
        </p:nvSpPr>
        <p:spPr>
          <a:xfrm>
            <a:off x="1240719" y="6494411"/>
            <a:ext cx="820400" cy="22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2"/>
                </a:solidFill>
                <a:latin typeface="Calibri"/>
                <a:ea typeface="Calibri"/>
                <a:cs typeface="Calibri"/>
                <a:sym typeface="Calibri"/>
              </a:rPr>
              <a:pPr marL="0" marR="0" lvl="0" indent="0" algn="l" rtl="0">
                <a:spcBef>
                  <a:spcPts val="0"/>
                </a:spcBef>
                <a:spcAft>
                  <a:spcPts val="0"/>
                </a:spcAft>
                <a:buNone/>
              </a:pPr>
              <a:t>‹#›</a:t>
            </a:fld>
            <a:endParaRPr sz="1200" b="0" i="0" u="none" strike="noStrike" cap="none">
              <a:solidFill>
                <a:schemeClr val="dk2"/>
              </a:solidFill>
              <a:latin typeface="Calibri"/>
              <a:ea typeface="Calibri"/>
              <a:cs typeface="Calibri"/>
              <a:sym typeface="Calibri"/>
            </a:endParaRPr>
          </a:p>
        </p:txBody>
      </p:sp>
      <p:pic>
        <p:nvPicPr>
          <p:cNvPr id="38" name="Google Shape;38;p4" descr="A picture containing text, clipart&#10;&#10;Description automatically generated"/>
          <p:cNvPicPr preferRelativeResize="0"/>
          <p:nvPr/>
        </p:nvPicPr>
        <p:blipFill rotWithShape="1">
          <a:blip r:embed="rId2">
            <a:alphaModFix/>
          </a:blip>
          <a:srcRect/>
          <a:stretch/>
        </p:blipFill>
        <p:spPr>
          <a:xfrm>
            <a:off x="800427" y="6376989"/>
            <a:ext cx="419027" cy="314269"/>
          </a:xfrm>
          <a:prstGeom prst="rect">
            <a:avLst/>
          </a:prstGeom>
          <a:noFill/>
          <a:ln>
            <a:noFill/>
          </a:ln>
        </p:spPr>
      </p:pic>
    </p:spTree>
    <p:extLst>
      <p:ext uri="{BB962C8B-B14F-4D97-AF65-F5344CB8AC3E}">
        <p14:creationId xmlns:p14="http://schemas.microsoft.com/office/powerpoint/2010/main" val="304470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39"/>
        <p:cNvGrpSpPr/>
        <p:nvPr/>
      </p:nvGrpSpPr>
      <p:grpSpPr>
        <a:xfrm>
          <a:off x="0" y="0"/>
          <a:ext cx="0" cy="0"/>
          <a:chOff x="0" y="0"/>
          <a:chExt cx="0" cy="0"/>
        </a:xfrm>
      </p:grpSpPr>
      <p:grpSp>
        <p:nvGrpSpPr>
          <p:cNvPr id="40" name="Google Shape;40;p5"/>
          <p:cNvGrpSpPr/>
          <p:nvPr/>
        </p:nvGrpSpPr>
        <p:grpSpPr>
          <a:xfrm>
            <a:off x="838199" y="0"/>
            <a:ext cx="10516007" cy="798828"/>
            <a:chOff x="0" y="0"/>
            <a:chExt cx="12192000" cy="798828"/>
          </a:xfrm>
        </p:grpSpPr>
        <p:sp>
          <p:nvSpPr>
            <p:cNvPr id="41" name="Google Shape;41;p5"/>
            <p:cNvSpPr/>
            <p:nvPr/>
          </p:nvSpPr>
          <p:spPr>
            <a:xfrm>
              <a:off x="0" y="0"/>
              <a:ext cx="12192000" cy="6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0" y="674328"/>
              <a:ext cx="12192000" cy="124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3" name="Google Shape;43;p5"/>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838200" y="2286442"/>
            <a:ext cx="10515600" cy="4060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
          <p:cNvSpPr txBox="1"/>
          <p:nvPr/>
        </p:nvSpPr>
        <p:spPr>
          <a:xfrm>
            <a:off x="1240719" y="6494411"/>
            <a:ext cx="820400" cy="22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dk2"/>
                </a:solidFill>
                <a:latin typeface="Calibri"/>
                <a:ea typeface="Calibri"/>
                <a:cs typeface="Calibri"/>
                <a:sym typeface="Calibri"/>
              </a:rPr>
              <a:pPr marL="0" marR="0" lvl="0" indent="0" algn="l" rtl="0">
                <a:spcBef>
                  <a:spcPts val="0"/>
                </a:spcBef>
                <a:spcAft>
                  <a:spcPts val="0"/>
                </a:spcAft>
                <a:buNone/>
              </a:pPr>
              <a:t>‹#›</a:t>
            </a:fld>
            <a:endParaRPr sz="1200" b="0" i="0" u="none" strike="noStrike" cap="none">
              <a:solidFill>
                <a:schemeClr val="dk2"/>
              </a:solidFill>
              <a:latin typeface="Calibri"/>
              <a:ea typeface="Calibri"/>
              <a:cs typeface="Calibri"/>
              <a:sym typeface="Calibri"/>
            </a:endParaRPr>
          </a:p>
        </p:txBody>
      </p:sp>
      <p:pic>
        <p:nvPicPr>
          <p:cNvPr id="46" name="Google Shape;46;p5" descr="A picture containing text, clipart&#10;&#10;Description automatically generated"/>
          <p:cNvPicPr preferRelativeResize="0"/>
          <p:nvPr/>
        </p:nvPicPr>
        <p:blipFill rotWithShape="1">
          <a:blip r:embed="rId2">
            <a:alphaModFix/>
          </a:blip>
          <a:srcRect/>
          <a:stretch/>
        </p:blipFill>
        <p:spPr>
          <a:xfrm>
            <a:off x="800427" y="6376989"/>
            <a:ext cx="419027" cy="314269"/>
          </a:xfrm>
          <a:prstGeom prst="rect">
            <a:avLst/>
          </a:prstGeom>
          <a:noFill/>
          <a:ln>
            <a:noFill/>
          </a:ln>
        </p:spPr>
      </p:pic>
    </p:spTree>
    <p:extLst>
      <p:ext uri="{BB962C8B-B14F-4D97-AF65-F5344CB8AC3E}">
        <p14:creationId xmlns:p14="http://schemas.microsoft.com/office/powerpoint/2010/main" val="2690168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EE98E35-7CC0-F64A-8529-52A821B9540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8F19CA0B-A402-084F-9263-E4B9BB725ABB}"/>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6EC4CEF-8B82-7242-84B1-FF9D2B43C7DD}"/>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728F515E-D5DF-AE4B-BAAD-9D705D124D9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148109660"/>
      </p:ext>
    </p:extLst>
  </p:cSld>
  <p:clrMap bg1="lt1" tx1="dk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hyperlink" Target="https://coinopsac.com/" TargetMode="External"/><Relationship Id="rId10" Type="http://schemas.openxmlformats.org/officeDocument/2006/relationships/image" Target="../media/image32.jpeg"/><Relationship Id="rId4" Type="http://schemas.openxmlformats.org/officeDocument/2006/relationships/hyperlink" Target="https://smile.amazon.com/ch/26-3715936" TargetMode="External"/><Relationship Id="rId9" Type="http://schemas.openxmlformats.org/officeDocument/2006/relationships/hyperlink" Target="https://secure.givelively.org/donate/foundation-of-the-academic-senate-for-california-community-colleg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image" Target="../media/image51.jpeg"/><Relationship Id="rId18" Type="http://schemas.openxmlformats.org/officeDocument/2006/relationships/image" Target="../media/image56.jpeg"/><Relationship Id="rId3" Type="http://schemas.openxmlformats.org/officeDocument/2006/relationships/image" Target="../media/image41.png"/><Relationship Id="rId7" Type="http://schemas.openxmlformats.org/officeDocument/2006/relationships/image" Target="../media/image45.jpeg"/><Relationship Id="rId12" Type="http://schemas.openxmlformats.org/officeDocument/2006/relationships/image" Target="../media/image50.jpeg"/><Relationship Id="rId17" Type="http://schemas.openxmlformats.org/officeDocument/2006/relationships/image" Target="../media/image55.jpeg"/><Relationship Id="rId2" Type="http://schemas.openxmlformats.org/officeDocument/2006/relationships/notesSlide" Target="../notesSlides/notesSlide17.xml"/><Relationship Id="rId16" Type="http://schemas.openxmlformats.org/officeDocument/2006/relationships/image" Target="../media/image54.jpeg"/><Relationship Id="rId1" Type="http://schemas.openxmlformats.org/officeDocument/2006/relationships/slideLayout" Target="../slideLayouts/slideLayout4.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jpg"/><Relationship Id="rId4" Type="http://schemas.openxmlformats.org/officeDocument/2006/relationships/image" Target="../media/image42.jpg"/><Relationship Id="rId9" Type="http://schemas.openxmlformats.org/officeDocument/2006/relationships/image" Target="../media/image47.jpeg"/><Relationship Id="rId14" Type="http://schemas.openxmlformats.org/officeDocument/2006/relationships/image" Target="../media/image52.jpeg"/></Relationships>
</file>

<file path=ppt/slides/_rels/slide18.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png"/><Relationship Id="rId3" Type="http://schemas.openxmlformats.org/officeDocument/2006/relationships/image" Target="../media/image41.pn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notesSlide" Target="../notesSlides/notesSlide18.xml"/><Relationship Id="rId16" Type="http://schemas.openxmlformats.org/officeDocument/2006/relationships/image" Target="../media/image69.jpeg"/><Relationship Id="rId1" Type="http://schemas.openxmlformats.org/officeDocument/2006/relationships/slideLayout" Target="../slideLayouts/slideLayout4.xml"/><Relationship Id="rId6" Type="http://schemas.openxmlformats.org/officeDocument/2006/relationships/image" Target="../media/image59.jp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asccc.org/" TargetMode="External"/><Relationship Id="rId3" Type="http://schemas.openxmlformats.org/officeDocument/2006/relationships/hyperlink" Target="https://www.asccc.org/resources/rostrums" TargetMode="External"/><Relationship Id="rId7" Type="http://schemas.openxmlformats.org/officeDocument/2006/relationships/hyperlink" Target="https://asccc-oeri.org/measuring-student-impact-capturing-student-voices-in-oer-ztc/"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asccc.org/sites/default/files/CCC_DEI-in-Curriculum_Model_Principles_and_Practices_June_2022.pdf" TargetMode="External"/><Relationship Id="rId5" Type="http://schemas.openxmlformats.org/officeDocument/2006/relationships/hyperlink" Target="https://www.asccc.org/asccc-inclusion-diversity-equity-anti-racism-and-accessibility-ideaa-tools" TargetMode="External"/><Relationship Id="rId4" Type="http://schemas.openxmlformats.org/officeDocument/2006/relationships/hyperlink" Target="https://asccc.org/sites/default/files/2022-10/ASCCC_Exec_Demographic_Data_221024.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sccc.org/calendar/list/events"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sccc.org/events/exemplary-program-award-0"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asccc.org/events/stanback-stroud-diversity-award-0" TargetMode="External"/><Relationship Id="rId4" Type="http://schemas.openxmlformats.org/officeDocument/2006/relationships/hyperlink" Target="https://asccc.org/events/hayward-award-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sccc.org/faculty-empowerment-and-leadership-academy"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hyperlink" Target="https://www.asccc.org/content/executive-committee-meeting-tentative-time-november-2-2022-900a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ab928committee.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common-course-numbering-project"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What-we-do/Curriculum-and-Instruction-Unit/Curriculum/Baccalaureate-Degree-Program"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accjc.org/standards-review/#2024_draft_standard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ccco.edu/About-Us/Board-of-Governors/chancellorsearch"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cccco.edu/About-Us/Board-of-Governors/chancellorsearch"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forms/d/e/1FAIpQLSdw3a0DzhMgO_7eyqtqpO6cufja4A-VACqoXZkT27iTQUh3Dg/viewfor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www.asccc.org/sites/default/files/ASCCC%20Resolution%20Voting%20Guide%20F22.pdf" TargetMode="External"/><Relationship Id="rId5" Type="http://schemas.openxmlformats.org/officeDocument/2006/relationships/hyperlink" Target="mailto:resolutions@asccc.org" TargetMode="External"/><Relationship Id="rId4" Type="http://schemas.openxmlformats.org/officeDocument/2006/relationships/hyperlink" Target="https://www.asccc.org/resolutions-fall-2022"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sccc.org/resolutions-fall-202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asccc.org/events/2022-fall-plenary-session-hybrid-ev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0933-FDF6-0DEB-8D4C-C04864F38D60}"/>
              </a:ext>
            </a:extLst>
          </p:cNvPr>
          <p:cNvSpPr>
            <a:spLocks noGrp="1"/>
          </p:cNvSpPr>
          <p:nvPr>
            <p:ph type="title"/>
          </p:nvPr>
        </p:nvSpPr>
        <p:spPr/>
        <p:txBody>
          <a:bodyPr>
            <a:normAutofit/>
          </a:bodyPr>
          <a:lstStyle/>
          <a:p>
            <a:r>
              <a:rPr lang="en-US" sz="5600" b="1" dirty="0"/>
              <a:t>Welcome to the 2022 Fall Plenary Session</a:t>
            </a:r>
          </a:p>
        </p:txBody>
      </p:sp>
    </p:spTree>
    <p:extLst>
      <p:ext uri="{BB962C8B-B14F-4D97-AF65-F5344CB8AC3E}">
        <p14:creationId xmlns:p14="http://schemas.microsoft.com/office/powerpoint/2010/main" val="304087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14"/>
          <p:cNvSpPr txBox="1">
            <a:spLocks noGrp="1"/>
          </p:cNvSpPr>
          <p:nvPr>
            <p:ph type="title"/>
          </p:nvPr>
        </p:nvSpPr>
        <p:spPr>
          <a:xfrm>
            <a:off x="2152650" y="938721"/>
            <a:ext cx="7886700" cy="591000"/>
          </a:xfrm>
          <a:prstGeom prst="rect">
            <a:avLst/>
          </a:prstGeom>
          <a:noFill/>
          <a:ln>
            <a:noFill/>
          </a:ln>
        </p:spPr>
        <p:txBody>
          <a:bodyPr spcFirstLastPara="1" wrap="square" lIns="91425" tIns="45700" rIns="91425" bIns="45700" anchor="ctr" anchorCtr="0">
            <a:spAutoFit/>
          </a:bodyPr>
          <a:lstStyle/>
          <a:p>
            <a:pPr algn="ctr">
              <a:buSzPts val="4000"/>
            </a:pPr>
            <a:r>
              <a:rPr lang="en-US">
                <a:latin typeface="Arial"/>
                <a:ea typeface="Arial"/>
                <a:cs typeface="Arial"/>
                <a:sym typeface="Arial"/>
              </a:rPr>
              <a:t>How Can You Support the ASFCCC?</a:t>
            </a:r>
            <a:endParaRPr>
              <a:latin typeface="Arial"/>
              <a:ea typeface="Arial"/>
              <a:cs typeface="Arial"/>
              <a:sym typeface="Arial"/>
            </a:endParaRPr>
          </a:p>
        </p:txBody>
      </p:sp>
      <p:sp>
        <p:nvSpPr>
          <p:cNvPr id="120" name="Google Shape;120;p14"/>
          <p:cNvSpPr txBox="1"/>
          <p:nvPr/>
        </p:nvSpPr>
        <p:spPr>
          <a:xfrm>
            <a:off x="1765825" y="1655775"/>
            <a:ext cx="6513000" cy="5095200"/>
          </a:xfrm>
          <a:prstGeom prst="rect">
            <a:avLst/>
          </a:prstGeom>
          <a:noFill/>
          <a:ln>
            <a:noFill/>
          </a:ln>
        </p:spPr>
        <p:txBody>
          <a:bodyPr spcFirstLastPara="1" wrap="square" lIns="91425" tIns="91425" rIns="91425" bIns="91425" anchor="t" anchorCtr="0">
            <a:normAutofit fontScale="92500" lnSpcReduction="10000"/>
          </a:bodyPr>
          <a:lstStyle/>
          <a:p>
            <a:pPr eaLnBrk="1" fontAlgn="auto" hangingPunct="1">
              <a:spcBef>
                <a:spcPts val="0"/>
              </a:spcBef>
              <a:spcAft>
                <a:spcPts val="0"/>
              </a:spcAft>
              <a:buClr>
                <a:srgbClr val="000000"/>
              </a:buClr>
            </a:pPr>
            <a:r>
              <a:rPr lang="en-US" sz="1600" b="1" kern="0">
                <a:solidFill>
                  <a:srgbClr val="044C7F"/>
                </a:solidFill>
                <a:latin typeface="Arial"/>
                <a:cs typeface="Arial"/>
                <a:sym typeface="Arial"/>
              </a:rPr>
              <a:t>10+1 Campaign:</a:t>
            </a:r>
            <a:r>
              <a:rPr lang="en-US" sz="1600" kern="0">
                <a:solidFill>
                  <a:srgbClr val="000000"/>
                </a:solidFill>
                <a:latin typeface="Arial"/>
                <a:cs typeface="Arial"/>
                <a:sym typeface="Arial"/>
              </a:rPr>
              <a:t> Contribute monthly to the 10 + 1 program to support the professional development of part-time faculty, the Professional Development College, and research in the area of Academic and Professional Matters</a:t>
            </a:r>
            <a:endParaRPr sz="1600" kern="0">
              <a:solidFill>
                <a:srgbClr val="000000"/>
              </a:solidFill>
              <a:latin typeface="Arial"/>
              <a:cs typeface="Arial"/>
              <a:sym typeface="Arial"/>
            </a:endParaRPr>
          </a:p>
          <a:p>
            <a:pPr eaLnBrk="1" fontAlgn="auto" hangingPunct="1">
              <a:spcBef>
                <a:spcPts val="1000"/>
              </a:spcBef>
              <a:spcAft>
                <a:spcPts val="0"/>
              </a:spcAft>
              <a:buClr>
                <a:srgbClr val="000000"/>
              </a:buClr>
            </a:pPr>
            <a:r>
              <a:rPr lang="en-US" sz="1600" b="1" kern="0">
                <a:solidFill>
                  <a:srgbClr val="044C7F"/>
                </a:solidFill>
                <a:latin typeface="Arial"/>
                <a:cs typeface="Arial"/>
                <a:sym typeface="Arial"/>
              </a:rPr>
              <a:t>Giving Tuesday:</a:t>
            </a:r>
            <a:r>
              <a:rPr lang="en-US" sz="1600" kern="0">
                <a:solidFill>
                  <a:srgbClr val="000000"/>
                </a:solidFill>
                <a:latin typeface="Arial"/>
                <a:cs typeface="Arial"/>
                <a:sym typeface="Arial"/>
              </a:rPr>
              <a:t> During our first Giving Tuesday, we raised $4,200, which provided scholarships for four faculty members to attend professional development events and programs. Our goal this year is to raise $6,000.</a:t>
            </a:r>
            <a:endParaRPr sz="1600" kern="0">
              <a:solidFill>
                <a:srgbClr val="000000"/>
              </a:solidFill>
              <a:latin typeface="Arial"/>
              <a:cs typeface="Arial"/>
              <a:sym typeface="Arial"/>
            </a:endParaRPr>
          </a:p>
          <a:p>
            <a:pPr eaLnBrk="1" fontAlgn="auto" hangingPunct="1">
              <a:spcBef>
                <a:spcPts val="1000"/>
              </a:spcBef>
              <a:spcAft>
                <a:spcPts val="0"/>
              </a:spcAft>
              <a:buClr>
                <a:srgbClr val="000000"/>
              </a:buClr>
            </a:pPr>
            <a:r>
              <a:rPr lang="en-US" sz="1600" b="1" kern="0">
                <a:solidFill>
                  <a:srgbClr val="044C7F"/>
                </a:solidFill>
                <a:latin typeface="Arial"/>
                <a:cs typeface="Arial"/>
                <a:sym typeface="Arial"/>
              </a:rPr>
              <a:t>Amazon Smile:</a:t>
            </a:r>
            <a:r>
              <a:rPr lang="en-US" sz="1600" kern="0">
                <a:solidFill>
                  <a:srgbClr val="000000"/>
                </a:solidFill>
                <a:latin typeface="Arial"/>
                <a:cs typeface="Arial"/>
                <a:sym typeface="Arial"/>
              </a:rPr>
              <a:t> Support the Academic Senate Foundation by Shopping at </a:t>
            </a:r>
            <a:r>
              <a:rPr lang="en-US" sz="1600" kern="0">
                <a:solidFill>
                  <a:srgbClr val="000000"/>
                </a:solidFill>
                <a:uFill>
                  <a:noFill/>
                </a:uFill>
                <a:latin typeface="Arial"/>
                <a:cs typeface="Arial"/>
                <a:sym typeface="Arial"/>
                <a:hlinkClick r:id="rId4"/>
              </a:rPr>
              <a:t>AmazonSmile</a:t>
            </a:r>
            <a:r>
              <a:rPr lang="en-US" sz="1600" kern="0">
                <a:solidFill>
                  <a:srgbClr val="000000"/>
                </a:solidFill>
                <a:latin typeface="Arial"/>
                <a:cs typeface="Arial"/>
                <a:sym typeface="Arial"/>
              </a:rPr>
              <a:t>. When you shop at AmazonSmile, Amazon will donate .5% of your purchase to the Foundation. Support us every time you shop.</a:t>
            </a:r>
            <a:endParaRPr sz="1600" kern="0">
              <a:solidFill>
                <a:srgbClr val="000000"/>
              </a:solidFill>
              <a:latin typeface="Arial"/>
              <a:cs typeface="Arial"/>
              <a:sym typeface="Arial"/>
            </a:endParaRPr>
          </a:p>
          <a:p>
            <a:pPr eaLnBrk="1" fontAlgn="auto" hangingPunct="1">
              <a:spcBef>
                <a:spcPts val="1000"/>
              </a:spcBef>
              <a:spcAft>
                <a:spcPts val="0"/>
              </a:spcAft>
              <a:buClr>
                <a:srgbClr val="000000"/>
              </a:buClr>
            </a:pPr>
            <a:r>
              <a:rPr lang="en-US" sz="1600" b="1" kern="0">
                <a:solidFill>
                  <a:srgbClr val="044C7F"/>
                </a:solidFill>
                <a:latin typeface="Arial"/>
                <a:cs typeface="Arial"/>
                <a:sym typeface="Arial"/>
              </a:rPr>
              <a:t>General Donations:</a:t>
            </a:r>
            <a:r>
              <a:rPr lang="en-US" sz="1600" kern="0">
                <a:solidFill>
                  <a:srgbClr val="000000"/>
                </a:solidFill>
                <a:latin typeface="Arial"/>
                <a:cs typeface="Arial"/>
                <a:sym typeface="Arial"/>
              </a:rPr>
              <a:t> Donations made at Academic Senate events and through the link above are used for scholarships, events, and additional Academic Senate Foundation activities. Donors can also choose to donate directly to our Innovation Scholarships.</a:t>
            </a:r>
            <a:endParaRPr sz="1600" kern="0">
              <a:solidFill>
                <a:srgbClr val="000000"/>
              </a:solidFill>
              <a:latin typeface="Arial"/>
              <a:cs typeface="Arial"/>
              <a:sym typeface="Arial"/>
            </a:endParaRPr>
          </a:p>
          <a:p>
            <a:pPr eaLnBrk="1" fontAlgn="auto" hangingPunct="1">
              <a:spcBef>
                <a:spcPts val="1000"/>
              </a:spcBef>
              <a:spcAft>
                <a:spcPts val="1000"/>
              </a:spcAft>
              <a:buClr>
                <a:srgbClr val="000000"/>
              </a:buClr>
            </a:pPr>
            <a:r>
              <a:rPr lang="en-US" sz="1600" b="1" kern="0">
                <a:solidFill>
                  <a:srgbClr val="044C7F"/>
                </a:solidFill>
                <a:latin typeface="Arial"/>
                <a:cs typeface="Arial"/>
                <a:sym typeface="Arial"/>
              </a:rPr>
              <a:t>Plenary Mixers:</a:t>
            </a:r>
            <a:r>
              <a:rPr lang="en-US" sz="1600" kern="0">
                <a:solidFill>
                  <a:srgbClr val="000000"/>
                </a:solidFill>
                <a:latin typeface="Arial"/>
                <a:cs typeface="Arial"/>
                <a:sym typeface="Arial"/>
              </a:rPr>
              <a:t> Enjoy the company of your colleagues at our plenary fundraisers to support the ASFCCC. This Fall the mixer will take place Friday, November 4th at the </a:t>
            </a:r>
            <a:r>
              <a:rPr lang="en-US" sz="1600" u="sng" kern="0">
                <a:solidFill>
                  <a:srgbClr val="1155CC"/>
                </a:solidFill>
                <a:latin typeface="Arial"/>
                <a:cs typeface="Arial"/>
                <a:sym typeface="Arial"/>
                <a:hlinkClick r:id="rId5">
                  <a:extLst>
                    <a:ext uri="{A12FA001-AC4F-418D-AE19-62706E023703}">
                      <ahyp:hlinkClr xmlns:ahyp="http://schemas.microsoft.com/office/drawing/2018/hyperlinkcolor" val="tx"/>
                    </a:ext>
                  </a:extLst>
                </a:hlinkClick>
              </a:rPr>
              <a:t>Coin-Op</a:t>
            </a:r>
            <a:r>
              <a:rPr lang="en-US" sz="1600" kern="0">
                <a:solidFill>
                  <a:srgbClr val="000000"/>
                </a:solidFill>
                <a:latin typeface="Arial"/>
                <a:cs typeface="Arial"/>
                <a:sym typeface="Arial"/>
              </a:rPr>
              <a:t>, located at 908 K Street in Sacramento. All proceeds will go to support scholarships for faculty. Fun games, food, and drinks! </a:t>
            </a:r>
            <a:r>
              <a:rPr lang="en-US" sz="1600" b="1" kern="0">
                <a:solidFill>
                  <a:srgbClr val="000000"/>
                </a:solidFill>
                <a:latin typeface="Arial"/>
                <a:cs typeface="Arial"/>
                <a:sym typeface="Arial"/>
              </a:rPr>
              <a:t> </a:t>
            </a:r>
            <a:endParaRPr sz="1600" kern="0">
              <a:solidFill>
                <a:srgbClr val="000000"/>
              </a:solidFill>
              <a:latin typeface="Arial"/>
              <a:cs typeface="Arial"/>
              <a:sym typeface="Arial"/>
            </a:endParaRPr>
          </a:p>
        </p:txBody>
      </p:sp>
      <p:pic>
        <p:nvPicPr>
          <p:cNvPr id="121" name="Google Shape;121;p14"/>
          <p:cNvPicPr preferRelativeResize="0"/>
          <p:nvPr/>
        </p:nvPicPr>
        <p:blipFill>
          <a:blip r:embed="rId6">
            <a:alphaModFix/>
          </a:blip>
          <a:stretch>
            <a:fillRect/>
          </a:stretch>
        </p:blipFill>
        <p:spPr>
          <a:xfrm>
            <a:off x="8314000" y="3614551"/>
            <a:ext cx="2141100" cy="535275"/>
          </a:xfrm>
          <a:prstGeom prst="rect">
            <a:avLst/>
          </a:prstGeom>
          <a:noFill/>
          <a:ln>
            <a:noFill/>
          </a:ln>
          <a:effectLst>
            <a:outerShdw blurRad="57150" dist="19050" dir="5400000" algn="bl" rotWithShape="0">
              <a:srgbClr val="000000">
                <a:alpha val="50000"/>
              </a:srgbClr>
            </a:outerShdw>
          </a:effectLst>
        </p:spPr>
      </p:pic>
      <p:pic>
        <p:nvPicPr>
          <p:cNvPr id="122" name="Google Shape;122;p14"/>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8314000" y="1731976"/>
            <a:ext cx="2141100" cy="625352"/>
          </a:xfrm>
          <a:prstGeom prst="rect">
            <a:avLst/>
          </a:prstGeom>
          <a:noFill/>
          <a:ln>
            <a:noFill/>
          </a:ln>
          <a:effectLst>
            <a:outerShdw blurRad="57150" dist="19050" dir="5400000" algn="bl" rotWithShape="0">
              <a:srgbClr val="000000">
                <a:alpha val="50000"/>
              </a:srgbClr>
            </a:outerShdw>
          </a:effectLst>
        </p:spPr>
      </p:pic>
      <p:pic>
        <p:nvPicPr>
          <p:cNvPr id="123" name="Google Shape;123;p14"/>
          <p:cNvPicPr preferRelativeResize="0"/>
          <p:nvPr/>
        </p:nvPicPr>
        <p:blipFill>
          <a:blip r:embed="rId8">
            <a:alphaModFix/>
          </a:blip>
          <a:stretch>
            <a:fillRect/>
          </a:stretch>
        </p:blipFill>
        <p:spPr>
          <a:xfrm>
            <a:off x="8389450" y="5443351"/>
            <a:ext cx="2006450" cy="975425"/>
          </a:xfrm>
          <a:prstGeom prst="rect">
            <a:avLst/>
          </a:prstGeom>
          <a:noFill/>
          <a:ln>
            <a:noFill/>
          </a:ln>
          <a:effectLst>
            <a:outerShdw blurRad="57150" dist="19050" dir="5400000" algn="bl" rotWithShape="0">
              <a:srgbClr val="000000">
                <a:alpha val="50000"/>
              </a:srgbClr>
            </a:outerShdw>
          </a:effectLst>
        </p:spPr>
      </p:pic>
      <p:pic>
        <p:nvPicPr>
          <p:cNvPr id="124" name="Google Shape;124;p14">
            <a:hlinkClick r:id="rId9"/>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8020025" y="4501086"/>
            <a:ext cx="2375882" cy="591000"/>
          </a:xfrm>
          <a:prstGeom prst="rect">
            <a:avLst/>
          </a:prstGeom>
          <a:noFill/>
          <a:ln>
            <a:noFill/>
          </a:ln>
          <a:effectLst>
            <a:outerShdw blurRad="57150" dist="19050" dir="5400000" algn="bl" rotWithShape="0">
              <a:srgbClr val="000000">
                <a:alpha val="50000"/>
              </a:srgbClr>
            </a:outerShdw>
          </a:effectLst>
        </p:spPr>
      </p:pic>
      <p:pic>
        <p:nvPicPr>
          <p:cNvPr id="125" name="Google Shape;125;p14"/>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8175191" y="2559575"/>
            <a:ext cx="2279910" cy="8694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15"/>
          <p:cNvSpPr txBox="1">
            <a:spLocks noGrp="1"/>
          </p:cNvSpPr>
          <p:nvPr>
            <p:ph type="title"/>
          </p:nvPr>
        </p:nvSpPr>
        <p:spPr>
          <a:xfrm>
            <a:off x="2152650" y="938721"/>
            <a:ext cx="7886700" cy="591000"/>
          </a:xfrm>
          <a:prstGeom prst="rect">
            <a:avLst/>
          </a:prstGeom>
          <a:noFill/>
          <a:ln>
            <a:noFill/>
          </a:ln>
        </p:spPr>
        <p:txBody>
          <a:bodyPr spcFirstLastPara="1" wrap="square" lIns="91425" tIns="45700" rIns="91425" bIns="45700" anchor="ctr" anchorCtr="0">
            <a:spAutoFit/>
          </a:bodyPr>
          <a:lstStyle/>
          <a:p>
            <a:pPr algn="ctr">
              <a:buSzPts val="4000"/>
            </a:pPr>
            <a:r>
              <a:rPr lang="en-US">
                <a:latin typeface="Arial"/>
                <a:ea typeface="Arial"/>
                <a:cs typeface="Arial"/>
                <a:sym typeface="Arial"/>
              </a:rPr>
              <a:t>ASFCCC 2022-’23 Plans</a:t>
            </a:r>
            <a:endParaRPr>
              <a:latin typeface="Arial"/>
              <a:ea typeface="Arial"/>
              <a:cs typeface="Arial"/>
              <a:sym typeface="Arial"/>
            </a:endParaRPr>
          </a:p>
        </p:txBody>
      </p:sp>
      <p:sp>
        <p:nvSpPr>
          <p:cNvPr id="132" name="Google Shape;132;p15"/>
          <p:cNvSpPr txBox="1"/>
          <p:nvPr/>
        </p:nvSpPr>
        <p:spPr>
          <a:xfrm>
            <a:off x="1894800" y="1674725"/>
            <a:ext cx="6740400" cy="4745700"/>
          </a:xfrm>
          <a:prstGeom prst="rect">
            <a:avLst/>
          </a:prstGeom>
          <a:noFill/>
          <a:ln>
            <a:noFill/>
          </a:ln>
        </p:spPr>
        <p:txBody>
          <a:bodyPr spcFirstLastPara="1" wrap="square" lIns="91425" tIns="91425" rIns="91425" bIns="91425" anchor="t" anchorCtr="0">
            <a:normAutofit fontScale="92500" lnSpcReduction="20000"/>
          </a:bodyPr>
          <a:lstStyle/>
          <a:p>
            <a:pPr eaLnBrk="1" fontAlgn="auto" hangingPunct="1">
              <a:spcBef>
                <a:spcPts val="0"/>
              </a:spcBef>
              <a:spcAft>
                <a:spcPts val="0"/>
              </a:spcAft>
              <a:buClr>
                <a:srgbClr val="000000"/>
              </a:buClr>
            </a:pPr>
            <a:r>
              <a:rPr lang="en-US" kern="0">
                <a:solidFill>
                  <a:srgbClr val="000000"/>
                </a:solidFill>
                <a:latin typeface="Gill Sans"/>
                <a:ea typeface="Gill Sans"/>
                <a:cs typeface="Gill Sans"/>
                <a:sym typeface="Gill Sans"/>
              </a:rPr>
              <a:t>Aside from our fundraising efforts, the ASFCCC has also committed to the following plans for the coming year:</a:t>
            </a:r>
            <a:endParaRPr kern="0">
              <a:solidFill>
                <a:srgbClr val="000000"/>
              </a:solidFill>
              <a:latin typeface="Gill Sans"/>
              <a:ea typeface="Gill Sans"/>
              <a:cs typeface="Gill Sans"/>
              <a:sym typeface="Gill Sans"/>
            </a:endParaRPr>
          </a:p>
          <a:p>
            <a:pPr marL="457200" indent="-334327" eaLnBrk="1" fontAlgn="auto" hangingPunct="1">
              <a:spcBef>
                <a:spcPts val="1000"/>
              </a:spcBef>
              <a:spcAft>
                <a:spcPts val="0"/>
              </a:spcAft>
              <a:buClr>
                <a:srgbClr val="000000"/>
              </a:buClr>
              <a:buSzPct val="100000"/>
              <a:buFont typeface="Gill Sans"/>
              <a:buChar char="●"/>
            </a:pPr>
            <a:r>
              <a:rPr lang="en-US" b="1" kern="0">
                <a:solidFill>
                  <a:srgbClr val="044C7F"/>
                </a:solidFill>
                <a:latin typeface="Gill Sans"/>
                <a:ea typeface="Gill Sans"/>
                <a:cs typeface="Gill Sans"/>
                <a:sym typeface="Gill Sans"/>
              </a:rPr>
              <a:t>Support for ASCCC Keynote and General Session Speakers:</a:t>
            </a:r>
            <a:r>
              <a:rPr lang="en-US" kern="0">
                <a:solidFill>
                  <a:srgbClr val="000000"/>
                </a:solidFill>
                <a:latin typeface="Gill Sans"/>
                <a:ea typeface="Gill Sans"/>
                <a:cs typeface="Gill Sans"/>
                <a:sym typeface="Gill Sans"/>
              </a:rPr>
              <a:t> The ASFCCC has committed to raising funds in order to provide direct financial assistance to the ASCCC to be used for honorarium costs related to payment for keynote speakers ($1,000 each per plenary, Curriculum Institute, and Faculty Leadership Institute)</a:t>
            </a:r>
            <a:endParaRPr kern="0">
              <a:solidFill>
                <a:srgbClr val="000000"/>
              </a:solidFill>
              <a:latin typeface="Gill Sans"/>
              <a:ea typeface="Gill Sans"/>
              <a:cs typeface="Gill Sans"/>
              <a:sym typeface="Gill Sans"/>
            </a:endParaRPr>
          </a:p>
          <a:p>
            <a:pPr marL="457200" indent="-334327" eaLnBrk="1" fontAlgn="auto" hangingPunct="1">
              <a:spcBef>
                <a:spcPts val="1000"/>
              </a:spcBef>
              <a:spcAft>
                <a:spcPts val="0"/>
              </a:spcAft>
              <a:buClr>
                <a:srgbClr val="000000"/>
              </a:buClr>
              <a:buSzPct val="100000"/>
              <a:buFont typeface="Gill Sans"/>
              <a:buChar char="●"/>
            </a:pPr>
            <a:r>
              <a:rPr lang="en-US" b="1" kern="0">
                <a:solidFill>
                  <a:srgbClr val="044C7F"/>
                </a:solidFill>
                <a:latin typeface="Gill Sans"/>
                <a:ea typeface="Gill Sans"/>
                <a:cs typeface="Gill Sans"/>
                <a:sym typeface="Gill Sans"/>
              </a:rPr>
              <a:t>Increase Exposure of ASFCCC through Social Media Presence:</a:t>
            </a:r>
            <a:r>
              <a:rPr lang="en-US" kern="0">
                <a:solidFill>
                  <a:srgbClr val="000000"/>
                </a:solidFill>
                <a:latin typeface="Gill Sans"/>
                <a:ea typeface="Gill Sans"/>
                <a:cs typeface="Gill Sans"/>
                <a:sym typeface="Gill Sans"/>
              </a:rPr>
              <a:t> In the coming year the ASFCCC will begin to establish our presence through Twitter and other social media outlets. </a:t>
            </a:r>
            <a:endParaRPr kern="0">
              <a:solidFill>
                <a:srgbClr val="000000"/>
              </a:solidFill>
              <a:latin typeface="Gill Sans"/>
              <a:ea typeface="Gill Sans"/>
              <a:cs typeface="Gill Sans"/>
              <a:sym typeface="Gill Sans"/>
            </a:endParaRPr>
          </a:p>
          <a:p>
            <a:pPr marL="457200" indent="-334327" eaLnBrk="1" fontAlgn="auto" hangingPunct="1">
              <a:spcBef>
                <a:spcPts val="1000"/>
              </a:spcBef>
              <a:spcAft>
                <a:spcPts val="0"/>
              </a:spcAft>
              <a:buClr>
                <a:srgbClr val="000000"/>
              </a:buClr>
              <a:buSzPct val="100000"/>
              <a:buFont typeface="Gill Sans"/>
              <a:buChar char="●"/>
            </a:pPr>
            <a:r>
              <a:rPr lang="en-US" b="1" kern="0">
                <a:solidFill>
                  <a:srgbClr val="044C7F"/>
                </a:solidFill>
                <a:latin typeface="Gill Sans"/>
                <a:ea typeface="Gill Sans"/>
                <a:cs typeface="Gill Sans"/>
                <a:sym typeface="Gill Sans"/>
              </a:rPr>
              <a:t>Promote ASFCCC Scholarships at ASCCC and Other Academic Related Events:</a:t>
            </a:r>
            <a:r>
              <a:rPr lang="en-US" kern="0">
                <a:solidFill>
                  <a:srgbClr val="000000"/>
                </a:solidFill>
                <a:latin typeface="Gill Sans"/>
                <a:ea typeface="Gill Sans"/>
                <a:cs typeface="Gill Sans"/>
                <a:sym typeface="Gill Sans"/>
              </a:rPr>
              <a:t> This year we hope to increase awareness of our resources by proactive promotion via advertisements and QR Codes.</a:t>
            </a:r>
            <a:endParaRPr kern="0">
              <a:solidFill>
                <a:srgbClr val="000000"/>
              </a:solidFill>
              <a:latin typeface="Gill Sans"/>
              <a:ea typeface="Gill Sans"/>
              <a:cs typeface="Gill Sans"/>
              <a:sym typeface="Gill Sans"/>
            </a:endParaRPr>
          </a:p>
          <a:p>
            <a:pPr marL="457200" indent="-334327" eaLnBrk="1" fontAlgn="auto" hangingPunct="1">
              <a:spcBef>
                <a:spcPts val="1000"/>
              </a:spcBef>
              <a:spcAft>
                <a:spcPts val="1000"/>
              </a:spcAft>
              <a:buClr>
                <a:srgbClr val="000000"/>
              </a:buClr>
              <a:buSzPct val="100000"/>
              <a:buFont typeface="Gill Sans"/>
              <a:buChar char="●"/>
            </a:pPr>
            <a:r>
              <a:rPr lang="en-US" b="1" kern="0">
                <a:solidFill>
                  <a:srgbClr val="044C7F"/>
                </a:solidFill>
                <a:latin typeface="Gill Sans"/>
                <a:ea typeface="Gill Sans"/>
                <a:cs typeface="Gill Sans"/>
                <a:sym typeface="Gill Sans"/>
              </a:rPr>
              <a:t>Promote the ASFCCC Through “Swag”:</a:t>
            </a:r>
            <a:r>
              <a:rPr lang="en-US" kern="0">
                <a:solidFill>
                  <a:srgbClr val="000000"/>
                </a:solidFill>
                <a:latin typeface="Gill Sans"/>
                <a:ea typeface="Gill Sans"/>
                <a:cs typeface="Gill Sans"/>
                <a:sym typeface="Gill Sans"/>
              </a:rPr>
              <a:t>  In order to increase awareness of our foundation and grants we plan to distribute “swag” at ASCCC and other Academic related events</a:t>
            </a:r>
            <a:endParaRPr kern="0">
              <a:solidFill>
                <a:srgbClr val="000000"/>
              </a:solidFill>
              <a:latin typeface="Gill Sans"/>
              <a:ea typeface="Gill Sans"/>
              <a:cs typeface="Gill Sans"/>
              <a:sym typeface="Gill Sans"/>
            </a:endParaRPr>
          </a:p>
        </p:txBody>
      </p:sp>
      <p:pic>
        <p:nvPicPr>
          <p:cNvPr id="133" name="Google Shape;133;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863532" y="5798150"/>
            <a:ext cx="1571871" cy="591000"/>
          </a:xfrm>
          <a:prstGeom prst="rect">
            <a:avLst/>
          </a:prstGeom>
          <a:noFill/>
          <a:ln>
            <a:noFill/>
          </a:ln>
          <a:effectLst>
            <a:outerShdw blurRad="57150" dist="19050" dir="5400000" algn="bl" rotWithShape="0">
              <a:srgbClr val="000000">
                <a:alpha val="50000"/>
              </a:srgbClr>
            </a:outerShdw>
          </a:effectLst>
        </p:spPr>
      </p:pic>
      <p:pic>
        <p:nvPicPr>
          <p:cNvPr id="134" name="Google Shape;134;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881125" y="3429011"/>
            <a:ext cx="1554276" cy="1227864"/>
          </a:xfrm>
          <a:prstGeom prst="rect">
            <a:avLst/>
          </a:prstGeom>
          <a:noFill/>
          <a:ln>
            <a:noFill/>
          </a:ln>
          <a:effectLst>
            <a:outerShdw blurRad="57150" dist="19050" dir="5400000" algn="bl" rotWithShape="0">
              <a:srgbClr val="000000">
                <a:alpha val="50000"/>
              </a:srgbClr>
            </a:outerShdw>
          </a:effectLst>
        </p:spPr>
      </p:pic>
      <p:pic>
        <p:nvPicPr>
          <p:cNvPr id="135" name="Google Shape;135;p1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881125" y="1784263"/>
            <a:ext cx="1554273" cy="1554273"/>
          </a:xfrm>
          <a:prstGeom prst="rect">
            <a:avLst/>
          </a:prstGeom>
          <a:noFill/>
          <a:ln>
            <a:noFill/>
          </a:ln>
          <a:effectLst>
            <a:outerShdw blurRad="57150" dist="19050" dir="5400000" algn="bl" rotWithShape="0">
              <a:srgbClr val="000000">
                <a:alpha val="50000"/>
              </a:srgbClr>
            </a:outerShdw>
          </a:effectLst>
        </p:spPr>
      </p:pic>
      <p:pic>
        <p:nvPicPr>
          <p:cNvPr id="136" name="Google Shape;136;p1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872326" y="4748736"/>
            <a:ext cx="1571875" cy="95756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2152650" y="1014923"/>
            <a:ext cx="7886700" cy="613200"/>
          </a:xfrm>
          <a:prstGeom prst="rect">
            <a:avLst/>
          </a:prstGeom>
        </p:spPr>
        <p:txBody>
          <a:bodyPr spcFirstLastPara="1" wrap="square" lIns="91425" tIns="45700" rIns="91425" bIns="45700" anchor="b" anchorCtr="0">
            <a:normAutofit/>
          </a:bodyPr>
          <a:lstStyle/>
          <a:p>
            <a:r>
              <a:rPr lang="en-US" dirty="0">
                <a:latin typeface="+mj-lt"/>
              </a:rPr>
              <a:t>Financial Statement (y/e June 2022)</a:t>
            </a:r>
            <a:endParaRPr dirty="0">
              <a:latin typeface="+mj-lt"/>
            </a:endParaRPr>
          </a:p>
        </p:txBody>
      </p:sp>
      <p:sp>
        <p:nvSpPr>
          <p:cNvPr id="143" name="Google Shape;143;p16"/>
          <p:cNvSpPr txBox="1">
            <a:spLocks noGrp="1"/>
          </p:cNvSpPr>
          <p:nvPr>
            <p:ph type="body" idx="1"/>
          </p:nvPr>
        </p:nvSpPr>
        <p:spPr>
          <a:xfrm>
            <a:off x="1969273" y="1874638"/>
            <a:ext cx="4093800" cy="3007200"/>
          </a:xfrm>
          <a:prstGeom prst="rect">
            <a:avLst/>
          </a:prstGeom>
        </p:spPr>
        <p:txBody>
          <a:bodyPr spcFirstLastPara="1" wrap="square" lIns="91425" tIns="45700" rIns="91425" bIns="45700" anchor="t" anchorCtr="0">
            <a:normAutofit/>
          </a:bodyPr>
          <a:lstStyle/>
          <a:p>
            <a:pPr marL="0" indent="0">
              <a:buNone/>
            </a:pPr>
            <a:r>
              <a:rPr lang="en-US" sz="1600" b="1" dirty="0">
                <a:latin typeface="+mn-lt"/>
              </a:rPr>
              <a:t>Revenues</a:t>
            </a:r>
            <a:endParaRPr sz="1600" b="1" dirty="0">
              <a:latin typeface="+mn-lt"/>
            </a:endParaRPr>
          </a:p>
          <a:p>
            <a:pPr marL="0" indent="0">
              <a:buNone/>
            </a:pPr>
            <a:r>
              <a:rPr lang="en-US" sz="1600" dirty="0">
                <a:latin typeface="+mn-lt"/>
              </a:rPr>
              <a:t>Sponsorships	       	$26,500</a:t>
            </a:r>
            <a:endParaRPr sz="1600" dirty="0">
              <a:latin typeface="+mn-lt"/>
            </a:endParaRPr>
          </a:p>
          <a:p>
            <a:pPr marL="0" indent="0">
              <a:buNone/>
            </a:pPr>
            <a:r>
              <a:rPr lang="en-US" sz="1600" dirty="0">
                <a:latin typeface="+mn-lt"/>
              </a:rPr>
              <a:t>Donations Revenue     	$22,691.31</a:t>
            </a:r>
            <a:endParaRPr sz="1600" dirty="0">
              <a:latin typeface="+mn-lt"/>
            </a:endParaRPr>
          </a:p>
          <a:p>
            <a:pPr marL="0" indent="0">
              <a:buNone/>
            </a:pPr>
            <a:r>
              <a:rPr lang="en-US" sz="1600" dirty="0">
                <a:latin typeface="+mn-lt"/>
              </a:rPr>
              <a:t>Other Revenue	        	$13.52</a:t>
            </a:r>
            <a:endParaRPr sz="1600" dirty="0">
              <a:latin typeface="+mn-lt"/>
            </a:endParaRPr>
          </a:p>
          <a:p>
            <a:pPr marL="0" indent="0">
              <a:buNone/>
            </a:pPr>
            <a:endParaRPr sz="1600" dirty="0">
              <a:latin typeface="+mn-lt"/>
            </a:endParaRPr>
          </a:p>
          <a:p>
            <a:pPr marL="0" indent="0">
              <a:buNone/>
            </a:pPr>
            <a:endParaRPr lang="en-US" sz="1600" dirty="0">
              <a:latin typeface="+mn-lt"/>
            </a:endParaRPr>
          </a:p>
          <a:p>
            <a:pPr marL="0" indent="0">
              <a:spcBef>
                <a:spcPts val="300"/>
              </a:spcBef>
              <a:buNone/>
            </a:pPr>
            <a:r>
              <a:rPr lang="en-US" sz="1600" dirty="0">
                <a:latin typeface="+mn-lt"/>
              </a:rPr>
              <a:t>Total Revenue	       	$49,204.83</a:t>
            </a:r>
            <a:endParaRPr sz="1600" dirty="0">
              <a:latin typeface="+mn-lt"/>
            </a:endParaRPr>
          </a:p>
        </p:txBody>
      </p:sp>
      <p:sp>
        <p:nvSpPr>
          <p:cNvPr id="144" name="Google Shape;144;p16"/>
          <p:cNvSpPr txBox="1"/>
          <p:nvPr/>
        </p:nvSpPr>
        <p:spPr>
          <a:xfrm>
            <a:off x="6256044" y="2000054"/>
            <a:ext cx="4093800" cy="2332916"/>
          </a:xfrm>
          <a:prstGeom prst="rect">
            <a:avLst/>
          </a:prstGeom>
          <a:noFill/>
          <a:ln>
            <a:noFill/>
          </a:ln>
        </p:spPr>
        <p:txBody>
          <a:bodyPr spcFirstLastPara="1" wrap="square" lIns="91425" tIns="91425" rIns="91425" bIns="91425" anchor="t" anchorCtr="0">
            <a:spAutoFit/>
          </a:bodyPr>
          <a:lstStyle/>
          <a:p>
            <a:pPr eaLnBrk="1" fontAlgn="auto" hangingPunct="1">
              <a:lnSpc>
                <a:spcPct val="80000"/>
              </a:lnSpc>
              <a:spcBef>
                <a:spcPts val="0"/>
              </a:spcBef>
              <a:spcAft>
                <a:spcPts val="0"/>
              </a:spcAft>
              <a:buClr>
                <a:srgbClr val="000000"/>
              </a:buClr>
            </a:pPr>
            <a:r>
              <a:rPr lang="en-US" sz="1600" b="1" kern="0" dirty="0">
                <a:solidFill>
                  <a:srgbClr val="000000"/>
                </a:solidFill>
                <a:latin typeface="Arial"/>
                <a:ea typeface="Gill Sans"/>
                <a:cs typeface="Gill Sans"/>
                <a:sym typeface="Gill Sans"/>
              </a:rPr>
              <a:t>Expenditures</a:t>
            </a:r>
            <a:endParaRPr sz="1600" b="1" kern="0" dirty="0">
              <a:solidFill>
                <a:srgbClr val="000000"/>
              </a:solidFill>
              <a:latin typeface="Arial"/>
              <a:ea typeface="Gill Sans"/>
              <a:cs typeface="Gill Sans"/>
              <a:sym typeface="Gill Sans"/>
            </a:endParaRPr>
          </a:p>
          <a:p>
            <a:pPr eaLnBrk="1" fontAlgn="auto" hangingPunct="1">
              <a:lnSpc>
                <a:spcPct val="80000"/>
              </a:lnSpc>
              <a:spcBef>
                <a:spcPts val="1000"/>
              </a:spcBef>
              <a:spcAft>
                <a:spcPts val="0"/>
              </a:spcAft>
              <a:buClr>
                <a:srgbClr val="000000"/>
              </a:buClr>
            </a:pPr>
            <a:r>
              <a:rPr lang="en-US" sz="1600" kern="0" dirty="0">
                <a:solidFill>
                  <a:srgbClr val="000000"/>
                </a:solidFill>
                <a:latin typeface="Arial"/>
                <a:ea typeface="Gill Sans"/>
                <a:cs typeface="Gill Sans"/>
                <a:sym typeface="Gill Sans"/>
              </a:rPr>
              <a:t>Professional Fees		$283.34</a:t>
            </a:r>
            <a:endParaRPr sz="1600" kern="0" dirty="0">
              <a:solidFill>
                <a:srgbClr val="000000"/>
              </a:solidFill>
              <a:latin typeface="Arial"/>
              <a:ea typeface="Gill Sans"/>
              <a:cs typeface="Gill Sans"/>
              <a:sym typeface="Gill Sans"/>
            </a:endParaRPr>
          </a:p>
          <a:p>
            <a:pPr eaLnBrk="1" fontAlgn="auto" hangingPunct="1">
              <a:lnSpc>
                <a:spcPct val="80000"/>
              </a:lnSpc>
              <a:spcBef>
                <a:spcPts val="1000"/>
              </a:spcBef>
              <a:spcAft>
                <a:spcPts val="0"/>
              </a:spcAft>
              <a:buClr>
                <a:srgbClr val="000000"/>
              </a:buClr>
            </a:pPr>
            <a:r>
              <a:rPr lang="en-US" sz="1600" kern="0" dirty="0">
                <a:solidFill>
                  <a:srgbClr val="000000"/>
                </a:solidFill>
                <a:latin typeface="Arial"/>
                <a:ea typeface="Gill Sans"/>
                <a:cs typeface="Gill Sans"/>
                <a:sym typeface="Gill Sans"/>
              </a:rPr>
              <a:t>Charitable Contributions	$21,426.61</a:t>
            </a:r>
            <a:endParaRPr sz="1600" kern="0" dirty="0">
              <a:solidFill>
                <a:srgbClr val="000000"/>
              </a:solidFill>
              <a:latin typeface="Arial"/>
              <a:ea typeface="Gill Sans"/>
              <a:cs typeface="Gill Sans"/>
              <a:sym typeface="Gill Sans"/>
            </a:endParaRPr>
          </a:p>
          <a:p>
            <a:pPr eaLnBrk="1" fontAlgn="auto" hangingPunct="1">
              <a:lnSpc>
                <a:spcPct val="80000"/>
              </a:lnSpc>
              <a:spcBef>
                <a:spcPts val="1000"/>
              </a:spcBef>
              <a:spcAft>
                <a:spcPts val="0"/>
              </a:spcAft>
              <a:buClr>
                <a:srgbClr val="000000"/>
              </a:buClr>
            </a:pPr>
            <a:r>
              <a:rPr lang="en-US" sz="1600" kern="0" dirty="0">
                <a:solidFill>
                  <a:srgbClr val="000000"/>
                </a:solidFill>
                <a:latin typeface="Arial"/>
                <a:ea typeface="Gill Sans"/>
                <a:cs typeface="Gill Sans"/>
                <a:sym typeface="Gill Sans"/>
              </a:rPr>
              <a:t>Dues/Subscriptions		$43.50</a:t>
            </a:r>
            <a:endParaRPr sz="1600" kern="0" dirty="0">
              <a:solidFill>
                <a:srgbClr val="000000"/>
              </a:solidFill>
              <a:latin typeface="Arial"/>
              <a:ea typeface="Gill Sans"/>
              <a:cs typeface="Gill Sans"/>
              <a:sym typeface="Gill Sans"/>
            </a:endParaRPr>
          </a:p>
          <a:p>
            <a:pPr eaLnBrk="1" fontAlgn="auto" hangingPunct="1">
              <a:lnSpc>
                <a:spcPct val="80000"/>
              </a:lnSpc>
              <a:spcBef>
                <a:spcPts val="1000"/>
              </a:spcBef>
              <a:spcAft>
                <a:spcPts val="0"/>
              </a:spcAft>
              <a:buClr>
                <a:srgbClr val="000000"/>
              </a:buClr>
            </a:pPr>
            <a:r>
              <a:rPr lang="en-US" sz="1600" kern="0" dirty="0">
                <a:solidFill>
                  <a:srgbClr val="000000"/>
                </a:solidFill>
                <a:latin typeface="Arial"/>
                <a:ea typeface="Gill Sans"/>
                <a:cs typeface="Gill Sans"/>
                <a:sym typeface="Gill Sans"/>
              </a:rPr>
              <a:t>Office Supplies		$71.85</a:t>
            </a:r>
            <a:endParaRPr sz="1600" kern="0" dirty="0">
              <a:solidFill>
                <a:srgbClr val="000000"/>
              </a:solidFill>
              <a:latin typeface="Arial"/>
              <a:ea typeface="Gill Sans"/>
              <a:cs typeface="Gill Sans"/>
              <a:sym typeface="Gill Sans"/>
            </a:endParaRPr>
          </a:p>
          <a:p>
            <a:pPr eaLnBrk="1" fontAlgn="auto" hangingPunct="1">
              <a:lnSpc>
                <a:spcPct val="80000"/>
              </a:lnSpc>
              <a:spcBef>
                <a:spcPts val="1000"/>
              </a:spcBef>
              <a:spcAft>
                <a:spcPts val="0"/>
              </a:spcAft>
              <a:buClr>
                <a:srgbClr val="000000"/>
              </a:buClr>
            </a:pPr>
            <a:endParaRPr sz="1600" kern="0" dirty="0">
              <a:solidFill>
                <a:srgbClr val="000000"/>
              </a:solidFill>
              <a:latin typeface="Arial"/>
              <a:ea typeface="Gill Sans"/>
              <a:cs typeface="Gill Sans"/>
              <a:sym typeface="Gill Sans"/>
            </a:endParaRPr>
          </a:p>
          <a:p>
            <a:pPr eaLnBrk="1" fontAlgn="auto" hangingPunct="1">
              <a:lnSpc>
                <a:spcPct val="80000"/>
              </a:lnSpc>
              <a:spcBef>
                <a:spcPts val="1000"/>
              </a:spcBef>
              <a:spcAft>
                <a:spcPts val="0"/>
              </a:spcAft>
              <a:buClr>
                <a:srgbClr val="000000"/>
              </a:buClr>
            </a:pPr>
            <a:r>
              <a:rPr lang="en-US" sz="1600" kern="0" dirty="0">
                <a:solidFill>
                  <a:srgbClr val="000000"/>
                </a:solidFill>
                <a:latin typeface="Arial"/>
                <a:ea typeface="Gill Sans"/>
                <a:cs typeface="Gill Sans"/>
                <a:sym typeface="Gill Sans"/>
              </a:rPr>
              <a:t>Total Expenditures		21,825.30</a:t>
            </a:r>
            <a:endParaRPr sz="1600" kern="0" dirty="0">
              <a:solidFill>
                <a:srgbClr val="000000"/>
              </a:solidFill>
              <a:latin typeface="Arial"/>
              <a:ea typeface="Gill Sans"/>
              <a:cs typeface="Gill Sans"/>
              <a:sym typeface="Gill Sans"/>
            </a:endParaRPr>
          </a:p>
        </p:txBody>
      </p:sp>
      <p:sp>
        <p:nvSpPr>
          <p:cNvPr id="145" name="Google Shape;145;p16"/>
          <p:cNvSpPr txBox="1"/>
          <p:nvPr/>
        </p:nvSpPr>
        <p:spPr>
          <a:xfrm>
            <a:off x="1969273" y="5038200"/>
            <a:ext cx="8171094" cy="861744"/>
          </a:xfrm>
          <a:prstGeom prst="rect">
            <a:avLst/>
          </a:prstGeom>
          <a:noFill/>
          <a:ln>
            <a:noFill/>
          </a:ln>
        </p:spPr>
        <p:txBody>
          <a:bodyPr spcFirstLastPara="1" wrap="square" lIns="91425" tIns="91425" rIns="91425" bIns="91425" anchor="t" anchorCtr="0">
            <a:spAutoFit/>
          </a:bodyPr>
          <a:lstStyle/>
          <a:p>
            <a:pPr eaLnBrk="1" fontAlgn="auto" hangingPunct="1">
              <a:spcBef>
                <a:spcPts val="0"/>
              </a:spcBef>
              <a:spcAft>
                <a:spcPts val="0"/>
              </a:spcAft>
              <a:buClr>
                <a:srgbClr val="000000"/>
              </a:buClr>
            </a:pPr>
            <a:r>
              <a:rPr lang="en-US" sz="2200" kern="0" dirty="0">
                <a:solidFill>
                  <a:srgbClr val="000000"/>
                </a:solidFill>
                <a:latin typeface="Arial"/>
                <a:ea typeface="Gill Sans"/>
                <a:cs typeface="Gill Sans"/>
                <a:sym typeface="Gill Sans"/>
              </a:rPr>
              <a:t>Change in Net Assets ($116,063.37 f/y 2021)	$27,379.53</a:t>
            </a:r>
          </a:p>
          <a:p>
            <a:pPr eaLnBrk="1" fontAlgn="auto" hangingPunct="1">
              <a:spcBef>
                <a:spcPts val="0"/>
              </a:spcBef>
              <a:spcAft>
                <a:spcPts val="0"/>
              </a:spcAft>
              <a:buClr>
                <a:srgbClr val="000000"/>
              </a:buClr>
            </a:pPr>
            <a:r>
              <a:rPr lang="en-US" sz="2200" kern="0" dirty="0">
                <a:solidFill>
                  <a:srgbClr val="000000"/>
                </a:solidFill>
                <a:latin typeface="Arial"/>
                <a:ea typeface="Gill Sans"/>
                <a:cs typeface="Gill Sans"/>
                <a:sym typeface="Gill Sans"/>
              </a:rPr>
              <a:t>End-of-Year (June ‘22) Total Net Assets		$143,442.90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77362" y="1814876"/>
            <a:ext cx="5637274" cy="4875525"/>
          </a:xfrm>
          <a:prstGeom prst="rect">
            <a:avLst/>
          </a:prstGeom>
          <a:noFill/>
          <a:ln>
            <a:noFill/>
          </a:ln>
        </p:spPr>
      </p:pic>
      <p:sp>
        <p:nvSpPr>
          <p:cNvPr id="151" name="Google Shape;151;p17"/>
          <p:cNvSpPr txBox="1"/>
          <p:nvPr/>
        </p:nvSpPr>
        <p:spPr>
          <a:xfrm>
            <a:off x="2172450" y="1075975"/>
            <a:ext cx="7847100" cy="738900"/>
          </a:xfrm>
          <a:prstGeom prst="rect">
            <a:avLst/>
          </a:prstGeom>
          <a:noFill/>
          <a:ln>
            <a:noFill/>
          </a:ln>
        </p:spPr>
        <p:txBody>
          <a:bodyPr spcFirstLastPara="1" wrap="square" lIns="91425" tIns="91425" rIns="91425" bIns="91425" anchor="t" anchorCtr="0">
            <a:spAutoFit/>
          </a:bodyPr>
          <a:lstStyle/>
          <a:p>
            <a:pPr algn="ctr" eaLnBrk="1" fontAlgn="auto" hangingPunct="1">
              <a:spcBef>
                <a:spcPts val="0"/>
              </a:spcBef>
              <a:spcAft>
                <a:spcPts val="0"/>
              </a:spcAft>
              <a:buClr>
                <a:srgbClr val="000000"/>
              </a:buClr>
            </a:pPr>
            <a:r>
              <a:rPr lang="en-US" sz="3600" kern="0">
                <a:solidFill>
                  <a:srgbClr val="000000"/>
                </a:solidFill>
                <a:latin typeface="Arial"/>
                <a:cs typeface="Arial"/>
                <a:sym typeface="Arial"/>
              </a:rPr>
              <a:t>Introducing Our New Logo!</a:t>
            </a:r>
            <a:endParaRPr sz="3600" kern="0">
              <a:solidFill>
                <a:srgbClr val="000000"/>
              </a:solidFill>
              <a:latin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2152650" y="1014921"/>
            <a:ext cx="7886700" cy="591000"/>
          </a:xfrm>
          <a:prstGeom prst="rect">
            <a:avLst/>
          </a:prstGeom>
          <a:noFill/>
          <a:ln>
            <a:noFill/>
          </a:ln>
        </p:spPr>
        <p:txBody>
          <a:bodyPr spcFirstLastPara="1" wrap="square" lIns="91425" tIns="45700" rIns="91425" bIns="45700" anchor="ctr" anchorCtr="0">
            <a:spAutoFit/>
          </a:bodyPr>
          <a:lstStyle/>
          <a:p>
            <a:pPr algn="ctr">
              <a:buSzPts val="4000"/>
            </a:pPr>
            <a:r>
              <a:rPr lang="en-US" i="1">
                <a:latin typeface="Arial"/>
                <a:ea typeface="Arial"/>
                <a:cs typeface="Arial"/>
                <a:sym typeface="Arial"/>
              </a:rPr>
              <a:t>Thank you!</a:t>
            </a:r>
            <a:endParaRPr i="1">
              <a:latin typeface="Arial"/>
              <a:ea typeface="Arial"/>
              <a:cs typeface="Arial"/>
              <a:sym typeface="Arial"/>
            </a:endParaRPr>
          </a:p>
        </p:txBody>
      </p:sp>
      <p:sp>
        <p:nvSpPr>
          <p:cNvPr id="157" name="Google Shape;157;p18"/>
          <p:cNvSpPr txBox="1">
            <a:spLocks noGrp="1"/>
          </p:cNvSpPr>
          <p:nvPr>
            <p:ph type="body" idx="1"/>
          </p:nvPr>
        </p:nvSpPr>
        <p:spPr>
          <a:xfrm>
            <a:off x="2249925" y="5064467"/>
            <a:ext cx="7886700" cy="1492676"/>
          </a:xfrm>
          <a:prstGeom prst="rect">
            <a:avLst/>
          </a:prstGeom>
          <a:noFill/>
          <a:ln>
            <a:noFill/>
          </a:ln>
        </p:spPr>
        <p:txBody>
          <a:bodyPr spcFirstLastPara="1" wrap="square" lIns="91425" tIns="45700" rIns="91425" bIns="45700" anchor="t" anchorCtr="0">
            <a:spAutoFit/>
          </a:bodyPr>
          <a:lstStyle/>
          <a:p>
            <a:pPr marL="0" indent="0" algn="ctr">
              <a:spcBef>
                <a:spcPts val="640"/>
              </a:spcBef>
              <a:buSzPts val="2720"/>
              <a:buNone/>
            </a:pPr>
            <a:r>
              <a:rPr lang="en-US" sz="2500">
                <a:latin typeface="Arial"/>
                <a:ea typeface="Arial"/>
                <a:cs typeface="Arial"/>
                <a:sym typeface="Arial"/>
              </a:rPr>
              <a:t>On behalf of the AS Foundation Board of Directors, thank you for your generous support and contributions!</a:t>
            </a:r>
            <a:endParaRPr sz="2500">
              <a:latin typeface="Arial"/>
              <a:ea typeface="Arial"/>
              <a:cs typeface="Arial"/>
              <a:sym typeface="Arial"/>
            </a:endParaRPr>
          </a:p>
          <a:p>
            <a:pPr marL="0" indent="0" algn="ctr">
              <a:spcBef>
                <a:spcPts val="640"/>
              </a:spcBef>
              <a:buSzPts val="2720"/>
              <a:buNone/>
            </a:pPr>
            <a:r>
              <a:rPr lang="en-US" sz="2000">
                <a:latin typeface="Arial"/>
                <a:ea typeface="Arial"/>
                <a:cs typeface="Arial"/>
                <a:sym typeface="Arial"/>
              </a:rPr>
              <a:t>Visit us at asfccc.com for more information on our scholarships and how you can support our work!</a:t>
            </a:r>
            <a:endParaRPr sz="2000">
              <a:latin typeface="Arial"/>
              <a:ea typeface="Arial"/>
              <a:cs typeface="Arial"/>
              <a:sym typeface="Arial"/>
            </a:endParaRPr>
          </a:p>
        </p:txBody>
      </p:sp>
      <p:pic>
        <p:nvPicPr>
          <p:cNvPr id="158" name="Google Shape;158;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35588" y="1896875"/>
            <a:ext cx="3720824" cy="2876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46D5-E738-8AE8-068E-B01EDDD7443F}"/>
              </a:ext>
            </a:extLst>
          </p:cNvPr>
          <p:cNvSpPr>
            <a:spLocks noGrp="1"/>
          </p:cNvSpPr>
          <p:nvPr>
            <p:ph type="title"/>
          </p:nvPr>
        </p:nvSpPr>
        <p:spPr>
          <a:xfrm>
            <a:off x="6210795" y="130629"/>
            <a:ext cx="5866410" cy="5046045"/>
          </a:xfrm>
        </p:spPr>
        <p:txBody>
          <a:bodyPr>
            <a:normAutofit/>
          </a:bodyPr>
          <a:lstStyle/>
          <a:p>
            <a:br>
              <a:rPr lang="en-US" sz="4200" b="1" dirty="0">
                <a:solidFill>
                  <a:schemeClr val="accent3">
                    <a:lumMod val="50000"/>
                  </a:schemeClr>
                </a:solidFill>
              </a:rPr>
            </a:br>
            <a:r>
              <a:rPr lang="en-US" sz="4200" b="1" dirty="0">
                <a:solidFill>
                  <a:schemeClr val="accent3">
                    <a:lumMod val="50000"/>
                  </a:schemeClr>
                </a:solidFill>
              </a:rPr>
              <a:t>State of the </a:t>
            </a:r>
            <a:br>
              <a:rPr lang="en-US" sz="4200" b="1" dirty="0">
                <a:solidFill>
                  <a:schemeClr val="accent3">
                    <a:lumMod val="50000"/>
                  </a:schemeClr>
                </a:solidFill>
              </a:rPr>
            </a:br>
            <a:r>
              <a:rPr lang="en-US" sz="4200" b="1" dirty="0">
                <a:solidFill>
                  <a:schemeClr val="accent3">
                    <a:lumMod val="50000"/>
                  </a:schemeClr>
                </a:solidFill>
              </a:rPr>
              <a:t>Academic Senate </a:t>
            </a:r>
            <a:br>
              <a:rPr lang="en-US" sz="4200" b="1" dirty="0">
                <a:solidFill>
                  <a:schemeClr val="accent3">
                    <a:lumMod val="50000"/>
                  </a:schemeClr>
                </a:solidFill>
              </a:rPr>
            </a:br>
            <a:r>
              <a:rPr lang="en-US" sz="4200" b="1" dirty="0">
                <a:solidFill>
                  <a:schemeClr val="accent3">
                    <a:lumMod val="50000"/>
                  </a:schemeClr>
                </a:solidFill>
              </a:rPr>
              <a:t>for California Community Colleges</a:t>
            </a:r>
            <a:br>
              <a:rPr lang="en-US" b="1" dirty="0">
                <a:solidFill>
                  <a:schemeClr val="accent3">
                    <a:lumMod val="50000"/>
                  </a:schemeClr>
                </a:solidFill>
              </a:rPr>
            </a:br>
            <a:br>
              <a:rPr lang="en-US" b="1" dirty="0">
                <a:solidFill>
                  <a:schemeClr val="accent3">
                    <a:lumMod val="50000"/>
                  </a:schemeClr>
                </a:solidFill>
              </a:rPr>
            </a:br>
            <a:br>
              <a:rPr lang="en-US" sz="2400" b="1" dirty="0">
                <a:solidFill>
                  <a:schemeClr val="accent3">
                    <a:lumMod val="50000"/>
                  </a:schemeClr>
                </a:solidFill>
              </a:rPr>
            </a:br>
            <a:br>
              <a:rPr lang="en-US" sz="2400" b="1" dirty="0">
                <a:solidFill>
                  <a:schemeClr val="accent3">
                    <a:lumMod val="50000"/>
                  </a:schemeClr>
                </a:solidFill>
              </a:rPr>
            </a:br>
            <a:r>
              <a:rPr lang="en-US" sz="1800" b="1" dirty="0">
                <a:solidFill>
                  <a:schemeClr val="bg2">
                    <a:lumMod val="10000"/>
                  </a:schemeClr>
                </a:solidFill>
              </a:rPr>
              <a:t>Thursday, November 3 | 9:00-10:00</a:t>
            </a:r>
          </a:p>
        </p:txBody>
      </p:sp>
    </p:spTree>
    <p:extLst>
      <p:ext uri="{BB962C8B-B14F-4D97-AF65-F5344CB8AC3E}">
        <p14:creationId xmlns:p14="http://schemas.microsoft.com/office/powerpoint/2010/main" val="235157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779B-FFEB-B6DC-8BC3-A0383B44748E}"/>
              </a:ext>
            </a:extLst>
          </p:cNvPr>
          <p:cNvSpPr>
            <a:spLocks noGrp="1"/>
          </p:cNvSpPr>
          <p:nvPr>
            <p:ph type="title"/>
          </p:nvPr>
        </p:nvSpPr>
        <p:spPr>
          <a:xfrm>
            <a:off x="242596" y="1335091"/>
            <a:ext cx="3568750" cy="2341170"/>
          </a:xfrm>
        </p:spPr>
        <p:txBody>
          <a:bodyPr>
            <a:normAutofit/>
          </a:bodyPr>
          <a:lstStyle/>
          <a:p>
            <a:r>
              <a:rPr lang="en-US" sz="4300" b="1" i="1" dirty="0">
                <a:solidFill>
                  <a:schemeClr val="bg2"/>
                </a:solidFill>
              </a:rPr>
              <a:t>Welcome!</a:t>
            </a:r>
          </a:p>
        </p:txBody>
      </p:sp>
      <p:sp>
        <p:nvSpPr>
          <p:cNvPr id="5" name="Slide Number Placeholder 4">
            <a:extLst>
              <a:ext uri="{FF2B5EF4-FFF2-40B4-BE49-F238E27FC236}">
                <a16:creationId xmlns:a16="http://schemas.microsoft.com/office/drawing/2014/main" id="{008CB6CC-5E90-2BC9-5732-61AAC49C249B}"/>
              </a:ext>
            </a:extLst>
          </p:cNvPr>
          <p:cNvSpPr>
            <a:spLocks noGrp="1"/>
          </p:cNvSpPr>
          <p:nvPr>
            <p:ph type="sldNum" sz="quarter" idx="10"/>
          </p:nvPr>
        </p:nvSpPr>
        <p:spPr/>
        <p:txBody>
          <a:bodyPr/>
          <a:lstStyle/>
          <a:p>
            <a:pPr>
              <a:defRPr/>
            </a:pPr>
            <a:fld id="{D8EA18C6-28F1-3B47-AF4F-AD518E9A6B5A}" type="slidenum">
              <a:rPr lang="en-US" altLang="en-US" smtClean="0"/>
              <a:pPr>
                <a:defRPr/>
              </a:pPr>
              <a:t>16</a:t>
            </a:fld>
            <a:endParaRPr lang="en-US" altLang="en-US" dirty="0"/>
          </a:p>
        </p:txBody>
      </p:sp>
      <p:pic>
        <p:nvPicPr>
          <p:cNvPr id="6" name="Content Placeholder 5">
            <a:extLst>
              <a:ext uri="{FF2B5EF4-FFF2-40B4-BE49-F238E27FC236}">
                <a16:creationId xmlns:a16="http://schemas.microsoft.com/office/drawing/2014/main" id="{30DDB77D-AB32-B7D9-DF70-41763AB14FE9}"/>
              </a:ext>
            </a:extLst>
          </p:cNvPr>
          <p:cNvPicPr>
            <a:picLocks noGrp="1" noChangeAspect="1"/>
          </p:cNvPicPr>
          <p:nvPr>
            <p:ph idx="1"/>
          </p:nvPr>
        </p:nvPicPr>
        <p:blipFill>
          <a:blip r:embed="rId3"/>
          <a:stretch>
            <a:fillRect/>
          </a:stretch>
        </p:blipFill>
        <p:spPr>
          <a:xfrm>
            <a:off x="4267201" y="235078"/>
            <a:ext cx="6976532" cy="6062005"/>
          </a:xfrm>
          <a:prstGeom prst="rect">
            <a:avLst/>
          </a:prstGeom>
        </p:spPr>
      </p:pic>
    </p:spTree>
    <p:extLst>
      <p:ext uri="{BB962C8B-B14F-4D97-AF65-F5344CB8AC3E}">
        <p14:creationId xmlns:p14="http://schemas.microsoft.com/office/powerpoint/2010/main" val="232265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A37310-2F1B-51FC-E81B-516D40D669D3}"/>
              </a:ext>
            </a:extLst>
          </p:cNvPr>
          <p:cNvSpPr>
            <a:spLocks noGrp="1"/>
          </p:cNvSpPr>
          <p:nvPr>
            <p:ph type="sldNum" sz="quarter" idx="10"/>
          </p:nvPr>
        </p:nvSpPr>
        <p:spPr/>
        <p:txBody>
          <a:bodyPr/>
          <a:lstStyle/>
          <a:p>
            <a:pPr>
              <a:defRPr/>
            </a:pPr>
            <a:fld id="{576C9E23-81DC-524C-9AAF-31FE3F6CAB57}" type="slidenum">
              <a:rPr lang="en-US" altLang="en-US" smtClean="0"/>
              <a:pPr>
                <a:defRPr/>
              </a:pPr>
              <a:t>17</a:t>
            </a:fld>
            <a:endParaRPr lang="en-US" altLang="en-US"/>
          </a:p>
        </p:txBody>
      </p:sp>
      <p:sp>
        <p:nvSpPr>
          <p:cNvPr id="2" name="Rectangle 1">
            <a:extLst>
              <a:ext uri="{FF2B5EF4-FFF2-40B4-BE49-F238E27FC236}">
                <a16:creationId xmlns:a16="http://schemas.microsoft.com/office/drawing/2014/main" id="{29439731-344E-F7E2-C66B-68C314CF4227}"/>
              </a:ext>
            </a:extLst>
          </p:cNvPr>
          <p:cNvSpPr>
            <a:spLocks noGrp="1" noRot="1" noMove="1" noResize="1" noEditPoints="1" noAdjustHandles="1" noChangeArrowheads="1" noChangeShapeType="1"/>
          </p:cNvSpPr>
          <p:nvPr/>
        </p:nvSpPr>
        <p:spPr>
          <a:xfrm>
            <a:off x="794328" y="-1"/>
            <a:ext cx="11397672" cy="1089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C2CD0BB-5E89-7812-61BB-06218E149F98}"/>
              </a:ext>
            </a:extLst>
          </p:cNvPr>
          <p:cNvSpPr txBox="1">
            <a:spLocks/>
          </p:cNvSpPr>
          <p:nvPr/>
        </p:nvSpPr>
        <p:spPr>
          <a:xfrm>
            <a:off x="4569825" y="305810"/>
            <a:ext cx="7430653" cy="584775"/>
          </a:xfrm>
          <a:prstGeom prst="rect">
            <a:avLst/>
          </a:prstGeom>
          <a:noFill/>
        </p:spPr>
        <p:txBody>
          <a:bodyPr wrap="square">
            <a:spAutoFit/>
          </a:bodyPr>
          <a:lstStyle/>
          <a:p>
            <a:r>
              <a:rPr lang="en-US" sz="3200" dirty="0">
                <a:solidFill>
                  <a:schemeClr val="bg1"/>
                </a:solidFill>
                <a:latin typeface="Palatino"/>
              </a:rPr>
              <a:t>2022-23 Executive Committee Members</a:t>
            </a:r>
          </a:p>
        </p:txBody>
      </p:sp>
      <p:pic>
        <p:nvPicPr>
          <p:cNvPr id="13" name="Picture 12" descr="Graphical user interface, text&#10;&#10;Academic Senate for California Community Colleges. Leadership, Empowerment, and Voice.">
            <a:extLst>
              <a:ext uri="{FF2B5EF4-FFF2-40B4-BE49-F238E27FC236}">
                <a16:creationId xmlns:a16="http://schemas.microsoft.com/office/drawing/2014/main" id="{30BAD890-ACBB-D306-B151-9DA4AB0F0519}"/>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898502" y="100699"/>
            <a:ext cx="3542147" cy="888489"/>
          </a:xfrm>
          <a:prstGeom prst="rect">
            <a:avLst/>
          </a:prstGeom>
        </p:spPr>
      </p:pic>
      <p:pic>
        <p:nvPicPr>
          <p:cNvPr id="17" name="Picture 16" descr="A close-up of a person smiling&#10;&#10;Description automatically generated">
            <a:extLst>
              <a:ext uri="{FF2B5EF4-FFF2-40B4-BE49-F238E27FC236}">
                <a16:creationId xmlns:a16="http://schemas.microsoft.com/office/drawing/2014/main" id="{EA57EAFB-064F-6319-9064-2266FC670858}"/>
              </a:ext>
            </a:extLst>
          </p:cNvPr>
          <p:cNvPicPr>
            <a:picLocks noChangeAspect="1"/>
          </p:cNvPicPr>
          <p:nvPr/>
        </p:nvPicPr>
        <p:blipFill>
          <a:blip r:embed="rId4"/>
          <a:stretch>
            <a:fillRect/>
          </a:stretch>
        </p:blipFill>
        <p:spPr>
          <a:xfrm>
            <a:off x="4122431" y="1215233"/>
            <a:ext cx="1000299" cy="1336606"/>
          </a:xfrm>
          <a:prstGeom prst="rect">
            <a:avLst/>
          </a:prstGeom>
        </p:spPr>
      </p:pic>
      <p:pic>
        <p:nvPicPr>
          <p:cNvPr id="21" name="Picture 20" descr="A picture containing person, young, posing, white&#10;&#10;Description automatically generated">
            <a:extLst>
              <a:ext uri="{FF2B5EF4-FFF2-40B4-BE49-F238E27FC236}">
                <a16:creationId xmlns:a16="http://schemas.microsoft.com/office/drawing/2014/main" id="{CB4D3702-98AD-2D08-05E3-F5A4988C5C12}"/>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5838415" y="1215233"/>
            <a:ext cx="998330" cy="1336606"/>
          </a:xfrm>
          <a:prstGeom prst="rect">
            <a:avLst/>
          </a:prstGeom>
        </p:spPr>
      </p:pic>
      <p:pic>
        <p:nvPicPr>
          <p:cNvPr id="23" name="Picture 22" descr="A picture containing person, clothing&#10;&#10;Description automatically generated">
            <a:extLst>
              <a:ext uri="{FF2B5EF4-FFF2-40B4-BE49-F238E27FC236}">
                <a16:creationId xmlns:a16="http://schemas.microsoft.com/office/drawing/2014/main" id="{C8FEEB28-6C5D-F458-A343-50A3178C5FE3}"/>
              </a:ext>
            </a:extLst>
          </p:cNvPr>
          <p:cNvPicPr preferRelativeResize="0">
            <a:picLocks/>
          </p:cNvPicPr>
          <p:nvPr/>
        </p:nvPicPr>
        <p:blipFill rotWithShape="1">
          <a:blip r:embed="rId6" cstate="screen">
            <a:extLst>
              <a:ext uri="{28A0092B-C50C-407E-A947-70E740481C1C}">
                <a14:useLocalDpi xmlns:a14="http://schemas.microsoft.com/office/drawing/2010/main"/>
              </a:ext>
            </a:extLst>
          </a:blip>
          <a:srcRect/>
          <a:stretch/>
        </p:blipFill>
        <p:spPr>
          <a:xfrm>
            <a:off x="7552430" y="1215233"/>
            <a:ext cx="1000299" cy="1336606"/>
          </a:xfrm>
          <a:prstGeom prst="rect">
            <a:avLst/>
          </a:prstGeom>
        </p:spPr>
      </p:pic>
      <p:pic>
        <p:nvPicPr>
          <p:cNvPr id="25" name="Picture 24" descr="A picture containing person, posing&#10;&#10;Description automatically generated">
            <a:extLst>
              <a:ext uri="{FF2B5EF4-FFF2-40B4-BE49-F238E27FC236}">
                <a16:creationId xmlns:a16="http://schemas.microsoft.com/office/drawing/2014/main" id="{152F05A8-EA9C-1F4C-1482-EB0C62B5238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68414" y="1215234"/>
            <a:ext cx="998330" cy="1336607"/>
          </a:xfrm>
          <a:prstGeom prst="rect">
            <a:avLst/>
          </a:prstGeom>
        </p:spPr>
      </p:pic>
      <p:pic>
        <p:nvPicPr>
          <p:cNvPr id="19" name="Picture 18" descr="A person with blonde hair&#10;&#10;Description automatically generated with medium confidence">
            <a:extLst>
              <a:ext uri="{FF2B5EF4-FFF2-40B4-BE49-F238E27FC236}">
                <a16:creationId xmlns:a16="http://schemas.microsoft.com/office/drawing/2014/main" id="{3C8792F7-E533-CB57-5DAD-7AE1105F1554}"/>
              </a:ext>
            </a:extLst>
          </p:cNvPr>
          <p:cNvPicPr>
            <a:picLocks noChangeAspect="1"/>
          </p:cNvPicPr>
          <p:nvPr/>
        </p:nvPicPr>
        <p:blipFill>
          <a:blip r:embed="rId8"/>
          <a:stretch>
            <a:fillRect/>
          </a:stretch>
        </p:blipFill>
        <p:spPr>
          <a:xfrm>
            <a:off x="2406446" y="1215233"/>
            <a:ext cx="1000299" cy="1336606"/>
          </a:xfrm>
          <a:prstGeom prst="rect">
            <a:avLst/>
          </a:prstGeom>
        </p:spPr>
      </p:pic>
      <p:sp>
        <p:nvSpPr>
          <p:cNvPr id="27" name="TextBox 26">
            <a:extLst>
              <a:ext uri="{FF2B5EF4-FFF2-40B4-BE49-F238E27FC236}">
                <a16:creationId xmlns:a16="http://schemas.microsoft.com/office/drawing/2014/main" id="{7CB1DDDD-F9C3-58EB-E423-9A46C7728B41}"/>
              </a:ext>
            </a:extLst>
          </p:cNvPr>
          <p:cNvSpPr txBox="1"/>
          <p:nvPr/>
        </p:nvSpPr>
        <p:spPr>
          <a:xfrm>
            <a:off x="2188469" y="2551839"/>
            <a:ext cx="1436815" cy="400110"/>
          </a:xfrm>
          <a:prstGeom prst="rect">
            <a:avLst/>
          </a:prstGeom>
          <a:noFill/>
        </p:spPr>
        <p:txBody>
          <a:bodyPr wrap="square" rtlCol="0">
            <a:spAutoFit/>
          </a:bodyPr>
          <a:lstStyle/>
          <a:p>
            <a:pPr algn="ctr"/>
            <a:r>
              <a:rPr lang="en-US" sz="1000" b="1" dirty="0">
                <a:solidFill>
                  <a:schemeClr val="accent1"/>
                </a:solidFill>
                <a:latin typeface="+mj-lt"/>
              </a:rPr>
              <a:t>President</a:t>
            </a:r>
          </a:p>
          <a:p>
            <a:pPr algn="ctr"/>
            <a:r>
              <a:rPr lang="en-US" sz="1000" b="1" dirty="0" err="1">
                <a:solidFill>
                  <a:schemeClr val="accent1"/>
                </a:solidFill>
                <a:latin typeface="+mj-lt"/>
              </a:rPr>
              <a:t>Ginni</a:t>
            </a:r>
            <a:r>
              <a:rPr lang="en-US" sz="1000" b="1" dirty="0">
                <a:solidFill>
                  <a:schemeClr val="accent1"/>
                </a:solidFill>
                <a:latin typeface="+mj-lt"/>
              </a:rPr>
              <a:t> May</a:t>
            </a:r>
          </a:p>
        </p:txBody>
      </p:sp>
      <p:pic>
        <p:nvPicPr>
          <p:cNvPr id="30" name="Picture 29" descr="A person wearing a suit and tie&#10;&#10;Description automatically generated with medium confidence">
            <a:extLst>
              <a:ext uri="{FF2B5EF4-FFF2-40B4-BE49-F238E27FC236}">
                <a16:creationId xmlns:a16="http://schemas.microsoft.com/office/drawing/2014/main" id="{9D2FDCB0-0842-8D9C-830E-60F6CBA93BE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06446" y="4812014"/>
            <a:ext cx="1000299" cy="1334941"/>
          </a:xfrm>
          <a:prstGeom prst="rect">
            <a:avLst/>
          </a:prstGeom>
        </p:spPr>
      </p:pic>
      <p:pic>
        <p:nvPicPr>
          <p:cNvPr id="15" name="Picture 14" descr="A close-up of a person smiling&#10;&#10;Description automatically generated">
            <a:extLst>
              <a:ext uri="{FF2B5EF4-FFF2-40B4-BE49-F238E27FC236}">
                <a16:creationId xmlns:a16="http://schemas.microsoft.com/office/drawing/2014/main" id="{073BE755-5C8B-7272-FB5D-1382C65ED344}"/>
              </a:ext>
            </a:extLst>
          </p:cNvPr>
          <p:cNvPicPr>
            <a:picLocks noChangeAspect="1"/>
          </p:cNvPicPr>
          <p:nvPr/>
        </p:nvPicPr>
        <p:blipFill>
          <a:blip r:embed="rId10"/>
          <a:stretch>
            <a:fillRect/>
          </a:stretch>
        </p:blipFill>
        <p:spPr>
          <a:xfrm>
            <a:off x="9253374" y="4812014"/>
            <a:ext cx="1000299" cy="1336606"/>
          </a:xfrm>
          <a:prstGeom prst="rect">
            <a:avLst/>
          </a:prstGeom>
        </p:spPr>
      </p:pic>
      <p:sp>
        <p:nvSpPr>
          <p:cNvPr id="33" name="TextBox 32">
            <a:extLst>
              <a:ext uri="{FF2B5EF4-FFF2-40B4-BE49-F238E27FC236}">
                <a16:creationId xmlns:a16="http://schemas.microsoft.com/office/drawing/2014/main" id="{BA5BBF57-F89C-D817-068C-391430F63F84}"/>
              </a:ext>
            </a:extLst>
          </p:cNvPr>
          <p:cNvSpPr txBox="1"/>
          <p:nvPr/>
        </p:nvSpPr>
        <p:spPr>
          <a:xfrm>
            <a:off x="8905278" y="6148620"/>
            <a:ext cx="1696483" cy="400110"/>
          </a:xfrm>
          <a:prstGeom prst="rect">
            <a:avLst/>
          </a:prstGeom>
          <a:noFill/>
        </p:spPr>
        <p:txBody>
          <a:bodyPr wrap="square" rtlCol="0">
            <a:spAutoFit/>
          </a:bodyPr>
          <a:lstStyle/>
          <a:p>
            <a:pPr algn="ctr"/>
            <a:r>
              <a:rPr lang="en-US" sz="1000" b="1" dirty="0">
                <a:solidFill>
                  <a:schemeClr val="accent1"/>
                </a:solidFill>
              </a:rPr>
              <a:t>At-Large Representative</a:t>
            </a:r>
          </a:p>
          <a:p>
            <a:pPr algn="ctr"/>
            <a:r>
              <a:rPr lang="en-US" sz="1000" b="1" dirty="0">
                <a:solidFill>
                  <a:schemeClr val="accent1"/>
                </a:solidFill>
              </a:rPr>
              <a:t>Carrie Roberson</a:t>
            </a:r>
          </a:p>
        </p:txBody>
      </p:sp>
      <p:sp>
        <p:nvSpPr>
          <p:cNvPr id="35" name="TextBox 34">
            <a:extLst>
              <a:ext uri="{FF2B5EF4-FFF2-40B4-BE49-F238E27FC236}">
                <a16:creationId xmlns:a16="http://schemas.microsoft.com/office/drawing/2014/main" id="{395582A8-DB1E-AE0B-74C0-4998FBDA1D2A}"/>
              </a:ext>
            </a:extLst>
          </p:cNvPr>
          <p:cNvSpPr txBox="1"/>
          <p:nvPr/>
        </p:nvSpPr>
        <p:spPr>
          <a:xfrm>
            <a:off x="2091223" y="6146955"/>
            <a:ext cx="1630739" cy="400110"/>
          </a:xfrm>
          <a:prstGeom prst="rect">
            <a:avLst/>
          </a:prstGeom>
          <a:noFill/>
        </p:spPr>
        <p:txBody>
          <a:bodyPr wrap="square" rtlCol="0">
            <a:spAutoFit/>
          </a:bodyPr>
          <a:lstStyle/>
          <a:p>
            <a:pPr algn="ctr"/>
            <a:r>
              <a:rPr lang="en-US" sz="1000" b="1" dirty="0">
                <a:solidFill>
                  <a:schemeClr val="accent1"/>
                </a:solidFill>
              </a:rPr>
              <a:t>North Rep</a:t>
            </a:r>
          </a:p>
          <a:p>
            <a:pPr algn="ctr"/>
            <a:r>
              <a:rPr lang="en-US" sz="1000" b="1" dirty="0">
                <a:solidFill>
                  <a:schemeClr val="accent1"/>
                </a:solidFill>
              </a:rPr>
              <a:t>Christopher Howerton</a:t>
            </a:r>
          </a:p>
        </p:txBody>
      </p:sp>
      <p:sp>
        <p:nvSpPr>
          <p:cNvPr id="37" name="TextBox 36">
            <a:extLst>
              <a:ext uri="{FF2B5EF4-FFF2-40B4-BE49-F238E27FC236}">
                <a16:creationId xmlns:a16="http://schemas.microsoft.com/office/drawing/2014/main" id="{A99EEBD0-05F9-18FC-EE58-F2DA41B446C3}"/>
              </a:ext>
            </a:extLst>
          </p:cNvPr>
          <p:cNvSpPr txBox="1"/>
          <p:nvPr/>
        </p:nvSpPr>
        <p:spPr>
          <a:xfrm>
            <a:off x="3904173" y="2552946"/>
            <a:ext cx="1436815" cy="400110"/>
          </a:xfrm>
          <a:prstGeom prst="rect">
            <a:avLst/>
          </a:prstGeom>
          <a:noFill/>
        </p:spPr>
        <p:txBody>
          <a:bodyPr wrap="square" rtlCol="0">
            <a:spAutoFit/>
          </a:bodyPr>
          <a:lstStyle/>
          <a:p>
            <a:pPr algn="ctr"/>
            <a:r>
              <a:rPr lang="en-US" sz="1000" b="1" i="0" dirty="0">
                <a:solidFill>
                  <a:srgbClr val="0A0A0A"/>
                </a:solidFill>
                <a:effectLst/>
                <a:latin typeface="+mj-lt"/>
              </a:rPr>
              <a:t>Vice President</a:t>
            </a:r>
          </a:p>
          <a:p>
            <a:pPr algn="ctr"/>
            <a:r>
              <a:rPr lang="en-US" sz="1000" b="1" i="0" dirty="0">
                <a:solidFill>
                  <a:srgbClr val="0A0A0A"/>
                </a:solidFill>
                <a:effectLst/>
                <a:latin typeface="+mj-lt"/>
              </a:rPr>
              <a:t>Cheryl Aschenbach</a:t>
            </a:r>
          </a:p>
        </p:txBody>
      </p:sp>
      <p:sp>
        <p:nvSpPr>
          <p:cNvPr id="38" name="TextBox 37">
            <a:extLst>
              <a:ext uri="{FF2B5EF4-FFF2-40B4-BE49-F238E27FC236}">
                <a16:creationId xmlns:a16="http://schemas.microsoft.com/office/drawing/2014/main" id="{5BDE0CEA-2E69-4284-939C-9681FFCA9F60}"/>
              </a:ext>
            </a:extLst>
          </p:cNvPr>
          <p:cNvSpPr txBox="1"/>
          <p:nvPr/>
        </p:nvSpPr>
        <p:spPr>
          <a:xfrm>
            <a:off x="5619172" y="2551839"/>
            <a:ext cx="1436815" cy="400110"/>
          </a:xfrm>
          <a:prstGeom prst="rect">
            <a:avLst/>
          </a:prstGeom>
          <a:noFill/>
        </p:spPr>
        <p:txBody>
          <a:bodyPr wrap="square" rtlCol="0">
            <a:spAutoFit/>
          </a:bodyPr>
          <a:lstStyle/>
          <a:p>
            <a:pPr algn="ctr"/>
            <a:r>
              <a:rPr lang="en-US" sz="1000" b="1" i="0" dirty="0">
                <a:solidFill>
                  <a:srgbClr val="0A0A0A"/>
                </a:solidFill>
                <a:effectLst/>
                <a:latin typeface="+mj-lt"/>
              </a:rPr>
              <a:t>Secretary</a:t>
            </a:r>
          </a:p>
          <a:p>
            <a:pPr algn="ctr"/>
            <a:r>
              <a:rPr lang="en-US" sz="1000" b="1" i="0" dirty="0">
                <a:solidFill>
                  <a:srgbClr val="0A0A0A"/>
                </a:solidFill>
                <a:effectLst/>
                <a:latin typeface="+mj-lt"/>
              </a:rPr>
              <a:t>LaTonya Parker</a:t>
            </a:r>
          </a:p>
        </p:txBody>
      </p:sp>
      <p:sp>
        <p:nvSpPr>
          <p:cNvPr id="39" name="TextBox 38">
            <a:extLst>
              <a:ext uri="{FF2B5EF4-FFF2-40B4-BE49-F238E27FC236}">
                <a16:creationId xmlns:a16="http://schemas.microsoft.com/office/drawing/2014/main" id="{F108A5FA-D074-1FF0-4CB5-83C5FB1B9699}"/>
              </a:ext>
            </a:extLst>
          </p:cNvPr>
          <p:cNvSpPr txBox="1"/>
          <p:nvPr/>
        </p:nvSpPr>
        <p:spPr>
          <a:xfrm>
            <a:off x="7334171" y="2551839"/>
            <a:ext cx="1436815" cy="400110"/>
          </a:xfrm>
          <a:prstGeom prst="rect">
            <a:avLst/>
          </a:prstGeom>
          <a:noFill/>
        </p:spPr>
        <p:txBody>
          <a:bodyPr wrap="square" rtlCol="0">
            <a:spAutoFit/>
          </a:bodyPr>
          <a:lstStyle/>
          <a:p>
            <a:pPr algn="ctr"/>
            <a:r>
              <a:rPr lang="en-US" sz="1000" b="1" i="0" dirty="0">
                <a:solidFill>
                  <a:srgbClr val="0A0A0A"/>
                </a:solidFill>
                <a:effectLst/>
                <a:latin typeface="+mj-lt"/>
              </a:rPr>
              <a:t>Treasurer</a:t>
            </a:r>
          </a:p>
          <a:p>
            <a:pPr algn="ctr"/>
            <a:r>
              <a:rPr lang="en-US" sz="1000" b="1" i="0" dirty="0">
                <a:solidFill>
                  <a:srgbClr val="0A0A0A"/>
                </a:solidFill>
                <a:effectLst/>
                <a:latin typeface="+mj-lt"/>
              </a:rPr>
              <a:t>Michelle Bean</a:t>
            </a:r>
          </a:p>
        </p:txBody>
      </p:sp>
      <p:sp>
        <p:nvSpPr>
          <p:cNvPr id="40" name="TextBox 39">
            <a:extLst>
              <a:ext uri="{FF2B5EF4-FFF2-40B4-BE49-F238E27FC236}">
                <a16:creationId xmlns:a16="http://schemas.microsoft.com/office/drawing/2014/main" id="{10C86F95-1697-823A-AC9F-F0DD90BA8329}"/>
              </a:ext>
            </a:extLst>
          </p:cNvPr>
          <p:cNvSpPr txBox="1"/>
          <p:nvPr/>
        </p:nvSpPr>
        <p:spPr>
          <a:xfrm>
            <a:off x="9049170" y="2552946"/>
            <a:ext cx="1436815" cy="400110"/>
          </a:xfrm>
          <a:prstGeom prst="rect">
            <a:avLst/>
          </a:prstGeom>
          <a:noFill/>
        </p:spPr>
        <p:txBody>
          <a:bodyPr wrap="square" rtlCol="0">
            <a:spAutoFit/>
          </a:bodyPr>
          <a:lstStyle/>
          <a:p>
            <a:pPr algn="ctr"/>
            <a:r>
              <a:rPr lang="en-US" sz="1000" b="1" i="0" dirty="0">
                <a:solidFill>
                  <a:srgbClr val="0A0A0A"/>
                </a:solidFill>
                <a:effectLst/>
                <a:latin typeface="+mj-lt"/>
              </a:rPr>
              <a:t>Executive Director</a:t>
            </a:r>
          </a:p>
          <a:p>
            <a:pPr algn="ctr"/>
            <a:r>
              <a:rPr lang="en-US" sz="1000" b="1" dirty="0">
                <a:solidFill>
                  <a:srgbClr val="0A0A0A"/>
                </a:solidFill>
                <a:latin typeface="+mj-lt"/>
              </a:rPr>
              <a:t>Krystinne Mica</a:t>
            </a:r>
            <a:endParaRPr lang="en-US" sz="1000" b="1" i="0" dirty="0">
              <a:solidFill>
                <a:srgbClr val="0A0A0A"/>
              </a:solidFill>
              <a:effectLst/>
              <a:latin typeface="+mj-lt"/>
            </a:endParaRPr>
          </a:p>
        </p:txBody>
      </p:sp>
      <p:pic>
        <p:nvPicPr>
          <p:cNvPr id="43" name="Picture 42" descr="A person wearing glasses&#10;&#10;Description automatically generated with low confidence">
            <a:extLst>
              <a:ext uri="{FF2B5EF4-FFF2-40B4-BE49-F238E27FC236}">
                <a16:creationId xmlns:a16="http://schemas.microsoft.com/office/drawing/2014/main" id="{FD43FCC1-8296-DEBA-9C4F-6652C03DE37F}"/>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406446" y="3014620"/>
            <a:ext cx="1000299" cy="1336606"/>
          </a:xfrm>
          <a:prstGeom prst="rect">
            <a:avLst/>
          </a:prstGeom>
        </p:spPr>
      </p:pic>
      <p:sp>
        <p:nvSpPr>
          <p:cNvPr id="44" name="TextBox 43">
            <a:extLst>
              <a:ext uri="{FF2B5EF4-FFF2-40B4-BE49-F238E27FC236}">
                <a16:creationId xmlns:a16="http://schemas.microsoft.com/office/drawing/2014/main" id="{65D13593-FBD3-FD78-EDB7-4C5A3E1DD79D}"/>
              </a:ext>
            </a:extLst>
          </p:cNvPr>
          <p:cNvSpPr txBox="1"/>
          <p:nvPr/>
        </p:nvSpPr>
        <p:spPr>
          <a:xfrm>
            <a:off x="2139845" y="4349397"/>
            <a:ext cx="1533493" cy="400110"/>
          </a:xfrm>
          <a:prstGeom prst="rect">
            <a:avLst/>
          </a:prstGeom>
          <a:noFill/>
        </p:spPr>
        <p:txBody>
          <a:bodyPr wrap="square" rtlCol="0">
            <a:spAutoFit/>
          </a:bodyPr>
          <a:lstStyle/>
          <a:p>
            <a:pPr algn="ctr"/>
            <a:r>
              <a:rPr lang="en-US" sz="1000" b="1" i="0" dirty="0">
                <a:solidFill>
                  <a:srgbClr val="0A0A0A"/>
                </a:solidFill>
                <a:effectLst/>
                <a:latin typeface="+mj-lt"/>
              </a:rPr>
              <a:t>Area A Rep</a:t>
            </a:r>
          </a:p>
          <a:p>
            <a:pPr algn="ctr"/>
            <a:r>
              <a:rPr lang="en-US" sz="1000" b="1" i="0" dirty="0">
                <a:solidFill>
                  <a:srgbClr val="0A0A0A"/>
                </a:solidFill>
                <a:effectLst/>
                <a:latin typeface="+mj-lt"/>
              </a:rPr>
              <a:t>Stephanie Curry</a:t>
            </a:r>
          </a:p>
        </p:txBody>
      </p:sp>
      <p:pic>
        <p:nvPicPr>
          <p:cNvPr id="46" name="Picture 45" descr="A person smiling for the camera&#10;&#10;Description automatically generated with medium confidence">
            <a:extLst>
              <a:ext uri="{FF2B5EF4-FFF2-40B4-BE49-F238E27FC236}">
                <a16:creationId xmlns:a16="http://schemas.microsoft.com/office/drawing/2014/main" id="{111AC53E-04F0-F9A6-4F38-0D7134A1A61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122431" y="3012791"/>
            <a:ext cx="1011404" cy="1336606"/>
          </a:xfrm>
          <a:prstGeom prst="rect">
            <a:avLst/>
          </a:prstGeom>
        </p:spPr>
      </p:pic>
      <p:sp>
        <p:nvSpPr>
          <p:cNvPr id="47" name="TextBox 46">
            <a:extLst>
              <a:ext uri="{FF2B5EF4-FFF2-40B4-BE49-F238E27FC236}">
                <a16:creationId xmlns:a16="http://schemas.microsoft.com/office/drawing/2014/main" id="{5D4EE67F-5298-819A-D3BE-447A00119933}"/>
              </a:ext>
            </a:extLst>
          </p:cNvPr>
          <p:cNvSpPr txBox="1"/>
          <p:nvPr/>
        </p:nvSpPr>
        <p:spPr>
          <a:xfrm>
            <a:off x="3855833" y="4351226"/>
            <a:ext cx="1533493" cy="400110"/>
          </a:xfrm>
          <a:prstGeom prst="rect">
            <a:avLst/>
          </a:prstGeom>
          <a:noFill/>
        </p:spPr>
        <p:txBody>
          <a:bodyPr wrap="square" rtlCol="0">
            <a:spAutoFit/>
          </a:bodyPr>
          <a:lstStyle/>
          <a:p>
            <a:pPr algn="ctr"/>
            <a:r>
              <a:rPr lang="en-US" sz="1000" b="1" i="0" dirty="0">
                <a:solidFill>
                  <a:srgbClr val="0A0A0A"/>
                </a:solidFill>
                <a:effectLst/>
                <a:latin typeface="+mj-lt"/>
              </a:rPr>
              <a:t>Area </a:t>
            </a:r>
            <a:r>
              <a:rPr lang="en-US" sz="1000" b="1" dirty="0">
                <a:solidFill>
                  <a:srgbClr val="0A0A0A"/>
                </a:solidFill>
                <a:latin typeface="+mj-lt"/>
              </a:rPr>
              <a:t>B Rep</a:t>
            </a:r>
          </a:p>
          <a:p>
            <a:pPr algn="ctr"/>
            <a:r>
              <a:rPr lang="en-US" sz="1000" b="1" dirty="0">
                <a:solidFill>
                  <a:srgbClr val="0A0A0A"/>
                </a:solidFill>
                <a:latin typeface="+mj-lt"/>
              </a:rPr>
              <a:t>Karen Chow</a:t>
            </a:r>
          </a:p>
        </p:txBody>
      </p:sp>
      <p:pic>
        <p:nvPicPr>
          <p:cNvPr id="49" name="Picture 48" descr="A picture containing person, suit, person, clothing&#10;&#10;Description automatically generated">
            <a:extLst>
              <a:ext uri="{FF2B5EF4-FFF2-40B4-BE49-F238E27FC236}">
                <a16:creationId xmlns:a16="http://schemas.microsoft.com/office/drawing/2014/main" id="{A80BB4C9-2A77-B887-23FE-936A1A19E89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5836446" y="3012791"/>
            <a:ext cx="1000299" cy="1336606"/>
          </a:xfrm>
          <a:prstGeom prst="rect">
            <a:avLst/>
          </a:prstGeom>
        </p:spPr>
      </p:pic>
      <p:sp>
        <p:nvSpPr>
          <p:cNvPr id="50" name="TextBox 49">
            <a:extLst>
              <a:ext uri="{FF2B5EF4-FFF2-40B4-BE49-F238E27FC236}">
                <a16:creationId xmlns:a16="http://schemas.microsoft.com/office/drawing/2014/main" id="{40D54F85-6FE4-347B-361B-3C6F78F1789C}"/>
              </a:ext>
            </a:extLst>
          </p:cNvPr>
          <p:cNvSpPr txBox="1"/>
          <p:nvPr/>
        </p:nvSpPr>
        <p:spPr>
          <a:xfrm>
            <a:off x="5569848" y="4349397"/>
            <a:ext cx="1533493" cy="400110"/>
          </a:xfrm>
          <a:prstGeom prst="rect">
            <a:avLst/>
          </a:prstGeom>
          <a:noFill/>
        </p:spPr>
        <p:txBody>
          <a:bodyPr wrap="square" rtlCol="0">
            <a:spAutoFit/>
          </a:bodyPr>
          <a:lstStyle/>
          <a:p>
            <a:pPr algn="ctr"/>
            <a:r>
              <a:rPr lang="en-US" sz="1000" b="1" i="0" dirty="0">
                <a:solidFill>
                  <a:srgbClr val="0A0A0A"/>
                </a:solidFill>
                <a:effectLst/>
                <a:latin typeface="+mj-lt"/>
              </a:rPr>
              <a:t>Area C</a:t>
            </a:r>
            <a:r>
              <a:rPr lang="en-US" sz="1000" b="1" dirty="0">
                <a:solidFill>
                  <a:srgbClr val="0A0A0A"/>
                </a:solidFill>
                <a:latin typeface="+mj-lt"/>
              </a:rPr>
              <a:t> Rep</a:t>
            </a:r>
          </a:p>
          <a:p>
            <a:pPr algn="ctr"/>
            <a:r>
              <a:rPr lang="en-US" sz="1000" b="1" dirty="0">
                <a:solidFill>
                  <a:srgbClr val="0A0A0A"/>
                </a:solidFill>
                <a:latin typeface="+mj-lt"/>
              </a:rPr>
              <a:t>Erik Reese</a:t>
            </a:r>
          </a:p>
        </p:txBody>
      </p:sp>
      <p:pic>
        <p:nvPicPr>
          <p:cNvPr id="52" name="Picture 51" descr="A person in a suit smiling&#10;&#10;Description automatically generated with medium confidence">
            <a:extLst>
              <a:ext uri="{FF2B5EF4-FFF2-40B4-BE49-F238E27FC236}">
                <a16:creationId xmlns:a16="http://schemas.microsoft.com/office/drawing/2014/main" id="{52B62733-B0CE-ED1C-27EF-CF7F34170B8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7550461" y="3010962"/>
            <a:ext cx="1000299" cy="1338435"/>
          </a:xfrm>
          <a:prstGeom prst="rect">
            <a:avLst/>
          </a:prstGeom>
        </p:spPr>
      </p:pic>
      <p:sp>
        <p:nvSpPr>
          <p:cNvPr id="53" name="TextBox 52">
            <a:extLst>
              <a:ext uri="{FF2B5EF4-FFF2-40B4-BE49-F238E27FC236}">
                <a16:creationId xmlns:a16="http://schemas.microsoft.com/office/drawing/2014/main" id="{9399304E-28D9-7363-CCA2-387D67F81B69}"/>
              </a:ext>
            </a:extLst>
          </p:cNvPr>
          <p:cNvSpPr txBox="1"/>
          <p:nvPr/>
        </p:nvSpPr>
        <p:spPr>
          <a:xfrm>
            <a:off x="7283863" y="4349397"/>
            <a:ext cx="1533493" cy="400110"/>
          </a:xfrm>
          <a:prstGeom prst="rect">
            <a:avLst/>
          </a:prstGeom>
          <a:noFill/>
        </p:spPr>
        <p:txBody>
          <a:bodyPr wrap="square" rtlCol="0">
            <a:spAutoFit/>
          </a:bodyPr>
          <a:lstStyle/>
          <a:p>
            <a:pPr algn="ctr"/>
            <a:r>
              <a:rPr lang="en-US" sz="1000" b="1" i="0" dirty="0">
                <a:solidFill>
                  <a:srgbClr val="0A0A0A"/>
                </a:solidFill>
                <a:effectLst/>
                <a:latin typeface="+mj-lt"/>
              </a:rPr>
              <a:t>Area D Rep</a:t>
            </a:r>
          </a:p>
          <a:p>
            <a:pPr algn="ctr"/>
            <a:r>
              <a:rPr lang="en-US" sz="1000" b="1" i="0" dirty="0">
                <a:solidFill>
                  <a:srgbClr val="0A0A0A"/>
                </a:solidFill>
                <a:effectLst/>
                <a:latin typeface="+mj-lt"/>
              </a:rPr>
              <a:t>Manuel </a:t>
            </a:r>
            <a:r>
              <a:rPr lang="en-US" sz="1000" b="1" i="0" dirty="0" err="1">
                <a:solidFill>
                  <a:srgbClr val="0A0A0A"/>
                </a:solidFill>
                <a:effectLst/>
                <a:latin typeface="+mj-lt"/>
              </a:rPr>
              <a:t>Vélez</a:t>
            </a:r>
            <a:endParaRPr lang="en-US" sz="1000" b="1" i="0" dirty="0">
              <a:solidFill>
                <a:srgbClr val="0A0A0A"/>
              </a:solidFill>
              <a:effectLst/>
              <a:latin typeface="+mj-lt"/>
            </a:endParaRPr>
          </a:p>
        </p:txBody>
      </p:sp>
      <p:pic>
        <p:nvPicPr>
          <p:cNvPr id="55" name="Picture 54" descr="A person in a suit and tie&#10;&#10;Description automatically generated with medium confidence">
            <a:extLst>
              <a:ext uri="{FF2B5EF4-FFF2-40B4-BE49-F238E27FC236}">
                <a16:creationId xmlns:a16="http://schemas.microsoft.com/office/drawing/2014/main" id="{3BA61260-CB12-0756-4214-329BEC23665E}"/>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9253371" y="3014620"/>
            <a:ext cx="1000299" cy="1340264"/>
          </a:xfrm>
          <a:prstGeom prst="rect">
            <a:avLst/>
          </a:prstGeom>
        </p:spPr>
      </p:pic>
      <p:sp>
        <p:nvSpPr>
          <p:cNvPr id="57" name="TextBox 56">
            <a:extLst>
              <a:ext uri="{FF2B5EF4-FFF2-40B4-BE49-F238E27FC236}">
                <a16:creationId xmlns:a16="http://schemas.microsoft.com/office/drawing/2014/main" id="{E7FFCFC5-4996-9427-4428-D0A1EF1054AB}"/>
              </a:ext>
            </a:extLst>
          </p:cNvPr>
          <p:cNvSpPr txBox="1"/>
          <p:nvPr/>
        </p:nvSpPr>
        <p:spPr>
          <a:xfrm>
            <a:off x="9004888" y="4349397"/>
            <a:ext cx="1533493" cy="400110"/>
          </a:xfrm>
          <a:prstGeom prst="rect">
            <a:avLst/>
          </a:prstGeom>
          <a:noFill/>
        </p:spPr>
        <p:txBody>
          <a:bodyPr wrap="square" rtlCol="0">
            <a:spAutoFit/>
          </a:bodyPr>
          <a:lstStyle/>
          <a:p>
            <a:pPr algn="ctr"/>
            <a:r>
              <a:rPr lang="en-US" sz="1000" b="1" i="0" dirty="0">
                <a:solidFill>
                  <a:srgbClr val="0A0A0A"/>
                </a:solidFill>
                <a:effectLst/>
                <a:latin typeface="+mj-lt"/>
              </a:rPr>
              <a:t>North Rep</a:t>
            </a:r>
          </a:p>
          <a:p>
            <a:pPr algn="ctr"/>
            <a:r>
              <a:rPr lang="en-US" sz="1000" b="1" dirty="0">
                <a:solidFill>
                  <a:srgbClr val="0A0A0A"/>
                </a:solidFill>
                <a:latin typeface="+mj-lt"/>
              </a:rPr>
              <a:t>Eric Wada</a:t>
            </a:r>
            <a:endParaRPr lang="en-US" sz="1000" b="1" i="0" dirty="0">
              <a:solidFill>
                <a:srgbClr val="0A0A0A"/>
              </a:solidFill>
              <a:effectLst/>
              <a:latin typeface="+mj-lt"/>
            </a:endParaRPr>
          </a:p>
        </p:txBody>
      </p:sp>
      <p:pic>
        <p:nvPicPr>
          <p:cNvPr id="59" name="Picture 58" descr="A person in a suit and tie&#10;&#10;Description automatically generated with medium confidence">
            <a:extLst>
              <a:ext uri="{FF2B5EF4-FFF2-40B4-BE49-F238E27FC236}">
                <a16:creationId xmlns:a16="http://schemas.microsoft.com/office/drawing/2014/main" id="{C63B778F-8BD1-CDC5-C022-CB94195DB77D}"/>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122429" y="4813679"/>
            <a:ext cx="1000299" cy="1334941"/>
          </a:xfrm>
          <a:prstGeom prst="rect">
            <a:avLst/>
          </a:prstGeom>
        </p:spPr>
      </p:pic>
      <p:sp>
        <p:nvSpPr>
          <p:cNvPr id="60" name="TextBox 59">
            <a:extLst>
              <a:ext uri="{FF2B5EF4-FFF2-40B4-BE49-F238E27FC236}">
                <a16:creationId xmlns:a16="http://schemas.microsoft.com/office/drawing/2014/main" id="{39719893-6B5D-F67A-42B9-97912DECF913}"/>
              </a:ext>
            </a:extLst>
          </p:cNvPr>
          <p:cNvSpPr txBox="1"/>
          <p:nvPr/>
        </p:nvSpPr>
        <p:spPr>
          <a:xfrm>
            <a:off x="3807208" y="6148620"/>
            <a:ext cx="1630739" cy="400110"/>
          </a:xfrm>
          <a:prstGeom prst="rect">
            <a:avLst/>
          </a:prstGeom>
          <a:noFill/>
        </p:spPr>
        <p:txBody>
          <a:bodyPr wrap="square" rtlCol="0">
            <a:spAutoFit/>
          </a:bodyPr>
          <a:lstStyle/>
          <a:p>
            <a:pPr algn="ctr"/>
            <a:r>
              <a:rPr lang="en-US" sz="1000" b="1" i="0" dirty="0">
                <a:solidFill>
                  <a:srgbClr val="0A0A0A"/>
                </a:solidFill>
                <a:effectLst/>
                <a:latin typeface="+mj-lt"/>
              </a:rPr>
              <a:t>South Rep</a:t>
            </a:r>
          </a:p>
          <a:p>
            <a:pPr algn="ctr"/>
            <a:r>
              <a:rPr lang="en-US" sz="1000" b="1" i="0" dirty="0">
                <a:solidFill>
                  <a:srgbClr val="0A0A0A"/>
                </a:solidFill>
                <a:effectLst/>
                <a:latin typeface="+mj-lt"/>
              </a:rPr>
              <a:t>Robert L. Stewart Jr.</a:t>
            </a:r>
          </a:p>
        </p:txBody>
      </p:sp>
      <p:sp>
        <p:nvSpPr>
          <p:cNvPr id="61" name="TextBox 60">
            <a:extLst>
              <a:ext uri="{FF2B5EF4-FFF2-40B4-BE49-F238E27FC236}">
                <a16:creationId xmlns:a16="http://schemas.microsoft.com/office/drawing/2014/main" id="{DF87DA8C-D8FD-1AB0-305D-93040452D780}"/>
              </a:ext>
            </a:extLst>
          </p:cNvPr>
          <p:cNvSpPr txBox="1"/>
          <p:nvPr/>
        </p:nvSpPr>
        <p:spPr>
          <a:xfrm>
            <a:off x="5523193" y="6146955"/>
            <a:ext cx="1630739" cy="400110"/>
          </a:xfrm>
          <a:prstGeom prst="rect">
            <a:avLst/>
          </a:prstGeom>
          <a:noFill/>
        </p:spPr>
        <p:txBody>
          <a:bodyPr wrap="square" rtlCol="0">
            <a:spAutoFit/>
          </a:bodyPr>
          <a:lstStyle/>
          <a:p>
            <a:pPr algn="ctr"/>
            <a:r>
              <a:rPr lang="en-US" sz="1000" b="1" i="0" dirty="0">
                <a:solidFill>
                  <a:srgbClr val="0A0A0A"/>
                </a:solidFill>
                <a:effectLst/>
                <a:latin typeface="+mj-lt"/>
              </a:rPr>
              <a:t>South Rep</a:t>
            </a:r>
          </a:p>
          <a:p>
            <a:pPr algn="ctr"/>
            <a:r>
              <a:rPr lang="en-US" sz="1000" b="1" i="0" dirty="0">
                <a:solidFill>
                  <a:srgbClr val="0A0A0A"/>
                </a:solidFill>
                <a:effectLst/>
                <a:latin typeface="+mj-lt"/>
              </a:rPr>
              <a:t>Amber Gillis</a:t>
            </a:r>
          </a:p>
        </p:txBody>
      </p:sp>
      <p:pic>
        <p:nvPicPr>
          <p:cNvPr id="63" name="Picture 62" descr="A picture containing person, outdoor&#10;&#10;Description automatically generated">
            <a:extLst>
              <a:ext uri="{FF2B5EF4-FFF2-40B4-BE49-F238E27FC236}">
                <a16:creationId xmlns:a16="http://schemas.microsoft.com/office/drawing/2014/main" id="{CE59FEC3-B571-5683-FB3D-8B343EA8B29F}"/>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5838415" y="4815344"/>
            <a:ext cx="1000299" cy="1333276"/>
          </a:xfrm>
          <a:prstGeom prst="rect">
            <a:avLst/>
          </a:prstGeom>
        </p:spPr>
      </p:pic>
      <p:pic>
        <p:nvPicPr>
          <p:cNvPr id="65" name="Picture 64" descr="A person smiling for the camera&#10;&#10;Description automatically generated with medium confidence">
            <a:extLst>
              <a:ext uri="{FF2B5EF4-FFF2-40B4-BE49-F238E27FC236}">
                <a16:creationId xmlns:a16="http://schemas.microsoft.com/office/drawing/2014/main" id="{0518D86A-A377-70FA-3F80-CA79EE1B93A1}"/>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556890" y="4810348"/>
            <a:ext cx="1000300" cy="1336607"/>
          </a:xfrm>
          <a:prstGeom prst="rect">
            <a:avLst/>
          </a:prstGeom>
        </p:spPr>
      </p:pic>
      <p:sp>
        <p:nvSpPr>
          <p:cNvPr id="66" name="TextBox 65">
            <a:extLst>
              <a:ext uri="{FF2B5EF4-FFF2-40B4-BE49-F238E27FC236}">
                <a16:creationId xmlns:a16="http://schemas.microsoft.com/office/drawing/2014/main" id="{566AEB87-BF7A-6705-9380-E8B914B4B85E}"/>
              </a:ext>
            </a:extLst>
          </p:cNvPr>
          <p:cNvSpPr txBox="1"/>
          <p:nvPr/>
        </p:nvSpPr>
        <p:spPr>
          <a:xfrm>
            <a:off x="7235239" y="6148620"/>
            <a:ext cx="1630739" cy="400110"/>
          </a:xfrm>
          <a:prstGeom prst="rect">
            <a:avLst/>
          </a:prstGeom>
          <a:noFill/>
        </p:spPr>
        <p:txBody>
          <a:bodyPr wrap="square" rtlCol="0">
            <a:spAutoFit/>
          </a:bodyPr>
          <a:lstStyle/>
          <a:p>
            <a:pPr algn="ctr"/>
            <a:r>
              <a:rPr lang="en-US" sz="1000" b="1" i="0" dirty="0">
                <a:solidFill>
                  <a:srgbClr val="0A0A0A"/>
                </a:solidFill>
                <a:effectLst/>
                <a:latin typeface="+mj-lt"/>
              </a:rPr>
              <a:t>At-large Rep</a:t>
            </a:r>
          </a:p>
          <a:p>
            <a:pPr algn="ctr"/>
            <a:r>
              <a:rPr lang="en-US" sz="1000" b="1" i="0" dirty="0">
                <a:solidFill>
                  <a:srgbClr val="0A0A0A"/>
                </a:solidFill>
                <a:effectLst/>
                <a:latin typeface="+mj-lt"/>
              </a:rPr>
              <a:t>Juan </a:t>
            </a:r>
            <a:r>
              <a:rPr lang="en-US" sz="1000" b="1" i="0" dirty="0" err="1">
                <a:solidFill>
                  <a:srgbClr val="0A0A0A"/>
                </a:solidFill>
                <a:effectLst/>
                <a:latin typeface="+mj-lt"/>
              </a:rPr>
              <a:t>Arzola</a:t>
            </a:r>
            <a:endParaRPr lang="en-US" sz="1000" b="1" i="0" dirty="0">
              <a:solidFill>
                <a:srgbClr val="0A0A0A"/>
              </a:solidFill>
              <a:effectLst/>
              <a:latin typeface="+mj-lt"/>
            </a:endParaRPr>
          </a:p>
        </p:txBody>
      </p:sp>
    </p:spTree>
    <p:extLst>
      <p:ext uri="{BB962C8B-B14F-4D97-AF65-F5344CB8AC3E}">
        <p14:creationId xmlns:p14="http://schemas.microsoft.com/office/powerpoint/2010/main" val="2631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C21D27-A7FA-07DD-26D0-0F41ECCBD1E3}"/>
              </a:ext>
            </a:extLst>
          </p:cNvPr>
          <p:cNvSpPr>
            <a:spLocks noGrp="1"/>
          </p:cNvSpPr>
          <p:nvPr>
            <p:ph type="sldNum" sz="quarter" idx="10"/>
          </p:nvPr>
        </p:nvSpPr>
        <p:spPr/>
        <p:txBody>
          <a:bodyPr/>
          <a:lstStyle/>
          <a:p>
            <a:pPr>
              <a:defRPr/>
            </a:pPr>
            <a:fld id="{576C9E23-81DC-524C-9AAF-31FE3F6CAB57}" type="slidenum">
              <a:rPr lang="en-US" altLang="en-US" smtClean="0"/>
              <a:pPr>
                <a:defRPr/>
              </a:pPr>
              <a:t>18</a:t>
            </a:fld>
            <a:endParaRPr lang="en-US" altLang="en-US"/>
          </a:p>
        </p:txBody>
      </p:sp>
      <p:sp>
        <p:nvSpPr>
          <p:cNvPr id="8" name="Rectangle 7">
            <a:extLst>
              <a:ext uri="{FF2B5EF4-FFF2-40B4-BE49-F238E27FC236}">
                <a16:creationId xmlns:a16="http://schemas.microsoft.com/office/drawing/2014/main" id="{D6948A57-2370-261E-048A-E7C848C21456}"/>
              </a:ext>
            </a:extLst>
          </p:cNvPr>
          <p:cNvSpPr/>
          <p:nvPr/>
        </p:nvSpPr>
        <p:spPr>
          <a:xfrm>
            <a:off x="794328" y="-1"/>
            <a:ext cx="11397672" cy="1089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92566C5-030F-1A19-4B36-C1A82F1FB513}"/>
              </a:ext>
            </a:extLst>
          </p:cNvPr>
          <p:cNvSpPr txBox="1"/>
          <p:nvPr/>
        </p:nvSpPr>
        <p:spPr>
          <a:xfrm>
            <a:off x="5933410" y="191000"/>
            <a:ext cx="4621380" cy="707886"/>
          </a:xfrm>
          <a:prstGeom prst="rect">
            <a:avLst/>
          </a:prstGeom>
          <a:noFill/>
        </p:spPr>
        <p:txBody>
          <a:bodyPr wrap="square">
            <a:spAutoFit/>
          </a:bodyPr>
          <a:lstStyle/>
          <a:p>
            <a:r>
              <a:rPr lang="en-US" sz="4000" dirty="0">
                <a:solidFill>
                  <a:schemeClr val="bg1"/>
                </a:solidFill>
                <a:latin typeface="Palatino"/>
              </a:rPr>
              <a:t>ASCCC Office Staff</a:t>
            </a:r>
          </a:p>
        </p:txBody>
      </p:sp>
      <p:pic>
        <p:nvPicPr>
          <p:cNvPr id="10" name="Picture 9" descr="Graphical user interface, text&#10;&#10;Academic Senate for California Community Colleges. Leadership, Empowerment, and Voice.">
            <a:extLst>
              <a:ext uri="{FF2B5EF4-FFF2-40B4-BE49-F238E27FC236}">
                <a16:creationId xmlns:a16="http://schemas.microsoft.com/office/drawing/2014/main" id="{9F36EFA8-7D17-09E3-DBDD-87C7A1A16898}"/>
              </a:ext>
              <a:ext uri="{C183D7F6-B498-43B3-948B-1728B52AA6E4}">
                <adec:decorative xmlns:adec="http://schemas.microsoft.com/office/drawing/2017/decorative" val="0"/>
              </a:ext>
            </a:extLst>
          </p:cNvPr>
          <p:cNvPicPr/>
          <p:nvPr/>
        </p:nvPicPr>
        <p:blipFill>
          <a:blip r:embed="rId3" cstate="screen">
            <a:extLst>
              <a:ext uri="{28A0092B-C50C-407E-A947-70E740481C1C}">
                <a14:useLocalDpi xmlns:a14="http://schemas.microsoft.com/office/drawing/2010/main"/>
              </a:ext>
            </a:extLst>
          </a:blip>
          <a:stretch>
            <a:fillRect/>
          </a:stretch>
        </p:blipFill>
        <p:spPr>
          <a:xfrm>
            <a:off x="898502" y="100699"/>
            <a:ext cx="3542147" cy="888489"/>
          </a:xfrm>
          <a:prstGeom prst="rect">
            <a:avLst/>
          </a:prstGeom>
        </p:spPr>
      </p:pic>
      <p:grpSp>
        <p:nvGrpSpPr>
          <p:cNvPr id="39" name="Group 38">
            <a:extLst>
              <a:ext uri="{FF2B5EF4-FFF2-40B4-BE49-F238E27FC236}">
                <a16:creationId xmlns:a16="http://schemas.microsoft.com/office/drawing/2014/main" id="{4931E9F1-EB13-849F-B943-6F09747B46B8}"/>
              </a:ext>
            </a:extLst>
          </p:cNvPr>
          <p:cNvGrpSpPr/>
          <p:nvPr/>
        </p:nvGrpSpPr>
        <p:grpSpPr>
          <a:xfrm>
            <a:off x="1528584" y="1473166"/>
            <a:ext cx="9929159" cy="1619100"/>
            <a:chOff x="1467204" y="1473166"/>
            <a:chExt cx="9929159" cy="1619100"/>
          </a:xfrm>
        </p:grpSpPr>
        <p:pic>
          <p:nvPicPr>
            <p:cNvPr id="6" name="Picture 5" descr="A person smiling for the camera&#10;&#10;Description automatically generated with medium confidence">
              <a:extLst>
                <a:ext uri="{FF2B5EF4-FFF2-40B4-BE49-F238E27FC236}">
                  <a16:creationId xmlns:a16="http://schemas.microsoft.com/office/drawing/2014/main" id="{222B1A89-4AB5-3F35-237E-20C6324CBB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3996" y="1479964"/>
              <a:ext cx="1149122" cy="1612302"/>
            </a:xfrm>
            <a:prstGeom prst="rect">
              <a:avLst/>
            </a:prstGeom>
          </p:spPr>
        </p:pic>
        <p:pic>
          <p:nvPicPr>
            <p:cNvPr id="20" name="Picture 19" descr="A person with long hair&#10;&#10;Description automatically generated with low confidence">
              <a:extLst>
                <a:ext uri="{FF2B5EF4-FFF2-40B4-BE49-F238E27FC236}">
                  <a16:creationId xmlns:a16="http://schemas.microsoft.com/office/drawing/2014/main" id="{640290D1-F998-6E3B-977E-062E1E8F2C1A}"/>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5794606" y="1479964"/>
              <a:ext cx="1204353" cy="1612302"/>
            </a:xfrm>
            <a:prstGeom prst="rect">
              <a:avLst/>
            </a:prstGeom>
          </p:spPr>
        </p:pic>
        <p:pic>
          <p:nvPicPr>
            <p:cNvPr id="22" name="Picture 21" descr="A person with long hair&#10;&#10;Description automatically generated with low confidence">
              <a:extLst>
                <a:ext uri="{FF2B5EF4-FFF2-40B4-BE49-F238E27FC236}">
                  <a16:creationId xmlns:a16="http://schemas.microsoft.com/office/drawing/2014/main" id="{7C1E0A5A-551A-6700-7D45-CF437B2C9427}"/>
                </a:ext>
              </a:extLst>
            </p:cNvPr>
            <p:cNvPicPr>
              <a:picLocks/>
            </p:cNvPicPr>
            <p:nvPr/>
          </p:nvPicPr>
          <p:blipFill>
            <a:blip r:embed="rId6"/>
            <a:stretch>
              <a:fillRect/>
            </a:stretch>
          </p:blipFill>
          <p:spPr>
            <a:xfrm>
              <a:off x="1467204" y="1476620"/>
              <a:ext cx="1188720" cy="1600200"/>
            </a:xfrm>
            <a:prstGeom prst="rect">
              <a:avLst/>
            </a:prstGeom>
          </p:spPr>
        </p:pic>
        <p:pic>
          <p:nvPicPr>
            <p:cNvPr id="24" name="Picture 23" descr="A close up of a person&#10;&#10;Description automatically generated with low confidence">
              <a:extLst>
                <a:ext uri="{FF2B5EF4-FFF2-40B4-BE49-F238E27FC236}">
                  <a16:creationId xmlns:a16="http://schemas.microsoft.com/office/drawing/2014/main" id="{82E24146-5474-08EA-AF05-BA0813124C41}"/>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4341190" y="1479964"/>
              <a:ext cx="1188720" cy="1612301"/>
            </a:xfrm>
            <a:prstGeom prst="rect">
              <a:avLst/>
            </a:prstGeom>
          </p:spPr>
        </p:pic>
        <p:pic>
          <p:nvPicPr>
            <p:cNvPr id="26" name="Picture 25" descr="A person wearing glasses&#10;&#10;Description automatically generated with low confidence">
              <a:extLst>
                <a:ext uri="{FF2B5EF4-FFF2-40B4-BE49-F238E27FC236}">
                  <a16:creationId xmlns:a16="http://schemas.microsoft.com/office/drawing/2014/main" id="{CADA85D4-997A-E279-71AA-E48C1A3EEE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63655" y="1479964"/>
              <a:ext cx="1199126" cy="1612300"/>
            </a:xfrm>
            <a:prstGeom prst="rect">
              <a:avLst/>
            </a:prstGeom>
          </p:spPr>
        </p:pic>
        <p:pic>
          <p:nvPicPr>
            <p:cNvPr id="28" name="Picture 27" descr="A picture containing wall, person, indoor, person&#10;&#10;Description automatically generated">
              <a:extLst>
                <a:ext uri="{FF2B5EF4-FFF2-40B4-BE49-F238E27FC236}">
                  <a16:creationId xmlns:a16="http://schemas.microsoft.com/office/drawing/2014/main" id="{373B894D-572C-4B68-39EB-E8F8A33BF0D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27477" y="1473166"/>
              <a:ext cx="1200974" cy="1619098"/>
            </a:xfrm>
            <a:prstGeom prst="rect">
              <a:avLst/>
            </a:prstGeom>
          </p:spPr>
        </p:pic>
        <p:pic>
          <p:nvPicPr>
            <p:cNvPr id="30" name="Picture 29" descr="A picture containing person, person, posing, wearing&#10;&#10;Description automatically generated">
              <a:extLst>
                <a:ext uri="{FF2B5EF4-FFF2-40B4-BE49-F238E27FC236}">
                  <a16:creationId xmlns:a16="http://schemas.microsoft.com/office/drawing/2014/main" id="{50E352DF-C4E8-F804-E7E9-C2F333042E4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98337" y="1479966"/>
              <a:ext cx="1198026" cy="1612300"/>
            </a:xfrm>
            <a:prstGeom prst="rect">
              <a:avLst/>
            </a:prstGeom>
          </p:spPr>
        </p:pic>
      </p:grpSp>
      <p:grpSp>
        <p:nvGrpSpPr>
          <p:cNvPr id="38" name="Group 37">
            <a:extLst>
              <a:ext uri="{FF2B5EF4-FFF2-40B4-BE49-F238E27FC236}">
                <a16:creationId xmlns:a16="http://schemas.microsoft.com/office/drawing/2014/main" id="{B9FCC6DF-0607-C556-5526-66A3DC2D97C7}"/>
              </a:ext>
            </a:extLst>
          </p:cNvPr>
          <p:cNvGrpSpPr/>
          <p:nvPr/>
        </p:nvGrpSpPr>
        <p:grpSpPr>
          <a:xfrm>
            <a:off x="1532021" y="4074945"/>
            <a:ext cx="9925722" cy="1630040"/>
            <a:chOff x="1470641" y="4092685"/>
            <a:chExt cx="9925722" cy="1630040"/>
          </a:xfrm>
        </p:grpSpPr>
        <p:grpSp>
          <p:nvGrpSpPr>
            <p:cNvPr id="37" name="Group 36">
              <a:extLst>
                <a:ext uri="{FF2B5EF4-FFF2-40B4-BE49-F238E27FC236}">
                  <a16:creationId xmlns:a16="http://schemas.microsoft.com/office/drawing/2014/main" id="{8199A1CE-228A-9470-86CE-42D3AD831514}"/>
                </a:ext>
              </a:extLst>
            </p:cNvPr>
            <p:cNvGrpSpPr/>
            <p:nvPr/>
          </p:nvGrpSpPr>
          <p:grpSpPr>
            <a:xfrm>
              <a:off x="1470641" y="4092685"/>
              <a:ext cx="8457810" cy="1630040"/>
              <a:chOff x="1470641" y="4092685"/>
              <a:chExt cx="8457810" cy="1630040"/>
            </a:xfrm>
          </p:grpSpPr>
          <p:pic>
            <p:nvPicPr>
              <p:cNvPr id="12" name="Picture 11" descr="A person with long hair&#10;&#10;Description automatically generated with low confidence">
                <a:extLst>
                  <a:ext uri="{FF2B5EF4-FFF2-40B4-BE49-F238E27FC236}">
                    <a16:creationId xmlns:a16="http://schemas.microsoft.com/office/drawing/2014/main" id="{E328234B-3A0B-7612-505B-5262C38E573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930082" y="4092686"/>
                <a:ext cx="1143036" cy="1615105"/>
              </a:xfrm>
              <a:prstGeom prst="rect">
                <a:avLst/>
              </a:prstGeom>
            </p:spPr>
          </p:pic>
          <p:pic>
            <p:nvPicPr>
              <p:cNvPr id="14" name="Picture 13" descr="A person smiling for the camera&#10;&#10;Description automatically generated with medium confidence">
                <a:extLst>
                  <a:ext uri="{FF2B5EF4-FFF2-40B4-BE49-F238E27FC236}">
                    <a16:creationId xmlns:a16="http://schemas.microsoft.com/office/drawing/2014/main" id="{A224FFA4-1239-AF19-4DAC-C4D84EFADA9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341191" y="4092685"/>
                <a:ext cx="1188720" cy="1615105"/>
              </a:xfrm>
              <a:prstGeom prst="rect">
                <a:avLst/>
              </a:prstGeom>
            </p:spPr>
          </p:pic>
          <p:pic>
            <p:nvPicPr>
              <p:cNvPr id="16" name="Picture 15" descr="A person smiling for the camera&#10;&#10;Description automatically generated with low confidence">
                <a:extLst>
                  <a:ext uri="{FF2B5EF4-FFF2-40B4-BE49-F238E27FC236}">
                    <a16:creationId xmlns:a16="http://schemas.microsoft.com/office/drawing/2014/main" id="{D72CD263-8308-3188-03FC-A5247568FA7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470641" y="4092687"/>
                <a:ext cx="1188720" cy="1612302"/>
              </a:xfrm>
              <a:prstGeom prst="rect">
                <a:avLst/>
              </a:prstGeom>
            </p:spPr>
          </p:pic>
          <p:pic>
            <p:nvPicPr>
              <p:cNvPr id="18" name="Picture 17" descr="A person smiling for the camera&#10;&#10;Description automatically generated with medium confidence">
                <a:extLst>
                  <a:ext uri="{FF2B5EF4-FFF2-40B4-BE49-F238E27FC236}">
                    <a16:creationId xmlns:a16="http://schemas.microsoft.com/office/drawing/2014/main" id="{8E080F2D-B561-8214-A3DD-17AEDE588CBE}"/>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5800934" y="4110425"/>
                <a:ext cx="1198025" cy="1597366"/>
              </a:xfrm>
              <a:prstGeom prst="rect">
                <a:avLst/>
              </a:prstGeom>
            </p:spPr>
          </p:pic>
          <p:pic>
            <p:nvPicPr>
              <p:cNvPr id="32" name="Picture 31" descr="A person in a suit and tie&#10;&#10;Description automatically generated">
                <a:extLst>
                  <a:ext uri="{FF2B5EF4-FFF2-40B4-BE49-F238E27FC236}">
                    <a16:creationId xmlns:a16="http://schemas.microsoft.com/office/drawing/2014/main" id="{02D0397E-36FD-A618-F464-B7F37D0AE4A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263655" y="4110425"/>
                <a:ext cx="1199126" cy="1612300"/>
              </a:xfrm>
              <a:prstGeom prst="rect">
                <a:avLst/>
              </a:prstGeom>
            </p:spPr>
          </p:pic>
          <p:pic>
            <p:nvPicPr>
              <p:cNvPr id="34" name="Picture 33" descr="A picture containing person, outdoor&#10;&#10;Description automatically generated">
                <a:extLst>
                  <a:ext uri="{FF2B5EF4-FFF2-40B4-BE49-F238E27FC236}">
                    <a16:creationId xmlns:a16="http://schemas.microsoft.com/office/drawing/2014/main" id="{FE808295-42C4-0EFC-1154-851FB2ED2A1F}"/>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8727477" y="4092685"/>
                <a:ext cx="1200974" cy="1630040"/>
              </a:xfrm>
              <a:prstGeom prst="rect">
                <a:avLst/>
              </a:prstGeom>
            </p:spPr>
          </p:pic>
        </p:grpSp>
        <p:pic>
          <p:nvPicPr>
            <p:cNvPr id="36" name="Picture 35" descr="A person smiling for the camera&#10;&#10;Description automatically generated with medium confidence">
              <a:extLst>
                <a:ext uri="{FF2B5EF4-FFF2-40B4-BE49-F238E27FC236}">
                  <a16:creationId xmlns:a16="http://schemas.microsoft.com/office/drawing/2014/main" id="{1357E04A-437D-D94D-3AA2-D6C066BBAA7A}"/>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189496" y="4092685"/>
              <a:ext cx="1206867" cy="1612300"/>
            </a:xfrm>
            <a:prstGeom prst="rect">
              <a:avLst/>
            </a:prstGeom>
          </p:spPr>
        </p:pic>
      </p:grpSp>
      <p:sp>
        <p:nvSpPr>
          <p:cNvPr id="40" name="TextBox 39">
            <a:extLst>
              <a:ext uri="{FF2B5EF4-FFF2-40B4-BE49-F238E27FC236}">
                <a16:creationId xmlns:a16="http://schemas.microsoft.com/office/drawing/2014/main" id="{BED86472-C557-8953-06FC-C748E2DFAFC7}"/>
              </a:ext>
            </a:extLst>
          </p:cNvPr>
          <p:cNvSpPr txBox="1"/>
          <p:nvPr/>
        </p:nvSpPr>
        <p:spPr>
          <a:xfrm>
            <a:off x="1399191" y="3092264"/>
            <a:ext cx="1436815" cy="400110"/>
          </a:xfrm>
          <a:prstGeom prst="rect">
            <a:avLst/>
          </a:prstGeom>
          <a:noFill/>
        </p:spPr>
        <p:txBody>
          <a:bodyPr wrap="square" rtlCol="0">
            <a:spAutoFit/>
          </a:bodyPr>
          <a:lstStyle/>
          <a:p>
            <a:pPr algn="ctr"/>
            <a:r>
              <a:rPr lang="en-US" sz="1000" b="1" dirty="0">
                <a:solidFill>
                  <a:schemeClr val="accent1"/>
                </a:solidFill>
                <a:latin typeface="+mj-lt"/>
              </a:rPr>
              <a:t>Executive Director</a:t>
            </a:r>
          </a:p>
          <a:p>
            <a:pPr algn="ctr"/>
            <a:r>
              <a:rPr lang="en-US" sz="1000" b="1" dirty="0">
                <a:solidFill>
                  <a:schemeClr val="accent1"/>
                </a:solidFill>
                <a:latin typeface="+mj-lt"/>
              </a:rPr>
              <a:t>Krystinne Mica</a:t>
            </a:r>
          </a:p>
        </p:txBody>
      </p:sp>
      <p:sp>
        <p:nvSpPr>
          <p:cNvPr id="41" name="TextBox 40">
            <a:extLst>
              <a:ext uri="{FF2B5EF4-FFF2-40B4-BE49-F238E27FC236}">
                <a16:creationId xmlns:a16="http://schemas.microsoft.com/office/drawing/2014/main" id="{EEA2F5C5-FEA2-0B8E-6144-7E4642CFFF83}"/>
              </a:ext>
            </a:extLst>
          </p:cNvPr>
          <p:cNvSpPr txBox="1"/>
          <p:nvPr/>
        </p:nvSpPr>
        <p:spPr>
          <a:xfrm>
            <a:off x="2826567" y="3105980"/>
            <a:ext cx="1466740" cy="553998"/>
          </a:xfrm>
          <a:prstGeom prst="rect">
            <a:avLst/>
          </a:prstGeom>
          <a:noFill/>
        </p:spPr>
        <p:txBody>
          <a:bodyPr wrap="square" rtlCol="0">
            <a:spAutoFit/>
          </a:bodyPr>
          <a:lstStyle/>
          <a:p>
            <a:pPr algn="ctr"/>
            <a:r>
              <a:rPr lang="en-US" sz="1000" b="1" dirty="0">
                <a:solidFill>
                  <a:schemeClr val="accent1"/>
                </a:solidFill>
                <a:latin typeface="+mj-lt"/>
              </a:rPr>
              <a:t>Director of Administration</a:t>
            </a:r>
          </a:p>
          <a:p>
            <a:pPr algn="ctr"/>
            <a:r>
              <a:rPr lang="en-US" sz="1000" b="1" dirty="0">
                <a:solidFill>
                  <a:schemeClr val="accent1"/>
                </a:solidFill>
                <a:latin typeface="+mj-lt"/>
              </a:rPr>
              <a:t>Tonya Davis</a:t>
            </a:r>
          </a:p>
        </p:txBody>
      </p:sp>
      <p:sp>
        <p:nvSpPr>
          <p:cNvPr id="42" name="TextBox 41">
            <a:extLst>
              <a:ext uri="{FF2B5EF4-FFF2-40B4-BE49-F238E27FC236}">
                <a16:creationId xmlns:a16="http://schemas.microsoft.com/office/drawing/2014/main" id="{E538F62A-8C6D-E5EC-5A22-B8D50178CAB2}"/>
              </a:ext>
            </a:extLst>
          </p:cNvPr>
          <p:cNvSpPr txBox="1"/>
          <p:nvPr/>
        </p:nvSpPr>
        <p:spPr>
          <a:xfrm>
            <a:off x="4316265" y="3092266"/>
            <a:ext cx="1436815" cy="400110"/>
          </a:xfrm>
          <a:prstGeom prst="rect">
            <a:avLst/>
          </a:prstGeom>
          <a:noFill/>
        </p:spPr>
        <p:txBody>
          <a:bodyPr wrap="square" rtlCol="0">
            <a:spAutoFit/>
          </a:bodyPr>
          <a:lstStyle/>
          <a:p>
            <a:pPr algn="ctr"/>
            <a:r>
              <a:rPr lang="en-US" sz="1000" b="1" dirty="0">
                <a:solidFill>
                  <a:schemeClr val="accent1"/>
                </a:solidFill>
                <a:latin typeface="+mj-lt"/>
              </a:rPr>
              <a:t>Director of Finance</a:t>
            </a:r>
          </a:p>
          <a:p>
            <a:pPr algn="ctr"/>
            <a:r>
              <a:rPr lang="en-US" sz="1000" b="1" dirty="0">
                <a:solidFill>
                  <a:schemeClr val="accent1"/>
                </a:solidFill>
                <a:latin typeface="+mj-lt"/>
              </a:rPr>
              <a:t>Alice Hammer</a:t>
            </a:r>
          </a:p>
        </p:txBody>
      </p:sp>
      <p:sp>
        <p:nvSpPr>
          <p:cNvPr id="43" name="TextBox 42">
            <a:extLst>
              <a:ext uri="{FF2B5EF4-FFF2-40B4-BE49-F238E27FC236}">
                <a16:creationId xmlns:a16="http://schemas.microsoft.com/office/drawing/2014/main" id="{A4E2D11C-FCB6-9D34-54FA-9120AA223897}"/>
              </a:ext>
            </a:extLst>
          </p:cNvPr>
          <p:cNvSpPr txBox="1"/>
          <p:nvPr/>
        </p:nvSpPr>
        <p:spPr>
          <a:xfrm>
            <a:off x="5739754" y="3092266"/>
            <a:ext cx="1436815" cy="553998"/>
          </a:xfrm>
          <a:prstGeom prst="rect">
            <a:avLst/>
          </a:prstGeom>
          <a:noFill/>
        </p:spPr>
        <p:txBody>
          <a:bodyPr wrap="square" rtlCol="0">
            <a:spAutoFit/>
          </a:bodyPr>
          <a:lstStyle/>
          <a:p>
            <a:pPr algn="ctr"/>
            <a:r>
              <a:rPr lang="en-US" sz="1000" b="1" dirty="0">
                <a:solidFill>
                  <a:schemeClr val="accent1"/>
                </a:solidFill>
                <a:latin typeface="+mj-lt"/>
              </a:rPr>
              <a:t>Administrative Assistant</a:t>
            </a:r>
          </a:p>
          <a:p>
            <a:pPr algn="ctr"/>
            <a:r>
              <a:rPr lang="en-US" sz="1000" b="1" dirty="0">
                <a:solidFill>
                  <a:schemeClr val="accent1"/>
                </a:solidFill>
                <a:latin typeface="+mj-lt"/>
              </a:rPr>
              <a:t>Kyoko Hatano</a:t>
            </a:r>
          </a:p>
        </p:txBody>
      </p:sp>
      <p:sp>
        <p:nvSpPr>
          <p:cNvPr id="44" name="TextBox 43">
            <a:extLst>
              <a:ext uri="{FF2B5EF4-FFF2-40B4-BE49-F238E27FC236}">
                <a16:creationId xmlns:a16="http://schemas.microsoft.com/office/drawing/2014/main" id="{354DD750-1899-0627-A70C-DBCB84BB4411}"/>
              </a:ext>
            </a:extLst>
          </p:cNvPr>
          <p:cNvSpPr txBox="1"/>
          <p:nvPr/>
        </p:nvSpPr>
        <p:spPr>
          <a:xfrm>
            <a:off x="7206190" y="3105980"/>
            <a:ext cx="1436815" cy="553998"/>
          </a:xfrm>
          <a:prstGeom prst="rect">
            <a:avLst/>
          </a:prstGeom>
          <a:noFill/>
        </p:spPr>
        <p:txBody>
          <a:bodyPr wrap="square" rtlCol="0">
            <a:spAutoFit/>
          </a:bodyPr>
          <a:lstStyle/>
          <a:p>
            <a:pPr algn="ctr"/>
            <a:r>
              <a:rPr lang="en-US" sz="1000" b="1" dirty="0">
                <a:solidFill>
                  <a:schemeClr val="accent1"/>
                </a:solidFill>
                <a:latin typeface="+mj-lt"/>
              </a:rPr>
              <a:t>C-ID Program Manager</a:t>
            </a:r>
          </a:p>
          <a:p>
            <a:pPr algn="ctr"/>
            <a:r>
              <a:rPr lang="en-US" sz="1000" b="1" dirty="0">
                <a:solidFill>
                  <a:schemeClr val="accent1"/>
                </a:solidFill>
                <a:latin typeface="+mj-lt"/>
              </a:rPr>
              <a:t>Miguel Rother</a:t>
            </a:r>
          </a:p>
        </p:txBody>
      </p:sp>
      <p:sp>
        <p:nvSpPr>
          <p:cNvPr id="45" name="TextBox 44">
            <a:extLst>
              <a:ext uri="{FF2B5EF4-FFF2-40B4-BE49-F238E27FC236}">
                <a16:creationId xmlns:a16="http://schemas.microsoft.com/office/drawing/2014/main" id="{8F2170F9-B18F-83CC-90F2-EC4AB05E5FA1}"/>
              </a:ext>
            </a:extLst>
          </p:cNvPr>
          <p:cNvSpPr txBox="1"/>
          <p:nvPr/>
        </p:nvSpPr>
        <p:spPr>
          <a:xfrm>
            <a:off x="8672626" y="3105980"/>
            <a:ext cx="1436815" cy="400110"/>
          </a:xfrm>
          <a:prstGeom prst="rect">
            <a:avLst/>
          </a:prstGeom>
          <a:noFill/>
        </p:spPr>
        <p:txBody>
          <a:bodyPr wrap="square" rtlCol="0">
            <a:spAutoFit/>
          </a:bodyPr>
          <a:lstStyle/>
          <a:p>
            <a:pPr algn="ctr"/>
            <a:r>
              <a:rPr lang="en-US" sz="1000" b="1" dirty="0">
                <a:solidFill>
                  <a:schemeClr val="accent1"/>
                </a:solidFill>
                <a:latin typeface="+mj-lt"/>
              </a:rPr>
              <a:t>Program Manager</a:t>
            </a:r>
          </a:p>
          <a:p>
            <a:pPr algn="ctr"/>
            <a:r>
              <a:rPr lang="en-US" sz="1000" b="1" dirty="0">
                <a:solidFill>
                  <a:schemeClr val="accent1"/>
                </a:solidFill>
                <a:latin typeface="+mj-lt"/>
              </a:rPr>
              <a:t>Selena Silva</a:t>
            </a:r>
          </a:p>
        </p:txBody>
      </p:sp>
      <p:sp>
        <p:nvSpPr>
          <p:cNvPr id="46" name="TextBox 45">
            <a:extLst>
              <a:ext uri="{FF2B5EF4-FFF2-40B4-BE49-F238E27FC236}">
                <a16:creationId xmlns:a16="http://schemas.microsoft.com/office/drawing/2014/main" id="{86E89685-8870-D8C7-957D-6A7192DA6909}"/>
              </a:ext>
            </a:extLst>
          </p:cNvPr>
          <p:cNvSpPr txBox="1"/>
          <p:nvPr/>
        </p:nvSpPr>
        <p:spPr>
          <a:xfrm>
            <a:off x="10062976" y="3105980"/>
            <a:ext cx="1582666" cy="400110"/>
          </a:xfrm>
          <a:prstGeom prst="rect">
            <a:avLst/>
          </a:prstGeom>
          <a:noFill/>
        </p:spPr>
        <p:txBody>
          <a:bodyPr wrap="square" rtlCol="0">
            <a:spAutoFit/>
          </a:bodyPr>
          <a:lstStyle/>
          <a:p>
            <a:pPr algn="ctr"/>
            <a:r>
              <a:rPr lang="en-US" sz="1000" b="1" dirty="0">
                <a:solidFill>
                  <a:schemeClr val="accent1"/>
                </a:solidFill>
                <a:latin typeface="+mj-lt"/>
              </a:rPr>
              <a:t>Program Coordinator</a:t>
            </a:r>
          </a:p>
          <a:p>
            <a:pPr algn="ctr"/>
            <a:r>
              <a:rPr lang="en-US" sz="1000" b="1" dirty="0">
                <a:solidFill>
                  <a:schemeClr val="accent1"/>
                </a:solidFill>
                <a:latin typeface="+mj-lt"/>
              </a:rPr>
              <a:t>Megan Trader</a:t>
            </a:r>
          </a:p>
        </p:txBody>
      </p:sp>
      <p:sp>
        <p:nvSpPr>
          <p:cNvPr id="47" name="TextBox 46">
            <a:extLst>
              <a:ext uri="{FF2B5EF4-FFF2-40B4-BE49-F238E27FC236}">
                <a16:creationId xmlns:a16="http://schemas.microsoft.com/office/drawing/2014/main" id="{FBC1A184-099D-E6C6-9FD2-5E86214B442C}"/>
              </a:ext>
            </a:extLst>
          </p:cNvPr>
          <p:cNvSpPr txBox="1"/>
          <p:nvPr/>
        </p:nvSpPr>
        <p:spPr>
          <a:xfrm>
            <a:off x="1407973" y="5688139"/>
            <a:ext cx="1436815" cy="400110"/>
          </a:xfrm>
          <a:prstGeom prst="rect">
            <a:avLst/>
          </a:prstGeom>
          <a:noFill/>
        </p:spPr>
        <p:txBody>
          <a:bodyPr wrap="square" rtlCol="0">
            <a:spAutoFit/>
          </a:bodyPr>
          <a:lstStyle/>
          <a:p>
            <a:pPr algn="ctr"/>
            <a:r>
              <a:rPr lang="en-US" sz="1000" b="1" dirty="0">
                <a:solidFill>
                  <a:schemeClr val="accent1"/>
                </a:solidFill>
                <a:latin typeface="+mj-lt"/>
              </a:rPr>
              <a:t>Visual Designer</a:t>
            </a:r>
          </a:p>
          <a:p>
            <a:pPr algn="ctr"/>
            <a:r>
              <a:rPr lang="en-US" sz="1000" b="1" dirty="0">
                <a:solidFill>
                  <a:schemeClr val="accent1"/>
                </a:solidFill>
                <a:latin typeface="+mj-lt"/>
              </a:rPr>
              <a:t>Katie Nash</a:t>
            </a:r>
          </a:p>
        </p:txBody>
      </p:sp>
      <p:sp>
        <p:nvSpPr>
          <p:cNvPr id="48" name="TextBox 47">
            <a:extLst>
              <a:ext uri="{FF2B5EF4-FFF2-40B4-BE49-F238E27FC236}">
                <a16:creationId xmlns:a16="http://schemas.microsoft.com/office/drawing/2014/main" id="{800088C6-5006-85B5-1C57-5693DE2050C2}"/>
              </a:ext>
            </a:extLst>
          </p:cNvPr>
          <p:cNvSpPr txBox="1"/>
          <p:nvPr/>
        </p:nvSpPr>
        <p:spPr>
          <a:xfrm>
            <a:off x="2844788" y="5690051"/>
            <a:ext cx="1436815" cy="553998"/>
          </a:xfrm>
          <a:prstGeom prst="rect">
            <a:avLst/>
          </a:prstGeom>
          <a:noFill/>
        </p:spPr>
        <p:txBody>
          <a:bodyPr wrap="square" rtlCol="0">
            <a:spAutoFit/>
          </a:bodyPr>
          <a:lstStyle/>
          <a:p>
            <a:pPr algn="ctr"/>
            <a:r>
              <a:rPr lang="en-US" sz="1000" b="1" dirty="0">
                <a:solidFill>
                  <a:schemeClr val="accent1"/>
                </a:solidFill>
                <a:latin typeface="+mj-lt"/>
              </a:rPr>
              <a:t>Communications Coordinator</a:t>
            </a:r>
          </a:p>
          <a:p>
            <a:pPr algn="ctr"/>
            <a:r>
              <a:rPr lang="en-US" sz="1000" b="1" dirty="0">
                <a:solidFill>
                  <a:schemeClr val="accent1"/>
                </a:solidFill>
                <a:latin typeface="+mj-lt"/>
              </a:rPr>
              <a:t>Emily Nicol</a:t>
            </a:r>
          </a:p>
        </p:txBody>
      </p:sp>
      <p:sp>
        <p:nvSpPr>
          <p:cNvPr id="49" name="TextBox 48">
            <a:extLst>
              <a:ext uri="{FF2B5EF4-FFF2-40B4-BE49-F238E27FC236}">
                <a16:creationId xmlns:a16="http://schemas.microsoft.com/office/drawing/2014/main" id="{7D514F85-5A22-3452-4206-20D95B388BF4}"/>
              </a:ext>
            </a:extLst>
          </p:cNvPr>
          <p:cNvSpPr txBox="1"/>
          <p:nvPr/>
        </p:nvSpPr>
        <p:spPr>
          <a:xfrm>
            <a:off x="4277035" y="5692899"/>
            <a:ext cx="1436815" cy="400110"/>
          </a:xfrm>
          <a:prstGeom prst="rect">
            <a:avLst/>
          </a:prstGeom>
          <a:noFill/>
        </p:spPr>
        <p:txBody>
          <a:bodyPr wrap="square" rtlCol="0">
            <a:spAutoFit/>
          </a:bodyPr>
          <a:lstStyle/>
          <a:p>
            <a:pPr algn="ctr"/>
            <a:r>
              <a:rPr lang="en-US" sz="1000" b="1" dirty="0">
                <a:solidFill>
                  <a:schemeClr val="accent1"/>
                </a:solidFill>
                <a:latin typeface="+mj-lt"/>
              </a:rPr>
              <a:t>Research Associate</a:t>
            </a:r>
          </a:p>
          <a:p>
            <a:pPr algn="ctr"/>
            <a:r>
              <a:rPr lang="en-US" sz="1000" b="1" dirty="0">
                <a:solidFill>
                  <a:schemeClr val="accent1"/>
                </a:solidFill>
                <a:latin typeface="+mj-lt"/>
              </a:rPr>
              <a:t>Gina Lam</a:t>
            </a:r>
          </a:p>
        </p:txBody>
      </p:sp>
      <p:sp>
        <p:nvSpPr>
          <p:cNvPr id="50" name="TextBox 49">
            <a:extLst>
              <a:ext uri="{FF2B5EF4-FFF2-40B4-BE49-F238E27FC236}">
                <a16:creationId xmlns:a16="http://schemas.microsoft.com/office/drawing/2014/main" id="{EFA1A992-A8A4-FD80-0BA7-B8EB1F5AC8C1}"/>
              </a:ext>
            </a:extLst>
          </p:cNvPr>
          <p:cNvSpPr txBox="1"/>
          <p:nvPr/>
        </p:nvSpPr>
        <p:spPr>
          <a:xfrm>
            <a:off x="5739753" y="5704985"/>
            <a:ext cx="1436815" cy="400110"/>
          </a:xfrm>
          <a:prstGeom prst="rect">
            <a:avLst/>
          </a:prstGeom>
          <a:noFill/>
        </p:spPr>
        <p:txBody>
          <a:bodyPr wrap="square" rtlCol="0">
            <a:spAutoFit/>
          </a:bodyPr>
          <a:lstStyle/>
          <a:p>
            <a:pPr algn="ctr"/>
            <a:r>
              <a:rPr lang="en-US" sz="1000" b="1" dirty="0">
                <a:solidFill>
                  <a:schemeClr val="accent1"/>
                </a:solidFill>
                <a:latin typeface="+mj-lt"/>
              </a:rPr>
              <a:t>Events Planner</a:t>
            </a:r>
          </a:p>
          <a:p>
            <a:pPr algn="ctr"/>
            <a:r>
              <a:rPr lang="en-US" sz="1000" b="1" dirty="0">
                <a:solidFill>
                  <a:schemeClr val="accent1"/>
                </a:solidFill>
                <a:latin typeface="+mj-lt"/>
              </a:rPr>
              <a:t>Kayla Vue</a:t>
            </a:r>
          </a:p>
        </p:txBody>
      </p:sp>
      <p:sp>
        <p:nvSpPr>
          <p:cNvPr id="51" name="TextBox 50">
            <a:extLst>
              <a:ext uri="{FF2B5EF4-FFF2-40B4-BE49-F238E27FC236}">
                <a16:creationId xmlns:a16="http://schemas.microsoft.com/office/drawing/2014/main" id="{A1F273E6-F4A4-33E2-3AF6-ECC087621E16}"/>
              </a:ext>
            </a:extLst>
          </p:cNvPr>
          <p:cNvSpPr txBox="1"/>
          <p:nvPr/>
        </p:nvSpPr>
        <p:spPr>
          <a:xfrm>
            <a:off x="7206190" y="5706752"/>
            <a:ext cx="1436815" cy="400110"/>
          </a:xfrm>
          <a:prstGeom prst="rect">
            <a:avLst/>
          </a:prstGeom>
          <a:noFill/>
        </p:spPr>
        <p:txBody>
          <a:bodyPr wrap="square" rtlCol="0">
            <a:spAutoFit/>
          </a:bodyPr>
          <a:lstStyle/>
          <a:p>
            <a:pPr algn="ctr"/>
            <a:r>
              <a:rPr lang="en-US" sz="1000" b="1" dirty="0">
                <a:solidFill>
                  <a:schemeClr val="accent1"/>
                </a:solidFill>
                <a:latin typeface="+mj-lt"/>
              </a:rPr>
              <a:t>Accounting Clerk</a:t>
            </a:r>
          </a:p>
          <a:p>
            <a:pPr algn="ctr"/>
            <a:r>
              <a:rPr lang="en-US" sz="1000" b="1" dirty="0">
                <a:solidFill>
                  <a:schemeClr val="accent1"/>
                </a:solidFill>
                <a:latin typeface="+mj-lt"/>
              </a:rPr>
              <a:t>Brando Jimenez</a:t>
            </a:r>
          </a:p>
        </p:txBody>
      </p:sp>
      <p:sp>
        <p:nvSpPr>
          <p:cNvPr id="52" name="TextBox 51">
            <a:extLst>
              <a:ext uri="{FF2B5EF4-FFF2-40B4-BE49-F238E27FC236}">
                <a16:creationId xmlns:a16="http://schemas.microsoft.com/office/drawing/2014/main" id="{FCB960B8-5AF1-AE2D-1D4F-4B9F705A11B1}"/>
              </a:ext>
            </a:extLst>
          </p:cNvPr>
          <p:cNvSpPr txBox="1"/>
          <p:nvPr/>
        </p:nvSpPr>
        <p:spPr>
          <a:xfrm>
            <a:off x="8698531" y="5706752"/>
            <a:ext cx="1436815" cy="553998"/>
          </a:xfrm>
          <a:prstGeom prst="rect">
            <a:avLst/>
          </a:prstGeom>
          <a:noFill/>
        </p:spPr>
        <p:txBody>
          <a:bodyPr wrap="square" rtlCol="0">
            <a:spAutoFit/>
          </a:bodyPr>
          <a:lstStyle/>
          <a:p>
            <a:pPr algn="ctr"/>
            <a:r>
              <a:rPr lang="en-US" sz="1000" b="1" dirty="0">
                <a:solidFill>
                  <a:schemeClr val="accent1"/>
                </a:solidFill>
                <a:latin typeface="+mj-lt"/>
              </a:rPr>
              <a:t>Administrative Assistant</a:t>
            </a:r>
          </a:p>
          <a:p>
            <a:pPr algn="ctr"/>
            <a:r>
              <a:rPr lang="en-US" sz="1000" b="1" dirty="0">
                <a:solidFill>
                  <a:schemeClr val="accent1"/>
                </a:solidFill>
                <a:latin typeface="+mj-lt"/>
              </a:rPr>
              <a:t>Amy Liao</a:t>
            </a:r>
          </a:p>
        </p:txBody>
      </p:sp>
      <p:sp>
        <p:nvSpPr>
          <p:cNvPr id="53" name="TextBox 52">
            <a:extLst>
              <a:ext uri="{FF2B5EF4-FFF2-40B4-BE49-F238E27FC236}">
                <a16:creationId xmlns:a16="http://schemas.microsoft.com/office/drawing/2014/main" id="{0E3BFF7D-55B6-4BB7-C152-B96D1398F5D7}"/>
              </a:ext>
            </a:extLst>
          </p:cNvPr>
          <p:cNvSpPr txBox="1"/>
          <p:nvPr/>
        </p:nvSpPr>
        <p:spPr>
          <a:xfrm>
            <a:off x="10141933" y="5687245"/>
            <a:ext cx="1436815" cy="400110"/>
          </a:xfrm>
          <a:prstGeom prst="rect">
            <a:avLst/>
          </a:prstGeom>
          <a:noFill/>
        </p:spPr>
        <p:txBody>
          <a:bodyPr wrap="square" rtlCol="0">
            <a:spAutoFit/>
          </a:bodyPr>
          <a:lstStyle/>
          <a:p>
            <a:pPr algn="ctr"/>
            <a:r>
              <a:rPr lang="en-US" sz="1000" b="1" dirty="0">
                <a:solidFill>
                  <a:schemeClr val="accent1"/>
                </a:solidFill>
                <a:latin typeface="+mj-lt"/>
              </a:rPr>
              <a:t>Executive Assistant</a:t>
            </a:r>
          </a:p>
          <a:p>
            <a:pPr algn="ctr"/>
            <a:r>
              <a:rPr lang="en-US" sz="1000" b="1" dirty="0">
                <a:solidFill>
                  <a:schemeClr val="accent1"/>
                </a:solidFill>
                <a:latin typeface="+mj-lt"/>
              </a:rPr>
              <a:t>Patricia Carrillo</a:t>
            </a:r>
          </a:p>
        </p:txBody>
      </p:sp>
    </p:spTree>
    <p:extLst>
      <p:ext uri="{BB962C8B-B14F-4D97-AF65-F5344CB8AC3E}">
        <p14:creationId xmlns:p14="http://schemas.microsoft.com/office/powerpoint/2010/main" val="1252722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9A2E-6CE0-56F9-8C65-D04577509B06}"/>
              </a:ext>
            </a:extLst>
          </p:cNvPr>
          <p:cNvSpPr>
            <a:spLocks noGrp="1"/>
          </p:cNvSpPr>
          <p:nvPr>
            <p:ph type="title"/>
          </p:nvPr>
        </p:nvSpPr>
        <p:spPr>
          <a:xfrm>
            <a:off x="1306286" y="365125"/>
            <a:ext cx="10394302" cy="970683"/>
          </a:xfrm>
        </p:spPr>
        <p:txBody>
          <a:bodyPr anchor="ctr">
            <a:normAutofit/>
          </a:bodyPr>
          <a:lstStyle/>
          <a:p>
            <a:pPr algn="ctr"/>
            <a:r>
              <a:rPr lang="en-US" sz="4000" b="1" dirty="0"/>
              <a:t>Overview of the 2022 Fall Plenary Session</a:t>
            </a:r>
          </a:p>
        </p:txBody>
      </p:sp>
      <p:sp>
        <p:nvSpPr>
          <p:cNvPr id="3" name="Content Placeholder 2">
            <a:extLst>
              <a:ext uri="{FF2B5EF4-FFF2-40B4-BE49-F238E27FC236}">
                <a16:creationId xmlns:a16="http://schemas.microsoft.com/office/drawing/2014/main" id="{F5C016DA-7D02-6E05-2061-6526F77C466E}"/>
              </a:ext>
            </a:extLst>
          </p:cNvPr>
          <p:cNvSpPr>
            <a:spLocks noGrp="1"/>
          </p:cNvSpPr>
          <p:nvPr>
            <p:ph sz="half" idx="1"/>
          </p:nvPr>
        </p:nvSpPr>
        <p:spPr>
          <a:xfrm>
            <a:off x="1082351" y="1474237"/>
            <a:ext cx="10879494" cy="4743684"/>
          </a:xfrm>
        </p:spPr>
        <p:txBody>
          <a:bodyPr/>
          <a:lstStyle/>
          <a:p>
            <a:pPr marL="0" indent="0" algn="ctr">
              <a:buNone/>
            </a:pPr>
            <a:r>
              <a:rPr lang="en-US" sz="2800" b="1" dirty="0">
                <a:solidFill>
                  <a:schemeClr val="accent2">
                    <a:lumMod val="75000"/>
                  </a:schemeClr>
                </a:solidFill>
              </a:rPr>
              <a:t>Centering Authentic Voices </a:t>
            </a:r>
            <a:r>
              <a:rPr lang="en-US" sz="2800" b="1">
                <a:solidFill>
                  <a:schemeClr val="accent2">
                    <a:lumMod val="75000"/>
                  </a:schemeClr>
                </a:solidFill>
              </a:rPr>
              <a:t>and Lived </a:t>
            </a:r>
            <a:r>
              <a:rPr lang="en-US" sz="2800" b="1" dirty="0">
                <a:solidFill>
                  <a:schemeClr val="accent2">
                    <a:lumMod val="75000"/>
                  </a:schemeClr>
                </a:solidFill>
              </a:rPr>
              <a:t>Experiences in 10+1</a:t>
            </a:r>
            <a:endParaRPr lang="en-US" dirty="0">
              <a:solidFill>
                <a:schemeClr val="accent2">
                  <a:lumMod val="75000"/>
                </a:schemeClr>
              </a:solidFill>
            </a:endParaRPr>
          </a:p>
          <a:p>
            <a:pPr>
              <a:buClr>
                <a:schemeClr val="accent2">
                  <a:lumMod val="75000"/>
                </a:schemeClr>
              </a:buClr>
              <a:buFont typeface="Wingdings" pitchFamily="2" charset="2"/>
              <a:buChar char="§"/>
            </a:pPr>
            <a:r>
              <a:rPr lang="en-US" dirty="0"/>
              <a:t>New structure: Seeking to provide access and keep costs down</a:t>
            </a:r>
          </a:p>
          <a:p>
            <a:pPr>
              <a:buClr>
                <a:schemeClr val="accent2">
                  <a:lumMod val="75000"/>
                </a:schemeClr>
              </a:buClr>
              <a:buFont typeface="Wingdings" pitchFamily="2" charset="2"/>
              <a:buChar char="§"/>
            </a:pPr>
            <a:r>
              <a:rPr lang="en-US" dirty="0"/>
              <a:t>No printed program: QR Code to access; At-a-glance program</a:t>
            </a:r>
          </a:p>
          <a:p>
            <a:pPr>
              <a:buClr>
                <a:schemeClr val="accent2">
                  <a:lumMod val="75000"/>
                </a:schemeClr>
              </a:buClr>
              <a:buFont typeface="Wingdings" pitchFamily="2" charset="2"/>
              <a:buChar char="§"/>
            </a:pPr>
            <a:r>
              <a:rPr lang="en-US" dirty="0"/>
              <a:t>9 General Sessions</a:t>
            </a:r>
          </a:p>
          <a:p>
            <a:pPr>
              <a:buClr>
                <a:schemeClr val="accent2">
                  <a:lumMod val="75000"/>
                </a:schemeClr>
              </a:buClr>
              <a:buFont typeface="Wingdings" pitchFamily="2" charset="2"/>
              <a:buChar char="§"/>
            </a:pPr>
            <a:r>
              <a:rPr lang="en-US" dirty="0"/>
              <a:t>2 Blocks of 6 Breakouts Sessions: 1 Thursday, 1 Friday</a:t>
            </a:r>
          </a:p>
          <a:p>
            <a:pPr>
              <a:buClr>
                <a:schemeClr val="accent2">
                  <a:lumMod val="75000"/>
                </a:schemeClr>
              </a:buClr>
              <a:buFont typeface="Wingdings" pitchFamily="2" charset="2"/>
              <a:buChar char="§"/>
            </a:pPr>
            <a:r>
              <a:rPr lang="en-US" dirty="0"/>
              <a:t>President’s Reception Thursday night: 6:00-7:30, cosponsored by FACCC</a:t>
            </a:r>
          </a:p>
          <a:p>
            <a:pPr>
              <a:buClr>
                <a:schemeClr val="accent2">
                  <a:lumMod val="75000"/>
                </a:schemeClr>
              </a:buClr>
              <a:buFont typeface="Wingdings" pitchFamily="2" charset="2"/>
              <a:buChar char="§"/>
            </a:pPr>
            <a:r>
              <a:rPr lang="en-US" dirty="0"/>
              <a:t>Foundation Mixer Friday night: 7:00-10:00 at Coin-Op</a:t>
            </a:r>
          </a:p>
          <a:p>
            <a:pPr>
              <a:buClr>
                <a:schemeClr val="accent2">
                  <a:lumMod val="75000"/>
                </a:schemeClr>
              </a:buClr>
              <a:buFont typeface="Wingdings" pitchFamily="2" charset="2"/>
              <a:buChar char="§"/>
            </a:pPr>
            <a:r>
              <a:rPr lang="en-US" dirty="0"/>
              <a:t>New way to submit resolutions – let us know what you think</a:t>
            </a:r>
          </a:p>
          <a:p>
            <a:pPr>
              <a:buClr>
                <a:schemeClr val="accent2">
                  <a:lumMod val="75000"/>
                </a:schemeClr>
              </a:buClr>
              <a:buFont typeface="Wingdings" pitchFamily="2" charset="2"/>
              <a:buChar char="§"/>
            </a:pPr>
            <a:r>
              <a:rPr lang="en-US" dirty="0"/>
              <a:t>Saturday debate and voting – Still the same!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910FF2C-0E57-5484-71E3-DE120F0F02B6}"/>
              </a:ext>
            </a:extLst>
          </p:cNvPr>
          <p:cNvSpPr>
            <a:spLocks noGrp="1"/>
          </p:cNvSpPr>
          <p:nvPr>
            <p:ph type="sldNum" sz="quarter" idx="10"/>
          </p:nvPr>
        </p:nvSpPr>
        <p:spPr/>
        <p:txBody>
          <a:bodyPr/>
          <a:lstStyle/>
          <a:p>
            <a:pPr>
              <a:defRPr/>
            </a:pPr>
            <a:fld id="{576C9E23-81DC-524C-9AAF-31FE3F6CAB57}" type="slidenum">
              <a:rPr lang="en-US" altLang="en-US" smtClean="0"/>
              <a:pPr>
                <a:defRPr/>
              </a:pPr>
              <a:t>19</a:t>
            </a:fld>
            <a:endParaRPr lang="en-US" altLang="en-US" dirty="0"/>
          </a:p>
        </p:txBody>
      </p:sp>
    </p:spTree>
    <p:extLst>
      <p:ext uri="{BB962C8B-B14F-4D97-AF65-F5344CB8AC3E}">
        <p14:creationId xmlns:p14="http://schemas.microsoft.com/office/powerpoint/2010/main" val="200265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C3EC-467E-724C-E220-89329A8786BD}"/>
              </a:ext>
            </a:extLst>
          </p:cNvPr>
          <p:cNvSpPr>
            <a:spLocks noGrp="1"/>
          </p:cNvSpPr>
          <p:nvPr>
            <p:ph type="title"/>
          </p:nvPr>
        </p:nvSpPr>
        <p:spPr>
          <a:xfrm>
            <a:off x="242596" y="1335091"/>
            <a:ext cx="3568750" cy="2322509"/>
          </a:xfrm>
        </p:spPr>
        <p:txBody>
          <a:bodyPr>
            <a:normAutofit/>
          </a:bodyPr>
          <a:lstStyle/>
          <a:p>
            <a:r>
              <a:rPr lang="en-US" sz="4200" b="1" i="1" dirty="0">
                <a:solidFill>
                  <a:schemeClr val="accent2">
                    <a:lumMod val="40000"/>
                    <a:lumOff val="60000"/>
                  </a:schemeClr>
                </a:solidFill>
              </a:rPr>
              <a:t>Agenda</a:t>
            </a:r>
          </a:p>
        </p:txBody>
      </p:sp>
      <p:sp>
        <p:nvSpPr>
          <p:cNvPr id="3" name="Content Placeholder 2">
            <a:extLst>
              <a:ext uri="{FF2B5EF4-FFF2-40B4-BE49-F238E27FC236}">
                <a16:creationId xmlns:a16="http://schemas.microsoft.com/office/drawing/2014/main" id="{3299091C-EDBE-C582-A89F-085470E21FD7}"/>
              </a:ext>
            </a:extLst>
          </p:cNvPr>
          <p:cNvSpPr>
            <a:spLocks noGrp="1"/>
          </p:cNvSpPr>
          <p:nvPr>
            <p:ph idx="1"/>
          </p:nvPr>
        </p:nvSpPr>
        <p:spPr>
          <a:xfrm>
            <a:off x="4336473" y="581891"/>
            <a:ext cx="6696652" cy="5703694"/>
          </a:xfrm>
        </p:spPr>
        <p:txBody>
          <a:bodyPr/>
          <a:lstStyle/>
          <a:p>
            <a:pPr marL="457200" indent="-457200">
              <a:lnSpc>
                <a:spcPct val="140000"/>
              </a:lnSpc>
              <a:buClr>
                <a:schemeClr val="accent2"/>
              </a:buClr>
              <a:buFont typeface="Wingdings" pitchFamily="2" charset="2"/>
              <a:buChar char="ü"/>
            </a:pPr>
            <a:r>
              <a:rPr lang="en-US" sz="2800" dirty="0"/>
              <a:t>Call to Order</a:t>
            </a:r>
          </a:p>
          <a:p>
            <a:pPr marL="457200" indent="-457200">
              <a:lnSpc>
                <a:spcPct val="140000"/>
              </a:lnSpc>
              <a:buClr>
                <a:schemeClr val="accent2"/>
              </a:buClr>
              <a:buFont typeface="Wingdings" pitchFamily="2" charset="2"/>
              <a:buChar char="ü"/>
            </a:pPr>
            <a:r>
              <a:rPr lang="en-US" sz="2800" dirty="0"/>
              <a:t>Land Acknowledgement</a:t>
            </a:r>
          </a:p>
          <a:p>
            <a:pPr marL="457200" indent="-457200">
              <a:lnSpc>
                <a:spcPct val="140000"/>
              </a:lnSpc>
              <a:buClr>
                <a:schemeClr val="accent2"/>
              </a:buClr>
              <a:buFont typeface="Wingdings" pitchFamily="2" charset="2"/>
              <a:buChar char="ü"/>
            </a:pPr>
            <a:r>
              <a:rPr lang="en-US" sz="2800" dirty="0"/>
              <a:t>Action</a:t>
            </a:r>
          </a:p>
          <a:p>
            <a:pPr marL="1143000" lvl="1" indent="-457200">
              <a:lnSpc>
                <a:spcPct val="140000"/>
              </a:lnSpc>
              <a:buClr>
                <a:schemeClr val="accent2"/>
              </a:buClr>
              <a:buFont typeface="Wingdings" pitchFamily="2" charset="2"/>
              <a:buChar char="ü"/>
            </a:pPr>
            <a:r>
              <a:rPr lang="en-US" sz="2600" dirty="0"/>
              <a:t>Adoption of the Procedures</a:t>
            </a:r>
          </a:p>
          <a:p>
            <a:pPr marL="1143000" lvl="1" indent="-457200">
              <a:lnSpc>
                <a:spcPct val="140000"/>
              </a:lnSpc>
              <a:buClr>
                <a:schemeClr val="accent2"/>
              </a:buClr>
              <a:buFont typeface="Wingdings" pitchFamily="2" charset="2"/>
              <a:buChar char="ü"/>
            </a:pPr>
            <a:r>
              <a:rPr lang="en-US" sz="2600" dirty="0"/>
              <a:t>Adoption of the Minutes</a:t>
            </a:r>
          </a:p>
          <a:p>
            <a:pPr marL="457200" indent="-457200">
              <a:lnSpc>
                <a:spcPct val="140000"/>
              </a:lnSpc>
              <a:buClr>
                <a:schemeClr val="accent2"/>
              </a:buClr>
              <a:buFont typeface="Wingdings" pitchFamily="2" charset="2"/>
              <a:buChar char="ü"/>
            </a:pPr>
            <a:r>
              <a:rPr lang="en-US" sz="2800" dirty="0"/>
              <a:t>Foundation Report</a:t>
            </a:r>
          </a:p>
          <a:p>
            <a:pPr marL="457200" indent="-457200">
              <a:lnSpc>
                <a:spcPct val="140000"/>
              </a:lnSpc>
              <a:buClr>
                <a:schemeClr val="accent2"/>
              </a:buClr>
              <a:buFont typeface="Wingdings" pitchFamily="2" charset="2"/>
              <a:buChar char="ü"/>
            </a:pPr>
            <a:r>
              <a:rPr lang="en-US" sz="2800" dirty="0"/>
              <a:t>State of the Academic Senate for California Community Colleges</a:t>
            </a:r>
          </a:p>
        </p:txBody>
      </p:sp>
      <p:sp>
        <p:nvSpPr>
          <p:cNvPr id="5" name="Slide Number Placeholder 4">
            <a:extLst>
              <a:ext uri="{FF2B5EF4-FFF2-40B4-BE49-F238E27FC236}">
                <a16:creationId xmlns:a16="http://schemas.microsoft.com/office/drawing/2014/main" id="{557F4CA5-B43E-0C6E-F56D-96FE7FB83B77}"/>
              </a:ext>
            </a:extLst>
          </p:cNvPr>
          <p:cNvSpPr>
            <a:spLocks noGrp="1"/>
          </p:cNvSpPr>
          <p:nvPr>
            <p:ph type="sldNum" sz="quarter" idx="10"/>
          </p:nvPr>
        </p:nvSpPr>
        <p:spPr/>
        <p:txBody>
          <a:bodyPr/>
          <a:lstStyle/>
          <a:p>
            <a:pPr>
              <a:defRPr/>
            </a:pPr>
            <a:fld id="{D8EA18C6-28F1-3B47-AF4F-AD518E9A6B5A}" type="slidenum">
              <a:rPr lang="en-US" altLang="en-US" smtClean="0"/>
              <a:pPr>
                <a:defRPr/>
              </a:pPr>
              <a:t>2</a:t>
            </a:fld>
            <a:endParaRPr lang="en-US" altLang="en-US" dirty="0"/>
          </a:p>
        </p:txBody>
      </p:sp>
    </p:spTree>
    <p:extLst>
      <p:ext uri="{BB962C8B-B14F-4D97-AF65-F5344CB8AC3E}">
        <p14:creationId xmlns:p14="http://schemas.microsoft.com/office/powerpoint/2010/main" val="1679717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728B-4824-3A38-CB81-821FFE88ADCE}"/>
              </a:ext>
            </a:extLst>
          </p:cNvPr>
          <p:cNvSpPr>
            <a:spLocks noGrp="1"/>
          </p:cNvSpPr>
          <p:nvPr>
            <p:ph type="title"/>
          </p:nvPr>
        </p:nvSpPr>
        <p:spPr/>
        <p:txBody>
          <a:bodyPr anchor="ctr"/>
          <a:lstStyle/>
          <a:p>
            <a:pPr algn="ctr"/>
            <a:r>
              <a:rPr lang="en-US" b="1" dirty="0"/>
              <a:t>Recent Publications and Online Resources</a:t>
            </a:r>
          </a:p>
        </p:txBody>
      </p:sp>
      <p:sp>
        <p:nvSpPr>
          <p:cNvPr id="3" name="Content Placeholder 2">
            <a:extLst>
              <a:ext uri="{FF2B5EF4-FFF2-40B4-BE49-F238E27FC236}">
                <a16:creationId xmlns:a16="http://schemas.microsoft.com/office/drawing/2014/main" id="{1F97F022-862D-F996-5B26-28C83BFA7262}"/>
              </a:ext>
            </a:extLst>
          </p:cNvPr>
          <p:cNvSpPr>
            <a:spLocks noGrp="1"/>
          </p:cNvSpPr>
          <p:nvPr>
            <p:ph sz="half" idx="1"/>
          </p:nvPr>
        </p:nvSpPr>
        <p:spPr/>
        <p:txBody>
          <a:bodyPr/>
          <a:lstStyle/>
          <a:p>
            <a:r>
              <a:rPr lang="en-US" dirty="0"/>
              <a:t>ASCCC November 2022 Senate </a:t>
            </a:r>
            <a:r>
              <a:rPr lang="en-US" i="1" dirty="0">
                <a:hlinkClick r:id="rId3"/>
              </a:rPr>
              <a:t>Rostrum</a:t>
            </a:r>
            <a:endParaRPr lang="en-US" i="1" dirty="0"/>
          </a:p>
          <a:p>
            <a:r>
              <a:rPr lang="en-US" dirty="0"/>
              <a:t>Report on </a:t>
            </a:r>
            <a:r>
              <a:rPr lang="en-US" dirty="0">
                <a:hlinkClick r:id="rId4"/>
              </a:rPr>
              <a:t>Executive Committee Demographic Data 2018-2022</a:t>
            </a:r>
            <a:endParaRPr lang="en-US" dirty="0"/>
          </a:p>
          <a:p>
            <a:r>
              <a:rPr lang="en-US" dirty="0">
                <a:hlinkClick r:id="rId5"/>
              </a:rPr>
              <a:t>IDEAA Tools and Resources</a:t>
            </a:r>
            <a:r>
              <a:rPr lang="en-US" dirty="0"/>
              <a:t> – Resources for local academic senates and other looking for practices and tools to advance inclusion, diversity, equity, anti-racism, and accessibility</a:t>
            </a:r>
          </a:p>
          <a:p>
            <a:r>
              <a:rPr lang="en-US" dirty="0">
                <a:hlinkClick r:id="rId6"/>
              </a:rPr>
              <a:t>DEI in Curriculum: Model Principles and Practices</a:t>
            </a:r>
            <a:endParaRPr lang="en-US" dirty="0"/>
          </a:p>
          <a:p>
            <a:r>
              <a:rPr lang="en-US" dirty="0">
                <a:hlinkClick r:id="rId7"/>
              </a:rPr>
              <a:t>OERI Student Impact Toolkit</a:t>
            </a:r>
            <a:r>
              <a:rPr lang="en-US" dirty="0"/>
              <a:t>: Measuring Student Impact and Capturing Student Voices in OER/ZTC</a:t>
            </a:r>
          </a:p>
          <a:p>
            <a:r>
              <a:rPr lang="en-US" dirty="0">
                <a:hlinkClick r:id="rId8"/>
              </a:rPr>
              <a:t>ASCCC Website</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3A30C5-4E57-599D-C32E-619D4C40C4D9}"/>
              </a:ext>
            </a:extLst>
          </p:cNvPr>
          <p:cNvSpPr>
            <a:spLocks noGrp="1"/>
          </p:cNvSpPr>
          <p:nvPr>
            <p:ph type="sldNum" sz="quarter" idx="10"/>
          </p:nvPr>
        </p:nvSpPr>
        <p:spPr/>
        <p:txBody>
          <a:bodyPr/>
          <a:lstStyle/>
          <a:p>
            <a:pPr>
              <a:defRPr/>
            </a:pPr>
            <a:fld id="{576C9E23-81DC-524C-9AAF-31FE3F6CAB57}" type="slidenum">
              <a:rPr lang="en-US" altLang="en-US" smtClean="0"/>
              <a:pPr>
                <a:defRPr/>
              </a:pPr>
              <a:t>20</a:t>
            </a:fld>
            <a:endParaRPr lang="en-US" altLang="en-US" dirty="0"/>
          </a:p>
        </p:txBody>
      </p:sp>
    </p:spTree>
    <p:extLst>
      <p:ext uri="{BB962C8B-B14F-4D97-AF65-F5344CB8AC3E}">
        <p14:creationId xmlns:p14="http://schemas.microsoft.com/office/powerpoint/2010/main" val="276787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1C9A-672A-36BC-6DCD-54ADDFBD064F}"/>
              </a:ext>
            </a:extLst>
          </p:cNvPr>
          <p:cNvSpPr>
            <a:spLocks noGrp="1"/>
          </p:cNvSpPr>
          <p:nvPr>
            <p:ph type="title"/>
          </p:nvPr>
        </p:nvSpPr>
        <p:spPr>
          <a:xfrm>
            <a:off x="882654" y="346465"/>
            <a:ext cx="11221616" cy="1090450"/>
          </a:xfrm>
        </p:spPr>
        <p:txBody>
          <a:bodyPr anchor="ctr"/>
          <a:lstStyle/>
          <a:p>
            <a:pPr algn="ctr"/>
            <a:r>
              <a:rPr lang="en-US" b="1" dirty="0">
                <a:hlinkClick r:id="rId3"/>
              </a:rPr>
              <a:t>Upcoming Events</a:t>
            </a:r>
            <a:endParaRPr lang="en-US" b="1" dirty="0"/>
          </a:p>
        </p:txBody>
      </p:sp>
      <p:sp>
        <p:nvSpPr>
          <p:cNvPr id="4" name="Slide Number Placeholder 3">
            <a:extLst>
              <a:ext uri="{FF2B5EF4-FFF2-40B4-BE49-F238E27FC236}">
                <a16:creationId xmlns:a16="http://schemas.microsoft.com/office/drawing/2014/main" id="{BF033416-0FD0-8244-0D33-CDE1E605F7C5}"/>
              </a:ext>
            </a:extLst>
          </p:cNvPr>
          <p:cNvSpPr>
            <a:spLocks noGrp="1"/>
          </p:cNvSpPr>
          <p:nvPr>
            <p:ph type="sldNum" sz="quarter" idx="10"/>
          </p:nvPr>
        </p:nvSpPr>
        <p:spPr/>
        <p:txBody>
          <a:bodyPr/>
          <a:lstStyle/>
          <a:p>
            <a:pPr>
              <a:defRPr/>
            </a:pPr>
            <a:fld id="{576C9E23-81DC-524C-9AAF-31FE3F6CAB57}" type="slidenum">
              <a:rPr lang="en-US" altLang="en-US" smtClean="0"/>
              <a:pPr>
                <a:defRPr/>
              </a:pPr>
              <a:t>21</a:t>
            </a:fld>
            <a:endParaRPr lang="en-US" altLang="en-US" dirty="0"/>
          </a:p>
        </p:txBody>
      </p:sp>
      <p:sp>
        <p:nvSpPr>
          <p:cNvPr id="5" name="Content Placeholder 2">
            <a:extLst>
              <a:ext uri="{FF2B5EF4-FFF2-40B4-BE49-F238E27FC236}">
                <a16:creationId xmlns:a16="http://schemas.microsoft.com/office/drawing/2014/main" id="{8ADC5BD4-EADD-4F91-6227-D2C76D6E50BB}"/>
              </a:ext>
            </a:extLst>
          </p:cNvPr>
          <p:cNvSpPr txBox="1">
            <a:spLocks/>
          </p:cNvSpPr>
          <p:nvPr/>
        </p:nvSpPr>
        <p:spPr bwMode="auto">
          <a:xfrm>
            <a:off x="1690778" y="1436915"/>
            <a:ext cx="9618568" cy="462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6">
                    <a:lumMod val="50000"/>
                  </a:schemeClr>
                </a:solidFill>
              </a:rPr>
              <a:t>2022 Part-time Faculty Symposium: FACCC event in partnership with ASCCC – December 9, Virtual 2:00-5:00</a:t>
            </a:r>
          </a:p>
          <a:p>
            <a:r>
              <a:rPr lang="en-US" dirty="0">
                <a:solidFill>
                  <a:schemeClr val="accent2">
                    <a:lumMod val="75000"/>
                  </a:schemeClr>
                </a:solidFill>
              </a:rPr>
              <a:t>2023 Academic Academy – February 16-17, Virtual</a:t>
            </a:r>
          </a:p>
          <a:p>
            <a:r>
              <a:rPr lang="en-US" dirty="0">
                <a:solidFill>
                  <a:schemeClr val="accent6">
                    <a:lumMod val="50000"/>
                  </a:schemeClr>
                </a:solidFill>
              </a:rPr>
              <a:t>2023 Spring Plenary Session – April 20-22, Hilton Hotel Anaheim</a:t>
            </a:r>
          </a:p>
          <a:p>
            <a:r>
              <a:rPr lang="en-US" dirty="0">
                <a:solidFill>
                  <a:schemeClr val="accent2">
                    <a:lumMod val="75000"/>
                  </a:schemeClr>
                </a:solidFill>
              </a:rPr>
              <a:t>2023 Faculty Leadership Institute – June 15-17, Westin San Francisco Airport Hotel</a:t>
            </a:r>
          </a:p>
          <a:p>
            <a:r>
              <a:rPr lang="en-US" dirty="0">
                <a:solidFill>
                  <a:schemeClr val="accent6">
                    <a:lumMod val="50000"/>
                  </a:schemeClr>
                </a:solidFill>
              </a:rPr>
              <a:t>2023 Curriculum Institute – July 12-15, Riverside Convention Center</a:t>
            </a:r>
          </a:p>
          <a:p>
            <a:endParaRPr lang="en-US" dirty="0"/>
          </a:p>
          <a:p>
            <a:r>
              <a:rPr lang="en-US" dirty="0">
                <a:solidFill>
                  <a:schemeClr val="accent2">
                    <a:lumMod val="75000"/>
                  </a:schemeClr>
                </a:solidFill>
              </a:rPr>
              <a:t>Webinars</a:t>
            </a:r>
            <a:r>
              <a:rPr lang="en-US" dirty="0"/>
              <a:t>, </a:t>
            </a:r>
            <a:r>
              <a:rPr lang="en-US" dirty="0">
                <a:solidFill>
                  <a:schemeClr val="accent4">
                    <a:lumMod val="50000"/>
                  </a:schemeClr>
                </a:solidFill>
              </a:rPr>
              <a:t>webinars</a:t>
            </a:r>
            <a:r>
              <a:rPr lang="en-US" dirty="0"/>
              <a:t>, </a:t>
            </a:r>
            <a:r>
              <a:rPr lang="en-US" dirty="0">
                <a:solidFill>
                  <a:schemeClr val="accent6">
                    <a:lumMod val="75000"/>
                  </a:schemeClr>
                </a:solidFill>
              </a:rPr>
              <a:t>webinars</a:t>
            </a:r>
            <a:r>
              <a:rPr lang="en-US" dirty="0"/>
              <a:t>…check </a:t>
            </a:r>
            <a:r>
              <a:rPr lang="en-US" dirty="0">
                <a:hlinkClick r:id="rId3"/>
              </a:rPr>
              <a:t>ASCCC Events Page </a:t>
            </a:r>
            <a:r>
              <a:rPr lang="en-US" dirty="0"/>
              <a:t>for events hosted by ASCCC committees</a:t>
            </a:r>
          </a:p>
          <a:p>
            <a:endParaRPr lang="en-US" dirty="0"/>
          </a:p>
          <a:p>
            <a:endParaRPr lang="en-US" dirty="0"/>
          </a:p>
        </p:txBody>
      </p:sp>
    </p:spTree>
    <p:extLst>
      <p:ext uri="{BB962C8B-B14F-4D97-AF65-F5344CB8AC3E}">
        <p14:creationId xmlns:p14="http://schemas.microsoft.com/office/powerpoint/2010/main" val="313548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9073-2E80-AADE-5B87-B13809CA3CA4}"/>
              </a:ext>
            </a:extLst>
          </p:cNvPr>
          <p:cNvSpPr>
            <a:spLocks noGrp="1"/>
          </p:cNvSpPr>
          <p:nvPr>
            <p:ph type="title"/>
          </p:nvPr>
        </p:nvSpPr>
        <p:spPr>
          <a:xfrm>
            <a:off x="1290005" y="365125"/>
            <a:ext cx="10033688" cy="642581"/>
          </a:xfrm>
        </p:spPr>
        <p:txBody>
          <a:bodyPr anchor="ctr"/>
          <a:lstStyle/>
          <a:p>
            <a:pPr algn="ctr"/>
            <a:r>
              <a:rPr lang="en-US" b="1" dirty="0"/>
              <a:t>Awards – Recognize Your Colleagues!</a:t>
            </a:r>
          </a:p>
        </p:txBody>
      </p:sp>
      <p:sp>
        <p:nvSpPr>
          <p:cNvPr id="3" name="Content Placeholder 2">
            <a:extLst>
              <a:ext uri="{FF2B5EF4-FFF2-40B4-BE49-F238E27FC236}">
                <a16:creationId xmlns:a16="http://schemas.microsoft.com/office/drawing/2014/main" id="{8A5E22AE-0C6E-81A7-1253-BE23636DEBD2}"/>
              </a:ext>
            </a:extLst>
          </p:cNvPr>
          <p:cNvSpPr>
            <a:spLocks noGrp="1"/>
          </p:cNvSpPr>
          <p:nvPr>
            <p:ph sz="half" idx="1"/>
          </p:nvPr>
        </p:nvSpPr>
        <p:spPr>
          <a:xfrm>
            <a:off x="1629576" y="1007706"/>
            <a:ext cx="10033688" cy="5206482"/>
          </a:xfrm>
        </p:spPr>
        <p:txBody>
          <a:bodyPr/>
          <a:lstStyle/>
          <a:p>
            <a:pPr marL="0" indent="0">
              <a:buNone/>
            </a:pPr>
            <a:r>
              <a:rPr lang="en-US" dirty="0">
                <a:hlinkClick r:id="rId3"/>
              </a:rPr>
              <a:t>Exemplary Program Award</a:t>
            </a:r>
            <a:r>
              <a:rPr lang="en-US" dirty="0"/>
              <a:t> – Due November 6, 2022 </a:t>
            </a:r>
          </a:p>
          <a:p>
            <a:r>
              <a:rPr lang="en-US" dirty="0"/>
              <a:t>Recognizes outstanding community college programs. </a:t>
            </a:r>
          </a:p>
          <a:p>
            <a:r>
              <a:rPr lang="en-US" dirty="0"/>
              <a:t>Up to two awards of $4000 each.</a:t>
            </a:r>
          </a:p>
          <a:p>
            <a:r>
              <a:rPr lang="en-US" i="1" dirty="0"/>
              <a:t>Theme: Walk a Mile in Someone Else’s Shoes: An Ethnic Studies Approach to California Community Colleges Curriculum</a:t>
            </a:r>
          </a:p>
          <a:p>
            <a:pPr marL="0" indent="0">
              <a:buNone/>
            </a:pPr>
            <a:r>
              <a:rPr lang="en-US" dirty="0">
                <a:hlinkClick r:id="rId4"/>
              </a:rPr>
              <a:t>Hayward Award</a:t>
            </a:r>
            <a:r>
              <a:rPr lang="en-US" dirty="0"/>
              <a:t> – Due December 18, 2022</a:t>
            </a:r>
          </a:p>
          <a:p>
            <a:r>
              <a:rPr lang="en-US" dirty="0"/>
              <a:t>Honors full-time and part-time faculty with highest level of commitment to their students, colleges, and professions.</a:t>
            </a:r>
          </a:p>
          <a:p>
            <a:r>
              <a:rPr lang="en-US" dirty="0"/>
              <a:t>Up to four recipients (two full-time, two part-time faculty).</a:t>
            </a:r>
          </a:p>
          <a:p>
            <a:pPr marL="0" indent="0">
              <a:buNone/>
            </a:pPr>
            <a:r>
              <a:rPr lang="en-US" dirty="0">
                <a:hlinkClick r:id="rId5"/>
              </a:rPr>
              <a:t>Regina Stanback Stroud Diversity Award</a:t>
            </a:r>
            <a:r>
              <a:rPr lang="en-US" dirty="0"/>
              <a:t> – Due February 25, 2023</a:t>
            </a:r>
          </a:p>
          <a:p>
            <a:r>
              <a:rPr lang="en-US" dirty="0"/>
              <a:t>Honors committed faculty who continue to rise to meet the challenges faced by students. All faculty are welcome to apply.</a:t>
            </a:r>
          </a:p>
          <a:p>
            <a:r>
              <a:rPr lang="en-US" dirty="0"/>
              <a:t>One award of $5000.</a:t>
            </a:r>
          </a:p>
        </p:txBody>
      </p:sp>
      <p:sp>
        <p:nvSpPr>
          <p:cNvPr id="4" name="Slide Number Placeholder 3">
            <a:extLst>
              <a:ext uri="{FF2B5EF4-FFF2-40B4-BE49-F238E27FC236}">
                <a16:creationId xmlns:a16="http://schemas.microsoft.com/office/drawing/2014/main" id="{85EDF1C5-DA92-B135-47A5-720EC4C7E02B}"/>
              </a:ext>
            </a:extLst>
          </p:cNvPr>
          <p:cNvSpPr>
            <a:spLocks noGrp="1"/>
          </p:cNvSpPr>
          <p:nvPr>
            <p:ph type="sldNum" sz="quarter" idx="10"/>
          </p:nvPr>
        </p:nvSpPr>
        <p:spPr/>
        <p:txBody>
          <a:bodyPr/>
          <a:lstStyle/>
          <a:p>
            <a:pPr>
              <a:defRPr/>
            </a:pPr>
            <a:fld id="{576C9E23-81DC-524C-9AAF-31FE3F6CAB57}" type="slidenum">
              <a:rPr lang="en-US" altLang="en-US" smtClean="0"/>
              <a:pPr>
                <a:defRPr/>
              </a:pPr>
              <a:t>22</a:t>
            </a:fld>
            <a:endParaRPr lang="en-US" altLang="en-US" dirty="0"/>
          </a:p>
        </p:txBody>
      </p:sp>
    </p:spTree>
    <p:extLst>
      <p:ext uri="{BB962C8B-B14F-4D97-AF65-F5344CB8AC3E}">
        <p14:creationId xmlns:p14="http://schemas.microsoft.com/office/powerpoint/2010/main" val="72649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1E291-3A68-16F6-59D5-ECD24BEB2D76}"/>
              </a:ext>
            </a:extLst>
          </p:cNvPr>
          <p:cNvSpPr>
            <a:spLocks noGrp="1"/>
          </p:cNvSpPr>
          <p:nvPr>
            <p:ph type="title"/>
          </p:nvPr>
        </p:nvSpPr>
        <p:spPr/>
        <p:txBody>
          <a:bodyPr anchor="ctr"/>
          <a:lstStyle/>
          <a:p>
            <a:pPr algn="ctr"/>
            <a:r>
              <a:rPr lang="en-US" b="1" dirty="0"/>
              <a:t>Faculty Empowerment Leadership Academy</a:t>
            </a:r>
            <a:br>
              <a:rPr lang="en-US" b="1" dirty="0"/>
            </a:br>
            <a:r>
              <a:rPr lang="en-US" b="1" dirty="0"/>
              <a:t>(FELA)</a:t>
            </a:r>
          </a:p>
        </p:txBody>
      </p:sp>
      <p:sp>
        <p:nvSpPr>
          <p:cNvPr id="3" name="Content Placeholder 2">
            <a:extLst>
              <a:ext uri="{FF2B5EF4-FFF2-40B4-BE49-F238E27FC236}">
                <a16:creationId xmlns:a16="http://schemas.microsoft.com/office/drawing/2014/main" id="{325EFB3A-18C6-815A-A8BF-E9CC11921204}"/>
              </a:ext>
            </a:extLst>
          </p:cNvPr>
          <p:cNvSpPr>
            <a:spLocks noGrp="1"/>
          </p:cNvSpPr>
          <p:nvPr>
            <p:ph sz="half" idx="1"/>
          </p:nvPr>
        </p:nvSpPr>
        <p:spPr>
          <a:xfrm>
            <a:off x="1648576" y="1593272"/>
            <a:ext cx="4652095" cy="4585855"/>
          </a:xfrm>
        </p:spPr>
        <p:txBody>
          <a:bodyPr/>
          <a:lstStyle/>
          <a:p>
            <a:r>
              <a:rPr lang="en-US" dirty="0"/>
              <a:t>Seeking mentors and mentees</a:t>
            </a:r>
          </a:p>
          <a:p>
            <a:r>
              <a:rPr lang="en-US" dirty="0"/>
              <a:t>Applications due November 8, 2022</a:t>
            </a:r>
          </a:p>
          <a:p>
            <a:r>
              <a:rPr lang="en-US" dirty="0"/>
              <a:t>Read about FELA </a:t>
            </a:r>
            <a:r>
              <a:rPr lang="en-US" dirty="0">
                <a:hlinkClick r:id="rId3"/>
              </a:rPr>
              <a:t>here</a:t>
            </a:r>
            <a:endParaRPr lang="en-US" dirty="0"/>
          </a:p>
          <a:p>
            <a:r>
              <a:rPr lang="en-US" dirty="0"/>
              <a:t>Focus on development of faculty from underrepresented groups</a:t>
            </a:r>
          </a:p>
          <a:p>
            <a:r>
              <a:rPr lang="en-US" dirty="0"/>
              <a:t>Celebrated last class of FELA graduates at Faculty Leadership Institute in June 2022</a:t>
            </a:r>
          </a:p>
          <a:p>
            <a:r>
              <a:rPr lang="en-US" dirty="0"/>
              <a:t>Rostrum article in November 2022 edition</a:t>
            </a:r>
          </a:p>
        </p:txBody>
      </p:sp>
      <p:sp>
        <p:nvSpPr>
          <p:cNvPr id="4" name="Slide Number Placeholder 3">
            <a:extLst>
              <a:ext uri="{FF2B5EF4-FFF2-40B4-BE49-F238E27FC236}">
                <a16:creationId xmlns:a16="http://schemas.microsoft.com/office/drawing/2014/main" id="{BB809FCC-E028-9604-87E6-1B4E338B879D}"/>
              </a:ext>
            </a:extLst>
          </p:cNvPr>
          <p:cNvSpPr>
            <a:spLocks noGrp="1"/>
          </p:cNvSpPr>
          <p:nvPr>
            <p:ph type="sldNum" sz="quarter" idx="10"/>
          </p:nvPr>
        </p:nvSpPr>
        <p:spPr/>
        <p:txBody>
          <a:bodyPr/>
          <a:lstStyle/>
          <a:p>
            <a:pPr>
              <a:defRPr/>
            </a:pPr>
            <a:fld id="{576C9E23-81DC-524C-9AAF-31FE3F6CAB57}" type="slidenum">
              <a:rPr lang="en-US" altLang="en-US" smtClean="0"/>
              <a:pPr>
                <a:defRPr/>
              </a:pPr>
              <a:t>23</a:t>
            </a:fld>
            <a:endParaRPr lang="en-US" altLang="en-US" dirty="0"/>
          </a:p>
        </p:txBody>
      </p:sp>
      <p:pic>
        <p:nvPicPr>
          <p:cNvPr id="5" name="Picture 4">
            <a:extLst>
              <a:ext uri="{FF2B5EF4-FFF2-40B4-BE49-F238E27FC236}">
                <a16:creationId xmlns:a16="http://schemas.microsoft.com/office/drawing/2014/main" id="{CA2A7B94-3F0D-A6B0-B6E8-BADC891B2A8F}"/>
              </a:ext>
            </a:extLst>
          </p:cNvPr>
          <p:cNvPicPr>
            <a:picLocks noChangeAspect="1"/>
          </p:cNvPicPr>
          <p:nvPr/>
        </p:nvPicPr>
        <p:blipFill>
          <a:blip r:embed="rId4"/>
          <a:stretch>
            <a:fillRect/>
          </a:stretch>
        </p:blipFill>
        <p:spPr>
          <a:xfrm>
            <a:off x="6108700" y="2087418"/>
            <a:ext cx="5245100" cy="3403600"/>
          </a:xfrm>
          <a:prstGeom prst="rect">
            <a:avLst/>
          </a:prstGeom>
        </p:spPr>
      </p:pic>
    </p:spTree>
    <p:extLst>
      <p:ext uri="{BB962C8B-B14F-4D97-AF65-F5344CB8AC3E}">
        <p14:creationId xmlns:p14="http://schemas.microsoft.com/office/powerpoint/2010/main" val="45025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E83A-E416-7C0B-BFCA-BBA8DEBB1673}"/>
              </a:ext>
            </a:extLst>
          </p:cNvPr>
          <p:cNvSpPr>
            <a:spLocks/>
          </p:cNvSpPr>
          <p:nvPr/>
        </p:nvSpPr>
        <p:spPr bwMode="auto">
          <a:xfrm>
            <a:off x="1277650" y="365125"/>
            <a:ext cx="10046043" cy="13255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Palatino" pitchFamily="2" charset="77"/>
                <a:ea typeface="Palatino" pitchFamily="2" charset="77"/>
                <a:cs typeface="Palatino" pitchFamily="2" charset="77"/>
              </a:rPr>
              <a:t>Legislation – Summary of Key Items </a:t>
            </a:r>
          </a:p>
        </p:txBody>
      </p:sp>
      <p:sp>
        <p:nvSpPr>
          <p:cNvPr id="3" name="Content Placeholder 2">
            <a:extLst>
              <a:ext uri="{FF2B5EF4-FFF2-40B4-BE49-F238E27FC236}">
                <a16:creationId xmlns:a16="http://schemas.microsoft.com/office/drawing/2014/main" id="{8AD85A4E-50F5-F561-2983-FD5CBCB8F44D}"/>
              </a:ext>
            </a:extLst>
          </p:cNvPr>
          <p:cNvSpPr>
            <a:spLocks noGrp="1"/>
          </p:cNvSpPr>
          <p:nvPr>
            <p:ph type="title" idx="4294967295"/>
          </p:nvPr>
        </p:nvSpPr>
        <p:spPr bwMode="auto">
          <a:xfrm>
            <a:off x="1290638" y="1690688"/>
            <a:ext cx="10045700" cy="45275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End of two-year 2021-22 session</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Some passed bills:</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AB 1187 (Irwin, 2022) – Tutoring for foundational, degree-applicable, and transfer-level courses</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AB 1705 (Irwin, 2022) – Place and enroll most students in transfer-level English and mathematics</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AB 2315 (</a:t>
            </a:r>
            <a:r>
              <a:rPr kumimoji="0" lang="en-US" sz="2200" b="0" i="0" u="none" strike="noStrike" kern="1200" cap="none" spc="0" normalizeH="0" baseline="0" noProof="0" dirty="0">
                <a:ln>
                  <a:noFill/>
                </a:ln>
                <a:solidFill>
                  <a:schemeClr val="accent1"/>
                </a:solidFill>
                <a:effectLst/>
                <a:uLnTx/>
                <a:uFillTx/>
                <a:latin typeface="+mj-lt"/>
                <a:ea typeface="+mn-ea"/>
                <a:cs typeface="Gill Sans" panose="020B0502020104020203" pitchFamily="34" charset="-79"/>
              </a:rPr>
              <a:t>Arambula</a:t>
            </a:r>
            <a:r>
              <a:rPr kumimoji="0" lang="en-US" sz="22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 2022) – Preferred or affirmed names and gender on records where legal names are not required by law</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A failed bill:</a:t>
            </a:r>
          </a:p>
          <a:p>
            <a:pPr marL="685800" marR="0" lvl="1"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AB 1505 (Rodriguez, 2022) – Fulltime Obligation Number</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See full ASCCC Legislative Report at </a:t>
            </a:r>
            <a:r>
              <a:rPr kumimoji="0" lang="en-US" sz="24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hlinkClick r:id="rId3"/>
              </a:rPr>
              <a:t>Executive Committee Agenda </a:t>
            </a:r>
            <a:r>
              <a:rPr kumimoji="0" lang="en-US" sz="2400" b="0" i="0" u="none" strike="noStrike" kern="1200" cap="none" spc="0" normalizeH="0" baseline="0" noProof="0" dirty="0">
                <a:ln>
                  <a:noFill/>
                </a:ln>
                <a:solidFill>
                  <a:srgbClr val="404040"/>
                </a:solidFill>
                <a:effectLst/>
                <a:uLnTx/>
                <a:uFillTx/>
                <a:latin typeface="+mj-lt"/>
                <a:ea typeface="+mn-ea"/>
                <a:cs typeface="Gill Sans" panose="020B0502020104020203" pitchFamily="34" charset="-79"/>
              </a:rPr>
              <a:t>Item III.A</a:t>
            </a:r>
          </a:p>
        </p:txBody>
      </p:sp>
      <p:sp>
        <p:nvSpPr>
          <p:cNvPr id="4" name="Slide Number Placeholder 3">
            <a:extLst>
              <a:ext uri="{FF2B5EF4-FFF2-40B4-BE49-F238E27FC236}">
                <a16:creationId xmlns:a16="http://schemas.microsoft.com/office/drawing/2014/main" id="{32B8DECB-463F-3C33-08D7-DCE09D2EA53F}"/>
              </a:ext>
            </a:extLst>
          </p:cNvPr>
          <p:cNvSpPr>
            <a:spLocks noGrp="1"/>
          </p:cNvSpPr>
          <p:nvPr>
            <p:ph type="sldNum" sz="quarter" idx="10"/>
          </p:nvPr>
        </p:nvSpPr>
        <p:spPr/>
        <p:txBody>
          <a:bodyPr/>
          <a:lstStyle/>
          <a:p>
            <a:pPr>
              <a:defRPr/>
            </a:pPr>
            <a:fld id="{576C9E23-81DC-524C-9AAF-31FE3F6CAB57}" type="slidenum">
              <a:rPr lang="en-US" altLang="en-US" smtClean="0"/>
              <a:pPr>
                <a:defRPr/>
              </a:pPr>
              <a:t>24</a:t>
            </a:fld>
            <a:endParaRPr lang="en-US" altLang="en-US" dirty="0"/>
          </a:p>
        </p:txBody>
      </p:sp>
    </p:spTree>
    <p:extLst>
      <p:ext uri="{BB962C8B-B14F-4D97-AF65-F5344CB8AC3E}">
        <p14:creationId xmlns:p14="http://schemas.microsoft.com/office/powerpoint/2010/main" val="2375760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A69F-8B4C-DD5C-FEDA-34BDDB216998}"/>
              </a:ext>
            </a:extLst>
          </p:cNvPr>
          <p:cNvSpPr>
            <a:spLocks noGrp="1"/>
          </p:cNvSpPr>
          <p:nvPr>
            <p:ph type="title"/>
          </p:nvPr>
        </p:nvSpPr>
        <p:spPr/>
        <p:txBody>
          <a:bodyPr anchor="ctr"/>
          <a:lstStyle/>
          <a:p>
            <a:pPr algn="ctr"/>
            <a:r>
              <a:rPr lang="en-US" b="1" dirty="0"/>
              <a:t>Legislation – AB 928 (Berman, 2021)</a:t>
            </a:r>
          </a:p>
        </p:txBody>
      </p:sp>
      <p:sp>
        <p:nvSpPr>
          <p:cNvPr id="3" name="Content Placeholder 2">
            <a:extLst>
              <a:ext uri="{FF2B5EF4-FFF2-40B4-BE49-F238E27FC236}">
                <a16:creationId xmlns:a16="http://schemas.microsoft.com/office/drawing/2014/main" id="{C428F70E-6C5D-0B11-01A5-ADBF26896651}"/>
              </a:ext>
            </a:extLst>
          </p:cNvPr>
          <p:cNvSpPr>
            <a:spLocks noGrp="1"/>
          </p:cNvSpPr>
          <p:nvPr>
            <p:ph sz="half" idx="1"/>
          </p:nvPr>
        </p:nvSpPr>
        <p:spPr>
          <a:xfrm>
            <a:off x="1290006" y="1413164"/>
            <a:ext cx="10046043" cy="4804756"/>
          </a:xfrm>
        </p:spPr>
        <p:txBody>
          <a:bodyPr/>
          <a:lstStyle/>
          <a:p>
            <a:r>
              <a:rPr lang="en-US" dirty="0"/>
              <a:t>Student Transfer Achievement Reform Act of 2021</a:t>
            </a:r>
          </a:p>
          <a:p>
            <a:pPr lvl="1"/>
            <a:r>
              <a:rPr lang="en-US" dirty="0"/>
              <a:t>Singular lower division GE Pathway for transfer to both CSU and UC; only GE pathway to determine transfer eligibility by 2025-26 </a:t>
            </a:r>
            <a:r>
              <a:rPr lang="en-US" i="1" dirty="0"/>
              <a:t>(details later today)</a:t>
            </a:r>
          </a:p>
          <a:p>
            <a:pPr lvl="1"/>
            <a:r>
              <a:rPr lang="en-US" dirty="0"/>
              <a:t>Students to be placed on ADT pathway if one exists for their declared major</a:t>
            </a:r>
          </a:p>
          <a:p>
            <a:pPr lvl="1"/>
            <a:r>
              <a:rPr lang="en-US" dirty="0"/>
              <a:t>Implementation Committee will consider raising the 60-unit limit for ADTs in STEM</a:t>
            </a:r>
          </a:p>
          <a:p>
            <a:pPr lvl="1"/>
            <a:r>
              <a:rPr lang="en-US" dirty="0"/>
              <a:t>$65 million to implement provided through budget bill</a:t>
            </a:r>
          </a:p>
          <a:p>
            <a:r>
              <a:rPr lang="en-US" dirty="0"/>
              <a:t>Associate Degree for Transfer Intersegmental Implementation Committee:</a:t>
            </a:r>
          </a:p>
          <a:p>
            <a:pPr lvl="1"/>
            <a:r>
              <a:rPr lang="en-US" dirty="0"/>
              <a:t>Met October 13, 2022</a:t>
            </a:r>
          </a:p>
          <a:p>
            <a:pPr lvl="1"/>
            <a:r>
              <a:rPr lang="en-US" dirty="0"/>
              <a:t>Next meetings: January 26, 2023 and April 25, 2023</a:t>
            </a:r>
          </a:p>
          <a:p>
            <a:pPr lvl="1"/>
            <a:r>
              <a:rPr lang="en-US" dirty="0">
                <a:hlinkClick r:id="rId3"/>
              </a:rPr>
              <a:t>Website</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11DF20C3-2316-8340-1B18-408CDD370C73}"/>
              </a:ext>
            </a:extLst>
          </p:cNvPr>
          <p:cNvSpPr>
            <a:spLocks noGrp="1"/>
          </p:cNvSpPr>
          <p:nvPr>
            <p:ph type="sldNum" sz="quarter" idx="10"/>
          </p:nvPr>
        </p:nvSpPr>
        <p:spPr/>
        <p:txBody>
          <a:bodyPr/>
          <a:lstStyle/>
          <a:p>
            <a:pPr>
              <a:defRPr/>
            </a:pPr>
            <a:fld id="{576C9E23-81DC-524C-9AAF-31FE3F6CAB57}" type="slidenum">
              <a:rPr lang="en-US" altLang="en-US" smtClean="0"/>
              <a:pPr>
                <a:defRPr/>
              </a:pPr>
              <a:t>25</a:t>
            </a:fld>
            <a:endParaRPr lang="en-US" altLang="en-US" dirty="0"/>
          </a:p>
        </p:txBody>
      </p:sp>
    </p:spTree>
    <p:extLst>
      <p:ext uri="{BB962C8B-B14F-4D97-AF65-F5344CB8AC3E}">
        <p14:creationId xmlns:p14="http://schemas.microsoft.com/office/powerpoint/2010/main" val="335294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FA69F-8B4C-DD5C-FEDA-34BDDB216998}"/>
              </a:ext>
            </a:extLst>
          </p:cNvPr>
          <p:cNvSpPr>
            <a:spLocks noGrp="1"/>
          </p:cNvSpPr>
          <p:nvPr>
            <p:ph type="title"/>
          </p:nvPr>
        </p:nvSpPr>
        <p:spPr/>
        <p:txBody>
          <a:bodyPr anchor="ctr"/>
          <a:lstStyle/>
          <a:p>
            <a:pPr algn="ctr"/>
            <a:r>
              <a:rPr lang="en-US" b="1" dirty="0"/>
              <a:t>Legislation – AB 1111 (Berman, 2021)</a:t>
            </a:r>
          </a:p>
        </p:txBody>
      </p:sp>
      <p:sp>
        <p:nvSpPr>
          <p:cNvPr id="3" name="Content Placeholder 2">
            <a:extLst>
              <a:ext uri="{FF2B5EF4-FFF2-40B4-BE49-F238E27FC236}">
                <a16:creationId xmlns:a16="http://schemas.microsoft.com/office/drawing/2014/main" id="{C428F70E-6C5D-0B11-01A5-ADBF26896651}"/>
              </a:ext>
            </a:extLst>
          </p:cNvPr>
          <p:cNvSpPr>
            <a:spLocks noGrp="1"/>
          </p:cNvSpPr>
          <p:nvPr>
            <p:ph sz="half" idx="1"/>
          </p:nvPr>
        </p:nvSpPr>
        <p:spPr>
          <a:xfrm>
            <a:off x="1290006" y="1455576"/>
            <a:ext cx="10046044" cy="4762344"/>
          </a:xfrm>
        </p:spPr>
        <p:txBody>
          <a:bodyPr/>
          <a:lstStyle/>
          <a:p>
            <a:r>
              <a:rPr lang="en-US" dirty="0"/>
              <a:t>Common Course Numbering</a:t>
            </a:r>
          </a:p>
          <a:p>
            <a:pPr lvl="1"/>
            <a:r>
              <a:rPr lang="en-US" dirty="0"/>
              <a:t>Adopt Common Course Numbering System for GE and transfer pathways by July 2024</a:t>
            </a:r>
          </a:p>
          <a:p>
            <a:pPr lvl="1"/>
            <a:r>
              <a:rPr lang="en-US" dirty="0"/>
              <a:t>Each CCC must adopt the Common Course Numbering System</a:t>
            </a:r>
          </a:p>
          <a:p>
            <a:pPr lvl="1"/>
            <a:r>
              <a:rPr lang="en-US" dirty="0"/>
              <a:t>$115 million to implement provided through budget bill</a:t>
            </a:r>
          </a:p>
          <a:p>
            <a:r>
              <a:rPr lang="en-US" dirty="0">
                <a:hlinkClick r:id="rId3"/>
              </a:rPr>
              <a:t>AB 1111: Common Course Numbering Project</a:t>
            </a:r>
            <a:endParaRPr lang="en-US" dirty="0"/>
          </a:p>
          <a:p>
            <a:pPr lvl="1"/>
            <a:r>
              <a:rPr lang="en-US" dirty="0"/>
              <a:t>Task Force met September 29, 2022</a:t>
            </a:r>
          </a:p>
          <a:p>
            <a:r>
              <a:rPr lang="en-US" dirty="0"/>
              <a:t>History of legislation on Common Course Numbering:</a:t>
            </a:r>
          </a:p>
          <a:p>
            <a:pPr lvl="1"/>
            <a:r>
              <a:rPr lang="en-US" dirty="0"/>
              <a:t>SB 851 (1983) – report that cost was prohibitive</a:t>
            </a:r>
          </a:p>
          <a:p>
            <a:pPr lvl="1"/>
            <a:r>
              <a:rPr lang="en-US" dirty="0"/>
              <a:t>SB 450 (Solis, 1995) – led to ASCCC paper: good idea but not feasible</a:t>
            </a:r>
          </a:p>
          <a:p>
            <a:pPr lvl="1"/>
            <a:r>
              <a:rPr lang="en-US" dirty="0"/>
              <a:t>SB 1415 (Brulte, 2005) – led to the C-ID Course </a:t>
            </a:r>
            <a:r>
              <a:rPr lang="en-US"/>
              <a:t>Identification Numbering </a:t>
            </a:r>
            <a:r>
              <a:rPr lang="en-US" dirty="0"/>
              <a:t>System implemented in 2007</a:t>
            </a:r>
          </a:p>
          <a:p>
            <a:endParaRPr lang="en-US" dirty="0"/>
          </a:p>
          <a:p>
            <a:endParaRPr lang="en-US" dirty="0"/>
          </a:p>
        </p:txBody>
      </p:sp>
      <p:sp>
        <p:nvSpPr>
          <p:cNvPr id="4" name="Slide Number Placeholder 3">
            <a:extLst>
              <a:ext uri="{FF2B5EF4-FFF2-40B4-BE49-F238E27FC236}">
                <a16:creationId xmlns:a16="http://schemas.microsoft.com/office/drawing/2014/main" id="{11DF20C3-2316-8340-1B18-408CDD370C73}"/>
              </a:ext>
            </a:extLst>
          </p:cNvPr>
          <p:cNvSpPr>
            <a:spLocks noGrp="1"/>
          </p:cNvSpPr>
          <p:nvPr>
            <p:ph type="sldNum" sz="quarter" idx="10"/>
          </p:nvPr>
        </p:nvSpPr>
        <p:spPr/>
        <p:txBody>
          <a:bodyPr/>
          <a:lstStyle/>
          <a:p>
            <a:pPr>
              <a:defRPr/>
            </a:pPr>
            <a:fld id="{576C9E23-81DC-524C-9AAF-31FE3F6CAB57}" type="slidenum">
              <a:rPr lang="en-US" altLang="en-US" smtClean="0"/>
              <a:pPr>
                <a:defRPr/>
              </a:pPr>
              <a:t>26</a:t>
            </a:fld>
            <a:endParaRPr lang="en-US" altLang="en-US" dirty="0"/>
          </a:p>
        </p:txBody>
      </p:sp>
    </p:spTree>
    <p:extLst>
      <p:ext uri="{BB962C8B-B14F-4D97-AF65-F5344CB8AC3E}">
        <p14:creationId xmlns:p14="http://schemas.microsoft.com/office/powerpoint/2010/main" val="536661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D200-8EAC-4DC5-7FA1-14A7975FED56}"/>
              </a:ext>
            </a:extLst>
          </p:cNvPr>
          <p:cNvSpPr>
            <a:spLocks noGrp="1"/>
          </p:cNvSpPr>
          <p:nvPr>
            <p:ph type="title"/>
          </p:nvPr>
        </p:nvSpPr>
        <p:spPr>
          <a:xfrm>
            <a:off x="1290006" y="365126"/>
            <a:ext cx="10033687" cy="1008004"/>
          </a:xfrm>
        </p:spPr>
        <p:txBody>
          <a:bodyPr anchor="ctr"/>
          <a:lstStyle/>
          <a:p>
            <a:pPr algn="ctr"/>
            <a:r>
              <a:rPr lang="en-US" b="1" dirty="0"/>
              <a:t>Legislation – AB 927 (Medina, 2021)</a:t>
            </a:r>
          </a:p>
        </p:txBody>
      </p:sp>
      <p:sp>
        <p:nvSpPr>
          <p:cNvPr id="3" name="Content Placeholder 2">
            <a:extLst>
              <a:ext uri="{FF2B5EF4-FFF2-40B4-BE49-F238E27FC236}">
                <a16:creationId xmlns:a16="http://schemas.microsoft.com/office/drawing/2014/main" id="{04FE3D62-246F-44A7-5A13-0ADDD174B372}"/>
              </a:ext>
            </a:extLst>
          </p:cNvPr>
          <p:cNvSpPr>
            <a:spLocks noGrp="1"/>
          </p:cNvSpPr>
          <p:nvPr>
            <p:ph sz="half" idx="1"/>
          </p:nvPr>
        </p:nvSpPr>
        <p:spPr>
          <a:xfrm>
            <a:off x="1302362" y="1373131"/>
            <a:ext cx="10033688" cy="4844790"/>
          </a:xfrm>
        </p:spPr>
        <p:txBody>
          <a:bodyPr/>
          <a:lstStyle/>
          <a:p>
            <a:r>
              <a:rPr lang="en-US" dirty="0"/>
              <a:t>ASCCC went from oppose in 2010 to support in 2019</a:t>
            </a:r>
          </a:p>
          <a:p>
            <a:r>
              <a:rPr lang="en-US" dirty="0"/>
              <a:t>Baccalaureate Degree Program</a:t>
            </a:r>
          </a:p>
          <a:p>
            <a:pPr lvl="1"/>
            <a:r>
              <a:rPr lang="en-US" dirty="0"/>
              <a:t>In consultation with the CSU and UC, the CCC Board of Governors may authorize district baccalaureate degree programs</a:t>
            </a:r>
          </a:p>
          <a:p>
            <a:pPr lvl="1"/>
            <a:r>
              <a:rPr lang="en-US" dirty="0"/>
              <a:t>The baccalaureate programs are based on workforce needs</a:t>
            </a:r>
          </a:p>
          <a:p>
            <a:pPr lvl="1"/>
            <a:r>
              <a:rPr lang="en-US" dirty="0"/>
              <a:t>Districts may not offer a baccalaureate program already offered by the CSU or </a:t>
            </a:r>
            <a:r>
              <a:rPr lang="en-US"/>
              <a:t>UC </a:t>
            </a:r>
          </a:p>
          <a:p>
            <a:pPr lvl="1"/>
            <a:r>
              <a:rPr lang="en-US"/>
              <a:t>A </a:t>
            </a:r>
            <a:r>
              <a:rPr lang="en-US" dirty="0"/>
              <a:t>maximum of 30 baccalaureate programs may be approved in the CCC system per year</a:t>
            </a:r>
          </a:p>
          <a:p>
            <a:r>
              <a:rPr lang="en-US" dirty="0"/>
              <a:t>10 proposals submitted January 15, 2022</a:t>
            </a:r>
          </a:p>
          <a:p>
            <a:pPr lvl="1"/>
            <a:r>
              <a:rPr lang="en-US" dirty="0"/>
              <a:t>9 are moving through the process with various stages of approval </a:t>
            </a:r>
          </a:p>
          <a:p>
            <a:pPr lvl="1"/>
            <a:r>
              <a:rPr lang="en-US" dirty="0"/>
              <a:t>1 will be resubmitted by January 13, 2023</a:t>
            </a:r>
          </a:p>
          <a:p>
            <a:r>
              <a:rPr lang="en-US" dirty="0"/>
              <a:t>Memo just out with </a:t>
            </a:r>
            <a:r>
              <a:rPr lang="en-US" dirty="0">
                <a:hlinkClick r:id="rId3"/>
              </a:rPr>
              <a:t>request for next round of proposals</a:t>
            </a:r>
            <a:endParaRPr lang="en-US" dirty="0"/>
          </a:p>
        </p:txBody>
      </p:sp>
      <p:sp>
        <p:nvSpPr>
          <p:cNvPr id="4" name="Slide Number Placeholder 3">
            <a:extLst>
              <a:ext uri="{FF2B5EF4-FFF2-40B4-BE49-F238E27FC236}">
                <a16:creationId xmlns:a16="http://schemas.microsoft.com/office/drawing/2014/main" id="{BA491824-6FBA-737F-78E0-E62C76E58E90}"/>
              </a:ext>
            </a:extLst>
          </p:cNvPr>
          <p:cNvSpPr>
            <a:spLocks noGrp="1"/>
          </p:cNvSpPr>
          <p:nvPr>
            <p:ph type="sldNum" sz="quarter" idx="10"/>
          </p:nvPr>
        </p:nvSpPr>
        <p:spPr/>
        <p:txBody>
          <a:bodyPr/>
          <a:lstStyle/>
          <a:p>
            <a:pPr>
              <a:defRPr/>
            </a:pPr>
            <a:fld id="{576C9E23-81DC-524C-9AAF-31FE3F6CAB57}" type="slidenum">
              <a:rPr lang="en-US" altLang="en-US" smtClean="0"/>
              <a:pPr>
                <a:defRPr/>
              </a:pPr>
              <a:t>27</a:t>
            </a:fld>
            <a:endParaRPr lang="en-US" altLang="en-US" dirty="0"/>
          </a:p>
        </p:txBody>
      </p:sp>
    </p:spTree>
    <p:extLst>
      <p:ext uri="{BB962C8B-B14F-4D97-AF65-F5344CB8AC3E}">
        <p14:creationId xmlns:p14="http://schemas.microsoft.com/office/powerpoint/2010/main" val="1668126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EEC6-FC62-BFE0-02D6-CF4CF319528A}"/>
              </a:ext>
            </a:extLst>
          </p:cNvPr>
          <p:cNvSpPr>
            <a:spLocks noGrp="1"/>
          </p:cNvSpPr>
          <p:nvPr>
            <p:ph type="title"/>
          </p:nvPr>
        </p:nvSpPr>
        <p:spPr/>
        <p:txBody>
          <a:bodyPr anchor="ctr"/>
          <a:lstStyle/>
          <a:p>
            <a:pPr algn="ctr"/>
            <a:r>
              <a:rPr lang="en-US" b="1" dirty="0"/>
              <a:t>Other Legislative Actions</a:t>
            </a:r>
          </a:p>
        </p:txBody>
      </p:sp>
      <p:sp>
        <p:nvSpPr>
          <p:cNvPr id="3" name="Content Placeholder 2">
            <a:extLst>
              <a:ext uri="{FF2B5EF4-FFF2-40B4-BE49-F238E27FC236}">
                <a16:creationId xmlns:a16="http://schemas.microsoft.com/office/drawing/2014/main" id="{3A78B2AB-D8B5-549D-6B14-DD81C320D0A3}"/>
              </a:ext>
            </a:extLst>
          </p:cNvPr>
          <p:cNvSpPr>
            <a:spLocks noGrp="1"/>
          </p:cNvSpPr>
          <p:nvPr>
            <p:ph sz="half" idx="1"/>
          </p:nvPr>
        </p:nvSpPr>
        <p:spPr/>
        <p:txBody>
          <a:bodyPr/>
          <a:lstStyle/>
          <a:p>
            <a:r>
              <a:rPr lang="en-US" dirty="0"/>
              <a:t>Zero Textbook Cost – $115 million in budget bill</a:t>
            </a:r>
          </a:p>
          <a:p>
            <a:pPr lvl="1"/>
            <a:r>
              <a:rPr lang="en-US" dirty="0"/>
              <a:t>Burden Free Instructional Materials Task Force being formed to address ZTC and OER</a:t>
            </a:r>
          </a:p>
          <a:p>
            <a:pPr lvl="1"/>
            <a:r>
              <a:rPr lang="en-US" dirty="0"/>
              <a:t>Breakout today at 3:30</a:t>
            </a:r>
          </a:p>
          <a:p>
            <a:pPr marL="457200" lvl="1" indent="0">
              <a:buNone/>
            </a:pPr>
            <a:endParaRPr lang="en-US" dirty="0"/>
          </a:p>
          <a:p>
            <a:r>
              <a:rPr lang="en-US" dirty="0"/>
              <a:t>SR 45 (Min, 2021) – Academic Freedom</a:t>
            </a:r>
          </a:p>
          <a:p>
            <a:endParaRPr lang="en-US" dirty="0"/>
          </a:p>
          <a:p>
            <a:r>
              <a:rPr lang="en-US" dirty="0"/>
              <a:t>Equitable Placement and Enrollment – $64 million one-time funding for professional development</a:t>
            </a:r>
          </a:p>
        </p:txBody>
      </p:sp>
      <p:sp>
        <p:nvSpPr>
          <p:cNvPr id="4" name="Slide Number Placeholder 3">
            <a:extLst>
              <a:ext uri="{FF2B5EF4-FFF2-40B4-BE49-F238E27FC236}">
                <a16:creationId xmlns:a16="http://schemas.microsoft.com/office/drawing/2014/main" id="{99B2C5BB-3BF1-4D12-7599-6D2F2C6B849D}"/>
              </a:ext>
            </a:extLst>
          </p:cNvPr>
          <p:cNvSpPr>
            <a:spLocks noGrp="1"/>
          </p:cNvSpPr>
          <p:nvPr>
            <p:ph type="sldNum" sz="quarter" idx="10"/>
          </p:nvPr>
        </p:nvSpPr>
        <p:spPr/>
        <p:txBody>
          <a:bodyPr/>
          <a:lstStyle/>
          <a:p>
            <a:pPr>
              <a:defRPr/>
            </a:pPr>
            <a:fld id="{576C9E23-81DC-524C-9AAF-31FE3F6CAB57}" type="slidenum">
              <a:rPr lang="en-US" altLang="en-US" smtClean="0"/>
              <a:pPr>
                <a:defRPr/>
              </a:pPr>
              <a:t>28</a:t>
            </a:fld>
            <a:endParaRPr lang="en-US" altLang="en-US" dirty="0"/>
          </a:p>
        </p:txBody>
      </p:sp>
    </p:spTree>
    <p:extLst>
      <p:ext uri="{BB962C8B-B14F-4D97-AF65-F5344CB8AC3E}">
        <p14:creationId xmlns:p14="http://schemas.microsoft.com/office/powerpoint/2010/main" val="46690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8D49-C327-2E9B-E0CD-77806C91EAB3}"/>
              </a:ext>
            </a:extLst>
          </p:cNvPr>
          <p:cNvSpPr>
            <a:spLocks noGrp="1"/>
          </p:cNvSpPr>
          <p:nvPr>
            <p:ph type="title"/>
          </p:nvPr>
        </p:nvSpPr>
        <p:spPr/>
        <p:txBody>
          <a:bodyPr anchor="ctr"/>
          <a:lstStyle/>
          <a:p>
            <a:pPr algn="ctr"/>
            <a:r>
              <a:rPr lang="en-US" b="1" dirty="0"/>
              <a:t>Accreditation</a:t>
            </a:r>
          </a:p>
        </p:txBody>
      </p:sp>
      <p:sp>
        <p:nvSpPr>
          <p:cNvPr id="3" name="Content Placeholder 2">
            <a:extLst>
              <a:ext uri="{FF2B5EF4-FFF2-40B4-BE49-F238E27FC236}">
                <a16:creationId xmlns:a16="http://schemas.microsoft.com/office/drawing/2014/main" id="{248A3D9A-264C-DD2E-4352-D2C5BE9A9BC7}"/>
              </a:ext>
            </a:extLst>
          </p:cNvPr>
          <p:cNvSpPr>
            <a:spLocks noGrp="1"/>
          </p:cNvSpPr>
          <p:nvPr>
            <p:ph sz="half" idx="1"/>
          </p:nvPr>
        </p:nvSpPr>
        <p:spPr/>
        <p:txBody>
          <a:bodyPr/>
          <a:lstStyle/>
          <a:p>
            <a:r>
              <a:rPr lang="en-US" dirty="0"/>
              <a:t>Accrediting Commission for Community and Junior Colleges (ACCJC)</a:t>
            </a:r>
          </a:p>
          <a:p>
            <a:endParaRPr lang="en-US" dirty="0"/>
          </a:p>
          <a:p>
            <a:r>
              <a:rPr lang="en-US" dirty="0">
                <a:hlinkClick r:id="rId3"/>
              </a:rPr>
              <a:t>ACCJC Standards Review</a:t>
            </a:r>
            <a:endParaRPr lang="en-US" dirty="0"/>
          </a:p>
          <a:p>
            <a:pPr lvl="1"/>
            <a:r>
              <a:rPr lang="en-US" dirty="0"/>
              <a:t>Draft 2024 Accreditation Standards – updated 9/23/22 following feedback from the field</a:t>
            </a:r>
          </a:p>
          <a:p>
            <a:pPr lvl="1"/>
            <a:r>
              <a:rPr lang="en-US" dirty="0"/>
              <a:t>Town Hall Listening Session with ACCJC today at 3:30 during Breakout Session 1</a:t>
            </a:r>
          </a:p>
          <a:p>
            <a:pPr lvl="1"/>
            <a:endParaRPr lang="en-US" dirty="0"/>
          </a:p>
          <a:p>
            <a:r>
              <a:rPr lang="en-US" dirty="0"/>
              <a:t>New formative/summative comprehensive peer review process</a:t>
            </a:r>
          </a:p>
        </p:txBody>
      </p:sp>
      <p:sp>
        <p:nvSpPr>
          <p:cNvPr id="4" name="Slide Number Placeholder 3">
            <a:extLst>
              <a:ext uri="{FF2B5EF4-FFF2-40B4-BE49-F238E27FC236}">
                <a16:creationId xmlns:a16="http://schemas.microsoft.com/office/drawing/2014/main" id="{457271B7-487E-9A76-3F7C-A10D2FB9A917}"/>
              </a:ext>
            </a:extLst>
          </p:cNvPr>
          <p:cNvSpPr>
            <a:spLocks noGrp="1"/>
          </p:cNvSpPr>
          <p:nvPr>
            <p:ph type="sldNum" sz="quarter" idx="10"/>
          </p:nvPr>
        </p:nvSpPr>
        <p:spPr/>
        <p:txBody>
          <a:bodyPr/>
          <a:lstStyle/>
          <a:p>
            <a:pPr>
              <a:defRPr/>
            </a:pPr>
            <a:fld id="{576C9E23-81DC-524C-9AAF-31FE3F6CAB57}" type="slidenum">
              <a:rPr lang="en-US" altLang="en-US" smtClean="0"/>
              <a:pPr>
                <a:defRPr/>
              </a:pPr>
              <a:t>29</a:t>
            </a:fld>
            <a:endParaRPr lang="en-US" altLang="en-US" dirty="0"/>
          </a:p>
        </p:txBody>
      </p:sp>
    </p:spTree>
    <p:extLst>
      <p:ext uri="{BB962C8B-B14F-4D97-AF65-F5344CB8AC3E}">
        <p14:creationId xmlns:p14="http://schemas.microsoft.com/office/powerpoint/2010/main" val="97336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1335091"/>
            <a:ext cx="3519056" cy="2530327"/>
          </a:xfrm>
        </p:spPr>
        <p:txBody>
          <a:bodyPr>
            <a:normAutofit/>
          </a:bodyPr>
          <a:lstStyle/>
          <a:p>
            <a:r>
              <a:rPr lang="en-US" sz="3000" b="1" dirty="0">
                <a:solidFill>
                  <a:schemeClr val="accent6">
                    <a:lumMod val="75000"/>
                  </a:schemeClr>
                </a:solidFill>
              </a:rPr>
              <a:t>Land Acknowledgement</a:t>
            </a:r>
          </a:p>
        </p:txBody>
      </p:sp>
      <p:sp>
        <p:nvSpPr>
          <p:cNvPr id="3" name="Content Placeholder 2"/>
          <p:cNvSpPr>
            <a:spLocks noGrp="1"/>
          </p:cNvSpPr>
          <p:nvPr>
            <p:ph idx="1"/>
          </p:nvPr>
        </p:nvSpPr>
        <p:spPr>
          <a:xfrm>
            <a:off x="4350327" y="955964"/>
            <a:ext cx="6682798" cy="5329622"/>
          </a:xfrm>
        </p:spPr>
        <p:txBody>
          <a:bodyPr/>
          <a:lstStyle/>
          <a:p>
            <a:r>
              <a:rPr lang="en-US" dirty="0"/>
              <a:t>We begin today by acknowledging that we are holding our gathering on the land of the Nisenan Nations who have lived and continue to live here. We recognize the Nisenan Nations and their spiritual connection to the ocean and the land as the first stewards and the traditional caretakers of this area we now call Sacramento. As we begin, we thank them for their strength, perseverance, and resistance.</a:t>
            </a:r>
          </a:p>
          <a:p>
            <a:r>
              <a:rPr lang="en-US" dirty="0"/>
              <a:t>We also wish to acknowledge the other Indigenous Peoples who now call Sacramento their home, for their shared struggle to maintain their cultures, languages, worldview, and identities in this diverse city.</a:t>
            </a:r>
          </a:p>
          <a:p>
            <a:endParaRPr lang="en-US" dirty="0"/>
          </a:p>
        </p:txBody>
      </p:sp>
      <p:sp>
        <p:nvSpPr>
          <p:cNvPr id="5" name="Slide Number Placeholder 4"/>
          <p:cNvSpPr>
            <a:spLocks noGrp="1"/>
          </p:cNvSpPr>
          <p:nvPr>
            <p:ph type="sldNum" sz="quarter" idx="10"/>
          </p:nvPr>
        </p:nvSpPr>
        <p:spPr/>
        <p:txBody>
          <a:bodyPr/>
          <a:lstStyle/>
          <a:p>
            <a:pPr>
              <a:defRPr/>
            </a:pPr>
            <a:fld id="{D8EA18C6-28F1-3B47-AF4F-AD518E9A6B5A}" type="slidenum">
              <a:rPr lang="en-US" altLang="en-US" smtClean="0"/>
              <a:pPr>
                <a:defRPr/>
              </a:pPr>
              <a:t>3</a:t>
            </a:fld>
            <a:endParaRPr lang="en-US" altLang="en-US" dirty="0"/>
          </a:p>
        </p:txBody>
      </p:sp>
    </p:spTree>
    <p:extLst>
      <p:ext uri="{BB962C8B-B14F-4D97-AF65-F5344CB8AC3E}">
        <p14:creationId xmlns:p14="http://schemas.microsoft.com/office/powerpoint/2010/main" val="1497337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F202-C120-AE36-E3B3-FB7637FFF416}"/>
              </a:ext>
            </a:extLst>
          </p:cNvPr>
          <p:cNvSpPr>
            <a:spLocks noGrp="1"/>
          </p:cNvSpPr>
          <p:nvPr>
            <p:ph type="title"/>
          </p:nvPr>
        </p:nvSpPr>
        <p:spPr>
          <a:xfrm>
            <a:off x="1277650" y="365125"/>
            <a:ext cx="10046044" cy="829193"/>
          </a:xfrm>
        </p:spPr>
        <p:txBody>
          <a:bodyPr anchor="ctr"/>
          <a:lstStyle/>
          <a:p>
            <a:pPr algn="ctr"/>
            <a:r>
              <a:rPr lang="en-US" b="1" dirty="0">
                <a:hlinkClick r:id="rId3"/>
              </a:rPr>
              <a:t>Chancellor Search</a:t>
            </a:r>
            <a:endParaRPr lang="en-US" b="1" dirty="0"/>
          </a:p>
        </p:txBody>
      </p:sp>
      <p:sp>
        <p:nvSpPr>
          <p:cNvPr id="3" name="Content Placeholder 2">
            <a:extLst>
              <a:ext uri="{FF2B5EF4-FFF2-40B4-BE49-F238E27FC236}">
                <a16:creationId xmlns:a16="http://schemas.microsoft.com/office/drawing/2014/main" id="{B7AB1E20-170D-737C-F247-D59B2BA88C85}"/>
              </a:ext>
            </a:extLst>
          </p:cNvPr>
          <p:cNvSpPr>
            <a:spLocks noGrp="1"/>
          </p:cNvSpPr>
          <p:nvPr>
            <p:ph sz="half" idx="1"/>
          </p:nvPr>
        </p:nvSpPr>
        <p:spPr>
          <a:xfrm>
            <a:off x="1277650" y="1194318"/>
            <a:ext cx="10348292" cy="5023602"/>
          </a:xfrm>
        </p:spPr>
        <p:txBody>
          <a:bodyPr/>
          <a:lstStyle/>
          <a:p>
            <a:r>
              <a:rPr lang="en-US" dirty="0"/>
              <a:t>California Community Colleges has Interim Chancellor until a new Chancellor is selected</a:t>
            </a:r>
          </a:p>
          <a:p>
            <a:r>
              <a:rPr lang="en-US" dirty="0"/>
              <a:t>The CCC Board of Governors is conducting a national search for a new Chancellor</a:t>
            </a:r>
          </a:p>
          <a:p>
            <a:r>
              <a:rPr lang="en-US" dirty="0"/>
              <a:t>Search Committee has been formed: 7 members for the Board of Governors, 1 ASCCC, 1 SSCCC</a:t>
            </a:r>
          </a:p>
          <a:p>
            <a:r>
              <a:rPr lang="en-US" dirty="0"/>
              <a:t>Executive Search Firm selected</a:t>
            </a:r>
          </a:p>
          <a:p>
            <a:r>
              <a:rPr lang="en-US" dirty="0"/>
              <a:t>First meeting of Search Committee: September 12, 2022 – see Board of Governors meetings</a:t>
            </a:r>
          </a:p>
          <a:p>
            <a:r>
              <a:rPr lang="en-US" dirty="0"/>
              <a:t>Listening Session with Search Firm throughout October 2022: desired and required qualities</a:t>
            </a:r>
          </a:p>
          <a:p>
            <a:r>
              <a:rPr lang="en-US" dirty="0"/>
              <a:t>Input Survey to inform creation of a position profile</a:t>
            </a:r>
          </a:p>
        </p:txBody>
      </p:sp>
      <p:sp>
        <p:nvSpPr>
          <p:cNvPr id="4" name="Slide Number Placeholder 3">
            <a:extLst>
              <a:ext uri="{FF2B5EF4-FFF2-40B4-BE49-F238E27FC236}">
                <a16:creationId xmlns:a16="http://schemas.microsoft.com/office/drawing/2014/main" id="{A4B46CA7-29A0-143A-07B9-D074A4B92720}"/>
              </a:ext>
            </a:extLst>
          </p:cNvPr>
          <p:cNvSpPr>
            <a:spLocks noGrp="1"/>
          </p:cNvSpPr>
          <p:nvPr>
            <p:ph type="sldNum" sz="quarter" idx="10"/>
          </p:nvPr>
        </p:nvSpPr>
        <p:spPr/>
        <p:txBody>
          <a:bodyPr/>
          <a:lstStyle/>
          <a:p>
            <a:pPr>
              <a:defRPr/>
            </a:pPr>
            <a:fld id="{576C9E23-81DC-524C-9AAF-31FE3F6CAB57}" type="slidenum">
              <a:rPr lang="en-US" altLang="en-US" smtClean="0"/>
              <a:pPr>
                <a:defRPr/>
              </a:pPr>
              <a:t>30</a:t>
            </a:fld>
            <a:endParaRPr lang="en-US" altLang="en-US" dirty="0"/>
          </a:p>
        </p:txBody>
      </p:sp>
    </p:spTree>
    <p:extLst>
      <p:ext uri="{BB962C8B-B14F-4D97-AF65-F5344CB8AC3E}">
        <p14:creationId xmlns:p14="http://schemas.microsoft.com/office/powerpoint/2010/main" val="373155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F202-C120-AE36-E3B3-FB7637FFF416}"/>
              </a:ext>
            </a:extLst>
          </p:cNvPr>
          <p:cNvSpPr>
            <a:spLocks noGrp="1"/>
          </p:cNvSpPr>
          <p:nvPr>
            <p:ph type="title"/>
          </p:nvPr>
        </p:nvSpPr>
        <p:spPr>
          <a:xfrm>
            <a:off x="1277650" y="365125"/>
            <a:ext cx="10046044" cy="829193"/>
          </a:xfrm>
        </p:spPr>
        <p:txBody>
          <a:bodyPr anchor="ctr"/>
          <a:lstStyle/>
          <a:p>
            <a:pPr algn="ctr"/>
            <a:r>
              <a:rPr lang="en-US" b="1" dirty="0">
                <a:hlinkClick r:id="rId3"/>
              </a:rPr>
              <a:t>Chancellor Search</a:t>
            </a:r>
            <a:endParaRPr lang="en-US" b="1" dirty="0"/>
          </a:p>
        </p:txBody>
      </p:sp>
      <p:sp>
        <p:nvSpPr>
          <p:cNvPr id="3" name="Content Placeholder 2">
            <a:extLst>
              <a:ext uri="{FF2B5EF4-FFF2-40B4-BE49-F238E27FC236}">
                <a16:creationId xmlns:a16="http://schemas.microsoft.com/office/drawing/2014/main" id="{B7AB1E20-170D-737C-F247-D59B2BA88C85}"/>
              </a:ext>
            </a:extLst>
          </p:cNvPr>
          <p:cNvSpPr>
            <a:spLocks noGrp="1"/>
          </p:cNvSpPr>
          <p:nvPr>
            <p:ph sz="half" idx="1"/>
          </p:nvPr>
        </p:nvSpPr>
        <p:spPr>
          <a:xfrm>
            <a:off x="1277650" y="1194318"/>
            <a:ext cx="10348292" cy="5023602"/>
          </a:xfrm>
        </p:spPr>
        <p:txBody>
          <a:bodyPr/>
          <a:lstStyle/>
          <a:p>
            <a:r>
              <a:rPr lang="en-US" dirty="0"/>
              <a:t>October 28, 2022 – Release of Chancellor Search Profile</a:t>
            </a:r>
          </a:p>
          <a:p>
            <a:pPr marL="0" indent="0">
              <a:buNone/>
            </a:pPr>
            <a:endParaRPr lang="en-US" dirty="0"/>
          </a:p>
          <a:p>
            <a:pPr marL="0" indent="0">
              <a:buNone/>
            </a:pPr>
            <a:r>
              <a:rPr lang="en-US" b="1" dirty="0"/>
              <a:t>Search Committee Closed Session</a:t>
            </a:r>
          </a:p>
          <a:p>
            <a:r>
              <a:rPr lang="en-US" dirty="0"/>
              <a:t>November 15, 2022 – Application Review</a:t>
            </a:r>
          </a:p>
          <a:p>
            <a:r>
              <a:rPr lang="en-US" dirty="0"/>
              <a:t>December 13, 2022 – Semi-finalist Selection</a:t>
            </a:r>
          </a:p>
          <a:p>
            <a:r>
              <a:rPr lang="en-US" dirty="0"/>
              <a:t>January 6-7, 2023 – Semi-finalist Interviews</a:t>
            </a:r>
          </a:p>
          <a:p>
            <a:pPr marL="0" indent="0">
              <a:buNone/>
            </a:pPr>
            <a:endParaRPr lang="en-US" dirty="0"/>
          </a:p>
          <a:p>
            <a:pPr marL="0" indent="0">
              <a:buNone/>
            </a:pPr>
            <a:r>
              <a:rPr lang="en-US" b="1" dirty="0"/>
              <a:t>Board of Governors Meeting Closed Session</a:t>
            </a:r>
          </a:p>
          <a:p>
            <a:r>
              <a:rPr lang="en-US" dirty="0"/>
              <a:t>January 26-27, 2023 – Finalist Interviews</a:t>
            </a:r>
          </a:p>
        </p:txBody>
      </p:sp>
      <p:sp>
        <p:nvSpPr>
          <p:cNvPr id="4" name="Slide Number Placeholder 3">
            <a:extLst>
              <a:ext uri="{FF2B5EF4-FFF2-40B4-BE49-F238E27FC236}">
                <a16:creationId xmlns:a16="http://schemas.microsoft.com/office/drawing/2014/main" id="{A4B46CA7-29A0-143A-07B9-D074A4B92720}"/>
              </a:ext>
            </a:extLst>
          </p:cNvPr>
          <p:cNvSpPr>
            <a:spLocks noGrp="1"/>
          </p:cNvSpPr>
          <p:nvPr>
            <p:ph type="sldNum" sz="quarter" idx="10"/>
          </p:nvPr>
        </p:nvSpPr>
        <p:spPr/>
        <p:txBody>
          <a:bodyPr/>
          <a:lstStyle/>
          <a:p>
            <a:pPr>
              <a:defRPr/>
            </a:pPr>
            <a:fld id="{576C9E23-81DC-524C-9AAF-31FE3F6CAB57}" type="slidenum">
              <a:rPr lang="en-US" altLang="en-US" smtClean="0"/>
              <a:pPr>
                <a:defRPr/>
              </a:pPr>
              <a:t>31</a:t>
            </a:fld>
            <a:endParaRPr lang="en-US" altLang="en-US" dirty="0"/>
          </a:p>
        </p:txBody>
      </p:sp>
    </p:spTree>
    <p:extLst>
      <p:ext uri="{BB962C8B-B14F-4D97-AF65-F5344CB8AC3E}">
        <p14:creationId xmlns:p14="http://schemas.microsoft.com/office/powerpoint/2010/main" val="321749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021A-93C4-C59B-A913-A565014B67D2}"/>
              </a:ext>
            </a:extLst>
          </p:cNvPr>
          <p:cNvSpPr>
            <a:spLocks noGrp="1"/>
          </p:cNvSpPr>
          <p:nvPr>
            <p:ph type="title"/>
          </p:nvPr>
        </p:nvSpPr>
        <p:spPr>
          <a:xfrm>
            <a:off x="1290006" y="365125"/>
            <a:ext cx="10033687" cy="829193"/>
          </a:xfrm>
        </p:spPr>
        <p:txBody>
          <a:bodyPr anchor="ctr"/>
          <a:lstStyle/>
          <a:p>
            <a:pPr algn="ctr"/>
            <a:r>
              <a:rPr lang="en-US" b="1" dirty="0"/>
              <a:t>ASCCC Strategic Plan</a:t>
            </a:r>
          </a:p>
        </p:txBody>
      </p:sp>
      <p:sp>
        <p:nvSpPr>
          <p:cNvPr id="3" name="Content Placeholder 2">
            <a:extLst>
              <a:ext uri="{FF2B5EF4-FFF2-40B4-BE49-F238E27FC236}">
                <a16:creationId xmlns:a16="http://schemas.microsoft.com/office/drawing/2014/main" id="{C796B18D-3F9C-356B-7E04-3FA4AA9EE819}"/>
              </a:ext>
            </a:extLst>
          </p:cNvPr>
          <p:cNvSpPr>
            <a:spLocks noGrp="1"/>
          </p:cNvSpPr>
          <p:nvPr>
            <p:ph sz="half" idx="1"/>
          </p:nvPr>
        </p:nvSpPr>
        <p:spPr>
          <a:xfrm>
            <a:off x="1290006" y="1474236"/>
            <a:ext cx="10447904" cy="4743683"/>
          </a:xfrm>
        </p:spPr>
        <p:txBody>
          <a:bodyPr/>
          <a:lstStyle/>
          <a:p>
            <a:r>
              <a:rPr lang="en-US" b="1" dirty="0"/>
              <a:t>Strategic Plan 2018-23 </a:t>
            </a:r>
            <a:r>
              <a:rPr lang="en-US" dirty="0"/>
              <a:t>– Approved by delegates in Resolution S18 1.01</a:t>
            </a:r>
          </a:p>
          <a:p>
            <a:pPr marL="800100" lvl="1" indent="-342900">
              <a:spcBef>
                <a:spcPts val="400"/>
              </a:spcBef>
              <a:buAutoNum type="arabicPeriod"/>
            </a:pPr>
            <a:r>
              <a:rPr lang="en-US" sz="1600" dirty="0">
                <a:effectLst/>
                <a:ea typeface="Calibri" panose="020F0502020204030204" pitchFamily="34" charset="0"/>
                <a:cs typeface="Times New Roman (Body CS)"/>
              </a:rPr>
              <a:t>Assert the faculty voice and leadership in local, state, and national policy conversations</a:t>
            </a:r>
          </a:p>
          <a:p>
            <a:pPr marL="800100" lvl="1" indent="-342900">
              <a:spcBef>
                <a:spcPts val="400"/>
              </a:spcBef>
              <a:buAutoNum type="arabicPeriod"/>
            </a:pPr>
            <a:r>
              <a:rPr lang="en-US" sz="1600" dirty="0">
                <a:effectLst/>
                <a:ea typeface="Calibri" panose="020F0502020204030204" pitchFamily="34" charset="0"/>
                <a:cs typeface="Times New Roman (Body CS)"/>
              </a:rPr>
              <a:t>Engage and empower diverse groups of faculty at all levels of state and local leadership</a:t>
            </a:r>
          </a:p>
          <a:p>
            <a:pPr marL="800100" lvl="1" indent="-342900">
              <a:spcBef>
                <a:spcPts val="400"/>
              </a:spcBef>
              <a:buAutoNum type="arabicPeriod"/>
            </a:pPr>
            <a:r>
              <a:rPr lang="en-US" sz="1600" dirty="0">
                <a:effectLst/>
                <a:ea typeface="Calibri" panose="020F0502020204030204" pitchFamily="34" charset="0"/>
                <a:cs typeface="Times New Roman (Body CS)"/>
              </a:rPr>
              <a:t>Assert ASCCC leadership in all faculty professional development for the California Community College system regarding academic and professional matters</a:t>
            </a:r>
          </a:p>
          <a:p>
            <a:pPr marL="800100" lvl="1" indent="-342900">
              <a:spcBef>
                <a:spcPts val="400"/>
              </a:spcBef>
              <a:buAutoNum type="arabicPeriod"/>
            </a:pPr>
            <a:r>
              <a:rPr lang="en-US" sz="1600" dirty="0">
                <a:effectLst/>
                <a:ea typeface="Calibri" panose="020F0502020204030204" pitchFamily="34" charset="0"/>
                <a:cs typeface="Times New Roman (Body CS)"/>
              </a:rPr>
              <a:t>Enhance engagement, communication, and partnerships with local senates and system partners, and other constituent groups</a:t>
            </a:r>
          </a:p>
          <a:p>
            <a:pPr marL="800100" lvl="1" indent="-342900">
              <a:spcBef>
                <a:spcPts val="400"/>
              </a:spcBef>
              <a:buAutoNum type="arabicPeriod"/>
            </a:pPr>
            <a:r>
              <a:rPr lang="en-US" sz="1600" dirty="0">
                <a:effectLst/>
                <a:ea typeface="Calibri" panose="020F0502020204030204" pitchFamily="34" charset="0"/>
                <a:cs typeface="Times New Roman (Body CS)"/>
              </a:rPr>
              <a:t>Secure resources to sustain and support the mission and the work of the ASCCC</a:t>
            </a:r>
          </a:p>
          <a:p>
            <a:pPr marL="800100" lvl="1" indent="-342900">
              <a:spcBef>
                <a:spcPts val="400"/>
              </a:spcBef>
              <a:buAutoNum type="arabicPeriod"/>
            </a:pPr>
            <a:r>
              <a:rPr lang="en-US" sz="1600" dirty="0">
                <a:effectLst/>
                <a:ea typeface="Calibri" panose="020F0502020204030204" pitchFamily="34" charset="0"/>
                <a:cs typeface="Times New Roman (Body CS)"/>
              </a:rPr>
              <a:t>Sustain, support, and expand the ASCCC Course Identification Numbering System (C-ID)</a:t>
            </a:r>
            <a:endParaRPr lang="en-US" dirty="0"/>
          </a:p>
          <a:p>
            <a:r>
              <a:rPr lang="en-US" dirty="0"/>
              <a:t>Next Strategic Plan</a:t>
            </a:r>
          </a:p>
          <a:p>
            <a:pPr lvl="1"/>
            <a:r>
              <a:rPr lang="en-US" dirty="0"/>
              <a:t>Planning in early stage</a:t>
            </a:r>
          </a:p>
          <a:p>
            <a:pPr lvl="1"/>
            <a:r>
              <a:rPr lang="en-US" dirty="0"/>
              <a:t>Plan to be brought to delegates for consideration at 2023 Spring Plenary Session</a:t>
            </a:r>
          </a:p>
          <a:p>
            <a:r>
              <a:rPr lang="en-US" dirty="0"/>
              <a:t>Breakout Session tomorrow 11:00-12:15</a:t>
            </a:r>
          </a:p>
        </p:txBody>
      </p:sp>
      <p:sp>
        <p:nvSpPr>
          <p:cNvPr id="4" name="Slide Number Placeholder 3">
            <a:extLst>
              <a:ext uri="{FF2B5EF4-FFF2-40B4-BE49-F238E27FC236}">
                <a16:creationId xmlns:a16="http://schemas.microsoft.com/office/drawing/2014/main" id="{9C6666A6-237F-61A0-E376-9E70E4349A14}"/>
              </a:ext>
            </a:extLst>
          </p:cNvPr>
          <p:cNvSpPr>
            <a:spLocks noGrp="1"/>
          </p:cNvSpPr>
          <p:nvPr>
            <p:ph type="sldNum" sz="quarter" idx="10"/>
          </p:nvPr>
        </p:nvSpPr>
        <p:spPr/>
        <p:txBody>
          <a:bodyPr/>
          <a:lstStyle/>
          <a:p>
            <a:pPr>
              <a:defRPr/>
            </a:pPr>
            <a:fld id="{576C9E23-81DC-524C-9AAF-31FE3F6CAB57}" type="slidenum">
              <a:rPr lang="en-US" altLang="en-US" smtClean="0"/>
              <a:pPr>
                <a:defRPr/>
              </a:pPr>
              <a:t>32</a:t>
            </a:fld>
            <a:endParaRPr lang="en-US" altLang="en-US" dirty="0"/>
          </a:p>
        </p:txBody>
      </p:sp>
    </p:spTree>
    <p:extLst>
      <p:ext uri="{BB962C8B-B14F-4D97-AF65-F5344CB8AC3E}">
        <p14:creationId xmlns:p14="http://schemas.microsoft.com/office/powerpoint/2010/main" val="4070988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5A8C-F269-CC25-2355-5A785A552CC6}"/>
              </a:ext>
            </a:extLst>
          </p:cNvPr>
          <p:cNvSpPr>
            <a:spLocks noGrp="1"/>
          </p:cNvSpPr>
          <p:nvPr>
            <p:ph type="title"/>
          </p:nvPr>
        </p:nvSpPr>
        <p:spPr>
          <a:xfrm>
            <a:off x="1290006" y="365126"/>
            <a:ext cx="10033687" cy="959822"/>
          </a:xfrm>
        </p:spPr>
        <p:txBody>
          <a:bodyPr anchor="ctr"/>
          <a:lstStyle/>
          <a:p>
            <a:pPr algn="ctr"/>
            <a:r>
              <a:rPr lang="en-US" b="1" dirty="0"/>
              <a:t>ASCCC Legislative Priorities for 2023</a:t>
            </a:r>
          </a:p>
        </p:txBody>
      </p:sp>
      <p:sp>
        <p:nvSpPr>
          <p:cNvPr id="3" name="Content Placeholder 2">
            <a:extLst>
              <a:ext uri="{FF2B5EF4-FFF2-40B4-BE49-F238E27FC236}">
                <a16:creationId xmlns:a16="http://schemas.microsoft.com/office/drawing/2014/main" id="{8CFD883D-396F-C241-D299-700484E508C1}"/>
              </a:ext>
            </a:extLst>
          </p:cNvPr>
          <p:cNvSpPr>
            <a:spLocks noGrp="1"/>
          </p:cNvSpPr>
          <p:nvPr>
            <p:ph sz="half" idx="1"/>
          </p:nvPr>
        </p:nvSpPr>
        <p:spPr>
          <a:xfrm>
            <a:off x="1290006" y="1324947"/>
            <a:ext cx="10046043" cy="4892973"/>
          </a:xfrm>
        </p:spPr>
        <p:txBody>
          <a:bodyPr/>
          <a:lstStyle/>
          <a:p>
            <a:r>
              <a:rPr lang="en-US" dirty="0"/>
              <a:t>Academic Freedom</a:t>
            </a:r>
          </a:p>
          <a:p>
            <a:pPr lvl="1"/>
            <a:r>
              <a:rPr lang="en-US" dirty="0"/>
              <a:t>Partnered with FACCC in Academic Freedom Conference on October 7</a:t>
            </a:r>
          </a:p>
          <a:p>
            <a:pPr lvl="1"/>
            <a:r>
              <a:rPr lang="en-US" dirty="0"/>
              <a:t>At risk…again or still?</a:t>
            </a:r>
          </a:p>
          <a:p>
            <a:pPr lvl="1"/>
            <a:r>
              <a:rPr lang="en-US" dirty="0"/>
              <a:t>ASCCC Position Paper: </a:t>
            </a:r>
            <a:r>
              <a:rPr lang="en-US" i="1" dirty="0"/>
              <a:t>Protecting the Future of Academic Freedom in a Time of Great Change</a:t>
            </a:r>
          </a:p>
          <a:p>
            <a:pPr lvl="1"/>
            <a:r>
              <a:rPr lang="en-US" dirty="0"/>
              <a:t>Florida attempting to control university curricula on gender and race—college teaching a form of government speech?</a:t>
            </a:r>
          </a:p>
          <a:p>
            <a:r>
              <a:rPr lang="en-US" dirty="0"/>
              <a:t>Open Educational Resources Initiative</a:t>
            </a:r>
          </a:p>
          <a:p>
            <a:pPr lvl="1"/>
            <a:r>
              <a:rPr lang="en-US" dirty="0"/>
              <a:t>Ongoing funding</a:t>
            </a:r>
          </a:p>
          <a:p>
            <a:pPr lvl="1"/>
            <a:r>
              <a:rPr lang="en-US" dirty="0"/>
              <a:t>Supports Zero Textbook Cost programs</a:t>
            </a:r>
          </a:p>
          <a:p>
            <a:pPr lvl="1"/>
            <a:r>
              <a:rPr lang="en-US" dirty="0"/>
              <a:t>Key for creating student-centered institutions and unconditional belonging</a:t>
            </a:r>
          </a:p>
          <a:p>
            <a:r>
              <a:rPr lang="en-US" dirty="0"/>
              <a:t>Supporting Students impacted by COVID-19 global pandemic and changes in curricular offerings</a:t>
            </a:r>
          </a:p>
        </p:txBody>
      </p:sp>
      <p:sp>
        <p:nvSpPr>
          <p:cNvPr id="4" name="Slide Number Placeholder 3">
            <a:extLst>
              <a:ext uri="{FF2B5EF4-FFF2-40B4-BE49-F238E27FC236}">
                <a16:creationId xmlns:a16="http://schemas.microsoft.com/office/drawing/2014/main" id="{D9E4BB50-D405-1EED-B6F8-A9FF44E114BE}"/>
              </a:ext>
            </a:extLst>
          </p:cNvPr>
          <p:cNvSpPr>
            <a:spLocks noGrp="1"/>
          </p:cNvSpPr>
          <p:nvPr>
            <p:ph type="sldNum" sz="quarter" idx="10"/>
          </p:nvPr>
        </p:nvSpPr>
        <p:spPr/>
        <p:txBody>
          <a:bodyPr/>
          <a:lstStyle/>
          <a:p>
            <a:pPr>
              <a:defRPr/>
            </a:pPr>
            <a:fld id="{576C9E23-81DC-524C-9AAF-31FE3F6CAB57}" type="slidenum">
              <a:rPr lang="en-US" altLang="en-US" smtClean="0"/>
              <a:pPr>
                <a:defRPr/>
              </a:pPr>
              <a:t>33</a:t>
            </a:fld>
            <a:endParaRPr lang="en-US" altLang="en-US" dirty="0"/>
          </a:p>
        </p:txBody>
      </p:sp>
    </p:spTree>
    <p:extLst>
      <p:ext uri="{BB962C8B-B14F-4D97-AF65-F5344CB8AC3E}">
        <p14:creationId xmlns:p14="http://schemas.microsoft.com/office/powerpoint/2010/main" val="1929877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753A-4FF3-6218-20B7-61226BFFF20E}"/>
              </a:ext>
            </a:extLst>
          </p:cNvPr>
          <p:cNvSpPr>
            <a:spLocks noGrp="1"/>
          </p:cNvSpPr>
          <p:nvPr>
            <p:ph type="title"/>
          </p:nvPr>
        </p:nvSpPr>
        <p:spPr>
          <a:xfrm>
            <a:off x="1290006" y="365125"/>
            <a:ext cx="10033687" cy="847855"/>
          </a:xfrm>
        </p:spPr>
        <p:txBody>
          <a:bodyPr anchor="ctr"/>
          <a:lstStyle/>
          <a:p>
            <a:pPr algn="ctr"/>
            <a:r>
              <a:rPr lang="en-US" b="1" dirty="0"/>
              <a:t>Resolutions</a:t>
            </a:r>
          </a:p>
        </p:txBody>
      </p:sp>
      <p:sp>
        <p:nvSpPr>
          <p:cNvPr id="3" name="Content Placeholder 2">
            <a:extLst>
              <a:ext uri="{FF2B5EF4-FFF2-40B4-BE49-F238E27FC236}">
                <a16:creationId xmlns:a16="http://schemas.microsoft.com/office/drawing/2014/main" id="{B92E0980-20A5-3791-81E5-0A999BF3350C}"/>
              </a:ext>
            </a:extLst>
          </p:cNvPr>
          <p:cNvSpPr>
            <a:spLocks noGrp="1"/>
          </p:cNvSpPr>
          <p:nvPr>
            <p:ph sz="half" idx="1"/>
          </p:nvPr>
        </p:nvSpPr>
        <p:spPr>
          <a:xfrm>
            <a:off x="1290006" y="1511559"/>
            <a:ext cx="10046043" cy="4706361"/>
          </a:xfrm>
        </p:spPr>
        <p:txBody>
          <a:bodyPr/>
          <a:lstStyle/>
          <a:p>
            <a:r>
              <a:rPr lang="en-US" dirty="0"/>
              <a:t>A new way to </a:t>
            </a:r>
            <a:r>
              <a:rPr lang="en-US" dirty="0">
                <a:hlinkClick r:id="rId3"/>
              </a:rPr>
              <a:t>submit resolutions</a:t>
            </a:r>
            <a:r>
              <a:rPr lang="en-US" dirty="0"/>
              <a:t> using Google forms</a:t>
            </a:r>
          </a:p>
          <a:p>
            <a:r>
              <a:rPr lang="en-US" dirty="0"/>
              <a:t>More information on </a:t>
            </a:r>
            <a:r>
              <a:rPr lang="en-US" dirty="0">
                <a:hlinkClick r:id="rId4"/>
              </a:rPr>
              <a:t>Resolutions Fall 2022</a:t>
            </a:r>
            <a:r>
              <a:rPr lang="en-US" dirty="0"/>
              <a:t> webpage</a:t>
            </a:r>
          </a:p>
          <a:p>
            <a:r>
              <a:rPr lang="en-US" dirty="0"/>
              <a:t>Send questions to </a:t>
            </a:r>
            <a:r>
              <a:rPr lang="en-US" dirty="0">
                <a:hlinkClick r:id="rId5"/>
              </a:rPr>
              <a:t>resolutions email </a:t>
            </a:r>
            <a:r>
              <a:rPr lang="en-US" dirty="0"/>
              <a:t>or </a:t>
            </a:r>
            <a:r>
              <a:rPr lang="en-US" b="0" i="0" u="none" strike="noStrike" dirty="0">
                <a:solidFill>
                  <a:srgbClr val="1779BA"/>
                </a:solidFill>
                <a:effectLst/>
                <a:latin typeface="Lato" panose="020F0502020204030203" pitchFamily="34" charset="0"/>
                <a:hlinkClick r:id="rId5"/>
              </a:rPr>
              <a:t>resolutions@asccc.org</a:t>
            </a:r>
            <a:endParaRPr lang="en-US" dirty="0"/>
          </a:p>
          <a:p>
            <a:r>
              <a:rPr lang="en-US" dirty="0"/>
              <a:t>New resolutions due today, Thursday at 1:30</a:t>
            </a:r>
          </a:p>
          <a:p>
            <a:r>
              <a:rPr lang="en-US" dirty="0"/>
              <a:t>Amendments and Urgent Resolutions due tomorrow, Friday at 1:00</a:t>
            </a:r>
          </a:p>
          <a:p>
            <a:r>
              <a:rPr lang="en-US" dirty="0"/>
              <a:t>Voting on Saturday:</a:t>
            </a:r>
          </a:p>
          <a:p>
            <a:pPr lvl="1"/>
            <a:r>
              <a:rPr lang="en-US" dirty="0"/>
              <a:t>Using Poll Everywhere</a:t>
            </a:r>
          </a:p>
          <a:p>
            <a:pPr lvl="1"/>
            <a:r>
              <a:rPr lang="en-US" dirty="0"/>
              <a:t>More information can be found on the </a:t>
            </a:r>
            <a:r>
              <a:rPr lang="en-US" dirty="0">
                <a:hlinkClick r:id="rId6"/>
              </a:rPr>
              <a:t>ASCCC Resolution Voting Guide</a:t>
            </a:r>
            <a:endParaRPr lang="en-US" dirty="0"/>
          </a:p>
        </p:txBody>
      </p:sp>
      <p:sp>
        <p:nvSpPr>
          <p:cNvPr id="4" name="Slide Number Placeholder 3">
            <a:extLst>
              <a:ext uri="{FF2B5EF4-FFF2-40B4-BE49-F238E27FC236}">
                <a16:creationId xmlns:a16="http://schemas.microsoft.com/office/drawing/2014/main" id="{022B7E7E-FF19-8A07-B68B-3C57884A5B74}"/>
              </a:ext>
            </a:extLst>
          </p:cNvPr>
          <p:cNvSpPr>
            <a:spLocks noGrp="1"/>
          </p:cNvSpPr>
          <p:nvPr>
            <p:ph type="sldNum" sz="quarter" idx="10"/>
          </p:nvPr>
        </p:nvSpPr>
        <p:spPr/>
        <p:txBody>
          <a:bodyPr/>
          <a:lstStyle/>
          <a:p>
            <a:pPr>
              <a:defRPr/>
            </a:pPr>
            <a:fld id="{576C9E23-81DC-524C-9AAF-31FE3F6CAB57}" type="slidenum">
              <a:rPr lang="en-US" altLang="en-US" smtClean="0"/>
              <a:pPr>
                <a:defRPr/>
              </a:pPr>
              <a:t>34</a:t>
            </a:fld>
            <a:endParaRPr lang="en-US" altLang="en-US" dirty="0"/>
          </a:p>
        </p:txBody>
      </p:sp>
    </p:spTree>
    <p:extLst>
      <p:ext uri="{BB962C8B-B14F-4D97-AF65-F5344CB8AC3E}">
        <p14:creationId xmlns:p14="http://schemas.microsoft.com/office/powerpoint/2010/main" val="2762675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5162-7C85-9820-E7E4-AEF7F0D8734D}"/>
              </a:ext>
            </a:extLst>
          </p:cNvPr>
          <p:cNvSpPr>
            <a:spLocks noGrp="1"/>
          </p:cNvSpPr>
          <p:nvPr>
            <p:ph type="title"/>
          </p:nvPr>
        </p:nvSpPr>
        <p:spPr>
          <a:xfrm>
            <a:off x="1290006" y="365126"/>
            <a:ext cx="10033687" cy="914698"/>
          </a:xfrm>
        </p:spPr>
        <p:txBody>
          <a:bodyPr anchor="ctr"/>
          <a:lstStyle/>
          <a:p>
            <a:pPr algn="ctr"/>
            <a:r>
              <a:rPr lang="en-US" b="1" dirty="0"/>
              <a:t>Remember…</a:t>
            </a:r>
          </a:p>
        </p:txBody>
      </p:sp>
      <p:sp>
        <p:nvSpPr>
          <p:cNvPr id="3" name="Content Placeholder 2">
            <a:extLst>
              <a:ext uri="{FF2B5EF4-FFF2-40B4-BE49-F238E27FC236}">
                <a16:creationId xmlns:a16="http://schemas.microsoft.com/office/drawing/2014/main" id="{ABAA7EE5-4531-16BB-68FD-05101DBF008A}"/>
              </a:ext>
            </a:extLst>
          </p:cNvPr>
          <p:cNvSpPr>
            <a:spLocks noGrp="1"/>
          </p:cNvSpPr>
          <p:nvPr>
            <p:ph sz="half" idx="1"/>
          </p:nvPr>
        </p:nvSpPr>
        <p:spPr>
          <a:xfrm>
            <a:off x="1290006" y="1279825"/>
            <a:ext cx="10046044" cy="4938096"/>
          </a:xfrm>
        </p:spPr>
        <p:txBody>
          <a:bodyPr/>
          <a:lstStyle/>
          <a:p>
            <a:r>
              <a:rPr lang="en-US" dirty="0"/>
              <a:t>Faculty have worked and continue to work hard meeting students where ‘students are’.</a:t>
            </a:r>
          </a:p>
          <a:p>
            <a:r>
              <a:rPr lang="en-US" dirty="0"/>
              <a:t>Academic senates have been key in transforming classrooms and colleges into culturally responsive and student-centered learning environments.</a:t>
            </a:r>
          </a:p>
          <a:p>
            <a:r>
              <a:rPr lang="en-US" dirty="0"/>
              <a:t>We have a lot of work to do in implementing recent initiatives AB 928, AB 1111, AB 1705, and more…</a:t>
            </a:r>
          </a:p>
          <a:p>
            <a:r>
              <a:rPr lang="en-US" dirty="0"/>
              <a:t>Our work must be grounded in the tenets and principles of inclusion, diversity, equity, anti-racism, and accessibility (IDEAA).</a:t>
            </a:r>
          </a:p>
          <a:p>
            <a:r>
              <a:rPr lang="en-US" b="1" dirty="0"/>
              <a:t>We are 57,000 strong</a:t>
            </a:r>
            <a:r>
              <a:rPr lang="en-US" dirty="0"/>
              <a:t>...you do not have to do this alone:</a:t>
            </a:r>
          </a:p>
          <a:p>
            <a:pPr lvl="1"/>
            <a:r>
              <a:rPr lang="en-US" sz="2400" dirty="0"/>
              <a:t>Work as a team</a:t>
            </a:r>
          </a:p>
          <a:p>
            <a:pPr lvl="1"/>
            <a:r>
              <a:rPr lang="en-US" sz="2400" dirty="0"/>
              <a:t>Take care of yourself</a:t>
            </a:r>
          </a:p>
          <a:p>
            <a:pPr lvl="1"/>
            <a:r>
              <a:rPr lang="en-US" sz="2400" dirty="0"/>
              <a:t>Care for others</a:t>
            </a:r>
          </a:p>
        </p:txBody>
      </p:sp>
      <p:sp>
        <p:nvSpPr>
          <p:cNvPr id="4" name="Slide Number Placeholder 3">
            <a:extLst>
              <a:ext uri="{FF2B5EF4-FFF2-40B4-BE49-F238E27FC236}">
                <a16:creationId xmlns:a16="http://schemas.microsoft.com/office/drawing/2014/main" id="{A219FDBB-39B8-65DB-90B7-5599DC88E705}"/>
              </a:ext>
            </a:extLst>
          </p:cNvPr>
          <p:cNvSpPr>
            <a:spLocks noGrp="1"/>
          </p:cNvSpPr>
          <p:nvPr>
            <p:ph type="sldNum" sz="quarter" idx="10"/>
          </p:nvPr>
        </p:nvSpPr>
        <p:spPr/>
        <p:txBody>
          <a:bodyPr/>
          <a:lstStyle/>
          <a:p>
            <a:pPr>
              <a:defRPr/>
            </a:pPr>
            <a:fld id="{576C9E23-81DC-524C-9AAF-31FE3F6CAB57}" type="slidenum">
              <a:rPr lang="en-US" altLang="en-US" smtClean="0"/>
              <a:pPr>
                <a:defRPr/>
              </a:pPr>
              <a:t>35</a:t>
            </a:fld>
            <a:endParaRPr lang="en-US" altLang="en-US" dirty="0"/>
          </a:p>
        </p:txBody>
      </p:sp>
    </p:spTree>
    <p:extLst>
      <p:ext uri="{BB962C8B-B14F-4D97-AF65-F5344CB8AC3E}">
        <p14:creationId xmlns:p14="http://schemas.microsoft.com/office/powerpoint/2010/main" val="3420755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D3067-C849-94C3-BC06-50530BB41DD9}"/>
              </a:ext>
            </a:extLst>
          </p:cNvPr>
          <p:cNvSpPr>
            <a:spLocks noGrp="1"/>
          </p:cNvSpPr>
          <p:nvPr>
            <p:ph idx="1"/>
          </p:nvPr>
        </p:nvSpPr>
        <p:spPr>
          <a:xfrm>
            <a:off x="4441371" y="1175657"/>
            <a:ext cx="6591754" cy="5109929"/>
          </a:xfrm>
        </p:spPr>
        <p:txBody>
          <a:bodyPr/>
          <a:lstStyle/>
          <a:p>
            <a:r>
              <a:rPr lang="en-US" dirty="0"/>
              <a:t>Over the next 3 days, take time to:</a:t>
            </a:r>
          </a:p>
          <a:p>
            <a:pPr marL="342900" indent="-342900">
              <a:buClr>
                <a:schemeClr val="tx1"/>
              </a:buClr>
              <a:buFont typeface="Arial" panose="020B0604020202020204" pitchFamily="34" charset="0"/>
              <a:buChar char="•"/>
            </a:pPr>
            <a:r>
              <a:rPr lang="en-US" dirty="0"/>
              <a:t>Center on authentic voices and lived experiences in the 10+1,</a:t>
            </a:r>
          </a:p>
          <a:p>
            <a:pPr marL="342900" indent="-342900">
              <a:buClr>
                <a:schemeClr val="tx1"/>
              </a:buClr>
              <a:buFont typeface="Arial" panose="020B0604020202020204" pitchFamily="34" charset="0"/>
              <a:buChar char="•"/>
            </a:pPr>
            <a:r>
              <a:rPr lang="en-US" dirty="0"/>
              <a:t>Acknowledge or support the good work of a colleague,</a:t>
            </a:r>
          </a:p>
          <a:p>
            <a:pPr marL="342900" indent="-342900">
              <a:buClr>
                <a:schemeClr val="tx1"/>
              </a:buClr>
              <a:buFont typeface="Arial" panose="020B0604020202020204" pitchFamily="34" charset="0"/>
              <a:buChar char="•"/>
            </a:pPr>
            <a:r>
              <a:rPr lang="en-US" dirty="0"/>
              <a:t>Self reflect on your personal growth over the last few years, and</a:t>
            </a:r>
          </a:p>
          <a:p>
            <a:pPr marL="342900" indent="-342900">
              <a:buClr>
                <a:schemeClr val="tx1"/>
              </a:buClr>
              <a:buFont typeface="Arial" panose="020B0604020202020204" pitchFamily="34" charset="0"/>
              <a:buChar char="•"/>
            </a:pPr>
            <a:r>
              <a:rPr lang="en-US" dirty="0"/>
              <a:t>Enjoy this time with colleagues!</a:t>
            </a:r>
          </a:p>
          <a:p>
            <a:endParaRPr lang="en-US" dirty="0"/>
          </a:p>
          <a:p>
            <a:pPr algn="ctr"/>
            <a:r>
              <a:rPr lang="en-US" sz="4800" i="1" dirty="0">
                <a:solidFill>
                  <a:schemeClr val="tx1"/>
                </a:solidFill>
                <a:latin typeface="Bradley Hand" pitchFamily="2" charset="77"/>
              </a:rPr>
              <a:t>Thank you!</a:t>
            </a:r>
          </a:p>
        </p:txBody>
      </p:sp>
      <p:sp>
        <p:nvSpPr>
          <p:cNvPr id="5" name="Slide Number Placeholder 4">
            <a:extLst>
              <a:ext uri="{FF2B5EF4-FFF2-40B4-BE49-F238E27FC236}">
                <a16:creationId xmlns:a16="http://schemas.microsoft.com/office/drawing/2014/main" id="{3CE44DD8-F479-5929-1F11-523A20381019}"/>
              </a:ext>
            </a:extLst>
          </p:cNvPr>
          <p:cNvSpPr>
            <a:spLocks noGrp="1"/>
          </p:cNvSpPr>
          <p:nvPr>
            <p:ph type="sldNum" sz="quarter" idx="10"/>
          </p:nvPr>
        </p:nvSpPr>
        <p:spPr/>
        <p:txBody>
          <a:bodyPr/>
          <a:lstStyle/>
          <a:p>
            <a:pPr>
              <a:defRPr/>
            </a:pPr>
            <a:fld id="{D8EA18C6-28F1-3B47-AF4F-AD518E9A6B5A}" type="slidenum">
              <a:rPr lang="en-US" altLang="en-US" smtClean="0"/>
              <a:pPr>
                <a:defRPr/>
              </a:pPr>
              <a:t>36</a:t>
            </a:fld>
            <a:endParaRPr lang="en-US" altLang="en-US" dirty="0"/>
          </a:p>
        </p:txBody>
      </p:sp>
      <p:pic>
        <p:nvPicPr>
          <p:cNvPr id="7" name="Picture 6" descr="Two people helping each other climb a cliff&#10;">
            <a:extLst>
              <a:ext uri="{FF2B5EF4-FFF2-40B4-BE49-F238E27FC236}">
                <a16:creationId xmlns:a16="http://schemas.microsoft.com/office/drawing/2014/main" id="{C66251F1-377C-20A9-4563-1D06912F5E3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9525" y="1190581"/>
            <a:ext cx="2973665" cy="4476837"/>
          </a:xfrm>
          <a:prstGeom prst="rect">
            <a:avLst/>
          </a:prstGeom>
        </p:spPr>
      </p:pic>
    </p:spTree>
    <p:extLst>
      <p:ext uri="{BB962C8B-B14F-4D97-AF65-F5344CB8AC3E}">
        <p14:creationId xmlns:p14="http://schemas.microsoft.com/office/powerpoint/2010/main" val="185983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1013664"/>
          </a:xfrm>
        </p:spPr>
        <p:txBody>
          <a:bodyPr anchor="ctr">
            <a:normAutofit/>
          </a:bodyPr>
          <a:lstStyle/>
          <a:p>
            <a:pPr algn="ctr"/>
            <a:r>
              <a:rPr lang="en-US" sz="4600" b="1" dirty="0"/>
              <a:t>Action</a:t>
            </a:r>
          </a:p>
        </p:txBody>
      </p:sp>
      <p:sp>
        <p:nvSpPr>
          <p:cNvPr id="3" name="Content Placeholder 2"/>
          <p:cNvSpPr>
            <a:spLocks noGrp="1"/>
          </p:cNvSpPr>
          <p:nvPr>
            <p:ph sz="half" idx="2"/>
          </p:nvPr>
        </p:nvSpPr>
        <p:spPr>
          <a:xfrm>
            <a:off x="1277650" y="1657432"/>
            <a:ext cx="4922537" cy="3231304"/>
          </a:xfrm>
        </p:spPr>
        <p:txBody>
          <a:bodyPr anchor="ctr"/>
          <a:lstStyle/>
          <a:p>
            <a:pPr marL="0" indent="0" algn="ctr">
              <a:buNone/>
            </a:pPr>
            <a:r>
              <a:rPr lang="en-US" sz="3200" dirty="0">
                <a:solidFill>
                  <a:schemeClr val="tx2"/>
                </a:solidFill>
              </a:rPr>
              <a:t>Adoption of the </a:t>
            </a:r>
          </a:p>
          <a:p>
            <a:pPr marL="0" indent="0" algn="ctr">
              <a:buNone/>
            </a:pPr>
            <a:r>
              <a:rPr lang="en-US" sz="3200" dirty="0">
                <a:solidFill>
                  <a:schemeClr val="tx2"/>
                </a:solidFill>
              </a:rPr>
              <a:t>Procedures for </a:t>
            </a:r>
          </a:p>
          <a:p>
            <a:pPr marL="0" indent="0" algn="ctr">
              <a:buNone/>
            </a:pPr>
            <a:r>
              <a:rPr lang="en-US" sz="3200" dirty="0">
                <a:solidFill>
                  <a:schemeClr val="tx2"/>
                </a:solidFill>
              </a:rPr>
              <a:t>Fall 2022 </a:t>
            </a:r>
          </a:p>
          <a:p>
            <a:pPr marL="0" indent="0" algn="ctr">
              <a:buNone/>
            </a:pPr>
            <a:r>
              <a:rPr lang="en-US" sz="3200" dirty="0">
                <a:solidFill>
                  <a:schemeClr val="tx2"/>
                </a:solidFill>
              </a:rPr>
              <a:t>Plenary Session</a:t>
            </a:r>
          </a:p>
          <a:p>
            <a:pPr marL="0" indent="0" algn="ctr">
              <a:buNone/>
            </a:pPr>
            <a:r>
              <a:rPr lang="en-US" sz="2000" dirty="0"/>
              <a:t>Procedures can be found on the </a:t>
            </a:r>
            <a:r>
              <a:rPr lang="en-US" sz="2000" dirty="0">
                <a:hlinkClick r:id="rId3"/>
              </a:rPr>
              <a:t>Fall 2022 Resolutions Page</a:t>
            </a:r>
            <a:r>
              <a:rPr lang="en-US" sz="2000" dirty="0"/>
              <a:t>, linked in the Resources tab of the </a:t>
            </a:r>
            <a:r>
              <a:rPr lang="en-US" sz="2000" dirty="0">
                <a:hlinkClick r:id="rId4"/>
              </a:rPr>
              <a:t>Fall 2022 Plenary Session webpage</a:t>
            </a:r>
            <a:endParaRPr lang="en-US" sz="2000" dirty="0"/>
          </a:p>
        </p:txBody>
      </p:sp>
      <p:sp>
        <p:nvSpPr>
          <p:cNvPr id="4" name="Content Placeholder 3"/>
          <p:cNvSpPr>
            <a:spLocks noGrp="1"/>
          </p:cNvSpPr>
          <p:nvPr>
            <p:ph sz="quarter" idx="4"/>
          </p:nvPr>
        </p:nvSpPr>
        <p:spPr>
          <a:xfrm>
            <a:off x="6374812" y="1657432"/>
            <a:ext cx="4948881" cy="2949526"/>
          </a:xfrm>
        </p:spPr>
        <p:txBody>
          <a:bodyPr anchor="ctr"/>
          <a:lstStyle/>
          <a:p>
            <a:pPr marL="0" indent="0" algn="ctr">
              <a:buNone/>
            </a:pPr>
            <a:r>
              <a:rPr lang="en-US" sz="3200" dirty="0">
                <a:solidFill>
                  <a:schemeClr val="tx2"/>
                </a:solidFill>
              </a:rPr>
              <a:t>Adoption of Minutes</a:t>
            </a:r>
          </a:p>
          <a:p>
            <a:pPr marL="0" indent="0" algn="ctr">
              <a:buNone/>
            </a:pPr>
            <a:r>
              <a:rPr lang="en-US" sz="3200" dirty="0">
                <a:solidFill>
                  <a:schemeClr val="tx2"/>
                </a:solidFill>
              </a:rPr>
              <a:t>from Spring 2022</a:t>
            </a:r>
          </a:p>
          <a:p>
            <a:pPr marL="0" indent="0" algn="ctr">
              <a:buNone/>
            </a:pPr>
            <a:r>
              <a:rPr lang="en-US" sz="3200" dirty="0">
                <a:solidFill>
                  <a:schemeClr val="tx2"/>
                </a:solidFill>
              </a:rPr>
              <a:t>Plenary Session</a:t>
            </a:r>
          </a:p>
          <a:p>
            <a:pPr marL="0" indent="0" algn="ctr">
              <a:buNone/>
            </a:pPr>
            <a:endParaRPr lang="en-US" sz="3200" dirty="0"/>
          </a:p>
          <a:p>
            <a:pPr marL="0" indent="0" algn="ctr">
              <a:buNone/>
            </a:pPr>
            <a:r>
              <a:rPr lang="en-US" sz="2000" dirty="0"/>
              <a:t>Minutes can be found under the Resources tab of the </a:t>
            </a:r>
            <a:r>
              <a:rPr lang="en-US" sz="2000" dirty="0">
                <a:hlinkClick r:id="rId4"/>
              </a:rPr>
              <a:t>Fall 2022 Plenary Session webpage</a:t>
            </a:r>
            <a:endParaRPr lang="en-US" sz="2000" dirty="0"/>
          </a:p>
        </p:txBody>
      </p:sp>
      <p:sp>
        <p:nvSpPr>
          <p:cNvPr id="5" name="Slide Number Placeholder 4"/>
          <p:cNvSpPr>
            <a:spLocks noGrp="1"/>
          </p:cNvSpPr>
          <p:nvPr>
            <p:ph type="sldNum" sz="quarter" idx="10"/>
          </p:nvPr>
        </p:nvSpPr>
        <p:spPr/>
        <p:txBody>
          <a:bodyPr/>
          <a:lstStyle/>
          <a:p>
            <a:pPr>
              <a:defRPr/>
            </a:pPr>
            <a:fld id="{541C1AB4-F0EA-3940-A3A7-33051516FBC7}" type="slidenum">
              <a:rPr lang="en-US" altLang="en-US" smtClean="0"/>
              <a:pPr>
                <a:defRPr/>
              </a:pPr>
              <a:t>4</a:t>
            </a:fld>
            <a:endParaRPr lang="en-US" altLang="en-US" dirty="0"/>
          </a:p>
        </p:txBody>
      </p:sp>
      <p:sp>
        <p:nvSpPr>
          <p:cNvPr id="6" name="TextBox 5"/>
          <p:cNvSpPr txBox="1"/>
          <p:nvPr/>
        </p:nvSpPr>
        <p:spPr>
          <a:xfrm>
            <a:off x="1759527" y="5277368"/>
            <a:ext cx="9594274" cy="1107996"/>
          </a:xfrm>
          <a:prstGeom prst="rect">
            <a:avLst/>
          </a:prstGeom>
          <a:noFill/>
        </p:spPr>
        <p:txBody>
          <a:bodyPr wrap="square" rtlCol="0">
            <a:spAutoFit/>
          </a:bodyPr>
          <a:lstStyle/>
          <a:p>
            <a:r>
              <a:rPr lang="en-US" sz="2200" dirty="0">
                <a:solidFill>
                  <a:schemeClr val="accent2">
                    <a:lumMod val="50000"/>
                  </a:schemeClr>
                </a:solidFill>
                <a:latin typeface="+mj-lt"/>
              </a:rPr>
              <a:t>Also, please review the ASCCC Audit Report available on the Plenary Session Event page at the ASCCC website. We are proud to report there are no findings or comments.</a:t>
            </a:r>
          </a:p>
        </p:txBody>
      </p:sp>
    </p:spTree>
    <p:extLst>
      <p:ext uri="{BB962C8B-B14F-4D97-AF65-F5344CB8AC3E}">
        <p14:creationId xmlns:p14="http://schemas.microsoft.com/office/powerpoint/2010/main" val="143597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3893600" y="2838325"/>
            <a:ext cx="4395000" cy="1533000"/>
          </a:xfrm>
          <a:prstGeom prst="rect">
            <a:avLst/>
          </a:prstGeom>
          <a:noFill/>
          <a:ln>
            <a:noFill/>
          </a:ln>
        </p:spPr>
        <p:txBody>
          <a:bodyPr spcFirstLastPara="1" wrap="square" lIns="91425" tIns="45700" rIns="91425" bIns="45700" anchor="b" anchorCtr="0">
            <a:spAutoFit/>
          </a:bodyPr>
          <a:lstStyle/>
          <a:p>
            <a:pPr>
              <a:buClr>
                <a:schemeClr val="dk2"/>
              </a:buClr>
              <a:buSzPts val="3600"/>
            </a:pPr>
            <a:r>
              <a:rPr lang="en-US" sz="2600" dirty="0">
                <a:latin typeface="Arial"/>
                <a:ea typeface="Arial"/>
                <a:cs typeface="Arial"/>
                <a:sym typeface="Arial"/>
              </a:rPr>
              <a:t>Supporting the Work of the </a:t>
            </a:r>
            <a:br>
              <a:rPr lang="en-US" sz="2600" dirty="0">
                <a:latin typeface="Arial"/>
                <a:ea typeface="Arial"/>
                <a:cs typeface="Arial"/>
                <a:sym typeface="Arial"/>
              </a:rPr>
            </a:br>
            <a:r>
              <a:rPr lang="en-US" sz="2600" dirty="0">
                <a:latin typeface="Arial"/>
                <a:ea typeface="Arial"/>
                <a:cs typeface="Arial"/>
                <a:sym typeface="Arial"/>
              </a:rPr>
              <a:t>Academic Senate for California Community Colleges</a:t>
            </a:r>
            <a:endParaRPr sz="1520" dirty="0">
              <a:latin typeface="Arial"/>
              <a:ea typeface="Arial"/>
              <a:cs typeface="Arial"/>
              <a:sym typeface="Arial"/>
            </a:endParaRPr>
          </a:p>
        </p:txBody>
      </p:sp>
      <p:sp>
        <p:nvSpPr>
          <p:cNvPr id="69" name="Google Shape;69;p9"/>
          <p:cNvSpPr txBox="1">
            <a:spLocks noGrp="1"/>
          </p:cNvSpPr>
          <p:nvPr>
            <p:ph type="subTitle" idx="1"/>
          </p:nvPr>
        </p:nvSpPr>
        <p:spPr>
          <a:xfrm>
            <a:off x="3893610" y="4679081"/>
            <a:ext cx="4395000" cy="2010000"/>
          </a:xfrm>
          <a:prstGeom prst="rect">
            <a:avLst/>
          </a:prstGeom>
        </p:spPr>
        <p:txBody>
          <a:bodyPr spcFirstLastPara="1" wrap="square" lIns="91425" tIns="45700" rIns="91425" bIns="45700" anchor="t" anchorCtr="0">
            <a:normAutofit/>
          </a:bodyPr>
          <a:lstStyle/>
          <a:p>
            <a:pPr marL="0" indent="0"/>
            <a:r>
              <a:rPr lang="en-US" dirty="0">
                <a:latin typeface="+mn-lt"/>
              </a:rPr>
              <a:t>ASCCC Fall Plenary</a:t>
            </a:r>
            <a:endParaRPr dirty="0">
              <a:latin typeface="+mn-lt"/>
            </a:endParaRPr>
          </a:p>
          <a:p>
            <a:pPr marL="0" indent="0"/>
            <a:r>
              <a:rPr lang="en-US" dirty="0">
                <a:latin typeface="+mn-lt"/>
              </a:rPr>
              <a:t>November 3-5, 2022</a:t>
            </a:r>
            <a:endParaRPr dirty="0">
              <a:latin typeface="+mn-lt"/>
            </a:endParaRPr>
          </a:p>
          <a:p>
            <a:pPr marL="0" indent="0"/>
            <a:endParaRPr dirty="0">
              <a:latin typeface="+mn-lt"/>
            </a:endParaRPr>
          </a:p>
          <a:p>
            <a:pPr marL="0" indent="0"/>
            <a:r>
              <a:rPr lang="en-US" dirty="0">
                <a:latin typeface="+mn-lt"/>
              </a:rPr>
              <a:t>Sacramento, CA</a:t>
            </a:r>
            <a:endParaRPr dirty="0">
              <a:latin typeface="+mn-lt"/>
            </a:endParaRPr>
          </a:p>
        </p:txBody>
      </p:sp>
      <p:sp>
        <p:nvSpPr>
          <p:cNvPr id="70" name="Google Shape;70;p9"/>
          <p:cNvSpPr/>
          <p:nvPr/>
        </p:nvSpPr>
        <p:spPr>
          <a:xfrm>
            <a:off x="4292400" y="297775"/>
            <a:ext cx="3607200" cy="18159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pic>
        <p:nvPicPr>
          <p:cNvPr id="71" name="Google Shape;71;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29187" y="922975"/>
            <a:ext cx="2123838" cy="17495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graphicFrame>
        <p:nvGraphicFramePr>
          <p:cNvPr id="76" name="Google Shape;76;p10"/>
          <p:cNvGraphicFramePr/>
          <p:nvPr/>
        </p:nvGraphicFramePr>
        <p:xfrm>
          <a:off x="1838526" y="1993276"/>
          <a:ext cx="8447425" cy="4142325"/>
        </p:xfrm>
        <a:graphic>
          <a:graphicData uri="http://schemas.openxmlformats.org/drawingml/2006/table">
            <a:tbl>
              <a:tblPr>
                <a:noFill/>
              </a:tblPr>
              <a:tblGrid>
                <a:gridCol w="1122125">
                  <a:extLst>
                    <a:ext uri="{9D8B030D-6E8A-4147-A177-3AD203B41FA5}">
                      <a16:colId xmlns:a16="http://schemas.microsoft.com/office/drawing/2014/main" val="20000"/>
                    </a:ext>
                  </a:extLst>
                </a:gridCol>
                <a:gridCol w="2823675">
                  <a:extLst>
                    <a:ext uri="{9D8B030D-6E8A-4147-A177-3AD203B41FA5}">
                      <a16:colId xmlns:a16="http://schemas.microsoft.com/office/drawing/2014/main" val="20001"/>
                    </a:ext>
                  </a:extLst>
                </a:gridCol>
                <a:gridCol w="1156850">
                  <a:extLst>
                    <a:ext uri="{9D8B030D-6E8A-4147-A177-3AD203B41FA5}">
                      <a16:colId xmlns:a16="http://schemas.microsoft.com/office/drawing/2014/main" val="20002"/>
                    </a:ext>
                  </a:extLst>
                </a:gridCol>
                <a:gridCol w="3344775">
                  <a:extLst>
                    <a:ext uri="{9D8B030D-6E8A-4147-A177-3AD203B41FA5}">
                      <a16:colId xmlns:a16="http://schemas.microsoft.com/office/drawing/2014/main" val="20003"/>
                    </a:ext>
                  </a:extLst>
                </a:gridCol>
              </a:tblGrid>
              <a:tr h="1380775">
                <a:tc>
                  <a:txBody>
                    <a:bodyPr/>
                    <a:lstStyle/>
                    <a:p>
                      <a:pPr marL="0" lvl="0" indent="0" algn="l" rtl="0">
                        <a:spcBef>
                          <a:spcPts val="0"/>
                        </a:spcBef>
                        <a:spcAft>
                          <a:spcPts val="0"/>
                        </a:spcAft>
                        <a:buNone/>
                      </a:pPr>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b="1" dirty="0">
                          <a:solidFill>
                            <a:schemeClr val="dk2"/>
                          </a:solidFill>
                        </a:rPr>
                        <a:t>President: Manuel J. </a:t>
                      </a:r>
                      <a:r>
                        <a:rPr lang="en-US" b="1" dirty="0" err="1">
                          <a:solidFill>
                            <a:schemeClr val="dk2"/>
                          </a:solidFill>
                        </a:rPr>
                        <a:t>Vélez</a:t>
                      </a:r>
                      <a:endParaRPr b="1" dirty="0">
                        <a:solidFill>
                          <a:schemeClr val="dk2"/>
                        </a:solidFill>
                      </a:endParaRPr>
                    </a:p>
                    <a:p>
                      <a:pPr marL="0" lvl="0" indent="0" algn="l" rtl="0">
                        <a:spcBef>
                          <a:spcPts val="0"/>
                        </a:spcBef>
                        <a:spcAft>
                          <a:spcPts val="0"/>
                        </a:spcAft>
                        <a:buNone/>
                      </a:pPr>
                      <a:r>
                        <a:rPr lang="en-US" dirty="0"/>
                        <a:t>San Diego Mesa College</a:t>
                      </a:r>
                      <a:endParaRPr dirty="0"/>
                    </a:p>
                    <a:p>
                      <a:pPr marL="0" lvl="0" indent="0" algn="l" rtl="0">
                        <a:spcBef>
                          <a:spcPts val="0"/>
                        </a:spcBef>
                        <a:spcAft>
                          <a:spcPts val="0"/>
                        </a:spcAft>
                        <a:buNone/>
                      </a:pPr>
                      <a:r>
                        <a:rPr lang="en-US" dirty="0"/>
                        <a:t>mvelez@sdccd.edu</a:t>
                      </a:r>
                      <a:endParaRPr dirty="0"/>
                    </a:p>
                    <a:p>
                      <a:pPr marL="0" lvl="0" indent="0" algn="l" rtl="0">
                        <a:spcBef>
                          <a:spcPts val="0"/>
                        </a:spcBef>
                        <a:spcAft>
                          <a:spcPts val="0"/>
                        </a:spcAft>
                        <a:buNone/>
                      </a:pPr>
                      <a:endParaRPr dirty="0"/>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b="1">
                          <a:solidFill>
                            <a:schemeClr val="dk2"/>
                          </a:solidFill>
                        </a:rPr>
                        <a:t>Executive Director: Krystinne Mica</a:t>
                      </a:r>
                      <a:endParaRPr b="1">
                        <a:solidFill>
                          <a:schemeClr val="dk2"/>
                        </a:solidFill>
                      </a:endParaRPr>
                    </a:p>
                    <a:p>
                      <a:pPr marL="0" lvl="0" indent="0" algn="l" rtl="0">
                        <a:spcBef>
                          <a:spcPts val="0"/>
                        </a:spcBef>
                        <a:spcAft>
                          <a:spcPts val="0"/>
                        </a:spcAft>
                        <a:buNone/>
                      </a:pPr>
                      <a:r>
                        <a:rPr lang="en-US"/>
                        <a:t>Academic Senate for California Community Colleges</a:t>
                      </a:r>
                      <a:endParaRPr/>
                    </a:p>
                    <a:p>
                      <a:pPr marL="0" lvl="0" indent="0" algn="l" rtl="0">
                        <a:spcBef>
                          <a:spcPts val="0"/>
                        </a:spcBef>
                        <a:spcAft>
                          <a:spcPts val="0"/>
                        </a:spcAft>
                        <a:buNone/>
                      </a:pPr>
                      <a:r>
                        <a:rPr lang="en-US"/>
                        <a:t>krystinne@asccc.org</a:t>
                      </a:r>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r h="1380775">
                <a:tc>
                  <a:txBody>
                    <a:bodyPr/>
                    <a:lstStyle/>
                    <a:p>
                      <a:pPr marL="0" lvl="0" indent="0" algn="l" rtl="0">
                        <a:spcBef>
                          <a:spcPts val="0"/>
                        </a:spcBef>
                        <a:spcAft>
                          <a:spcPts val="0"/>
                        </a:spcAft>
                        <a:buNone/>
                      </a:pPr>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b="1" dirty="0">
                          <a:solidFill>
                            <a:schemeClr val="dk2"/>
                          </a:solidFill>
                        </a:rPr>
                        <a:t>Secretary: Karen Chow</a:t>
                      </a:r>
                      <a:endParaRPr b="1" dirty="0">
                        <a:solidFill>
                          <a:schemeClr val="dk2"/>
                        </a:solidFill>
                      </a:endParaRPr>
                    </a:p>
                    <a:p>
                      <a:pPr marL="0" lvl="0" indent="0" algn="l" rtl="0">
                        <a:spcBef>
                          <a:spcPts val="0"/>
                        </a:spcBef>
                        <a:spcAft>
                          <a:spcPts val="0"/>
                        </a:spcAft>
                        <a:buNone/>
                      </a:pPr>
                      <a:r>
                        <a:rPr lang="en-US" dirty="0"/>
                        <a:t>De Anza College</a:t>
                      </a:r>
                      <a:endParaRPr dirty="0"/>
                    </a:p>
                    <a:p>
                      <a:pPr marL="0" lvl="0" indent="0" algn="l" rtl="0">
                        <a:spcBef>
                          <a:spcPts val="0"/>
                        </a:spcBef>
                        <a:spcAft>
                          <a:spcPts val="0"/>
                        </a:spcAft>
                        <a:buNone/>
                      </a:pPr>
                      <a:r>
                        <a:rPr lang="en-US" dirty="0"/>
                        <a:t>chowkaren@deanza.edu</a:t>
                      </a:r>
                      <a:endParaRPr dirty="0"/>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b="1">
                          <a:solidFill>
                            <a:schemeClr val="dk2"/>
                          </a:solidFill>
                        </a:rPr>
                        <a:t>Treasurer: Carrie Roberson</a:t>
                      </a:r>
                      <a:endParaRPr b="1">
                        <a:solidFill>
                          <a:schemeClr val="dk2"/>
                        </a:solidFill>
                      </a:endParaRPr>
                    </a:p>
                    <a:p>
                      <a:pPr marL="0" lvl="0" indent="0" algn="l" rtl="0">
                        <a:spcBef>
                          <a:spcPts val="0"/>
                        </a:spcBef>
                        <a:spcAft>
                          <a:spcPts val="0"/>
                        </a:spcAft>
                        <a:buNone/>
                      </a:pPr>
                      <a:r>
                        <a:rPr lang="en-US"/>
                        <a:t>Butte College</a:t>
                      </a:r>
                      <a:endParaRPr/>
                    </a:p>
                    <a:p>
                      <a:pPr marL="0" lvl="0" indent="0" algn="l" rtl="0">
                        <a:spcBef>
                          <a:spcPts val="0"/>
                        </a:spcBef>
                        <a:spcAft>
                          <a:spcPts val="0"/>
                        </a:spcAft>
                        <a:buNone/>
                      </a:pPr>
                      <a:r>
                        <a:rPr lang="en-US"/>
                        <a:t>robersonca@butte.edu</a:t>
                      </a:r>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1"/>
                  </a:ext>
                </a:extLst>
              </a:tr>
              <a:tr h="1380775">
                <a:tc>
                  <a:txBody>
                    <a:bodyPr/>
                    <a:lstStyle/>
                    <a:p>
                      <a:pPr marL="0" lvl="0" indent="0" algn="l" rtl="0">
                        <a:spcBef>
                          <a:spcPts val="0"/>
                        </a:spcBef>
                        <a:spcAft>
                          <a:spcPts val="0"/>
                        </a:spcAft>
                        <a:buNone/>
                      </a:pPr>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b="1" dirty="0">
                          <a:solidFill>
                            <a:schemeClr val="dk2"/>
                          </a:solidFill>
                        </a:rPr>
                        <a:t>Director: Robert L. Stewart Jr.</a:t>
                      </a:r>
                      <a:endParaRPr b="1" dirty="0">
                        <a:solidFill>
                          <a:schemeClr val="dk2"/>
                        </a:solidFill>
                      </a:endParaRPr>
                    </a:p>
                    <a:p>
                      <a:pPr marL="0" lvl="0" indent="0" algn="l" rtl="0">
                        <a:spcBef>
                          <a:spcPts val="0"/>
                        </a:spcBef>
                        <a:spcAft>
                          <a:spcPts val="0"/>
                        </a:spcAft>
                        <a:buNone/>
                      </a:pPr>
                      <a:r>
                        <a:rPr lang="en-US" dirty="0"/>
                        <a:t>Los Angeles Southwest College</a:t>
                      </a:r>
                      <a:endParaRPr dirty="0"/>
                    </a:p>
                    <a:p>
                      <a:pPr marL="0" lvl="0" indent="0" algn="l" rtl="0">
                        <a:spcBef>
                          <a:spcPts val="0"/>
                        </a:spcBef>
                        <a:spcAft>
                          <a:spcPts val="0"/>
                        </a:spcAft>
                        <a:buNone/>
                      </a:pPr>
                      <a:r>
                        <a:rPr lang="en-US" dirty="0"/>
                        <a:t>stewarrl@lasc.edu</a:t>
                      </a:r>
                      <a:endParaRPr dirty="0"/>
                    </a:p>
                    <a:p>
                      <a:pPr marL="0" lvl="0" indent="0" algn="l" rtl="0">
                        <a:spcBef>
                          <a:spcPts val="0"/>
                        </a:spcBef>
                        <a:spcAft>
                          <a:spcPts val="0"/>
                        </a:spcAft>
                        <a:buNone/>
                      </a:pPr>
                      <a:endParaRPr dirty="0"/>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US" b="1" dirty="0">
                          <a:solidFill>
                            <a:schemeClr val="dk2"/>
                          </a:solidFill>
                        </a:rPr>
                        <a:t>Director: Van Rider</a:t>
                      </a:r>
                      <a:endParaRPr b="1" dirty="0">
                        <a:solidFill>
                          <a:schemeClr val="dk2"/>
                        </a:solidFill>
                      </a:endParaRPr>
                    </a:p>
                    <a:p>
                      <a:pPr marL="0" lvl="0" indent="0" algn="l" rtl="0">
                        <a:spcBef>
                          <a:spcPts val="0"/>
                        </a:spcBef>
                        <a:spcAft>
                          <a:spcPts val="0"/>
                        </a:spcAft>
                        <a:buNone/>
                      </a:pPr>
                      <a:r>
                        <a:rPr lang="en-US" dirty="0"/>
                        <a:t>Antelope Valley College</a:t>
                      </a:r>
                      <a:endParaRPr dirty="0"/>
                    </a:p>
                    <a:p>
                      <a:pPr marL="0" lvl="0" indent="0" algn="l" rtl="0">
                        <a:spcBef>
                          <a:spcPts val="0"/>
                        </a:spcBef>
                        <a:spcAft>
                          <a:spcPts val="0"/>
                        </a:spcAft>
                        <a:buNone/>
                      </a:pPr>
                      <a:r>
                        <a:rPr lang="en-US" dirty="0"/>
                        <a:t>vrider@avc.edu</a:t>
                      </a:r>
                      <a:endParaRPr dirty="0"/>
                    </a:p>
                  </a:txBody>
                  <a:tcPr marL="91425" marR="91425" marT="91425" marB="914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7" name="Google Shape;77;p10"/>
          <p:cNvSpPr txBox="1">
            <a:spLocks noGrp="1"/>
          </p:cNvSpPr>
          <p:nvPr>
            <p:ph type="title"/>
          </p:nvPr>
        </p:nvSpPr>
        <p:spPr>
          <a:xfrm>
            <a:off x="2189825" y="953271"/>
            <a:ext cx="7886700" cy="591000"/>
          </a:xfrm>
          <a:prstGeom prst="rect">
            <a:avLst/>
          </a:prstGeom>
          <a:noFill/>
          <a:ln>
            <a:noFill/>
          </a:ln>
        </p:spPr>
        <p:txBody>
          <a:bodyPr spcFirstLastPara="1" wrap="square" lIns="91425" tIns="45700" rIns="91425" bIns="45700" anchor="ctr" anchorCtr="0">
            <a:spAutoFit/>
          </a:bodyPr>
          <a:lstStyle/>
          <a:p>
            <a:pPr algn="ctr">
              <a:buSzPts val="4000"/>
            </a:pPr>
            <a:r>
              <a:rPr lang="en-US" dirty="0">
                <a:latin typeface="Arial"/>
                <a:ea typeface="Arial"/>
                <a:cs typeface="Arial"/>
                <a:sym typeface="Arial"/>
              </a:rPr>
              <a:t>2022-2023 Board of Directors</a:t>
            </a:r>
            <a:endParaRPr dirty="0">
              <a:latin typeface="Arial"/>
              <a:ea typeface="Arial"/>
              <a:cs typeface="Arial"/>
              <a:sym typeface="Arial"/>
            </a:endParaRPr>
          </a:p>
        </p:txBody>
      </p:sp>
      <p:pic>
        <p:nvPicPr>
          <p:cNvPr id="78" name="Google Shape;78;p1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962501" y="2097139"/>
            <a:ext cx="933925" cy="1245233"/>
          </a:xfrm>
          <a:prstGeom prst="rect">
            <a:avLst/>
          </a:prstGeom>
          <a:noFill/>
          <a:ln>
            <a:noFill/>
          </a:ln>
          <a:effectLst>
            <a:outerShdw blurRad="57150" dist="19050" dir="5400000" algn="bl" rotWithShape="0">
              <a:srgbClr val="000000">
                <a:alpha val="50000"/>
              </a:srgbClr>
            </a:outerShdw>
          </a:effectLst>
        </p:spPr>
      </p:pic>
      <p:pic>
        <p:nvPicPr>
          <p:cNvPr id="79" name="Google Shape;79;p1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867401" y="2097125"/>
            <a:ext cx="933925" cy="1245242"/>
          </a:xfrm>
          <a:prstGeom prst="rect">
            <a:avLst/>
          </a:prstGeom>
          <a:noFill/>
          <a:ln>
            <a:noFill/>
          </a:ln>
          <a:effectLst>
            <a:outerShdw blurRad="57150" dist="19050" dir="5400000" algn="bl" rotWithShape="0">
              <a:srgbClr val="000000">
                <a:alpha val="50000"/>
              </a:srgbClr>
            </a:outerShdw>
          </a:effectLst>
        </p:spPr>
      </p:pic>
      <p:pic>
        <p:nvPicPr>
          <p:cNvPr id="80" name="Google Shape;80;p1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867401" y="3475300"/>
            <a:ext cx="933925" cy="1245250"/>
          </a:xfrm>
          <a:prstGeom prst="rect">
            <a:avLst/>
          </a:prstGeom>
          <a:noFill/>
          <a:ln>
            <a:noFill/>
          </a:ln>
          <a:effectLst>
            <a:outerShdw blurRad="57150" dist="19050" dir="5400000" algn="bl" rotWithShape="0">
              <a:srgbClr val="000000">
                <a:alpha val="50000"/>
              </a:srgbClr>
            </a:outerShdw>
          </a:effectLst>
        </p:spPr>
      </p:pic>
      <p:pic>
        <p:nvPicPr>
          <p:cNvPr id="81" name="Google Shape;81;p10"/>
          <p:cNvPicPr preferRelativeResize="0"/>
          <p:nvPr/>
        </p:nvPicPr>
        <p:blipFill>
          <a:blip r:embed="rId7">
            <a:alphaModFix/>
          </a:blip>
          <a:stretch>
            <a:fillRect/>
          </a:stretch>
        </p:blipFill>
        <p:spPr>
          <a:xfrm>
            <a:off x="1962501" y="3468477"/>
            <a:ext cx="933925" cy="1241061"/>
          </a:xfrm>
          <a:prstGeom prst="rect">
            <a:avLst/>
          </a:prstGeom>
          <a:noFill/>
          <a:ln>
            <a:noFill/>
          </a:ln>
          <a:effectLst>
            <a:outerShdw blurRad="57150" dist="19050" dir="5400000" algn="bl" rotWithShape="0">
              <a:srgbClr val="000000">
                <a:alpha val="50000"/>
              </a:srgbClr>
            </a:outerShdw>
          </a:effectLst>
        </p:spPr>
      </p:pic>
      <p:pic>
        <p:nvPicPr>
          <p:cNvPr id="82" name="Google Shape;82;p10"/>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1962501" y="4835626"/>
            <a:ext cx="933925" cy="1245233"/>
          </a:xfrm>
          <a:prstGeom prst="rect">
            <a:avLst/>
          </a:prstGeom>
          <a:noFill/>
          <a:ln>
            <a:noFill/>
          </a:ln>
          <a:effectLst>
            <a:outerShdw blurRad="57150" dist="19050" dir="5400000" algn="bl" rotWithShape="0">
              <a:srgbClr val="000000">
                <a:alpha val="50000"/>
              </a:srgbClr>
            </a:outerShdw>
          </a:effectLst>
        </p:spPr>
      </p:pic>
      <p:pic>
        <p:nvPicPr>
          <p:cNvPr id="83" name="Google Shape;83;p10"/>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867401" y="4853476"/>
            <a:ext cx="933925" cy="124523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2152650" y="1014921"/>
            <a:ext cx="7886700" cy="591000"/>
          </a:xfrm>
          <a:prstGeom prst="rect">
            <a:avLst/>
          </a:prstGeom>
          <a:noFill/>
          <a:ln>
            <a:noFill/>
          </a:ln>
        </p:spPr>
        <p:txBody>
          <a:bodyPr spcFirstLastPara="1" wrap="square" lIns="91425" tIns="45700" rIns="91425" bIns="45700" anchor="ctr" anchorCtr="0">
            <a:spAutoFit/>
          </a:bodyPr>
          <a:lstStyle/>
          <a:p>
            <a:pPr algn="ctr">
              <a:buSzPts val="4000"/>
            </a:pPr>
            <a:r>
              <a:rPr lang="en-US">
                <a:latin typeface="Arial"/>
                <a:ea typeface="Arial"/>
                <a:cs typeface="Arial"/>
                <a:sym typeface="Arial"/>
              </a:rPr>
              <a:t>Our Mission and Purpose</a:t>
            </a:r>
            <a:endParaRPr>
              <a:latin typeface="Arial"/>
              <a:ea typeface="Arial"/>
              <a:cs typeface="Arial"/>
              <a:sym typeface="Arial"/>
            </a:endParaRPr>
          </a:p>
        </p:txBody>
      </p:sp>
      <p:sp>
        <p:nvSpPr>
          <p:cNvPr id="89" name="Google Shape;89;p11"/>
          <p:cNvSpPr txBox="1"/>
          <p:nvPr/>
        </p:nvSpPr>
        <p:spPr>
          <a:xfrm>
            <a:off x="1941600" y="1693325"/>
            <a:ext cx="6527400" cy="4186800"/>
          </a:xfrm>
          <a:prstGeom prst="rect">
            <a:avLst/>
          </a:prstGeom>
          <a:noFill/>
          <a:ln>
            <a:noFill/>
          </a:ln>
        </p:spPr>
        <p:txBody>
          <a:bodyPr spcFirstLastPara="1" wrap="square" lIns="91425" tIns="91425" rIns="91425" bIns="91425" anchor="t" anchorCtr="0">
            <a:spAutoFit/>
          </a:bodyPr>
          <a:lstStyle/>
          <a:p>
            <a:pPr eaLnBrk="1" fontAlgn="auto" hangingPunct="1">
              <a:spcBef>
                <a:spcPts val="0"/>
              </a:spcBef>
              <a:spcAft>
                <a:spcPts val="0"/>
              </a:spcAft>
              <a:buClr>
                <a:srgbClr val="000000"/>
              </a:buClr>
            </a:pPr>
            <a:r>
              <a:rPr lang="en-US" sz="2600" kern="0">
                <a:solidFill>
                  <a:srgbClr val="044C7F"/>
                </a:solidFill>
                <a:latin typeface="Arial"/>
                <a:cs typeface="Arial"/>
                <a:sym typeface="Arial"/>
              </a:rPr>
              <a:t>Mission</a:t>
            </a:r>
            <a:endParaRPr sz="2600" kern="0">
              <a:solidFill>
                <a:srgbClr val="044C7F"/>
              </a:solidFill>
              <a:latin typeface="Arial"/>
              <a:cs typeface="Arial"/>
              <a:sym typeface="Arial"/>
            </a:endParaRPr>
          </a:p>
          <a:p>
            <a:pPr eaLnBrk="1" fontAlgn="auto" hangingPunct="1">
              <a:spcBef>
                <a:spcPts val="0"/>
              </a:spcBef>
              <a:spcAft>
                <a:spcPts val="0"/>
              </a:spcAft>
              <a:buClr>
                <a:srgbClr val="000000"/>
              </a:buClr>
            </a:pPr>
            <a:r>
              <a:rPr lang="en-US" sz="1600" kern="0">
                <a:solidFill>
                  <a:srgbClr val="000000"/>
                </a:solidFill>
                <a:latin typeface="Arial"/>
                <a:cs typeface="Arial"/>
                <a:sym typeface="Arial"/>
              </a:rPr>
              <a:t>The mission of the Academic Senate Foundation for California Community Colleges (ASFCCC) is to enhance the excellence of the California community colleges by sustained support for professional development of our diverse faculty in the furtherance of effective teaching and learning practices.</a:t>
            </a:r>
            <a:endParaRPr sz="1600" kern="0">
              <a:solidFill>
                <a:srgbClr val="000000"/>
              </a:solidFill>
              <a:latin typeface="Arial"/>
              <a:cs typeface="Arial"/>
              <a:sym typeface="Arial"/>
            </a:endParaRPr>
          </a:p>
          <a:p>
            <a:pPr eaLnBrk="1" fontAlgn="auto" hangingPunct="1">
              <a:spcBef>
                <a:spcPts val="0"/>
              </a:spcBef>
              <a:spcAft>
                <a:spcPts val="0"/>
              </a:spcAft>
              <a:buClr>
                <a:srgbClr val="000000"/>
              </a:buClr>
            </a:pPr>
            <a:endParaRPr sz="1600" kern="0">
              <a:solidFill>
                <a:srgbClr val="000000"/>
              </a:solidFill>
              <a:latin typeface="Arial"/>
              <a:cs typeface="Arial"/>
              <a:sym typeface="Arial"/>
            </a:endParaRPr>
          </a:p>
          <a:p>
            <a:pPr eaLnBrk="1" fontAlgn="auto" hangingPunct="1">
              <a:spcBef>
                <a:spcPts val="0"/>
              </a:spcBef>
              <a:spcAft>
                <a:spcPts val="0"/>
              </a:spcAft>
              <a:buClr>
                <a:srgbClr val="000000"/>
              </a:buClr>
            </a:pPr>
            <a:r>
              <a:rPr lang="en-US" sz="2600" kern="0">
                <a:solidFill>
                  <a:srgbClr val="044C7F"/>
                </a:solidFill>
                <a:latin typeface="Arial"/>
                <a:cs typeface="Arial"/>
                <a:sym typeface="Arial"/>
              </a:rPr>
              <a:t>Purpose</a:t>
            </a:r>
            <a:endParaRPr sz="2600" kern="0">
              <a:solidFill>
                <a:srgbClr val="044C7F"/>
              </a:solidFill>
              <a:latin typeface="Arial"/>
              <a:cs typeface="Arial"/>
              <a:sym typeface="Arial"/>
            </a:endParaRPr>
          </a:p>
          <a:p>
            <a:pPr eaLnBrk="1" fontAlgn="auto" hangingPunct="1">
              <a:spcBef>
                <a:spcPts val="0"/>
              </a:spcBef>
              <a:spcAft>
                <a:spcPts val="0"/>
              </a:spcAft>
              <a:buClr>
                <a:srgbClr val="000000"/>
              </a:buClr>
            </a:pPr>
            <a:r>
              <a:rPr lang="en-US" sz="1600" kern="0">
                <a:solidFill>
                  <a:srgbClr val="000000"/>
                </a:solidFill>
                <a:latin typeface="Arial"/>
                <a:cs typeface="Arial"/>
                <a:sym typeface="Arial"/>
              </a:rPr>
              <a:t>The specific purposes of this corporation are to benefit, support, and enhance the excellence of California community colleges; to support, design and implement professional development for California community college faculty; to research, develop and communicate effective practices to promote effective teaching and learning in the California community colleges; and to promote a variety of activities and strategies to advance teaching and learning.</a:t>
            </a:r>
            <a:endParaRPr sz="1600" kern="0">
              <a:solidFill>
                <a:srgbClr val="000000"/>
              </a:solidFill>
              <a:latin typeface="Arial"/>
              <a:cs typeface="Arial"/>
              <a:sym typeface="Arial"/>
            </a:endParaRPr>
          </a:p>
        </p:txBody>
      </p:sp>
      <p:pic>
        <p:nvPicPr>
          <p:cNvPr id="90" name="Google Shape;90;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37250" y="1653701"/>
            <a:ext cx="1895726" cy="1134223"/>
          </a:xfrm>
          <a:prstGeom prst="rect">
            <a:avLst/>
          </a:prstGeom>
          <a:noFill/>
          <a:ln>
            <a:noFill/>
          </a:ln>
          <a:effectLst>
            <a:outerShdw blurRad="57150" dist="19050" dir="5400000" algn="bl" rotWithShape="0">
              <a:srgbClr val="000000">
                <a:alpha val="50000"/>
              </a:srgbClr>
            </a:outerShdw>
          </a:effectLst>
        </p:spPr>
      </p:pic>
      <p:pic>
        <p:nvPicPr>
          <p:cNvPr id="91" name="Google Shape;91;p1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537250" y="4257425"/>
            <a:ext cx="1895726" cy="1081674"/>
          </a:xfrm>
          <a:prstGeom prst="rect">
            <a:avLst/>
          </a:prstGeom>
          <a:noFill/>
          <a:ln>
            <a:noFill/>
          </a:ln>
          <a:effectLst>
            <a:outerShdw blurRad="57150" dist="19050" dir="5400000" algn="bl" rotWithShape="0">
              <a:srgbClr val="000000">
                <a:alpha val="50000"/>
              </a:srgbClr>
            </a:outerShdw>
          </a:effectLst>
        </p:spPr>
      </p:pic>
      <p:pic>
        <p:nvPicPr>
          <p:cNvPr id="92" name="Google Shape;92;p1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537250" y="2940563"/>
            <a:ext cx="1895726" cy="1190386"/>
          </a:xfrm>
          <a:prstGeom prst="rect">
            <a:avLst/>
          </a:prstGeom>
          <a:noFill/>
          <a:ln>
            <a:noFill/>
          </a:ln>
          <a:effectLst>
            <a:outerShdw blurRad="57150" dist="19050" dir="5400000" algn="bl" rotWithShape="0">
              <a:srgbClr val="000000">
                <a:alpha val="50000"/>
              </a:srgbClr>
            </a:outerShdw>
          </a:effectLst>
        </p:spPr>
      </p:pic>
      <p:pic>
        <p:nvPicPr>
          <p:cNvPr id="93" name="Google Shape;93;p1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537251" y="5465575"/>
            <a:ext cx="1895725" cy="11903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2152650" y="906717"/>
            <a:ext cx="7886700" cy="655011"/>
          </a:xfrm>
          <a:prstGeom prst="rect">
            <a:avLst/>
          </a:prstGeom>
          <a:noFill/>
          <a:ln>
            <a:noFill/>
          </a:ln>
        </p:spPr>
        <p:txBody>
          <a:bodyPr spcFirstLastPara="1" wrap="square" lIns="91425" tIns="45700" rIns="91425" bIns="45700" anchor="ctr" anchorCtr="0">
            <a:spAutoFit/>
          </a:bodyPr>
          <a:lstStyle/>
          <a:p>
            <a:pPr>
              <a:spcBef>
                <a:spcPts val="480"/>
              </a:spcBef>
              <a:buClr>
                <a:srgbClr val="000000"/>
              </a:buClr>
              <a:buSzPts val="2040"/>
            </a:pPr>
            <a:r>
              <a:rPr lang="en-US">
                <a:latin typeface="Arial"/>
                <a:ea typeface="Arial"/>
                <a:cs typeface="Arial"/>
                <a:sym typeface="Arial"/>
              </a:rPr>
              <a:t>Supporting Professional Development</a:t>
            </a:r>
            <a:endParaRPr>
              <a:latin typeface="Arial"/>
              <a:ea typeface="Arial"/>
              <a:cs typeface="Arial"/>
              <a:sym typeface="Arial"/>
            </a:endParaRPr>
          </a:p>
        </p:txBody>
      </p:sp>
      <p:sp>
        <p:nvSpPr>
          <p:cNvPr id="99" name="Google Shape;99;p12"/>
          <p:cNvSpPr txBox="1">
            <a:spLocks noGrp="1"/>
          </p:cNvSpPr>
          <p:nvPr>
            <p:ph type="body" idx="1"/>
          </p:nvPr>
        </p:nvSpPr>
        <p:spPr>
          <a:xfrm>
            <a:off x="1677250" y="1757350"/>
            <a:ext cx="6627600" cy="4617900"/>
          </a:xfrm>
          <a:prstGeom prst="rect">
            <a:avLst/>
          </a:prstGeom>
          <a:noFill/>
          <a:ln>
            <a:noFill/>
          </a:ln>
        </p:spPr>
        <p:txBody>
          <a:bodyPr spcFirstLastPara="1" wrap="square" lIns="91425" tIns="45700" rIns="91425" bIns="45700" anchor="t" anchorCtr="0">
            <a:normAutofit fontScale="77500" lnSpcReduction="20000"/>
          </a:bodyPr>
          <a:lstStyle/>
          <a:p>
            <a:pPr marL="0" indent="0">
              <a:lnSpc>
                <a:spcPct val="100000"/>
              </a:lnSpc>
              <a:spcBef>
                <a:spcPts val="480"/>
              </a:spcBef>
              <a:buSzPct val="113333"/>
              <a:buNone/>
            </a:pPr>
            <a:r>
              <a:rPr lang="en-US" sz="1800" b="1" dirty="0">
                <a:solidFill>
                  <a:schemeClr val="dk2"/>
                </a:solidFill>
                <a:latin typeface="Arial"/>
                <a:ea typeface="Arial"/>
                <a:cs typeface="Arial"/>
                <a:sym typeface="Arial"/>
              </a:rPr>
              <a:t>ASCCC Plenary/Institute Scholarships</a:t>
            </a:r>
            <a:endParaRPr sz="1800" b="1" dirty="0">
              <a:solidFill>
                <a:schemeClr val="dk2"/>
              </a:solidFill>
              <a:latin typeface="Arial"/>
              <a:ea typeface="Arial"/>
              <a:cs typeface="Arial"/>
              <a:sym typeface="Arial"/>
            </a:endParaRPr>
          </a:p>
          <a:p>
            <a:pPr marL="0" indent="0">
              <a:lnSpc>
                <a:spcPct val="100000"/>
              </a:lnSpc>
              <a:spcBef>
                <a:spcPts val="480"/>
              </a:spcBef>
              <a:buSzPct val="113333"/>
              <a:buNone/>
            </a:pPr>
            <a:r>
              <a:rPr lang="en-US" sz="1800" dirty="0">
                <a:solidFill>
                  <a:srgbClr val="483D30"/>
                </a:solidFill>
                <a:latin typeface="Arial"/>
                <a:ea typeface="Arial"/>
                <a:cs typeface="Arial"/>
                <a:sym typeface="Arial"/>
              </a:rPr>
              <a:t>The Academic Senate Foundation offers scholarship opportunities to Senate Institutes and Plenary Sessions throughout the year to faculty members.  </a:t>
            </a:r>
            <a:endParaRPr sz="1800" dirty="0">
              <a:solidFill>
                <a:srgbClr val="483D30"/>
              </a:solidFill>
              <a:latin typeface="Arial"/>
              <a:ea typeface="Arial"/>
              <a:cs typeface="Arial"/>
              <a:sym typeface="Arial"/>
            </a:endParaRPr>
          </a:p>
          <a:p>
            <a:pPr marL="0" indent="0">
              <a:lnSpc>
                <a:spcPct val="100000"/>
              </a:lnSpc>
              <a:spcBef>
                <a:spcPts val="480"/>
              </a:spcBef>
              <a:buSzPct val="113333"/>
              <a:buNone/>
            </a:pPr>
            <a:r>
              <a:rPr lang="en-US" sz="1800" dirty="0">
                <a:solidFill>
                  <a:srgbClr val="483D30"/>
                </a:solidFill>
                <a:latin typeface="Arial"/>
                <a:ea typeface="Arial"/>
                <a:cs typeface="Arial"/>
                <a:sym typeface="Arial"/>
              </a:rPr>
              <a:t>Last year we offered a total of 30 scholarships to full and part time faculty to attend our Fall and Spring plenaries.</a:t>
            </a:r>
            <a:endParaRPr sz="1800" dirty="0">
              <a:solidFill>
                <a:srgbClr val="483D30"/>
              </a:solidFill>
              <a:latin typeface="Arial"/>
              <a:ea typeface="Arial"/>
              <a:cs typeface="Arial"/>
              <a:sym typeface="Arial"/>
            </a:endParaRPr>
          </a:p>
          <a:p>
            <a:pPr marL="0" indent="0">
              <a:lnSpc>
                <a:spcPct val="100000"/>
              </a:lnSpc>
              <a:spcBef>
                <a:spcPts val="480"/>
              </a:spcBef>
              <a:buSzPct val="113333"/>
              <a:buNone/>
            </a:pPr>
            <a:r>
              <a:rPr lang="en-US" sz="1800" dirty="0">
                <a:solidFill>
                  <a:srgbClr val="483D30"/>
                </a:solidFill>
                <a:latin typeface="Arial"/>
                <a:ea typeface="Arial"/>
                <a:cs typeface="Arial"/>
                <a:sym typeface="Arial"/>
              </a:rPr>
              <a:t>This year we will offer 14 scholarships per plenary:</a:t>
            </a:r>
            <a:endParaRPr sz="1800" dirty="0">
              <a:solidFill>
                <a:srgbClr val="483D30"/>
              </a:solidFill>
              <a:latin typeface="Arial"/>
              <a:ea typeface="Arial"/>
              <a:cs typeface="Arial"/>
              <a:sym typeface="Arial"/>
            </a:endParaRPr>
          </a:p>
          <a:p>
            <a:pPr indent="-317182">
              <a:lnSpc>
                <a:spcPct val="100000"/>
              </a:lnSpc>
              <a:spcBef>
                <a:spcPts val="480"/>
              </a:spcBef>
              <a:buClr>
                <a:srgbClr val="483D30"/>
              </a:buClr>
              <a:buSzPct val="100000"/>
            </a:pPr>
            <a:r>
              <a:rPr lang="en-US" sz="1800" dirty="0">
                <a:solidFill>
                  <a:srgbClr val="483D30"/>
                </a:solidFill>
                <a:latin typeface="Arial"/>
                <a:ea typeface="Arial"/>
                <a:cs typeface="Arial"/>
                <a:sym typeface="Arial"/>
              </a:rPr>
              <a:t>10 scholarships to cover online attendance registration</a:t>
            </a:r>
            <a:endParaRPr sz="1800" dirty="0">
              <a:solidFill>
                <a:srgbClr val="483D30"/>
              </a:solidFill>
              <a:latin typeface="Arial"/>
              <a:ea typeface="Arial"/>
              <a:cs typeface="Arial"/>
              <a:sym typeface="Arial"/>
            </a:endParaRPr>
          </a:p>
          <a:p>
            <a:pPr indent="-317182">
              <a:lnSpc>
                <a:spcPct val="100000"/>
              </a:lnSpc>
              <a:spcBef>
                <a:spcPts val="480"/>
              </a:spcBef>
              <a:buClr>
                <a:srgbClr val="483D30"/>
              </a:buClr>
              <a:buSzPct val="100000"/>
            </a:pPr>
            <a:r>
              <a:rPr lang="en-US" sz="1800" dirty="0">
                <a:solidFill>
                  <a:srgbClr val="483D30"/>
                </a:solidFill>
                <a:latin typeface="Arial"/>
                <a:ea typeface="Arial"/>
                <a:cs typeface="Arial"/>
                <a:sym typeface="Arial"/>
              </a:rPr>
              <a:t>4 scholarships to cover in-person registration, flight and hotel (1 scholarship per area)</a:t>
            </a:r>
            <a:endParaRPr sz="1800" dirty="0">
              <a:solidFill>
                <a:srgbClr val="483D30"/>
              </a:solidFill>
              <a:latin typeface="Arial"/>
              <a:ea typeface="Arial"/>
              <a:cs typeface="Arial"/>
              <a:sym typeface="Arial"/>
            </a:endParaRPr>
          </a:p>
          <a:p>
            <a:pPr marL="0" indent="0">
              <a:lnSpc>
                <a:spcPct val="100000"/>
              </a:lnSpc>
              <a:buNone/>
            </a:pPr>
            <a:r>
              <a:rPr lang="en-US" sz="1800" b="1" dirty="0">
                <a:solidFill>
                  <a:schemeClr val="dk2"/>
                </a:solidFill>
                <a:latin typeface="Arial"/>
                <a:ea typeface="Arial"/>
                <a:cs typeface="Arial"/>
                <a:sym typeface="Arial"/>
              </a:rPr>
              <a:t>Innovation Scholarships</a:t>
            </a:r>
            <a:endParaRPr sz="1800" b="1" dirty="0">
              <a:solidFill>
                <a:schemeClr val="dk2"/>
              </a:solidFill>
              <a:latin typeface="Arial"/>
              <a:ea typeface="Arial"/>
              <a:cs typeface="Arial"/>
              <a:sym typeface="Arial"/>
            </a:endParaRPr>
          </a:p>
          <a:p>
            <a:pPr marL="0" indent="0">
              <a:lnSpc>
                <a:spcPct val="100000"/>
              </a:lnSpc>
              <a:spcBef>
                <a:spcPts val="480"/>
              </a:spcBef>
              <a:buNone/>
            </a:pPr>
            <a:r>
              <a:rPr lang="en-US" sz="1800" dirty="0">
                <a:solidFill>
                  <a:srgbClr val="483D30"/>
                </a:solidFill>
                <a:latin typeface="Arial"/>
                <a:ea typeface="Arial"/>
                <a:cs typeface="Arial"/>
                <a:sym typeface="Arial"/>
              </a:rPr>
              <a:t>Innovation Scholarships provide faculty with funding to attend ASCCC events as well as external events and conferences to expand their understanding of best practices and apply them to their local college and share those results with the field at large. </a:t>
            </a:r>
            <a:endParaRPr sz="1800" dirty="0">
              <a:solidFill>
                <a:srgbClr val="483D30"/>
              </a:solidFill>
              <a:latin typeface="Arial"/>
              <a:ea typeface="Arial"/>
              <a:cs typeface="Arial"/>
              <a:sym typeface="Arial"/>
            </a:endParaRPr>
          </a:p>
          <a:p>
            <a:pPr indent="-317182">
              <a:lnSpc>
                <a:spcPct val="100000"/>
              </a:lnSpc>
              <a:spcBef>
                <a:spcPts val="480"/>
              </a:spcBef>
              <a:buClr>
                <a:srgbClr val="483D30"/>
              </a:buClr>
              <a:buSzPct val="100000"/>
            </a:pPr>
            <a:r>
              <a:rPr lang="en-US" sz="1800" dirty="0">
                <a:solidFill>
                  <a:srgbClr val="483D30"/>
                </a:solidFill>
                <a:latin typeface="Arial"/>
                <a:ea typeface="Arial"/>
                <a:cs typeface="Arial"/>
                <a:sym typeface="Arial"/>
              </a:rPr>
              <a:t>Faculty can apply for a grant of up to $1,500 to participate in professional development (workshops, classes, webinars, institutes and conferences).</a:t>
            </a:r>
            <a:endParaRPr sz="1800" dirty="0">
              <a:solidFill>
                <a:srgbClr val="483D30"/>
              </a:solidFill>
              <a:latin typeface="Arial"/>
              <a:ea typeface="Arial"/>
              <a:cs typeface="Arial"/>
              <a:sym typeface="Arial"/>
            </a:endParaRPr>
          </a:p>
          <a:p>
            <a:pPr indent="-317182">
              <a:lnSpc>
                <a:spcPct val="100000"/>
              </a:lnSpc>
              <a:buClr>
                <a:srgbClr val="483D30"/>
              </a:buClr>
              <a:buSzPct val="100000"/>
            </a:pPr>
            <a:r>
              <a:rPr lang="en-US" sz="1800" dirty="0">
                <a:solidFill>
                  <a:srgbClr val="483D30"/>
                </a:solidFill>
                <a:latin typeface="Arial"/>
                <a:ea typeface="Arial"/>
                <a:cs typeface="Arial"/>
                <a:sym typeface="Arial"/>
              </a:rPr>
              <a:t>Special consideration will be given to grants that promote and enhance Diversity, Equity, Inclusion, and Anti-racism.  </a:t>
            </a:r>
            <a:endParaRPr sz="1800" dirty="0">
              <a:solidFill>
                <a:srgbClr val="483D30"/>
              </a:solidFill>
              <a:latin typeface="Arial"/>
              <a:ea typeface="Arial"/>
              <a:cs typeface="Arial"/>
              <a:sym typeface="Arial"/>
            </a:endParaRPr>
          </a:p>
          <a:p>
            <a:pPr indent="-317182">
              <a:lnSpc>
                <a:spcPct val="100000"/>
              </a:lnSpc>
              <a:spcAft>
                <a:spcPts val="1000"/>
              </a:spcAft>
              <a:buClr>
                <a:srgbClr val="483D30"/>
              </a:buClr>
              <a:buSzPct val="100000"/>
            </a:pPr>
            <a:r>
              <a:rPr lang="en-US" sz="1800" dirty="0">
                <a:solidFill>
                  <a:srgbClr val="483D30"/>
                </a:solidFill>
                <a:latin typeface="Arial"/>
                <a:ea typeface="Arial"/>
                <a:cs typeface="Arial"/>
                <a:sym typeface="Arial"/>
              </a:rPr>
              <a:t>Applications for Innovation Scholarships are accepted throughout the year.</a:t>
            </a:r>
            <a:endParaRPr sz="1800" dirty="0">
              <a:solidFill>
                <a:srgbClr val="483D30"/>
              </a:solidFill>
              <a:latin typeface="Arial"/>
              <a:ea typeface="Arial"/>
              <a:cs typeface="Arial"/>
              <a:sym typeface="Arial"/>
            </a:endParaRPr>
          </a:p>
        </p:txBody>
      </p:sp>
      <p:pic>
        <p:nvPicPr>
          <p:cNvPr id="100" name="Google Shape;100;p1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03301" y="1677325"/>
            <a:ext cx="1939525" cy="976498"/>
          </a:xfrm>
          <a:prstGeom prst="rect">
            <a:avLst/>
          </a:prstGeom>
          <a:noFill/>
          <a:ln>
            <a:noFill/>
          </a:ln>
          <a:effectLst>
            <a:outerShdw blurRad="57150" dist="19050" dir="5400000" algn="bl" rotWithShape="0">
              <a:srgbClr val="000000">
                <a:alpha val="50000"/>
              </a:srgbClr>
            </a:outerShdw>
          </a:effectLst>
        </p:spPr>
      </p:pic>
      <p:pic>
        <p:nvPicPr>
          <p:cNvPr id="101" name="Google Shape;101;p1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03301" y="2809175"/>
            <a:ext cx="1939525" cy="1292628"/>
          </a:xfrm>
          <a:prstGeom prst="rect">
            <a:avLst/>
          </a:prstGeom>
          <a:noFill/>
          <a:ln>
            <a:noFill/>
          </a:ln>
          <a:effectLst>
            <a:outerShdw blurRad="57150" dist="19050" dir="5400000" algn="bl" rotWithShape="0">
              <a:srgbClr val="000000">
                <a:alpha val="50000"/>
              </a:srgbClr>
            </a:outerShdw>
          </a:effectLst>
        </p:spPr>
      </p:pic>
      <p:pic>
        <p:nvPicPr>
          <p:cNvPr id="102" name="Google Shape;102;p1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403300" y="5534101"/>
            <a:ext cx="1939526" cy="1145225"/>
          </a:xfrm>
          <a:prstGeom prst="rect">
            <a:avLst/>
          </a:prstGeom>
          <a:noFill/>
          <a:ln>
            <a:noFill/>
          </a:ln>
          <a:effectLst>
            <a:outerShdw blurRad="57150" dist="19050" dir="5400000" algn="bl" rotWithShape="0">
              <a:srgbClr val="000000">
                <a:alpha val="50000"/>
              </a:srgbClr>
            </a:outerShdw>
          </a:effectLst>
        </p:spPr>
      </p:pic>
      <p:pic>
        <p:nvPicPr>
          <p:cNvPr id="103" name="Google Shape;103;p1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403850" y="4245337"/>
            <a:ext cx="1938441" cy="114522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3"/>
          <p:cNvSpPr txBox="1">
            <a:spLocks noGrp="1"/>
          </p:cNvSpPr>
          <p:nvPr>
            <p:ph type="title"/>
          </p:nvPr>
        </p:nvSpPr>
        <p:spPr>
          <a:xfrm>
            <a:off x="2152650" y="1014921"/>
            <a:ext cx="7886700" cy="591000"/>
          </a:xfrm>
          <a:prstGeom prst="rect">
            <a:avLst/>
          </a:prstGeom>
          <a:noFill/>
          <a:ln>
            <a:noFill/>
          </a:ln>
        </p:spPr>
        <p:txBody>
          <a:bodyPr spcFirstLastPara="1" wrap="square" lIns="91425" tIns="45700" rIns="91425" bIns="45700" anchor="ctr" anchorCtr="0">
            <a:spAutoFit/>
          </a:bodyPr>
          <a:lstStyle/>
          <a:p>
            <a:pPr algn="ctr">
              <a:buSzPts val="4000"/>
            </a:pPr>
            <a:r>
              <a:rPr lang="en-US">
                <a:latin typeface="Arial"/>
                <a:ea typeface="Arial"/>
                <a:cs typeface="Arial"/>
                <a:sym typeface="Arial"/>
              </a:rPr>
              <a:t>Fundraising Efforts</a:t>
            </a:r>
            <a:endParaRPr>
              <a:latin typeface="Arial"/>
              <a:ea typeface="Arial"/>
              <a:cs typeface="Arial"/>
              <a:sym typeface="Arial"/>
            </a:endParaRPr>
          </a:p>
        </p:txBody>
      </p:sp>
      <p:sp>
        <p:nvSpPr>
          <p:cNvPr id="110" name="Google Shape;110;p13"/>
          <p:cNvSpPr txBox="1">
            <a:spLocks noGrp="1"/>
          </p:cNvSpPr>
          <p:nvPr>
            <p:ph type="body" idx="1"/>
          </p:nvPr>
        </p:nvSpPr>
        <p:spPr>
          <a:xfrm>
            <a:off x="1710150" y="1753425"/>
            <a:ext cx="6499200" cy="4471500"/>
          </a:xfrm>
          <a:prstGeom prst="rect">
            <a:avLst/>
          </a:prstGeom>
          <a:noFill/>
          <a:ln>
            <a:noFill/>
          </a:ln>
        </p:spPr>
        <p:txBody>
          <a:bodyPr spcFirstLastPara="1" wrap="square" lIns="91425" tIns="45700" rIns="91425" bIns="45700" anchor="t" anchorCtr="0">
            <a:normAutofit fontScale="70000" lnSpcReduction="20000"/>
          </a:bodyPr>
          <a:lstStyle/>
          <a:p>
            <a:pPr marL="0" indent="0">
              <a:spcBef>
                <a:spcPts val="480"/>
              </a:spcBef>
              <a:buSzPct val="78461"/>
              <a:buNone/>
            </a:pPr>
            <a:r>
              <a:rPr lang="en-US">
                <a:latin typeface="Arial"/>
                <a:ea typeface="Arial"/>
                <a:cs typeface="Arial"/>
                <a:sym typeface="Arial"/>
              </a:rPr>
              <a:t>Last year, the ASFCCC offered over $40,000 in scholarships.  We hope to offer more! This year we set a goal of raising $60,000 in order to offer more scholarships and professional development activities directly to you.  </a:t>
            </a:r>
            <a:endParaRPr>
              <a:latin typeface="Arial"/>
              <a:ea typeface="Arial"/>
              <a:cs typeface="Arial"/>
              <a:sym typeface="Arial"/>
            </a:endParaRPr>
          </a:p>
          <a:p>
            <a:pPr indent="-308610">
              <a:buSzPct val="69230"/>
            </a:pPr>
            <a:r>
              <a:rPr lang="en-US" b="1">
                <a:solidFill>
                  <a:schemeClr val="dk2"/>
                </a:solidFill>
                <a:latin typeface="Arial"/>
                <a:ea typeface="Arial"/>
                <a:cs typeface="Arial"/>
                <a:sym typeface="Arial"/>
              </a:rPr>
              <a:t>Direct Solicitation Campaign:</a:t>
            </a:r>
            <a:r>
              <a:rPr lang="en-US">
                <a:latin typeface="Arial"/>
                <a:ea typeface="Arial"/>
                <a:cs typeface="Arial"/>
                <a:sym typeface="Arial"/>
              </a:rPr>
              <a:t> Fundraising campaign targeted at professional academic organizations and companies, as well as college/district administrators</a:t>
            </a:r>
            <a:endParaRPr>
              <a:latin typeface="Arial"/>
              <a:ea typeface="Arial"/>
              <a:cs typeface="Arial"/>
              <a:sym typeface="Arial"/>
            </a:endParaRPr>
          </a:p>
          <a:p>
            <a:pPr indent="-308610">
              <a:buSzPct val="69230"/>
            </a:pPr>
            <a:r>
              <a:rPr lang="en-US" b="1">
                <a:solidFill>
                  <a:schemeClr val="dk2"/>
                </a:solidFill>
                <a:latin typeface="Arial"/>
                <a:ea typeface="Arial"/>
                <a:cs typeface="Arial"/>
                <a:sym typeface="Arial"/>
              </a:rPr>
              <a:t>Return of Sponsorship Packages:</a:t>
            </a:r>
            <a:r>
              <a:rPr lang="en-US">
                <a:latin typeface="Arial"/>
                <a:ea typeface="Arial"/>
                <a:cs typeface="Arial"/>
                <a:sym typeface="Arial"/>
              </a:rPr>
              <a:t> As we return to in-person events, we want to bring back sponsorship packages which include program ads, event tables, and other exposure opportunities</a:t>
            </a:r>
            <a:endParaRPr>
              <a:latin typeface="Arial"/>
              <a:ea typeface="Arial"/>
              <a:cs typeface="Arial"/>
              <a:sym typeface="Arial"/>
            </a:endParaRPr>
          </a:p>
          <a:p>
            <a:pPr indent="-308610">
              <a:buSzPct val="69230"/>
            </a:pPr>
            <a:r>
              <a:rPr lang="en-US" b="1">
                <a:solidFill>
                  <a:schemeClr val="dk2"/>
                </a:solidFill>
                <a:latin typeface="Arial"/>
                <a:ea typeface="Arial"/>
                <a:cs typeface="Arial"/>
                <a:sym typeface="Arial"/>
              </a:rPr>
              <a:t>Area and Local Senate Competitions: </a:t>
            </a:r>
            <a:r>
              <a:rPr lang="en-US">
                <a:latin typeface="Arial"/>
                <a:ea typeface="Arial"/>
                <a:cs typeface="Arial"/>
                <a:sym typeface="Arial"/>
              </a:rPr>
              <a:t>Continue to promote ASCCC Area Fundraising competitions and include a statewide local senates fundraising competition</a:t>
            </a:r>
            <a:endParaRPr>
              <a:latin typeface="Arial"/>
              <a:ea typeface="Arial"/>
              <a:cs typeface="Arial"/>
              <a:sym typeface="Arial"/>
            </a:endParaRPr>
          </a:p>
          <a:p>
            <a:pPr indent="-308610">
              <a:spcAft>
                <a:spcPts val="1000"/>
              </a:spcAft>
              <a:buSzPct val="69230"/>
            </a:pPr>
            <a:r>
              <a:rPr lang="en-US" b="1">
                <a:solidFill>
                  <a:schemeClr val="dk2"/>
                </a:solidFill>
                <a:latin typeface="Arial"/>
                <a:ea typeface="Arial"/>
                <a:cs typeface="Arial"/>
                <a:sym typeface="Arial"/>
              </a:rPr>
              <a:t>Return of Silent Auctions/Raffles:</a:t>
            </a:r>
            <a:r>
              <a:rPr lang="en-US">
                <a:latin typeface="Arial"/>
                <a:ea typeface="Arial"/>
                <a:cs typeface="Arial"/>
                <a:sym typeface="Arial"/>
              </a:rPr>
              <a:t> Include a silent auction or raffle opportunity at ASCCC plenaries and institutes</a:t>
            </a:r>
            <a:endParaRPr>
              <a:latin typeface="Arial"/>
              <a:ea typeface="Arial"/>
              <a:cs typeface="Arial"/>
              <a:sym typeface="Arial"/>
            </a:endParaRPr>
          </a:p>
        </p:txBody>
      </p:sp>
      <p:pic>
        <p:nvPicPr>
          <p:cNvPr id="111" name="Google Shape;111;p13"/>
          <p:cNvPicPr preferRelativeResize="0">
            <a:picLocks noGrp="1"/>
          </p:cNvPicPr>
          <p:nvPr>
            <p:ph type="body" idx="1"/>
          </p:nvPr>
        </p:nvPicPr>
        <p:blipFill rotWithShape="1">
          <a:blip r:embed="rId4" cstate="screen">
            <a:alphaModFix/>
            <a:extLst>
              <a:ext uri="{28A0092B-C50C-407E-A947-70E740481C1C}">
                <a14:useLocalDpi xmlns:a14="http://schemas.microsoft.com/office/drawing/2010/main"/>
              </a:ext>
            </a:extLst>
          </a:blip>
          <a:srcRect/>
          <a:stretch/>
        </p:blipFill>
        <p:spPr>
          <a:xfrm>
            <a:off x="8688100" y="5342125"/>
            <a:ext cx="1698000" cy="1006500"/>
          </a:xfrm>
          <a:prstGeom prst="rect">
            <a:avLst/>
          </a:prstGeom>
          <a:noFill/>
          <a:ln>
            <a:noFill/>
          </a:ln>
          <a:effectLst>
            <a:outerShdw blurRad="57150" dist="19050" dir="5400000" algn="bl" rotWithShape="0">
              <a:srgbClr val="000000">
                <a:alpha val="50000"/>
              </a:srgbClr>
            </a:outerShdw>
          </a:effectLst>
        </p:spPr>
      </p:pic>
      <p:pic>
        <p:nvPicPr>
          <p:cNvPr id="112" name="Google Shape;112;p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688100" y="2928900"/>
            <a:ext cx="1698000" cy="1014050"/>
          </a:xfrm>
          <a:prstGeom prst="rect">
            <a:avLst/>
          </a:prstGeom>
          <a:noFill/>
          <a:ln>
            <a:noFill/>
          </a:ln>
          <a:effectLst>
            <a:outerShdw blurRad="57150" dist="19050" dir="5400000" algn="bl" rotWithShape="0">
              <a:srgbClr val="000000">
                <a:alpha val="50000"/>
              </a:srgbClr>
            </a:outerShdw>
          </a:effectLst>
        </p:spPr>
      </p:pic>
      <p:pic>
        <p:nvPicPr>
          <p:cNvPr id="113" name="Google Shape;113;p1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688100" y="4100439"/>
            <a:ext cx="1698000" cy="1084187"/>
          </a:xfrm>
          <a:prstGeom prst="rect">
            <a:avLst/>
          </a:prstGeom>
          <a:noFill/>
          <a:ln>
            <a:noFill/>
          </a:ln>
          <a:effectLst>
            <a:outerShdw blurRad="57150" dist="19050" dir="5400000" algn="bl" rotWithShape="0">
              <a:srgbClr val="000000">
                <a:alpha val="50000"/>
              </a:srgbClr>
            </a:outerShdw>
          </a:effectLst>
        </p:spPr>
      </p:pic>
      <p:pic>
        <p:nvPicPr>
          <p:cNvPr id="114" name="Google Shape;114;p1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688100" y="1760863"/>
            <a:ext cx="1698000" cy="101054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ASCCC Curriculum Inst. 2020 Theme">
  <a:themeElements>
    <a:clrScheme name="ASCCC Fall Plenary 2022">
      <a:dk1>
        <a:srgbClr val="07827C"/>
      </a:dk1>
      <a:lt1>
        <a:srgbClr val="FFFFFF"/>
      </a:lt1>
      <a:dk2>
        <a:srgbClr val="265E76"/>
      </a:dk2>
      <a:lt2>
        <a:srgbClr val="F8E8B9"/>
      </a:lt2>
      <a:accent1>
        <a:srgbClr val="2B2425"/>
      </a:accent1>
      <a:accent2>
        <a:srgbClr val="F15746"/>
      </a:accent2>
      <a:accent3>
        <a:srgbClr val="62C1AE"/>
      </a:accent3>
      <a:accent4>
        <a:srgbClr val="E8831D"/>
      </a:accent4>
      <a:accent5>
        <a:srgbClr val="B13635"/>
      </a:accent5>
      <a:accent6>
        <a:srgbClr val="D6BE78"/>
      </a:accent6>
      <a:hlink>
        <a:srgbClr val="06827B"/>
      </a:hlink>
      <a:folHlink>
        <a:srgbClr val="0682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all Plenary 2022 ppt template 2" id="{A3B7356D-9DD5-7C47-81ED-23A9FFD65980}" vid="{C3347684-78D1-CA49-A614-C0CFCBD83CEA}"/>
    </a:ext>
  </a:extLst>
</a:theme>
</file>

<file path=ppt/theme/theme2.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580</TotalTime>
  <Words>3195</Words>
  <Application>Microsoft Office PowerPoint</Application>
  <PresentationFormat>Widescreen</PresentationFormat>
  <Paragraphs>420</Paragraphs>
  <Slides>36</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Bradley Hand</vt:lpstr>
      <vt:lpstr>Calibri</vt:lpstr>
      <vt:lpstr>Gill Sans</vt:lpstr>
      <vt:lpstr>Lato</vt:lpstr>
      <vt:lpstr>Palatino</vt:lpstr>
      <vt:lpstr>Wingdings</vt:lpstr>
      <vt:lpstr>ASCCC Curriculum Inst. 2020 Theme</vt:lpstr>
      <vt:lpstr>Office Theme</vt:lpstr>
      <vt:lpstr>Welcome to the 2022 Fall Plenary Session</vt:lpstr>
      <vt:lpstr>Agenda</vt:lpstr>
      <vt:lpstr>Land Acknowledgement</vt:lpstr>
      <vt:lpstr>Action</vt:lpstr>
      <vt:lpstr>Supporting the Work of the  Academic Senate for California Community Colleges</vt:lpstr>
      <vt:lpstr>2022-2023 Board of Directors</vt:lpstr>
      <vt:lpstr>Our Mission and Purpose</vt:lpstr>
      <vt:lpstr>Supporting Professional Development</vt:lpstr>
      <vt:lpstr>Fundraising Efforts</vt:lpstr>
      <vt:lpstr>How Can You Support the ASFCCC?</vt:lpstr>
      <vt:lpstr>ASFCCC 2022-’23 Plans</vt:lpstr>
      <vt:lpstr>Financial Statement (y/e June 2022)</vt:lpstr>
      <vt:lpstr>PowerPoint Presentation</vt:lpstr>
      <vt:lpstr>Thank you!</vt:lpstr>
      <vt:lpstr> State of the  Academic Senate  for California Community Colleges    Thursday, November 3 | 9:00-10:00</vt:lpstr>
      <vt:lpstr>Welcome!</vt:lpstr>
      <vt:lpstr>PowerPoint Presentation</vt:lpstr>
      <vt:lpstr>PowerPoint Presentation</vt:lpstr>
      <vt:lpstr>Overview of the 2022 Fall Plenary Session</vt:lpstr>
      <vt:lpstr>Recent Publications and Online Resources</vt:lpstr>
      <vt:lpstr>Upcoming Events</vt:lpstr>
      <vt:lpstr>Awards – Recognize Your Colleagues!</vt:lpstr>
      <vt:lpstr>Faculty Empowerment Leadership Academy (FELA)</vt:lpstr>
      <vt:lpstr>End of two-year 2021-22 session Some passed bills: AB 1187 (Irwin, 2022) – Tutoring for foundational, degree-applicable, and transfer-level courses AB 1705 (Irwin, 2022) – Place and enroll most students in transfer-level English and mathematics AB 2315 (Arambula, 2022) – Preferred or affirmed names and gender on records where legal names are not required by law A failed bill: AB 1505 (Rodriguez, 2022) – Fulltime Obligation Number See full ASCCC Legislative Report at Executive Committee Agenda Item III.A</vt:lpstr>
      <vt:lpstr>Legislation – AB 928 (Berman, 2021)</vt:lpstr>
      <vt:lpstr>Legislation – AB 1111 (Berman, 2021)</vt:lpstr>
      <vt:lpstr>Legislation – AB 927 (Medina, 2021)</vt:lpstr>
      <vt:lpstr>Other Legislative Actions</vt:lpstr>
      <vt:lpstr>Accreditation</vt:lpstr>
      <vt:lpstr>Chancellor Search</vt:lpstr>
      <vt:lpstr>Chancellor Search</vt:lpstr>
      <vt:lpstr>ASCCC Strategic Plan</vt:lpstr>
      <vt:lpstr>ASCCC Legislative Priorities for 2023</vt:lpstr>
      <vt:lpstr>Resolutions</vt:lpstr>
      <vt:lpstr>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Virginia</dc:creator>
  <cp:lastModifiedBy>Selena Silva</cp:lastModifiedBy>
  <cp:revision>48</cp:revision>
  <cp:lastPrinted>2022-11-01T20:42:51Z</cp:lastPrinted>
  <dcterms:created xsi:type="dcterms:W3CDTF">2022-10-22T06:58:48Z</dcterms:created>
  <dcterms:modified xsi:type="dcterms:W3CDTF">2022-11-01T21:17:29Z</dcterms:modified>
</cp:coreProperties>
</file>