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4"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5143500" type="screen16x9"/>
  <p:notesSz cx="6858000" cy="9144000"/>
  <p:embeddedFontLst>
    <p:embeddedFont>
      <p:font typeface="Calibri" panose="020F0502020204030204" pitchFamily="34" charset="0"/>
      <p:regular r:id="rId33"/>
      <p:bold r:id="rId34"/>
      <p:italic r:id="rId35"/>
      <p:boldItalic r:id="rId36"/>
    </p:embeddedFont>
    <p:embeddedFont>
      <p:font typeface="Georgia" panose="02040502050405020303" pitchFamily="18" charset="0"/>
      <p:regular r:id="rId37"/>
      <p:bold r:id="rId38"/>
      <p:italic r:id="rId39"/>
      <p:boldItalic r:id="rId40"/>
    </p:embeddedFont>
    <p:embeddedFont>
      <p:font typeface="Gill Sans" panose="020B0502020104020203" pitchFamily="34" charset="-79"/>
      <p:regular r:id="rId41"/>
      <p:bold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61" d="100"/>
          <a:sy n="161" d="100"/>
        </p:scale>
        <p:origin x="784"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 name="Google Shape;4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4ddaca9365_1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14ddaca9365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Julie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4ddaca9365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4ddaca9365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Julie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4ddaca9365_1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14ddaca9365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Julie (and Erik?)</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4ddaca9365_0_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14ddaca9365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Erik</a:t>
            </a:r>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4ddaca9365_0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4ddaca9365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Erik</a:t>
            </a: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Also shared/participatory governance is another critical component of safeguarding free intellectual exchange without influence of external agencies and special interest groups</a:t>
            </a:r>
            <a:endParaRPr>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4ddaca9365_0_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4ddaca9365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Erik</a:t>
            </a:r>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4ddaca9365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14ddaca9365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Erik</a:t>
            </a:r>
            <a:endParaRPr/>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
              <a:t>Academic freedom threaded throughout CBA (15 instances)</a:t>
            </a:r>
            <a:endParaRPr/>
          </a:p>
          <a:p>
            <a:pPr marL="457200" lvl="0" indent="-298450" algn="l" rtl="0">
              <a:spcBef>
                <a:spcPts val="0"/>
              </a:spcBef>
              <a:spcAft>
                <a:spcPts val="0"/>
              </a:spcAft>
              <a:buSzPts val="1100"/>
              <a:buChar char="●"/>
            </a:pPr>
            <a:r>
              <a:rPr lang="en"/>
              <a:t>Article VII - Workload: course syllabi</a:t>
            </a:r>
            <a:endParaRPr/>
          </a:p>
          <a:p>
            <a:pPr marL="457200" lvl="0" indent="-298450" algn="l" rtl="0">
              <a:spcBef>
                <a:spcPts val="0"/>
              </a:spcBef>
              <a:spcAft>
                <a:spcPts val="0"/>
              </a:spcAft>
              <a:buSzPts val="1100"/>
              <a:buChar char="●"/>
            </a:pPr>
            <a:r>
              <a:rPr lang="en"/>
              <a:t>A4.6.2 Standards for Tenure: candidate shall have demonstrated respect for colleagues, for the traditional concepts of academic freedom…</a:t>
            </a:r>
            <a:endParaRPr/>
          </a:p>
          <a:p>
            <a:pPr marL="457200" lvl="0" indent="-298450" algn="l" rtl="0">
              <a:spcBef>
                <a:spcPts val="0"/>
              </a:spcBef>
              <a:spcAft>
                <a:spcPts val="0"/>
              </a:spcAft>
              <a:buSzPts val="1100"/>
              <a:buChar char="●"/>
            </a:pPr>
            <a:r>
              <a:rPr lang="en"/>
              <a:t>A12.1 The Pursuit of Truth  The District and guild agree that academic freedom is essential to the teaching-learning process</a:t>
            </a:r>
            <a:endParaRPr/>
          </a:p>
          <a:p>
            <a:pPr marL="457200" lvl="0" indent="-298450" algn="l" rtl="0">
              <a:spcBef>
                <a:spcPts val="0"/>
              </a:spcBef>
              <a:spcAft>
                <a:spcPts val="0"/>
              </a:spcAft>
              <a:buSzPts val="1100"/>
              <a:buChar char="●"/>
            </a:pPr>
            <a:r>
              <a:rPr lang="en"/>
              <a:t>Appendix I: They [faculty] protect the academic freedom of students</a:t>
            </a:r>
            <a:endParaRPr/>
          </a:p>
          <a:p>
            <a:pPr marL="457200" lvl="0" indent="-298450" algn="l" rtl="0">
              <a:spcBef>
                <a:spcPts val="0"/>
              </a:spcBef>
              <a:spcAft>
                <a:spcPts val="0"/>
              </a:spcAft>
              <a:buSzPts val="1100"/>
              <a:buChar char="●"/>
            </a:pPr>
            <a:r>
              <a:rPr lang="en"/>
              <a:t>Appendix I: As citizens engaged in a profession that depends upon freedom for its health and integrity, faculty members have a particular obligation to promote conditions of free inquiry and to further public understanding of academic freedom.</a:t>
            </a:r>
            <a:endParaRPr/>
          </a:p>
          <a:p>
            <a:pPr marL="457200" lvl="0" indent="-298450" algn="l" rtl="0">
              <a:spcBef>
                <a:spcPts val="0"/>
              </a:spcBef>
              <a:spcAft>
                <a:spcPts val="0"/>
              </a:spcAft>
              <a:buSzPts val="1100"/>
              <a:buChar char="●"/>
            </a:pPr>
            <a:r>
              <a:rPr lang="en"/>
              <a:t>A12.1.6 Academic freedom and freedom of expression afford the faculty to … and to evaluate and be evaluated fairly and objectively, based on academic merit…</a:t>
            </a:r>
            <a:endParaRPr/>
          </a:p>
          <a:p>
            <a:pPr marL="914400" lvl="1" indent="-298450" algn="l" rtl="0">
              <a:spcBef>
                <a:spcPts val="0"/>
              </a:spcBef>
              <a:spcAft>
                <a:spcPts val="0"/>
              </a:spcAft>
              <a:buSzPts val="1100"/>
              <a:buChar char="○"/>
            </a:pPr>
            <a:r>
              <a:rPr lang="en"/>
              <a:t>BP 4030 link</a:t>
            </a:r>
            <a:endParaRPr/>
          </a:p>
          <a:p>
            <a:pPr marL="457200" lvl="0" indent="-298450" algn="l" rtl="0">
              <a:spcBef>
                <a:spcPts val="0"/>
              </a:spcBef>
              <a:spcAft>
                <a:spcPts val="0"/>
              </a:spcAft>
              <a:buSzPts val="1100"/>
              <a:buChar char="●"/>
            </a:pPr>
            <a:r>
              <a:rPr lang="en"/>
              <a:t>A15.1.9.3 Reviewers must strive to maintain objectivity, and to assure that decisions regarding tenure or promotion do not contravene established principles of academic freedom, appropriate sections of Title 5, and/or departmental standards</a:t>
            </a:r>
            <a:endParaRPr/>
          </a:p>
          <a:p>
            <a:pPr marL="457200" lvl="0" indent="-298450" algn="l" rtl="0">
              <a:spcBef>
                <a:spcPts val="0"/>
              </a:spcBef>
              <a:spcAft>
                <a:spcPts val="0"/>
              </a:spcAft>
              <a:buSzPts val="1100"/>
              <a:buChar char="●"/>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4ddaca9365_0_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4ddaca9365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Erik</a:t>
            </a:r>
            <a:endParaRPr/>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4ddaca9365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14ddaca9365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400"/>
              </a:spcBef>
              <a:spcAft>
                <a:spcPts val="0"/>
              </a:spcAft>
              <a:buClr>
                <a:schemeClr val="dk1"/>
              </a:buClr>
              <a:buSzPts val="1100"/>
              <a:buFont typeface="Arial"/>
              <a:buNone/>
            </a:pPr>
            <a:r>
              <a:rPr lang="en" sz="1200">
                <a:solidFill>
                  <a:schemeClr val="dk1"/>
                </a:solidFill>
                <a:latin typeface="Calibri"/>
                <a:ea typeface="Calibri"/>
                <a:cs typeface="Calibri"/>
                <a:sym typeface="Calibri"/>
              </a:rPr>
              <a:t>Erik</a:t>
            </a:r>
            <a:endParaRPr sz="1200">
              <a:solidFill>
                <a:schemeClr val="dk1"/>
              </a:solidFill>
              <a:latin typeface="Calibri"/>
              <a:ea typeface="Calibri"/>
              <a:cs typeface="Calibri"/>
              <a:sym typeface="Calibri"/>
            </a:endParaRPr>
          </a:p>
          <a:p>
            <a:pPr marL="0" lvl="0" indent="0" algn="l" rtl="0">
              <a:lnSpc>
                <a:spcPct val="115000"/>
              </a:lnSpc>
              <a:spcBef>
                <a:spcPts val="400"/>
              </a:spcBef>
              <a:spcAft>
                <a:spcPts val="0"/>
              </a:spcAft>
              <a:buClr>
                <a:schemeClr val="dk1"/>
              </a:buClr>
              <a:buSzPts val="1100"/>
              <a:buFont typeface="Arial"/>
              <a:buNone/>
            </a:pPr>
            <a:r>
              <a:rPr lang="en" sz="1200">
                <a:solidFill>
                  <a:schemeClr val="dk1"/>
                </a:solidFill>
                <a:latin typeface="Calibri"/>
                <a:ea typeface="Calibri"/>
                <a:cs typeface="Calibri"/>
                <a:sym typeface="Calibri"/>
              </a:rPr>
              <a:t>Often senate and union work in silos;</a:t>
            </a:r>
            <a:endParaRPr sz="1200">
              <a:solidFill>
                <a:schemeClr val="dk1"/>
              </a:solidFill>
              <a:latin typeface="Calibri"/>
              <a:ea typeface="Calibri"/>
              <a:cs typeface="Calibri"/>
              <a:sym typeface="Calibri"/>
            </a:endParaRPr>
          </a:p>
          <a:p>
            <a:pPr marL="0" lvl="0" indent="0" algn="l" rtl="0">
              <a:lnSpc>
                <a:spcPct val="115000"/>
              </a:lnSpc>
              <a:spcBef>
                <a:spcPts val="400"/>
              </a:spcBef>
              <a:spcAft>
                <a:spcPts val="0"/>
              </a:spcAft>
              <a:buClr>
                <a:schemeClr val="dk1"/>
              </a:buClr>
              <a:buSzPts val="1100"/>
              <a:buFont typeface="Arial"/>
              <a:buNone/>
            </a:pPr>
            <a:r>
              <a:rPr lang="en" sz="1200">
                <a:solidFill>
                  <a:schemeClr val="dk1"/>
                </a:solidFill>
                <a:latin typeface="Calibri"/>
                <a:ea typeface="Calibri"/>
                <a:cs typeface="Calibri"/>
                <a:sym typeface="Calibri"/>
              </a:rPr>
              <a:t>We are all faculty; faculty are part of senate and part of unions</a:t>
            </a:r>
            <a:endParaRPr sz="1200">
              <a:solidFill>
                <a:schemeClr val="dk1"/>
              </a:solidFill>
              <a:latin typeface="Calibri"/>
              <a:ea typeface="Calibri"/>
              <a:cs typeface="Calibri"/>
              <a:sym typeface="Calibri"/>
            </a:endParaRPr>
          </a:p>
          <a:p>
            <a:pPr marL="0" lvl="0" indent="0" algn="l" rtl="0">
              <a:lnSpc>
                <a:spcPct val="115000"/>
              </a:lnSpc>
              <a:spcBef>
                <a:spcPts val="400"/>
              </a:spcBef>
              <a:spcAft>
                <a:spcPts val="0"/>
              </a:spcAft>
              <a:buClr>
                <a:schemeClr val="dk1"/>
              </a:buClr>
              <a:buSzPts val="1100"/>
              <a:buFont typeface="Arial"/>
              <a:buNone/>
            </a:pPr>
            <a:r>
              <a:rPr lang="en" sz="1200">
                <a:solidFill>
                  <a:schemeClr val="dk1"/>
                </a:solidFill>
                <a:latin typeface="Calibri"/>
                <a:ea typeface="Calibri"/>
                <a:cs typeface="Calibri"/>
                <a:sym typeface="Calibri"/>
              </a:rPr>
              <a:t>We are stronger together; including in safeguarding academic freedom during evaluations</a:t>
            </a:r>
            <a:endParaRPr sz="1200">
              <a:solidFill>
                <a:schemeClr val="dk1"/>
              </a:solidFill>
              <a:latin typeface="Calibri"/>
              <a:ea typeface="Calibri"/>
              <a:cs typeface="Calibri"/>
              <a:sym typeface="Calibri"/>
            </a:endParaRPr>
          </a:p>
          <a:p>
            <a:pPr marL="0" lvl="0" indent="0" algn="l" rtl="0">
              <a:lnSpc>
                <a:spcPct val="115000"/>
              </a:lnSpc>
              <a:spcBef>
                <a:spcPts val="400"/>
              </a:spcBef>
              <a:spcAft>
                <a:spcPts val="0"/>
              </a:spcAft>
              <a:buClr>
                <a:schemeClr val="dk1"/>
              </a:buClr>
              <a:buSzPts val="1100"/>
              <a:buFont typeface="Arial"/>
              <a:buNone/>
            </a:pPr>
            <a:r>
              <a:rPr lang="en" sz="1200">
                <a:solidFill>
                  <a:schemeClr val="dk1"/>
                </a:solidFill>
                <a:latin typeface="Calibri"/>
                <a:ea typeface="Calibri"/>
                <a:cs typeface="Calibri"/>
                <a:sym typeface="Calibri"/>
              </a:rPr>
              <a:t>Developing close ties between Academic Senates and Unions will benefit us all</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 sz="1200">
                <a:solidFill>
                  <a:schemeClr val="dk1"/>
                </a:solidFill>
              </a:rPr>
              <a:t>à</a:t>
            </a:r>
            <a:r>
              <a:rPr lang="en" sz="1200">
                <a:solidFill>
                  <a:schemeClr val="dk1"/>
                </a:solidFill>
                <a:latin typeface="Calibri"/>
                <a:ea typeface="Calibri"/>
                <a:cs typeface="Calibri"/>
                <a:sym typeface="Calibri"/>
              </a:rPr>
              <a:t>It might be a bit glitchy at times, much like this animation; worth the effort to provide the best environment for students to thrive</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4ddaca9365_0_1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14ddaca9365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Erik</a:t>
            </a:r>
            <a:endParaRPr/>
          </a:p>
          <a:p>
            <a:pPr marL="0" lvl="0" indent="0" algn="l" rtl="0">
              <a:spcBef>
                <a:spcPts val="0"/>
              </a:spcBef>
              <a:spcAft>
                <a:spcPts val="0"/>
              </a:spcAft>
              <a:buNone/>
            </a:pPr>
            <a:endParaRPr/>
          </a:p>
          <a:p>
            <a:pPr marL="0" lvl="0" indent="0" algn="l" rtl="0">
              <a:spcBef>
                <a:spcPts val="0"/>
              </a:spcBef>
              <a:spcAft>
                <a:spcPts val="0"/>
              </a:spcAft>
              <a:buNone/>
            </a:pPr>
            <a:r>
              <a:rPr lang="en"/>
              <a:t>Can we shift this a bit? Is there a better graphic where each entity retains it’s purview? Not so much overlap. :)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g12b72ac3871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 name="Google Shape;45;g12b72ac3871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4ddaca9365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4ddaca9365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Julie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4ddaca9365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4ddaca936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Julie</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4ddaca9365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14ddaca9365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Julie</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4ddaca9365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14ddaca9365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Julie</a:t>
            </a:r>
            <a:endParaRPr/>
          </a:p>
          <a:p>
            <a:pPr marL="0" lvl="0" indent="0" algn="l" rtl="0">
              <a:spcBef>
                <a:spcPts val="0"/>
              </a:spcBef>
              <a:spcAft>
                <a:spcPts val="0"/>
              </a:spcAft>
              <a:buNone/>
            </a:pPr>
            <a:endParaRPr/>
          </a:p>
          <a:p>
            <a:pPr marL="0" lvl="0" indent="0" algn="l" rtl="0">
              <a:spcBef>
                <a:spcPts val="0"/>
              </a:spcBef>
              <a:spcAft>
                <a:spcPts val="0"/>
              </a:spcAft>
              <a:buNone/>
            </a:pPr>
            <a:r>
              <a:rPr lang="en"/>
              <a:t>What is RIF?  Reductions in force (layoffs)</a:t>
            </a:r>
            <a:endParaRPr/>
          </a:p>
          <a:p>
            <a:pPr marL="0" lvl="0" indent="0" algn="l" rtl="0">
              <a:spcBef>
                <a:spcPts val="0"/>
              </a:spcBef>
              <a:spcAft>
                <a:spcPts val="0"/>
              </a:spcAft>
              <a:buNone/>
            </a:pPr>
            <a:endParaRPr/>
          </a:p>
          <a:p>
            <a:pPr marL="0" lvl="0" indent="0" algn="l" rtl="0">
              <a:spcBef>
                <a:spcPts val="0"/>
              </a:spcBef>
              <a:spcAft>
                <a:spcPts val="0"/>
              </a:spcAft>
              <a:buNone/>
            </a:pPr>
            <a:r>
              <a:rPr lang="en"/>
              <a:t>Clearly more overlap than we likely realized! So its key that senate and union work together</a:t>
            </a:r>
            <a:endParaRPr/>
          </a:p>
          <a:p>
            <a:pPr marL="0" lvl="0" indent="0" algn="l" rtl="0">
              <a:spcBef>
                <a:spcPts val="0"/>
              </a:spcBef>
              <a:spcAft>
                <a:spcPts val="0"/>
              </a:spcAft>
              <a:buNone/>
            </a:pPr>
            <a:endParaRPr/>
          </a:p>
          <a:p>
            <a:pPr marL="0" lvl="0" indent="0" algn="l" rtl="0">
              <a:spcBef>
                <a:spcPts val="0"/>
              </a:spcBef>
              <a:spcAft>
                <a:spcPts val="0"/>
              </a:spcAft>
              <a:buNone/>
            </a:pPr>
            <a:r>
              <a:rPr lang="en"/>
              <a:t>Local policy and contract can sometimes conflict </a:t>
            </a:r>
            <a:endParaRPr/>
          </a:p>
          <a:p>
            <a:pPr marL="0" lvl="0" indent="0" algn="l" rtl="0">
              <a:spcBef>
                <a:spcPts val="0"/>
              </a:spcBef>
              <a:spcAft>
                <a:spcPts val="0"/>
              </a:spcAft>
              <a:buNone/>
            </a:pPr>
            <a:r>
              <a:rPr lang="en"/>
              <a:t>Both should be reviewed regularly</a:t>
            </a:r>
            <a:endParaRPr/>
          </a:p>
          <a:p>
            <a:pPr marL="0" lvl="0" indent="0" algn="l" rtl="0">
              <a:spcBef>
                <a:spcPts val="0"/>
              </a:spcBef>
              <a:spcAft>
                <a:spcPts val="0"/>
              </a:spcAft>
              <a:buNone/>
            </a:pPr>
            <a:r>
              <a:rPr lang="en"/>
              <a:t>Both can be revised or changed</a:t>
            </a:r>
            <a:endParaRPr/>
          </a:p>
          <a:p>
            <a:pPr marL="0" lvl="0" indent="0" algn="l" rtl="0">
              <a:spcBef>
                <a:spcPts val="0"/>
              </a:spcBef>
              <a:spcAft>
                <a:spcPts val="0"/>
              </a:spcAft>
              <a:buNone/>
            </a:pPr>
            <a:r>
              <a:rPr lang="en"/>
              <a:t>And in the end, contract will win out. </a:t>
            </a:r>
            <a:endParaRPr/>
          </a:p>
          <a:p>
            <a:pPr marL="0" lvl="0" indent="0" algn="l" rtl="0">
              <a:spcBef>
                <a:spcPts val="0"/>
              </a:spcBef>
              <a:spcAft>
                <a:spcPts val="0"/>
              </a:spcAft>
              <a:buNone/>
            </a:pPr>
            <a:r>
              <a:rPr lang="en"/>
              <a:t>Example – faculty transfer policy </a:t>
            </a:r>
            <a:endParaRPr/>
          </a:p>
          <a:p>
            <a:pPr marL="0" lvl="0" indent="0" algn="l" rtl="0">
              <a:spcBef>
                <a:spcPts val="0"/>
              </a:spcBef>
              <a:spcAft>
                <a:spcPts val="0"/>
              </a:spcAft>
              <a:buNone/>
            </a:pPr>
            <a:endParaRPr/>
          </a:p>
          <a:p>
            <a:pPr marL="0" lvl="0" indent="0" algn="l" rtl="0">
              <a:spcBef>
                <a:spcPts val="0"/>
              </a:spcBef>
              <a:spcAft>
                <a:spcPts val="0"/>
              </a:spcAft>
              <a:buNone/>
            </a:pPr>
            <a:r>
              <a:rPr lang="en"/>
              <a:t>All represented by the collective bargaining agreement (whether member or not) and all represented by senate</a:t>
            </a:r>
            <a:endParaRPr/>
          </a:p>
          <a:p>
            <a:pPr marL="0" lvl="0" indent="0" algn="l" rtl="0">
              <a:spcBef>
                <a:spcPts val="0"/>
              </a:spcBef>
              <a:spcAft>
                <a:spcPts val="0"/>
              </a:spcAft>
              <a:buNone/>
            </a:pPr>
            <a:r>
              <a:rPr lang="en"/>
              <a:t>Being in opposition creates problems for both union and senate</a:t>
            </a:r>
            <a:endParaRPr/>
          </a:p>
          <a:p>
            <a:pPr marL="0" lvl="0" indent="0" algn="l" rtl="0">
              <a:spcBef>
                <a:spcPts val="0"/>
              </a:spcBef>
              <a:spcAft>
                <a:spcPts val="0"/>
              </a:spcAft>
              <a:buNone/>
            </a:pPr>
            <a:endParaRPr/>
          </a:p>
          <a:p>
            <a:pPr marL="0" lvl="0" indent="0" algn="l" rtl="0">
              <a:spcBef>
                <a:spcPts val="0"/>
              </a:spcBef>
              <a:spcAft>
                <a:spcPts val="0"/>
              </a:spcAft>
              <a:buNone/>
            </a:pPr>
            <a:r>
              <a:rPr lang="en"/>
              <a:t>Collegiality and conversation – go out for coffee</a:t>
            </a:r>
            <a:endParaRPr/>
          </a:p>
          <a:p>
            <a:pPr marL="0" lvl="0" indent="0" algn="l" rtl="0">
              <a:spcBef>
                <a:spcPts val="0"/>
              </a:spcBef>
              <a:spcAft>
                <a:spcPts val="0"/>
              </a:spcAft>
              <a:buNone/>
            </a:pPr>
            <a:r>
              <a:rPr lang="en"/>
              <a:t>Mutual understanding of purview between Senate and Unions </a:t>
            </a:r>
            <a:endParaRPr/>
          </a:p>
          <a:p>
            <a:pPr marL="0" lvl="0" indent="0" algn="l" rtl="0">
              <a:spcBef>
                <a:spcPts val="0"/>
              </a:spcBef>
              <a:spcAft>
                <a:spcPts val="0"/>
              </a:spcAft>
              <a:buNone/>
            </a:pPr>
            <a:r>
              <a:rPr lang="en"/>
              <a:t>Written agreement between Senate and Union</a:t>
            </a:r>
            <a:endParaRPr/>
          </a:p>
          <a:p>
            <a:pPr marL="0" lvl="0" indent="0" algn="l" rtl="0">
              <a:spcBef>
                <a:spcPts val="0"/>
              </a:spcBef>
              <a:spcAft>
                <a:spcPts val="0"/>
              </a:spcAft>
              <a:buNone/>
            </a:pPr>
            <a:r>
              <a:rPr lang="en"/>
              <a:t>Draft when both bodies are not stressed by RIF or other major concerns</a:t>
            </a:r>
            <a:endParaRPr/>
          </a:p>
          <a:p>
            <a:pPr marL="0" lvl="0" indent="0" algn="l" rtl="0">
              <a:spcBef>
                <a:spcPts val="0"/>
              </a:spcBef>
              <a:spcAft>
                <a:spcPts val="0"/>
              </a:spcAft>
              <a:buNone/>
            </a:pPr>
            <a:r>
              <a:rPr lang="en"/>
              <a:t>Familiarity with local board policies and collective bargaining agreement</a:t>
            </a:r>
            <a:endParaRPr/>
          </a:p>
          <a:p>
            <a:pPr marL="0" lvl="0" indent="0" algn="l" rtl="0">
              <a:spcBef>
                <a:spcPts val="0"/>
              </a:spcBef>
              <a:spcAft>
                <a:spcPts val="0"/>
              </a:spcAft>
              <a:buNone/>
            </a:pPr>
            <a:r>
              <a:rPr lang="en"/>
              <a:t>Include all faculty (full and part time)</a:t>
            </a:r>
            <a:endParaRPr/>
          </a:p>
          <a:p>
            <a:pPr marL="0" lvl="0" indent="0" algn="l" rtl="0">
              <a:spcBef>
                <a:spcPts val="0"/>
              </a:spcBef>
              <a:spcAft>
                <a:spcPts val="0"/>
              </a:spcAft>
              <a:buNone/>
            </a:pPr>
            <a:r>
              <a:rPr lang="en"/>
              <a:t>Do your homework and research</a:t>
            </a:r>
            <a:endParaRPr/>
          </a:p>
          <a:p>
            <a:pPr marL="0" lvl="0" indent="0" algn="l" rtl="0">
              <a:spcBef>
                <a:spcPts val="0"/>
              </a:spcBef>
              <a:spcAft>
                <a:spcPts val="0"/>
              </a:spcAft>
              <a:buNone/>
            </a:pPr>
            <a:r>
              <a:rPr lang="en"/>
              <a:t>Look to other colleges for examples</a:t>
            </a:r>
            <a:endParaRPr/>
          </a:p>
          <a:p>
            <a:pPr marL="0" lvl="0" indent="0" algn="l" rtl="0">
              <a:spcBef>
                <a:spcPts val="0"/>
              </a:spcBef>
              <a:spcAft>
                <a:spcPts val="0"/>
              </a:spcAft>
              <a:buNone/>
            </a:pPr>
            <a:r>
              <a:rPr lang="en"/>
              <a:t>Read local policy/procedures and collective bargaining agreement</a:t>
            </a:r>
            <a:endParaRPr/>
          </a:p>
          <a:p>
            <a:pPr marL="0" lvl="0" indent="0" algn="l" rtl="0">
              <a:spcBef>
                <a:spcPts val="0"/>
              </a:spcBef>
              <a:spcAft>
                <a:spcPts val="0"/>
              </a:spcAft>
              <a:buNone/>
            </a:pPr>
            <a:r>
              <a:rPr lang="en"/>
              <a:t>Research - “Ed code says...” said by Admin all the time</a:t>
            </a:r>
            <a:endParaRPr/>
          </a:p>
          <a:p>
            <a:pPr marL="0" lvl="0" indent="0" algn="l" rtl="0">
              <a:spcBef>
                <a:spcPts val="0"/>
              </a:spcBef>
              <a:spcAft>
                <a:spcPts val="0"/>
              </a:spcAft>
              <a:buNone/>
            </a:pPr>
            <a:r>
              <a:rPr lang="en"/>
              <a:t>Ask ASCCC/Union Affiliate</a:t>
            </a:r>
            <a:endParaRPr/>
          </a:p>
          <a:p>
            <a:pPr marL="0" lvl="0" indent="0" algn="l" rtl="0">
              <a:spcBef>
                <a:spcPts val="0"/>
              </a:spcBef>
              <a:spcAft>
                <a:spcPts val="0"/>
              </a:spcAft>
              <a:buNone/>
            </a:pPr>
            <a:r>
              <a:rPr lang="en"/>
              <a:t>Know your elected representatives – your board members</a:t>
            </a:r>
            <a:endParaRPr/>
          </a:p>
          <a:p>
            <a:pPr marL="0" lvl="0" indent="0" algn="l" rtl="0">
              <a:spcBef>
                <a:spcPts val="0"/>
              </a:spcBef>
              <a:spcAft>
                <a:spcPts val="0"/>
              </a:spcAft>
              <a:buNone/>
            </a:pPr>
            <a:r>
              <a:rPr lang="en"/>
              <a:t>Educate them! Our BOT didn’t know that the senate and union had authority under law</a:t>
            </a:r>
            <a:endParaRPr/>
          </a:p>
          <a:p>
            <a:pPr marL="0" lvl="0" indent="0" algn="l" rtl="0">
              <a:spcBef>
                <a:spcPts val="0"/>
              </a:spcBef>
              <a:spcAft>
                <a:spcPts val="0"/>
              </a:spcAft>
              <a:buNone/>
            </a:pPr>
            <a:endParaRPr/>
          </a:p>
          <a:p>
            <a:pPr marL="0" lvl="0" indent="0" algn="l" rtl="0">
              <a:spcBef>
                <a:spcPts val="0"/>
              </a:spcBef>
              <a:spcAft>
                <a:spcPts val="0"/>
              </a:spcAft>
              <a:buNone/>
            </a:pPr>
            <a:r>
              <a:rPr lang="en"/>
              <a:t>Don’t be afraid to speak up, ask questions, and document </a:t>
            </a:r>
            <a:endParaRPr/>
          </a:p>
          <a:p>
            <a:pPr marL="0" lvl="0" indent="0" algn="l" rtl="0">
              <a:spcBef>
                <a:spcPts val="0"/>
              </a:spcBef>
              <a:spcAft>
                <a:spcPts val="0"/>
              </a:spcAft>
              <a:buNone/>
            </a:pPr>
            <a:r>
              <a:rPr lang="en"/>
              <a:t>Willingness to seek input, but good solutions take time </a:t>
            </a:r>
            <a:endParaRPr/>
          </a:p>
          <a:p>
            <a:pPr marL="0" lvl="0" indent="0" algn="l" rtl="0">
              <a:spcBef>
                <a:spcPts val="0"/>
              </a:spcBef>
              <a:spcAft>
                <a:spcPts val="0"/>
              </a:spcAft>
              <a:buNone/>
            </a:pPr>
            <a:r>
              <a:rPr lang="en"/>
              <a:t>ASCCC Ed Pols Committee working on Academic Freedom paper – importance of Union and Senate supporting each other</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4ddaca9365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14ddaca9365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Erik</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4ddaca9365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14ddaca9365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Erik</a:t>
            </a:r>
            <a:endParaRPr/>
          </a:p>
          <a:p>
            <a:pPr marL="0" lvl="0" indent="0" algn="l" rtl="0">
              <a:spcBef>
                <a:spcPts val="0"/>
              </a:spcBef>
              <a:spcAft>
                <a:spcPts val="0"/>
              </a:spcAft>
              <a:buNone/>
            </a:pPr>
            <a:endParaRPr/>
          </a:p>
          <a:p>
            <a:pPr marL="0" lvl="0" indent="0" algn="l" rtl="0">
              <a:spcBef>
                <a:spcPts val="0"/>
              </a:spcBef>
              <a:spcAft>
                <a:spcPts val="0"/>
              </a:spcAft>
              <a:buNone/>
            </a:pPr>
            <a:r>
              <a:rPr lang="en"/>
              <a:t>Combination of Academic Freedom, Shared Governance, and Tenure are critical components to safeguarding free intellectual exchange without influence of external agencies and special interest groups so that institutions of higher education are conducted for the common good</a:t>
            </a:r>
            <a:endParaRPr/>
          </a:p>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4ddaca9365_1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14ddaca9365_1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Erik</a:t>
            </a:r>
            <a:endParaRPr/>
          </a:p>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12b72ac3871_0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12b72ac3871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Juan</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2b72ac3871_0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12b72ac3871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Juan</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7ac4ab55e6_1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17ac4ab55e6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12b72ac3871_0_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12b72ac3871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Manuel</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7ac4ab55e6_1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17ac4ab55e6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17a738dfb6f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17a738dfb6f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12b72ac3871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12b72ac3871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Manuel</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17a738dfb6f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17a738dfb6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2b72ac3871_0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2b72ac3871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Juan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4ddaca9365_0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4ddaca9365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Julie</a:t>
            </a:r>
            <a:endParaRPr/>
          </a:p>
          <a:p>
            <a:pPr marL="0" lvl="0" indent="0" algn="l" rtl="0">
              <a:spcBef>
                <a:spcPts val="0"/>
              </a:spcBef>
              <a:spcAft>
                <a:spcPts val="0"/>
              </a:spcAft>
              <a:buNone/>
            </a:pPr>
            <a:endParaRPr/>
          </a:p>
          <a:p>
            <a:pPr marL="0" lvl="0" indent="0" algn="l" rtl="0">
              <a:spcBef>
                <a:spcPts val="0"/>
              </a:spcBef>
              <a:spcAft>
                <a:spcPts val="0"/>
              </a:spcAft>
              <a:buNone/>
            </a:pPr>
            <a:r>
              <a:rPr lang="en"/>
              <a:t>53200 Definitions—Academic Senate, academic and professional matters</a:t>
            </a:r>
            <a:endParaRPr/>
          </a:p>
          <a:p>
            <a:pPr marL="0" lvl="0" indent="0" algn="l" rtl="0">
              <a:spcBef>
                <a:spcPts val="0"/>
              </a:spcBef>
              <a:spcAft>
                <a:spcPts val="0"/>
              </a:spcAft>
              <a:buNone/>
            </a:pPr>
            <a:r>
              <a:rPr lang="en"/>
              <a:t>53201 Academic Senate or Faculty Council</a:t>
            </a:r>
            <a:endParaRPr/>
          </a:p>
          <a:p>
            <a:pPr marL="0" lvl="0" indent="0" algn="l" rtl="0">
              <a:spcBef>
                <a:spcPts val="0"/>
              </a:spcBef>
              <a:spcAft>
                <a:spcPts val="0"/>
              </a:spcAft>
              <a:buNone/>
            </a:pPr>
            <a:r>
              <a:rPr lang="en"/>
              <a:t>53202 Formation; Procedures; Membership</a:t>
            </a:r>
            <a:endParaRPr/>
          </a:p>
          <a:p>
            <a:pPr marL="0" lvl="0" indent="0" algn="l" rtl="0">
              <a:spcBef>
                <a:spcPts val="0"/>
              </a:spcBef>
              <a:spcAft>
                <a:spcPts val="0"/>
              </a:spcAft>
              <a:buNone/>
            </a:pPr>
            <a:r>
              <a:rPr lang="en"/>
              <a:t>53203 Powers—</a:t>
            </a:r>
            <a:endParaRPr/>
          </a:p>
          <a:p>
            <a:pPr marL="0" lvl="0" indent="0" algn="l" rtl="0">
              <a:spcBef>
                <a:spcPts val="0"/>
              </a:spcBef>
              <a:spcAft>
                <a:spcPts val="0"/>
              </a:spcAft>
              <a:buNone/>
            </a:pPr>
            <a:r>
              <a:rPr lang="en"/>
              <a:t>53204 protection of due process and collective bargaining </a:t>
            </a:r>
            <a:endParaRPr/>
          </a:p>
          <a:p>
            <a:pPr marL="0" lvl="0" indent="0" algn="l" rtl="0">
              <a:spcBef>
                <a:spcPts val="0"/>
              </a:spcBef>
              <a:spcAft>
                <a:spcPts val="0"/>
              </a:spcAft>
              <a:buNone/>
            </a:pPr>
            <a:r>
              <a:rPr lang="en"/>
              <a:t>53206 ASCCC</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4ddaca9365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4ddaca9365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Julie</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719254" y="3242855"/>
            <a:ext cx="7824300" cy="1620300"/>
          </a:xfrm>
          <a:prstGeom prst="rect">
            <a:avLst/>
          </a:prstGeom>
          <a:noFill/>
          <a:ln>
            <a:noFill/>
          </a:ln>
        </p:spPr>
        <p:txBody>
          <a:bodyPr spcFirstLastPara="1" wrap="square" lIns="68575" tIns="34275" rIns="68575" bIns="34275" anchor="t" anchorCtr="0">
            <a:normAutofit/>
          </a:bodyPr>
          <a:lstStyle>
            <a:lvl1pPr lvl="0" algn="ctr">
              <a:lnSpc>
                <a:spcPct val="100000"/>
              </a:lnSpc>
              <a:spcBef>
                <a:spcPts val="0"/>
              </a:spcBef>
              <a:spcAft>
                <a:spcPts val="0"/>
              </a:spcAft>
              <a:buSzPts val="1100"/>
              <a:buNone/>
              <a:defRPr sz="3300">
                <a:solidFill>
                  <a:schemeClr val="lt1"/>
                </a:solidFill>
              </a:defRPr>
            </a:lvl1pPr>
            <a:lvl2pPr lvl="1" algn="l">
              <a:lnSpc>
                <a:spcPct val="90000"/>
              </a:lnSpc>
              <a:spcBef>
                <a:spcPts val="0"/>
              </a:spcBef>
              <a:spcAft>
                <a:spcPts val="0"/>
              </a:spcAft>
              <a:buSzPts val="1100"/>
              <a:buNone/>
              <a:defRPr/>
            </a:lvl2pPr>
            <a:lvl3pPr lvl="2" algn="l">
              <a:lnSpc>
                <a:spcPct val="90000"/>
              </a:lnSpc>
              <a:spcBef>
                <a:spcPts val="0"/>
              </a:spcBef>
              <a:spcAft>
                <a:spcPts val="0"/>
              </a:spcAft>
              <a:buSzPts val="1100"/>
              <a:buNone/>
              <a:defRPr/>
            </a:lvl3pPr>
            <a:lvl4pPr lvl="3" algn="l">
              <a:lnSpc>
                <a:spcPct val="90000"/>
              </a:lnSpc>
              <a:spcBef>
                <a:spcPts val="0"/>
              </a:spcBef>
              <a:spcAft>
                <a:spcPts val="0"/>
              </a:spcAft>
              <a:buSzPts val="1100"/>
              <a:buNone/>
              <a:defRPr/>
            </a:lvl4pPr>
            <a:lvl5pPr lvl="4" algn="l">
              <a:lnSpc>
                <a:spcPct val="90000"/>
              </a:lnSpc>
              <a:spcBef>
                <a:spcPts val="0"/>
              </a:spcBef>
              <a:spcAft>
                <a:spcPts val="0"/>
              </a:spcAft>
              <a:buSzPts val="1100"/>
              <a:buNone/>
              <a:defRPr/>
            </a:lvl5pPr>
            <a:lvl6pPr lvl="5" algn="l">
              <a:lnSpc>
                <a:spcPct val="90000"/>
              </a:lnSpc>
              <a:spcBef>
                <a:spcPts val="0"/>
              </a:spcBef>
              <a:spcAft>
                <a:spcPts val="0"/>
              </a:spcAft>
              <a:buSzPts val="1100"/>
              <a:buNone/>
              <a:defRPr/>
            </a:lvl6pPr>
            <a:lvl7pPr lvl="6" algn="l">
              <a:lnSpc>
                <a:spcPct val="90000"/>
              </a:lnSpc>
              <a:spcBef>
                <a:spcPts val="0"/>
              </a:spcBef>
              <a:spcAft>
                <a:spcPts val="0"/>
              </a:spcAft>
              <a:buSzPts val="1100"/>
              <a:buNone/>
              <a:defRPr/>
            </a:lvl7pPr>
            <a:lvl8pPr lvl="7" algn="l">
              <a:lnSpc>
                <a:spcPct val="90000"/>
              </a:lnSpc>
              <a:spcBef>
                <a:spcPts val="0"/>
              </a:spcBef>
              <a:spcAft>
                <a:spcPts val="0"/>
              </a:spcAft>
              <a:buSzPts val="1100"/>
              <a:buNone/>
              <a:defRPr/>
            </a:lvl8pPr>
            <a:lvl9pPr lvl="8" algn="l">
              <a:lnSpc>
                <a:spcPct val="90000"/>
              </a:lnSpc>
              <a:spcBef>
                <a:spcPts val="0"/>
              </a:spcBef>
              <a:spcAft>
                <a:spcPts val="0"/>
              </a:spcAft>
              <a:buSzPts val="11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Slide A">
  <p:cSld name="Section Slide A">
    <p:spTree>
      <p:nvGrpSpPr>
        <p:cNvPr id="1" name="Shape 11"/>
        <p:cNvGrpSpPr/>
        <p:nvPr/>
      </p:nvGrpSpPr>
      <p:grpSpPr>
        <a:xfrm>
          <a:off x="0" y="0"/>
          <a:ext cx="0" cy="0"/>
          <a:chOff x="0" y="0"/>
          <a:chExt cx="0" cy="0"/>
        </a:xfrm>
      </p:grpSpPr>
      <p:sp>
        <p:nvSpPr>
          <p:cNvPr id="12" name="Google Shape;12;p3"/>
          <p:cNvSpPr/>
          <p:nvPr/>
        </p:nvSpPr>
        <p:spPr>
          <a:xfrm>
            <a:off x="0" y="0"/>
            <a:ext cx="9144000" cy="1704600"/>
          </a:xfrm>
          <a:prstGeom prst="rect">
            <a:avLst/>
          </a:prstGeom>
          <a:solidFill>
            <a:schemeClr val="accent1"/>
          </a:solidFill>
          <a:ln w="12700" cap="flat" cmpd="sng">
            <a:solidFill>
              <a:srgbClr val="1F1A1B"/>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3" name="Google Shape;13;p3"/>
          <p:cNvPicPr preferRelativeResize="0"/>
          <p:nvPr/>
        </p:nvPicPr>
        <p:blipFill rotWithShape="1">
          <a:blip r:embed="rId2">
            <a:alphaModFix/>
          </a:blip>
          <a:srcRect/>
          <a:stretch/>
        </p:blipFill>
        <p:spPr>
          <a:xfrm>
            <a:off x="622697" y="4782741"/>
            <a:ext cx="283369" cy="283369"/>
          </a:xfrm>
          <a:prstGeom prst="rect">
            <a:avLst/>
          </a:prstGeom>
          <a:noFill/>
          <a:ln>
            <a:noFill/>
          </a:ln>
        </p:spPr>
      </p:pic>
      <p:sp>
        <p:nvSpPr>
          <p:cNvPr id="14" name="Google Shape;14;p3"/>
          <p:cNvSpPr txBox="1">
            <a:spLocks noGrp="1"/>
          </p:cNvSpPr>
          <p:nvPr>
            <p:ph type="title"/>
          </p:nvPr>
        </p:nvSpPr>
        <p:spPr>
          <a:xfrm>
            <a:off x="2096588" y="302559"/>
            <a:ext cx="6418800" cy="126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SzPts val="1100"/>
              <a:buNone/>
              <a:defRPr sz="2900">
                <a:solidFill>
                  <a:schemeClr val="lt1"/>
                </a:solidFill>
              </a:defRPr>
            </a:lvl1pPr>
            <a:lvl2pPr lvl="1" algn="l">
              <a:lnSpc>
                <a:spcPct val="90000"/>
              </a:lnSpc>
              <a:spcBef>
                <a:spcPts val="0"/>
              </a:spcBef>
              <a:spcAft>
                <a:spcPts val="0"/>
              </a:spcAft>
              <a:buSzPts val="1100"/>
              <a:buNone/>
              <a:defRPr/>
            </a:lvl2pPr>
            <a:lvl3pPr lvl="2" algn="l">
              <a:lnSpc>
                <a:spcPct val="90000"/>
              </a:lnSpc>
              <a:spcBef>
                <a:spcPts val="0"/>
              </a:spcBef>
              <a:spcAft>
                <a:spcPts val="0"/>
              </a:spcAft>
              <a:buSzPts val="1100"/>
              <a:buNone/>
              <a:defRPr/>
            </a:lvl3pPr>
            <a:lvl4pPr lvl="3" algn="l">
              <a:lnSpc>
                <a:spcPct val="90000"/>
              </a:lnSpc>
              <a:spcBef>
                <a:spcPts val="0"/>
              </a:spcBef>
              <a:spcAft>
                <a:spcPts val="0"/>
              </a:spcAft>
              <a:buSzPts val="1100"/>
              <a:buNone/>
              <a:defRPr/>
            </a:lvl4pPr>
            <a:lvl5pPr lvl="4" algn="l">
              <a:lnSpc>
                <a:spcPct val="90000"/>
              </a:lnSpc>
              <a:spcBef>
                <a:spcPts val="0"/>
              </a:spcBef>
              <a:spcAft>
                <a:spcPts val="0"/>
              </a:spcAft>
              <a:buSzPts val="1100"/>
              <a:buNone/>
              <a:defRPr/>
            </a:lvl5pPr>
            <a:lvl6pPr lvl="5" algn="l">
              <a:lnSpc>
                <a:spcPct val="90000"/>
              </a:lnSpc>
              <a:spcBef>
                <a:spcPts val="0"/>
              </a:spcBef>
              <a:spcAft>
                <a:spcPts val="0"/>
              </a:spcAft>
              <a:buSzPts val="1100"/>
              <a:buNone/>
              <a:defRPr/>
            </a:lvl6pPr>
            <a:lvl7pPr lvl="6" algn="l">
              <a:lnSpc>
                <a:spcPct val="90000"/>
              </a:lnSpc>
              <a:spcBef>
                <a:spcPts val="0"/>
              </a:spcBef>
              <a:spcAft>
                <a:spcPts val="0"/>
              </a:spcAft>
              <a:buSzPts val="1100"/>
              <a:buNone/>
              <a:defRPr/>
            </a:lvl7pPr>
            <a:lvl8pPr lvl="7" algn="l">
              <a:lnSpc>
                <a:spcPct val="90000"/>
              </a:lnSpc>
              <a:spcBef>
                <a:spcPts val="0"/>
              </a:spcBef>
              <a:spcAft>
                <a:spcPts val="0"/>
              </a:spcAft>
              <a:buSzPts val="1100"/>
              <a:buNone/>
              <a:defRPr/>
            </a:lvl8pPr>
            <a:lvl9pPr lvl="8" algn="l">
              <a:lnSpc>
                <a:spcPct val="90000"/>
              </a:lnSpc>
              <a:spcBef>
                <a:spcPts val="0"/>
              </a:spcBef>
              <a:spcAft>
                <a:spcPts val="0"/>
              </a:spcAft>
              <a:buSzPts val="1100"/>
              <a:buNone/>
              <a:defRPr/>
            </a:lvl9pPr>
          </a:lstStyle>
          <a:p>
            <a:endParaRPr/>
          </a:p>
        </p:txBody>
      </p:sp>
      <p:sp>
        <p:nvSpPr>
          <p:cNvPr id="15" name="Google Shape;15;p3"/>
          <p:cNvSpPr txBox="1">
            <a:spLocks noGrp="1"/>
          </p:cNvSpPr>
          <p:nvPr>
            <p:ph type="body" idx="1"/>
          </p:nvPr>
        </p:nvSpPr>
        <p:spPr>
          <a:xfrm>
            <a:off x="622496" y="1996926"/>
            <a:ext cx="7893000" cy="2677200"/>
          </a:xfrm>
          <a:prstGeom prst="rect">
            <a:avLst/>
          </a:prstGeom>
          <a:noFill/>
          <a:ln>
            <a:noFill/>
          </a:ln>
        </p:spPr>
        <p:txBody>
          <a:bodyPr spcFirstLastPara="1" wrap="square" lIns="68575" tIns="34275" rIns="68575" bIns="34275" anchor="t" anchorCtr="0">
            <a:noAutofit/>
          </a:bodyPr>
          <a:lstStyle>
            <a:lvl1pPr marL="457200" marR="0" lvl="0" indent="-228600" algn="l">
              <a:lnSpc>
                <a:spcPct val="90000"/>
              </a:lnSpc>
              <a:spcBef>
                <a:spcPts val="800"/>
              </a:spcBef>
              <a:spcAft>
                <a:spcPts val="0"/>
              </a:spcAft>
              <a:buClr>
                <a:srgbClr val="404040"/>
              </a:buClr>
              <a:buSzPts val="1800"/>
              <a:buFont typeface="Arial"/>
              <a:buNone/>
              <a:defRPr sz="1800"/>
            </a:lvl1pPr>
            <a:lvl2pPr marL="914400" lvl="1" indent="-342900" algn="l">
              <a:lnSpc>
                <a:spcPct val="90000"/>
              </a:lnSpc>
              <a:spcBef>
                <a:spcPts val="400"/>
              </a:spcBef>
              <a:spcAft>
                <a:spcPts val="0"/>
              </a:spcAft>
              <a:buClr>
                <a:srgbClr val="404040"/>
              </a:buClr>
              <a:buSzPts val="1800"/>
              <a:buChar char="•"/>
              <a:defRPr sz="1800"/>
            </a:lvl2pPr>
            <a:lvl3pPr marL="1371600" lvl="2" indent="-323850" algn="l">
              <a:lnSpc>
                <a:spcPct val="90000"/>
              </a:lnSpc>
              <a:spcBef>
                <a:spcPts val="400"/>
              </a:spcBef>
              <a:spcAft>
                <a:spcPts val="0"/>
              </a:spcAft>
              <a:buClr>
                <a:srgbClr val="404040"/>
              </a:buClr>
              <a:buSzPts val="1500"/>
              <a:buChar char="•"/>
              <a:defRPr sz="1500"/>
            </a:lvl3pPr>
            <a:lvl4pPr marL="1828800" lvl="3" indent="-317500" algn="l">
              <a:lnSpc>
                <a:spcPct val="90000"/>
              </a:lnSpc>
              <a:spcBef>
                <a:spcPts val="400"/>
              </a:spcBef>
              <a:spcAft>
                <a:spcPts val="0"/>
              </a:spcAft>
              <a:buClr>
                <a:srgbClr val="404040"/>
              </a:buClr>
              <a:buSzPts val="1400"/>
              <a:buChar char="•"/>
              <a:defRPr sz="1400"/>
            </a:lvl4pPr>
            <a:lvl5pPr marL="2286000" lvl="4" indent="-323850" algn="l">
              <a:lnSpc>
                <a:spcPct val="90000"/>
              </a:lnSpc>
              <a:spcBef>
                <a:spcPts val="400"/>
              </a:spcBef>
              <a:spcAft>
                <a:spcPts val="0"/>
              </a:spcAft>
              <a:buClr>
                <a:srgbClr val="404040"/>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6" name="Google Shape;16;p3"/>
          <p:cNvSpPr txBox="1">
            <a:spLocks noGrp="1"/>
          </p:cNvSpPr>
          <p:nvPr>
            <p:ph type="sldNum" idx="12"/>
          </p:nvPr>
        </p:nvSpPr>
        <p:spPr>
          <a:xfrm>
            <a:off x="7828360" y="4767263"/>
            <a:ext cx="687000" cy="273900"/>
          </a:xfrm>
          <a:prstGeom prst="rect">
            <a:avLst/>
          </a:prstGeom>
          <a:noFill/>
          <a:ln>
            <a:noFill/>
          </a:ln>
        </p:spPr>
        <p:txBody>
          <a:bodyPr spcFirstLastPara="1" wrap="square" lIns="68575" tIns="34275" rIns="0" bIns="34275" anchor="ctr" anchorCtr="0">
            <a:noAutofit/>
          </a:bodyPr>
          <a:lstStyle>
            <a:lvl1pPr marL="0" marR="0" lvl="0" indent="0" algn="r">
              <a:spcBef>
                <a:spcPts val="0"/>
              </a:spcBef>
              <a:spcAft>
                <a:spcPts val="0"/>
              </a:spcAft>
              <a:buNone/>
              <a:defRPr sz="9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9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9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9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9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9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9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9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9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7" name="Google Shape;17;p3"/>
          <p:cNvPicPr preferRelativeResize="0"/>
          <p:nvPr/>
        </p:nvPicPr>
        <p:blipFill rotWithShape="1">
          <a:blip r:embed="rId3">
            <a:alphaModFix/>
          </a:blip>
          <a:srcRect/>
          <a:stretch/>
        </p:blipFill>
        <p:spPr>
          <a:xfrm>
            <a:off x="0" y="0"/>
            <a:ext cx="1931996" cy="170470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Content 1 Column Slide">
  <p:cSld name="1_Content 1 Column Slide">
    <p:spTree>
      <p:nvGrpSpPr>
        <p:cNvPr id="1" name="Shape 18"/>
        <p:cNvGrpSpPr/>
        <p:nvPr/>
      </p:nvGrpSpPr>
      <p:grpSpPr>
        <a:xfrm>
          <a:off x="0" y="0"/>
          <a:ext cx="0" cy="0"/>
          <a:chOff x="0" y="0"/>
          <a:chExt cx="0" cy="0"/>
        </a:xfrm>
      </p:grpSpPr>
      <p:pic>
        <p:nvPicPr>
          <p:cNvPr id="19" name="Google Shape;19;p4"/>
          <p:cNvPicPr preferRelativeResize="0"/>
          <p:nvPr/>
        </p:nvPicPr>
        <p:blipFill rotWithShape="1">
          <a:blip r:embed="rId2">
            <a:alphaModFix/>
          </a:blip>
          <a:srcRect/>
          <a:stretch/>
        </p:blipFill>
        <p:spPr>
          <a:xfrm>
            <a:off x="958454" y="4782741"/>
            <a:ext cx="283369" cy="283369"/>
          </a:xfrm>
          <a:prstGeom prst="rect">
            <a:avLst/>
          </a:prstGeom>
          <a:noFill/>
          <a:ln>
            <a:noFill/>
          </a:ln>
        </p:spPr>
      </p:pic>
      <p:sp>
        <p:nvSpPr>
          <p:cNvPr id="20" name="Google Shape;20;p4"/>
          <p:cNvSpPr txBox="1">
            <a:spLocks noGrp="1"/>
          </p:cNvSpPr>
          <p:nvPr>
            <p:ph type="title"/>
          </p:nvPr>
        </p:nvSpPr>
        <p:spPr>
          <a:xfrm>
            <a:off x="958238" y="273844"/>
            <a:ext cx="7534500" cy="9942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SzPts val="1100"/>
              <a:buNone/>
              <a:defRPr sz="2900">
                <a:solidFill>
                  <a:schemeClr val="dk1"/>
                </a:solidFill>
              </a:defRPr>
            </a:lvl1pPr>
            <a:lvl2pPr lvl="1" algn="l">
              <a:lnSpc>
                <a:spcPct val="90000"/>
              </a:lnSpc>
              <a:spcBef>
                <a:spcPts val="0"/>
              </a:spcBef>
              <a:spcAft>
                <a:spcPts val="0"/>
              </a:spcAft>
              <a:buSzPts val="1100"/>
              <a:buNone/>
              <a:defRPr/>
            </a:lvl2pPr>
            <a:lvl3pPr lvl="2" algn="l">
              <a:lnSpc>
                <a:spcPct val="90000"/>
              </a:lnSpc>
              <a:spcBef>
                <a:spcPts val="0"/>
              </a:spcBef>
              <a:spcAft>
                <a:spcPts val="0"/>
              </a:spcAft>
              <a:buSzPts val="1100"/>
              <a:buNone/>
              <a:defRPr/>
            </a:lvl3pPr>
            <a:lvl4pPr lvl="3" algn="l">
              <a:lnSpc>
                <a:spcPct val="90000"/>
              </a:lnSpc>
              <a:spcBef>
                <a:spcPts val="0"/>
              </a:spcBef>
              <a:spcAft>
                <a:spcPts val="0"/>
              </a:spcAft>
              <a:buSzPts val="1100"/>
              <a:buNone/>
              <a:defRPr/>
            </a:lvl4pPr>
            <a:lvl5pPr lvl="4" algn="l">
              <a:lnSpc>
                <a:spcPct val="90000"/>
              </a:lnSpc>
              <a:spcBef>
                <a:spcPts val="0"/>
              </a:spcBef>
              <a:spcAft>
                <a:spcPts val="0"/>
              </a:spcAft>
              <a:buSzPts val="1100"/>
              <a:buNone/>
              <a:defRPr/>
            </a:lvl5pPr>
            <a:lvl6pPr lvl="5" algn="l">
              <a:lnSpc>
                <a:spcPct val="90000"/>
              </a:lnSpc>
              <a:spcBef>
                <a:spcPts val="0"/>
              </a:spcBef>
              <a:spcAft>
                <a:spcPts val="0"/>
              </a:spcAft>
              <a:buSzPts val="1100"/>
              <a:buNone/>
              <a:defRPr/>
            </a:lvl6pPr>
            <a:lvl7pPr lvl="6" algn="l">
              <a:lnSpc>
                <a:spcPct val="90000"/>
              </a:lnSpc>
              <a:spcBef>
                <a:spcPts val="0"/>
              </a:spcBef>
              <a:spcAft>
                <a:spcPts val="0"/>
              </a:spcAft>
              <a:buSzPts val="1100"/>
              <a:buNone/>
              <a:defRPr/>
            </a:lvl7pPr>
            <a:lvl8pPr lvl="7" algn="l">
              <a:lnSpc>
                <a:spcPct val="90000"/>
              </a:lnSpc>
              <a:spcBef>
                <a:spcPts val="0"/>
              </a:spcBef>
              <a:spcAft>
                <a:spcPts val="0"/>
              </a:spcAft>
              <a:buSzPts val="1100"/>
              <a:buNone/>
              <a:defRPr/>
            </a:lvl8pPr>
            <a:lvl9pPr lvl="8" algn="l">
              <a:lnSpc>
                <a:spcPct val="90000"/>
              </a:lnSpc>
              <a:spcBef>
                <a:spcPts val="0"/>
              </a:spcBef>
              <a:spcAft>
                <a:spcPts val="0"/>
              </a:spcAft>
              <a:buSzPts val="1100"/>
              <a:buNone/>
              <a:defRPr/>
            </a:lvl9pPr>
          </a:lstStyle>
          <a:p>
            <a:endParaRPr/>
          </a:p>
        </p:txBody>
      </p:sp>
      <p:sp>
        <p:nvSpPr>
          <p:cNvPr id="21" name="Google Shape;21;p4"/>
          <p:cNvSpPr txBox="1">
            <a:spLocks noGrp="1"/>
          </p:cNvSpPr>
          <p:nvPr>
            <p:ph type="body" idx="1"/>
          </p:nvPr>
        </p:nvSpPr>
        <p:spPr>
          <a:xfrm>
            <a:off x="958238" y="1348740"/>
            <a:ext cx="7543800" cy="33147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404040"/>
              </a:buClr>
              <a:buSzPts val="1400"/>
              <a:buChar char="•"/>
              <a:defRPr/>
            </a:lvl1pPr>
            <a:lvl2pPr marL="914400" lvl="1" indent="-317500" algn="l">
              <a:lnSpc>
                <a:spcPct val="90000"/>
              </a:lnSpc>
              <a:spcBef>
                <a:spcPts val="400"/>
              </a:spcBef>
              <a:spcAft>
                <a:spcPts val="0"/>
              </a:spcAft>
              <a:buClr>
                <a:srgbClr val="404040"/>
              </a:buClr>
              <a:buSzPts val="1400"/>
              <a:buChar char="•"/>
              <a:defRPr/>
            </a:lvl2pPr>
            <a:lvl3pPr marL="1371600" lvl="2" indent="-317500" algn="l">
              <a:lnSpc>
                <a:spcPct val="90000"/>
              </a:lnSpc>
              <a:spcBef>
                <a:spcPts val="400"/>
              </a:spcBef>
              <a:spcAft>
                <a:spcPts val="0"/>
              </a:spcAft>
              <a:buClr>
                <a:srgbClr val="404040"/>
              </a:buClr>
              <a:buSzPts val="1400"/>
              <a:buChar char="•"/>
              <a:defRPr/>
            </a:lvl3pPr>
            <a:lvl4pPr marL="1828800" lvl="3" indent="-317500" algn="l">
              <a:lnSpc>
                <a:spcPct val="90000"/>
              </a:lnSpc>
              <a:spcBef>
                <a:spcPts val="400"/>
              </a:spcBef>
              <a:spcAft>
                <a:spcPts val="0"/>
              </a:spcAft>
              <a:buClr>
                <a:srgbClr val="404040"/>
              </a:buClr>
              <a:buSzPts val="1400"/>
              <a:buChar char="•"/>
              <a:defRPr/>
            </a:lvl4pPr>
            <a:lvl5pPr marL="2286000" lvl="4" indent="-317500" algn="l">
              <a:lnSpc>
                <a:spcPct val="90000"/>
              </a:lnSpc>
              <a:spcBef>
                <a:spcPts val="400"/>
              </a:spcBef>
              <a:spcAft>
                <a:spcPts val="0"/>
              </a:spcAft>
              <a:buClr>
                <a:srgbClr val="404040"/>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2" name="Google Shape;22;p4"/>
          <p:cNvSpPr txBox="1">
            <a:spLocks noGrp="1"/>
          </p:cNvSpPr>
          <p:nvPr>
            <p:ph type="sldNum" idx="12"/>
          </p:nvPr>
        </p:nvSpPr>
        <p:spPr>
          <a:xfrm>
            <a:off x="7828360" y="4767263"/>
            <a:ext cx="687000" cy="273900"/>
          </a:xfrm>
          <a:prstGeom prst="rect">
            <a:avLst/>
          </a:prstGeom>
          <a:noFill/>
          <a:ln>
            <a:noFill/>
          </a:ln>
        </p:spPr>
        <p:txBody>
          <a:bodyPr spcFirstLastPara="1" wrap="square" lIns="68575" tIns="34275" rIns="0" bIns="34275" anchor="ctr" anchorCtr="0">
            <a:noAutofit/>
          </a:bodyPr>
          <a:lstStyle>
            <a:lvl1pPr marL="0" marR="0" lvl="0" indent="0" algn="r">
              <a:spcBef>
                <a:spcPts val="0"/>
              </a:spcBef>
              <a:spcAft>
                <a:spcPts val="0"/>
              </a:spcAft>
              <a:buNone/>
              <a:defRPr sz="9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9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9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9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9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9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9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9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9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23" name="Google Shape;23;p4"/>
          <p:cNvPicPr preferRelativeResize="0"/>
          <p:nvPr/>
        </p:nvPicPr>
        <p:blipFill rotWithShape="1">
          <a:blip r:embed="rId3">
            <a:alphaModFix/>
          </a:blip>
          <a:srcRect/>
          <a:stretch/>
        </p:blipFill>
        <p:spPr>
          <a:xfrm>
            <a:off x="-5334" y="4097"/>
            <a:ext cx="615552" cy="5135306"/>
          </a:xfrm>
          <a:prstGeom prst="rect">
            <a:avLst/>
          </a:prstGeom>
          <a:noFill/>
          <a:ln>
            <a:noFill/>
          </a:ln>
          <a:effectLst>
            <a:outerShdw blurRad="190500" dist="50800" algn="ctr" rotWithShape="0">
              <a:srgbClr val="000000">
                <a:alpha val="40000"/>
              </a:srgbClr>
            </a:outerShdw>
          </a:effec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4"/>
        <p:cNvGrpSpPr/>
        <p:nvPr/>
      </p:nvGrpSpPr>
      <p:grpSpPr>
        <a:xfrm>
          <a:off x="0" y="0"/>
          <a:ext cx="0" cy="0"/>
          <a:chOff x="0" y="0"/>
          <a:chExt cx="0" cy="0"/>
        </a:xfrm>
      </p:grpSpPr>
      <p:pic>
        <p:nvPicPr>
          <p:cNvPr id="25" name="Google Shape;25;p5"/>
          <p:cNvPicPr preferRelativeResize="0"/>
          <p:nvPr/>
        </p:nvPicPr>
        <p:blipFill rotWithShape="1">
          <a:blip r:embed="rId2">
            <a:alphaModFix/>
          </a:blip>
          <a:srcRect/>
          <a:stretch/>
        </p:blipFill>
        <p:spPr>
          <a:xfrm>
            <a:off x="622697" y="4782741"/>
            <a:ext cx="283369" cy="283369"/>
          </a:xfrm>
          <a:prstGeom prst="rect">
            <a:avLst/>
          </a:prstGeom>
          <a:noFill/>
          <a:ln>
            <a:noFill/>
          </a:ln>
        </p:spPr>
      </p:pic>
      <p:sp>
        <p:nvSpPr>
          <p:cNvPr id="26" name="Google Shape;26;p5"/>
          <p:cNvSpPr txBox="1">
            <a:spLocks noGrp="1"/>
          </p:cNvSpPr>
          <p:nvPr>
            <p:ph type="sldNum" idx="12"/>
          </p:nvPr>
        </p:nvSpPr>
        <p:spPr>
          <a:xfrm>
            <a:off x="7723585" y="4767263"/>
            <a:ext cx="791700" cy="273900"/>
          </a:xfrm>
          <a:prstGeom prst="rect">
            <a:avLst/>
          </a:prstGeom>
          <a:noFill/>
          <a:ln>
            <a:noFill/>
          </a:ln>
        </p:spPr>
        <p:txBody>
          <a:bodyPr spcFirstLastPara="1" wrap="square" lIns="68575" tIns="34275" rIns="0" bIns="34275" anchor="ctr" anchorCtr="0">
            <a:noAutofit/>
          </a:bodyPr>
          <a:lstStyle>
            <a:lvl1pPr marL="0" marR="0" lvl="0" indent="0" algn="r">
              <a:spcBef>
                <a:spcPts val="0"/>
              </a:spcBef>
              <a:spcAft>
                <a:spcPts val="0"/>
              </a:spcAft>
              <a:buNone/>
              <a:defRPr sz="9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9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9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9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9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9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9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9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9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Content 2 Column Slide">
  <p:cSld name="1_Content 2 Column Slide">
    <p:spTree>
      <p:nvGrpSpPr>
        <p:cNvPr id="1" name="Shape 27"/>
        <p:cNvGrpSpPr/>
        <p:nvPr/>
      </p:nvGrpSpPr>
      <p:grpSpPr>
        <a:xfrm>
          <a:off x="0" y="0"/>
          <a:ext cx="0" cy="0"/>
          <a:chOff x="0" y="0"/>
          <a:chExt cx="0" cy="0"/>
        </a:xfrm>
      </p:grpSpPr>
      <p:pic>
        <p:nvPicPr>
          <p:cNvPr id="28" name="Google Shape;28;p6"/>
          <p:cNvPicPr preferRelativeResize="0"/>
          <p:nvPr/>
        </p:nvPicPr>
        <p:blipFill rotWithShape="1">
          <a:blip r:embed="rId2">
            <a:alphaModFix/>
          </a:blip>
          <a:srcRect/>
          <a:stretch/>
        </p:blipFill>
        <p:spPr>
          <a:xfrm>
            <a:off x="958454" y="4782741"/>
            <a:ext cx="283369" cy="283369"/>
          </a:xfrm>
          <a:prstGeom prst="rect">
            <a:avLst/>
          </a:prstGeom>
          <a:noFill/>
          <a:ln>
            <a:noFill/>
          </a:ln>
        </p:spPr>
      </p:pic>
      <p:sp>
        <p:nvSpPr>
          <p:cNvPr id="29" name="Google Shape;29;p6"/>
          <p:cNvSpPr txBox="1">
            <a:spLocks noGrp="1"/>
          </p:cNvSpPr>
          <p:nvPr>
            <p:ph type="title"/>
          </p:nvPr>
        </p:nvSpPr>
        <p:spPr>
          <a:xfrm>
            <a:off x="958238" y="273844"/>
            <a:ext cx="7534500" cy="9942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SzPts val="1100"/>
              <a:buNone/>
              <a:defRPr sz="2900">
                <a:solidFill>
                  <a:schemeClr val="dk1"/>
                </a:solidFill>
              </a:defRPr>
            </a:lvl1pPr>
            <a:lvl2pPr lvl="1" algn="l">
              <a:lnSpc>
                <a:spcPct val="90000"/>
              </a:lnSpc>
              <a:spcBef>
                <a:spcPts val="0"/>
              </a:spcBef>
              <a:spcAft>
                <a:spcPts val="0"/>
              </a:spcAft>
              <a:buSzPts val="1100"/>
              <a:buNone/>
              <a:defRPr/>
            </a:lvl2pPr>
            <a:lvl3pPr lvl="2" algn="l">
              <a:lnSpc>
                <a:spcPct val="90000"/>
              </a:lnSpc>
              <a:spcBef>
                <a:spcPts val="0"/>
              </a:spcBef>
              <a:spcAft>
                <a:spcPts val="0"/>
              </a:spcAft>
              <a:buSzPts val="1100"/>
              <a:buNone/>
              <a:defRPr/>
            </a:lvl3pPr>
            <a:lvl4pPr lvl="3" algn="l">
              <a:lnSpc>
                <a:spcPct val="90000"/>
              </a:lnSpc>
              <a:spcBef>
                <a:spcPts val="0"/>
              </a:spcBef>
              <a:spcAft>
                <a:spcPts val="0"/>
              </a:spcAft>
              <a:buSzPts val="1100"/>
              <a:buNone/>
              <a:defRPr/>
            </a:lvl4pPr>
            <a:lvl5pPr lvl="4" algn="l">
              <a:lnSpc>
                <a:spcPct val="90000"/>
              </a:lnSpc>
              <a:spcBef>
                <a:spcPts val="0"/>
              </a:spcBef>
              <a:spcAft>
                <a:spcPts val="0"/>
              </a:spcAft>
              <a:buSzPts val="1100"/>
              <a:buNone/>
              <a:defRPr/>
            </a:lvl5pPr>
            <a:lvl6pPr lvl="5" algn="l">
              <a:lnSpc>
                <a:spcPct val="90000"/>
              </a:lnSpc>
              <a:spcBef>
                <a:spcPts val="0"/>
              </a:spcBef>
              <a:spcAft>
                <a:spcPts val="0"/>
              </a:spcAft>
              <a:buSzPts val="1100"/>
              <a:buNone/>
              <a:defRPr/>
            </a:lvl6pPr>
            <a:lvl7pPr lvl="6" algn="l">
              <a:lnSpc>
                <a:spcPct val="90000"/>
              </a:lnSpc>
              <a:spcBef>
                <a:spcPts val="0"/>
              </a:spcBef>
              <a:spcAft>
                <a:spcPts val="0"/>
              </a:spcAft>
              <a:buSzPts val="1100"/>
              <a:buNone/>
              <a:defRPr/>
            </a:lvl7pPr>
            <a:lvl8pPr lvl="7" algn="l">
              <a:lnSpc>
                <a:spcPct val="90000"/>
              </a:lnSpc>
              <a:spcBef>
                <a:spcPts val="0"/>
              </a:spcBef>
              <a:spcAft>
                <a:spcPts val="0"/>
              </a:spcAft>
              <a:buSzPts val="1100"/>
              <a:buNone/>
              <a:defRPr/>
            </a:lvl8pPr>
            <a:lvl9pPr lvl="8" algn="l">
              <a:lnSpc>
                <a:spcPct val="90000"/>
              </a:lnSpc>
              <a:spcBef>
                <a:spcPts val="0"/>
              </a:spcBef>
              <a:spcAft>
                <a:spcPts val="0"/>
              </a:spcAft>
              <a:buSzPts val="1100"/>
              <a:buNone/>
              <a:defRPr/>
            </a:lvl9pPr>
          </a:lstStyle>
          <a:p>
            <a:endParaRPr/>
          </a:p>
        </p:txBody>
      </p:sp>
      <p:sp>
        <p:nvSpPr>
          <p:cNvPr id="30" name="Google Shape;30;p6"/>
          <p:cNvSpPr txBox="1">
            <a:spLocks noGrp="1"/>
          </p:cNvSpPr>
          <p:nvPr>
            <p:ph type="body" idx="1"/>
          </p:nvPr>
        </p:nvSpPr>
        <p:spPr>
          <a:xfrm>
            <a:off x="958238" y="1348740"/>
            <a:ext cx="3691800" cy="3293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404040"/>
              </a:buClr>
              <a:buSzPts val="1400"/>
              <a:buChar char="•"/>
              <a:defRPr/>
            </a:lvl1pPr>
            <a:lvl2pPr marL="914400" lvl="1" indent="-317500" algn="l">
              <a:lnSpc>
                <a:spcPct val="90000"/>
              </a:lnSpc>
              <a:spcBef>
                <a:spcPts val="400"/>
              </a:spcBef>
              <a:spcAft>
                <a:spcPts val="0"/>
              </a:spcAft>
              <a:buClr>
                <a:srgbClr val="404040"/>
              </a:buClr>
              <a:buSzPts val="1400"/>
              <a:buChar char="•"/>
              <a:defRPr/>
            </a:lvl2pPr>
            <a:lvl3pPr marL="1371600" lvl="2" indent="-317500" algn="l">
              <a:lnSpc>
                <a:spcPct val="90000"/>
              </a:lnSpc>
              <a:spcBef>
                <a:spcPts val="400"/>
              </a:spcBef>
              <a:spcAft>
                <a:spcPts val="0"/>
              </a:spcAft>
              <a:buClr>
                <a:srgbClr val="404040"/>
              </a:buClr>
              <a:buSzPts val="1400"/>
              <a:buChar char="•"/>
              <a:defRPr/>
            </a:lvl3pPr>
            <a:lvl4pPr marL="1828800" lvl="3" indent="-317500" algn="l">
              <a:lnSpc>
                <a:spcPct val="90000"/>
              </a:lnSpc>
              <a:spcBef>
                <a:spcPts val="400"/>
              </a:spcBef>
              <a:spcAft>
                <a:spcPts val="0"/>
              </a:spcAft>
              <a:buClr>
                <a:srgbClr val="404040"/>
              </a:buClr>
              <a:buSzPts val="1400"/>
              <a:buChar char="•"/>
              <a:defRPr/>
            </a:lvl4pPr>
            <a:lvl5pPr marL="2286000" lvl="4" indent="-317500" algn="l">
              <a:lnSpc>
                <a:spcPct val="90000"/>
              </a:lnSpc>
              <a:spcBef>
                <a:spcPts val="400"/>
              </a:spcBef>
              <a:spcAft>
                <a:spcPts val="0"/>
              </a:spcAft>
              <a:buClr>
                <a:srgbClr val="404040"/>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1" name="Google Shape;31;p6"/>
          <p:cNvSpPr txBox="1">
            <a:spLocks noGrp="1"/>
          </p:cNvSpPr>
          <p:nvPr>
            <p:ph type="body" idx="2"/>
          </p:nvPr>
        </p:nvSpPr>
        <p:spPr>
          <a:xfrm>
            <a:off x="4791194" y="1348740"/>
            <a:ext cx="3711600" cy="3293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404040"/>
              </a:buClr>
              <a:buSzPts val="1400"/>
              <a:buChar char="•"/>
              <a:defRPr/>
            </a:lvl1pPr>
            <a:lvl2pPr marL="914400" lvl="1" indent="-317500" algn="l">
              <a:lnSpc>
                <a:spcPct val="90000"/>
              </a:lnSpc>
              <a:spcBef>
                <a:spcPts val="400"/>
              </a:spcBef>
              <a:spcAft>
                <a:spcPts val="0"/>
              </a:spcAft>
              <a:buClr>
                <a:srgbClr val="404040"/>
              </a:buClr>
              <a:buSzPts val="1400"/>
              <a:buChar char="•"/>
              <a:defRPr/>
            </a:lvl2pPr>
            <a:lvl3pPr marL="1371600" lvl="2" indent="-317500" algn="l">
              <a:lnSpc>
                <a:spcPct val="90000"/>
              </a:lnSpc>
              <a:spcBef>
                <a:spcPts val="400"/>
              </a:spcBef>
              <a:spcAft>
                <a:spcPts val="0"/>
              </a:spcAft>
              <a:buClr>
                <a:srgbClr val="404040"/>
              </a:buClr>
              <a:buSzPts val="1400"/>
              <a:buChar char="•"/>
              <a:defRPr/>
            </a:lvl3pPr>
            <a:lvl4pPr marL="1828800" lvl="3" indent="-317500" algn="l">
              <a:lnSpc>
                <a:spcPct val="90000"/>
              </a:lnSpc>
              <a:spcBef>
                <a:spcPts val="400"/>
              </a:spcBef>
              <a:spcAft>
                <a:spcPts val="0"/>
              </a:spcAft>
              <a:buClr>
                <a:srgbClr val="404040"/>
              </a:buClr>
              <a:buSzPts val="1400"/>
              <a:buChar char="•"/>
              <a:defRPr/>
            </a:lvl4pPr>
            <a:lvl5pPr marL="2286000" lvl="4" indent="-317500" algn="l">
              <a:lnSpc>
                <a:spcPct val="90000"/>
              </a:lnSpc>
              <a:spcBef>
                <a:spcPts val="400"/>
              </a:spcBef>
              <a:spcAft>
                <a:spcPts val="0"/>
              </a:spcAft>
              <a:buClr>
                <a:srgbClr val="404040"/>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2" name="Google Shape;32;p6"/>
          <p:cNvSpPr txBox="1">
            <a:spLocks noGrp="1"/>
          </p:cNvSpPr>
          <p:nvPr>
            <p:ph type="sldNum" idx="12"/>
          </p:nvPr>
        </p:nvSpPr>
        <p:spPr>
          <a:xfrm>
            <a:off x="7828360" y="4767263"/>
            <a:ext cx="687000" cy="273900"/>
          </a:xfrm>
          <a:prstGeom prst="rect">
            <a:avLst/>
          </a:prstGeom>
          <a:noFill/>
          <a:ln>
            <a:noFill/>
          </a:ln>
        </p:spPr>
        <p:txBody>
          <a:bodyPr spcFirstLastPara="1" wrap="square" lIns="68575" tIns="34275" rIns="0" bIns="34275" anchor="ctr" anchorCtr="0">
            <a:noAutofit/>
          </a:bodyPr>
          <a:lstStyle>
            <a:lvl1pPr marL="0" marR="0" lvl="0" indent="0" algn="r">
              <a:spcBef>
                <a:spcPts val="0"/>
              </a:spcBef>
              <a:spcAft>
                <a:spcPts val="0"/>
              </a:spcAft>
              <a:buNone/>
              <a:defRPr sz="9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9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9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9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9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9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9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9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9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33" name="Google Shape;33;p6"/>
          <p:cNvPicPr preferRelativeResize="0"/>
          <p:nvPr/>
        </p:nvPicPr>
        <p:blipFill rotWithShape="1">
          <a:blip r:embed="rId3">
            <a:alphaModFix/>
          </a:blip>
          <a:srcRect/>
          <a:stretch/>
        </p:blipFill>
        <p:spPr>
          <a:xfrm>
            <a:off x="-5334" y="4097"/>
            <a:ext cx="615552" cy="5135306"/>
          </a:xfrm>
          <a:prstGeom prst="rect">
            <a:avLst/>
          </a:prstGeom>
          <a:noFill/>
          <a:ln>
            <a:noFill/>
          </a:ln>
          <a:effectLst>
            <a:outerShdw blurRad="190500" dist="50800" algn="ctr" rotWithShape="0">
              <a:srgbClr val="000000">
                <a:alpha val="40000"/>
              </a:srgb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4"/>
        <p:cNvGrpSpPr/>
        <p:nvPr/>
      </p:nvGrpSpPr>
      <p:grpSpPr>
        <a:xfrm>
          <a:off x="0" y="0"/>
          <a:ext cx="0" cy="0"/>
          <a:chOff x="0" y="0"/>
          <a:chExt cx="0" cy="0"/>
        </a:xfrm>
      </p:grpSpPr>
      <p:sp>
        <p:nvSpPr>
          <p:cNvPr id="35" name="Google Shape;35;p7"/>
          <p:cNvSpPr txBox="1">
            <a:spLocks noGrp="1"/>
          </p:cNvSpPr>
          <p:nvPr>
            <p:ph type="ctrTitle"/>
          </p:nvPr>
        </p:nvSpPr>
        <p:spPr>
          <a:xfrm>
            <a:off x="311708" y="744575"/>
            <a:ext cx="8520600" cy="2052600"/>
          </a:xfrm>
          <a:prstGeom prst="rect">
            <a:avLst/>
          </a:prstGeom>
        </p:spPr>
        <p:txBody>
          <a:bodyPr spcFirstLastPara="1" wrap="square" lIns="68575" tIns="34275" rIns="68575" bIns="3427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6" name="Google Shape;36;p7"/>
          <p:cNvSpPr txBox="1">
            <a:spLocks noGrp="1"/>
          </p:cNvSpPr>
          <p:nvPr>
            <p:ph type="subTitle" idx="1"/>
          </p:nvPr>
        </p:nvSpPr>
        <p:spPr>
          <a:xfrm>
            <a:off x="311700" y="2834125"/>
            <a:ext cx="8520600" cy="792600"/>
          </a:xfrm>
          <a:prstGeom prst="rect">
            <a:avLst/>
          </a:prstGeom>
        </p:spPr>
        <p:txBody>
          <a:bodyPr spcFirstLastPara="1" wrap="square" lIns="68575" tIns="34275" rIns="68575" bIns="34275" anchor="t" anchorCtr="0">
            <a:noAutofit/>
          </a:bodyPr>
          <a:lstStyle>
            <a:lvl1pPr lvl="0" algn="ctr" rtl="0">
              <a:lnSpc>
                <a:spcPct val="100000"/>
              </a:lnSpc>
              <a:spcBef>
                <a:spcPts val="800"/>
              </a:spcBef>
              <a:spcAft>
                <a:spcPts val="0"/>
              </a:spcAft>
              <a:buSzPts val="2800"/>
              <a:buNone/>
              <a:defRPr sz="2800"/>
            </a:lvl1pPr>
            <a:lvl2pPr lvl="1" algn="ctr" rtl="0">
              <a:lnSpc>
                <a:spcPct val="100000"/>
              </a:lnSpc>
              <a:spcBef>
                <a:spcPts val="400"/>
              </a:spcBef>
              <a:spcAft>
                <a:spcPts val="0"/>
              </a:spcAft>
              <a:buSzPts val="2800"/>
              <a:buNone/>
              <a:defRPr sz="2800"/>
            </a:lvl2pPr>
            <a:lvl3pPr lvl="2" algn="ctr" rtl="0">
              <a:lnSpc>
                <a:spcPct val="100000"/>
              </a:lnSpc>
              <a:spcBef>
                <a:spcPts val="400"/>
              </a:spcBef>
              <a:spcAft>
                <a:spcPts val="0"/>
              </a:spcAft>
              <a:buSzPts val="2800"/>
              <a:buNone/>
              <a:defRPr sz="2800"/>
            </a:lvl3pPr>
            <a:lvl4pPr lvl="3" algn="ctr" rtl="0">
              <a:lnSpc>
                <a:spcPct val="100000"/>
              </a:lnSpc>
              <a:spcBef>
                <a:spcPts val="400"/>
              </a:spcBef>
              <a:spcAft>
                <a:spcPts val="0"/>
              </a:spcAft>
              <a:buSzPts val="2800"/>
              <a:buNone/>
              <a:defRPr sz="2800"/>
            </a:lvl4pPr>
            <a:lvl5pPr lvl="4" algn="ctr" rtl="0">
              <a:lnSpc>
                <a:spcPct val="100000"/>
              </a:lnSpc>
              <a:spcBef>
                <a:spcPts val="400"/>
              </a:spcBef>
              <a:spcAft>
                <a:spcPts val="0"/>
              </a:spcAft>
              <a:buSzPts val="2800"/>
              <a:buNone/>
              <a:defRPr sz="2800"/>
            </a:lvl5pPr>
            <a:lvl6pPr lvl="5" algn="ctr" rtl="0">
              <a:lnSpc>
                <a:spcPct val="100000"/>
              </a:lnSpc>
              <a:spcBef>
                <a:spcPts val="400"/>
              </a:spcBef>
              <a:spcAft>
                <a:spcPts val="0"/>
              </a:spcAft>
              <a:buSzPts val="2800"/>
              <a:buNone/>
              <a:defRPr sz="2800"/>
            </a:lvl6pPr>
            <a:lvl7pPr lvl="6" algn="ctr" rtl="0">
              <a:lnSpc>
                <a:spcPct val="100000"/>
              </a:lnSpc>
              <a:spcBef>
                <a:spcPts val="400"/>
              </a:spcBef>
              <a:spcAft>
                <a:spcPts val="0"/>
              </a:spcAft>
              <a:buSzPts val="2800"/>
              <a:buNone/>
              <a:defRPr sz="2800"/>
            </a:lvl7pPr>
            <a:lvl8pPr lvl="7" algn="ctr" rtl="0">
              <a:lnSpc>
                <a:spcPct val="100000"/>
              </a:lnSpc>
              <a:spcBef>
                <a:spcPts val="400"/>
              </a:spcBef>
              <a:spcAft>
                <a:spcPts val="0"/>
              </a:spcAft>
              <a:buSzPts val="2800"/>
              <a:buNone/>
              <a:defRPr sz="2800"/>
            </a:lvl8pPr>
            <a:lvl9pPr lvl="8" algn="ctr" rtl="0">
              <a:lnSpc>
                <a:spcPct val="100000"/>
              </a:lnSpc>
              <a:spcBef>
                <a:spcPts val="400"/>
              </a:spcBef>
              <a:spcAft>
                <a:spcPts val="0"/>
              </a:spcAft>
              <a:buSzPts val="2800"/>
              <a:buNone/>
              <a:defRPr sz="2800"/>
            </a:lvl9pPr>
          </a:lstStyle>
          <a:p>
            <a:endParaRPr/>
          </a:p>
        </p:txBody>
      </p:sp>
      <p:sp>
        <p:nvSpPr>
          <p:cNvPr id="37" name="Google Shape;37;p7"/>
          <p:cNvSpPr txBox="1">
            <a:spLocks noGrp="1"/>
          </p:cNvSpPr>
          <p:nvPr>
            <p:ph type="sldNum" idx="12"/>
          </p:nvPr>
        </p:nvSpPr>
        <p:spPr>
          <a:xfrm>
            <a:off x="8472458" y="4663217"/>
            <a:ext cx="548700" cy="393600"/>
          </a:xfrm>
          <a:prstGeom prst="rect">
            <a:avLst/>
          </a:prstGeom>
        </p:spPr>
        <p:txBody>
          <a:bodyPr spcFirstLastPara="1" wrap="square" lIns="68575" tIns="34275" rIns="0"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8454" y="273844"/>
            <a:ext cx="7557000" cy="994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SzPts val="1100"/>
              <a:buNone/>
              <a:defRPr sz="3300" b="0" i="0" u="none" strike="noStrike" cap="none">
                <a:solidFill>
                  <a:schemeClr val="dk1"/>
                </a:solidFill>
                <a:latin typeface="Georgia"/>
                <a:ea typeface="Georgia"/>
                <a:cs typeface="Georgia"/>
                <a:sym typeface="Georgia"/>
              </a:defRPr>
            </a:lvl1pPr>
            <a:lvl2pPr marR="0" lvl="1" algn="l" rtl="0">
              <a:lnSpc>
                <a:spcPct val="90000"/>
              </a:lnSpc>
              <a:spcBef>
                <a:spcPts val="0"/>
              </a:spcBef>
              <a:spcAft>
                <a:spcPts val="0"/>
              </a:spcAft>
              <a:buSzPts val="1100"/>
              <a:buNone/>
              <a:defRPr sz="3300" b="0" i="0" u="none" strike="noStrike" cap="none">
                <a:solidFill>
                  <a:schemeClr val="dk1"/>
                </a:solidFill>
                <a:latin typeface="Palatino"/>
                <a:ea typeface="Palatino"/>
                <a:cs typeface="Palatino"/>
                <a:sym typeface="Palatino"/>
              </a:defRPr>
            </a:lvl2pPr>
            <a:lvl3pPr marR="0" lvl="2" algn="l" rtl="0">
              <a:lnSpc>
                <a:spcPct val="90000"/>
              </a:lnSpc>
              <a:spcBef>
                <a:spcPts val="0"/>
              </a:spcBef>
              <a:spcAft>
                <a:spcPts val="0"/>
              </a:spcAft>
              <a:buSzPts val="1100"/>
              <a:buNone/>
              <a:defRPr sz="3300" b="0" i="0" u="none" strike="noStrike" cap="none">
                <a:solidFill>
                  <a:schemeClr val="dk1"/>
                </a:solidFill>
                <a:latin typeface="Palatino"/>
                <a:ea typeface="Palatino"/>
                <a:cs typeface="Palatino"/>
                <a:sym typeface="Palatino"/>
              </a:defRPr>
            </a:lvl3pPr>
            <a:lvl4pPr marR="0" lvl="3" algn="l" rtl="0">
              <a:lnSpc>
                <a:spcPct val="90000"/>
              </a:lnSpc>
              <a:spcBef>
                <a:spcPts val="0"/>
              </a:spcBef>
              <a:spcAft>
                <a:spcPts val="0"/>
              </a:spcAft>
              <a:buSzPts val="1100"/>
              <a:buNone/>
              <a:defRPr sz="3300" b="0" i="0" u="none" strike="noStrike" cap="none">
                <a:solidFill>
                  <a:schemeClr val="dk1"/>
                </a:solidFill>
                <a:latin typeface="Palatino"/>
                <a:ea typeface="Palatino"/>
                <a:cs typeface="Palatino"/>
                <a:sym typeface="Palatino"/>
              </a:defRPr>
            </a:lvl4pPr>
            <a:lvl5pPr marR="0" lvl="4" algn="l" rtl="0">
              <a:lnSpc>
                <a:spcPct val="90000"/>
              </a:lnSpc>
              <a:spcBef>
                <a:spcPts val="0"/>
              </a:spcBef>
              <a:spcAft>
                <a:spcPts val="0"/>
              </a:spcAft>
              <a:buSzPts val="1100"/>
              <a:buNone/>
              <a:defRPr sz="3300" b="0" i="0" u="none" strike="noStrike" cap="none">
                <a:solidFill>
                  <a:schemeClr val="dk1"/>
                </a:solidFill>
                <a:latin typeface="Palatino"/>
                <a:ea typeface="Palatino"/>
                <a:cs typeface="Palatino"/>
                <a:sym typeface="Palatino"/>
              </a:defRPr>
            </a:lvl5pPr>
            <a:lvl6pPr marR="0" lvl="5" algn="l" rtl="0">
              <a:lnSpc>
                <a:spcPct val="90000"/>
              </a:lnSpc>
              <a:spcBef>
                <a:spcPts val="0"/>
              </a:spcBef>
              <a:spcAft>
                <a:spcPts val="0"/>
              </a:spcAft>
              <a:buSzPts val="1100"/>
              <a:buNone/>
              <a:defRPr sz="3300" b="0" i="0" u="none" strike="noStrike" cap="none">
                <a:solidFill>
                  <a:srgbClr val="10476C"/>
                </a:solidFill>
                <a:latin typeface="Palatino"/>
                <a:ea typeface="Palatino"/>
                <a:cs typeface="Palatino"/>
                <a:sym typeface="Palatino"/>
              </a:defRPr>
            </a:lvl6pPr>
            <a:lvl7pPr marR="0" lvl="6" algn="l" rtl="0">
              <a:lnSpc>
                <a:spcPct val="90000"/>
              </a:lnSpc>
              <a:spcBef>
                <a:spcPts val="0"/>
              </a:spcBef>
              <a:spcAft>
                <a:spcPts val="0"/>
              </a:spcAft>
              <a:buSzPts val="1100"/>
              <a:buNone/>
              <a:defRPr sz="3300" b="0" i="0" u="none" strike="noStrike" cap="none">
                <a:solidFill>
                  <a:srgbClr val="10476C"/>
                </a:solidFill>
                <a:latin typeface="Palatino"/>
                <a:ea typeface="Palatino"/>
                <a:cs typeface="Palatino"/>
                <a:sym typeface="Palatino"/>
              </a:defRPr>
            </a:lvl7pPr>
            <a:lvl8pPr marR="0" lvl="7" algn="l" rtl="0">
              <a:lnSpc>
                <a:spcPct val="90000"/>
              </a:lnSpc>
              <a:spcBef>
                <a:spcPts val="0"/>
              </a:spcBef>
              <a:spcAft>
                <a:spcPts val="0"/>
              </a:spcAft>
              <a:buSzPts val="1100"/>
              <a:buNone/>
              <a:defRPr sz="3300" b="0" i="0" u="none" strike="noStrike" cap="none">
                <a:solidFill>
                  <a:srgbClr val="10476C"/>
                </a:solidFill>
                <a:latin typeface="Palatino"/>
                <a:ea typeface="Palatino"/>
                <a:cs typeface="Palatino"/>
                <a:sym typeface="Palatino"/>
              </a:defRPr>
            </a:lvl8pPr>
            <a:lvl9pPr marR="0" lvl="8" algn="l" rtl="0">
              <a:lnSpc>
                <a:spcPct val="90000"/>
              </a:lnSpc>
              <a:spcBef>
                <a:spcPts val="0"/>
              </a:spcBef>
              <a:spcAft>
                <a:spcPts val="0"/>
              </a:spcAft>
              <a:buSzPts val="1100"/>
              <a:buNone/>
              <a:defRPr sz="3300" b="0" i="0" u="none" strike="noStrike" cap="none">
                <a:solidFill>
                  <a:srgbClr val="10476C"/>
                </a:solidFill>
                <a:latin typeface="Palatino"/>
                <a:ea typeface="Palatino"/>
                <a:cs typeface="Palatino"/>
                <a:sym typeface="Palatino"/>
              </a:defRPr>
            </a:lvl9pPr>
          </a:lstStyle>
          <a:p>
            <a:endParaRPr/>
          </a:p>
        </p:txBody>
      </p:sp>
      <p:sp>
        <p:nvSpPr>
          <p:cNvPr id="7" name="Google Shape;7;p1"/>
          <p:cNvSpPr txBox="1">
            <a:spLocks noGrp="1"/>
          </p:cNvSpPr>
          <p:nvPr>
            <p:ph type="body" idx="1"/>
          </p:nvPr>
        </p:nvSpPr>
        <p:spPr>
          <a:xfrm>
            <a:off x="966788" y="1369219"/>
            <a:ext cx="7548600" cy="32634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90000"/>
              </a:lnSpc>
              <a:spcBef>
                <a:spcPts val="800"/>
              </a:spcBef>
              <a:spcAft>
                <a:spcPts val="0"/>
              </a:spcAft>
              <a:buClr>
                <a:srgbClr val="404040"/>
              </a:buClr>
              <a:buSzPts val="1800"/>
              <a:buFont typeface="Arial"/>
              <a:buChar char="•"/>
              <a:defRPr sz="1800" b="0" i="0" u="none" strike="noStrike" cap="none">
                <a:solidFill>
                  <a:srgbClr val="404040"/>
                </a:solidFill>
                <a:latin typeface="Arial"/>
                <a:ea typeface="Arial"/>
                <a:cs typeface="Arial"/>
                <a:sym typeface="Arial"/>
              </a:defRPr>
            </a:lvl1pPr>
            <a:lvl2pPr marL="914400" marR="0" lvl="1" indent="-336550" algn="l" rtl="0">
              <a:lnSpc>
                <a:spcPct val="90000"/>
              </a:lnSpc>
              <a:spcBef>
                <a:spcPts val="400"/>
              </a:spcBef>
              <a:spcAft>
                <a:spcPts val="0"/>
              </a:spcAft>
              <a:buClr>
                <a:srgbClr val="404040"/>
              </a:buClr>
              <a:buSzPts val="1700"/>
              <a:buFont typeface="Arial"/>
              <a:buChar char="•"/>
              <a:defRPr sz="1700" b="0" i="0" u="none" strike="noStrike" cap="none">
                <a:solidFill>
                  <a:srgbClr val="404040"/>
                </a:solidFill>
                <a:latin typeface="Arial"/>
                <a:ea typeface="Arial"/>
                <a:cs typeface="Arial"/>
                <a:sym typeface="Arial"/>
              </a:defRPr>
            </a:lvl2pPr>
            <a:lvl3pPr marL="1371600" marR="0" lvl="2" indent="-323850" algn="l" rtl="0">
              <a:lnSpc>
                <a:spcPct val="90000"/>
              </a:lnSpc>
              <a:spcBef>
                <a:spcPts val="400"/>
              </a:spcBef>
              <a:spcAft>
                <a:spcPts val="0"/>
              </a:spcAft>
              <a:buClr>
                <a:srgbClr val="404040"/>
              </a:buClr>
              <a:buSzPts val="1500"/>
              <a:buFont typeface="Arial"/>
              <a:buChar char="•"/>
              <a:defRPr sz="1500" b="0" i="0" u="none" strike="noStrike" cap="none">
                <a:solidFill>
                  <a:srgbClr val="404040"/>
                </a:solidFill>
                <a:latin typeface="Arial"/>
                <a:ea typeface="Arial"/>
                <a:cs typeface="Arial"/>
                <a:sym typeface="Arial"/>
              </a:defRPr>
            </a:lvl3pPr>
            <a:lvl4pPr marL="1828800" marR="0" lvl="3" indent="-317500" algn="l" rtl="0">
              <a:lnSpc>
                <a:spcPct val="90000"/>
              </a:lnSpc>
              <a:spcBef>
                <a:spcPts val="400"/>
              </a:spcBef>
              <a:spcAft>
                <a:spcPts val="0"/>
              </a:spcAft>
              <a:buClr>
                <a:srgbClr val="404040"/>
              </a:buClr>
              <a:buSzPts val="1400"/>
              <a:buFont typeface="Arial"/>
              <a:buChar char="•"/>
              <a:defRPr sz="1400" b="0" i="0" u="none" strike="noStrike" cap="none">
                <a:solidFill>
                  <a:srgbClr val="404040"/>
                </a:solidFill>
                <a:latin typeface="Arial"/>
                <a:ea typeface="Arial"/>
                <a:cs typeface="Arial"/>
                <a:sym typeface="Arial"/>
              </a:defRPr>
            </a:lvl4pPr>
            <a:lvl5pPr marL="2286000" marR="0" lvl="4" indent="-317500" algn="l" rtl="0">
              <a:lnSpc>
                <a:spcPct val="90000"/>
              </a:lnSpc>
              <a:spcBef>
                <a:spcPts val="400"/>
              </a:spcBef>
              <a:spcAft>
                <a:spcPts val="0"/>
              </a:spcAft>
              <a:buClr>
                <a:srgbClr val="404040"/>
              </a:buClr>
              <a:buSzPts val="1400"/>
              <a:buFont typeface="Arial"/>
              <a:buChar char="•"/>
              <a:defRPr sz="1400" b="0" i="0" u="none" strike="noStrike" cap="none">
                <a:solidFill>
                  <a:srgbClr val="404040"/>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7828360" y="4767263"/>
            <a:ext cx="687000" cy="273900"/>
          </a:xfrm>
          <a:prstGeom prst="rect">
            <a:avLst/>
          </a:prstGeom>
          <a:noFill/>
          <a:ln>
            <a:noFill/>
          </a:ln>
        </p:spPr>
        <p:txBody>
          <a:bodyPr spcFirstLastPara="1" wrap="square" lIns="68575" tIns="34275" rIns="0" bIns="34275" anchor="ctr" anchorCtr="0">
            <a:noAutofit/>
          </a:bodyPr>
          <a:lstStyle>
            <a:lvl1pPr marL="0" marR="0" lvl="0" indent="0" algn="r" rtl="0">
              <a:spcBef>
                <a:spcPts val="0"/>
              </a:spcBef>
              <a:spcAft>
                <a:spcPts val="0"/>
              </a:spcAft>
              <a:buNone/>
              <a:defRPr sz="900" b="0" i="0" u="none" strike="noStrike" cap="none">
                <a:solidFill>
                  <a:srgbClr val="7F7F7F"/>
                </a:solidFill>
                <a:latin typeface="Arial"/>
                <a:ea typeface="Arial"/>
                <a:cs typeface="Arial"/>
                <a:sym typeface="Arial"/>
              </a:defRPr>
            </a:lvl1pPr>
            <a:lvl2pPr marL="0" marR="0" lvl="1" indent="0" algn="r" rtl="0">
              <a:spcBef>
                <a:spcPts val="0"/>
              </a:spcBef>
              <a:spcAft>
                <a:spcPts val="0"/>
              </a:spcAft>
              <a:buNone/>
              <a:defRPr sz="900" b="0" i="0" u="none" strike="noStrike" cap="none">
                <a:solidFill>
                  <a:srgbClr val="7F7F7F"/>
                </a:solidFill>
                <a:latin typeface="Arial"/>
                <a:ea typeface="Arial"/>
                <a:cs typeface="Arial"/>
                <a:sym typeface="Arial"/>
              </a:defRPr>
            </a:lvl2pPr>
            <a:lvl3pPr marL="0" marR="0" lvl="2" indent="0" algn="r" rtl="0">
              <a:spcBef>
                <a:spcPts val="0"/>
              </a:spcBef>
              <a:spcAft>
                <a:spcPts val="0"/>
              </a:spcAft>
              <a:buNone/>
              <a:defRPr sz="900" b="0" i="0" u="none" strike="noStrike" cap="none">
                <a:solidFill>
                  <a:srgbClr val="7F7F7F"/>
                </a:solidFill>
                <a:latin typeface="Arial"/>
                <a:ea typeface="Arial"/>
                <a:cs typeface="Arial"/>
                <a:sym typeface="Arial"/>
              </a:defRPr>
            </a:lvl3pPr>
            <a:lvl4pPr marL="0" marR="0" lvl="3" indent="0" algn="r" rtl="0">
              <a:spcBef>
                <a:spcPts val="0"/>
              </a:spcBef>
              <a:spcAft>
                <a:spcPts val="0"/>
              </a:spcAft>
              <a:buNone/>
              <a:defRPr sz="900" b="0" i="0" u="none" strike="noStrike" cap="none">
                <a:solidFill>
                  <a:srgbClr val="7F7F7F"/>
                </a:solidFill>
                <a:latin typeface="Arial"/>
                <a:ea typeface="Arial"/>
                <a:cs typeface="Arial"/>
                <a:sym typeface="Arial"/>
              </a:defRPr>
            </a:lvl4pPr>
            <a:lvl5pPr marL="0" marR="0" lvl="4" indent="0" algn="r" rtl="0">
              <a:spcBef>
                <a:spcPts val="0"/>
              </a:spcBef>
              <a:spcAft>
                <a:spcPts val="0"/>
              </a:spcAft>
              <a:buNone/>
              <a:defRPr sz="900" b="0" i="0" u="none" strike="noStrike" cap="none">
                <a:solidFill>
                  <a:srgbClr val="7F7F7F"/>
                </a:solidFill>
                <a:latin typeface="Arial"/>
                <a:ea typeface="Arial"/>
                <a:cs typeface="Arial"/>
                <a:sym typeface="Arial"/>
              </a:defRPr>
            </a:lvl5pPr>
            <a:lvl6pPr marL="0" marR="0" lvl="5" indent="0" algn="r" rtl="0">
              <a:spcBef>
                <a:spcPts val="0"/>
              </a:spcBef>
              <a:spcAft>
                <a:spcPts val="0"/>
              </a:spcAft>
              <a:buNone/>
              <a:defRPr sz="900" b="0" i="0" u="none" strike="noStrike" cap="none">
                <a:solidFill>
                  <a:srgbClr val="7F7F7F"/>
                </a:solidFill>
                <a:latin typeface="Arial"/>
                <a:ea typeface="Arial"/>
                <a:cs typeface="Arial"/>
                <a:sym typeface="Arial"/>
              </a:defRPr>
            </a:lvl6pPr>
            <a:lvl7pPr marL="0" marR="0" lvl="6" indent="0" algn="r" rtl="0">
              <a:spcBef>
                <a:spcPts val="0"/>
              </a:spcBef>
              <a:spcAft>
                <a:spcPts val="0"/>
              </a:spcAft>
              <a:buNone/>
              <a:defRPr sz="900" b="0" i="0" u="none" strike="noStrike" cap="none">
                <a:solidFill>
                  <a:srgbClr val="7F7F7F"/>
                </a:solidFill>
                <a:latin typeface="Arial"/>
                <a:ea typeface="Arial"/>
                <a:cs typeface="Arial"/>
                <a:sym typeface="Arial"/>
              </a:defRPr>
            </a:lvl7pPr>
            <a:lvl8pPr marL="0" marR="0" lvl="7" indent="0" algn="r" rtl="0">
              <a:spcBef>
                <a:spcPts val="0"/>
              </a:spcBef>
              <a:spcAft>
                <a:spcPts val="0"/>
              </a:spcAft>
              <a:buNone/>
              <a:defRPr sz="900" b="0" i="0" u="none" strike="noStrike" cap="none">
                <a:solidFill>
                  <a:srgbClr val="7F7F7F"/>
                </a:solidFill>
                <a:latin typeface="Arial"/>
                <a:ea typeface="Arial"/>
                <a:cs typeface="Arial"/>
                <a:sym typeface="Arial"/>
              </a:defRPr>
            </a:lvl8pPr>
            <a:lvl9pPr marL="0" marR="0" lvl="8" indent="0" algn="r" rtl="0">
              <a:spcBef>
                <a:spcPts val="0"/>
              </a:spcBef>
              <a:spcAft>
                <a:spcPts val="0"/>
              </a:spcAft>
              <a:buNone/>
              <a:defRPr sz="9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asccc.org/sites/default/files/Academic_Freedom_F20.pdf" TargetMode="External"/><Relationship Id="rId7" Type="http://schemas.openxmlformats.org/officeDocument/2006/relationships/hyperlink" Target="https://www.asccc.org/content/equity-and-anti-racism-academic-freedom"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www.asccc.org/sites/default/files/Equity_Driven_Systems.pdf" TargetMode="External"/><Relationship Id="rId5" Type="http://schemas.openxmlformats.org/officeDocument/2006/relationships/hyperlink" Target="https://www.asccc.org/sites/default/files/Anti-Racism_Education_F20.pdf" TargetMode="External"/><Relationship Id="rId4" Type="http://schemas.openxmlformats.org/officeDocument/2006/relationships/hyperlink" Target="https://asccc.org/content/academic-freedom-and-equity"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asccc.org/sites/default/files/Academic_Freedom_F20.pdf" TargetMode="External"/><Relationship Id="rId7" Type="http://schemas.openxmlformats.org/officeDocument/2006/relationships/hyperlink" Target="https://www.asccc.org/sites/default/files/1988%20AB%201725%20Community%20College%20Reform%20Act%20(Vasconcellos).pdf"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www.aaup.org/academic-unionism-statement" TargetMode="External"/><Relationship Id="rId5" Type="http://schemas.openxmlformats.org/officeDocument/2006/relationships/hyperlink" Target="https://www.aaup.org/report/1940-statement-principles-academic-freedom-and-tenure" TargetMode="External"/><Relationship Id="rId4" Type="http://schemas.openxmlformats.org/officeDocument/2006/relationships/hyperlink" Target="https://www.asccc.org/content/academic-freedom-and-equity"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aaup.org/reports-publications/publications/redbook"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www.aaup.org/report/statement-academic-government-institutions-engaged-collective-bargaining" TargetMode="External"/><Relationship Id="rId5" Type="http://schemas.openxmlformats.org/officeDocument/2006/relationships/hyperlink" Target="https://www.aft.org/sites/default/files/academicfreedomstatement0907.pdf" TargetMode="External"/><Relationship Id="rId4" Type="http://schemas.openxmlformats.org/officeDocument/2006/relationships/hyperlink" Target="https://www.asccc.org/events/april-25-2022-200pm/equity-and-anti-racism-academic-freed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nea.org/assets/docs/TA2017S_Messier.pdf"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www.aaup.org/sites/default/files/Reichman_0.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asccc.org/resolutions/adding-culturally-responsive-curriculum-equity-mindedness-and-anti-racism-course-outline"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1061150" y="3106825"/>
            <a:ext cx="6544500" cy="2142000"/>
          </a:xfrm>
          <a:prstGeom prst="rect">
            <a:avLst/>
          </a:prstGeom>
        </p:spPr>
        <p:txBody>
          <a:bodyPr spcFirstLastPara="1" wrap="square" lIns="68575" tIns="34275" rIns="68575" bIns="34275" anchor="t" anchorCtr="0">
            <a:normAutofit/>
          </a:bodyPr>
          <a:lstStyle/>
          <a:p>
            <a:pPr marL="0" lvl="0" indent="0" algn="ctr" rtl="0">
              <a:spcBef>
                <a:spcPts val="0"/>
              </a:spcBef>
              <a:spcAft>
                <a:spcPts val="0"/>
              </a:spcAft>
              <a:buNone/>
            </a:pPr>
            <a:r>
              <a:rPr lang="en" sz="2200">
                <a:latin typeface="Arial"/>
                <a:ea typeface="Arial"/>
                <a:cs typeface="Arial"/>
                <a:sym typeface="Arial"/>
              </a:rPr>
              <a:t>“Out of a Multitude of Tongues:”</a:t>
            </a:r>
            <a:endParaRPr sz="2200">
              <a:latin typeface="Arial"/>
              <a:ea typeface="Arial"/>
              <a:cs typeface="Arial"/>
              <a:sym typeface="Arial"/>
            </a:endParaRPr>
          </a:p>
          <a:p>
            <a:pPr marL="0" lvl="0" indent="0" algn="ctr" rtl="0">
              <a:spcBef>
                <a:spcPts val="0"/>
              </a:spcBef>
              <a:spcAft>
                <a:spcPts val="0"/>
              </a:spcAft>
              <a:buNone/>
            </a:pPr>
            <a:r>
              <a:rPr lang="en" sz="2200">
                <a:latin typeface="Arial"/>
                <a:ea typeface="Arial"/>
                <a:cs typeface="Arial"/>
                <a:sym typeface="Arial"/>
              </a:rPr>
              <a:t>Academic Freedom and the Importance of Diverse and Inclusive Discourse</a:t>
            </a:r>
            <a:endParaRPr sz="2200">
              <a:latin typeface="Arial"/>
              <a:ea typeface="Arial"/>
              <a:cs typeface="Arial"/>
              <a:sym typeface="Arial"/>
            </a:endParaRPr>
          </a:p>
          <a:p>
            <a:pPr marL="0" lvl="0" indent="0" algn="ctr" rtl="0">
              <a:spcBef>
                <a:spcPts val="0"/>
              </a:spcBef>
              <a:spcAft>
                <a:spcPts val="0"/>
              </a:spcAft>
              <a:buNone/>
            </a:pPr>
            <a:r>
              <a:rPr lang="en" sz="1366">
                <a:latin typeface="Arial"/>
                <a:ea typeface="Arial"/>
                <a:cs typeface="Arial"/>
                <a:sym typeface="Arial"/>
              </a:rPr>
              <a:t>Julie Bruno, ASCCC Past-President</a:t>
            </a:r>
            <a:endParaRPr sz="1366">
              <a:latin typeface="Arial"/>
              <a:ea typeface="Arial"/>
              <a:cs typeface="Arial"/>
              <a:sym typeface="Arial"/>
            </a:endParaRPr>
          </a:p>
          <a:p>
            <a:pPr marL="0" lvl="0" indent="0" algn="ctr" rtl="0">
              <a:spcBef>
                <a:spcPts val="0"/>
              </a:spcBef>
              <a:spcAft>
                <a:spcPts val="0"/>
              </a:spcAft>
              <a:buNone/>
            </a:pPr>
            <a:r>
              <a:rPr lang="en" sz="1366">
                <a:latin typeface="Arial"/>
                <a:ea typeface="Arial"/>
                <a:cs typeface="Arial"/>
                <a:sym typeface="Arial"/>
              </a:rPr>
              <a:t>Juan Arzola, ASCCC At-Large Representative</a:t>
            </a:r>
            <a:endParaRPr sz="1366">
              <a:latin typeface="Arial"/>
              <a:ea typeface="Arial"/>
              <a:cs typeface="Arial"/>
              <a:sym typeface="Arial"/>
            </a:endParaRPr>
          </a:p>
          <a:p>
            <a:pPr marL="0" lvl="0" indent="0" algn="ctr" rtl="0">
              <a:spcBef>
                <a:spcPts val="0"/>
              </a:spcBef>
              <a:spcAft>
                <a:spcPts val="0"/>
              </a:spcAft>
              <a:buNone/>
            </a:pPr>
            <a:r>
              <a:rPr lang="en" sz="1366">
                <a:latin typeface="Arial"/>
                <a:ea typeface="Arial"/>
                <a:cs typeface="Arial"/>
                <a:sym typeface="Arial"/>
              </a:rPr>
              <a:t>Erik Reese, ASCCC Area C Representative</a:t>
            </a:r>
            <a:endParaRPr sz="1366">
              <a:latin typeface="Arial"/>
              <a:ea typeface="Arial"/>
              <a:cs typeface="Arial"/>
              <a:sym typeface="Arial"/>
            </a:endParaRPr>
          </a:p>
          <a:p>
            <a:pPr marL="0" lvl="0" indent="0" algn="ctr" rtl="0">
              <a:spcBef>
                <a:spcPts val="0"/>
              </a:spcBef>
              <a:spcAft>
                <a:spcPts val="0"/>
              </a:spcAft>
              <a:buNone/>
            </a:pPr>
            <a:r>
              <a:rPr lang="en" sz="1366">
                <a:latin typeface="Arial"/>
                <a:ea typeface="Arial"/>
                <a:cs typeface="Arial"/>
                <a:sym typeface="Arial"/>
              </a:rPr>
              <a:t>Manuel J. Velez, ASCCC Area D Representative</a:t>
            </a:r>
            <a:endParaRPr sz="1366">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2096588" y="302559"/>
            <a:ext cx="6418800" cy="126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Academic Freedom in California Education Code</a:t>
            </a:r>
            <a:endParaRPr/>
          </a:p>
        </p:txBody>
      </p:sp>
      <p:pic>
        <p:nvPicPr>
          <p:cNvPr id="94" name="Google Shape;94;p17"/>
          <p:cNvPicPr preferRelativeResize="0"/>
          <p:nvPr/>
        </p:nvPicPr>
        <p:blipFill>
          <a:blip r:embed="rId3">
            <a:alphaModFix/>
          </a:blip>
          <a:stretch>
            <a:fillRect/>
          </a:stretch>
        </p:blipFill>
        <p:spPr>
          <a:xfrm>
            <a:off x="2814151" y="1741150"/>
            <a:ext cx="3287099" cy="32325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8"/>
          <p:cNvSpPr txBox="1">
            <a:spLocks noGrp="1"/>
          </p:cNvSpPr>
          <p:nvPr>
            <p:ph type="title"/>
          </p:nvPr>
        </p:nvSpPr>
        <p:spPr>
          <a:xfrm>
            <a:off x="2096588" y="302559"/>
            <a:ext cx="6418800" cy="126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Protecting Academic Freedom: </a:t>
            </a:r>
            <a:br>
              <a:rPr lang="en"/>
            </a:br>
            <a:r>
              <a:rPr lang="en"/>
              <a:t>What can Senates do?</a:t>
            </a:r>
            <a:endParaRPr/>
          </a:p>
        </p:txBody>
      </p:sp>
      <p:sp>
        <p:nvSpPr>
          <p:cNvPr id="100" name="Google Shape;100;p18"/>
          <p:cNvSpPr txBox="1">
            <a:spLocks noGrp="1"/>
          </p:cNvSpPr>
          <p:nvPr>
            <p:ph type="body" idx="1"/>
          </p:nvPr>
        </p:nvSpPr>
        <p:spPr>
          <a:xfrm>
            <a:off x="622496" y="1996926"/>
            <a:ext cx="7893000" cy="2677200"/>
          </a:xfrm>
          <a:prstGeom prst="rect">
            <a:avLst/>
          </a:prstGeom>
        </p:spPr>
        <p:txBody>
          <a:bodyPr spcFirstLastPara="1" wrap="square" lIns="68575" tIns="34275" rIns="68575" bIns="34275" anchor="t" anchorCtr="0">
            <a:noAutofit/>
          </a:bodyPr>
          <a:lstStyle/>
          <a:p>
            <a:pPr marL="457200" lvl="0" indent="-342900" algn="l" rtl="0">
              <a:spcBef>
                <a:spcPts val="800"/>
              </a:spcBef>
              <a:spcAft>
                <a:spcPts val="0"/>
              </a:spcAft>
              <a:buSzPts val="1800"/>
              <a:buChar char="●"/>
            </a:pPr>
            <a:r>
              <a:rPr lang="en" b="1"/>
              <a:t>Review and revise college governance policies </a:t>
            </a:r>
            <a:r>
              <a:rPr lang="en"/>
              <a:t>to ensure that academic freedom is protected for all faculty</a:t>
            </a:r>
            <a:endParaRPr/>
          </a:p>
          <a:p>
            <a:pPr marL="457200" lvl="0" indent="-342900" algn="l" rtl="0">
              <a:spcBef>
                <a:spcPts val="0"/>
              </a:spcBef>
              <a:spcAft>
                <a:spcPts val="0"/>
              </a:spcAft>
              <a:buSzPts val="1800"/>
              <a:buChar char="●"/>
            </a:pPr>
            <a:r>
              <a:rPr lang="en" b="1"/>
              <a:t>Provide professional development </a:t>
            </a:r>
            <a:r>
              <a:rPr lang="en"/>
              <a:t>on the privileges and responsibilities of academic freedom for all faculty, administrators, and board members</a:t>
            </a:r>
            <a:endParaRPr/>
          </a:p>
          <a:p>
            <a:pPr marL="457200" lvl="0" indent="-342900" algn="l" rtl="0">
              <a:spcBef>
                <a:spcPts val="0"/>
              </a:spcBef>
              <a:spcAft>
                <a:spcPts val="0"/>
              </a:spcAft>
              <a:buSzPts val="1800"/>
              <a:buChar char="●"/>
            </a:pPr>
            <a:r>
              <a:rPr lang="en" b="1"/>
              <a:t>Adopt a statement</a:t>
            </a:r>
            <a:r>
              <a:rPr lang="en"/>
              <a:t> regarding the parameters and practice of academic freedom in a variety of areas such as:</a:t>
            </a:r>
            <a:endParaRPr/>
          </a:p>
          <a:p>
            <a:pPr marL="914400" lvl="1" indent="-342900" algn="l" rtl="0">
              <a:spcBef>
                <a:spcPts val="0"/>
              </a:spcBef>
              <a:spcAft>
                <a:spcPts val="0"/>
              </a:spcAft>
              <a:buSzPts val="1800"/>
              <a:buChar char="○"/>
            </a:pPr>
            <a:r>
              <a:rPr lang="en"/>
              <a:t>evaluations</a:t>
            </a:r>
            <a:endParaRPr/>
          </a:p>
          <a:p>
            <a:pPr marL="914400" lvl="1" indent="-342900" algn="l" rtl="0">
              <a:spcBef>
                <a:spcPts val="0"/>
              </a:spcBef>
              <a:spcAft>
                <a:spcPts val="0"/>
              </a:spcAft>
              <a:buSzPts val="1800"/>
              <a:buChar char="○"/>
            </a:pPr>
            <a:r>
              <a:rPr lang="en"/>
              <a:t>the implementation of diverse and innovative pedagogies</a:t>
            </a:r>
            <a:endParaRPr/>
          </a:p>
          <a:p>
            <a:pPr marL="914400" lvl="1" indent="-342900" algn="l" rtl="0">
              <a:spcBef>
                <a:spcPts val="0"/>
              </a:spcBef>
              <a:spcAft>
                <a:spcPts val="0"/>
              </a:spcAft>
              <a:buSzPts val="1800"/>
              <a:buChar char="○"/>
            </a:pPr>
            <a:r>
              <a:rPr lang="en"/>
              <a:t>curriculum</a:t>
            </a:r>
            <a:endParaRPr/>
          </a:p>
          <a:p>
            <a:pPr marL="914400" lvl="1" indent="-342900" algn="l" rtl="0">
              <a:spcBef>
                <a:spcPts val="0"/>
              </a:spcBef>
              <a:spcAft>
                <a:spcPts val="0"/>
              </a:spcAft>
              <a:buSzPts val="1800"/>
              <a:buChar char="○"/>
            </a:pPr>
            <a:r>
              <a:rPr lang="en"/>
              <a:t>grading policies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9"/>
          <p:cNvSpPr txBox="1">
            <a:spLocks noGrp="1"/>
          </p:cNvSpPr>
          <p:nvPr>
            <p:ph type="title"/>
          </p:nvPr>
        </p:nvSpPr>
        <p:spPr>
          <a:xfrm>
            <a:off x="2096588" y="302559"/>
            <a:ext cx="6418800" cy="126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Strengthening Academic Freedom: Recommendations for Local Senates</a:t>
            </a:r>
            <a:endParaRPr/>
          </a:p>
        </p:txBody>
      </p:sp>
      <p:sp>
        <p:nvSpPr>
          <p:cNvPr id="106" name="Google Shape;106;p19"/>
          <p:cNvSpPr txBox="1">
            <a:spLocks noGrp="1"/>
          </p:cNvSpPr>
          <p:nvPr>
            <p:ph type="body" idx="1"/>
          </p:nvPr>
        </p:nvSpPr>
        <p:spPr>
          <a:xfrm>
            <a:off x="622500" y="1749975"/>
            <a:ext cx="7893000" cy="2924100"/>
          </a:xfrm>
          <a:prstGeom prst="rect">
            <a:avLst/>
          </a:prstGeom>
        </p:spPr>
        <p:txBody>
          <a:bodyPr spcFirstLastPara="1" wrap="square" lIns="68575" tIns="34275" rIns="68575" bIns="34275" anchor="t" anchorCtr="0">
            <a:noAutofit/>
          </a:bodyPr>
          <a:lstStyle/>
          <a:p>
            <a:pPr marL="457200" lvl="0" indent="-342900" algn="l" rtl="0">
              <a:spcBef>
                <a:spcPts val="1000"/>
              </a:spcBef>
              <a:spcAft>
                <a:spcPts val="0"/>
              </a:spcAft>
              <a:buClr>
                <a:srgbClr val="3A3838"/>
              </a:buClr>
              <a:buSzPts val="1800"/>
              <a:buFont typeface="Gill Sans"/>
              <a:buAutoNum type="arabicPeriod"/>
            </a:pPr>
            <a:r>
              <a:rPr lang="en">
                <a:solidFill>
                  <a:srgbClr val="3A3838"/>
                </a:solidFill>
                <a:latin typeface="Gill Sans"/>
                <a:ea typeface="Gill Sans"/>
                <a:cs typeface="Gill Sans"/>
                <a:sym typeface="Gill Sans"/>
              </a:rPr>
              <a:t>Local senates should create a statement on academic freedom, in addition to local board policy, that delineates the specific issues and parameters of academic freedom for faculty.</a:t>
            </a:r>
            <a:endParaRPr>
              <a:solidFill>
                <a:srgbClr val="3A3838"/>
              </a:solidFill>
              <a:latin typeface="Gill Sans"/>
              <a:ea typeface="Gill Sans"/>
              <a:cs typeface="Gill Sans"/>
              <a:sym typeface="Gill Sans"/>
            </a:endParaRPr>
          </a:p>
          <a:p>
            <a:pPr marL="457200" lvl="0" indent="-342900" algn="l" rtl="0">
              <a:spcBef>
                <a:spcPts val="0"/>
              </a:spcBef>
              <a:spcAft>
                <a:spcPts val="0"/>
              </a:spcAft>
              <a:buClr>
                <a:srgbClr val="3A3838"/>
              </a:buClr>
              <a:buSzPts val="1800"/>
              <a:buFont typeface="Gill Sans"/>
              <a:buAutoNum type="arabicPeriod"/>
            </a:pPr>
            <a:r>
              <a:rPr lang="en">
                <a:solidFill>
                  <a:srgbClr val="3A3838"/>
                </a:solidFill>
                <a:latin typeface="Gill Sans"/>
                <a:ea typeface="Gill Sans"/>
                <a:cs typeface="Gill Sans"/>
                <a:sym typeface="Gill Sans"/>
              </a:rPr>
              <a:t>Local senates should provide consistent and ongoing professional development for full- and part-time faculty and senate leaders—curriculum, program review, policy chairs, senators, etc.—in the principles and tenets of academic freedom, including onboarding new faculty.</a:t>
            </a:r>
            <a:endParaRPr>
              <a:solidFill>
                <a:srgbClr val="3A3838"/>
              </a:solidFill>
              <a:latin typeface="Gill Sans"/>
              <a:ea typeface="Gill Sans"/>
              <a:cs typeface="Gill Sans"/>
              <a:sym typeface="Gill Sans"/>
            </a:endParaRPr>
          </a:p>
          <a:p>
            <a:pPr marL="457200" lvl="0" indent="-342900" algn="l" rtl="0">
              <a:spcBef>
                <a:spcPts val="0"/>
              </a:spcBef>
              <a:spcAft>
                <a:spcPts val="0"/>
              </a:spcAft>
              <a:buClr>
                <a:srgbClr val="3A3838"/>
              </a:buClr>
              <a:buSzPts val="1800"/>
              <a:buFont typeface="Gill Sans"/>
              <a:buAutoNum type="arabicPeriod"/>
            </a:pPr>
            <a:r>
              <a:rPr lang="en">
                <a:solidFill>
                  <a:srgbClr val="3A3838"/>
                </a:solidFill>
                <a:latin typeface="Gill Sans"/>
                <a:ea typeface="Gill Sans"/>
                <a:cs typeface="Gill Sans"/>
                <a:sym typeface="Gill Sans"/>
              </a:rPr>
              <a:t>Local senates should work to review, revise, and strengthen shared governance processes, policies, and procedures in relation to academic freedom so that shared governance protects dissenting opinions in the decision-making process.</a:t>
            </a:r>
            <a:endParaRPr sz="2000"/>
          </a:p>
          <a:p>
            <a:pPr marL="0" lvl="0" indent="0" algn="l" rtl="0">
              <a:spcBef>
                <a:spcPts val="80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0"/>
          <p:cNvSpPr txBox="1">
            <a:spLocks noGrp="1"/>
          </p:cNvSpPr>
          <p:nvPr>
            <p:ph type="title"/>
          </p:nvPr>
        </p:nvSpPr>
        <p:spPr>
          <a:xfrm>
            <a:off x="2096588" y="302559"/>
            <a:ext cx="6418800" cy="126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Policies and Collective Bargaining Agreement </a:t>
            </a:r>
            <a:endParaRPr/>
          </a:p>
        </p:txBody>
      </p:sp>
      <p:sp>
        <p:nvSpPr>
          <p:cNvPr id="112" name="Google Shape;112;p20"/>
          <p:cNvSpPr txBox="1">
            <a:spLocks noGrp="1"/>
          </p:cNvSpPr>
          <p:nvPr>
            <p:ph type="body" idx="1"/>
          </p:nvPr>
        </p:nvSpPr>
        <p:spPr>
          <a:xfrm>
            <a:off x="622496" y="1996926"/>
            <a:ext cx="7893000" cy="26772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a:t>Academic Freedom </a:t>
            </a:r>
            <a:r>
              <a:rPr lang="en" b="1"/>
              <a:t>is an area of overlapping purview</a:t>
            </a:r>
            <a:r>
              <a:rPr lang="en"/>
              <a:t> between the Senate and the Union</a:t>
            </a:r>
            <a:endParaRPr/>
          </a:p>
          <a:p>
            <a:pPr marL="457200" lvl="0" indent="0" algn="l" rtl="0">
              <a:spcBef>
                <a:spcPts val="800"/>
              </a:spcBef>
              <a:spcAft>
                <a:spcPts val="0"/>
              </a:spcAft>
              <a:buNone/>
            </a:pPr>
            <a:r>
              <a:rPr lang="en"/>
              <a:t>In support of academic senates and unions working together, the 2005 AAUP statement goes on to say that “</a:t>
            </a:r>
            <a:r>
              <a:rPr lang="en" b="1"/>
              <a:t>[</a:t>
            </a:r>
            <a:r>
              <a:rPr lang="en" b="1" i="1"/>
              <a:t>s]trong senates and strong union chapters can work together to preserve and protect academic freedom</a:t>
            </a:r>
            <a:r>
              <a:rPr lang="en" i="1"/>
              <a:t> on campus. Together, they establish the institutional terrain and precedents on which individual rights are defined, defended, and sometimes adjudicated.</a:t>
            </a:r>
            <a:r>
              <a:rPr lang="en"/>
              <a:t>”</a:t>
            </a:r>
            <a:endParaRPr/>
          </a:p>
          <a:p>
            <a:pPr marL="0" lvl="0" indent="0" algn="l" rtl="0">
              <a:spcBef>
                <a:spcPts val="800"/>
              </a:spcBef>
              <a:spcAft>
                <a:spcPts val="0"/>
              </a:spcAft>
              <a:buNone/>
            </a:pPr>
            <a:endParaRPr/>
          </a:p>
          <a:p>
            <a:pPr marL="0" lvl="0" indent="0" algn="l" rtl="0">
              <a:spcBef>
                <a:spcPts val="800"/>
              </a:spcBef>
              <a:spcAft>
                <a:spcPts val="0"/>
              </a:spcAft>
              <a:buNone/>
            </a:pPr>
            <a:r>
              <a:rPr lang="en" b="1"/>
              <a:t>Recommend the Senate and Union have a joint understanding</a:t>
            </a:r>
            <a:endParaRPr b="1"/>
          </a:p>
          <a:p>
            <a:pPr marL="0" lvl="0" indent="0" algn="l" rtl="0">
              <a:spcBef>
                <a:spcPts val="80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21"/>
          <p:cNvPicPr preferRelativeResize="0"/>
          <p:nvPr/>
        </p:nvPicPr>
        <p:blipFill rotWithShape="1">
          <a:blip r:embed="rId3">
            <a:alphaModFix/>
          </a:blip>
          <a:srcRect r="-20004" b="-462"/>
          <a:stretch/>
        </p:blipFill>
        <p:spPr>
          <a:xfrm>
            <a:off x="5290375" y="2803000"/>
            <a:ext cx="4741875" cy="2426074"/>
          </a:xfrm>
          <a:prstGeom prst="rect">
            <a:avLst/>
          </a:prstGeom>
          <a:noFill/>
          <a:ln>
            <a:noFill/>
          </a:ln>
        </p:spPr>
      </p:pic>
      <p:sp>
        <p:nvSpPr>
          <p:cNvPr id="118" name="Google Shape;118;p21"/>
          <p:cNvSpPr txBox="1">
            <a:spLocks noGrp="1"/>
          </p:cNvSpPr>
          <p:nvPr>
            <p:ph type="title"/>
          </p:nvPr>
        </p:nvSpPr>
        <p:spPr>
          <a:xfrm>
            <a:off x="2096588" y="302559"/>
            <a:ext cx="6418800" cy="126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Academic Freedom in Collective Bargaining</a:t>
            </a:r>
            <a:endParaRPr/>
          </a:p>
        </p:txBody>
      </p:sp>
      <p:sp>
        <p:nvSpPr>
          <p:cNvPr id="119" name="Google Shape;119;p21"/>
          <p:cNvSpPr txBox="1">
            <a:spLocks noGrp="1"/>
          </p:cNvSpPr>
          <p:nvPr>
            <p:ph type="body" idx="1"/>
          </p:nvPr>
        </p:nvSpPr>
        <p:spPr>
          <a:xfrm>
            <a:off x="0" y="1692125"/>
            <a:ext cx="8515500" cy="31467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b="1"/>
              <a:t>Collective Bargaining Agreement (Faculty union contracts)</a:t>
            </a:r>
            <a:endParaRPr b="1"/>
          </a:p>
          <a:p>
            <a:pPr marL="457200" lvl="0" indent="-342900" algn="l" rtl="0">
              <a:spcBef>
                <a:spcPts val="800"/>
              </a:spcBef>
              <a:spcAft>
                <a:spcPts val="0"/>
              </a:spcAft>
              <a:buSzPts val="1800"/>
              <a:buChar char="●"/>
            </a:pPr>
            <a:r>
              <a:rPr lang="en"/>
              <a:t>Less than 50% of the faculty CBAs at the CCCs have mention of academic freedom (ASCCC Survey 2020)</a:t>
            </a:r>
            <a:endParaRPr/>
          </a:p>
          <a:p>
            <a:pPr marL="457200" lvl="0" indent="-342900" algn="l" rtl="0">
              <a:spcBef>
                <a:spcPts val="0"/>
              </a:spcBef>
              <a:spcAft>
                <a:spcPts val="0"/>
              </a:spcAft>
              <a:buSzPts val="1800"/>
              <a:buChar char="●"/>
            </a:pPr>
            <a:r>
              <a:rPr lang="en"/>
              <a:t>If academic freedom is mentioned in the contact, the majority simply reference the district policy</a:t>
            </a:r>
            <a:endParaRPr/>
          </a:p>
          <a:p>
            <a:pPr marL="457200" lvl="0" indent="-342900" algn="l" rtl="0">
              <a:spcBef>
                <a:spcPts val="0"/>
              </a:spcBef>
              <a:spcAft>
                <a:spcPts val="0"/>
              </a:spcAft>
              <a:buSzPts val="1800"/>
              <a:buChar char="●"/>
            </a:pPr>
            <a:r>
              <a:rPr lang="en" b="1"/>
              <a:t>In order to protect academic freedom</a:t>
            </a:r>
            <a:r>
              <a:rPr lang="en"/>
              <a:t>, the </a:t>
            </a:r>
            <a:br>
              <a:rPr lang="en"/>
            </a:br>
            <a:r>
              <a:rPr lang="en"/>
              <a:t>collective bargaining agreement should </a:t>
            </a:r>
            <a:br>
              <a:rPr lang="en"/>
            </a:br>
            <a:r>
              <a:rPr lang="en"/>
              <a:t>strive to assert the unique right of </a:t>
            </a:r>
            <a:br>
              <a:rPr lang="en"/>
            </a:br>
            <a:r>
              <a:rPr lang="en"/>
              <a:t>academia particularly in the areas of: </a:t>
            </a:r>
            <a:endParaRPr/>
          </a:p>
          <a:p>
            <a:pPr marL="914400" lvl="1" indent="-342900" algn="l" rtl="0">
              <a:spcBef>
                <a:spcPts val="0"/>
              </a:spcBef>
              <a:spcAft>
                <a:spcPts val="0"/>
              </a:spcAft>
              <a:buSzPts val="1800"/>
              <a:buChar char="○"/>
            </a:pPr>
            <a:r>
              <a:rPr lang="en"/>
              <a:t>tenure</a:t>
            </a:r>
            <a:endParaRPr/>
          </a:p>
          <a:p>
            <a:pPr marL="914400" lvl="1" indent="-342900" algn="l" rtl="0">
              <a:spcBef>
                <a:spcPts val="0"/>
              </a:spcBef>
              <a:spcAft>
                <a:spcPts val="0"/>
              </a:spcAft>
              <a:buSzPts val="1800"/>
              <a:buChar char="○"/>
            </a:pPr>
            <a:r>
              <a:rPr lang="en"/>
              <a:t>evaluation</a:t>
            </a:r>
            <a:endParaRPr/>
          </a:p>
          <a:p>
            <a:pPr marL="914400" lvl="1" indent="-342900" algn="l" rtl="0">
              <a:spcBef>
                <a:spcPts val="0"/>
              </a:spcBef>
              <a:spcAft>
                <a:spcPts val="0"/>
              </a:spcAft>
              <a:buSzPts val="1800"/>
              <a:buChar char="○"/>
            </a:pPr>
            <a:r>
              <a:rPr lang="en"/>
              <a:t>due process</a:t>
            </a:r>
            <a:endParaRPr/>
          </a:p>
          <a:p>
            <a:pPr marL="0" lvl="0" indent="0" algn="l" rtl="0">
              <a:spcBef>
                <a:spcPts val="80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2"/>
          <p:cNvSpPr txBox="1">
            <a:spLocks noGrp="1"/>
          </p:cNvSpPr>
          <p:nvPr>
            <p:ph type="title"/>
          </p:nvPr>
        </p:nvSpPr>
        <p:spPr>
          <a:xfrm>
            <a:off x="2096588" y="302559"/>
            <a:ext cx="6418800" cy="1264200"/>
          </a:xfrm>
          <a:prstGeom prst="rect">
            <a:avLst/>
          </a:prstGeom>
        </p:spPr>
        <p:txBody>
          <a:bodyPr spcFirstLastPara="1" wrap="square" lIns="68575" tIns="34275" rIns="68575" bIns="34275" anchor="ctr" anchorCtr="0">
            <a:normAutofit fontScale="90000"/>
          </a:bodyPr>
          <a:lstStyle/>
          <a:p>
            <a:pPr marL="0" lvl="0" indent="0" algn="l" rtl="0">
              <a:spcBef>
                <a:spcPts val="0"/>
              </a:spcBef>
              <a:spcAft>
                <a:spcPts val="0"/>
              </a:spcAft>
              <a:buNone/>
            </a:pPr>
            <a:r>
              <a:rPr lang="en"/>
              <a:t>Common example of Academic Freedom </a:t>
            </a:r>
            <a:endParaRPr/>
          </a:p>
          <a:p>
            <a:pPr marL="0" lvl="0" indent="0" algn="l" rtl="0">
              <a:spcBef>
                <a:spcPts val="0"/>
              </a:spcBef>
              <a:spcAft>
                <a:spcPts val="0"/>
              </a:spcAft>
              <a:buNone/>
            </a:pPr>
            <a:r>
              <a:rPr lang="en"/>
              <a:t>in the Collective Bargaining Agreements</a:t>
            </a:r>
            <a:endParaRPr/>
          </a:p>
        </p:txBody>
      </p:sp>
      <p:sp>
        <p:nvSpPr>
          <p:cNvPr id="125" name="Google Shape;125;p22"/>
          <p:cNvSpPr txBox="1">
            <a:spLocks noGrp="1"/>
          </p:cNvSpPr>
          <p:nvPr>
            <p:ph type="body" idx="1"/>
          </p:nvPr>
        </p:nvSpPr>
        <p:spPr>
          <a:xfrm>
            <a:off x="622496" y="1996926"/>
            <a:ext cx="7893000" cy="26772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endParaRPr/>
          </a:p>
          <a:p>
            <a:pPr marL="0" lvl="0" indent="0" algn="l" rtl="0">
              <a:spcBef>
                <a:spcPts val="800"/>
              </a:spcBef>
              <a:spcAft>
                <a:spcPts val="0"/>
              </a:spcAft>
              <a:buNone/>
            </a:pPr>
            <a:endParaRPr/>
          </a:p>
          <a:p>
            <a:pPr marL="457200" lvl="0" indent="0" algn="l" rtl="0">
              <a:spcBef>
                <a:spcPts val="800"/>
              </a:spcBef>
              <a:spcAft>
                <a:spcPts val="0"/>
              </a:spcAft>
              <a:buNone/>
            </a:pPr>
            <a:r>
              <a:rPr lang="en" sz="2600"/>
              <a:t>“The Faculty shall have the academic freedom to seek the truth and guarantee freedom of learning to the students.” </a:t>
            </a:r>
            <a:endParaRPr sz="2600"/>
          </a:p>
          <a:p>
            <a:pPr marL="0" lvl="0" indent="0" algn="l" rtl="0">
              <a:spcBef>
                <a:spcPts val="80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3"/>
          <p:cNvSpPr txBox="1">
            <a:spLocks noGrp="1"/>
          </p:cNvSpPr>
          <p:nvPr>
            <p:ph type="title"/>
          </p:nvPr>
        </p:nvSpPr>
        <p:spPr>
          <a:xfrm>
            <a:off x="2096588" y="302559"/>
            <a:ext cx="6418800" cy="126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dirty="0"/>
              <a:t>Exemplar – </a:t>
            </a:r>
            <a:endParaRPr dirty="0"/>
          </a:p>
        </p:txBody>
      </p:sp>
      <p:sp>
        <p:nvSpPr>
          <p:cNvPr id="131" name="Google Shape;131;p23"/>
          <p:cNvSpPr txBox="1">
            <a:spLocks noGrp="1"/>
          </p:cNvSpPr>
          <p:nvPr>
            <p:ph type="body" idx="1"/>
          </p:nvPr>
        </p:nvSpPr>
        <p:spPr>
          <a:xfrm>
            <a:off x="622500" y="1996925"/>
            <a:ext cx="7893000" cy="31467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a:t>There is </a:t>
            </a:r>
            <a:r>
              <a:rPr lang="en" b="1"/>
              <a:t>one district CBA with extensive protections and definitions</a:t>
            </a:r>
            <a:r>
              <a:rPr lang="en"/>
              <a:t> that includes Academic Freedom in evaluations. </a:t>
            </a:r>
            <a:endParaRPr/>
          </a:p>
          <a:p>
            <a:pPr marL="457200" lvl="0" indent="-342900" algn="l" rtl="0">
              <a:spcBef>
                <a:spcPts val="800"/>
              </a:spcBef>
              <a:spcAft>
                <a:spcPts val="0"/>
              </a:spcAft>
              <a:buSzPts val="1800"/>
              <a:buChar char="●"/>
            </a:pPr>
            <a:r>
              <a:rPr lang="en"/>
              <a:t>A12.1.6 </a:t>
            </a:r>
            <a:r>
              <a:rPr lang="en" b="1"/>
              <a:t>Academic freedom and freedom of expression</a:t>
            </a:r>
            <a:r>
              <a:rPr lang="en"/>
              <a:t> afford the faculty to </a:t>
            </a:r>
            <a:r>
              <a:rPr lang="en" b="1"/>
              <a:t>speak freely</a:t>
            </a:r>
            <a:r>
              <a:rPr lang="en"/>
              <a:t>, pursue research and write </a:t>
            </a:r>
            <a:r>
              <a:rPr lang="en" b="1"/>
              <a:t>without unreasonable restrictions or prejudices</a:t>
            </a:r>
            <a:r>
              <a:rPr lang="en"/>
              <a:t>; and to </a:t>
            </a:r>
            <a:r>
              <a:rPr lang="en" b="1"/>
              <a:t>evaluate and be evaluated fairly and objectively</a:t>
            </a:r>
            <a:r>
              <a:rPr lang="en"/>
              <a:t>, based on academic merit…</a:t>
            </a:r>
            <a:endParaRPr/>
          </a:p>
          <a:p>
            <a:pPr marL="914400" lvl="1" indent="-342900" algn="l" rtl="0">
              <a:spcBef>
                <a:spcPts val="0"/>
              </a:spcBef>
              <a:spcAft>
                <a:spcPts val="0"/>
              </a:spcAft>
              <a:buSzPts val="1800"/>
              <a:buChar char="○"/>
            </a:pPr>
            <a:r>
              <a:rPr lang="en"/>
              <a:t>BP 4030 link</a:t>
            </a:r>
            <a:endParaRPr/>
          </a:p>
          <a:p>
            <a:pPr marL="457200" lvl="0" indent="-342900" algn="l" rtl="0">
              <a:spcBef>
                <a:spcPts val="0"/>
              </a:spcBef>
              <a:spcAft>
                <a:spcPts val="0"/>
              </a:spcAft>
              <a:buSzPts val="1800"/>
              <a:buChar char="●"/>
            </a:pPr>
            <a:r>
              <a:rPr lang="en"/>
              <a:t>A15.1.9.3 Reviewers must strive to maintain objectivity, and to assure that decisions regarding tenure or promotion </a:t>
            </a:r>
            <a:r>
              <a:rPr lang="en" b="1"/>
              <a:t>do not contravene established principles of academic freedom</a:t>
            </a:r>
            <a:r>
              <a:rPr lang="en"/>
              <a:t>, appropriate sections of Title 5, and/or departmental standards</a:t>
            </a:r>
            <a:endParaRPr/>
          </a:p>
          <a:p>
            <a:pPr marL="0" lvl="0" indent="0" algn="l" rtl="0">
              <a:spcBef>
                <a:spcPts val="80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4"/>
          <p:cNvSpPr txBox="1">
            <a:spLocks noGrp="1"/>
          </p:cNvSpPr>
          <p:nvPr>
            <p:ph type="title"/>
          </p:nvPr>
        </p:nvSpPr>
        <p:spPr>
          <a:xfrm>
            <a:off x="2096588" y="302559"/>
            <a:ext cx="6418800" cy="126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Academic Freedom in Collective Bargaining</a:t>
            </a:r>
            <a:endParaRPr/>
          </a:p>
        </p:txBody>
      </p:sp>
      <p:sp>
        <p:nvSpPr>
          <p:cNvPr id="137" name="Google Shape;137;p24"/>
          <p:cNvSpPr txBox="1">
            <a:spLocks noGrp="1"/>
          </p:cNvSpPr>
          <p:nvPr>
            <p:ph type="body" idx="1"/>
          </p:nvPr>
        </p:nvSpPr>
        <p:spPr>
          <a:xfrm>
            <a:off x="622496" y="1996926"/>
            <a:ext cx="7893000" cy="26772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endParaRPr/>
          </a:p>
        </p:txBody>
      </p:sp>
      <p:pic>
        <p:nvPicPr>
          <p:cNvPr id="138" name="Google Shape;138;p24"/>
          <p:cNvPicPr preferRelativeResize="0"/>
          <p:nvPr/>
        </p:nvPicPr>
        <p:blipFill>
          <a:blip r:embed="rId3">
            <a:alphaModFix/>
          </a:blip>
          <a:stretch>
            <a:fillRect/>
          </a:stretch>
        </p:blipFill>
        <p:spPr>
          <a:xfrm>
            <a:off x="1015050" y="1695838"/>
            <a:ext cx="7113909" cy="344767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5"/>
          <p:cNvSpPr txBox="1">
            <a:spLocks noGrp="1"/>
          </p:cNvSpPr>
          <p:nvPr>
            <p:ph type="title"/>
          </p:nvPr>
        </p:nvSpPr>
        <p:spPr>
          <a:xfrm>
            <a:off x="2096588" y="302559"/>
            <a:ext cx="6418800" cy="126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Before issues arise… stronger together</a:t>
            </a:r>
            <a:endParaRPr/>
          </a:p>
        </p:txBody>
      </p:sp>
      <p:pic>
        <p:nvPicPr>
          <p:cNvPr id="144" name="Google Shape;144;p25"/>
          <p:cNvPicPr preferRelativeResize="0"/>
          <p:nvPr/>
        </p:nvPicPr>
        <p:blipFill>
          <a:blip r:embed="rId3">
            <a:alphaModFix/>
          </a:blip>
          <a:stretch>
            <a:fillRect/>
          </a:stretch>
        </p:blipFill>
        <p:spPr>
          <a:xfrm>
            <a:off x="152525" y="1871875"/>
            <a:ext cx="2754775" cy="2754775"/>
          </a:xfrm>
          <a:prstGeom prst="rect">
            <a:avLst/>
          </a:prstGeom>
          <a:noFill/>
          <a:ln>
            <a:noFill/>
          </a:ln>
        </p:spPr>
      </p:pic>
      <p:pic>
        <p:nvPicPr>
          <p:cNvPr id="145" name="Google Shape;145;p25"/>
          <p:cNvPicPr preferRelativeResize="0"/>
          <p:nvPr/>
        </p:nvPicPr>
        <p:blipFill>
          <a:blip r:embed="rId4">
            <a:alphaModFix/>
          </a:blip>
          <a:stretch>
            <a:fillRect/>
          </a:stretch>
        </p:blipFill>
        <p:spPr>
          <a:xfrm>
            <a:off x="6107888" y="1842037"/>
            <a:ext cx="2814476" cy="281447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26"/>
          <p:cNvPicPr preferRelativeResize="0"/>
          <p:nvPr/>
        </p:nvPicPr>
        <p:blipFill>
          <a:blip r:embed="rId3">
            <a:alphaModFix/>
          </a:blip>
          <a:stretch>
            <a:fillRect/>
          </a:stretch>
        </p:blipFill>
        <p:spPr>
          <a:xfrm>
            <a:off x="4013013" y="1958137"/>
            <a:ext cx="2814476" cy="2814476"/>
          </a:xfrm>
          <a:prstGeom prst="rect">
            <a:avLst/>
          </a:prstGeom>
          <a:noFill/>
          <a:ln>
            <a:noFill/>
          </a:ln>
        </p:spPr>
      </p:pic>
      <p:pic>
        <p:nvPicPr>
          <p:cNvPr id="151" name="Google Shape;151;p26"/>
          <p:cNvPicPr preferRelativeResize="0"/>
          <p:nvPr/>
        </p:nvPicPr>
        <p:blipFill>
          <a:blip r:embed="rId4">
            <a:alphaModFix/>
          </a:blip>
          <a:stretch>
            <a:fillRect/>
          </a:stretch>
        </p:blipFill>
        <p:spPr>
          <a:xfrm>
            <a:off x="2590800" y="1987975"/>
            <a:ext cx="2754775" cy="2754775"/>
          </a:xfrm>
          <a:prstGeom prst="rect">
            <a:avLst/>
          </a:prstGeom>
          <a:noFill/>
          <a:ln>
            <a:noFill/>
          </a:ln>
        </p:spPr>
      </p:pic>
      <p:sp>
        <p:nvSpPr>
          <p:cNvPr id="152" name="Google Shape;152;p26"/>
          <p:cNvSpPr txBox="1">
            <a:spLocks noGrp="1"/>
          </p:cNvSpPr>
          <p:nvPr>
            <p:ph type="title"/>
          </p:nvPr>
        </p:nvSpPr>
        <p:spPr>
          <a:xfrm>
            <a:off x="2096588" y="302559"/>
            <a:ext cx="6418800" cy="126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Before issues arise… stronger together</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1000"/>
                                        <p:tgtEl>
                                          <p:spTgt spid="150"/>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151"/>
                                        </p:tgtEl>
                                        <p:attrNameLst>
                                          <p:attrName>style.visibility</p:attrName>
                                        </p:attrNameLst>
                                      </p:cBhvr>
                                      <p:to>
                                        <p:strVal val="visible"/>
                                      </p:to>
                                    </p:set>
                                    <p:anim calcmode="lin" valueType="num">
                                      <p:cBhvr additive="base">
                                        <p:cTn id="10" dur="1000"/>
                                        <p:tgtEl>
                                          <p:spTgt spid="15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9"/>
          <p:cNvSpPr txBox="1"/>
          <p:nvPr/>
        </p:nvSpPr>
        <p:spPr>
          <a:xfrm>
            <a:off x="940050" y="632250"/>
            <a:ext cx="7263900" cy="4186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t>“Our Nation is deeply committed to safeguarding academic freedom, which is of transcendent value to all of us, and not merely to the teachers concerned. That freedom is therefore a special concern of the First Amendment, which does not tolerate laws that cast a pall of orthodoxy over the classroom.”</a:t>
            </a:r>
            <a:endParaRPr sz="2000"/>
          </a:p>
          <a:p>
            <a:pPr marL="0" lvl="0" indent="0" algn="r" rtl="0">
              <a:spcBef>
                <a:spcPts val="0"/>
              </a:spcBef>
              <a:spcAft>
                <a:spcPts val="0"/>
              </a:spcAft>
              <a:buNone/>
            </a:pPr>
            <a:r>
              <a:rPr lang="en" sz="2000"/>
              <a:t>-Justice William Brennan Jr.</a:t>
            </a:r>
            <a:endParaRPr sz="2000"/>
          </a:p>
          <a:p>
            <a:pPr marL="0" lvl="0" indent="0" algn="r" rtl="0">
              <a:spcBef>
                <a:spcPts val="0"/>
              </a:spcBef>
              <a:spcAft>
                <a:spcPts val="0"/>
              </a:spcAft>
              <a:buNone/>
            </a:pPr>
            <a:endParaRPr sz="2000"/>
          </a:p>
          <a:p>
            <a:pPr marL="0" lvl="0" indent="0" algn="l" rtl="0">
              <a:spcBef>
                <a:spcPts val="0"/>
              </a:spcBef>
              <a:spcAft>
                <a:spcPts val="0"/>
              </a:spcAft>
              <a:buNone/>
            </a:pPr>
            <a:r>
              <a:rPr lang="en" sz="2000"/>
              <a:t>The classroom is peculiarly the 'marketplace of ideas.' The Nation's future depends upon leaders trained through wide exposure to that robust exchange of ideas which discovers truth 'out of a multitude of tongues, (rather) than through any kind of authoritative selection.</a:t>
            </a:r>
            <a:endParaRPr sz="2000"/>
          </a:p>
          <a:p>
            <a:pPr marL="0" lvl="0" indent="0" algn="r" rtl="0">
              <a:spcBef>
                <a:spcPts val="0"/>
              </a:spcBef>
              <a:spcAft>
                <a:spcPts val="0"/>
              </a:spcAft>
              <a:buNone/>
            </a:pPr>
            <a:r>
              <a:rPr lang="en" sz="2000"/>
              <a:t>-United States v Associated Press</a:t>
            </a:r>
            <a:endParaRPr sz="20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7"/>
          <p:cNvSpPr txBox="1">
            <a:spLocks noGrp="1"/>
          </p:cNvSpPr>
          <p:nvPr>
            <p:ph type="title"/>
          </p:nvPr>
        </p:nvSpPr>
        <p:spPr>
          <a:xfrm>
            <a:off x="2096588" y="302559"/>
            <a:ext cx="6418800" cy="126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Be Prepared</a:t>
            </a:r>
            <a:endParaRPr/>
          </a:p>
        </p:txBody>
      </p:sp>
      <p:sp>
        <p:nvSpPr>
          <p:cNvPr id="158" name="Google Shape;158;p27"/>
          <p:cNvSpPr txBox="1">
            <a:spLocks noGrp="1"/>
          </p:cNvSpPr>
          <p:nvPr>
            <p:ph type="body" idx="1"/>
          </p:nvPr>
        </p:nvSpPr>
        <p:spPr>
          <a:xfrm>
            <a:off x="504275" y="1996925"/>
            <a:ext cx="8411100" cy="29337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a:t>Have the policy and a process in place to resolve violations of academic freedom.</a:t>
            </a:r>
            <a:endParaRPr/>
          </a:p>
          <a:p>
            <a:pPr marL="457200" lvl="0" indent="-342900" algn="l" rtl="0">
              <a:spcBef>
                <a:spcPts val="800"/>
              </a:spcBef>
              <a:spcAft>
                <a:spcPts val="0"/>
              </a:spcAft>
              <a:buSzPts val="1800"/>
              <a:buChar char="●"/>
            </a:pPr>
            <a:r>
              <a:rPr lang="en"/>
              <a:t>ASCCC Adopted position: </a:t>
            </a:r>
            <a:r>
              <a:rPr lang="en">
                <a:solidFill>
                  <a:srgbClr val="3A3838"/>
                </a:solidFill>
              </a:rPr>
              <a:t>Local academic senates should work with union colleagues to develop due process around violations or perceived violations that involve academic freedom issues, including a duly constituted—appointed or elected—faculty committee to review and recommend action. </a:t>
            </a:r>
            <a:endParaRPr>
              <a:solidFill>
                <a:srgbClr val="3A3838"/>
              </a:solidFill>
            </a:endParaRPr>
          </a:p>
          <a:p>
            <a:pPr marL="457200" lvl="0" indent="-342900" algn="l" rtl="0">
              <a:spcBef>
                <a:spcPts val="0"/>
              </a:spcBef>
              <a:spcAft>
                <a:spcPts val="0"/>
              </a:spcAft>
              <a:buSzPts val="1800"/>
              <a:buChar char="●"/>
            </a:pPr>
            <a:r>
              <a:rPr lang="en"/>
              <a:t>Possible models for making recommendations to the college president</a:t>
            </a:r>
            <a:endParaRPr/>
          </a:p>
          <a:p>
            <a:pPr marL="914400" lvl="1" indent="-342900" algn="l" rtl="0">
              <a:spcBef>
                <a:spcPts val="0"/>
              </a:spcBef>
              <a:spcAft>
                <a:spcPts val="0"/>
              </a:spcAft>
              <a:buSzPts val="1800"/>
              <a:buChar char="○"/>
            </a:pPr>
            <a:r>
              <a:rPr lang="en"/>
              <a:t>Academic Senate Academic Freedom committee</a:t>
            </a:r>
            <a:endParaRPr/>
          </a:p>
          <a:p>
            <a:pPr marL="914400" lvl="1" indent="-342900" algn="l" rtl="0">
              <a:spcBef>
                <a:spcPts val="0"/>
              </a:spcBef>
              <a:spcAft>
                <a:spcPts val="0"/>
              </a:spcAft>
              <a:buSzPts val="1800"/>
              <a:buChar char="○"/>
            </a:pPr>
            <a:r>
              <a:rPr lang="en"/>
              <a:t>Union Academic Freedom committee</a:t>
            </a:r>
            <a:endParaRPr/>
          </a:p>
          <a:p>
            <a:pPr marL="914400" lvl="1" indent="-342900" algn="l" rtl="0">
              <a:spcBef>
                <a:spcPts val="0"/>
              </a:spcBef>
              <a:spcAft>
                <a:spcPts val="0"/>
              </a:spcAft>
              <a:buSzPts val="1800"/>
              <a:buChar char="○"/>
            </a:pPr>
            <a:r>
              <a:rPr lang="en"/>
              <a:t>Joint Academic Senate and Union Academic Freedom committee</a:t>
            </a:r>
            <a:endParaRPr/>
          </a:p>
          <a:p>
            <a:pPr marL="0" lvl="0" indent="0" algn="l" rtl="0">
              <a:spcBef>
                <a:spcPts val="80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8"/>
          <p:cNvSpPr txBox="1">
            <a:spLocks noGrp="1"/>
          </p:cNvSpPr>
          <p:nvPr>
            <p:ph type="title"/>
          </p:nvPr>
        </p:nvSpPr>
        <p:spPr>
          <a:xfrm>
            <a:off x="2096588" y="302559"/>
            <a:ext cx="6418800" cy="126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dirty="0"/>
              <a:t>Example of be prepared:</a:t>
            </a:r>
            <a:endParaRPr dirty="0"/>
          </a:p>
        </p:txBody>
      </p:sp>
      <p:sp>
        <p:nvSpPr>
          <p:cNvPr id="164" name="Google Shape;164;p28"/>
          <p:cNvSpPr txBox="1">
            <a:spLocks noGrp="1"/>
          </p:cNvSpPr>
          <p:nvPr>
            <p:ph type="body" idx="1"/>
          </p:nvPr>
        </p:nvSpPr>
        <p:spPr>
          <a:xfrm>
            <a:off x="622496" y="1996926"/>
            <a:ext cx="7893000" cy="2677200"/>
          </a:xfrm>
          <a:prstGeom prst="rect">
            <a:avLst/>
          </a:prstGeom>
        </p:spPr>
        <p:txBody>
          <a:bodyPr spcFirstLastPara="1" wrap="square" lIns="68575" tIns="34275" rIns="68575" bIns="34275" anchor="t" anchorCtr="0">
            <a:noAutofit/>
          </a:bodyPr>
          <a:lstStyle/>
          <a:p>
            <a:pPr marL="457200" lvl="0" indent="-342900" algn="l" rtl="0">
              <a:spcBef>
                <a:spcPts val="800"/>
              </a:spcBef>
              <a:spcAft>
                <a:spcPts val="0"/>
              </a:spcAft>
              <a:buSzPts val="1800"/>
              <a:buChar char="●"/>
            </a:pPr>
            <a:r>
              <a:rPr lang="en"/>
              <a:t>Academic Freedom Review Committee (AFRC)</a:t>
            </a:r>
            <a:endParaRPr/>
          </a:p>
          <a:p>
            <a:pPr marL="914400" lvl="1" indent="-342900" algn="l" rtl="0">
              <a:spcBef>
                <a:spcPts val="0"/>
              </a:spcBef>
              <a:spcAft>
                <a:spcPts val="0"/>
              </a:spcAft>
              <a:buSzPts val="1800"/>
              <a:buChar char="○"/>
            </a:pPr>
            <a:r>
              <a:rPr lang="en"/>
              <a:t>Academic Senate President/designee</a:t>
            </a:r>
            <a:endParaRPr/>
          </a:p>
          <a:p>
            <a:pPr marL="914400" lvl="1" indent="-342900" algn="l" rtl="0">
              <a:spcBef>
                <a:spcPts val="0"/>
              </a:spcBef>
              <a:spcAft>
                <a:spcPts val="0"/>
              </a:spcAft>
              <a:buSzPts val="1800"/>
              <a:buChar char="○"/>
            </a:pPr>
            <a:r>
              <a:rPr lang="en"/>
              <a:t>CCFT Grievance Officer</a:t>
            </a:r>
            <a:endParaRPr/>
          </a:p>
          <a:p>
            <a:pPr marL="914400" lvl="1" indent="-342900" algn="l" rtl="0">
              <a:spcBef>
                <a:spcPts val="0"/>
              </a:spcBef>
              <a:spcAft>
                <a:spcPts val="0"/>
              </a:spcAft>
              <a:buSzPts val="1800"/>
              <a:buChar char="○"/>
            </a:pPr>
            <a:r>
              <a:rPr lang="en"/>
              <a:t>CCFT unit member selected by the grievant</a:t>
            </a:r>
            <a:endParaRPr/>
          </a:p>
          <a:p>
            <a:pPr marL="914400" lvl="1" indent="-342900" algn="l" rtl="0">
              <a:spcBef>
                <a:spcPts val="0"/>
              </a:spcBef>
              <a:spcAft>
                <a:spcPts val="0"/>
              </a:spcAft>
              <a:buSzPts val="1800"/>
              <a:buChar char="○"/>
            </a:pPr>
            <a:r>
              <a:rPr lang="en"/>
              <a:t>Dean/designee</a:t>
            </a:r>
            <a:endParaRPr/>
          </a:p>
          <a:p>
            <a:pPr marL="914400" lvl="1" indent="-342900" algn="l" rtl="0">
              <a:spcBef>
                <a:spcPts val="0"/>
              </a:spcBef>
              <a:spcAft>
                <a:spcPts val="0"/>
              </a:spcAft>
              <a:buSzPts val="1800"/>
              <a:buChar char="○"/>
            </a:pPr>
            <a:r>
              <a:rPr lang="en"/>
              <a:t>Vice President of Instruction/designee</a:t>
            </a:r>
            <a:endParaRPr/>
          </a:p>
          <a:p>
            <a:pPr marL="914400" lvl="1" indent="-342900" algn="l" rtl="0">
              <a:spcBef>
                <a:spcPts val="0"/>
              </a:spcBef>
              <a:spcAft>
                <a:spcPts val="0"/>
              </a:spcAft>
              <a:buSzPts val="1800"/>
              <a:buChar char="○"/>
            </a:pPr>
            <a:r>
              <a:rPr lang="en"/>
              <a:t>Dean of Student Services/designee</a:t>
            </a:r>
            <a:endParaRPr/>
          </a:p>
          <a:p>
            <a:pPr marL="0" lvl="0" indent="0" algn="l" rtl="0">
              <a:spcBef>
                <a:spcPts val="80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9"/>
          <p:cNvSpPr txBox="1">
            <a:spLocks noGrp="1"/>
          </p:cNvSpPr>
          <p:nvPr>
            <p:ph type="title"/>
          </p:nvPr>
        </p:nvSpPr>
        <p:spPr>
          <a:xfrm>
            <a:off x="2096588" y="302559"/>
            <a:ext cx="6418800" cy="126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dirty="0"/>
              <a:t>Example of be prepared:</a:t>
            </a:r>
            <a:endParaRPr dirty="0"/>
          </a:p>
        </p:txBody>
      </p:sp>
      <p:sp>
        <p:nvSpPr>
          <p:cNvPr id="170" name="Google Shape;170;p29"/>
          <p:cNvSpPr txBox="1">
            <a:spLocks noGrp="1"/>
          </p:cNvSpPr>
          <p:nvPr>
            <p:ph type="body" idx="1"/>
          </p:nvPr>
        </p:nvSpPr>
        <p:spPr>
          <a:xfrm>
            <a:off x="622496" y="1996926"/>
            <a:ext cx="7893000" cy="2677200"/>
          </a:xfrm>
          <a:prstGeom prst="rect">
            <a:avLst/>
          </a:prstGeom>
        </p:spPr>
        <p:txBody>
          <a:bodyPr spcFirstLastPara="1" wrap="square" lIns="68575" tIns="34275" rIns="68575" bIns="34275" anchor="t" anchorCtr="0">
            <a:noAutofit/>
          </a:bodyPr>
          <a:lstStyle/>
          <a:p>
            <a:pPr marL="457200" lvl="0" indent="-342900" algn="l" rtl="0">
              <a:spcBef>
                <a:spcPts val="800"/>
              </a:spcBef>
              <a:spcAft>
                <a:spcPts val="0"/>
              </a:spcAft>
              <a:buSzPts val="1800"/>
              <a:buChar char="●"/>
            </a:pPr>
            <a:r>
              <a:rPr lang="en"/>
              <a:t>Academic Freedom Committee</a:t>
            </a:r>
            <a:endParaRPr/>
          </a:p>
          <a:p>
            <a:pPr marL="914400" lvl="1" indent="-342900" algn="l" rtl="0">
              <a:spcBef>
                <a:spcPts val="0"/>
              </a:spcBef>
              <a:spcAft>
                <a:spcPts val="0"/>
              </a:spcAft>
              <a:buSzPts val="1800"/>
              <a:buChar char="○"/>
            </a:pPr>
            <a:r>
              <a:rPr lang="en"/>
              <a:t>Three faculty appointed by Senate</a:t>
            </a:r>
            <a:endParaRPr/>
          </a:p>
          <a:p>
            <a:pPr marL="1371600" lvl="2" indent="-323850" algn="l" rtl="0">
              <a:spcBef>
                <a:spcPts val="0"/>
              </a:spcBef>
              <a:spcAft>
                <a:spcPts val="0"/>
              </a:spcAft>
              <a:buSzPts val="1500"/>
              <a:buChar char="■"/>
            </a:pPr>
            <a:r>
              <a:rPr lang="en"/>
              <a:t>Strive to include full time and adjunct faculty to the extent possible</a:t>
            </a:r>
            <a:endParaRPr/>
          </a:p>
          <a:p>
            <a:pPr marL="914400" lvl="1" indent="-342900" algn="l" rtl="0">
              <a:spcBef>
                <a:spcPts val="0"/>
              </a:spcBef>
              <a:spcAft>
                <a:spcPts val="0"/>
              </a:spcAft>
              <a:buSzPts val="1800"/>
              <a:buChar char="○"/>
            </a:pPr>
            <a:r>
              <a:rPr lang="en"/>
              <a:t>President of Full-time Faculty Association or designee</a:t>
            </a:r>
            <a:endParaRPr/>
          </a:p>
          <a:p>
            <a:pPr marL="914400" lvl="1" indent="-342900" algn="l" rtl="0">
              <a:spcBef>
                <a:spcPts val="0"/>
              </a:spcBef>
              <a:spcAft>
                <a:spcPts val="0"/>
              </a:spcAft>
              <a:buSzPts val="1800"/>
              <a:buChar char="○"/>
            </a:pPr>
            <a:r>
              <a:rPr lang="en"/>
              <a:t>President of Part-time Faculty Association or designee</a:t>
            </a:r>
            <a:endParaRPr/>
          </a:p>
          <a:p>
            <a:pPr marL="914400" lvl="1" indent="-342900" algn="l" rtl="0">
              <a:spcBef>
                <a:spcPts val="0"/>
              </a:spcBef>
              <a:spcAft>
                <a:spcPts val="0"/>
              </a:spcAft>
              <a:buSzPts val="1800"/>
              <a:buChar char="○"/>
            </a:pPr>
            <a:r>
              <a:rPr lang="en"/>
              <a:t>Possible non-voting member with relevant expertise or specialized training, at request of Senate</a:t>
            </a:r>
            <a:endParaRPr/>
          </a:p>
          <a:p>
            <a:pPr marL="0" lvl="0" indent="0" algn="l" rtl="0">
              <a:spcBef>
                <a:spcPts val="80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0"/>
          <p:cNvSpPr txBox="1">
            <a:spLocks noGrp="1"/>
          </p:cNvSpPr>
          <p:nvPr>
            <p:ph type="title"/>
          </p:nvPr>
        </p:nvSpPr>
        <p:spPr>
          <a:xfrm>
            <a:off x="2096588" y="302559"/>
            <a:ext cx="6418800" cy="126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Best Practices:</a:t>
            </a:r>
            <a:endParaRPr/>
          </a:p>
        </p:txBody>
      </p:sp>
      <p:sp>
        <p:nvSpPr>
          <p:cNvPr id="176" name="Google Shape;176;p30"/>
          <p:cNvSpPr txBox="1">
            <a:spLocks noGrp="1"/>
          </p:cNvSpPr>
          <p:nvPr>
            <p:ph type="body" idx="1"/>
          </p:nvPr>
        </p:nvSpPr>
        <p:spPr>
          <a:xfrm>
            <a:off x="622496" y="1996926"/>
            <a:ext cx="7893000" cy="2677200"/>
          </a:xfrm>
          <a:prstGeom prst="rect">
            <a:avLst/>
          </a:prstGeom>
        </p:spPr>
        <p:txBody>
          <a:bodyPr spcFirstLastPara="1" wrap="square" lIns="68575" tIns="34275" rIns="68575" bIns="34275" anchor="t" anchorCtr="0">
            <a:noAutofit/>
          </a:bodyPr>
          <a:lstStyle/>
          <a:p>
            <a:pPr marL="457200" lvl="0" indent="-342900" algn="l" rtl="0">
              <a:spcBef>
                <a:spcPts val="800"/>
              </a:spcBef>
              <a:spcAft>
                <a:spcPts val="0"/>
              </a:spcAft>
              <a:buSzPts val="1800"/>
              <a:buChar char="●"/>
            </a:pPr>
            <a:r>
              <a:rPr lang="en"/>
              <a:t>Collegiality and conversation</a:t>
            </a:r>
            <a:endParaRPr/>
          </a:p>
          <a:p>
            <a:pPr marL="457200" lvl="0" indent="-342900" algn="l" rtl="0">
              <a:spcBef>
                <a:spcPts val="0"/>
              </a:spcBef>
              <a:spcAft>
                <a:spcPts val="0"/>
              </a:spcAft>
              <a:buSzPts val="1800"/>
              <a:buChar char="●"/>
            </a:pPr>
            <a:r>
              <a:rPr lang="en"/>
              <a:t>Mutual understanding of purview between Senate and Unions </a:t>
            </a:r>
            <a:endParaRPr/>
          </a:p>
          <a:p>
            <a:pPr marL="914400" lvl="1" indent="-342900" algn="l" rtl="0">
              <a:spcBef>
                <a:spcPts val="0"/>
              </a:spcBef>
              <a:spcAft>
                <a:spcPts val="0"/>
              </a:spcAft>
              <a:buSzPts val="1800"/>
              <a:buChar char="○"/>
            </a:pPr>
            <a:r>
              <a:rPr lang="en"/>
              <a:t>Written agreement between Senate and Union</a:t>
            </a:r>
            <a:endParaRPr/>
          </a:p>
          <a:p>
            <a:pPr marL="914400" lvl="1" indent="-342900" algn="l" rtl="0">
              <a:spcBef>
                <a:spcPts val="0"/>
              </a:spcBef>
              <a:spcAft>
                <a:spcPts val="0"/>
              </a:spcAft>
              <a:buSzPts val="1800"/>
              <a:buChar char="○"/>
            </a:pPr>
            <a:r>
              <a:rPr lang="en"/>
              <a:t>Draft when both bodies are not stressed by RIF or other major concerns</a:t>
            </a:r>
            <a:endParaRPr/>
          </a:p>
          <a:p>
            <a:pPr marL="457200" lvl="0" indent="-342900" algn="l" rtl="0">
              <a:spcBef>
                <a:spcPts val="0"/>
              </a:spcBef>
              <a:spcAft>
                <a:spcPts val="0"/>
              </a:spcAft>
              <a:buSzPts val="1800"/>
              <a:buChar char="●"/>
            </a:pPr>
            <a:r>
              <a:rPr lang="en"/>
              <a:t>Familiarity with local board policies and collective bargaining agreement</a:t>
            </a:r>
            <a:endParaRPr/>
          </a:p>
          <a:p>
            <a:pPr marL="457200" lvl="0" indent="-342900" algn="l" rtl="0">
              <a:spcBef>
                <a:spcPts val="0"/>
              </a:spcBef>
              <a:spcAft>
                <a:spcPts val="0"/>
              </a:spcAft>
              <a:buSzPts val="1800"/>
              <a:buChar char="●"/>
            </a:pPr>
            <a:r>
              <a:rPr lang="en"/>
              <a:t>Ensure all faculty (full and part time) are represented and considered</a:t>
            </a:r>
            <a:endParaRPr/>
          </a:p>
          <a:p>
            <a:pPr marL="0" lvl="0" indent="0" algn="l" rtl="0">
              <a:spcBef>
                <a:spcPts val="80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1"/>
          <p:cNvSpPr txBox="1">
            <a:spLocks noGrp="1"/>
          </p:cNvSpPr>
          <p:nvPr>
            <p:ph type="title"/>
          </p:nvPr>
        </p:nvSpPr>
        <p:spPr>
          <a:xfrm>
            <a:off x="2096588" y="302559"/>
            <a:ext cx="6418800" cy="126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Protecting Academic Freedom: </a:t>
            </a:r>
            <a:br>
              <a:rPr lang="en"/>
            </a:br>
            <a:r>
              <a:rPr lang="en"/>
              <a:t>What Senates and Unions can do Together?</a:t>
            </a:r>
            <a:endParaRPr/>
          </a:p>
        </p:txBody>
      </p:sp>
      <p:sp>
        <p:nvSpPr>
          <p:cNvPr id="182" name="Google Shape;182;p31"/>
          <p:cNvSpPr txBox="1">
            <a:spLocks noGrp="1"/>
          </p:cNvSpPr>
          <p:nvPr>
            <p:ph type="body" idx="1"/>
          </p:nvPr>
        </p:nvSpPr>
        <p:spPr>
          <a:xfrm>
            <a:off x="622500" y="1996925"/>
            <a:ext cx="7893000" cy="3034500"/>
          </a:xfrm>
          <a:prstGeom prst="rect">
            <a:avLst/>
          </a:prstGeom>
        </p:spPr>
        <p:txBody>
          <a:bodyPr spcFirstLastPara="1" wrap="square" lIns="68575" tIns="34275" rIns="68575" bIns="34275" anchor="t" anchorCtr="0">
            <a:noAutofit/>
          </a:bodyPr>
          <a:lstStyle/>
          <a:p>
            <a:pPr marL="457200" lvl="0" indent="-342900" algn="l" rtl="0">
              <a:spcBef>
                <a:spcPts val="800"/>
              </a:spcBef>
              <a:spcAft>
                <a:spcPts val="0"/>
              </a:spcAft>
              <a:buSzPts val="1800"/>
              <a:buChar char="●"/>
            </a:pPr>
            <a:r>
              <a:rPr lang="en" b="1"/>
              <a:t>Educate administrators, board members, and the community </a:t>
            </a:r>
            <a:r>
              <a:rPr lang="en"/>
              <a:t>on the importance of academic freedom, tenure, and part-time faculty seniority, and shared governance as the most effective methods in ensuring the integrity of the institution and enduring public trust</a:t>
            </a:r>
            <a:endParaRPr/>
          </a:p>
          <a:p>
            <a:pPr marL="457200" lvl="0" indent="-342900" algn="l" rtl="0">
              <a:spcBef>
                <a:spcPts val="0"/>
              </a:spcBef>
              <a:spcAft>
                <a:spcPts val="0"/>
              </a:spcAft>
              <a:buSzPts val="1800"/>
              <a:buChar char="●"/>
            </a:pPr>
            <a:r>
              <a:rPr lang="en"/>
              <a:t>Include </a:t>
            </a:r>
            <a:r>
              <a:rPr lang="en" b="1"/>
              <a:t>explicit language on protecting academic freedom</a:t>
            </a:r>
            <a:r>
              <a:rPr lang="en"/>
              <a:t> in the evaluation tools</a:t>
            </a:r>
            <a:endParaRPr/>
          </a:p>
          <a:p>
            <a:pPr marL="457200" lvl="0" indent="-342900" algn="l" rtl="0">
              <a:spcBef>
                <a:spcPts val="0"/>
              </a:spcBef>
              <a:spcAft>
                <a:spcPts val="0"/>
              </a:spcAft>
              <a:buSzPts val="1800"/>
              <a:buChar char="●"/>
            </a:pPr>
            <a:r>
              <a:rPr lang="en"/>
              <a:t>Advocate for </a:t>
            </a:r>
            <a:r>
              <a:rPr lang="en" b="1"/>
              <a:t>increases in tenure positions and expand tenure &amp; part-time seniority protections</a:t>
            </a:r>
            <a:r>
              <a:rPr lang="en"/>
              <a:t> </a:t>
            </a:r>
            <a:endParaRPr/>
          </a:p>
          <a:p>
            <a:pPr marL="457200" lvl="0" indent="-342900" algn="l" rtl="0">
              <a:spcBef>
                <a:spcPts val="0"/>
              </a:spcBef>
              <a:spcAft>
                <a:spcPts val="0"/>
              </a:spcAft>
              <a:buSzPts val="1800"/>
              <a:buChar char="●"/>
            </a:pPr>
            <a:r>
              <a:rPr lang="en"/>
              <a:t>Provide </a:t>
            </a:r>
            <a:r>
              <a:rPr lang="en" b="1"/>
              <a:t>joint training on how to conduct evaluations</a:t>
            </a:r>
            <a:r>
              <a:rPr lang="en"/>
              <a:t> that includes honoring the academic freedom of our colleagues</a:t>
            </a:r>
            <a:endParaRPr/>
          </a:p>
          <a:p>
            <a:pPr marL="0" lvl="0" indent="0" algn="l" rtl="0">
              <a:spcBef>
                <a:spcPts val="800"/>
              </a:spcBef>
              <a:spcAft>
                <a:spcPts val="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2"/>
          <p:cNvSpPr txBox="1">
            <a:spLocks noGrp="1"/>
          </p:cNvSpPr>
          <p:nvPr>
            <p:ph type="title"/>
          </p:nvPr>
        </p:nvSpPr>
        <p:spPr>
          <a:xfrm>
            <a:off x="2096588" y="302559"/>
            <a:ext cx="6418800" cy="126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Trifecta</a:t>
            </a:r>
            <a:endParaRPr/>
          </a:p>
        </p:txBody>
      </p:sp>
      <p:sp>
        <p:nvSpPr>
          <p:cNvPr id="188" name="Google Shape;188;p32"/>
          <p:cNvSpPr/>
          <p:nvPr/>
        </p:nvSpPr>
        <p:spPr>
          <a:xfrm>
            <a:off x="3844500" y="1713350"/>
            <a:ext cx="1455000" cy="1455000"/>
          </a:xfrm>
          <a:prstGeom prst="ellipse">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b="1"/>
              <a:t>Academic Freedom</a:t>
            </a:r>
            <a:endParaRPr b="1"/>
          </a:p>
        </p:txBody>
      </p:sp>
      <p:sp>
        <p:nvSpPr>
          <p:cNvPr id="189" name="Google Shape;189;p32"/>
          <p:cNvSpPr/>
          <p:nvPr/>
        </p:nvSpPr>
        <p:spPr>
          <a:xfrm>
            <a:off x="1958138" y="3473150"/>
            <a:ext cx="1345500" cy="1345500"/>
          </a:xfrm>
          <a:prstGeom prst="rect">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t>Shared Governance</a:t>
            </a:r>
            <a:endParaRPr b="1"/>
          </a:p>
        </p:txBody>
      </p:sp>
      <p:sp>
        <p:nvSpPr>
          <p:cNvPr id="190" name="Google Shape;190;p32"/>
          <p:cNvSpPr/>
          <p:nvPr/>
        </p:nvSpPr>
        <p:spPr>
          <a:xfrm>
            <a:off x="5630063" y="3473150"/>
            <a:ext cx="1555800" cy="1345500"/>
          </a:xfrm>
          <a:prstGeom prst="triangle">
            <a:avLst>
              <a:gd name="adj" fmla="val 50000"/>
            </a:avLst>
          </a:prstGeom>
          <a:solidFill>
            <a:srgbClr val="EA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t>Tenure</a:t>
            </a:r>
            <a:endParaRPr b="1"/>
          </a:p>
        </p:txBody>
      </p:sp>
      <p:grpSp>
        <p:nvGrpSpPr>
          <p:cNvPr id="191" name="Google Shape;191;p32"/>
          <p:cNvGrpSpPr/>
          <p:nvPr/>
        </p:nvGrpSpPr>
        <p:grpSpPr>
          <a:xfrm>
            <a:off x="3510013" y="4638950"/>
            <a:ext cx="1989900" cy="10500"/>
            <a:chOff x="2123250" y="2722425"/>
            <a:chExt cx="1989900" cy="10500"/>
          </a:xfrm>
        </p:grpSpPr>
        <p:cxnSp>
          <p:nvCxnSpPr>
            <p:cNvPr id="192" name="Google Shape;192;p32"/>
            <p:cNvCxnSpPr/>
            <p:nvPr/>
          </p:nvCxnSpPr>
          <p:spPr>
            <a:xfrm rot="10800000" flipH="1">
              <a:off x="3041250" y="2722425"/>
              <a:ext cx="1071900" cy="10500"/>
            </a:xfrm>
            <a:prstGeom prst="straightConnector1">
              <a:avLst/>
            </a:prstGeom>
            <a:noFill/>
            <a:ln w="38100" cap="flat" cmpd="sng">
              <a:solidFill>
                <a:schemeClr val="accent1"/>
              </a:solidFill>
              <a:prstDash val="solid"/>
              <a:round/>
              <a:headEnd type="none" w="med" len="med"/>
              <a:tailEnd type="triangle" w="med" len="med"/>
            </a:ln>
          </p:spPr>
        </p:cxnSp>
        <p:cxnSp>
          <p:nvCxnSpPr>
            <p:cNvPr id="193" name="Google Shape;193;p32"/>
            <p:cNvCxnSpPr/>
            <p:nvPr/>
          </p:nvCxnSpPr>
          <p:spPr>
            <a:xfrm rot="10800000">
              <a:off x="2123250" y="2722425"/>
              <a:ext cx="1070400" cy="10500"/>
            </a:xfrm>
            <a:prstGeom prst="straightConnector1">
              <a:avLst/>
            </a:prstGeom>
            <a:noFill/>
            <a:ln w="38100" cap="flat" cmpd="sng">
              <a:solidFill>
                <a:schemeClr val="accent1"/>
              </a:solidFill>
              <a:prstDash val="solid"/>
              <a:round/>
              <a:headEnd type="none" w="med" len="med"/>
              <a:tailEnd type="triangle" w="med" len="med"/>
            </a:ln>
          </p:spPr>
        </p:cxnSp>
      </p:grpSp>
      <p:grpSp>
        <p:nvGrpSpPr>
          <p:cNvPr id="194" name="Google Shape;194;p32"/>
          <p:cNvGrpSpPr/>
          <p:nvPr/>
        </p:nvGrpSpPr>
        <p:grpSpPr>
          <a:xfrm rot="2700000">
            <a:off x="5228455" y="2966029"/>
            <a:ext cx="1280316" cy="25605"/>
            <a:chOff x="2123342" y="2717489"/>
            <a:chExt cx="1989714" cy="20406"/>
          </a:xfrm>
        </p:grpSpPr>
        <p:cxnSp>
          <p:nvCxnSpPr>
            <p:cNvPr id="195" name="Google Shape;195;p32"/>
            <p:cNvCxnSpPr/>
            <p:nvPr/>
          </p:nvCxnSpPr>
          <p:spPr>
            <a:xfrm rot="-10768241" flipH="1">
              <a:off x="3041283" y="2722437"/>
              <a:ext cx="1071646" cy="10504"/>
            </a:xfrm>
            <a:prstGeom prst="straightConnector1">
              <a:avLst/>
            </a:prstGeom>
            <a:noFill/>
            <a:ln w="38100" cap="flat" cmpd="sng">
              <a:solidFill>
                <a:schemeClr val="accent1"/>
              </a:solidFill>
              <a:prstDash val="solid"/>
              <a:round/>
              <a:headEnd type="none" w="med" len="med"/>
              <a:tailEnd type="triangle" w="med" len="med"/>
            </a:ln>
          </p:spPr>
        </p:cxnSp>
        <p:cxnSp>
          <p:nvCxnSpPr>
            <p:cNvPr id="196" name="Google Shape;196;p32"/>
            <p:cNvCxnSpPr/>
            <p:nvPr/>
          </p:nvCxnSpPr>
          <p:spPr>
            <a:xfrm rot="10768197">
              <a:off x="2123469" y="2722443"/>
              <a:ext cx="1070146" cy="10504"/>
            </a:xfrm>
            <a:prstGeom prst="straightConnector1">
              <a:avLst/>
            </a:prstGeom>
            <a:noFill/>
            <a:ln w="38100" cap="flat" cmpd="sng">
              <a:solidFill>
                <a:schemeClr val="accent1"/>
              </a:solidFill>
              <a:prstDash val="solid"/>
              <a:round/>
              <a:headEnd type="none" w="med" len="med"/>
              <a:tailEnd type="triangle" w="med" len="med"/>
            </a:ln>
          </p:spPr>
        </p:cxnSp>
      </p:grpSp>
      <p:grpSp>
        <p:nvGrpSpPr>
          <p:cNvPr id="197" name="Google Shape;197;p32"/>
          <p:cNvGrpSpPr/>
          <p:nvPr/>
        </p:nvGrpSpPr>
        <p:grpSpPr>
          <a:xfrm rot="-2699647">
            <a:off x="2483608" y="2965499"/>
            <a:ext cx="1371626" cy="26657"/>
            <a:chOff x="2123342" y="2717489"/>
            <a:chExt cx="1989714" cy="20406"/>
          </a:xfrm>
        </p:grpSpPr>
        <p:cxnSp>
          <p:nvCxnSpPr>
            <p:cNvPr id="198" name="Google Shape;198;p32"/>
            <p:cNvCxnSpPr/>
            <p:nvPr/>
          </p:nvCxnSpPr>
          <p:spPr>
            <a:xfrm rot="-10768241" flipH="1">
              <a:off x="3041283" y="2722437"/>
              <a:ext cx="1071646" cy="10504"/>
            </a:xfrm>
            <a:prstGeom prst="straightConnector1">
              <a:avLst/>
            </a:prstGeom>
            <a:noFill/>
            <a:ln w="38100" cap="flat" cmpd="sng">
              <a:solidFill>
                <a:schemeClr val="accent1"/>
              </a:solidFill>
              <a:prstDash val="solid"/>
              <a:round/>
              <a:headEnd type="none" w="med" len="med"/>
              <a:tailEnd type="triangle" w="med" len="med"/>
            </a:ln>
          </p:spPr>
        </p:cxnSp>
        <p:cxnSp>
          <p:nvCxnSpPr>
            <p:cNvPr id="199" name="Google Shape;199;p32"/>
            <p:cNvCxnSpPr/>
            <p:nvPr/>
          </p:nvCxnSpPr>
          <p:spPr>
            <a:xfrm rot="10768197">
              <a:off x="2123469" y="2722443"/>
              <a:ext cx="1070146" cy="10504"/>
            </a:xfrm>
            <a:prstGeom prst="straightConnector1">
              <a:avLst/>
            </a:prstGeom>
            <a:noFill/>
            <a:ln w="38100" cap="flat" cmpd="sng">
              <a:solidFill>
                <a:schemeClr val="accent1"/>
              </a:solidFill>
              <a:prstDash val="solid"/>
              <a:round/>
              <a:headEnd type="none" w="med" len="med"/>
              <a:tailEnd type="triangle" w="med" len="med"/>
            </a:ln>
          </p:spPr>
        </p:cxn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3"/>
          <p:cNvSpPr txBox="1">
            <a:spLocks noGrp="1"/>
          </p:cNvSpPr>
          <p:nvPr>
            <p:ph type="title"/>
          </p:nvPr>
        </p:nvSpPr>
        <p:spPr>
          <a:xfrm>
            <a:off x="2096588" y="302559"/>
            <a:ext cx="6418800" cy="126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Adopted Positions of the ASCCC</a:t>
            </a:r>
            <a:endParaRPr/>
          </a:p>
        </p:txBody>
      </p:sp>
      <p:sp>
        <p:nvSpPr>
          <p:cNvPr id="205" name="Google Shape;205;p33"/>
          <p:cNvSpPr txBox="1">
            <a:spLocks noGrp="1"/>
          </p:cNvSpPr>
          <p:nvPr>
            <p:ph type="body" idx="1"/>
          </p:nvPr>
        </p:nvSpPr>
        <p:spPr>
          <a:xfrm>
            <a:off x="622500" y="1749975"/>
            <a:ext cx="7893000" cy="3275400"/>
          </a:xfrm>
          <a:prstGeom prst="rect">
            <a:avLst/>
          </a:prstGeom>
        </p:spPr>
        <p:txBody>
          <a:bodyPr spcFirstLastPara="1" wrap="square" lIns="68575" tIns="34275" rIns="68575" bIns="34275" anchor="t" anchorCtr="0">
            <a:noAutofit/>
          </a:bodyPr>
          <a:lstStyle/>
          <a:p>
            <a:pPr marL="457200" lvl="0" indent="-342900" algn="l" rtl="0">
              <a:spcBef>
                <a:spcPts val="0"/>
              </a:spcBef>
              <a:spcAft>
                <a:spcPts val="0"/>
              </a:spcAft>
              <a:buClr>
                <a:srgbClr val="3A3838"/>
              </a:buClr>
              <a:buSzPts val="1800"/>
              <a:buFont typeface="Gill Sans"/>
              <a:buChar char="●"/>
            </a:pPr>
            <a:r>
              <a:rPr lang="en">
                <a:solidFill>
                  <a:srgbClr val="3A3838"/>
                </a:solidFill>
                <a:latin typeface="Gill Sans"/>
                <a:ea typeface="Gill Sans"/>
                <a:cs typeface="Gill Sans"/>
                <a:sym typeface="Gill Sans"/>
              </a:rPr>
              <a:t>Local academic senates should collaborate with union colleagues on codifying the protection and parameters of academic freedom in contract in light of faculty evaluations, curriculum, online instruction, dual enrollment, open educational resources, guided pathways, and other relevant issues.</a:t>
            </a:r>
            <a:endParaRPr>
              <a:solidFill>
                <a:srgbClr val="3A3838"/>
              </a:solidFill>
              <a:latin typeface="Gill Sans"/>
              <a:ea typeface="Gill Sans"/>
              <a:cs typeface="Gill Sans"/>
              <a:sym typeface="Gill Sans"/>
            </a:endParaRPr>
          </a:p>
          <a:p>
            <a:pPr marL="457200" lvl="0" indent="-342900" algn="l" rtl="0">
              <a:spcBef>
                <a:spcPts val="0"/>
              </a:spcBef>
              <a:spcAft>
                <a:spcPts val="0"/>
              </a:spcAft>
              <a:buClr>
                <a:srgbClr val="3A3838"/>
              </a:buClr>
              <a:buSzPts val="1800"/>
              <a:buFont typeface="Gill Sans"/>
              <a:buChar char="●"/>
            </a:pPr>
            <a:r>
              <a:rPr lang="en">
                <a:solidFill>
                  <a:srgbClr val="3A3838"/>
                </a:solidFill>
                <a:latin typeface="Gill Sans"/>
                <a:ea typeface="Gill Sans"/>
                <a:cs typeface="Gill Sans"/>
                <a:sym typeface="Gill Sans"/>
              </a:rPr>
              <a:t>Local academic senates should work with union colleagues to train faculty on engaging in faculty evaluations in light of academic freedom.</a:t>
            </a:r>
            <a:endParaRPr>
              <a:solidFill>
                <a:srgbClr val="3A3838"/>
              </a:solidFill>
              <a:latin typeface="Gill Sans"/>
              <a:ea typeface="Gill Sans"/>
              <a:cs typeface="Gill Sans"/>
              <a:sym typeface="Gill Sans"/>
            </a:endParaRPr>
          </a:p>
          <a:p>
            <a:pPr marL="457200" lvl="0" indent="-342900" algn="l" rtl="0">
              <a:spcBef>
                <a:spcPts val="0"/>
              </a:spcBef>
              <a:spcAft>
                <a:spcPts val="0"/>
              </a:spcAft>
              <a:buClr>
                <a:srgbClr val="3A3838"/>
              </a:buClr>
              <a:buSzPts val="1800"/>
              <a:buFont typeface="Gill Sans"/>
              <a:buChar char="●"/>
            </a:pPr>
            <a:r>
              <a:rPr lang="en">
                <a:solidFill>
                  <a:srgbClr val="3A3838"/>
                </a:solidFill>
                <a:latin typeface="Gill Sans"/>
                <a:ea typeface="Gill Sans"/>
                <a:cs typeface="Gill Sans"/>
                <a:sym typeface="Gill Sans"/>
              </a:rPr>
              <a:t>Local academic senates should clearly delineate and provide justification for adjunct faculty participation in shared governance in order to support union efforts to negotiate appropriate compensation.</a:t>
            </a:r>
            <a:endParaRPr>
              <a:solidFill>
                <a:srgbClr val="3A3838"/>
              </a:solidFill>
              <a:latin typeface="Gill Sans"/>
              <a:ea typeface="Gill Sans"/>
              <a:cs typeface="Gill Sans"/>
              <a:sym typeface="Gill Sans"/>
            </a:endParaRPr>
          </a:p>
          <a:p>
            <a:pPr marL="457200" lvl="0" indent="-342900" algn="l" rtl="0">
              <a:spcBef>
                <a:spcPts val="0"/>
              </a:spcBef>
              <a:spcAft>
                <a:spcPts val="0"/>
              </a:spcAft>
              <a:buClr>
                <a:srgbClr val="3A3838"/>
              </a:buClr>
              <a:buSzPts val="1800"/>
              <a:buFont typeface="Gill Sans"/>
              <a:buChar char="●"/>
            </a:pPr>
            <a:r>
              <a:rPr lang="en">
                <a:solidFill>
                  <a:srgbClr val="3A3838"/>
                </a:solidFill>
                <a:latin typeface="Gill Sans"/>
                <a:ea typeface="Gill Sans"/>
                <a:cs typeface="Gill Sans"/>
                <a:sym typeface="Gill Sans"/>
              </a:rPr>
              <a:t>Local academic senates and union colleagues should review AAUP resources and recommendations.</a:t>
            </a:r>
            <a:endParaRPr>
              <a:solidFill>
                <a:srgbClr val="3A3838"/>
              </a:solidFill>
              <a:latin typeface="Gill Sans"/>
              <a:ea typeface="Gill Sans"/>
              <a:cs typeface="Gill Sans"/>
              <a:sym typeface="Gill Sans"/>
            </a:endParaRPr>
          </a:p>
          <a:p>
            <a:pPr marL="0" lvl="0" indent="0" algn="l" rtl="0">
              <a:spcBef>
                <a:spcPts val="800"/>
              </a:spcBef>
              <a:spcAft>
                <a:spcPts val="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4"/>
          <p:cNvSpPr txBox="1">
            <a:spLocks noGrp="1"/>
          </p:cNvSpPr>
          <p:nvPr>
            <p:ph type="title"/>
          </p:nvPr>
        </p:nvSpPr>
        <p:spPr>
          <a:xfrm>
            <a:off x="2096588" y="302559"/>
            <a:ext cx="6418800" cy="126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Strengthening Academic Freedom Through IDEAA: ASCCC</a:t>
            </a:r>
            <a:endParaRPr/>
          </a:p>
        </p:txBody>
      </p:sp>
      <p:sp>
        <p:nvSpPr>
          <p:cNvPr id="211" name="Google Shape;211;p34"/>
          <p:cNvSpPr txBox="1">
            <a:spLocks noGrp="1"/>
          </p:cNvSpPr>
          <p:nvPr>
            <p:ph type="body" idx="1"/>
          </p:nvPr>
        </p:nvSpPr>
        <p:spPr>
          <a:xfrm>
            <a:off x="506200" y="1835925"/>
            <a:ext cx="7893000" cy="31926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None/>
            </a:pPr>
            <a:r>
              <a:rPr lang="en">
                <a:solidFill>
                  <a:srgbClr val="000000"/>
                </a:solidFill>
                <a:latin typeface="Gill Sans"/>
                <a:ea typeface="Gill Sans"/>
                <a:cs typeface="Gill Sans"/>
                <a:sym typeface="Gill Sans"/>
              </a:rPr>
              <a:t>IDEAA-related publications on Academic Freedom</a:t>
            </a:r>
            <a:endParaRPr>
              <a:solidFill>
                <a:srgbClr val="000000"/>
              </a:solidFill>
              <a:latin typeface="Gill Sans"/>
              <a:ea typeface="Gill Sans"/>
              <a:cs typeface="Gill Sans"/>
              <a:sym typeface="Gill Sans"/>
            </a:endParaRPr>
          </a:p>
          <a:p>
            <a:pPr marL="457200" lvl="0" indent="-304800" algn="l" rtl="0">
              <a:lnSpc>
                <a:spcPct val="100000"/>
              </a:lnSpc>
              <a:spcBef>
                <a:spcPts val="0"/>
              </a:spcBef>
              <a:spcAft>
                <a:spcPts val="0"/>
              </a:spcAft>
              <a:buSzPts val="1200"/>
              <a:buFont typeface="Gill Sans"/>
              <a:buChar char="●"/>
            </a:pPr>
            <a:r>
              <a:rPr lang="en" sz="1200" u="sng">
                <a:solidFill>
                  <a:srgbClr val="000000"/>
                </a:solidFill>
                <a:latin typeface="Gill Sans"/>
                <a:ea typeface="Gill Sans"/>
                <a:cs typeface="Gill Sans"/>
                <a:sym typeface="Gill Sans"/>
                <a:hlinkClick r:id="rId3">
                  <a:extLst>
                    <a:ext uri="{A12FA001-AC4F-418D-AE19-62706E023703}">
                      <ahyp:hlinkClr xmlns:ahyp="http://schemas.microsoft.com/office/drawing/2018/hyperlinkcolor" val="tx"/>
                    </a:ext>
                  </a:extLst>
                </a:hlinkClick>
              </a:rPr>
              <a:t>Academic Freedom Paper</a:t>
            </a:r>
            <a:endParaRPr/>
          </a:p>
          <a:p>
            <a:pPr marL="914400" lvl="0" indent="0" algn="l" rtl="0">
              <a:lnSpc>
                <a:spcPct val="100000"/>
              </a:lnSpc>
              <a:spcBef>
                <a:spcPts val="0"/>
              </a:spcBef>
              <a:spcAft>
                <a:spcPts val="0"/>
              </a:spcAft>
              <a:buNone/>
            </a:pPr>
            <a:endParaRPr sz="1200"/>
          </a:p>
          <a:p>
            <a:pPr marL="457200" lvl="0" indent="-304800" algn="l" rtl="0">
              <a:lnSpc>
                <a:spcPct val="100000"/>
              </a:lnSpc>
              <a:spcBef>
                <a:spcPts val="0"/>
              </a:spcBef>
              <a:spcAft>
                <a:spcPts val="0"/>
              </a:spcAft>
              <a:buSzPts val="1200"/>
              <a:buFont typeface="Gill Sans"/>
              <a:buChar char="●"/>
            </a:pPr>
            <a:r>
              <a:rPr lang="en" sz="1200" u="sng">
                <a:solidFill>
                  <a:srgbClr val="000000"/>
                </a:solidFill>
                <a:latin typeface="Gill Sans"/>
                <a:ea typeface="Gill Sans"/>
                <a:cs typeface="Gill Sans"/>
                <a:sym typeface="Gill Sans"/>
                <a:hlinkClick r:id="rId4">
                  <a:extLst>
                    <a:ext uri="{A12FA001-AC4F-418D-AE19-62706E023703}">
                      <ahyp:hlinkClr xmlns:ahyp="http://schemas.microsoft.com/office/drawing/2018/hyperlinkcolor" val="tx"/>
                    </a:ext>
                  </a:extLst>
                </a:hlinkClick>
              </a:rPr>
              <a:t>Academic Freedom and Equity</a:t>
            </a:r>
            <a:endParaRPr sz="1200">
              <a:solidFill>
                <a:srgbClr val="000000"/>
              </a:solidFill>
              <a:latin typeface="Gill Sans"/>
              <a:ea typeface="Gill Sans"/>
              <a:cs typeface="Gill Sans"/>
              <a:sym typeface="Gill Sans"/>
            </a:endParaRPr>
          </a:p>
          <a:p>
            <a:pPr marL="0" lvl="0" indent="0" algn="l" rtl="0">
              <a:lnSpc>
                <a:spcPct val="100000"/>
              </a:lnSpc>
              <a:spcBef>
                <a:spcPts val="0"/>
              </a:spcBef>
              <a:spcAft>
                <a:spcPts val="0"/>
              </a:spcAft>
              <a:buNone/>
            </a:pPr>
            <a:endParaRPr sz="1200" b="1">
              <a:solidFill>
                <a:schemeClr val="dk1"/>
              </a:solidFill>
              <a:latin typeface="Gill Sans"/>
              <a:ea typeface="Gill Sans"/>
              <a:cs typeface="Gill Sans"/>
              <a:sym typeface="Gill Sans"/>
            </a:endParaRPr>
          </a:p>
          <a:p>
            <a:pPr marL="0" lvl="0" indent="0" algn="l" rtl="0">
              <a:lnSpc>
                <a:spcPct val="100000"/>
              </a:lnSpc>
              <a:spcBef>
                <a:spcPts val="0"/>
              </a:spcBef>
              <a:spcAft>
                <a:spcPts val="0"/>
              </a:spcAft>
              <a:buNone/>
            </a:pPr>
            <a:r>
              <a:rPr lang="en">
                <a:solidFill>
                  <a:srgbClr val="000000"/>
                </a:solidFill>
                <a:latin typeface="Gill Sans"/>
                <a:ea typeface="Gill Sans"/>
                <a:cs typeface="Gill Sans"/>
                <a:sym typeface="Gill Sans"/>
              </a:rPr>
              <a:t>Other IDEAA-related publications</a:t>
            </a:r>
            <a:endParaRPr>
              <a:solidFill>
                <a:srgbClr val="000000"/>
              </a:solidFill>
              <a:latin typeface="Gill Sans"/>
              <a:ea typeface="Gill Sans"/>
              <a:cs typeface="Gill Sans"/>
              <a:sym typeface="Gill Sans"/>
            </a:endParaRPr>
          </a:p>
          <a:p>
            <a:pPr marL="457200" lvl="0" indent="-304800" algn="l" rtl="0">
              <a:lnSpc>
                <a:spcPct val="100000"/>
              </a:lnSpc>
              <a:spcBef>
                <a:spcPts val="0"/>
              </a:spcBef>
              <a:spcAft>
                <a:spcPts val="0"/>
              </a:spcAft>
              <a:buSzPts val="1200"/>
              <a:buFont typeface="Gill Sans"/>
              <a:buChar char="●"/>
            </a:pPr>
            <a:r>
              <a:rPr lang="en" sz="1200" u="sng">
                <a:solidFill>
                  <a:srgbClr val="000000"/>
                </a:solidFill>
                <a:highlight>
                  <a:srgbClr val="FFFFFF"/>
                </a:highlight>
                <a:latin typeface="Gill Sans"/>
                <a:ea typeface="Gill Sans"/>
                <a:cs typeface="Gill Sans"/>
                <a:sym typeface="Gill Sans"/>
                <a:hlinkClick r:id="rId5">
                  <a:extLst>
                    <a:ext uri="{A12FA001-AC4F-418D-AE19-62706E023703}">
                      <ahyp:hlinkClr xmlns:ahyp="http://schemas.microsoft.com/office/drawing/2018/hyperlinkcolor" val="tx"/>
                    </a:ext>
                  </a:extLst>
                </a:hlinkClick>
              </a:rPr>
              <a:t>Anti-Racism Education in California Community Colleges: Acknowledging Historical Context and Advancing Effective Anti-Racism Practices for Faculty Professional Development</a:t>
            </a:r>
            <a:endParaRPr/>
          </a:p>
          <a:p>
            <a:pPr marL="457200" lvl="0" indent="0" algn="l" rtl="0">
              <a:lnSpc>
                <a:spcPct val="100000"/>
              </a:lnSpc>
              <a:spcBef>
                <a:spcPts val="0"/>
              </a:spcBef>
              <a:spcAft>
                <a:spcPts val="0"/>
              </a:spcAft>
              <a:buNone/>
            </a:pPr>
            <a:endParaRPr sz="1200"/>
          </a:p>
          <a:p>
            <a:pPr marL="457200" lvl="0" indent="-304800" algn="l" rtl="0">
              <a:lnSpc>
                <a:spcPct val="100000"/>
              </a:lnSpc>
              <a:spcBef>
                <a:spcPts val="0"/>
              </a:spcBef>
              <a:spcAft>
                <a:spcPts val="0"/>
              </a:spcAft>
              <a:buSzPts val="1200"/>
              <a:buFont typeface="Gill Sans"/>
              <a:buChar char="●"/>
            </a:pPr>
            <a:r>
              <a:rPr lang="en" sz="1200" u="sng">
                <a:solidFill>
                  <a:srgbClr val="000000"/>
                </a:solidFill>
                <a:highlight>
                  <a:srgbClr val="FFFFFF"/>
                </a:highlight>
                <a:latin typeface="Gill Sans"/>
                <a:ea typeface="Gill Sans"/>
                <a:cs typeface="Gill Sans"/>
                <a:sym typeface="Gill Sans"/>
                <a:hlinkClick r:id="rId6">
                  <a:extLst>
                    <a:ext uri="{A12FA001-AC4F-418D-AE19-62706E023703}">
                      <ahyp:hlinkClr xmlns:ahyp="http://schemas.microsoft.com/office/drawing/2018/hyperlinkcolor" val="tx"/>
                    </a:ext>
                  </a:extLst>
                </a:hlinkClick>
              </a:rPr>
              <a:t>Equity-Driven Systems: Student Equity and Achievement in the California Community Colleges</a:t>
            </a:r>
            <a:endParaRPr sz="1200" u="sng">
              <a:solidFill>
                <a:srgbClr val="000000"/>
              </a:solidFill>
              <a:highlight>
                <a:srgbClr val="FFFFFF"/>
              </a:highlight>
              <a:latin typeface="Gill Sans"/>
              <a:ea typeface="Gill Sans"/>
              <a:cs typeface="Gill Sans"/>
              <a:sym typeface="Gill Sans"/>
            </a:endParaRPr>
          </a:p>
          <a:p>
            <a:pPr marL="0" lvl="0" indent="0" algn="l" rtl="0">
              <a:lnSpc>
                <a:spcPct val="100000"/>
              </a:lnSpc>
              <a:spcBef>
                <a:spcPts val="0"/>
              </a:spcBef>
              <a:spcAft>
                <a:spcPts val="0"/>
              </a:spcAft>
              <a:buNone/>
            </a:pPr>
            <a:endParaRPr sz="1200" b="1">
              <a:solidFill>
                <a:schemeClr val="dk1"/>
              </a:solidFill>
              <a:highlight>
                <a:srgbClr val="FFFFFF"/>
              </a:highlight>
              <a:latin typeface="Gill Sans"/>
              <a:ea typeface="Gill Sans"/>
              <a:cs typeface="Gill Sans"/>
              <a:sym typeface="Gill Sans"/>
            </a:endParaRPr>
          </a:p>
          <a:p>
            <a:pPr marL="0" lvl="0" indent="0" algn="l" rtl="0">
              <a:lnSpc>
                <a:spcPct val="100000"/>
              </a:lnSpc>
              <a:spcBef>
                <a:spcPts val="0"/>
              </a:spcBef>
              <a:spcAft>
                <a:spcPts val="0"/>
              </a:spcAft>
              <a:buNone/>
            </a:pPr>
            <a:r>
              <a:rPr lang="en">
                <a:solidFill>
                  <a:srgbClr val="000000"/>
                </a:solidFill>
                <a:highlight>
                  <a:srgbClr val="FFFFFF"/>
                </a:highlight>
                <a:latin typeface="Gill Sans"/>
                <a:ea typeface="Gill Sans"/>
                <a:cs typeface="Gill Sans"/>
                <a:sym typeface="Gill Sans"/>
              </a:rPr>
              <a:t>Past ASCCC Events on Academic Freedom</a:t>
            </a:r>
            <a:endParaRPr>
              <a:solidFill>
                <a:srgbClr val="000000"/>
              </a:solidFill>
              <a:highlight>
                <a:srgbClr val="FFFFFF"/>
              </a:highlight>
              <a:latin typeface="Gill Sans"/>
              <a:ea typeface="Gill Sans"/>
              <a:cs typeface="Gill Sans"/>
              <a:sym typeface="Gill Sans"/>
            </a:endParaRPr>
          </a:p>
          <a:p>
            <a:pPr marL="457200" lvl="0" indent="-304800" algn="l" rtl="0">
              <a:lnSpc>
                <a:spcPct val="100000"/>
              </a:lnSpc>
              <a:spcBef>
                <a:spcPts val="0"/>
              </a:spcBef>
              <a:spcAft>
                <a:spcPts val="0"/>
              </a:spcAft>
              <a:buSzPts val="1200"/>
              <a:buFont typeface="Gill Sans"/>
              <a:buChar char="●"/>
            </a:pPr>
            <a:r>
              <a:rPr lang="en" sz="1200" u="sng">
                <a:solidFill>
                  <a:srgbClr val="000000"/>
                </a:solidFill>
                <a:highlight>
                  <a:srgbClr val="FFFFFF"/>
                </a:highlight>
                <a:latin typeface="Gill Sans"/>
                <a:ea typeface="Gill Sans"/>
                <a:cs typeface="Gill Sans"/>
                <a:sym typeface="Gill Sans"/>
                <a:hlinkClick r:id="rId7">
                  <a:extLst>
                    <a:ext uri="{A12FA001-AC4F-418D-AE19-62706E023703}">
                      <ahyp:hlinkClr xmlns:ahyp="http://schemas.microsoft.com/office/drawing/2018/hyperlinkcolor" val="tx"/>
                    </a:ext>
                  </a:extLst>
                </a:hlinkClick>
              </a:rPr>
              <a:t>Equity and Anti-racism in Academic Freedom</a:t>
            </a:r>
            <a:endParaRPr sz="1200">
              <a:solidFill>
                <a:srgbClr val="000000"/>
              </a:solidFill>
              <a:highlight>
                <a:srgbClr val="FFFFFF"/>
              </a:highlight>
              <a:latin typeface="Gill Sans"/>
              <a:ea typeface="Gill Sans"/>
              <a:cs typeface="Gill Sans"/>
              <a:sym typeface="Gill Sans"/>
            </a:endParaRPr>
          </a:p>
          <a:p>
            <a:pPr marL="0" lvl="0" indent="0" algn="l" rtl="0">
              <a:lnSpc>
                <a:spcPct val="100000"/>
              </a:lnSpc>
              <a:spcBef>
                <a:spcPts val="0"/>
              </a:spcBef>
              <a:spcAft>
                <a:spcPts val="0"/>
              </a:spcAft>
              <a:buNone/>
            </a:pPr>
            <a:endParaRPr sz="1200">
              <a:solidFill>
                <a:schemeClr val="dk1"/>
              </a:solidFill>
              <a:highlight>
                <a:srgbClr val="FFFFFF"/>
              </a:highlight>
              <a:latin typeface="Gill Sans"/>
              <a:ea typeface="Gill Sans"/>
              <a:cs typeface="Gill Sans"/>
              <a:sym typeface="Gill Sans"/>
            </a:endParaRPr>
          </a:p>
          <a:p>
            <a:pPr marL="0" lvl="0" indent="0" algn="l" rtl="0">
              <a:lnSpc>
                <a:spcPct val="100000"/>
              </a:lnSpc>
              <a:spcBef>
                <a:spcPts val="0"/>
              </a:spcBef>
              <a:spcAft>
                <a:spcPts val="0"/>
              </a:spcAft>
              <a:buNone/>
            </a:pPr>
            <a:endParaRPr sz="1200">
              <a:solidFill>
                <a:schemeClr val="dk1"/>
              </a:solidFill>
              <a:highlight>
                <a:srgbClr val="FFFFFF"/>
              </a:highlight>
              <a:latin typeface="Gill Sans"/>
              <a:ea typeface="Gill Sans"/>
              <a:cs typeface="Gill Sans"/>
              <a:sym typeface="Gill Sans"/>
            </a:endParaRPr>
          </a:p>
          <a:p>
            <a:pPr marL="0" lvl="0" indent="0" algn="l" rtl="0">
              <a:spcBef>
                <a:spcPts val="1000"/>
              </a:spcBef>
              <a:spcAft>
                <a:spcPts val="0"/>
              </a:spcAft>
              <a:buNone/>
            </a:pPr>
            <a:endParaRPr sz="12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5"/>
          <p:cNvSpPr txBox="1">
            <a:spLocks noGrp="1"/>
          </p:cNvSpPr>
          <p:nvPr>
            <p:ph type="title"/>
          </p:nvPr>
        </p:nvSpPr>
        <p:spPr>
          <a:xfrm>
            <a:off x="2096588" y="302559"/>
            <a:ext cx="6418800" cy="126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Resources/Links</a:t>
            </a:r>
            <a:endParaRPr/>
          </a:p>
        </p:txBody>
      </p:sp>
      <p:sp>
        <p:nvSpPr>
          <p:cNvPr id="217" name="Google Shape;217;p35"/>
          <p:cNvSpPr txBox="1">
            <a:spLocks noGrp="1"/>
          </p:cNvSpPr>
          <p:nvPr>
            <p:ph type="body" idx="1"/>
          </p:nvPr>
        </p:nvSpPr>
        <p:spPr>
          <a:xfrm>
            <a:off x="622496" y="1996926"/>
            <a:ext cx="7893000" cy="2677200"/>
          </a:xfrm>
          <a:prstGeom prst="rect">
            <a:avLst/>
          </a:prstGeom>
        </p:spPr>
        <p:txBody>
          <a:bodyPr spcFirstLastPara="1" wrap="square" lIns="68575" tIns="34275" rIns="68575" bIns="34275" anchor="t" anchorCtr="0">
            <a:noAutofit/>
          </a:bodyPr>
          <a:lstStyle/>
          <a:p>
            <a:pPr marL="0" lvl="0" indent="0" algn="l" rtl="0">
              <a:lnSpc>
                <a:spcPct val="115000"/>
              </a:lnSpc>
              <a:spcBef>
                <a:spcPts val="0"/>
              </a:spcBef>
              <a:spcAft>
                <a:spcPts val="0"/>
              </a:spcAft>
              <a:buNone/>
            </a:pPr>
            <a:r>
              <a:rPr lang="en" sz="1200" u="sng">
                <a:solidFill>
                  <a:schemeClr val="hlink"/>
                </a:solidFill>
                <a:latin typeface="Gill Sans"/>
                <a:ea typeface="Gill Sans"/>
                <a:cs typeface="Gill Sans"/>
                <a:sym typeface="Gill Sans"/>
                <a:hlinkClick r:id="rId3"/>
              </a:rPr>
              <a:t>Protecting the Future of Academic Freedom During at Time of Significant Change (2020)</a:t>
            </a:r>
            <a:r>
              <a:rPr lang="en" sz="1200" b="1">
                <a:solidFill>
                  <a:srgbClr val="595959"/>
                </a:solidFill>
                <a:latin typeface="Calibri"/>
                <a:ea typeface="Calibri"/>
                <a:cs typeface="Calibri"/>
                <a:sym typeface="Calibri"/>
              </a:rPr>
              <a:t>-- </a:t>
            </a:r>
            <a:r>
              <a:rPr lang="en" sz="1200" b="1">
                <a:solidFill>
                  <a:srgbClr val="04A193"/>
                </a:solidFill>
                <a:latin typeface="Calibri"/>
                <a:ea typeface="Calibri"/>
                <a:cs typeface="Calibri"/>
                <a:sym typeface="Calibri"/>
              </a:rPr>
              <a:t>ASCCC Paper</a:t>
            </a:r>
            <a:endParaRPr sz="1200" b="1">
              <a:solidFill>
                <a:srgbClr val="04A193"/>
              </a:solidFill>
              <a:latin typeface="Calibri"/>
              <a:ea typeface="Calibri"/>
              <a:cs typeface="Calibri"/>
              <a:sym typeface="Calibri"/>
            </a:endParaRPr>
          </a:p>
          <a:p>
            <a:pPr marL="0" lvl="0" indent="0" algn="l" rtl="0">
              <a:lnSpc>
                <a:spcPct val="115000"/>
              </a:lnSpc>
              <a:spcBef>
                <a:spcPts val="0"/>
              </a:spcBef>
              <a:spcAft>
                <a:spcPts val="0"/>
              </a:spcAft>
              <a:buNone/>
            </a:pPr>
            <a:r>
              <a:rPr lang="en" sz="1200" b="1" u="sng">
                <a:solidFill>
                  <a:schemeClr val="hlink"/>
                </a:solidFill>
                <a:latin typeface="Calibri"/>
                <a:ea typeface="Calibri"/>
                <a:cs typeface="Calibri"/>
                <a:sym typeface="Calibri"/>
                <a:hlinkClick r:id="rId4"/>
              </a:rPr>
              <a:t>Academic Freedom and Equity-</a:t>
            </a:r>
            <a:r>
              <a:rPr lang="en" sz="1200" b="1">
                <a:solidFill>
                  <a:srgbClr val="595959"/>
                </a:solidFill>
                <a:latin typeface="Calibri"/>
                <a:ea typeface="Calibri"/>
                <a:cs typeface="Calibri"/>
                <a:sym typeface="Calibri"/>
              </a:rPr>
              <a:t> </a:t>
            </a:r>
            <a:r>
              <a:rPr lang="en" sz="1200" b="1">
                <a:solidFill>
                  <a:srgbClr val="04A193"/>
                </a:solidFill>
                <a:latin typeface="Calibri"/>
                <a:ea typeface="Calibri"/>
                <a:cs typeface="Calibri"/>
                <a:sym typeface="Calibri"/>
              </a:rPr>
              <a:t>Rostrum Article, November 2020</a:t>
            </a:r>
            <a:endParaRPr sz="1200" b="1">
              <a:solidFill>
                <a:srgbClr val="04A193"/>
              </a:solidFill>
              <a:latin typeface="Calibri"/>
              <a:ea typeface="Calibri"/>
              <a:cs typeface="Calibri"/>
              <a:sym typeface="Calibri"/>
            </a:endParaRPr>
          </a:p>
          <a:p>
            <a:pPr marL="0" lvl="0" indent="0" algn="l" rtl="0">
              <a:lnSpc>
                <a:spcPct val="115000"/>
              </a:lnSpc>
              <a:spcBef>
                <a:spcPts val="0"/>
              </a:spcBef>
              <a:spcAft>
                <a:spcPts val="0"/>
              </a:spcAft>
              <a:buNone/>
            </a:pPr>
            <a:r>
              <a:rPr lang="en" sz="1200" b="1">
                <a:solidFill>
                  <a:srgbClr val="04A193"/>
                </a:solidFill>
                <a:latin typeface="Calibri"/>
                <a:ea typeface="Calibri"/>
                <a:cs typeface="Calibri"/>
                <a:sym typeface="Calibri"/>
              </a:rPr>
              <a:t>AAUP 1940 Statement of Principles on Academic Freedom and Tenure</a:t>
            </a:r>
            <a:endParaRPr sz="1200" b="1">
              <a:solidFill>
                <a:srgbClr val="04A193"/>
              </a:solidFill>
              <a:latin typeface="Calibri"/>
              <a:ea typeface="Calibri"/>
              <a:cs typeface="Calibri"/>
              <a:sym typeface="Calibri"/>
            </a:endParaRPr>
          </a:p>
          <a:p>
            <a:pPr marL="0" lvl="0" indent="0" algn="l" rtl="0">
              <a:lnSpc>
                <a:spcPct val="115000"/>
              </a:lnSpc>
              <a:spcBef>
                <a:spcPts val="800"/>
              </a:spcBef>
              <a:spcAft>
                <a:spcPts val="0"/>
              </a:spcAft>
              <a:buNone/>
            </a:pPr>
            <a:r>
              <a:rPr lang="en" sz="1200" u="sng">
                <a:solidFill>
                  <a:schemeClr val="hlink"/>
                </a:solidFill>
                <a:hlinkClick r:id="rId5"/>
              </a:rPr>
              <a:t>https://www.aaup.org/report/1940-statement-principles-academic-freedom-and-tenure</a:t>
            </a:r>
            <a:endParaRPr sz="1200" u="sng">
              <a:solidFill>
                <a:schemeClr val="hlink"/>
              </a:solidFill>
            </a:endParaRPr>
          </a:p>
          <a:p>
            <a:pPr marL="0" lvl="0" indent="0" algn="l" rtl="0">
              <a:lnSpc>
                <a:spcPct val="115000"/>
              </a:lnSpc>
              <a:spcBef>
                <a:spcPts val="800"/>
              </a:spcBef>
              <a:spcAft>
                <a:spcPts val="0"/>
              </a:spcAft>
              <a:buNone/>
            </a:pPr>
            <a:r>
              <a:rPr lang="en" sz="1200" b="1">
                <a:solidFill>
                  <a:srgbClr val="04A193"/>
                </a:solidFill>
                <a:latin typeface="Calibri"/>
                <a:ea typeface="Calibri"/>
                <a:cs typeface="Calibri"/>
                <a:sym typeface="Calibri"/>
              </a:rPr>
              <a:t>AAUP Academic Unionism Statement</a:t>
            </a:r>
            <a:endParaRPr sz="1200" b="1">
              <a:solidFill>
                <a:srgbClr val="04A193"/>
              </a:solidFill>
              <a:latin typeface="Calibri"/>
              <a:ea typeface="Calibri"/>
              <a:cs typeface="Calibri"/>
              <a:sym typeface="Calibri"/>
            </a:endParaRPr>
          </a:p>
          <a:p>
            <a:pPr marL="0" lvl="0" indent="0" algn="l" rtl="0">
              <a:lnSpc>
                <a:spcPct val="115000"/>
              </a:lnSpc>
              <a:spcBef>
                <a:spcPts val="800"/>
              </a:spcBef>
              <a:spcAft>
                <a:spcPts val="0"/>
              </a:spcAft>
              <a:buNone/>
            </a:pPr>
            <a:r>
              <a:rPr lang="en" sz="1200" u="sng">
                <a:solidFill>
                  <a:schemeClr val="hlink"/>
                </a:solidFill>
                <a:hlinkClick r:id="rId6"/>
              </a:rPr>
              <a:t>https://www.aaup.org/academic-unionism-statement</a:t>
            </a:r>
            <a:endParaRPr sz="1200" u="sng">
              <a:solidFill>
                <a:schemeClr val="hlink"/>
              </a:solidFill>
            </a:endParaRPr>
          </a:p>
          <a:p>
            <a:pPr marL="0" lvl="0" indent="0" algn="l" rtl="0">
              <a:lnSpc>
                <a:spcPct val="115000"/>
              </a:lnSpc>
              <a:spcBef>
                <a:spcPts val="800"/>
              </a:spcBef>
              <a:spcAft>
                <a:spcPts val="0"/>
              </a:spcAft>
              <a:buNone/>
            </a:pPr>
            <a:r>
              <a:rPr lang="en" sz="1200" b="1">
                <a:solidFill>
                  <a:srgbClr val="04A193"/>
                </a:solidFill>
                <a:latin typeface="Calibri"/>
                <a:ea typeface="Calibri"/>
                <a:cs typeface="Calibri"/>
                <a:sym typeface="Calibri"/>
              </a:rPr>
              <a:t>Assembly Bill 1725 Vasconcellos (1988)</a:t>
            </a:r>
            <a:endParaRPr sz="1200" b="1">
              <a:solidFill>
                <a:srgbClr val="04A193"/>
              </a:solidFill>
              <a:latin typeface="Calibri"/>
              <a:ea typeface="Calibri"/>
              <a:cs typeface="Calibri"/>
              <a:sym typeface="Calibri"/>
            </a:endParaRPr>
          </a:p>
          <a:p>
            <a:pPr marL="0" lvl="0" indent="0" algn="l" rtl="0">
              <a:lnSpc>
                <a:spcPct val="115000"/>
              </a:lnSpc>
              <a:spcBef>
                <a:spcPts val="800"/>
              </a:spcBef>
              <a:spcAft>
                <a:spcPts val="0"/>
              </a:spcAft>
              <a:buNone/>
            </a:pPr>
            <a:r>
              <a:rPr lang="en" sz="1200" u="sng">
                <a:solidFill>
                  <a:schemeClr val="hlink"/>
                </a:solidFill>
                <a:hlinkClick r:id="rId7"/>
              </a:rPr>
              <a:t>https://www.asccc.org/sites/default/files/1988%20AB%201725%20Community%20College%20Reform%20Act%20%28Vasconcellos%29.pdf</a:t>
            </a:r>
            <a:endParaRPr sz="1200" u="sng">
              <a:solidFill>
                <a:schemeClr val="hlink"/>
              </a:solidFill>
            </a:endParaRPr>
          </a:p>
          <a:p>
            <a:pPr marL="0" lvl="0" indent="0" algn="l" rtl="0">
              <a:lnSpc>
                <a:spcPct val="115000"/>
              </a:lnSpc>
              <a:spcBef>
                <a:spcPts val="800"/>
              </a:spcBef>
              <a:spcAft>
                <a:spcPts val="0"/>
              </a:spcAft>
              <a:buNone/>
            </a:pPr>
            <a:endParaRPr sz="1200" u="sng">
              <a:solidFill>
                <a:schemeClr val="hlink"/>
              </a:solidFill>
            </a:endParaRPr>
          </a:p>
          <a:p>
            <a:pPr marL="0" lvl="0" indent="0" algn="l" rtl="0">
              <a:spcBef>
                <a:spcPts val="800"/>
              </a:spcBef>
              <a:spcAft>
                <a:spcPts val="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6"/>
          <p:cNvSpPr txBox="1">
            <a:spLocks noGrp="1"/>
          </p:cNvSpPr>
          <p:nvPr>
            <p:ph type="title"/>
          </p:nvPr>
        </p:nvSpPr>
        <p:spPr>
          <a:xfrm>
            <a:off x="2096588" y="302559"/>
            <a:ext cx="6418800" cy="126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Resources (cont.)</a:t>
            </a:r>
            <a:endParaRPr/>
          </a:p>
        </p:txBody>
      </p:sp>
      <p:sp>
        <p:nvSpPr>
          <p:cNvPr id="223" name="Google Shape;223;p36"/>
          <p:cNvSpPr txBox="1">
            <a:spLocks noGrp="1"/>
          </p:cNvSpPr>
          <p:nvPr>
            <p:ph type="body" idx="1"/>
          </p:nvPr>
        </p:nvSpPr>
        <p:spPr>
          <a:xfrm>
            <a:off x="622496" y="1996926"/>
            <a:ext cx="7893000" cy="2677200"/>
          </a:xfrm>
          <a:prstGeom prst="rect">
            <a:avLst/>
          </a:prstGeom>
        </p:spPr>
        <p:txBody>
          <a:bodyPr spcFirstLastPara="1" wrap="square" lIns="68575" tIns="34275" rIns="68575" bIns="34275" anchor="t" anchorCtr="0">
            <a:noAutofit/>
          </a:bodyPr>
          <a:lstStyle/>
          <a:p>
            <a:pPr marL="0" lvl="0" indent="0" algn="l" rtl="0">
              <a:lnSpc>
                <a:spcPct val="115000"/>
              </a:lnSpc>
              <a:spcBef>
                <a:spcPts val="800"/>
              </a:spcBef>
              <a:spcAft>
                <a:spcPts val="0"/>
              </a:spcAft>
              <a:buNone/>
            </a:pPr>
            <a:r>
              <a:rPr lang="en" sz="1200" b="1">
                <a:solidFill>
                  <a:srgbClr val="04A193"/>
                </a:solidFill>
                <a:latin typeface="Calibri"/>
                <a:ea typeface="Calibri"/>
                <a:cs typeface="Calibri"/>
                <a:sym typeface="Calibri"/>
              </a:rPr>
              <a:t>AAUP Red Book – Policy Documents and Reports, American Association of University Professors, 2015 -</a:t>
            </a:r>
            <a:r>
              <a:rPr lang="en" sz="1200" b="1">
                <a:solidFill>
                  <a:srgbClr val="04A193"/>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 </a:t>
            </a:r>
            <a:r>
              <a:rPr lang="en" sz="1200" u="sng">
                <a:solidFill>
                  <a:schemeClr val="hlink"/>
                </a:solidFill>
                <a:hlinkClick r:id="rId3"/>
              </a:rPr>
              <a:t>https://www.aaup.org/reports-publications/publications/redbook</a:t>
            </a:r>
            <a:endParaRPr sz="1200" u="sng">
              <a:solidFill>
                <a:schemeClr val="hlink"/>
              </a:solidFill>
            </a:endParaRPr>
          </a:p>
          <a:p>
            <a:pPr marL="0" lvl="0" indent="0" algn="l" rtl="0">
              <a:lnSpc>
                <a:spcPct val="115000"/>
              </a:lnSpc>
              <a:spcBef>
                <a:spcPts val="800"/>
              </a:spcBef>
              <a:spcAft>
                <a:spcPts val="0"/>
              </a:spcAft>
              <a:buNone/>
            </a:pPr>
            <a:r>
              <a:rPr lang="en" sz="1200" u="sng">
                <a:solidFill>
                  <a:schemeClr val="hlink"/>
                </a:solidFill>
                <a:hlinkClick r:id="rId4"/>
              </a:rPr>
              <a:t>https://www.asccc.org/events/april-25-2022-200pm/equity-and-anti-racism-academic-freedom</a:t>
            </a:r>
            <a:endParaRPr sz="1200"/>
          </a:p>
          <a:p>
            <a:pPr marL="0" lvl="0" indent="0" algn="l" rtl="0">
              <a:lnSpc>
                <a:spcPct val="115000"/>
              </a:lnSpc>
              <a:spcBef>
                <a:spcPts val="800"/>
              </a:spcBef>
              <a:spcAft>
                <a:spcPts val="0"/>
              </a:spcAft>
              <a:buNone/>
            </a:pPr>
            <a:r>
              <a:rPr lang="en" sz="1200" b="1">
                <a:solidFill>
                  <a:srgbClr val="04A193"/>
                </a:solidFill>
                <a:latin typeface="Calibri"/>
                <a:ea typeface="Calibri"/>
                <a:cs typeface="Calibri"/>
                <a:sym typeface="Calibri"/>
              </a:rPr>
              <a:t>Academic Freedom in the 21st-Century College and University: </a:t>
            </a:r>
            <a:r>
              <a:rPr lang="en" sz="1200" b="1" i="1">
                <a:solidFill>
                  <a:srgbClr val="04A193"/>
                </a:solidFill>
                <a:latin typeface="Calibri"/>
                <a:ea typeface="Calibri"/>
                <a:cs typeface="Calibri"/>
                <a:sym typeface="Calibri"/>
              </a:rPr>
              <a:t>Academic Freedom for All Faculty and Instructional Staff</a:t>
            </a:r>
            <a:endParaRPr sz="1200" b="1" i="1">
              <a:solidFill>
                <a:srgbClr val="04A193"/>
              </a:solidFill>
              <a:latin typeface="Calibri"/>
              <a:ea typeface="Calibri"/>
              <a:cs typeface="Calibri"/>
              <a:sym typeface="Calibri"/>
            </a:endParaRPr>
          </a:p>
          <a:p>
            <a:pPr marL="0" lvl="0" indent="0" algn="l" rtl="0">
              <a:lnSpc>
                <a:spcPct val="115000"/>
              </a:lnSpc>
              <a:spcBef>
                <a:spcPts val="800"/>
              </a:spcBef>
              <a:spcAft>
                <a:spcPts val="0"/>
              </a:spcAft>
              <a:buNone/>
            </a:pPr>
            <a:r>
              <a:rPr lang="en" sz="1200" u="sng">
                <a:solidFill>
                  <a:schemeClr val="hlink"/>
                </a:solidFill>
                <a:hlinkClick r:id="rId5"/>
              </a:rPr>
              <a:t>https://www.aft.org/sites/default/files/academicfreedomstatement0907.pdf</a:t>
            </a:r>
            <a:endParaRPr sz="1200" u="sng">
              <a:solidFill>
                <a:schemeClr val="hlink"/>
              </a:solidFill>
            </a:endParaRPr>
          </a:p>
          <a:p>
            <a:pPr marL="0" lvl="0" indent="0" algn="l" rtl="0">
              <a:lnSpc>
                <a:spcPct val="115000"/>
              </a:lnSpc>
              <a:spcBef>
                <a:spcPts val="800"/>
              </a:spcBef>
              <a:spcAft>
                <a:spcPts val="0"/>
              </a:spcAft>
              <a:buNone/>
            </a:pPr>
            <a:r>
              <a:rPr lang="en" sz="1200" b="1">
                <a:solidFill>
                  <a:srgbClr val="04A193"/>
                </a:solidFill>
                <a:latin typeface="Calibri"/>
                <a:ea typeface="Calibri"/>
                <a:cs typeface="Calibri"/>
                <a:sym typeface="Calibri"/>
              </a:rPr>
              <a:t>AAUP Statement on Academic Government for Institutions Engaged in Collective Bargaining</a:t>
            </a:r>
            <a:endParaRPr sz="1200" b="1">
              <a:solidFill>
                <a:srgbClr val="04A193"/>
              </a:solidFill>
              <a:latin typeface="Calibri"/>
              <a:ea typeface="Calibri"/>
              <a:cs typeface="Calibri"/>
              <a:sym typeface="Calibri"/>
            </a:endParaRPr>
          </a:p>
          <a:p>
            <a:pPr marL="0" lvl="0" indent="0" algn="l" rtl="0">
              <a:lnSpc>
                <a:spcPct val="115000"/>
              </a:lnSpc>
              <a:spcBef>
                <a:spcPts val="800"/>
              </a:spcBef>
              <a:spcAft>
                <a:spcPts val="0"/>
              </a:spcAft>
              <a:buNone/>
            </a:pPr>
            <a:r>
              <a:rPr lang="en" sz="1200" u="sng">
                <a:solidFill>
                  <a:schemeClr val="hlink"/>
                </a:solidFill>
                <a:hlinkClick r:id="rId6"/>
              </a:rPr>
              <a:t>https://www.aaup.org/report/statement-academic-government-institutions-engaged-collective-bargaining</a:t>
            </a:r>
            <a:endParaRPr sz="1200" u="sng">
              <a:solidFill>
                <a:schemeClr val="hlink"/>
              </a:solidFill>
            </a:endParaRPr>
          </a:p>
          <a:p>
            <a:pPr marL="0" lvl="0" indent="0" algn="l" rtl="0">
              <a:lnSpc>
                <a:spcPct val="115000"/>
              </a:lnSpc>
              <a:spcBef>
                <a:spcPts val="800"/>
              </a:spcBef>
              <a:spcAft>
                <a:spcPts val="0"/>
              </a:spcAft>
              <a:buNone/>
            </a:pPr>
            <a:r>
              <a:rPr lang="en" sz="1200" b="1">
                <a:solidFill>
                  <a:srgbClr val="04A193"/>
                </a:solidFill>
                <a:latin typeface="Calibri"/>
                <a:ea typeface="Calibri"/>
                <a:cs typeface="Calibri"/>
                <a:sym typeface="Calibri"/>
              </a:rPr>
              <a:t>Greene, Peter “Teacher Anti-CRT Bills Coast to Coast: A State by State Guide”, FORBES (February 12, 2022) (https://www.forbes.com/sites/petergreene/2022/02/16/teacher-anti-crt-bills-coast-to-coast-a-state-by-state-guide/)</a:t>
            </a:r>
            <a:endParaRPr sz="1200" b="1">
              <a:solidFill>
                <a:srgbClr val="04A193"/>
              </a:solidFill>
              <a:latin typeface="Calibri"/>
              <a:ea typeface="Calibri"/>
              <a:cs typeface="Calibri"/>
              <a:sym typeface="Calibri"/>
            </a:endParaRPr>
          </a:p>
          <a:p>
            <a:pPr marL="0" lvl="0" indent="0" algn="l" rtl="0">
              <a:lnSpc>
                <a:spcPct val="115000"/>
              </a:lnSpc>
              <a:spcBef>
                <a:spcPts val="800"/>
              </a:spcBef>
              <a:spcAft>
                <a:spcPts val="0"/>
              </a:spcAft>
              <a:buNone/>
            </a:pPr>
            <a:endParaRPr sz="1200" b="1">
              <a:solidFill>
                <a:srgbClr val="04A193"/>
              </a:solidFill>
              <a:latin typeface="Calibri"/>
              <a:ea typeface="Calibri"/>
              <a:cs typeface="Calibri"/>
              <a:sym typeface="Calibri"/>
            </a:endParaRPr>
          </a:p>
          <a:p>
            <a:pPr marL="0" lvl="0" indent="0" algn="l" rtl="0">
              <a:lnSpc>
                <a:spcPct val="115000"/>
              </a:lnSpc>
              <a:spcBef>
                <a:spcPts val="800"/>
              </a:spcBef>
              <a:spcAft>
                <a:spcPts val="8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10"/>
          <p:cNvSpPr txBox="1">
            <a:spLocks noGrp="1"/>
          </p:cNvSpPr>
          <p:nvPr>
            <p:ph type="title"/>
          </p:nvPr>
        </p:nvSpPr>
        <p:spPr>
          <a:xfrm>
            <a:off x="2096600" y="302550"/>
            <a:ext cx="6857400" cy="126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sz="2700"/>
              <a:t>Academic Freedom and Freedom of Speech</a:t>
            </a:r>
            <a:endParaRPr sz="2700"/>
          </a:p>
        </p:txBody>
      </p:sp>
      <p:sp>
        <p:nvSpPr>
          <p:cNvPr id="53" name="Google Shape;53;p10"/>
          <p:cNvSpPr txBox="1"/>
          <p:nvPr/>
        </p:nvSpPr>
        <p:spPr>
          <a:xfrm>
            <a:off x="185900" y="1808025"/>
            <a:ext cx="8768100" cy="2905800"/>
          </a:xfrm>
          <a:prstGeom prst="rect">
            <a:avLst/>
          </a:prstGeom>
          <a:noFill/>
          <a:ln>
            <a:noFill/>
          </a:ln>
        </p:spPr>
        <p:txBody>
          <a:bodyPr spcFirstLastPara="1" wrap="square" lIns="91425" tIns="91425" rIns="91425" bIns="91425" anchor="t" anchorCtr="0">
            <a:noAutofit/>
          </a:bodyPr>
          <a:lstStyle/>
          <a:p>
            <a:pPr marL="101597" lvl="0" indent="0" algn="l" rtl="0">
              <a:spcBef>
                <a:spcPts val="300"/>
              </a:spcBef>
              <a:spcAft>
                <a:spcPts val="0"/>
              </a:spcAft>
              <a:buNone/>
            </a:pPr>
            <a:r>
              <a:rPr lang="en" b="1">
                <a:solidFill>
                  <a:srgbClr val="595959"/>
                </a:solidFill>
                <a:latin typeface="Gill Sans"/>
                <a:ea typeface="Gill Sans"/>
                <a:cs typeface="Gill Sans"/>
                <a:sym typeface="Gill Sans"/>
              </a:rPr>
              <a:t>Freedom of Speech </a:t>
            </a:r>
            <a:endParaRPr b="1">
              <a:solidFill>
                <a:srgbClr val="595959"/>
              </a:solidFill>
              <a:latin typeface="Gill Sans"/>
              <a:ea typeface="Gill Sans"/>
              <a:cs typeface="Gill Sans"/>
              <a:sym typeface="Gill Sans"/>
            </a:endParaRPr>
          </a:p>
          <a:p>
            <a:pPr marL="228600" lvl="0" indent="-203200" algn="l" rtl="0">
              <a:spcBef>
                <a:spcPts val="300"/>
              </a:spcBef>
              <a:spcAft>
                <a:spcPts val="0"/>
              </a:spcAft>
              <a:buClr>
                <a:srgbClr val="4285F4"/>
              </a:buClr>
              <a:buSzPts val="1400"/>
              <a:buChar char="•"/>
            </a:pPr>
            <a:r>
              <a:rPr lang="en">
                <a:solidFill>
                  <a:srgbClr val="595959"/>
                </a:solidFill>
                <a:latin typeface="Gill Sans"/>
                <a:ea typeface="Gill Sans"/>
                <a:cs typeface="Gill Sans"/>
                <a:sym typeface="Gill Sans"/>
              </a:rPr>
              <a:t>1</a:t>
            </a:r>
            <a:r>
              <a:rPr lang="en" baseline="30000">
                <a:solidFill>
                  <a:srgbClr val="595959"/>
                </a:solidFill>
                <a:latin typeface="Gill Sans"/>
                <a:ea typeface="Gill Sans"/>
                <a:cs typeface="Gill Sans"/>
                <a:sym typeface="Gill Sans"/>
              </a:rPr>
              <a:t>st</a:t>
            </a:r>
            <a:r>
              <a:rPr lang="en">
                <a:solidFill>
                  <a:srgbClr val="595959"/>
                </a:solidFill>
                <a:latin typeface="Gill Sans"/>
                <a:ea typeface="Gill Sans"/>
                <a:cs typeface="Gill Sans"/>
                <a:sym typeface="Gill Sans"/>
              </a:rPr>
              <a:t> amendment right for faculty </a:t>
            </a:r>
            <a:r>
              <a:rPr lang="en" b="1" u="sng">
                <a:solidFill>
                  <a:srgbClr val="595959"/>
                </a:solidFill>
                <a:latin typeface="Gill Sans"/>
                <a:ea typeface="Gill Sans"/>
                <a:cs typeface="Gill Sans"/>
                <a:sym typeface="Gill Sans"/>
              </a:rPr>
              <a:t>AND</a:t>
            </a:r>
            <a:r>
              <a:rPr lang="en" b="1">
                <a:solidFill>
                  <a:srgbClr val="595959"/>
                </a:solidFill>
                <a:latin typeface="Gill Sans"/>
                <a:ea typeface="Gill Sans"/>
                <a:cs typeface="Gill Sans"/>
                <a:sym typeface="Gill Sans"/>
              </a:rPr>
              <a:t> </a:t>
            </a:r>
            <a:r>
              <a:rPr lang="en">
                <a:solidFill>
                  <a:srgbClr val="595959"/>
                </a:solidFill>
                <a:latin typeface="Gill Sans"/>
                <a:ea typeface="Gill Sans"/>
                <a:cs typeface="Gill Sans"/>
                <a:sym typeface="Gill Sans"/>
              </a:rPr>
              <a:t>students</a:t>
            </a:r>
            <a:endParaRPr>
              <a:solidFill>
                <a:srgbClr val="595959"/>
              </a:solidFill>
              <a:latin typeface="Gill Sans"/>
              <a:ea typeface="Gill Sans"/>
              <a:cs typeface="Gill Sans"/>
              <a:sym typeface="Gill Sans"/>
            </a:endParaRPr>
          </a:p>
          <a:p>
            <a:pPr marL="228600" lvl="0" indent="-203200" algn="l" rtl="0">
              <a:spcBef>
                <a:spcPts val="300"/>
              </a:spcBef>
              <a:spcAft>
                <a:spcPts val="0"/>
              </a:spcAft>
              <a:buClr>
                <a:srgbClr val="4285F4"/>
              </a:buClr>
              <a:buSzPts val="1400"/>
              <a:buChar char="•"/>
            </a:pPr>
            <a:r>
              <a:rPr lang="en">
                <a:solidFill>
                  <a:srgbClr val="595959"/>
                </a:solidFill>
                <a:latin typeface="Gill Sans"/>
                <a:ea typeface="Gill Sans"/>
                <a:cs typeface="Gill Sans"/>
                <a:sym typeface="Gill Sans"/>
              </a:rPr>
              <a:t>Restricts the right of a public institution, including a public college or university, to regulate expression</a:t>
            </a:r>
            <a:endParaRPr>
              <a:solidFill>
                <a:srgbClr val="595959"/>
              </a:solidFill>
              <a:latin typeface="Gill Sans"/>
              <a:ea typeface="Gill Sans"/>
              <a:cs typeface="Gill Sans"/>
              <a:sym typeface="Gill Sans"/>
            </a:endParaRPr>
          </a:p>
          <a:p>
            <a:pPr marL="228600" lvl="0" indent="-203200" algn="l" rtl="0">
              <a:spcBef>
                <a:spcPts val="300"/>
              </a:spcBef>
              <a:spcAft>
                <a:spcPts val="0"/>
              </a:spcAft>
              <a:buClr>
                <a:srgbClr val="4285F4"/>
              </a:buClr>
              <a:buSzPts val="1400"/>
              <a:buChar char="•"/>
            </a:pPr>
            <a:r>
              <a:rPr lang="en">
                <a:solidFill>
                  <a:srgbClr val="595959"/>
                </a:solidFill>
                <a:latin typeface="Gill Sans"/>
                <a:ea typeface="Gill Sans"/>
                <a:cs typeface="Gill Sans"/>
                <a:sym typeface="Gill Sans"/>
              </a:rPr>
              <a:t>Instructors are not to required to provide class time for students to voice views that contradict the material being taught however, instructors are required to allow students to express opposing views and values to some extent where the instructor invites expression of students’ personal opinions and ideas</a:t>
            </a:r>
            <a:endParaRPr>
              <a:solidFill>
                <a:srgbClr val="595959"/>
              </a:solidFill>
              <a:latin typeface="Gill Sans"/>
              <a:ea typeface="Gill Sans"/>
              <a:cs typeface="Gill Sans"/>
              <a:sym typeface="Gill Sans"/>
            </a:endParaRPr>
          </a:p>
          <a:p>
            <a:pPr marL="228600" lvl="0" indent="-203200" algn="l" rtl="0">
              <a:spcBef>
                <a:spcPts val="300"/>
              </a:spcBef>
              <a:spcAft>
                <a:spcPts val="0"/>
              </a:spcAft>
              <a:buClr>
                <a:srgbClr val="4285F4"/>
              </a:buClr>
              <a:buSzPts val="1400"/>
              <a:buChar char="•"/>
            </a:pPr>
            <a:r>
              <a:rPr lang="en">
                <a:solidFill>
                  <a:srgbClr val="595959"/>
                </a:solidFill>
                <a:latin typeface="Gill Sans"/>
                <a:ea typeface="Gill Sans"/>
                <a:cs typeface="Gill Sans"/>
                <a:sym typeface="Gill Sans"/>
              </a:rPr>
              <a:t>In the classroom, speech must be germane to the subject matter and advances an academic message (stick to your subject)</a:t>
            </a:r>
            <a:endParaRPr>
              <a:solidFill>
                <a:srgbClr val="595959"/>
              </a:solidFill>
              <a:latin typeface="Gill Sans"/>
              <a:ea typeface="Gill Sans"/>
              <a:cs typeface="Gill Sans"/>
              <a:sym typeface="Gill Sans"/>
            </a:endParaRPr>
          </a:p>
          <a:p>
            <a:pPr marL="228600" lvl="0" indent="-203200" algn="l" rtl="0">
              <a:spcBef>
                <a:spcPts val="300"/>
              </a:spcBef>
              <a:spcAft>
                <a:spcPts val="0"/>
              </a:spcAft>
              <a:buClr>
                <a:srgbClr val="4285F4"/>
              </a:buClr>
              <a:buSzPts val="1400"/>
              <a:buChar char="•"/>
            </a:pPr>
            <a:r>
              <a:rPr lang="en" u="sng">
                <a:solidFill>
                  <a:srgbClr val="595959"/>
                </a:solidFill>
                <a:latin typeface="Gill Sans"/>
                <a:ea typeface="Gill Sans"/>
                <a:cs typeface="Gill Sans"/>
                <a:sym typeface="Gill Sans"/>
              </a:rPr>
              <a:t>Private</a:t>
            </a:r>
            <a:r>
              <a:rPr lang="en">
                <a:solidFill>
                  <a:srgbClr val="595959"/>
                </a:solidFill>
                <a:latin typeface="Gill Sans"/>
                <a:ea typeface="Gill Sans"/>
                <a:cs typeface="Gill Sans"/>
                <a:sym typeface="Gill Sans"/>
              </a:rPr>
              <a:t> institutions first amendment protections are often limited and </a:t>
            </a:r>
            <a:r>
              <a:rPr lang="en" b="1" u="sng">
                <a:solidFill>
                  <a:srgbClr val="595959"/>
                </a:solidFill>
                <a:latin typeface="Gill Sans"/>
                <a:ea typeface="Gill Sans"/>
                <a:cs typeface="Gill Sans"/>
                <a:sym typeface="Gill Sans"/>
              </a:rPr>
              <a:t>do not </a:t>
            </a:r>
            <a:r>
              <a:rPr lang="en">
                <a:solidFill>
                  <a:srgbClr val="595959"/>
                </a:solidFill>
                <a:latin typeface="Gill Sans"/>
                <a:ea typeface="Gill Sans"/>
                <a:cs typeface="Gill Sans"/>
                <a:sym typeface="Gill Sans"/>
              </a:rPr>
              <a:t>have the same protections as public institutions</a:t>
            </a:r>
            <a:endParaRPr>
              <a:solidFill>
                <a:srgbClr val="595959"/>
              </a:solidFill>
              <a:latin typeface="Gill Sans"/>
              <a:ea typeface="Gill Sans"/>
              <a:cs typeface="Gill Sans"/>
              <a:sym typeface="Gill Sans"/>
            </a:endParaRPr>
          </a:p>
          <a:p>
            <a:pPr marL="228600" lvl="0" indent="-203200" algn="l" rtl="0">
              <a:spcBef>
                <a:spcPts val="300"/>
              </a:spcBef>
              <a:spcAft>
                <a:spcPts val="0"/>
              </a:spcAft>
              <a:buClr>
                <a:srgbClr val="4285F4"/>
              </a:buClr>
              <a:buSzPts val="1400"/>
              <a:buChar char="•"/>
            </a:pPr>
            <a:r>
              <a:rPr lang="en">
                <a:solidFill>
                  <a:srgbClr val="595959"/>
                </a:solidFill>
                <a:latin typeface="Gill Sans"/>
                <a:ea typeface="Gill Sans"/>
                <a:cs typeface="Gill Sans"/>
                <a:sym typeface="Gill Sans"/>
              </a:rPr>
              <a:t>Email on district server, electronic communications, and faculty pages are not necessary protected under “free speech”</a:t>
            </a:r>
            <a:endParaRPr sz="16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7"/>
          <p:cNvSpPr txBox="1">
            <a:spLocks noGrp="1"/>
          </p:cNvSpPr>
          <p:nvPr>
            <p:ph type="title"/>
          </p:nvPr>
        </p:nvSpPr>
        <p:spPr>
          <a:xfrm>
            <a:off x="2096588" y="302559"/>
            <a:ext cx="6418800" cy="126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Resources (cont.)</a:t>
            </a:r>
            <a:endParaRPr/>
          </a:p>
        </p:txBody>
      </p:sp>
      <p:sp>
        <p:nvSpPr>
          <p:cNvPr id="229" name="Google Shape;229;p37"/>
          <p:cNvSpPr txBox="1">
            <a:spLocks noGrp="1"/>
          </p:cNvSpPr>
          <p:nvPr>
            <p:ph type="body" idx="1"/>
          </p:nvPr>
        </p:nvSpPr>
        <p:spPr>
          <a:xfrm>
            <a:off x="622496" y="1996926"/>
            <a:ext cx="7893000" cy="2677200"/>
          </a:xfrm>
          <a:prstGeom prst="rect">
            <a:avLst/>
          </a:prstGeom>
        </p:spPr>
        <p:txBody>
          <a:bodyPr spcFirstLastPara="1" wrap="square" lIns="68575" tIns="34275" rIns="68575" bIns="34275" anchor="t" anchorCtr="0">
            <a:noAutofit/>
          </a:bodyPr>
          <a:lstStyle/>
          <a:p>
            <a:pPr marL="0" lvl="0" indent="0" algn="l" rtl="0">
              <a:lnSpc>
                <a:spcPct val="115000"/>
              </a:lnSpc>
              <a:spcBef>
                <a:spcPts val="800"/>
              </a:spcBef>
              <a:spcAft>
                <a:spcPts val="0"/>
              </a:spcAft>
              <a:buNone/>
            </a:pPr>
            <a:r>
              <a:rPr lang="en" sz="1200" b="1">
                <a:solidFill>
                  <a:srgbClr val="04A193"/>
                </a:solidFill>
                <a:latin typeface="Calibri"/>
                <a:ea typeface="Calibri"/>
                <a:cs typeface="Calibri"/>
                <a:sym typeface="Calibri"/>
              </a:rPr>
              <a:t>Messier, John “Shared Governance and Academic Freedom: Yes, This Is Union Work” 2017, NEA</a:t>
            </a:r>
            <a:endParaRPr sz="1200" b="1">
              <a:solidFill>
                <a:srgbClr val="04A193"/>
              </a:solidFill>
              <a:latin typeface="Calibri"/>
              <a:ea typeface="Calibri"/>
              <a:cs typeface="Calibri"/>
              <a:sym typeface="Calibri"/>
            </a:endParaRPr>
          </a:p>
          <a:p>
            <a:pPr marL="0" lvl="0" indent="0" algn="l" rtl="0">
              <a:lnSpc>
                <a:spcPct val="115000"/>
              </a:lnSpc>
              <a:spcBef>
                <a:spcPts val="800"/>
              </a:spcBef>
              <a:spcAft>
                <a:spcPts val="0"/>
              </a:spcAft>
              <a:buNone/>
            </a:pPr>
            <a:r>
              <a:rPr lang="en" sz="1200" u="sng">
                <a:solidFill>
                  <a:schemeClr val="hlink"/>
                </a:solidFill>
                <a:hlinkClick r:id="rId3"/>
              </a:rPr>
              <a:t>https://www.nea.org/assets/docs/TA2017S_Messier.pdf</a:t>
            </a:r>
            <a:endParaRPr sz="1400" b="1">
              <a:solidFill>
                <a:srgbClr val="04A193"/>
              </a:solidFill>
              <a:latin typeface="Calibri"/>
              <a:ea typeface="Calibri"/>
              <a:cs typeface="Calibri"/>
              <a:sym typeface="Calibri"/>
            </a:endParaRPr>
          </a:p>
          <a:p>
            <a:pPr marL="0" lvl="0" indent="0" algn="l" rtl="0">
              <a:lnSpc>
                <a:spcPct val="115000"/>
              </a:lnSpc>
              <a:spcBef>
                <a:spcPts val="800"/>
              </a:spcBef>
              <a:spcAft>
                <a:spcPts val="0"/>
              </a:spcAft>
              <a:buNone/>
            </a:pPr>
            <a:r>
              <a:rPr lang="en" sz="1400" b="1">
                <a:solidFill>
                  <a:srgbClr val="04A193"/>
                </a:solidFill>
                <a:latin typeface="Calibri"/>
                <a:ea typeface="Calibri"/>
                <a:cs typeface="Calibri"/>
                <a:sym typeface="Calibri"/>
              </a:rPr>
              <a:t>Reichman, Henry “Professionalism and Unionism: Academic Freedom, Collective Bargaining, and the American Association of University Professors” AAUP Journal of Academic Freedom, 2015</a:t>
            </a:r>
            <a:endParaRPr sz="1400" b="1">
              <a:solidFill>
                <a:srgbClr val="04A193"/>
              </a:solidFill>
              <a:latin typeface="Calibri"/>
              <a:ea typeface="Calibri"/>
              <a:cs typeface="Calibri"/>
              <a:sym typeface="Calibri"/>
            </a:endParaRPr>
          </a:p>
          <a:p>
            <a:pPr marL="0" lvl="0" indent="0" algn="l" rtl="0">
              <a:lnSpc>
                <a:spcPct val="115000"/>
              </a:lnSpc>
              <a:spcBef>
                <a:spcPts val="800"/>
              </a:spcBef>
              <a:spcAft>
                <a:spcPts val="0"/>
              </a:spcAft>
              <a:buNone/>
            </a:pPr>
            <a:r>
              <a:rPr lang="en" sz="1400" u="sng">
                <a:solidFill>
                  <a:schemeClr val="hlink"/>
                </a:solidFill>
                <a:hlinkClick r:id="rId4"/>
              </a:rPr>
              <a:t>https://www.aaup.org/sites/default/files/Reichman_0.pdf</a:t>
            </a:r>
            <a:endParaRPr sz="1400" u="sng">
              <a:solidFill>
                <a:schemeClr val="hlink"/>
              </a:solidFill>
            </a:endParaRPr>
          </a:p>
          <a:p>
            <a:pPr marL="0" lvl="0" indent="0" algn="l" rtl="0">
              <a:lnSpc>
                <a:spcPct val="115000"/>
              </a:lnSpc>
              <a:spcBef>
                <a:spcPts val="800"/>
              </a:spcBef>
              <a:spcAft>
                <a:spcPts val="800"/>
              </a:spcAft>
              <a:buNone/>
            </a:pPr>
            <a:r>
              <a:rPr lang="en" sz="1400" b="1">
                <a:solidFill>
                  <a:srgbClr val="04A193"/>
                </a:solidFill>
                <a:latin typeface="Calibri"/>
                <a:ea typeface="Calibri"/>
                <a:cs typeface="Calibri"/>
                <a:sym typeface="Calibri"/>
              </a:rPr>
              <a:t>Reichman, Henry, </a:t>
            </a:r>
            <a:r>
              <a:rPr lang="en" sz="1400" b="1" u="sng">
                <a:solidFill>
                  <a:srgbClr val="04A193"/>
                </a:solidFill>
                <a:latin typeface="Calibri"/>
                <a:ea typeface="Calibri"/>
                <a:cs typeface="Calibri"/>
                <a:sym typeface="Calibri"/>
              </a:rPr>
              <a:t>The Future of Academic Freedom</a:t>
            </a:r>
            <a:r>
              <a:rPr lang="en" sz="1400" b="1">
                <a:solidFill>
                  <a:srgbClr val="04A193"/>
                </a:solidFill>
                <a:latin typeface="Calibri"/>
                <a:ea typeface="Calibri"/>
                <a:cs typeface="Calibri"/>
                <a:sym typeface="Calibri"/>
              </a:rPr>
              <a:t>, John Hopkins University Press, 2019</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58" name="Google Shape;58;p11"/>
          <p:cNvPicPr preferRelativeResize="0"/>
          <p:nvPr/>
        </p:nvPicPr>
        <p:blipFill rotWithShape="1">
          <a:blip r:embed="rId3">
            <a:alphaModFix/>
          </a:blip>
          <a:srcRect l="4750" t="2878" r="4939" b="837"/>
          <a:stretch/>
        </p:blipFill>
        <p:spPr>
          <a:xfrm>
            <a:off x="1752050" y="201300"/>
            <a:ext cx="6462276" cy="4771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2"/>
          <p:cNvSpPr txBox="1">
            <a:spLocks noGrp="1"/>
          </p:cNvSpPr>
          <p:nvPr>
            <p:ph type="title"/>
          </p:nvPr>
        </p:nvSpPr>
        <p:spPr>
          <a:xfrm>
            <a:off x="2096588" y="302559"/>
            <a:ext cx="6418800" cy="126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Academic Freedom, Equity,  and Inclusivity</a:t>
            </a:r>
            <a:endParaRPr/>
          </a:p>
        </p:txBody>
      </p:sp>
      <p:sp>
        <p:nvSpPr>
          <p:cNvPr id="64" name="Google Shape;64;p12"/>
          <p:cNvSpPr txBox="1">
            <a:spLocks noGrp="1"/>
          </p:cNvSpPr>
          <p:nvPr>
            <p:ph type="body" idx="1"/>
          </p:nvPr>
        </p:nvSpPr>
        <p:spPr>
          <a:xfrm>
            <a:off x="318300" y="1963125"/>
            <a:ext cx="7236300" cy="2677200"/>
          </a:xfrm>
          <a:prstGeom prst="rect">
            <a:avLst/>
          </a:prstGeom>
        </p:spPr>
        <p:txBody>
          <a:bodyPr spcFirstLastPara="1" wrap="square" lIns="68575" tIns="34275" rIns="68575" bIns="34275" anchor="t" anchorCtr="0">
            <a:normAutofit fontScale="62500" lnSpcReduction="20000"/>
          </a:bodyPr>
          <a:lstStyle/>
          <a:p>
            <a:pPr marL="457200" lvl="0" indent="-318571" algn="l" rtl="0">
              <a:lnSpc>
                <a:spcPct val="100000"/>
              </a:lnSpc>
              <a:spcBef>
                <a:spcPts val="1000"/>
              </a:spcBef>
              <a:spcAft>
                <a:spcPts val="0"/>
              </a:spcAft>
              <a:buClr>
                <a:srgbClr val="595959"/>
              </a:buClr>
              <a:buSzPct val="100000"/>
              <a:buFont typeface="Gill Sans"/>
              <a:buChar char="●"/>
            </a:pPr>
            <a:r>
              <a:rPr lang="en" sz="2267">
                <a:solidFill>
                  <a:srgbClr val="595959"/>
                </a:solidFill>
                <a:latin typeface="Gill Sans"/>
                <a:ea typeface="Gill Sans"/>
                <a:cs typeface="Gill Sans"/>
                <a:sym typeface="Gill Sans"/>
              </a:rPr>
              <a:t>The Connection between academic freedom and equity is fundamental.</a:t>
            </a:r>
            <a:endParaRPr sz="1733">
              <a:solidFill>
                <a:srgbClr val="595959"/>
              </a:solidFill>
              <a:latin typeface="Gill Sans"/>
              <a:ea typeface="Gill Sans"/>
              <a:cs typeface="Gill Sans"/>
              <a:sym typeface="Gill Sans"/>
            </a:endParaRPr>
          </a:p>
          <a:p>
            <a:pPr marL="457200" lvl="0" indent="-318571" algn="l" rtl="0">
              <a:lnSpc>
                <a:spcPct val="100000"/>
              </a:lnSpc>
              <a:spcBef>
                <a:spcPts val="1000"/>
              </a:spcBef>
              <a:spcAft>
                <a:spcPts val="0"/>
              </a:spcAft>
              <a:buClr>
                <a:srgbClr val="595959"/>
              </a:buClr>
              <a:buSzPct val="100000"/>
              <a:buFont typeface="Gill Sans"/>
              <a:buChar char="●"/>
            </a:pPr>
            <a:r>
              <a:rPr lang="en" sz="2267">
                <a:solidFill>
                  <a:srgbClr val="595959"/>
                </a:solidFill>
                <a:latin typeface="Gill Sans"/>
                <a:ea typeface="Gill Sans"/>
                <a:cs typeface="Gill Sans"/>
                <a:sym typeface="Gill Sans"/>
              </a:rPr>
              <a:t>Without the rights of faculty to speak, research and pursue diverse ideas, equity is not possible.</a:t>
            </a:r>
            <a:endParaRPr sz="1733">
              <a:solidFill>
                <a:srgbClr val="595959"/>
              </a:solidFill>
              <a:latin typeface="Gill Sans"/>
              <a:ea typeface="Gill Sans"/>
              <a:cs typeface="Gill Sans"/>
              <a:sym typeface="Gill Sans"/>
            </a:endParaRPr>
          </a:p>
          <a:p>
            <a:pPr marL="457200" lvl="0" indent="-318571" algn="l" rtl="0">
              <a:lnSpc>
                <a:spcPct val="100000"/>
              </a:lnSpc>
              <a:spcBef>
                <a:spcPts val="1000"/>
              </a:spcBef>
              <a:spcAft>
                <a:spcPts val="0"/>
              </a:spcAft>
              <a:buClr>
                <a:srgbClr val="595959"/>
              </a:buClr>
              <a:buSzPct val="100000"/>
              <a:buFont typeface="Gill Sans"/>
              <a:buChar char="●"/>
            </a:pPr>
            <a:r>
              <a:rPr lang="en" sz="2267">
                <a:solidFill>
                  <a:srgbClr val="595959"/>
                </a:solidFill>
                <a:latin typeface="Gill Sans"/>
                <a:ea typeface="Gill Sans"/>
                <a:cs typeface="Gill Sans"/>
                <a:sym typeface="Gill Sans"/>
              </a:rPr>
              <a:t>Academic Freedoms allow faculty to academically challenge racist ideologies and structures in the context of their expertise  </a:t>
            </a:r>
            <a:endParaRPr sz="1733">
              <a:solidFill>
                <a:srgbClr val="595959"/>
              </a:solidFill>
              <a:latin typeface="Gill Sans"/>
              <a:ea typeface="Gill Sans"/>
              <a:cs typeface="Gill Sans"/>
              <a:sym typeface="Gill Sans"/>
            </a:endParaRPr>
          </a:p>
          <a:p>
            <a:pPr marL="457200" lvl="0" indent="-318571" algn="l" rtl="0">
              <a:lnSpc>
                <a:spcPct val="100000"/>
              </a:lnSpc>
              <a:spcBef>
                <a:spcPts val="1000"/>
              </a:spcBef>
              <a:spcAft>
                <a:spcPts val="0"/>
              </a:spcAft>
              <a:buClr>
                <a:srgbClr val="595959"/>
              </a:buClr>
              <a:buSzPct val="100000"/>
              <a:buFont typeface="Gill Sans"/>
              <a:buChar char="●"/>
            </a:pPr>
            <a:r>
              <a:rPr lang="en" sz="2267">
                <a:solidFill>
                  <a:srgbClr val="595959"/>
                </a:solidFill>
                <a:latin typeface="Gill Sans"/>
                <a:ea typeface="Gill Sans"/>
                <a:cs typeface="Gill Sans"/>
                <a:sym typeface="Gill Sans"/>
              </a:rPr>
              <a:t>Academic Freedom allows students to be introduced to a diverse range of ideas that often contrast and compete with  each other within an academic framework and invites them to participate in a rigorous analysis, the development of a independent critical judgement </a:t>
            </a:r>
            <a:endParaRPr sz="1733">
              <a:solidFill>
                <a:srgbClr val="595959"/>
              </a:solidFill>
              <a:latin typeface="Gill Sans"/>
              <a:ea typeface="Gill Sans"/>
              <a:cs typeface="Gill Sans"/>
              <a:sym typeface="Gill Sans"/>
            </a:endParaRPr>
          </a:p>
          <a:p>
            <a:pPr marL="457200" lvl="0" indent="-318571" algn="l" rtl="0">
              <a:lnSpc>
                <a:spcPct val="100000"/>
              </a:lnSpc>
              <a:spcBef>
                <a:spcPts val="1000"/>
              </a:spcBef>
              <a:spcAft>
                <a:spcPts val="1000"/>
              </a:spcAft>
              <a:buClr>
                <a:srgbClr val="595959"/>
              </a:buClr>
              <a:buSzPct val="100000"/>
              <a:buFont typeface="Gill Sans"/>
              <a:buChar char="●"/>
            </a:pPr>
            <a:r>
              <a:rPr lang="en" sz="2267">
                <a:solidFill>
                  <a:srgbClr val="595959"/>
                </a:solidFill>
                <a:latin typeface="Gill Sans"/>
                <a:ea typeface="Gill Sans"/>
                <a:cs typeface="Gill Sans"/>
                <a:sym typeface="Gill Sans"/>
              </a:rPr>
              <a:t>Allows faculty members the freedom to shape their courses in a way that allows for their subjects to be viewed, analyzed from different and specific lenses, particularly when the contrast with more traditional established theories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3"/>
          <p:cNvSpPr txBox="1">
            <a:spLocks noGrp="1"/>
          </p:cNvSpPr>
          <p:nvPr>
            <p:ph type="title"/>
          </p:nvPr>
        </p:nvSpPr>
        <p:spPr>
          <a:xfrm>
            <a:off x="958250" y="273848"/>
            <a:ext cx="7534500" cy="6261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Clr>
                <a:srgbClr val="000000"/>
              </a:buClr>
              <a:buFont typeface="Arial"/>
              <a:buNone/>
            </a:pPr>
            <a:r>
              <a:rPr lang="en" sz="2844" b="1">
                <a:solidFill>
                  <a:schemeClr val="dk2"/>
                </a:solidFill>
                <a:latin typeface="Palatino"/>
                <a:ea typeface="Palatino"/>
                <a:cs typeface="Palatino"/>
                <a:sym typeface="Palatino"/>
              </a:rPr>
              <a:t>Equity, Curriculum and Academic Freedom</a:t>
            </a:r>
            <a:r>
              <a:rPr lang="en" sz="3600" b="1">
                <a:solidFill>
                  <a:srgbClr val="04A193"/>
                </a:solidFill>
                <a:latin typeface="Palatino"/>
                <a:ea typeface="Palatino"/>
                <a:cs typeface="Palatino"/>
                <a:sym typeface="Palatino"/>
              </a:rPr>
              <a:t> </a:t>
            </a:r>
            <a:endParaRPr>
              <a:latin typeface="Palatino"/>
              <a:ea typeface="Palatino"/>
              <a:cs typeface="Palatino"/>
              <a:sym typeface="Palatino"/>
            </a:endParaRPr>
          </a:p>
        </p:txBody>
      </p:sp>
      <p:sp>
        <p:nvSpPr>
          <p:cNvPr id="70" name="Google Shape;70;p13"/>
          <p:cNvSpPr txBox="1">
            <a:spLocks noGrp="1"/>
          </p:cNvSpPr>
          <p:nvPr>
            <p:ph type="body" idx="1"/>
          </p:nvPr>
        </p:nvSpPr>
        <p:spPr>
          <a:xfrm>
            <a:off x="953588" y="1236065"/>
            <a:ext cx="7543800" cy="3314700"/>
          </a:xfrm>
          <a:prstGeom prst="rect">
            <a:avLst/>
          </a:prstGeom>
        </p:spPr>
        <p:txBody>
          <a:bodyPr spcFirstLastPara="1" wrap="square" lIns="68575" tIns="34275" rIns="68575" bIns="34275" anchor="t" anchorCtr="0">
            <a:normAutofit fontScale="85000" lnSpcReduction="20000"/>
          </a:bodyPr>
          <a:lstStyle/>
          <a:p>
            <a:pPr marL="0" lvl="0" indent="0" algn="l" rtl="0">
              <a:spcBef>
                <a:spcPts val="1000"/>
              </a:spcBef>
              <a:spcAft>
                <a:spcPts val="0"/>
              </a:spcAft>
              <a:buNone/>
            </a:pPr>
            <a:r>
              <a:rPr lang="en" sz="2000">
                <a:solidFill>
                  <a:srgbClr val="595959"/>
                </a:solidFill>
                <a:latin typeface="Gill Sans"/>
                <a:ea typeface="Gill Sans"/>
                <a:cs typeface="Gill Sans"/>
                <a:sym typeface="Gill Sans"/>
              </a:rPr>
              <a:t>Role of the COR </a:t>
            </a:r>
            <a:endParaRPr sz="2000">
              <a:solidFill>
                <a:srgbClr val="595959"/>
              </a:solidFill>
              <a:latin typeface="Gill Sans"/>
              <a:ea typeface="Gill Sans"/>
              <a:cs typeface="Gill Sans"/>
              <a:sym typeface="Gill Sans"/>
            </a:endParaRPr>
          </a:p>
          <a:p>
            <a:pPr marL="990574" lvl="0" indent="-417501" algn="l" rtl="0">
              <a:spcBef>
                <a:spcPts val="0"/>
              </a:spcBef>
              <a:spcAft>
                <a:spcPts val="0"/>
              </a:spcAft>
              <a:buClr>
                <a:srgbClr val="595959"/>
              </a:buClr>
              <a:buSzPct val="75000"/>
              <a:buChar char="•"/>
            </a:pPr>
            <a:r>
              <a:rPr lang="en" sz="2000">
                <a:solidFill>
                  <a:srgbClr val="595959"/>
                </a:solidFill>
                <a:latin typeface="Gill Sans"/>
                <a:ea typeface="Gill Sans"/>
                <a:cs typeface="Gill Sans"/>
                <a:sym typeface="Gill Sans"/>
              </a:rPr>
              <a:t>Instructors must teach to the COR </a:t>
            </a:r>
            <a:endParaRPr sz="2000">
              <a:solidFill>
                <a:srgbClr val="595959"/>
              </a:solidFill>
              <a:latin typeface="Gill Sans"/>
              <a:ea typeface="Gill Sans"/>
              <a:cs typeface="Gill Sans"/>
              <a:sym typeface="Gill Sans"/>
            </a:endParaRPr>
          </a:p>
          <a:p>
            <a:pPr marL="990574" lvl="0" indent="-417501" algn="l" rtl="0">
              <a:spcBef>
                <a:spcPts val="0"/>
              </a:spcBef>
              <a:spcAft>
                <a:spcPts val="0"/>
              </a:spcAft>
              <a:buClr>
                <a:srgbClr val="595959"/>
              </a:buClr>
              <a:buSzPct val="75000"/>
              <a:buChar char="•"/>
            </a:pPr>
            <a:r>
              <a:rPr lang="en" sz="2000">
                <a:solidFill>
                  <a:srgbClr val="595959"/>
                </a:solidFill>
                <a:latin typeface="Gill Sans"/>
                <a:ea typeface="Gill Sans"/>
                <a:cs typeface="Gill Sans"/>
                <a:sym typeface="Gill Sans"/>
              </a:rPr>
              <a:t>Use of Academic Freedom to develop COR </a:t>
            </a:r>
            <a:endParaRPr sz="2000">
              <a:solidFill>
                <a:srgbClr val="595959"/>
              </a:solidFill>
              <a:latin typeface="Gill Sans"/>
              <a:ea typeface="Gill Sans"/>
              <a:cs typeface="Gill Sans"/>
              <a:sym typeface="Gill Sans"/>
            </a:endParaRPr>
          </a:p>
          <a:p>
            <a:pPr marL="990574" lvl="0" indent="-417501" algn="l" rtl="0">
              <a:spcBef>
                <a:spcPts val="0"/>
              </a:spcBef>
              <a:spcAft>
                <a:spcPts val="0"/>
              </a:spcAft>
              <a:buClr>
                <a:srgbClr val="595959"/>
              </a:buClr>
              <a:buSzPct val="75000"/>
              <a:buChar char="•"/>
            </a:pPr>
            <a:r>
              <a:rPr lang="en" sz="2000">
                <a:solidFill>
                  <a:srgbClr val="595959"/>
                </a:solidFill>
                <a:latin typeface="Gill Sans"/>
                <a:ea typeface="Gill Sans"/>
                <a:cs typeface="Gill Sans"/>
                <a:sym typeface="Gill Sans"/>
              </a:rPr>
              <a:t>Equity in the COR. </a:t>
            </a:r>
            <a:endParaRPr sz="2000">
              <a:solidFill>
                <a:srgbClr val="595959"/>
              </a:solidFill>
              <a:latin typeface="Gill Sans"/>
              <a:ea typeface="Gill Sans"/>
              <a:cs typeface="Gill Sans"/>
              <a:sym typeface="Gill Sans"/>
            </a:endParaRPr>
          </a:p>
          <a:p>
            <a:pPr marL="0" lvl="0" indent="0" algn="l" rtl="0">
              <a:spcBef>
                <a:spcPts val="1000"/>
              </a:spcBef>
              <a:spcAft>
                <a:spcPts val="0"/>
              </a:spcAft>
              <a:buClr>
                <a:srgbClr val="24B6A8"/>
              </a:buClr>
              <a:buSzPct val="55000"/>
              <a:buFont typeface="Arial"/>
              <a:buNone/>
            </a:pPr>
            <a:r>
              <a:rPr lang="en" sz="2000" u="sng">
                <a:solidFill>
                  <a:srgbClr val="595959"/>
                </a:solidFill>
                <a:latin typeface="Gill Sans"/>
                <a:ea typeface="Gill Sans"/>
                <a:cs typeface="Gill Sans"/>
                <a:sym typeface="Gill Sans"/>
                <a:hlinkClick r:id="rId3">
                  <a:extLst>
                    <a:ext uri="{A12FA001-AC4F-418D-AE19-62706E023703}">
                      <ahyp:hlinkClr xmlns:ahyp="http://schemas.microsoft.com/office/drawing/2018/hyperlinkcolor" val="tx"/>
                    </a:ext>
                  </a:extLst>
                </a:hlinkClick>
              </a:rPr>
              <a:t>Resolution 9.01 Fall 2021</a:t>
            </a:r>
            <a:endParaRPr sz="2000">
              <a:solidFill>
                <a:srgbClr val="595959"/>
              </a:solidFill>
              <a:latin typeface="Gill Sans"/>
              <a:ea typeface="Gill Sans"/>
              <a:cs typeface="Gill Sans"/>
              <a:sym typeface="Gill Sans"/>
            </a:endParaRPr>
          </a:p>
          <a:p>
            <a:pPr marL="228600" lvl="0" indent="0" algn="l" rtl="0">
              <a:spcBef>
                <a:spcPts val="1000"/>
              </a:spcBef>
              <a:spcAft>
                <a:spcPts val="0"/>
              </a:spcAft>
              <a:buClr>
                <a:srgbClr val="24B6A8"/>
              </a:buClr>
              <a:buSzPct val="55000"/>
              <a:buFont typeface="Arial"/>
              <a:buNone/>
            </a:pPr>
            <a:r>
              <a:rPr lang="en" sz="2000" i="1">
                <a:solidFill>
                  <a:srgbClr val="595959"/>
                </a:solidFill>
                <a:highlight>
                  <a:schemeClr val="lt1"/>
                </a:highlight>
                <a:latin typeface="Gill Sans"/>
                <a:ea typeface="Gill Sans"/>
                <a:cs typeface="Gill Sans"/>
                <a:sym typeface="Gill Sans"/>
              </a:rPr>
              <a:t>Resolved, That the Academic Senate for California Community Colleges work with the California Community Colleges Chancellor’s Office to revise California Code of Regulations Title 5 including section 55002 titled “Standards and Criteria for Courses” to include a component of culturally responsive curriculum, equity mindedness and anti-racism integrated into the COR that allows for local control on how that requirement is fulfilled;</a:t>
            </a:r>
            <a:endParaRPr sz="2000" i="1">
              <a:solidFill>
                <a:srgbClr val="595959"/>
              </a:solidFill>
              <a:latin typeface="Gill Sans"/>
              <a:ea typeface="Gill Sans"/>
              <a:cs typeface="Gill Sans"/>
              <a:sym typeface="Gill Sans"/>
            </a:endParaRPr>
          </a:p>
          <a:p>
            <a:pPr marL="0" lvl="0" indent="0" algn="l" rtl="0">
              <a:spcBef>
                <a:spcPts val="1000"/>
              </a:spcBef>
              <a:spcAft>
                <a:spcPts val="0"/>
              </a:spcAft>
              <a:buNone/>
            </a:pPr>
            <a:r>
              <a:rPr lang="en" sz="2000">
                <a:solidFill>
                  <a:srgbClr val="595959"/>
                </a:solidFill>
                <a:latin typeface="Gill Sans"/>
                <a:ea typeface="Gill Sans"/>
                <a:cs typeface="Gill Sans"/>
                <a:sym typeface="Gill Sans"/>
              </a:rPr>
              <a:t>Role of the Curriculum Committee </a:t>
            </a:r>
            <a:endParaRPr sz="2000">
              <a:solidFill>
                <a:srgbClr val="595959"/>
              </a:solidFill>
              <a:latin typeface="Gill Sans"/>
              <a:ea typeface="Gill Sans"/>
              <a:cs typeface="Gill Sans"/>
              <a:sym typeface="Gill Sans"/>
            </a:endParaRPr>
          </a:p>
          <a:p>
            <a:pPr marL="685800" lvl="1" indent="-417501" algn="l" rtl="0">
              <a:spcBef>
                <a:spcPts val="0"/>
              </a:spcBef>
              <a:spcAft>
                <a:spcPts val="0"/>
              </a:spcAft>
              <a:buClr>
                <a:srgbClr val="595959"/>
              </a:buClr>
              <a:buSzPct val="75000"/>
              <a:buChar char="•"/>
            </a:pPr>
            <a:r>
              <a:rPr lang="en" sz="2000">
                <a:solidFill>
                  <a:srgbClr val="595959"/>
                </a:solidFill>
                <a:latin typeface="Gill Sans"/>
                <a:ea typeface="Gill Sans"/>
                <a:cs typeface="Gill Sans"/>
                <a:sym typeface="Gill Sans"/>
              </a:rPr>
              <a:t>Review local Academic Freedom Policy</a:t>
            </a:r>
            <a:endParaRPr sz="2000">
              <a:solidFill>
                <a:srgbClr val="595959"/>
              </a:solidFill>
              <a:latin typeface="Gill Sans"/>
              <a:ea typeface="Gill Sans"/>
              <a:cs typeface="Gill Sans"/>
              <a:sym typeface="Gill Sans"/>
            </a:endParaRPr>
          </a:p>
          <a:p>
            <a:pPr marL="685800" lvl="1" indent="-417501" algn="l" rtl="0">
              <a:spcBef>
                <a:spcPts val="0"/>
              </a:spcBef>
              <a:spcAft>
                <a:spcPts val="0"/>
              </a:spcAft>
              <a:buClr>
                <a:srgbClr val="595959"/>
              </a:buClr>
              <a:buSzPct val="75000"/>
              <a:buChar char="•"/>
            </a:pPr>
            <a:r>
              <a:rPr lang="en" sz="2000">
                <a:solidFill>
                  <a:srgbClr val="595959"/>
                </a:solidFill>
                <a:latin typeface="Gill Sans"/>
                <a:ea typeface="Gill Sans"/>
                <a:cs typeface="Gill Sans"/>
                <a:sym typeface="Gill Sans"/>
              </a:rPr>
              <a:t>Provide/Support Academic Freedom Professional Development </a:t>
            </a:r>
            <a:endParaRPr sz="2000">
              <a:solidFill>
                <a:srgbClr val="595959"/>
              </a:solidFill>
              <a:latin typeface="Gill Sans"/>
              <a:ea typeface="Gill Sans"/>
              <a:cs typeface="Gill Sans"/>
              <a:sym typeface="Gill Sans"/>
            </a:endParaRPr>
          </a:p>
          <a:p>
            <a:pPr marL="685800" lvl="1" indent="-417501" algn="l" rtl="0">
              <a:spcBef>
                <a:spcPts val="0"/>
              </a:spcBef>
              <a:spcAft>
                <a:spcPts val="0"/>
              </a:spcAft>
              <a:buClr>
                <a:srgbClr val="595959"/>
              </a:buClr>
              <a:buSzPct val="75000"/>
              <a:buChar char="•"/>
            </a:pPr>
            <a:r>
              <a:rPr lang="en" sz="2000">
                <a:solidFill>
                  <a:srgbClr val="595959"/>
                </a:solidFill>
                <a:latin typeface="Gill Sans"/>
                <a:ea typeface="Gill Sans"/>
                <a:cs typeface="Gill Sans"/>
                <a:sym typeface="Gill Sans"/>
              </a:rPr>
              <a:t>Support open conversations about equity and academic freedom.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4"/>
          <p:cNvSpPr txBox="1">
            <a:spLocks noGrp="1"/>
          </p:cNvSpPr>
          <p:nvPr>
            <p:ph type="title"/>
          </p:nvPr>
        </p:nvSpPr>
        <p:spPr>
          <a:xfrm>
            <a:off x="2096588" y="302559"/>
            <a:ext cx="6418800" cy="126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Challenges to Academic Freedom Today</a:t>
            </a:r>
            <a:endParaRPr/>
          </a:p>
        </p:txBody>
      </p:sp>
      <p:sp>
        <p:nvSpPr>
          <p:cNvPr id="76" name="Google Shape;76;p14"/>
          <p:cNvSpPr txBox="1">
            <a:spLocks noGrp="1"/>
          </p:cNvSpPr>
          <p:nvPr>
            <p:ph type="body" idx="1"/>
          </p:nvPr>
        </p:nvSpPr>
        <p:spPr>
          <a:xfrm>
            <a:off x="622496" y="1996926"/>
            <a:ext cx="7893000" cy="2677200"/>
          </a:xfrm>
          <a:prstGeom prst="rect">
            <a:avLst/>
          </a:prstGeom>
        </p:spPr>
        <p:txBody>
          <a:bodyPr spcFirstLastPara="1" wrap="square" lIns="68575" tIns="34275" rIns="68575" bIns="34275" anchor="t" anchorCtr="0">
            <a:noAutofit/>
          </a:bodyPr>
          <a:lstStyle/>
          <a:p>
            <a:pPr marL="0" lvl="0" indent="0" algn="l" rtl="0">
              <a:lnSpc>
                <a:spcPct val="115000"/>
              </a:lnSpc>
              <a:spcBef>
                <a:spcPts val="1000"/>
              </a:spcBef>
              <a:spcAft>
                <a:spcPts val="0"/>
              </a:spcAft>
              <a:buNone/>
            </a:pPr>
            <a:r>
              <a:rPr lang="en" sz="1700">
                <a:solidFill>
                  <a:srgbClr val="000000"/>
                </a:solidFill>
                <a:latin typeface="Gill Sans"/>
                <a:ea typeface="Gill Sans"/>
                <a:cs typeface="Gill Sans"/>
                <a:sym typeface="Gill Sans"/>
              </a:rPr>
              <a:t>Sustained effort to legislate educational curriculum</a:t>
            </a:r>
            <a:endParaRPr sz="1700">
              <a:solidFill>
                <a:srgbClr val="000000"/>
              </a:solidFill>
              <a:latin typeface="Gill Sans"/>
              <a:ea typeface="Gill Sans"/>
              <a:cs typeface="Gill Sans"/>
              <a:sym typeface="Gill Sans"/>
            </a:endParaRPr>
          </a:p>
          <a:p>
            <a:pPr marL="457200" lvl="0" indent="-336550" algn="l" rtl="0">
              <a:lnSpc>
                <a:spcPct val="115000"/>
              </a:lnSpc>
              <a:spcBef>
                <a:spcPts val="1000"/>
              </a:spcBef>
              <a:spcAft>
                <a:spcPts val="0"/>
              </a:spcAft>
              <a:buClr>
                <a:srgbClr val="000000"/>
              </a:buClr>
              <a:buSzPts val="1700"/>
              <a:buFont typeface="Gill Sans"/>
              <a:buChar char="-"/>
            </a:pPr>
            <a:r>
              <a:rPr lang="en" sz="1700">
                <a:solidFill>
                  <a:srgbClr val="000000"/>
                </a:solidFill>
                <a:latin typeface="Gill Sans"/>
                <a:ea typeface="Gill Sans"/>
                <a:cs typeface="Gill Sans"/>
                <a:sym typeface="Gill Sans"/>
              </a:rPr>
              <a:t>Thirty-eight out of fifty states either have passed or have active proposed pieces of legislation that impact academic freedom; </a:t>
            </a:r>
            <a:endParaRPr sz="1700">
              <a:solidFill>
                <a:srgbClr val="000000"/>
              </a:solidFill>
              <a:latin typeface="Gill Sans"/>
              <a:ea typeface="Gill Sans"/>
              <a:cs typeface="Gill Sans"/>
              <a:sym typeface="Gill Sans"/>
            </a:endParaRPr>
          </a:p>
          <a:p>
            <a:pPr marL="457200" lvl="0" indent="-336550" algn="l" rtl="0">
              <a:lnSpc>
                <a:spcPct val="115000"/>
              </a:lnSpc>
              <a:spcBef>
                <a:spcPts val="0"/>
              </a:spcBef>
              <a:spcAft>
                <a:spcPts val="0"/>
              </a:spcAft>
              <a:buClr>
                <a:srgbClr val="000000"/>
              </a:buClr>
              <a:buSzPts val="1700"/>
              <a:buFont typeface="Gill Sans"/>
              <a:buChar char="-"/>
            </a:pPr>
            <a:r>
              <a:rPr lang="en" sz="1700">
                <a:solidFill>
                  <a:srgbClr val="000000"/>
                </a:solidFill>
                <a:latin typeface="Gill Sans"/>
                <a:ea typeface="Gill Sans"/>
                <a:cs typeface="Gill Sans"/>
                <a:sym typeface="Gill Sans"/>
              </a:rPr>
              <a:t>Focused primarily on an Anti-CRT (Critical Race Theory); and</a:t>
            </a:r>
            <a:endParaRPr sz="1700">
              <a:solidFill>
                <a:srgbClr val="000000"/>
              </a:solidFill>
              <a:latin typeface="Gill Sans"/>
              <a:ea typeface="Gill Sans"/>
              <a:cs typeface="Gill Sans"/>
              <a:sym typeface="Gill Sans"/>
            </a:endParaRPr>
          </a:p>
          <a:p>
            <a:pPr marL="457200" lvl="0" indent="-336550" algn="l" rtl="0">
              <a:lnSpc>
                <a:spcPct val="115000"/>
              </a:lnSpc>
              <a:spcBef>
                <a:spcPts val="0"/>
              </a:spcBef>
              <a:spcAft>
                <a:spcPts val="0"/>
              </a:spcAft>
              <a:buClr>
                <a:srgbClr val="000000"/>
              </a:buClr>
              <a:buSzPts val="1700"/>
              <a:buFont typeface="Gill Sans"/>
              <a:buChar char="-"/>
            </a:pPr>
            <a:r>
              <a:rPr lang="en" sz="1700">
                <a:solidFill>
                  <a:srgbClr val="000000"/>
                </a:solidFill>
                <a:latin typeface="Gill Sans"/>
                <a:ea typeface="Gill Sans"/>
                <a:cs typeface="Gill Sans"/>
                <a:sym typeface="Gill Sans"/>
              </a:rPr>
              <a:t>Opposes social justice, equity, and anti-racist curriculum that teaches students to “hate everything that makes America great.” (Greene, 2022).</a:t>
            </a:r>
            <a:endParaRPr sz="1700">
              <a:solidFill>
                <a:srgbClr val="000000"/>
              </a:solidFill>
              <a:latin typeface="Gill Sans"/>
              <a:ea typeface="Gill Sans"/>
              <a:cs typeface="Gill Sans"/>
              <a:sym typeface="Gill Sans"/>
            </a:endParaRPr>
          </a:p>
          <a:p>
            <a:pPr marL="0" lvl="0" indent="0" algn="l" rtl="0">
              <a:lnSpc>
                <a:spcPct val="115000"/>
              </a:lnSpc>
              <a:spcBef>
                <a:spcPts val="1000"/>
              </a:spcBef>
              <a:spcAft>
                <a:spcPts val="0"/>
              </a:spcAft>
              <a:buNone/>
            </a:pPr>
            <a:endParaRPr sz="2200">
              <a:solidFill>
                <a:srgbClr val="000000"/>
              </a:solidFill>
              <a:highlight>
                <a:srgbClr val="FFFFFF"/>
              </a:highlight>
              <a:latin typeface="Gill Sans"/>
              <a:ea typeface="Gill Sans"/>
              <a:cs typeface="Gill Sans"/>
              <a:sym typeface="Gill Sans"/>
            </a:endParaRPr>
          </a:p>
          <a:p>
            <a:pPr marL="0" lvl="0" indent="0" algn="l" rtl="0">
              <a:spcBef>
                <a:spcPts val="80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5"/>
          <p:cNvSpPr txBox="1">
            <a:spLocks noGrp="1"/>
          </p:cNvSpPr>
          <p:nvPr>
            <p:ph type="title"/>
          </p:nvPr>
        </p:nvSpPr>
        <p:spPr>
          <a:xfrm>
            <a:off x="2096588" y="302559"/>
            <a:ext cx="6418800" cy="126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Academic Freedom Policy Required by Title 5</a:t>
            </a:r>
            <a:endParaRPr/>
          </a:p>
        </p:txBody>
      </p:sp>
      <p:sp>
        <p:nvSpPr>
          <p:cNvPr id="82" name="Google Shape;82;p15"/>
          <p:cNvSpPr txBox="1">
            <a:spLocks noGrp="1"/>
          </p:cNvSpPr>
          <p:nvPr>
            <p:ph type="body" idx="1"/>
          </p:nvPr>
        </p:nvSpPr>
        <p:spPr>
          <a:xfrm>
            <a:off x="622496" y="1996926"/>
            <a:ext cx="7893000" cy="26772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b="1"/>
              <a:t>§ 51023. Faculty.</a:t>
            </a:r>
            <a:endParaRPr b="1"/>
          </a:p>
          <a:p>
            <a:pPr marL="0" lvl="0" indent="0" algn="l" rtl="0">
              <a:spcBef>
                <a:spcPts val="800"/>
              </a:spcBef>
              <a:spcAft>
                <a:spcPts val="0"/>
              </a:spcAft>
              <a:buNone/>
            </a:pPr>
            <a:r>
              <a:rPr lang="en"/>
              <a:t>The governing board of a community college district shall:</a:t>
            </a:r>
            <a:endParaRPr/>
          </a:p>
          <a:p>
            <a:pPr marL="457200" lvl="0" indent="0" algn="l" rtl="0">
              <a:spcBef>
                <a:spcPts val="800"/>
              </a:spcBef>
              <a:spcAft>
                <a:spcPts val="0"/>
              </a:spcAft>
              <a:buNone/>
            </a:pPr>
            <a:r>
              <a:rPr lang="en"/>
              <a:t>(a)</a:t>
            </a:r>
            <a:r>
              <a:rPr lang="en" b="1"/>
              <a:t> adopt a policy statement on academic freedom</a:t>
            </a:r>
            <a:r>
              <a:rPr lang="en"/>
              <a:t> which shall be made available to faculty;</a:t>
            </a:r>
            <a:endParaRPr/>
          </a:p>
          <a:p>
            <a:pPr marL="457200" lvl="0" indent="0" algn="l" rtl="0">
              <a:spcBef>
                <a:spcPts val="800"/>
              </a:spcBef>
              <a:spcAft>
                <a:spcPts val="0"/>
              </a:spcAft>
              <a:buNone/>
            </a:pPr>
            <a:r>
              <a:rPr lang="en"/>
              <a:t>(b) </a:t>
            </a:r>
            <a:r>
              <a:rPr lang="en" b="1"/>
              <a:t>adopt procedures</a:t>
            </a:r>
            <a:r>
              <a:rPr lang="en"/>
              <a:t> which are consistent with the provisions of sections 53200-53206, regarding the role of academic senates and faculty councils;</a:t>
            </a:r>
            <a:endParaRPr/>
          </a:p>
          <a:p>
            <a:pPr marL="457200" lvl="0" indent="0" algn="l" rtl="0">
              <a:spcBef>
                <a:spcPts val="800"/>
              </a:spcBef>
              <a:spcAft>
                <a:spcPts val="0"/>
              </a:spcAft>
              <a:buNone/>
            </a:pPr>
            <a:r>
              <a:rPr lang="en"/>
              <a:t>(c) substantially </a:t>
            </a:r>
            <a:r>
              <a:rPr lang="en" b="1"/>
              <a:t>comply with district adopted policy and procedures </a:t>
            </a:r>
            <a:r>
              <a:rPr lang="en"/>
              <a:t>adopted pursuant to subdivisions (a) and (b).</a:t>
            </a:r>
            <a:endParaRPr/>
          </a:p>
          <a:p>
            <a:pPr marL="0" lvl="0" indent="0" algn="l" rtl="0">
              <a:spcBef>
                <a:spcPts val="80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6"/>
          <p:cNvSpPr txBox="1">
            <a:spLocks noGrp="1"/>
          </p:cNvSpPr>
          <p:nvPr>
            <p:ph type="title"/>
          </p:nvPr>
        </p:nvSpPr>
        <p:spPr>
          <a:xfrm>
            <a:off x="2096588" y="302559"/>
            <a:ext cx="6418800" cy="126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Academic Freedom Policy Required for Accreditation</a:t>
            </a:r>
            <a:endParaRPr/>
          </a:p>
        </p:txBody>
      </p:sp>
      <p:sp>
        <p:nvSpPr>
          <p:cNvPr id="88" name="Google Shape;88;p16"/>
          <p:cNvSpPr txBox="1">
            <a:spLocks noGrp="1"/>
          </p:cNvSpPr>
          <p:nvPr>
            <p:ph type="body" idx="1"/>
          </p:nvPr>
        </p:nvSpPr>
        <p:spPr>
          <a:xfrm>
            <a:off x="622496" y="1996926"/>
            <a:ext cx="7893000" cy="26772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b="1"/>
              <a:t>ACCJC’s Standard I.C.7 formalizes this requirement</a:t>
            </a:r>
            <a:endParaRPr b="1"/>
          </a:p>
          <a:p>
            <a:pPr marL="0" lvl="0" indent="0" algn="l" rtl="0">
              <a:spcBef>
                <a:spcPts val="800"/>
              </a:spcBef>
              <a:spcAft>
                <a:spcPts val="0"/>
              </a:spcAft>
              <a:buNone/>
            </a:pPr>
            <a:endParaRPr/>
          </a:p>
          <a:p>
            <a:pPr marL="0" lvl="0" indent="0" algn="l" rtl="0">
              <a:spcBef>
                <a:spcPts val="800"/>
              </a:spcBef>
              <a:spcAft>
                <a:spcPts val="0"/>
              </a:spcAft>
              <a:buNone/>
            </a:pPr>
            <a:r>
              <a:rPr lang="en"/>
              <a:t>In order to assure institutional and academic integrity, the institution uses and publishes governing board policies on academic freedom and responsibility. These policies make clear the institution’s commitment to the free pursuit and dissemination of knowledge, and its support for an atmosphere in which intellectual freedom exists for all constituencies, including faculty and students. </a:t>
            </a:r>
            <a:endParaRPr/>
          </a:p>
          <a:p>
            <a:pPr marL="0" lvl="0" indent="0" algn="l" rtl="0">
              <a:spcBef>
                <a:spcPts val="800"/>
              </a:spcBef>
              <a:spcAft>
                <a:spcPts val="0"/>
              </a:spcAft>
              <a:buNone/>
            </a:pPr>
            <a:endParaRPr/>
          </a:p>
        </p:txBody>
      </p:sp>
    </p:spTree>
  </p:cSld>
  <p:clrMapOvr>
    <a:masterClrMapping/>
  </p:clrMapOvr>
</p:sld>
</file>

<file path=ppt/theme/theme1.xml><?xml version="1.0" encoding="utf-8"?>
<a:theme xmlns:a="http://schemas.openxmlformats.org/drawingml/2006/main" name="ASCCC Curriculum Inst. 2020 Theme">
  <a:themeElements>
    <a:clrScheme name="ASCCC Fall Plenary 2022">
      <a:dk1>
        <a:srgbClr val="07827C"/>
      </a:dk1>
      <a:lt1>
        <a:srgbClr val="FFFFFF"/>
      </a:lt1>
      <a:dk2>
        <a:srgbClr val="265E76"/>
      </a:dk2>
      <a:lt2>
        <a:srgbClr val="F8E8B9"/>
      </a:lt2>
      <a:accent1>
        <a:srgbClr val="2B2425"/>
      </a:accent1>
      <a:accent2>
        <a:srgbClr val="F15746"/>
      </a:accent2>
      <a:accent3>
        <a:srgbClr val="62C1AE"/>
      </a:accent3>
      <a:accent4>
        <a:srgbClr val="E8831D"/>
      </a:accent4>
      <a:accent5>
        <a:srgbClr val="B13635"/>
      </a:accent5>
      <a:accent6>
        <a:srgbClr val="D6BE78"/>
      </a:accent6>
      <a:hlink>
        <a:srgbClr val="06827B"/>
      </a:hlink>
      <a:folHlink>
        <a:srgbClr val="06827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2813</Words>
  <Application>Microsoft Macintosh PowerPoint</Application>
  <PresentationFormat>On-screen Show (16:9)</PresentationFormat>
  <Paragraphs>253</Paragraphs>
  <Slides>30</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Gill Sans</vt:lpstr>
      <vt:lpstr>Calibri</vt:lpstr>
      <vt:lpstr>Palatino</vt:lpstr>
      <vt:lpstr>Arial</vt:lpstr>
      <vt:lpstr>Georgia</vt:lpstr>
      <vt:lpstr>ASCCC Curriculum Inst. 2020 Theme</vt:lpstr>
      <vt:lpstr>“Out of a Multitude of Tongues:” Academic Freedom and the Importance of Diverse and Inclusive Discourse Julie Bruno, ASCCC Past-President Juan Arzola, ASCCC At-Large Representative Erik Reese, ASCCC Area C Representative Manuel J. Velez, ASCCC Area D Representative</vt:lpstr>
      <vt:lpstr>PowerPoint Presentation</vt:lpstr>
      <vt:lpstr>Academic Freedom and Freedom of Speech</vt:lpstr>
      <vt:lpstr>PowerPoint Presentation</vt:lpstr>
      <vt:lpstr>Academic Freedom, Equity,  and Inclusivity</vt:lpstr>
      <vt:lpstr>Equity, Curriculum and Academic Freedom </vt:lpstr>
      <vt:lpstr>Challenges to Academic Freedom Today</vt:lpstr>
      <vt:lpstr>Academic Freedom Policy Required by Title 5</vt:lpstr>
      <vt:lpstr>Academic Freedom Policy Required for Accreditation</vt:lpstr>
      <vt:lpstr>Academic Freedom in California Education Code</vt:lpstr>
      <vt:lpstr>Protecting Academic Freedom:  What can Senates do?</vt:lpstr>
      <vt:lpstr>Strengthening Academic Freedom: Recommendations for Local Senates</vt:lpstr>
      <vt:lpstr>Policies and Collective Bargaining Agreement </vt:lpstr>
      <vt:lpstr>Academic Freedom in Collective Bargaining</vt:lpstr>
      <vt:lpstr>Common example of Academic Freedom  in the Collective Bargaining Agreements</vt:lpstr>
      <vt:lpstr>Exemplar – </vt:lpstr>
      <vt:lpstr>Academic Freedom in Collective Bargaining</vt:lpstr>
      <vt:lpstr>Before issues arise… stronger together</vt:lpstr>
      <vt:lpstr>Before issues arise… stronger together</vt:lpstr>
      <vt:lpstr>Be Prepared</vt:lpstr>
      <vt:lpstr>Example of be prepared:</vt:lpstr>
      <vt:lpstr>Example of be prepared:</vt:lpstr>
      <vt:lpstr>Best Practices:</vt:lpstr>
      <vt:lpstr>Protecting Academic Freedom:  What Senates and Unions can do Together?</vt:lpstr>
      <vt:lpstr>Trifecta</vt:lpstr>
      <vt:lpstr>Adopted Positions of the ASCCC</vt:lpstr>
      <vt:lpstr>Strengthening Academic Freedom Through IDEAA: ASCCC</vt:lpstr>
      <vt:lpstr>Resources/Links</vt:lpstr>
      <vt:lpstr>Resources (cont.)</vt:lpstr>
      <vt:lpstr>Resources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 of a Multitude of Tongues:” Academic Freedom and the Importance of Diverse and Inclusive Discourse Julie Bruno, ASCCC Past-President Juan Arzola, ASCCC At-Large Representative Erik Reese, ASCCC Area C Representative Manuel J. Velez, ASCCC Area D Representative</dc:title>
  <cp:lastModifiedBy>Bruno, Julie</cp:lastModifiedBy>
  <cp:revision>1</cp:revision>
  <dcterms:modified xsi:type="dcterms:W3CDTF">2022-11-02T22:47:56Z</dcterms:modified>
</cp:coreProperties>
</file>