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3"/>
  </p:notesMasterIdLst>
  <p:handoutMasterIdLst>
    <p:handoutMasterId r:id="rId34"/>
  </p:handoutMasterIdLst>
  <p:sldIdLst>
    <p:sldId id="261" r:id="rId2"/>
    <p:sldId id="258" r:id="rId3"/>
    <p:sldId id="262" r:id="rId4"/>
    <p:sldId id="259" r:id="rId5"/>
    <p:sldId id="312" r:id="rId6"/>
    <p:sldId id="271" r:id="rId7"/>
    <p:sldId id="273" r:id="rId8"/>
    <p:sldId id="274" r:id="rId9"/>
    <p:sldId id="276" r:id="rId10"/>
    <p:sldId id="277" r:id="rId11"/>
    <p:sldId id="278" r:id="rId12"/>
    <p:sldId id="279" r:id="rId13"/>
    <p:sldId id="280" r:id="rId14"/>
    <p:sldId id="281" r:id="rId15"/>
    <p:sldId id="283" r:id="rId16"/>
    <p:sldId id="284" r:id="rId17"/>
    <p:sldId id="291" r:id="rId18"/>
    <p:sldId id="294" r:id="rId19"/>
    <p:sldId id="295" r:id="rId20"/>
    <p:sldId id="296" r:id="rId21"/>
    <p:sldId id="297" r:id="rId22"/>
    <p:sldId id="298" r:id="rId23"/>
    <p:sldId id="299" r:id="rId24"/>
    <p:sldId id="309" r:id="rId25"/>
    <p:sldId id="310" r:id="rId26"/>
    <p:sldId id="311" r:id="rId27"/>
    <p:sldId id="300" r:id="rId28"/>
    <p:sldId id="302" r:id="rId29"/>
    <p:sldId id="303" r:id="rId30"/>
    <p:sldId id="304" r:id="rId31"/>
    <p:sldId id="307" r:id="rId32"/>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703B7E"/>
    <a:srgbClr val="60236D"/>
    <a:srgbClr val="FF9845"/>
    <a:srgbClr val="FF82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787" autoAdjust="0"/>
    <p:restoredTop sz="94168"/>
  </p:normalViewPr>
  <p:slideViewPr>
    <p:cSldViewPr snapToGrid="0" snapToObjects="1">
      <p:cViewPr varScale="1">
        <p:scale>
          <a:sx n="60" d="100"/>
          <a:sy n="60" d="100"/>
        </p:scale>
        <p:origin x="192" y="456"/>
      </p:cViewPr>
      <p:guideLst/>
    </p:cSldViewPr>
  </p:slideViewPr>
  <p:notesTextViewPr>
    <p:cViewPr>
      <p:scale>
        <a:sx n="1" d="1"/>
        <a:sy n="1" d="1"/>
      </p:scale>
      <p:origin x="0" y="0"/>
    </p:cViewPr>
  </p:notesTextViewPr>
  <p:notesViewPr>
    <p:cSldViewPr snapToGrid="0" snapToObjects="1">
      <p:cViewPr varScale="1">
        <p:scale>
          <a:sx n="95" d="100"/>
          <a:sy n="95" d="100"/>
        </p:scale>
        <p:origin x="2512" y="192"/>
      </p:cViewPr>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handoutMaster" Target="handoutMasters/handoutMaster1.xml"/><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FCC2A6D0-5D39-664E-AE73-15BB849394C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a:extLst>
              <a:ext uri="{FF2B5EF4-FFF2-40B4-BE49-F238E27FC236}">
                <a16:creationId xmlns:a16="http://schemas.microsoft.com/office/drawing/2014/main" xmlns="" id="{584BB5E9-8DAD-A04E-9691-81BB78297DD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1AF38F4D-2A84-5D4E-A06F-F3281D6811A2}" type="datetimeFigureOut">
              <a:rPr lang="en-US"/>
              <a:pPr>
                <a:defRPr/>
              </a:pPr>
              <a:t>10/28/22</a:t>
            </a:fld>
            <a:endParaRPr lang="en-US" dirty="0"/>
          </a:p>
        </p:txBody>
      </p:sp>
      <p:sp>
        <p:nvSpPr>
          <p:cNvPr id="4" name="Footer Placeholder 3">
            <a:extLst>
              <a:ext uri="{FF2B5EF4-FFF2-40B4-BE49-F238E27FC236}">
                <a16:creationId xmlns:a16="http://schemas.microsoft.com/office/drawing/2014/main" xmlns="" id="{2EA98972-4EA1-A742-B357-2CF743B9233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dirty="0"/>
              <a:t>ASCCC Academic Academy 2020</a:t>
            </a:r>
          </a:p>
        </p:txBody>
      </p:sp>
      <p:sp>
        <p:nvSpPr>
          <p:cNvPr id="5" name="Slide Number Placeholder 4">
            <a:extLst>
              <a:ext uri="{FF2B5EF4-FFF2-40B4-BE49-F238E27FC236}">
                <a16:creationId xmlns:a16="http://schemas.microsoft.com/office/drawing/2014/main" xmlns="" id="{C1DBA76E-688F-0F4E-BA30-6790D10ABA4E}"/>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DA5C4AEE-3ED6-A648-8F0A-30E5CDB92461}" type="slidenum">
              <a:rPr lang="en-US" altLang="en-US"/>
              <a:pPr>
                <a:defRPr/>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367A6A58-33A5-6B4F-A3A0-194E6FC30BB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a:extLst>
              <a:ext uri="{FF2B5EF4-FFF2-40B4-BE49-F238E27FC236}">
                <a16:creationId xmlns:a16="http://schemas.microsoft.com/office/drawing/2014/main" xmlns="" id="{33DC095B-F663-5447-9453-A245D06CE5B0}"/>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431D53C4-B748-F94B-8618-1C8A4CDB5E2E}" type="datetimeFigureOut">
              <a:rPr lang="en-US"/>
              <a:pPr>
                <a:defRPr/>
              </a:pPr>
              <a:t>10/28/22</a:t>
            </a:fld>
            <a:endParaRPr lang="en-US" dirty="0"/>
          </a:p>
        </p:txBody>
      </p:sp>
      <p:sp>
        <p:nvSpPr>
          <p:cNvPr id="4" name="Slide Image Placeholder 3">
            <a:extLst>
              <a:ext uri="{FF2B5EF4-FFF2-40B4-BE49-F238E27FC236}">
                <a16:creationId xmlns:a16="http://schemas.microsoft.com/office/drawing/2014/main" xmlns="" id="{B723C4E8-3F4D-D04A-BAF8-651E54DF1BBB}"/>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xmlns="" id="{570532E2-2D0B-2C42-BFE7-00EA5CF50166}"/>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xmlns="" id="{B3E5ACFC-B433-704A-BFA9-4F462171B377}"/>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dirty="0"/>
              <a:t>ASCCC Academic Academy 2020</a:t>
            </a:r>
          </a:p>
        </p:txBody>
      </p:sp>
      <p:sp>
        <p:nvSpPr>
          <p:cNvPr id="7" name="Slide Number Placeholder 6">
            <a:extLst>
              <a:ext uri="{FF2B5EF4-FFF2-40B4-BE49-F238E27FC236}">
                <a16:creationId xmlns:a16="http://schemas.microsoft.com/office/drawing/2014/main" xmlns="" id="{02EA6DDD-C8E9-444B-A973-CAFAFDD95C8A}"/>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0DE75ABD-7C45-2E4B-94AC-5D3C882FB6CA}"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Stephanie 	</a:t>
            </a:r>
          </a:p>
        </p:txBody>
      </p:sp>
      <p:sp>
        <p:nvSpPr>
          <p:cNvPr id="4" name="Footer Placeholder 3"/>
          <p:cNvSpPr>
            <a:spLocks noGrp="1"/>
          </p:cNvSpPr>
          <p:nvPr>
            <p:ph type="ftr" sz="quarter" idx="4"/>
          </p:nvPr>
        </p:nvSpPr>
        <p:spPr/>
        <p:txBody>
          <a:bodyPr/>
          <a:lstStyle/>
          <a:p>
            <a:pPr>
              <a:defRPr/>
            </a:pPr>
            <a:r>
              <a:rPr lang="en-US" dirty="0"/>
              <a:t>ASCCC Academic Academy 2020</a:t>
            </a:r>
          </a:p>
        </p:txBody>
      </p:sp>
      <p:sp>
        <p:nvSpPr>
          <p:cNvPr id="5" name="Slide Number Placeholder 4"/>
          <p:cNvSpPr>
            <a:spLocks noGrp="1"/>
          </p:cNvSpPr>
          <p:nvPr>
            <p:ph type="sldNum" sz="quarter" idx="5"/>
          </p:nvPr>
        </p:nvSpPr>
        <p:spPr/>
        <p:txBody>
          <a:bodyPr/>
          <a:lstStyle/>
          <a:p>
            <a:pPr>
              <a:defRPr/>
            </a:pPr>
            <a:fld id="{0DE75ABD-7C45-2E4B-94AC-5D3C882FB6CA}" type="slidenum">
              <a:rPr lang="en-US" altLang="en-US" smtClean="0"/>
              <a:pPr>
                <a:defRPr/>
              </a:pPr>
              <a:t>1</a:t>
            </a:fld>
            <a:endParaRPr lang="en-US" altLang="en-US" dirty="0"/>
          </a:p>
        </p:txBody>
      </p:sp>
    </p:spTree>
    <p:extLst>
      <p:ext uri="{BB962C8B-B14F-4D97-AF65-F5344CB8AC3E}">
        <p14:creationId xmlns:p14="http://schemas.microsoft.com/office/powerpoint/2010/main" val="17511800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Ginni </a:t>
            </a:r>
            <a:endParaRPr dirty="0"/>
          </a:p>
        </p:txBody>
      </p:sp>
      <p:sp>
        <p:nvSpPr>
          <p:cNvPr id="229" name="Google Shape;229;p15: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dirty="0"/>
              <a:t>ASCCC Academic Academy 2020</a:t>
            </a:r>
            <a:endParaRPr dirty="0"/>
          </a:p>
        </p:txBody>
      </p:sp>
      <p:sp>
        <p:nvSpPr>
          <p:cNvPr id="230" name="Google Shape;230;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dirty="0"/>
          </a:p>
        </p:txBody>
      </p:sp>
    </p:spTree>
    <p:extLst>
      <p:ext uri="{BB962C8B-B14F-4D97-AF65-F5344CB8AC3E}">
        <p14:creationId xmlns:p14="http://schemas.microsoft.com/office/powerpoint/2010/main" val="38247549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Ginni </a:t>
            </a:r>
            <a:endParaRPr dirty="0"/>
          </a:p>
        </p:txBody>
      </p:sp>
      <p:sp>
        <p:nvSpPr>
          <p:cNvPr id="238" name="Google Shape;238;p16: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dirty="0"/>
              <a:t>ASCCC Academic Academy 2020</a:t>
            </a:r>
            <a:endParaRPr dirty="0"/>
          </a:p>
        </p:txBody>
      </p:sp>
      <p:sp>
        <p:nvSpPr>
          <p:cNvPr id="239" name="Google Shape;239;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dirty="0"/>
          </a:p>
        </p:txBody>
      </p:sp>
    </p:spTree>
    <p:extLst>
      <p:ext uri="{BB962C8B-B14F-4D97-AF65-F5344CB8AC3E}">
        <p14:creationId xmlns:p14="http://schemas.microsoft.com/office/powerpoint/2010/main" val="15311596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Ginni </a:t>
            </a:r>
            <a:endParaRPr dirty="0"/>
          </a:p>
        </p:txBody>
      </p:sp>
      <p:sp>
        <p:nvSpPr>
          <p:cNvPr id="247" name="Google Shape;247;p17: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dirty="0"/>
              <a:t>ASCCC Academic Academy 2020</a:t>
            </a:r>
            <a:endParaRPr dirty="0"/>
          </a:p>
        </p:txBody>
      </p:sp>
      <p:sp>
        <p:nvSpPr>
          <p:cNvPr id="248" name="Google Shape;248;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dirty="0"/>
          </a:p>
        </p:txBody>
      </p:sp>
    </p:spTree>
    <p:extLst>
      <p:ext uri="{BB962C8B-B14F-4D97-AF65-F5344CB8AC3E}">
        <p14:creationId xmlns:p14="http://schemas.microsoft.com/office/powerpoint/2010/main" val="33387467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Ginni </a:t>
            </a:r>
            <a:endParaRPr dirty="0"/>
          </a:p>
        </p:txBody>
      </p:sp>
      <p:sp>
        <p:nvSpPr>
          <p:cNvPr id="256" name="Google Shape;256;p18: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dirty="0"/>
              <a:t>ASCCC Academic Academy 2020</a:t>
            </a:r>
            <a:endParaRPr dirty="0"/>
          </a:p>
        </p:txBody>
      </p:sp>
      <p:sp>
        <p:nvSpPr>
          <p:cNvPr id="257" name="Google Shape;257;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dirty="0"/>
          </a:p>
        </p:txBody>
      </p:sp>
    </p:spTree>
    <p:extLst>
      <p:ext uri="{BB962C8B-B14F-4D97-AF65-F5344CB8AC3E}">
        <p14:creationId xmlns:p14="http://schemas.microsoft.com/office/powerpoint/2010/main" val="28947399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Ginni </a:t>
            </a:r>
            <a:endParaRPr dirty="0"/>
          </a:p>
        </p:txBody>
      </p:sp>
      <p:sp>
        <p:nvSpPr>
          <p:cNvPr id="265" name="Google Shape;265;p19: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dirty="0"/>
              <a:t>ASCCC Academic Academy 2020</a:t>
            </a:r>
            <a:endParaRPr dirty="0"/>
          </a:p>
        </p:txBody>
      </p:sp>
      <p:sp>
        <p:nvSpPr>
          <p:cNvPr id="266" name="Google Shape;266;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dirty="0"/>
          </a:p>
        </p:txBody>
      </p:sp>
    </p:spTree>
    <p:extLst>
      <p:ext uri="{BB962C8B-B14F-4D97-AF65-F5344CB8AC3E}">
        <p14:creationId xmlns:p14="http://schemas.microsoft.com/office/powerpoint/2010/main" val="23481378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1515e23dbc4_0_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1515e23dbc4_0_7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LaTonya </a:t>
            </a:r>
            <a:endParaRPr dirty="0"/>
          </a:p>
        </p:txBody>
      </p:sp>
      <p:sp>
        <p:nvSpPr>
          <p:cNvPr id="283" name="Google Shape;283;g1515e23dbc4_0_7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dirty="0"/>
          </a:p>
        </p:txBody>
      </p:sp>
    </p:spTree>
    <p:extLst>
      <p:ext uri="{BB962C8B-B14F-4D97-AF65-F5344CB8AC3E}">
        <p14:creationId xmlns:p14="http://schemas.microsoft.com/office/powerpoint/2010/main" val="11605633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0" fontAlgn="base" latinLnBrk="0" hangingPunct="0">
              <a:lnSpc>
                <a:spcPct val="100000"/>
              </a:lnSpc>
              <a:spcBef>
                <a:spcPts val="0"/>
              </a:spcBef>
              <a:spcAft>
                <a:spcPts val="0"/>
              </a:spcAft>
              <a:buClrTx/>
              <a:buSzTx/>
              <a:buFontTx/>
              <a:buNone/>
              <a:tabLst/>
              <a:defRPr/>
            </a:pPr>
            <a:r>
              <a:rPr lang="en-US" dirty="0"/>
              <a:t>LaTonya </a:t>
            </a:r>
          </a:p>
          <a:p>
            <a:pPr marL="0" lvl="0" indent="0" algn="l" rtl="0">
              <a:spcBef>
                <a:spcPts val="0"/>
              </a:spcBef>
              <a:spcAft>
                <a:spcPts val="0"/>
              </a:spcAft>
              <a:buNone/>
            </a:pPr>
            <a:endParaRPr dirty="0"/>
          </a:p>
        </p:txBody>
      </p:sp>
      <p:sp>
        <p:nvSpPr>
          <p:cNvPr id="290" name="Google Shape;290;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826373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151eb16663b_0_2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defTabSz="914400" rtl="0" eaLnBrk="0" fontAlgn="base" latinLnBrk="0" hangingPunct="0">
              <a:lnSpc>
                <a:spcPct val="100000"/>
              </a:lnSpc>
              <a:spcBef>
                <a:spcPts val="0"/>
              </a:spcBef>
              <a:spcAft>
                <a:spcPts val="0"/>
              </a:spcAft>
              <a:buClrTx/>
              <a:buSzTx/>
              <a:buFontTx/>
              <a:buNone/>
              <a:tabLst/>
              <a:defRPr/>
            </a:pPr>
            <a:r>
              <a:rPr lang="en-US" dirty="0"/>
              <a:t>LaTonya </a:t>
            </a:r>
          </a:p>
          <a:p>
            <a:pPr marL="0" lvl="0" indent="0" algn="l" rtl="0">
              <a:spcBef>
                <a:spcPts val="0"/>
              </a:spcBef>
              <a:spcAft>
                <a:spcPts val="0"/>
              </a:spcAft>
              <a:buNone/>
            </a:pPr>
            <a:endParaRPr dirty="0"/>
          </a:p>
        </p:txBody>
      </p:sp>
      <p:sp>
        <p:nvSpPr>
          <p:cNvPr id="345" name="Google Shape;345;g151eb16663b_0_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843245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1515e23dbc4_0_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1515e23dbc4_0_4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defTabSz="914400" rtl="0" eaLnBrk="0" fontAlgn="base" latinLnBrk="0" hangingPunct="0">
              <a:lnSpc>
                <a:spcPct val="100000"/>
              </a:lnSpc>
              <a:spcBef>
                <a:spcPts val="0"/>
              </a:spcBef>
              <a:spcAft>
                <a:spcPts val="0"/>
              </a:spcAft>
              <a:buClrTx/>
              <a:buSzTx/>
              <a:buFontTx/>
              <a:buNone/>
              <a:tabLst/>
              <a:defRPr/>
            </a:pPr>
            <a:r>
              <a:rPr lang="en-US" dirty="0"/>
              <a:t>LaTonya </a:t>
            </a:r>
          </a:p>
          <a:p>
            <a:pPr marL="0" lvl="0" indent="0" algn="l" rtl="0">
              <a:spcBef>
                <a:spcPts val="0"/>
              </a:spcBef>
              <a:spcAft>
                <a:spcPts val="0"/>
              </a:spcAft>
              <a:buNone/>
            </a:pPr>
            <a:endParaRPr dirty="0"/>
          </a:p>
        </p:txBody>
      </p:sp>
      <p:sp>
        <p:nvSpPr>
          <p:cNvPr id="367" name="Google Shape;367;g1515e23dbc4_0_4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dirty="0"/>
          </a:p>
        </p:txBody>
      </p:sp>
    </p:spTree>
    <p:extLst>
      <p:ext uri="{BB962C8B-B14F-4D97-AF65-F5344CB8AC3E}">
        <p14:creationId xmlns:p14="http://schemas.microsoft.com/office/powerpoint/2010/main" val="36498974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0" fontAlgn="base" latinLnBrk="0" hangingPunct="0">
              <a:lnSpc>
                <a:spcPct val="100000"/>
              </a:lnSpc>
              <a:spcBef>
                <a:spcPts val="0"/>
              </a:spcBef>
              <a:spcAft>
                <a:spcPts val="0"/>
              </a:spcAft>
              <a:buClrTx/>
              <a:buSzTx/>
              <a:buFontTx/>
              <a:buNone/>
              <a:tabLst/>
              <a:defRPr/>
            </a:pPr>
            <a:r>
              <a:rPr lang="en-US" dirty="0"/>
              <a:t>LaTonya </a:t>
            </a:r>
          </a:p>
          <a:p>
            <a:pPr marL="0" lvl="0" indent="0" algn="l" rtl="0">
              <a:spcBef>
                <a:spcPts val="0"/>
              </a:spcBef>
              <a:spcAft>
                <a:spcPts val="0"/>
              </a:spcAft>
              <a:buNone/>
            </a:pPr>
            <a:endParaRPr dirty="0"/>
          </a:p>
        </p:txBody>
      </p:sp>
      <p:sp>
        <p:nvSpPr>
          <p:cNvPr id="374" name="Google Shape;374;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16176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Stephanie </a:t>
            </a:r>
          </a:p>
        </p:txBody>
      </p:sp>
      <p:sp>
        <p:nvSpPr>
          <p:cNvPr id="4" name="Footer Placeholder 3"/>
          <p:cNvSpPr>
            <a:spLocks noGrp="1"/>
          </p:cNvSpPr>
          <p:nvPr>
            <p:ph type="ftr" sz="quarter" idx="4"/>
          </p:nvPr>
        </p:nvSpPr>
        <p:spPr/>
        <p:txBody>
          <a:bodyPr/>
          <a:lstStyle/>
          <a:p>
            <a:pPr>
              <a:defRPr/>
            </a:pPr>
            <a:r>
              <a:rPr lang="en-US" dirty="0"/>
              <a:t>ASCCC Academic Academy 2020</a:t>
            </a:r>
          </a:p>
        </p:txBody>
      </p:sp>
      <p:sp>
        <p:nvSpPr>
          <p:cNvPr id="5" name="Slide Number Placeholder 4"/>
          <p:cNvSpPr>
            <a:spLocks noGrp="1"/>
          </p:cNvSpPr>
          <p:nvPr>
            <p:ph type="sldNum" sz="quarter" idx="5"/>
          </p:nvPr>
        </p:nvSpPr>
        <p:spPr/>
        <p:txBody>
          <a:bodyPr/>
          <a:lstStyle/>
          <a:p>
            <a:pPr>
              <a:defRPr/>
            </a:pPr>
            <a:fld id="{0DE75ABD-7C45-2E4B-94AC-5D3C882FB6CA}" type="slidenum">
              <a:rPr lang="en-US" altLang="en-US" smtClean="0"/>
              <a:pPr>
                <a:defRPr/>
              </a:pPr>
              <a:t>2</a:t>
            </a:fld>
            <a:endParaRPr lang="en-US" altLang="en-US" dirty="0"/>
          </a:p>
        </p:txBody>
      </p:sp>
    </p:spTree>
    <p:extLst>
      <p:ext uri="{BB962C8B-B14F-4D97-AF65-F5344CB8AC3E}">
        <p14:creationId xmlns:p14="http://schemas.microsoft.com/office/powerpoint/2010/main" val="17153508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151eb16663b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defTabSz="914400" rtl="0" eaLnBrk="0" fontAlgn="base" latinLnBrk="0" hangingPunct="0">
              <a:lnSpc>
                <a:spcPct val="100000"/>
              </a:lnSpc>
              <a:spcBef>
                <a:spcPts val="0"/>
              </a:spcBef>
              <a:spcAft>
                <a:spcPts val="0"/>
              </a:spcAft>
              <a:buClrTx/>
              <a:buSzTx/>
              <a:buFontTx/>
              <a:buNone/>
              <a:tabLst/>
              <a:defRPr/>
            </a:pPr>
            <a:r>
              <a:rPr lang="en-US" dirty="0"/>
              <a:t>LaTonya </a:t>
            </a:r>
          </a:p>
          <a:p>
            <a:pPr marL="0" lvl="0" indent="0" algn="l" rtl="0">
              <a:spcBef>
                <a:spcPts val="0"/>
              </a:spcBef>
              <a:spcAft>
                <a:spcPts val="0"/>
              </a:spcAft>
              <a:buNone/>
            </a:pPr>
            <a:endParaRPr dirty="0"/>
          </a:p>
        </p:txBody>
      </p:sp>
      <p:sp>
        <p:nvSpPr>
          <p:cNvPr id="382" name="Google Shape;382;g151eb16663b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31926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151eb16663b_0_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defTabSz="914400" rtl="0" eaLnBrk="0" fontAlgn="base" latinLnBrk="0" hangingPunct="0">
              <a:lnSpc>
                <a:spcPct val="100000"/>
              </a:lnSpc>
              <a:spcBef>
                <a:spcPts val="0"/>
              </a:spcBef>
              <a:spcAft>
                <a:spcPts val="0"/>
              </a:spcAft>
              <a:buClrTx/>
              <a:buSzTx/>
              <a:buFontTx/>
              <a:buNone/>
              <a:tabLst/>
              <a:defRPr/>
            </a:pPr>
            <a:r>
              <a:rPr lang="en-US" dirty="0"/>
              <a:t>LaTonya </a:t>
            </a:r>
          </a:p>
          <a:p>
            <a:pPr marL="0" lvl="0" indent="0" algn="l" rtl="0">
              <a:spcBef>
                <a:spcPts val="0"/>
              </a:spcBef>
              <a:spcAft>
                <a:spcPts val="0"/>
              </a:spcAft>
              <a:buNone/>
            </a:pPr>
            <a:endParaRPr dirty="0"/>
          </a:p>
        </p:txBody>
      </p:sp>
      <p:sp>
        <p:nvSpPr>
          <p:cNvPr id="390" name="Google Shape;390;g151eb16663b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307178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151eb16663b_0_2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defTabSz="914400" rtl="0" eaLnBrk="0" fontAlgn="base" latinLnBrk="0" hangingPunct="0">
              <a:lnSpc>
                <a:spcPct val="100000"/>
              </a:lnSpc>
              <a:spcBef>
                <a:spcPts val="0"/>
              </a:spcBef>
              <a:spcAft>
                <a:spcPts val="0"/>
              </a:spcAft>
              <a:buClrTx/>
              <a:buSzTx/>
              <a:buFontTx/>
              <a:buNone/>
              <a:tabLst/>
              <a:defRPr/>
            </a:pPr>
            <a:r>
              <a:rPr lang="en-US" dirty="0"/>
              <a:t>LaTonya </a:t>
            </a:r>
          </a:p>
          <a:p>
            <a:pPr marL="0" lvl="0" indent="0" algn="l" rtl="0">
              <a:spcBef>
                <a:spcPts val="0"/>
              </a:spcBef>
              <a:spcAft>
                <a:spcPts val="0"/>
              </a:spcAft>
              <a:buNone/>
            </a:pPr>
            <a:endParaRPr dirty="0"/>
          </a:p>
        </p:txBody>
      </p:sp>
      <p:sp>
        <p:nvSpPr>
          <p:cNvPr id="398" name="Google Shape;398;g151eb16663b_0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476094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151eb16663b_0_5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defTabSz="914400" rtl="0" eaLnBrk="0" fontAlgn="base" latinLnBrk="0" hangingPunct="0">
              <a:lnSpc>
                <a:spcPct val="100000"/>
              </a:lnSpc>
              <a:spcBef>
                <a:spcPts val="0"/>
              </a:spcBef>
              <a:spcAft>
                <a:spcPts val="0"/>
              </a:spcAft>
              <a:buClrTx/>
              <a:buSzTx/>
              <a:buFontTx/>
              <a:buNone/>
              <a:tabLst/>
              <a:defRPr/>
            </a:pPr>
            <a:r>
              <a:rPr lang="en-US" dirty="0"/>
              <a:t>LaTonya </a:t>
            </a:r>
          </a:p>
          <a:p>
            <a:pPr marL="0" lvl="0" indent="0" algn="l" rtl="0">
              <a:spcBef>
                <a:spcPts val="0"/>
              </a:spcBef>
              <a:spcAft>
                <a:spcPts val="0"/>
              </a:spcAft>
              <a:buNone/>
            </a:pPr>
            <a:endParaRPr dirty="0"/>
          </a:p>
        </p:txBody>
      </p:sp>
      <p:sp>
        <p:nvSpPr>
          <p:cNvPr id="406" name="Google Shape;406;g151eb16663b_0_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66442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1515e23dbc4_0_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3" name="Google Shape;413;g1515e23dbc4_0_9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Cheryl </a:t>
            </a:r>
            <a:endParaRPr dirty="0"/>
          </a:p>
        </p:txBody>
      </p:sp>
      <p:sp>
        <p:nvSpPr>
          <p:cNvPr id="414" name="Google Shape;414;g1515e23dbc4_0_9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dirty="0"/>
          </a:p>
        </p:txBody>
      </p:sp>
    </p:spTree>
    <p:extLst>
      <p:ext uri="{BB962C8B-B14F-4D97-AF65-F5344CB8AC3E}">
        <p14:creationId xmlns:p14="http://schemas.microsoft.com/office/powerpoint/2010/main" val="17875120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Cheryl </a:t>
            </a:r>
            <a:endParaRPr dirty="0"/>
          </a:p>
        </p:txBody>
      </p:sp>
      <p:sp>
        <p:nvSpPr>
          <p:cNvPr id="421" name="Google Shape;421;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556790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Cheryl </a:t>
            </a:r>
            <a:endParaRPr dirty="0"/>
          </a:p>
        </p:txBody>
      </p:sp>
      <p:sp>
        <p:nvSpPr>
          <p:cNvPr id="429" name="Google Shape;429;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176910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1562efcdde7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Cheryl </a:t>
            </a:r>
            <a:endParaRPr dirty="0"/>
          </a:p>
        </p:txBody>
      </p:sp>
      <p:sp>
        <p:nvSpPr>
          <p:cNvPr id="436" name="Google Shape;436;g1562efcdde7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269800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1562efcdde7_0_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3" name="Google Shape;453;g1562efcdde7_0_2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defTabSz="914400" rtl="0" eaLnBrk="0" fontAlgn="base" latinLnBrk="0" hangingPunct="0">
              <a:lnSpc>
                <a:spcPct val="100000"/>
              </a:lnSpc>
              <a:spcBef>
                <a:spcPts val="0"/>
              </a:spcBef>
              <a:spcAft>
                <a:spcPts val="0"/>
              </a:spcAft>
              <a:buClrTx/>
              <a:buSzTx/>
              <a:buFontTx/>
              <a:buNone/>
              <a:tabLst/>
              <a:defRPr/>
            </a:pPr>
            <a:r>
              <a:rPr lang="en-US" dirty="0"/>
              <a:t>Stephanie </a:t>
            </a:r>
          </a:p>
        </p:txBody>
      </p:sp>
      <p:sp>
        <p:nvSpPr>
          <p:cNvPr id="454" name="Google Shape;454;g1562efcdde7_0_2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28</a:t>
            </a:fld>
            <a:endParaRPr dirty="0"/>
          </a:p>
        </p:txBody>
      </p:sp>
    </p:spTree>
    <p:extLst>
      <p:ext uri="{BB962C8B-B14F-4D97-AF65-F5344CB8AC3E}">
        <p14:creationId xmlns:p14="http://schemas.microsoft.com/office/powerpoint/2010/main" val="15347269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1562efcdde7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1" name="Google Shape;461;g1562efcdde7_0_1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Stephanie </a:t>
            </a:r>
            <a:endParaRPr dirty="0"/>
          </a:p>
        </p:txBody>
      </p:sp>
      <p:sp>
        <p:nvSpPr>
          <p:cNvPr id="462" name="Google Shape;462;g1562efcdde7_0_1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29</a:t>
            </a:fld>
            <a:endParaRPr dirty="0"/>
          </a:p>
        </p:txBody>
      </p:sp>
    </p:spTree>
    <p:extLst>
      <p:ext uri="{BB962C8B-B14F-4D97-AF65-F5344CB8AC3E}">
        <p14:creationId xmlns:p14="http://schemas.microsoft.com/office/powerpoint/2010/main" val="2023155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Stephanie </a:t>
            </a:r>
          </a:p>
        </p:txBody>
      </p:sp>
      <p:sp>
        <p:nvSpPr>
          <p:cNvPr id="4" name="Footer Placeholder 3"/>
          <p:cNvSpPr>
            <a:spLocks noGrp="1"/>
          </p:cNvSpPr>
          <p:nvPr>
            <p:ph type="ftr" sz="quarter" idx="4"/>
          </p:nvPr>
        </p:nvSpPr>
        <p:spPr/>
        <p:txBody>
          <a:bodyPr/>
          <a:lstStyle/>
          <a:p>
            <a:pPr>
              <a:defRPr/>
            </a:pPr>
            <a:r>
              <a:rPr lang="en-US" dirty="0"/>
              <a:t>ASCCC Academic Academy 2020</a:t>
            </a:r>
          </a:p>
        </p:txBody>
      </p:sp>
      <p:sp>
        <p:nvSpPr>
          <p:cNvPr id="5" name="Slide Number Placeholder 4"/>
          <p:cNvSpPr>
            <a:spLocks noGrp="1"/>
          </p:cNvSpPr>
          <p:nvPr>
            <p:ph type="sldNum" sz="quarter" idx="5"/>
          </p:nvPr>
        </p:nvSpPr>
        <p:spPr/>
        <p:txBody>
          <a:bodyPr/>
          <a:lstStyle/>
          <a:p>
            <a:pPr>
              <a:defRPr/>
            </a:pPr>
            <a:fld id="{0DE75ABD-7C45-2E4B-94AC-5D3C882FB6CA}" type="slidenum">
              <a:rPr lang="en-US" altLang="en-US" smtClean="0"/>
              <a:pPr>
                <a:defRPr/>
              </a:pPr>
              <a:t>3</a:t>
            </a:fld>
            <a:endParaRPr lang="en-US" altLang="en-US" dirty="0"/>
          </a:p>
        </p:txBody>
      </p:sp>
    </p:spTree>
    <p:extLst>
      <p:ext uri="{BB962C8B-B14F-4D97-AF65-F5344CB8AC3E}">
        <p14:creationId xmlns:p14="http://schemas.microsoft.com/office/powerpoint/2010/main" val="31019645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g1515e23dbc4_0_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8" name="Google Shape;468;g1515e23dbc4_0_9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Stephanie </a:t>
            </a:r>
            <a:endParaRPr dirty="0"/>
          </a:p>
        </p:txBody>
      </p:sp>
      <p:sp>
        <p:nvSpPr>
          <p:cNvPr id="469" name="Google Shape;469;g1515e23dbc4_0_9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dirty="0"/>
          </a:p>
        </p:txBody>
      </p:sp>
    </p:spTree>
    <p:extLst>
      <p:ext uri="{BB962C8B-B14F-4D97-AF65-F5344CB8AC3E}">
        <p14:creationId xmlns:p14="http://schemas.microsoft.com/office/powerpoint/2010/main" val="7835030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Stephanie </a:t>
            </a:r>
            <a:endParaRPr dirty="0"/>
          </a:p>
        </p:txBody>
      </p:sp>
      <p:sp>
        <p:nvSpPr>
          <p:cNvPr id="492" name="Google Shape;492;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9395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1515e23dbc4_0_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1515e23dbc4_0_6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Ginni </a:t>
            </a:r>
            <a:endParaRPr dirty="0"/>
          </a:p>
        </p:txBody>
      </p:sp>
      <p:sp>
        <p:nvSpPr>
          <p:cNvPr id="97" name="Google Shape;97;g1515e23dbc4_0_6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dirty="0"/>
          </a:p>
        </p:txBody>
      </p:sp>
    </p:spTree>
    <p:extLst>
      <p:ext uri="{BB962C8B-B14F-4D97-AF65-F5344CB8AC3E}">
        <p14:creationId xmlns:p14="http://schemas.microsoft.com/office/powerpoint/2010/main" val="24538157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Stephanie </a:t>
            </a:r>
          </a:p>
        </p:txBody>
      </p:sp>
      <p:sp>
        <p:nvSpPr>
          <p:cNvPr id="4" name="Footer Placeholder 3"/>
          <p:cNvSpPr>
            <a:spLocks noGrp="1"/>
          </p:cNvSpPr>
          <p:nvPr>
            <p:ph type="ftr" sz="quarter" idx="4"/>
          </p:nvPr>
        </p:nvSpPr>
        <p:spPr/>
        <p:txBody>
          <a:bodyPr/>
          <a:lstStyle/>
          <a:p>
            <a:pPr>
              <a:defRPr/>
            </a:pPr>
            <a:r>
              <a:rPr lang="en-US" dirty="0"/>
              <a:t>ASCCC Academic Academy 2020</a:t>
            </a:r>
          </a:p>
        </p:txBody>
      </p:sp>
      <p:sp>
        <p:nvSpPr>
          <p:cNvPr id="5" name="Slide Number Placeholder 4"/>
          <p:cNvSpPr>
            <a:spLocks noGrp="1"/>
          </p:cNvSpPr>
          <p:nvPr>
            <p:ph type="sldNum" sz="quarter" idx="5"/>
          </p:nvPr>
        </p:nvSpPr>
        <p:spPr/>
        <p:txBody>
          <a:bodyPr/>
          <a:lstStyle/>
          <a:p>
            <a:pPr>
              <a:defRPr/>
            </a:pPr>
            <a:fld id="{0DE75ABD-7C45-2E4B-94AC-5D3C882FB6CA}" type="slidenum">
              <a:rPr lang="en-US" altLang="en-US" smtClean="0"/>
              <a:pPr>
                <a:defRPr/>
              </a:pPr>
              <a:t>5</a:t>
            </a:fld>
            <a:endParaRPr lang="en-US" altLang="en-US" dirty="0"/>
          </a:p>
        </p:txBody>
      </p:sp>
    </p:spTree>
    <p:extLst>
      <p:ext uri="{BB962C8B-B14F-4D97-AF65-F5344CB8AC3E}">
        <p14:creationId xmlns:p14="http://schemas.microsoft.com/office/powerpoint/2010/main" val="42754521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Stephanie </a:t>
            </a:r>
            <a:endParaRPr dirty="0"/>
          </a:p>
        </p:txBody>
      </p:sp>
      <p:sp>
        <p:nvSpPr>
          <p:cNvPr id="177" name="Google Shape;177;p12: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dirty="0"/>
              <a:t>ASCCC Academic Academy 2020</a:t>
            </a:r>
            <a:endParaRPr dirty="0"/>
          </a:p>
        </p:txBody>
      </p:sp>
      <p:sp>
        <p:nvSpPr>
          <p:cNvPr id="178" name="Google Shape;178;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dirty="0"/>
          </a:p>
        </p:txBody>
      </p:sp>
    </p:spTree>
    <p:extLst>
      <p:ext uri="{BB962C8B-B14F-4D97-AF65-F5344CB8AC3E}">
        <p14:creationId xmlns:p14="http://schemas.microsoft.com/office/powerpoint/2010/main" val="7377122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1515e23dbc4_0_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1515e23dbc4_0_7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Ginni 7-14</a:t>
            </a:r>
            <a:endParaRPr dirty="0"/>
          </a:p>
        </p:txBody>
      </p:sp>
      <p:sp>
        <p:nvSpPr>
          <p:cNvPr id="195" name="Google Shape;195;g1515e23dbc4_0_7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dirty="0"/>
          </a:p>
        </p:txBody>
      </p:sp>
    </p:spTree>
    <p:extLst>
      <p:ext uri="{BB962C8B-B14F-4D97-AF65-F5344CB8AC3E}">
        <p14:creationId xmlns:p14="http://schemas.microsoft.com/office/powerpoint/2010/main" val="26658769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Ginni </a:t>
            </a:r>
            <a:endParaRPr dirty="0"/>
          </a:p>
        </p:txBody>
      </p:sp>
      <p:sp>
        <p:nvSpPr>
          <p:cNvPr id="203" name="Google Shape;203;p14: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dirty="0"/>
              <a:t>ASCCC Academic Academy 2020</a:t>
            </a:r>
            <a:endParaRPr dirty="0"/>
          </a:p>
        </p:txBody>
      </p:sp>
      <p:sp>
        <p:nvSpPr>
          <p:cNvPr id="204" name="Google Shape;204;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dirty="0"/>
          </a:p>
        </p:txBody>
      </p:sp>
    </p:spTree>
    <p:extLst>
      <p:ext uri="{BB962C8B-B14F-4D97-AF65-F5344CB8AC3E}">
        <p14:creationId xmlns:p14="http://schemas.microsoft.com/office/powerpoint/2010/main" val="12032477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1515e23dbc4_0_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1515e23dbc4_0_8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Ginni </a:t>
            </a:r>
            <a:endParaRPr dirty="0"/>
          </a:p>
        </p:txBody>
      </p:sp>
      <p:sp>
        <p:nvSpPr>
          <p:cNvPr id="221" name="Google Shape;221;g1515e23dbc4_0_8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dirty="0"/>
          </a:p>
        </p:txBody>
      </p:sp>
    </p:spTree>
    <p:extLst>
      <p:ext uri="{BB962C8B-B14F-4D97-AF65-F5344CB8AC3E}">
        <p14:creationId xmlns:p14="http://schemas.microsoft.com/office/powerpoint/2010/main" val="3815121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5.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FD1D64-835C-DDD4-DA04-90850E4D3045}"/>
              </a:ext>
            </a:extLst>
          </p:cNvPr>
          <p:cNvSpPr>
            <a:spLocks noGrp="1"/>
          </p:cNvSpPr>
          <p:nvPr>
            <p:ph type="title"/>
          </p:nvPr>
        </p:nvSpPr>
        <p:spPr>
          <a:xfrm>
            <a:off x="6446619" y="217272"/>
            <a:ext cx="5492432" cy="4959402"/>
          </a:xfrm>
        </p:spPr>
        <p:txBody>
          <a:bodyPr>
            <a:normAutofit/>
          </a:bodyPr>
          <a:lstStyle>
            <a:lvl1pPr algn="ctr">
              <a:lnSpc>
                <a:spcPct val="100000"/>
              </a:lnSpc>
              <a:defRPr sz="4400">
                <a:solidFill>
                  <a:schemeClr val="accent1"/>
                </a:solidFill>
              </a:defRPr>
            </a:lvl1pPr>
          </a:lstStyle>
          <a:p>
            <a:r>
              <a:rPr lang="en-US"/>
              <a:t>Click to edit Master title style</a:t>
            </a:r>
            <a:endParaRPr lang="en-US" dirty="0"/>
          </a:p>
        </p:txBody>
      </p:sp>
    </p:spTree>
    <p:extLst>
      <p:ext uri="{BB962C8B-B14F-4D97-AF65-F5344CB8AC3E}">
        <p14:creationId xmlns:p14="http://schemas.microsoft.com/office/powerpoint/2010/main" val="1461882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Tx" preserve="1">
  <p:cSld name="Section Slide B">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C49FA93C-3CD9-9B4F-AA5C-2BBD1A22FF73}"/>
              </a:ext>
            </a:extLst>
          </p:cNvPr>
          <p:cNvPicPr>
            <a:picLocks noChangeAspect="1"/>
          </p:cNvPicPr>
          <p:nvPr userDrawn="1"/>
        </p:nvPicPr>
        <p:blipFill>
          <a:blip r:embed="rId2"/>
          <a:srcRect/>
          <a:stretch/>
        </p:blipFill>
        <p:spPr>
          <a:xfrm>
            <a:off x="-14502" y="1"/>
            <a:ext cx="4008438" cy="6858000"/>
          </a:xfrm>
          <a:prstGeom prst="rect">
            <a:avLst/>
          </a:prstGeom>
          <a:ln>
            <a:noFill/>
          </a:ln>
          <a:effectLst>
            <a:outerShdw blurRad="190500" dist="38100" algn="l" rotWithShape="0">
              <a:prstClr val="black">
                <a:alpha val="40000"/>
              </a:prstClr>
            </a:outerShdw>
          </a:effectLst>
        </p:spPr>
      </p:pic>
      <p:sp>
        <p:nvSpPr>
          <p:cNvPr id="6" name="Rectangle 5">
            <a:extLst>
              <a:ext uri="{FF2B5EF4-FFF2-40B4-BE49-F238E27FC236}">
                <a16:creationId xmlns:a16="http://schemas.microsoft.com/office/drawing/2014/main" xmlns="" id="{42B1E8EB-BC97-2444-B883-785C3FF61A8B}"/>
              </a:ext>
            </a:extLst>
          </p:cNvPr>
          <p:cNvSpPr/>
          <p:nvPr userDrawn="1"/>
        </p:nvSpPr>
        <p:spPr>
          <a:xfrm>
            <a:off x="-21128" y="1119187"/>
            <a:ext cx="4024676" cy="4619625"/>
          </a:xfrm>
          <a:prstGeom prst="rect">
            <a:avLst/>
          </a:prstGeom>
          <a:solidFill>
            <a:schemeClr val="tx1"/>
          </a:solidFill>
          <a:ln>
            <a:noFill/>
          </a:ln>
          <a:effectLst>
            <a:outerShdw blurRad="393700" dir="11400000" sx="1000" sy="1000" algn="ctr" rotWithShape="0">
              <a:schemeClr val="tx2"/>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endParaRPr>
          </a:p>
        </p:txBody>
      </p:sp>
      <p:pic>
        <p:nvPicPr>
          <p:cNvPr id="7" name="Picture 6">
            <a:extLst>
              <a:ext uri="{FF2B5EF4-FFF2-40B4-BE49-F238E27FC236}">
                <a16:creationId xmlns:a16="http://schemas.microsoft.com/office/drawing/2014/main" xmlns="" id="{1B3A4373-87B5-BD4F-BE04-0477A6DA69A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60863"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xmlns="" id="{5AC18D6B-A703-E64A-A334-C1CD5C8182CE}"/>
              </a:ext>
            </a:extLst>
          </p:cNvPr>
          <p:cNvSpPr/>
          <p:nvPr userDrawn="1"/>
        </p:nvSpPr>
        <p:spPr>
          <a:xfrm>
            <a:off x="11490325" y="0"/>
            <a:ext cx="701675" cy="6858000"/>
          </a:xfrm>
          <a:prstGeom prst="rect">
            <a:avLst/>
          </a:prstGeom>
          <a:solidFill>
            <a:schemeClr val="accent2"/>
          </a:solidFill>
          <a:ln>
            <a:noFill/>
          </a:ln>
          <a:effectLst>
            <a:outerShdw blurRad="190500" dist="50800" dir="108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Title 1"/>
          <p:cNvSpPr>
            <a:spLocks noGrp="1"/>
          </p:cNvSpPr>
          <p:nvPr>
            <p:ph type="title"/>
          </p:nvPr>
        </p:nvSpPr>
        <p:spPr>
          <a:xfrm>
            <a:off x="227885" y="1335091"/>
            <a:ext cx="3583461" cy="1890709"/>
          </a:xfrm>
        </p:spPr>
        <p:txBody>
          <a:bodyPr anchor="b">
            <a:normAutofit/>
          </a:bodyPr>
          <a:lstStyle>
            <a:lvl1pPr algn="ctr">
              <a:defRPr sz="36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360863" y="1193842"/>
            <a:ext cx="6672262" cy="5091744"/>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a:defRPr sz="22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ext Placeholder 3"/>
          <p:cNvSpPr>
            <a:spLocks noGrp="1"/>
          </p:cNvSpPr>
          <p:nvPr>
            <p:ph type="body" sz="half" idx="2"/>
          </p:nvPr>
        </p:nvSpPr>
        <p:spPr>
          <a:xfrm>
            <a:off x="227885" y="3225800"/>
            <a:ext cx="3583461" cy="2297110"/>
          </a:xfrm>
          <a:ln>
            <a:noFill/>
          </a:ln>
        </p:spPr>
        <p:txBody>
          <a:bodyPr>
            <a:normAutofit/>
          </a:bodyPr>
          <a:lstStyle>
            <a:lvl1pPr marL="0" indent="0" algn="ctr">
              <a:buNone/>
              <a:defRPr sz="26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Slide Number Placeholder 6">
            <a:extLst>
              <a:ext uri="{FF2B5EF4-FFF2-40B4-BE49-F238E27FC236}">
                <a16:creationId xmlns:a16="http://schemas.microsoft.com/office/drawing/2014/main" xmlns="" id="{1D930A56-05D6-E44E-A636-FFC3D86D2129}"/>
              </a:ext>
            </a:extLst>
          </p:cNvPr>
          <p:cNvSpPr>
            <a:spLocks noGrp="1"/>
          </p:cNvSpPr>
          <p:nvPr>
            <p:ph type="sldNum" sz="quarter" idx="10"/>
          </p:nvPr>
        </p:nvSpPr>
        <p:spPr>
          <a:xfrm>
            <a:off x="9890125" y="6356350"/>
            <a:ext cx="1143000" cy="368300"/>
          </a:xfrm>
        </p:spPr>
        <p:txBody>
          <a:bodyPr/>
          <a:lstStyle>
            <a:lvl1pPr>
              <a:defRPr/>
            </a:lvl1pPr>
          </a:lstStyle>
          <a:p>
            <a:pPr>
              <a:defRPr/>
            </a:pPr>
            <a:fld id="{D8EA18C6-28F1-3B47-AF4F-AD518E9A6B5A}" type="slidenum">
              <a:rPr lang="en-US" altLang="en-US"/>
              <a:pPr>
                <a:defRPr/>
              </a:pPr>
              <a:t>‹#›</a:t>
            </a:fld>
            <a:endParaRPr lang="en-US" altLang="en-US" dirty="0"/>
          </a:p>
        </p:txBody>
      </p:sp>
    </p:spTree>
    <p:extLst>
      <p:ext uri="{BB962C8B-B14F-4D97-AF65-F5344CB8AC3E}">
        <p14:creationId xmlns:p14="http://schemas.microsoft.com/office/powerpoint/2010/main" val="3078943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2 Column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AF49F823-319F-7E4F-AA47-BB7D5717A00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xmlns="" id="{0463270D-A32D-E84A-8FC1-1BB3016CD68D}"/>
              </a:ext>
            </a:extLst>
          </p:cNvPr>
          <p:cNvPicPr>
            <a:picLocks noChangeAspect="1"/>
          </p:cNvPicPr>
          <p:nvPr userDrawn="1"/>
        </p:nvPicPr>
        <p:blipFill>
          <a:blip r:embed="rId3"/>
          <a:srcRect/>
          <a:stretch/>
        </p:blipFill>
        <p:spPr>
          <a:xfrm>
            <a:off x="-4945" y="3"/>
            <a:ext cx="822046" cy="6857994"/>
          </a:xfrm>
          <a:prstGeom prst="rect">
            <a:avLst/>
          </a:prstGeom>
          <a:effectLst>
            <a:outerShdw blurRad="190500" dist="50800" algn="ctr" rotWithShape="0">
              <a:srgbClr val="000000">
                <a:alpha val="40000"/>
              </a:srgbClr>
            </a:outerShdw>
          </a:effec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chemeClr val="tx1"/>
                </a:solidFill>
              </a:defRPr>
            </a:lvl1pPr>
          </a:lstStyle>
          <a:p>
            <a:r>
              <a:rPr lang="en-US"/>
              <a:t>Click to edit Master title style</a:t>
            </a:r>
            <a:endParaRPr lang="en-US" dirty="0"/>
          </a:p>
        </p:txBody>
      </p:sp>
      <p:sp>
        <p:nvSpPr>
          <p:cNvPr id="4" name="Content Placeholder 3"/>
          <p:cNvSpPr>
            <a:spLocks noGrp="1"/>
          </p:cNvSpPr>
          <p:nvPr>
            <p:ph sz="half" idx="2"/>
          </p:nvPr>
        </p:nvSpPr>
        <p:spPr>
          <a:xfrm>
            <a:off x="1277650" y="1798320"/>
            <a:ext cx="4922537"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5"/>
          <p:cNvSpPr>
            <a:spLocks noGrp="1"/>
          </p:cNvSpPr>
          <p:nvPr>
            <p:ph sz="quarter" idx="4"/>
          </p:nvPr>
        </p:nvSpPr>
        <p:spPr>
          <a:xfrm>
            <a:off x="6388259" y="1798320"/>
            <a:ext cx="4948881"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Slide Number Placeholder 12">
            <a:extLst>
              <a:ext uri="{FF2B5EF4-FFF2-40B4-BE49-F238E27FC236}">
                <a16:creationId xmlns:a16="http://schemas.microsoft.com/office/drawing/2014/main" xmlns="" id="{A8230757-328B-604F-8B76-9E02C60C4F8D}"/>
              </a:ext>
            </a:extLst>
          </p:cNvPr>
          <p:cNvSpPr>
            <a:spLocks noGrp="1"/>
          </p:cNvSpPr>
          <p:nvPr>
            <p:ph type="sldNum" sz="quarter" idx="10"/>
          </p:nvPr>
        </p:nvSpPr>
        <p:spPr/>
        <p:txBody>
          <a:bodyPr/>
          <a:lstStyle>
            <a:lvl1pPr>
              <a:defRPr/>
            </a:lvl1pPr>
          </a:lstStyle>
          <a:p>
            <a:pPr>
              <a:defRPr/>
            </a:pPr>
            <a:fld id="{541C1AB4-F0EA-3940-A3A7-33051516FBC7}" type="slidenum">
              <a:rPr lang="en-US" altLang="en-US"/>
              <a:pPr>
                <a:defRPr/>
              </a:pPr>
              <a:t>‹#›</a:t>
            </a:fld>
            <a:endParaRPr lang="en-US" altLang="en-US" dirty="0"/>
          </a:p>
        </p:txBody>
      </p:sp>
    </p:spTree>
    <p:extLst>
      <p:ext uri="{BB962C8B-B14F-4D97-AF65-F5344CB8AC3E}">
        <p14:creationId xmlns:p14="http://schemas.microsoft.com/office/powerpoint/2010/main" val="844699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Column Slide">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xmlns="" id="{A183CD44-3FC7-6041-A378-45E01DF9E0D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chemeClr val="tx1"/>
                </a:solidFill>
              </a:defRPr>
            </a:lvl1pPr>
          </a:lstStyle>
          <a:p>
            <a:r>
              <a:rPr lang="en-US"/>
              <a:t>Click to edit Master title style</a:t>
            </a:r>
            <a:endParaRPr lang="en-US" dirty="0"/>
          </a:p>
        </p:txBody>
      </p:sp>
      <p:sp>
        <p:nvSpPr>
          <p:cNvPr id="11" name="Content Placeholder 2"/>
          <p:cNvSpPr>
            <a:spLocks noGrp="1"/>
          </p:cNvSpPr>
          <p:nvPr>
            <p:ph sz="half" idx="1"/>
          </p:nvPr>
        </p:nvSpPr>
        <p:spPr>
          <a:xfrm>
            <a:off x="1277650" y="1798320"/>
            <a:ext cx="100584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9">
            <a:extLst>
              <a:ext uri="{FF2B5EF4-FFF2-40B4-BE49-F238E27FC236}">
                <a16:creationId xmlns:a16="http://schemas.microsoft.com/office/drawing/2014/main" xmlns="" id="{38F5588A-1A2C-F348-AD5D-815A25DDC89B}"/>
              </a:ext>
            </a:extLst>
          </p:cNvPr>
          <p:cNvSpPr>
            <a:spLocks noGrp="1"/>
          </p:cNvSpPr>
          <p:nvPr>
            <p:ph type="sldNum" sz="quarter" idx="10"/>
          </p:nvPr>
        </p:nvSpPr>
        <p:spPr/>
        <p:txBody>
          <a:bodyPr/>
          <a:lstStyle>
            <a:lvl1pPr>
              <a:defRPr/>
            </a:lvl1pPr>
          </a:lstStyle>
          <a:p>
            <a:pPr>
              <a:defRPr/>
            </a:pPr>
            <a:fld id="{576C9E23-81DC-524C-9AAF-31FE3F6CAB57}" type="slidenum">
              <a:rPr lang="en-US" altLang="en-US"/>
              <a:pPr>
                <a:defRPr/>
              </a:pPr>
              <a:t>‹#›</a:t>
            </a:fld>
            <a:endParaRPr lang="en-US" altLang="en-US" dirty="0"/>
          </a:p>
        </p:txBody>
      </p:sp>
      <p:pic>
        <p:nvPicPr>
          <p:cNvPr id="3" name="Picture 2">
            <a:extLst>
              <a:ext uri="{FF2B5EF4-FFF2-40B4-BE49-F238E27FC236}">
                <a16:creationId xmlns:a16="http://schemas.microsoft.com/office/drawing/2014/main" xmlns="" id="{36CCA45E-D59C-F110-3DEB-8D15503F686E}"/>
              </a:ext>
            </a:extLst>
          </p:cNvPr>
          <p:cNvPicPr>
            <a:picLocks noChangeAspect="1"/>
          </p:cNvPicPr>
          <p:nvPr userDrawn="1"/>
        </p:nvPicPr>
        <p:blipFill>
          <a:blip r:embed="rId3"/>
          <a:srcRect/>
          <a:stretch/>
        </p:blipFill>
        <p:spPr>
          <a:xfrm>
            <a:off x="-4945" y="3"/>
            <a:ext cx="822046" cy="6857994"/>
          </a:xfrm>
          <a:prstGeom prst="rect">
            <a:avLst/>
          </a:prstGeom>
          <a:effectLst>
            <a:outerShdw blurRad="190500" dist="50800" algn="ctr" rotWithShape="0">
              <a:srgbClr val="000000">
                <a:alpha val="40000"/>
              </a:srgbClr>
            </a:outerShdw>
          </a:effectLst>
        </p:spPr>
      </p:pic>
    </p:spTree>
    <p:extLst>
      <p:ext uri="{BB962C8B-B14F-4D97-AF65-F5344CB8AC3E}">
        <p14:creationId xmlns:p14="http://schemas.microsoft.com/office/powerpoint/2010/main" val="2823273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xmlns="" id="{DF49CFD5-F105-6749-9C52-41199828330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3">
            <a:extLst>
              <a:ext uri="{FF2B5EF4-FFF2-40B4-BE49-F238E27FC236}">
                <a16:creationId xmlns:a16="http://schemas.microsoft.com/office/drawing/2014/main" xmlns="" id="{2EAC23FE-DF60-4341-ADBF-C4606AB2A255}"/>
              </a:ext>
            </a:extLst>
          </p:cNvPr>
          <p:cNvSpPr>
            <a:spLocks noGrp="1"/>
          </p:cNvSpPr>
          <p:nvPr>
            <p:ph type="sldNum" sz="quarter" idx="10"/>
          </p:nvPr>
        </p:nvSpPr>
        <p:spPr>
          <a:xfrm>
            <a:off x="10298113" y="6356350"/>
            <a:ext cx="1055687" cy="365125"/>
          </a:xfrm>
        </p:spPr>
        <p:txBody>
          <a:bodyPr/>
          <a:lstStyle>
            <a:lvl1pPr>
              <a:defRPr/>
            </a:lvl1pPr>
          </a:lstStyle>
          <a:p>
            <a:pPr>
              <a:defRPr/>
            </a:pPr>
            <a:fld id="{025D5F34-64AE-C040-80AB-D2D81A5E346E}" type="slidenum">
              <a:rPr lang="en-US" altLang="en-US"/>
              <a:pPr>
                <a:defRPr/>
              </a:pPr>
              <a:t>‹#›</a:t>
            </a:fld>
            <a:endParaRPr lang="en-US" altLang="en-US" dirty="0"/>
          </a:p>
        </p:txBody>
      </p:sp>
    </p:spTree>
    <p:extLst>
      <p:ext uri="{BB962C8B-B14F-4D97-AF65-F5344CB8AC3E}">
        <p14:creationId xmlns:p14="http://schemas.microsoft.com/office/powerpoint/2010/main" val="3960268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Section Slide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01B5D9C5-9014-EB56-9A64-DFFD98D9B732}"/>
              </a:ext>
            </a:extLst>
          </p:cNvPr>
          <p:cNvSpPr/>
          <p:nvPr userDrawn="1"/>
        </p:nvSpPr>
        <p:spPr>
          <a:xfrm>
            <a:off x="0" y="0"/>
            <a:ext cx="12192000" cy="227293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6">
            <a:extLst>
              <a:ext uri="{FF2B5EF4-FFF2-40B4-BE49-F238E27FC236}">
                <a16:creationId xmlns:a16="http://schemas.microsoft.com/office/drawing/2014/main" xmlns="" id="{81C2F473-8038-C74B-8DC1-AF9F6E97677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0263"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795450" y="403412"/>
            <a:ext cx="8558347" cy="1685768"/>
          </a:xfrm>
        </p:spPr>
        <p:txBody>
          <a:bodyPr>
            <a:normAutofit/>
          </a:bodyPr>
          <a:lstStyle>
            <a:lvl1pPr algn="l">
              <a:defRPr sz="38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829994" y="2662568"/>
            <a:ext cx="10523806" cy="356941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12">
            <a:extLst>
              <a:ext uri="{FF2B5EF4-FFF2-40B4-BE49-F238E27FC236}">
                <a16:creationId xmlns:a16="http://schemas.microsoft.com/office/drawing/2014/main" xmlns="" id="{1E0B24B1-20CE-244C-A568-F07B26F877E2}"/>
              </a:ext>
            </a:extLst>
          </p:cNvPr>
          <p:cNvSpPr>
            <a:spLocks noGrp="1"/>
          </p:cNvSpPr>
          <p:nvPr>
            <p:ph type="sldNum" sz="quarter" idx="10"/>
          </p:nvPr>
        </p:nvSpPr>
        <p:spPr/>
        <p:txBody>
          <a:bodyPr/>
          <a:lstStyle>
            <a:lvl1pPr>
              <a:defRPr/>
            </a:lvl1pPr>
          </a:lstStyle>
          <a:p>
            <a:pPr>
              <a:defRPr/>
            </a:pPr>
            <a:fld id="{8856F6ED-E3DC-8A4A-AABE-AFCED42314C4}" type="slidenum">
              <a:rPr lang="en-US" altLang="en-US"/>
              <a:pPr>
                <a:defRPr/>
              </a:pPr>
              <a:t>‹#›</a:t>
            </a:fld>
            <a:endParaRPr lang="en-US" altLang="en-US" dirty="0"/>
          </a:p>
        </p:txBody>
      </p:sp>
      <p:pic>
        <p:nvPicPr>
          <p:cNvPr id="9" name="Picture 8">
            <a:extLst>
              <a:ext uri="{FF2B5EF4-FFF2-40B4-BE49-F238E27FC236}">
                <a16:creationId xmlns:a16="http://schemas.microsoft.com/office/drawing/2014/main" xmlns="" id="{FD52B5BC-FC2D-2623-CCCD-B25C3BDCFF64}"/>
              </a:ext>
            </a:extLst>
          </p:cNvPr>
          <p:cNvPicPr>
            <a:picLocks noChangeAspect="1"/>
          </p:cNvPicPr>
          <p:nvPr userDrawn="1"/>
        </p:nvPicPr>
        <p:blipFill>
          <a:blip r:embed="rId3"/>
          <a:stretch>
            <a:fillRect/>
          </a:stretch>
        </p:blipFill>
        <p:spPr>
          <a:xfrm>
            <a:off x="0" y="0"/>
            <a:ext cx="2575995" cy="2272937"/>
          </a:xfrm>
          <a:prstGeom prst="rect">
            <a:avLst/>
          </a:prstGeom>
        </p:spPr>
      </p:pic>
    </p:spTree>
    <p:extLst>
      <p:ext uri="{BB962C8B-B14F-4D97-AF65-F5344CB8AC3E}">
        <p14:creationId xmlns:p14="http://schemas.microsoft.com/office/powerpoint/2010/main" val="579177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3 Content Slide">
  <p:cSld name="#3 Content Slide">
    <p:bg>
      <p:bgPr>
        <a:solidFill>
          <a:schemeClr val="lt1"/>
        </a:solidFill>
        <a:effectLst/>
      </p:bgPr>
    </p:bg>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8200" y="1014921"/>
            <a:ext cx="10515600" cy="114699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3600"/>
              <a:buFont typeface="Palatino"/>
              <a:buNone/>
              <a:defRPr sz="36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838200" y="2286443"/>
            <a:ext cx="10515600" cy="400803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3A3838"/>
              </a:buClr>
              <a:buSzPts val="1800"/>
              <a:buChar char="•"/>
              <a:defRPr/>
            </a:lvl1pPr>
            <a:lvl2pPr marL="914400" lvl="1" indent="-342900" algn="l">
              <a:lnSpc>
                <a:spcPct val="90000"/>
              </a:lnSpc>
              <a:spcBef>
                <a:spcPts val="500"/>
              </a:spcBef>
              <a:spcAft>
                <a:spcPts val="0"/>
              </a:spcAft>
              <a:buClr>
                <a:srgbClr val="3A3838"/>
              </a:buClr>
              <a:buSzPts val="1800"/>
              <a:buChar char="•"/>
              <a:defRPr/>
            </a:lvl2pPr>
            <a:lvl3pPr marL="1371600" lvl="2" indent="-342900" algn="l">
              <a:lnSpc>
                <a:spcPct val="90000"/>
              </a:lnSpc>
              <a:spcBef>
                <a:spcPts val="500"/>
              </a:spcBef>
              <a:spcAft>
                <a:spcPts val="0"/>
              </a:spcAft>
              <a:buClr>
                <a:srgbClr val="3A3838"/>
              </a:buClr>
              <a:buSzPts val="1800"/>
              <a:buChar char="•"/>
              <a:defRPr/>
            </a:lvl3pPr>
            <a:lvl4pPr marL="1828800" lvl="3" indent="-342900" algn="l">
              <a:lnSpc>
                <a:spcPct val="90000"/>
              </a:lnSpc>
              <a:spcBef>
                <a:spcPts val="500"/>
              </a:spcBef>
              <a:spcAft>
                <a:spcPts val="0"/>
              </a:spcAft>
              <a:buClr>
                <a:srgbClr val="3A3838"/>
              </a:buClr>
              <a:buSzPts val="1800"/>
              <a:buChar char="•"/>
              <a:defRPr/>
            </a:lvl4pPr>
            <a:lvl5pPr marL="2286000" lvl="4" indent="-342900" algn="l">
              <a:lnSpc>
                <a:spcPct val="90000"/>
              </a:lnSpc>
              <a:spcBef>
                <a:spcPts val="500"/>
              </a:spcBef>
              <a:spcAft>
                <a:spcPts val="0"/>
              </a:spcAft>
              <a:buClr>
                <a:srgbClr val="3A3838"/>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24" name="Google Shape;24;p3"/>
          <p:cNvGrpSpPr/>
          <p:nvPr/>
        </p:nvGrpSpPr>
        <p:grpSpPr>
          <a:xfrm>
            <a:off x="0" y="0"/>
            <a:ext cx="12192000" cy="798858"/>
            <a:chOff x="0" y="0"/>
            <a:chExt cx="12192000" cy="798858"/>
          </a:xfrm>
        </p:grpSpPr>
        <p:sp>
          <p:nvSpPr>
            <p:cNvPr id="25" name="Google Shape;25;p3"/>
            <p:cNvSpPr/>
            <p:nvPr/>
          </p:nvSpPr>
          <p:spPr>
            <a:xfrm>
              <a:off x="0" y="0"/>
              <a:ext cx="12192000" cy="674328"/>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26" name="Google Shape;26;p3"/>
            <p:cNvSpPr/>
            <p:nvPr/>
          </p:nvSpPr>
          <p:spPr>
            <a:xfrm>
              <a:off x="0" y="674328"/>
              <a:ext cx="12192000" cy="12453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sp>
        <p:nvSpPr>
          <p:cNvPr id="27" name="Google Shape;27;p3"/>
          <p:cNvSpPr txBox="1">
            <a:spLocks noGrp="1"/>
          </p:cNvSpPr>
          <p:nvPr>
            <p:ph type="sldNum" idx="12"/>
          </p:nvPr>
        </p:nvSpPr>
        <p:spPr>
          <a:xfrm>
            <a:off x="1240719" y="6462512"/>
            <a:ext cx="820479" cy="22536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b="0" i="0" u="none" strike="noStrike" cap="none">
                <a:solidFill>
                  <a:schemeClr val="dk2"/>
                </a:solidFill>
                <a:latin typeface="Calibri"/>
                <a:ea typeface="Calibri"/>
                <a:cs typeface="Calibri"/>
                <a:sym typeface="Calibri"/>
              </a:defRPr>
            </a:lvl1pPr>
            <a:lvl2pPr marL="0" lvl="1" indent="0" algn="l">
              <a:spcBef>
                <a:spcPts val="0"/>
              </a:spcBef>
              <a:buNone/>
              <a:defRPr sz="1200" b="0" i="0" u="none" strike="noStrike" cap="none">
                <a:solidFill>
                  <a:schemeClr val="dk2"/>
                </a:solidFill>
                <a:latin typeface="Calibri"/>
                <a:ea typeface="Calibri"/>
                <a:cs typeface="Calibri"/>
                <a:sym typeface="Calibri"/>
              </a:defRPr>
            </a:lvl2pPr>
            <a:lvl3pPr marL="0" lvl="2" indent="0" algn="l">
              <a:spcBef>
                <a:spcPts val="0"/>
              </a:spcBef>
              <a:buNone/>
              <a:defRPr sz="1200" b="0" i="0" u="none" strike="noStrike" cap="none">
                <a:solidFill>
                  <a:schemeClr val="dk2"/>
                </a:solidFill>
                <a:latin typeface="Calibri"/>
                <a:ea typeface="Calibri"/>
                <a:cs typeface="Calibri"/>
                <a:sym typeface="Calibri"/>
              </a:defRPr>
            </a:lvl3pPr>
            <a:lvl4pPr marL="0" lvl="3" indent="0" algn="l">
              <a:spcBef>
                <a:spcPts val="0"/>
              </a:spcBef>
              <a:buNone/>
              <a:defRPr sz="1200" b="0" i="0" u="none" strike="noStrike" cap="none">
                <a:solidFill>
                  <a:schemeClr val="dk2"/>
                </a:solidFill>
                <a:latin typeface="Calibri"/>
                <a:ea typeface="Calibri"/>
                <a:cs typeface="Calibri"/>
                <a:sym typeface="Calibri"/>
              </a:defRPr>
            </a:lvl4pPr>
            <a:lvl5pPr marL="0" lvl="4" indent="0" algn="l">
              <a:spcBef>
                <a:spcPts val="0"/>
              </a:spcBef>
              <a:buNone/>
              <a:defRPr sz="1200" b="0" i="0" u="none" strike="noStrike" cap="none">
                <a:solidFill>
                  <a:schemeClr val="dk2"/>
                </a:solidFill>
                <a:latin typeface="Calibri"/>
                <a:ea typeface="Calibri"/>
                <a:cs typeface="Calibri"/>
                <a:sym typeface="Calibri"/>
              </a:defRPr>
            </a:lvl5pPr>
            <a:lvl6pPr marL="0" lvl="5" indent="0" algn="l">
              <a:spcBef>
                <a:spcPts val="0"/>
              </a:spcBef>
              <a:buNone/>
              <a:defRPr sz="1200" b="0" i="0" u="none" strike="noStrike" cap="none">
                <a:solidFill>
                  <a:schemeClr val="dk2"/>
                </a:solidFill>
                <a:latin typeface="Calibri"/>
                <a:ea typeface="Calibri"/>
                <a:cs typeface="Calibri"/>
                <a:sym typeface="Calibri"/>
              </a:defRPr>
            </a:lvl6pPr>
            <a:lvl7pPr marL="0" lvl="6" indent="0" algn="l">
              <a:spcBef>
                <a:spcPts val="0"/>
              </a:spcBef>
              <a:buNone/>
              <a:defRPr sz="1200" b="0" i="0" u="none" strike="noStrike" cap="none">
                <a:solidFill>
                  <a:schemeClr val="dk2"/>
                </a:solidFill>
                <a:latin typeface="Calibri"/>
                <a:ea typeface="Calibri"/>
                <a:cs typeface="Calibri"/>
                <a:sym typeface="Calibri"/>
              </a:defRPr>
            </a:lvl7pPr>
            <a:lvl8pPr marL="0" lvl="7" indent="0" algn="l">
              <a:spcBef>
                <a:spcPts val="0"/>
              </a:spcBef>
              <a:buNone/>
              <a:defRPr sz="1200" b="0" i="0" u="none" strike="noStrike" cap="none">
                <a:solidFill>
                  <a:schemeClr val="dk2"/>
                </a:solidFill>
                <a:latin typeface="Calibri"/>
                <a:ea typeface="Calibri"/>
                <a:cs typeface="Calibri"/>
                <a:sym typeface="Calibri"/>
              </a:defRPr>
            </a:lvl8pPr>
            <a:lvl9pPr marL="0" lvl="8" indent="0" algn="l">
              <a:spcBef>
                <a:spcPts val="0"/>
              </a:spcBef>
              <a:buNone/>
              <a:defRPr sz="1200" b="0" i="0" u="none" strike="noStrike" cap="none">
                <a:solidFill>
                  <a:schemeClr val="dk2"/>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671988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3 Section Slide">
  <p:cSld name="#3 Section Slide">
    <p:bg>
      <p:bgPr>
        <a:solidFill>
          <a:schemeClr val="lt1"/>
        </a:solidFill>
        <a:effectLst/>
      </p:bgPr>
    </p:bg>
    <p:spTree>
      <p:nvGrpSpPr>
        <p:cNvPr id="1" name="Shape 30"/>
        <p:cNvGrpSpPr/>
        <p:nvPr/>
      </p:nvGrpSpPr>
      <p:grpSpPr>
        <a:xfrm>
          <a:off x="0" y="0"/>
          <a:ext cx="0" cy="0"/>
          <a:chOff x="0" y="0"/>
          <a:chExt cx="0" cy="0"/>
        </a:xfrm>
      </p:grpSpPr>
      <p:grpSp>
        <p:nvGrpSpPr>
          <p:cNvPr id="31" name="Google Shape;31;p5"/>
          <p:cNvGrpSpPr/>
          <p:nvPr/>
        </p:nvGrpSpPr>
        <p:grpSpPr>
          <a:xfrm>
            <a:off x="0" y="0"/>
            <a:ext cx="12192000" cy="6858000"/>
            <a:chOff x="0" y="0"/>
            <a:chExt cx="12192000" cy="6858000"/>
          </a:xfrm>
        </p:grpSpPr>
        <p:sp>
          <p:nvSpPr>
            <p:cNvPr id="32" name="Google Shape;32;p5"/>
            <p:cNvSpPr/>
            <p:nvPr/>
          </p:nvSpPr>
          <p:spPr>
            <a:xfrm>
              <a:off x="0" y="0"/>
              <a:ext cx="12192000" cy="1884218"/>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33" name="Google Shape;33;p5"/>
            <p:cNvSpPr/>
            <p:nvPr/>
          </p:nvSpPr>
          <p:spPr>
            <a:xfrm>
              <a:off x="0" y="6276109"/>
              <a:ext cx="12192000" cy="58189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34" name="Google Shape;34;p5"/>
            <p:cNvSpPr/>
            <p:nvPr/>
          </p:nvSpPr>
          <p:spPr>
            <a:xfrm>
              <a:off x="0" y="1867368"/>
              <a:ext cx="12192000" cy="14978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sp>
        <p:nvSpPr>
          <p:cNvPr id="35" name="Google Shape;35;p5"/>
          <p:cNvSpPr txBox="1">
            <a:spLocks noGrp="1"/>
          </p:cNvSpPr>
          <p:nvPr>
            <p:ph type="title"/>
          </p:nvPr>
        </p:nvSpPr>
        <p:spPr>
          <a:xfrm>
            <a:off x="831850" y="434518"/>
            <a:ext cx="10515600" cy="131264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600"/>
              <a:buFont typeface="Palatino"/>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5"/>
          <p:cNvSpPr txBox="1">
            <a:spLocks noGrp="1"/>
          </p:cNvSpPr>
          <p:nvPr>
            <p:ph type="body" idx="1"/>
          </p:nvPr>
        </p:nvSpPr>
        <p:spPr>
          <a:xfrm>
            <a:off x="831850" y="2221728"/>
            <a:ext cx="10515600" cy="70682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A3838"/>
              </a:buClr>
              <a:buSzPts val="3000"/>
              <a:buNone/>
              <a:defRPr sz="3000">
                <a:solidFill>
                  <a:srgbClr val="3A3838"/>
                </a:solidFill>
              </a:defRPr>
            </a:lvl1pPr>
            <a:lvl2pPr marL="914400" lvl="1" indent="-228600" algn="l">
              <a:lnSpc>
                <a:spcPct val="90000"/>
              </a:lnSpc>
              <a:spcBef>
                <a:spcPts val="500"/>
              </a:spcBef>
              <a:spcAft>
                <a:spcPts val="0"/>
              </a:spcAft>
              <a:buClr>
                <a:srgbClr val="88BEB5"/>
              </a:buClr>
              <a:buSzPts val="2000"/>
              <a:buNone/>
              <a:defRPr sz="2000">
                <a:solidFill>
                  <a:srgbClr val="88BEB5"/>
                </a:solidFill>
              </a:defRPr>
            </a:lvl2pPr>
            <a:lvl3pPr marL="1371600" lvl="2" indent="-228600" algn="l">
              <a:lnSpc>
                <a:spcPct val="90000"/>
              </a:lnSpc>
              <a:spcBef>
                <a:spcPts val="500"/>
              </a:spcBef>
              <a:spcAft>
                <a:spcPts val="0"/>
              </a:spcAft>
              <a:buClr>
                <a:srgbClr val="88BEB5"/>
              </a:buClr>
              <a:buSzPts val="1800"/>
              <a:buNone/>
              <a:defRPr sz="1800">
                <a:solidFill>
                  <a:srgbClr val="88BEB5"/>
                </a:solidFill>
              </a:defRPr>
            </a:lvl3pPr>
            <a:lvl4pPr marL="1828800" lvl="3" indent="-228600" algn="l">
              <a:lnSpc>
                <a:spcPct val="90000"/>
              </a:lnSpc>
              <a:spcBef>
                <a:spcPts val="500"/>
              </a:spcBef>
              <a:spcAft>
                <a:spcPts val="0"/>
              </a:spcAft>
              <a:buClr>
                <a:srgbClr val="88BEB5"/>
              </a:buClr>
              <a:buSzPts val="1600"/>
              <a:buNone/>
              <a:defRPr sz="1600">
                <a:solidFill>
                  <a:srgbClr val="88BEB5"/>
                </a:solidFill>
              </a:defRPr>
            </a:lvl4pPr>
            <a:lvl5pPr marL="2286000" lvl="4" indent="-228600" algn="l">
              <a:lnSpc>
                <a:spcPct val="90000"/>
              </a:lnSpc>
              <a:spcBef>
                <a:spcPts val="500"/>
              </a:spcBef>
              <a:spcAft>
                <a:spcPts val="0"/>
              </a:spcAft>
              <a:buClr>
                <a:srgbClr val="88BEB5"/>
              </a:buClr>
              <a:buSzPts val="1600"/>
              <a:buNone/>
              <a:defRPr sz="1600">
                <a:solidFill>
                  <a:srgbClr val="88BEB5"/>
                </a:solidFill>
              </a:defRPr>
            </a:lvl5pPr>
            <a:lvl6pPr marL="2743200" lvl="5" indent="-228600" algn="l">
              <a:lnSpc>
                <a:spcPct val="90000"/>
              </a:lnSpc>
              <a:spcBef>
                <a:spcPts val="500"/>
              </a:spcBef>
              <a:spcAft>
                <a:spcPts val="0"/>
              </a:spcAft>
              <a:buClr>
                <a:srgbClr val="88BEB5"/>
              </a:buClr>
              <a:buSzPts val="1600"/>
              <a:buNone/>
              <a:defRPr sz="1600">
                <a:solidFill>
                  <a:srgbClr val="88BEB5"/>
                </a:solidFill>
              </a:defRPr>
            </a:lvl6pPr>
            <a:lvl7pPr marL="3200400" lvl="6" indent="-228600" algn="l">
              <a:lnSpc>
                <a:spcPct val="90000"/>
              </a:lnSpc>
              <a:spcBef>
                <a:spcPts val="500"/>
              </a:spcBef>
              <a:spcAft>
                <a:spcPts val="0"/>
              </a:spcAft>
              <a:buClr>
                <a:srgbClr val="88BEB5"/>
              </a:buClr>
              <a:buSzPts val="1600"/>
              <a:buNone/>
              <a:defRPr sz="1600">
                <a:solidFill>
                  <a:srgbClr val="88BEB5"/>
                </a:solidFill>
              </a:defRPr>
            </a:lvl7pPr>
            <a:lvl8pPr marL="3657600" lvl="7" indent="-228600" algn="l">
              <a:lnSpc>
                <a:spcPct val="90000"/>
              </a:lnSpc>
              <a:spcBef>
                <a:spcPts val="500"/>
              </a:spcBef>
              <a:spcAft>
                <a:spcPts val="0"/>
              </a:spcAft>
              <a:buClr>
                <a:srgbClr val="88BEB5"/>
              </a:buClr>
              <a:buSzPts val="1600"/>
              <a:buNone/>
              <a:defRPr sz="1600">
                <a:solidFill>
                  <a:srgbClr val="88BEB5"/>
                </a:solidFill>
              </a:defRPr>
            </a:lvl8pPr>
            <a:lvl9pPr marL="4114800" lvl="8" indent="-228600" algn="l">
              <a:lnSpc>
                <a:spcPct val="90000"/>
              </a:lnSpc>
              <a:spcBef>
                <a:spcPts val="500"/>
              </a:spcBef>
              <a:spcAft>
                <a:spcPts val="0"/>
              </a:spcAft>
              <a:buClr>
                <a:srgbClr val="88BEB5"/>
              </a:buClr>
              <a:buSzPts val="1600"/>
              <a:buNone/>
              <a:defRPr sz="1600">
                <a:solidFill>
                  <a:srgbClr val="88BEB5"/>
                </a:solidFill>
              </a:defRPr>
            </a:lvl9pPr>
          </a:lstStyle>
          <a:p>
            <a:endParaRPr/>
          </a:p>
        </p:txBody>
      </p:sp>
      <p:sp>
        <p:nvSpPr>
          <p:cNvPr id="37" name="Google Shape;37;p5"/>
          <p:cNvSpPr txBox="1">
            <a:spLocks noGrp="1"/>
          </p:cNvSpPr>
          <p:nvPr>
            <p:ph type="body" idx="2"/>
          </p:nvPr>
        </p:nvSpPr>
        <p:spPr>
          <a:xfrm>
            <a:off x="831850" y="2997965"/>
            <a:ext cx="10515600" cy="3093226"/>
          </a:xfrm>
          <a:prstGeom prst="rect">
            <a:avLst/>
          </a:prstGeom>
          <a:noFill/>
          <a:ln>
            <a:noFill/>
          </a:ln>
        </p:spPr>
        <p:txBody>
          <a:bodyPr spcFirstLastPara="1" wrap="square" lIns="91425" tIns="45700" rIns="91425" bIns="45700" anchor="t" anchorCtr="0">
            <a:normAutofit/>
          </a:bodyPr>
          <a:lstStyle>
            <a:lvl1pPr marL="457200" lvl="0" indent="-393700" algn="l">
              <a:lnSpc>
                <a:spcPct val="90000"/>
              </a:lnSpc>
              <a:spcBef>
                <a:spcPts val="1000"/>
              </a:spcBef>
              <a:spcAft>
                <a:spcPts val="0"/>
              </a:spcAft>
              <a:buClr>
                <a:srgbClr val="3A3838"/>
              </a:buClr>
              <a:buSzPts val="2600"/>
              <a:buChar char="•"/>
              <a:defRPr sz="2600"/>
            </a:lvl1pPr>
            <a:lvl2pPr marL="914400" lvl="1" indent="-381000" algn="l">
              <a:lnSpc>
                <a:spcPct val="90000"/>
              </a:lnSpc>
              <a:spcBef>
                <a:spcPts val="500"/>
              </a:spcBef>
              <a:spcAft>
                <a:spcPts val="0"/>
              </a:spcAft>
              <a:buClr>
                <a:srgbClr val="3A3838"/>
              </a:buClr>
              <a:buSzPts val="2400"/>
              <a:buChar char="•"/>
              <a:defRPr sz="2400"/>
            </a:lvl2pPr>
            <a:lvl3pPr marL="1371600" lvl="2" indent="-355600" algn="l">
              <a:lnSpc>
                <a:spcPct val="90000"/>
              </a:lnSpc>
              <a:spcBef>
                <a:spcPts val="500"/>
              </a:spcBef>
              <a:spcAft>
                <a:spcPts val="0"/>
              </a:spcAft>
              <a:buClr>
                <a:srgbClr val="3A3838"/>
              </a:buClr>
              <a:buSzPts val="2000"/>
              <a:buChar char="•"/>
              <a:defRPr sz="2000"/>
            </a:lvl3pPr>
            <a:lvl4pPr marL="1828800" lvl="3" indent="-342900" algn="l">
              <a:lnSpc>
                <a:spcPct val="90000"/>
              </a:lnSpc>
              <a:spcBef>
                <a:spcPts val="500"/>
              </a:spcBef>
              <a:spcAft>
                <a:spcPts val="0"/>
              </a:spcAft>
              <a:buClr>
                <a:srgbClr val="3A3838"/>
              </a:buClr>
              <a:buSzPts val="1800"/>
              <a:buChar char="•"/>
              <a:defRPr sz="1800"/>
            </a:lvl4pPr>
            <a:lvl5pPr marL="2286000" lvl="4" indent="-355600" algn="l">
              <a:lnSpc>
                <a:spcPct val="90000"/>
              </a:lnSpc>
              <a:spcBef>
                <a:spcPts val="500"/>
              </a:spcBef>
              <a:spcAft>
                <a:spcPts val="0"/>
              </a:spcAft>
              <a:buClr>
                <a:srgbClr val="3A3838"/>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38" name="Google Shape;38;p5"/>
          <p:cNvSpPr txBox="1">
            <a:spLocks noGrp="1"/>
          </p:cNvSpPr>
          <p:nvPr>
            <p:ph type="sldNum" idx="12"/>
          </p:nvPr>
        </p:nvSpPr>
        <p:spPr>
          <a:xfrm>
            <a:off x="1240719" y="6462512"/>
            <a:ext cx="820479" cy="22536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b="0" i="0" u="none" strike="noStrike" cap="none">
                <a:solidFill>
                  <a:schemeClr val="lt1"/>
                </a:solidFill>
                <a:latin typeface="Calibri"/>
                <a:ea typeface="Calibri"/>
                <a:cs typeface="Calibri"/>
                <a:sym typeface="Calibri"/>
              </a:defRPr>
            </a:lvl1pPr>
            <a:lvl2pPr marL="0" lvl="1" indent="0" algn="l">
              <a:spcBef>
                <a:spcPts val="0"/>
              </a:spcBef>
              <a:buNone/>
              <a:defRPr sz="1200" b="0" i="0" u="none" strike="noStrike" cap="none">
                <a:solidFill>
                  <a:schemeClr val="lt1"/>
                </a:solidFill>
                <a:latin typeface="Calibri"/>
                <a:ea typeface="Calibri"/>
                <a:cs typeface="Calibri"/>
                <a:sym typeface="Calibri"/>
              </a:defRPr>
            </a:lvl2pPr>
            <a:lvl3pPr marL="0" lvl="2" indent="0" algn="l">
              <a:spcBef>
                <a:spcPts val="0"/>
              </a:spcBef>
              <a:buNone/>
              <a:defRPr sz="1200" b="0" i="0" u="none" strike="noStrike" cap="none">
                <a:solidFill>
                  <a:schemeClr val="lt1"/>
                </a:solidFill>
                <a:latin typeface="Calibri"/>
                <a:ea typeface="Calibri"/>
                <a:cs typeface="Calibri"/>
                <a:sym typeface="Calibri"/>
              </a:defRPr>
            </a:lvl3pPr>
            <a:lvl4pPr marL="0" lvl="3" indent="0" algn="l">
              <a:spcBef>
                <a:spcPts val="0"/>
              </a:spcBef>
              <a:buNone/>
              <a:defRPr sz="1200" b="0" i="0" u="none" strike="noStrike" cap="none">
                <a:solidFill>
                  <a:schemeClr val="lt1"/>
                </a:solidFill>
                <a:latin typeface="Calibri"/>
                <a:ea typeface="Calibri"/>
                <a:cs typeface="Calibri"/>
                <a:sym typeface="Calibri"/>
              </a:defRPr>
            </a:lvl4pPr>
            <a:lvl5pPr marL="0" lvl="4" indent="0" algn="l">
              <a:spcBef>
                <a:spcPts val="0"/>
              </a:spcBef>
              <a:buNone/>
              <a:defRPr sz="1200" b="0" i="0" u="none" strike="noStrike" cap="none">
                <a:solidFill>
                  <a:schemeClr val="lt1"/>
                </a:solidFill>
                <a:latin typeface="Calibri"/>
                <a:ea typeface="Calibri"/>
                <a:cs typeface="Calibri"/>
                <a:sym typeface="Calibri"/>
              </a:defRPr>
            </a:lvl5pPr>
            <a:lvl6pPr marL="0" lvl="5" indent="0" algn="l">
              <a:spcBef>
                <a:spcPts val="0"/>
              </a:spcBef>
              <a:buNone/>
              <a:defRPr sz="1200" b="0" i="0" u="none" strike="noStrike" cap="none">
                <a:solidFill>
                  <a:schemeClr val="lt1"/>
                </a:solidFill>
                <a:latin typeface="Calibri"/>
                <a:ea typeface="Calibri"/>
                <a:cs typeface="Calibri"/>
                <a:sym typeface="Calibri"/>
              </a:defRPr>
            </a:lvl6pPr>
            <a:lvl7pPr marL="0" lvl="6" indent="0" algn="l">
              <a:spcBef>
                <a:spcPts val="0"/>
              </a:spcBef>
              <a:buNone/>
              <a:defRPr sz="1200" b="0" i="0" u="none" strike="noStrike" cap="none">
                <a:solidFill>
                  <a:schemeClr val="lt1"/>
                </a:solidFill>
                <a:latin typeface="Calibri"/>
                <a:ea typeface="Calibri"/>
                <a:cs typeface="Calibri"/>
                <a:sym typeface="Calibri"/>
              </a:defRPr>
            </a:lvl7pPr>
            <a:lvl8pPr marL="0" lvl="7" indent="0" algn="l">
              <a:spcBef>
                <a:spcPts val="0"/>
              </a:spcBef>
              <a:buNone/>
              <a:defRPr sz="1200" b="0" i="0" u="none" strike="noStrike" cap="none">
                <a:solidFill>
                  <a:schemeClr val="lt1"/>
                </a:solidFill>
                <a:latin typeface="Calibri"/>
                <a:ea typeface="Calibri"/>
                <a:cs typeface="Calibri"/>
                <a:sym typeface="Calibri"/>
              </a:defRPr>
            </a:lvl8pPr>
            <a:lvl9pPr marL="0" lvl="8" indent="0" algn="l">
              <a:spcBef>
                <a:spcPts val="0"/>
              </a:spcBef>
              <a:buNone/>
              <a:defRPr sz="12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dirty="0"/>
          </a:p>
        </p:txBody>
      </p:sp>
      <p:pic>
        <p:nvPicPr>
          <p:cNvPr id="39" name="Google Shape;39;p5" descr="A picture containing text, clipart&#10;&#10;Description automatically generated"/>
          <p:cNvPicPr preferRelativeResize="0"/>
          <p:nvPr/>
        </p:nvPicPr>
        <p:blipFill rotWithShape="1">
          <a:blip r:embed="rId2">
            <a:alphaModFix/>
          </a:blip>
          <a:srcRect/>
          <a:stretch/>
        </p:blipFill>
        <p:spPr>
          <a:xfrm>
            <a:off x="800427" y="6345089"/>
            <a:ext cx="419026" cy="419026"/>
          </a:xfrm>
          <a:prstGeom prst="rect">
            <a:avLst/>
          </a:prstGeom>
          <a:noFill/>
          <a:ln>
            <a:noFill/>
          </a:ln>
        </p:spPr>
      </p:pic>
    </p:spTree>
    <p:extLst>
      <p:ext uri="{BB962C8B-B14F-4D97-AF65-F5344CB8AC3E}">
        <p14:creationId xmlns:p14="http://schemas.microsoft.com/office/powerpoint/2010/main" val="15499989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xmlns="" id="{0EE98E35-7CC0-F64A-8529-52A821B95403}"/>
              </a:ext>
            </a:extLst>
          </p:cNvPr>
          <p:cNvSpPr>
            <a:spLocks noGrp="1" noChangeArrowheads="1"/>
          </p:cNvSpPr>
          <p:nvPr>
            <p:ph type="title"/>
          </p:nvPr>
        </p:nvSpPr>
        <p:spPr bwMode="auto">
          <a:xfrm>
            <a:off x="1277938" y="365125"/>
            <a:ext cx="1007586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US" altLang="en-US" dirty="0"/>
          </a:p>
        </p:txBody>
      </p:sp>
      <p:sp>
        <p:nvSpPr>
          <p:cNvPr id="1027" name="Text Placeholder 2">
            <a:extLst>
              <a:ext uri="{FF2B5EF4-FFF2-40B4-BE49-F238E27FC236}">
                <a16:creationId xmlns:a16="http://schemas.microsoft.com/office/drawing/2014/main" xmlns="" id="{8F19CA0B-A402-084F-9263-E4B9BB725ABB}"/>
              </a:ext>
            </a:extLst>
          </p:cNvPr>
          <p:cNvSpPr>
            <a:spLocks noGrp="1" noChangeArrowheads="1"/>
          </p:cNvSpPr>
          <p:nvPr>
            <p:ph type="body" idx="1"/>
          </p:nvPr>
        </p:nvSpPr>
        <p:spPr bwMode="auto">
          <a:xfrm>
            <a:off x="1289050" y="1825625"/>
            <a:ext cx="1006475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 Remember to ad alt text to all imported graphics and images.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5" name="Slide Number Placeholder 14">
            <a:extLst>
              <a:ext uri="{FF2B5EF4-FFF2-40B4-BE49-F238E27FC236}">
                <a16:creationId xmlns:a16="http://schemas.microsoft.com/office/drawing/2014/main" xmlns="" id="{16EC4CEF-8B82-7242-84B1-FF9D2B43C7DD}"/>
              </a:ext>
            </a:extLst>
          </p:cNvPr>
          <p:cNvSpPr>
            <a:spLocks noGrp="1"/>
          </p:cNvSpPr>
          <p:nvPr>
            <p:ph type="sldNum" sz="quarter" idx="4"/>
          </p:nvPr>
        </p:nvSpPr>
        <p:spPr>
          <a:xfrm>
            <a:off x="10437813" y="6356350"/>
            <a:ext cx="915987" cy="365125"/>
          </a:xfrm>
          <a:prstGeom prst="rect">
            <a:avLst/>
          </a:prstGeom>
        </p:spPr>
        <p:txBody>
          <a:bodyPr vert="horz" wrap="square" lIns="91440" tIns="45720" rIns="0" bIns="45720" numCol="1" anchor="ctr" anchorCtr="0" compatLnSpc="1">
            <a:prstTxWarp prst="textNoShape">
              <a:avLst/>
            </a:prstTxWarp>
          </a:bodyPr>
          <a:lstStyle>
            <a:lvl1pPr algn="r" eaLnBrk="1" hangingPunct="1">
              <a:defRPr sz="1200">
                <a:solidFill>
                  <a:srgbClr val="7F7F7F"/>
                </a:solidFill>
              </a:defRPr>
            </a:lvl1pPr>
          </a:lstStyle>
          <a:p>
            <a:pPr>
              <a:defRPr/>
            </a:pPr>
            <a:fld id="{728F515E-D5DF-AE4B-BAAD-9D705D124D98}"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1" r:id="rId7"/>
    <p:sldLayoutId id="2147483802" r:id="rId8"/>
  </p:sldLayoutIdLst>
  <p:hf hdr="0" dt="0"/>
  <p:txStyles>
    <p:titleStyle>
      <a:lvl1pPr algn="l" rtl="0" eaLnBrk="1" fontAlgn="base" hangingPunct="1">
        <a:lnSpc>
          <a:spcPct val="90000"/>
        </a:lnSpc>
        <a:spcBef>
          <a:spcPct val="0"/>
        </a:spcBef>
        <a:spcAft>
          <a:spcPct val="0"/>
        </a:spcAft>
        <a:defRPr sz="4400" kern="1200">
          <a:solidFill>
            <a:schemeClr val="tx1"/>
          </a:solidFill>
          <a:latin typeface="Palatino" pitchFamily="2" charset="77"/>
          <a:ea typeface="Palatino" pitchFamily="2" charset="77"/>
          <a:cs typeface="Palatino" pitchFamily="2" charset="77"/>
        </a:defRPr>
      </a:lvl1pPr>
      <a:lvl2pPr algn="l" rtl="0" eaLnBrk="1" fontAlgn="base" hangingPunct="1">
        <a:lnSpc>
          <a:spcPct val="90000"/>
        </a:lnSpc>
        <a:spcBef>
          <a:spcPct val="0"/>
        </a:spcBef>
        <a:spcAft>
          <a:spcPct val="0"/>
        </a:spcAft>
        <a:defRPr sz="4400">
          <a:solidFill>
            <a:schemeClr val="tx2"/>
          </a:solidFill>
          <a:latin typeface="Palatino" pitchFamily="2" charset="77"/>
          <a:ea typeface="Palatino" pitchFamily="2" charset="77"/>
          <a:cs typeface="Palatino" pitchFamily="2" charset="77"/>
        </a:defRPr>
      </a:lvl2pPr>
      <a:lvl3pPr algn="l" rtl="0" eaLnBrk="1" fontAlgn="base" hangingPunct="1">
        <a:lnSpc>
          <a:spcPct val="90000"/>
        </a:lnSpc>
        <a:spcBef>
          <a:spcPct val="0"/>
        </a:spcBef>
        <a:spcAft>
          <a:spcPct val="0"/>
        </a:spcAft>
        <a:defRPr sz="4400">
          <a:solidFill>
            <a:schemeClr val="tx2"/>
          </a:solidFill>
          <a:latin typeface="Palatino" pitchFamily="2" charset="77"/>
          <a:ea typeface="Palatino" pitchFamily="2" charset="77"/>
          <a:cs typeface="Palatino" pitchFamily="2" charset="77"/>
        </a:defRPr>
      </a:lvl3pPr>
      <a:lvl4pPr algn="l" rtl="0" eaLnBrk="1" fontAlgn="base" hangingPunct="1">
        <a:lnSpc>
          <a:spcPct val="90000"/>
        </a:lnSpc>
        <a:spcBef>
          <a:spcPct val="0"/>
        </a:spcBef>
        <a:spcAft>
          <a:spcPct val="0"/>
        </a:spcAft>
        <a:defRPr sz="4400">
          <a:solidFill>
            <a:schemeClr val="tx2"/>
          </a:solidFill>
          <a:latin typeface="Palatino" pitchFamily="2" charset="77"/>
          <a:ea typeface="Palatino" pitchFamily="2" charset="77"/>
          <a:cs typeface="Palatino" pitchFamily="2" charset="77"/>
        </a:defRPr>
      </a:lvl4pPr>
      <a:lvl5pPr algn="l" rtl="0" eaLnBrk="1" fontAlgn="base" hangingPunct="1">
        <a:lnSpc>
          <a:spcPct val="90000"/>
        </a:lnSpc>
        <a:spcBef>
          <a:spcPct val="0"/>
        </a:spcBef>
        <a:spcAft>
          <a:spcPct val="0"/>
        </a:spcAft>
        <a:defRPr sz="4400">
          <a:solidFill>
            <a:schemeClr val="tx2"/>
          </a:solidFill>
          <a:latin typeface="Palatino" pitchFamily="2" charset="77"/>
          <a:ea typeface="Palatino" pitchFamily="2" charset="77"/>
          <a:cs typeface="Palatino" pitchFamily="2" charset="77"/>
        </a:defRPr>
      </a:lvl5pPr>
      <a:lvl6pPr marL="4572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6pPr>
      <a:lvl7pPr marL="9144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7pPr>
      <a:lvl8pPr marL="13716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8pPr>
      <a:lvl9pPr marL="18288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400" kern="1200">
          <a:solidFill>
            <a:srgbClr val="404040"/>
          </a:solidFill>
          <a:latin typeface="+mj-lt"/>
          <a:ea typeface="+mn-ea"/>
          <a:cs typeface="Gill Sans" panose="020B0502020104020203" pitchFamily="34" charset="-79"/>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200" kern="1200">
          <a:solidFill>
            <a:srgbClr val="404040"/>
          </a:solidFill>
          <a:latin typeface="+mj-lt"/>
          <a:ea typeface="+mn-ea"/>
          <a:cs typeface="Gill Sans" panose="020B0502020104020203" pitchFamily="34" charset="-79"/>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404040"/>
          </a:solidFill>
          <a:latin typeface="+mj-lt"/>
          <a:ea typeface="+mn-ea"/>
          <a:cs typeface="Gill Sans" panose="020B0502020104020203" pitchFamily="34" charset="-79"/>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hyperlink" Target="about:blank"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asccc.org/resolutions/develop-lower-division-ge-pathway-ccc-baccalaureate-degree-programs" TargetMode="External"/><Relationship Id="rId4" Type="http://schemas.openxmlformats.org/officeDocument/2006/relationships/hyperlink" Target="https://leginfo.legislature.ca.gov/faces/billNavClient.xhtml?bill_id=202120220AB928" TargetMode="External"/><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hyperlink" Target="https://www.asccc.org/" TargetMode="External"/><Relationship Id="rId4" Type="http://schemas.openxmlformats.org/officeDocument/2006/relationships/hyperlink" Target="https://icas-ca.org/" TargetMode="External"/><Relationship Id="rId5" Type="http://schemas.openxmlformats.org/officeDocument/2006/relationships/hyperlink" Target="mailto:info@asccc.org" TargetMode="External"/><Relationship Id="rId6" Type="http://schemas.openxmlformats.org/officeDocument/2006/relationships/hyperlink" Target="https://www.cccco.edu/About-Us/Chancellors-Office/Divisions/Educational-Services-and-Support/What-we-do/Curriculum-and-Instruction-Unit/California-Community-College-Curriculum-Committee" TargetMode="External"/><Relationship Id="rId7" Type="http://schemas.openxmlformats.org/officeDocument/2006/relationships/hyperlink" Target="https://www.csusb.edu/ciac" TargetMode="External"/><Relationship Id="rId8" Type="http://schemas.openxmlformats.org/officeDocument/2006/relationships/hyperlink" Target="NULL" TargetMode="External"/><Relationship Id="rId9" Type="http://schemas.openxmlformats.org/officeDocument/2006/relationships/hyperlink" Target="NULL" TargetMode="External"/><Relationship Id="rId10" Type="http://schemas.openxmlformats.org/officeDocument/2006/relationships/hyperlink" Target="NULL" TargetMode="External"/><Relationship Id="rId11" Type="http://schemas.openxmlformats.org/officeDocument/2006/relationships/hyperlink" Target="NULL" TargetMode="External"/><Relationship Id="rId1" Type="http://schemas.openxmlformats.org/officeDocument/2006/relationships/slideLayout" Target="../slideLayouts/slideLayout4.xml"/><Relationship Id="rId2" Type="http://schemas.openxmlformats.org/officeDocument/2006/relationships/notesSlide" Target="../notesSlides/notesSlide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9E46D5-E738-8AE8-068E-B01EDDD7443F}"/>
              </a:ext>
            </a:extLst>
          </p:cNvPr>
          <p:cNvSpPr>
            <a:spLocks noGrp="1"/>
          </p:cNvSpPr>
          <p:nvPr>
            <p:ph type="title"/>
          </p:nvPr>
        </p:nvSpPr>
        <p:spPr/>
        <p:txBody>
          <a:bodyPr/>
          <a:lstStyle/>
          <a:p>
            <a:r>
              <a:rPr lang="en-US" b="1" dirty="0"/>
              <a:t>Aligning General Education Pathways</a:t>
            </a:r>
          </a:p>
        </p:txBody>
      </p:sp>
    </p:spTree>
    <p:extLst>
      <p:ext uri="{BB962C8B-B14F-4D97-AF65-F5344CB8AC3E}">
        <p14:creationId xmlns:p14="http://schemas.microsoft.com/office/powerpoint/2010/main" val="23515779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28"/>
          <p:cNvSpPr txBox="1">
            <a:spLocks noGrp="1"/>
          </p:cNvSpPr>
          <p:nvPr>
            <p:ph type="sldNum" sz="quarter" idx="10"/>
          </p:nvPr>
        </p:nvSpPr>
        <p:spPr>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0000"/>
              </a:buClr>
              <a:buFont typeface="Arial"/>
              <a:buNone/>
              <a:defRPr sz="1200" b="0" i="0" u="none" strike="noStrike" cap="none">
                <a:solidFill>
                  <a:schemeClr val="dk2"/>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Font typeface="Arial"/>
              <a:buNone/>
              <a:defRPr sz="1200" b="0" i="0" u="none" strike="noStrike" cap="none">
                <a:solidFill>
                  <a:schemeClr val="dk2"/>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Font typeface="Arial"/>
              <a:buNone/>
              <a:defRPr sz="1200" b="0" i="0" u="none" strike="noStrike" cap="none">
                <a:solidFill>
                  <a:schemeClr val="dk2"/>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Font typeface="Arial"/>
              <a:buNone/>
              <a:defRPr sz="1200" b="0" i="0" u="none" strike="noStrike" cap="none">
                <a:solidFill>
                  <a:schemeClr val="dk2"/>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Font typeface="Arial"/>
              <a:buNone/>
              <a:defRPr sz="1200" b="0" i="0" u="none" strike="noStrike" cap="none">
                <a:solidFill>
                  <a:schemeClr val="dk2"/>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Font typeface="Arial"/>
              <a:buNone/>
              <a:defRPr sz="1200" b="0" i="0" u="none" strike="noStrike" cap="none">
                <a:solidFill>
                  <a:schemeClr val="dk2"/>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Font typeface="Arial"/>
              <a:buNone/>
              <a:defRPr sz="1200" b="0" i="0" u="none" strike="noStrike" cap="none">
                <a:solidFill>
                  <a:schemeClr val="dk2"/>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Font typeface="Arial"/>
              <a:buNone/>
              <a:defRPr sz="1200" b="0" i="0" u="none" strike="noStrike" cap="none">
                <a:solidFill>
                  <a:schemeClr val="dk2"/>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Font typeface="Arial"/>
              <a:buNone/>
              <a:defRPr sz="1200" b="0" i="0" u="none" strike="noStrike" cap="none">
                <a:solidFill>
                  <a:schemeClr val="dk2"/>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10</a:t>
            </a:fld>
            <a:endParaRPr b="1" dirty="0"/>
          </a:p>
        </p:txBody>
      </p:sp>
      <p:graphicFrame>
        <p:nvGraphicFramePr>
          <p:cNvPr id="234" name="Google Shape;234;p28"/>
          <p:cNvGraphicFramePr/>
          <p:nvPr>
            <p:extLst>
              <p:ext uri="{D42A27DB-BD31-4B8C-83A1-F6EECF244321}">
                <p14:modId xmlns:p14="http://schemas.microsoft.com/office/powerpoint/2010/main" val="2122378288"/>
              </p:ext>
            </p:extLst>
          </p:nvPr>
        </p:nvGraphicFramePr>
        <p:xfrm>
          <a:off x="615937" y="1011916"/>
          <a:ext cx="10960125" cy="5621878"/>
        </p:xfrm>
        <a:graphic>
          <a:graphicData uri="http://schemas.openxmlformats.org/drawingml/2006/table">
            <a:tbl>
              <a:tblPr firstRow="1" bandRow="1">
                <a:noFill/>
              </a:tblPr>
              <a:tblGrid>
                <a:gridCol w="2705992">
                  <a:extLst>
                    <a:ext uri="{9D8B030D-6E8A-4147-A177-3AD203B41FA5}">
                      <a16:colId xmlns:a16="http://schemas.microsoft.com/office/drawing/2014/main" xmlns="" val="20000"/>
                    </a:ext>
                  </a:extLst>
                </a:gridCol>
                <a:gridCol w="4848168">
                  <a:extLst>
                    <a:ext uri="{9D8B030D-6E8A-4147-A177-3AD203B41FA5}">
                      <a16:colId xmlns:a16="http://schemas.microsoft.com/office/drawing/2014/main" xmlns="" val="20001"/>
                    </a:ext>
                  </a:extLst>
                </a:gridCol>
                <a:gridCol w="3405965">
                  <a:extLst>
                    <a:ext uri="{9D8B030D-6E8A-4147-A177-3AD203B41FA5}">
                      <a16:colId xmlns:a16="http://schemas.microsoft.com/office/drawing/2014/main" xmlns="" val="20002"/>
                    </a:ext>
                  </a:extLst>
                </a:gridCol>
              </a:tblGrid>
              <a:tr h="341750">
                <a:tc>
                  <a:txBody>
                    <a:bodyPr/>
                    <a:lstStyle/>
                    <a:p>
                      <a:pPr marL="0" marR="0" lvl="0" indent="0" algn="l" rtl="0">
                        <a:spcBef>
                          <a:spcPts val="0"/>
                        </a:spcBef>
                        <a:spcAft>
                          <a:spcPts val="0"/>
                        </a:spcAft>
                        <a:buNone/>
                      </a:pPr>
                      <a:r>
                        <a:rPr lang="en-US" sz="1600" u="none" strike="noStrike" cap="none" dirty="0">
                          <a:solidFill>
                            <a:srgbClr val="000000"/>
                          </a:solidFill>
                        </a:rPr>
                        <a:t>CalGETC Area</a:t>
                      </a:r>
                      <a:endParaRPr sz="1600" dirty="0">
                        <a:solidFill>
                          <a:srgbClr val="000000"/>
                        </a:solidFill>
                      </a:endParaRPr>
                    </a:p>
                  </a:txBody>
                  <a:tcPr marL="93125" marR="93125" marT="45725" marB="45725"/>
                </a:tc>
                <a:tc>
                  <a:txBody>
                    <a:bodyPr/>
                    <a:lstStyle/>
                    <a:p>
                      <a:pPr marL="0" marR="0" lvl="0" indent="0" algn="l" rtl="0">
                        <a:spcBef>
                          <a:spcPts val="0"/>
                        </a:spcBef>
                        <a:spcAft>
                          <a:spcPts val="0"/>
                        </a:spcAft>
                        <a:buNone/>
                      </a:pPr>
                      <a:r>
                        <a:rPr lang="en-US" sz="1600" dirty="0">
                          <a:solidFill>
                            <a:srgbClr val="000000"/>
                          </a:solidFill>
                        </a:rPr>
                        <a:t>Subject</a:t>
                      </a:r>
                      <a:endParaRPr dirty="0">
                        <a:solidFill>
                          <a:srgbClr val="000000"/>
                        </a:solidFill>
                      </a:endParaRPr>
                    </a:p>
                  </a:txBody>
                  <a:tcPr marL="93125" marR="93125" marT="45725" marB="45725"/>
                </a:tc>
                <a:tc>
                  <a:txBody>
                    <a:bodyPr/>
                    <a:lstStyle/>
                    <a:p>
                      <a:pPr marL="0" marR="0" lvl="0" indent="0" algn="l" rtl="0">
                        <a:spcBef>
                          <a:spcPts val="0"/>
                        </a:spcBef>
                        <a:spcAft>
                          <a:spcPts val="0"/>
                        </a:spcAft>
                        <a:buNone/>
                      </a:pPr>
                      <a:r>
                        <a:rPr lang="en-US" sz="1600" dirty="0">
                          <a:solidFill>
                            <a:srgbClr val="000000"/>
                          </a:solidFill>
                        </a:rPr>
                        <a:t>Courses/Units</a:t>
                      </a:r>
                      <a:endParaRPr dirty="0">
                        <a:solidFill>
                          <a:srgbClr val="000000"/>
                        </a:solidFill>
                      </a:endParaRPr>
                    </a:p>
                  </a:txBody>
                  <a:tcPr marL="93125" marR="93125" marT="45725" marB="45725"/>
                </a:tc>
                <a:extLst>
                  <a:ext uri="{0D108BD9-81ED-4DB2-BD59-A6C34878D82A}">
                    <a16:rowId xmlns:a16="http://schemas.microsoft.com/office/drawing/2014/main" xmlns="" val="10000"/>
                  </a:ext>
                </a:extLst>
              </a:tr>
              <a:tr h="838850">
                <a:tc>
                  <a:txBody>
                    <a:bodyPr/>
                    <a:lstStyle/>
                    <a:p>
                      <a:pPr marL="0" marR="0" lvl="0" indent="0" algn="l" rtl="0">
                        <a:spcBef>
                          <a:spcPts val="0"/>
                        </a:spcBef>
                        <a:spcAft>
                          <a:spcPts val="0"/>
                        </a:spcAft>
                        <a:buNone/>
                      </a:pPr>
                      <a:r>
                        <a:rPr lang="en-US" sz="1600" dirty="0">
                          <a:solidFill>
                            <a:srgbClr val="000000"/>
                          </a:solidFill>
                        </a:rPr>
                        <a:t>1 – English Communication</a:t>
                      </a:r>
                      <a:endParaRPr dirty="0">
                        <a:solidFill>
                          <a:srgbClr val="000000"/>
                        </a:solidFill>
                      </a:endParaRPr>
                    </a:p>
                  </a:txBody>
                  <a:tcPr marL="93125" marR="93125" marT="45725" marB="45725"/>
                </a:tc>
                <a:tc>
                  <a:txBody>
                    <a:bodyPr/>
                    <a:lstStyle/>
                    <a:p>
                      <a:pPr marL="0" marR="0" lvl="0" indent="0" algn="l" rtl="0">
                        <a:spcBef>
                          <a:spcPts val="0"/>
                        </a:spcBef>
                        <a:spcAft>
                          <a:spcPts val="0"/>
                        </a:spcAft>
                        <a:buNone/>
                      </a:pPr>
                      <a:r>
                        <a:rPr lang="en-US" sz="1600" dirty="0">
                          <a:solidFill>
                            <a:srgbClr val="000000"/>
                          </a:solidFill>
                        </a:rPr>
                        <a:t>English Composition</a:t>
                      </a:r>
                      <a:endParaRPr dirty="0">
                        <a:solidFill>
                          <a:srgbClr val="000000"/>
                        </a:solidFill>
                      </a:endParaRPr>
                    </a:p>
                    <a:p>
                      <a:pPr marL="0" marR="0" lvl="0" indent="0" algn="l" rtl="0">
                        <a:spcBef>
                          <a:spcPts val="0"/>
                        </a:spcBef>
                        <a:spcAft>
                          <a:spcPts val="0"/>
                        </a:spcAft>
                        <a:buNone/>
                      </a:pPr>
                      <a:r>
                        <a:rPr lang="en-US" sz="1600" dirty="0">
                          <a:solidFill>
                            <a:srgbClr val="000000"/>
                          </a:solidFill>
                        </a:rPr>
                        <a:t>Critical Thinking and Composition</a:t>
                      </a:r>
                      <a:endParaRPr dirty="0">
                        <a:solidFill>
                          <a:srgbClr val="000000"/>
                        </a:solidFill>
                      </a:endParaRPr>
                    </a:p>
                    <a:p>
                      <a:pPr marL="0" marR="0" lvl="0" indent="0" algn="l" rtl="0">
                        <a:spcBef>
                          <a:spcPts val="0"/>
                        </a:spcBef>
                        <a:spcAft>
                          <a:spcPts val="0"/>
                        </a:spcAft>
                        <a:buNone/>
                      </a:pPr>
                      <a:r>
                        <a:rPr lang="en-US" sz="1600" dirty="0">
                          <a:solidFill>
                            <a:srgbClr val="000000"/>
                          </a:solidFill>
                        </a:rPr>
                        <a:t>Oral Communication</a:t>
                      </a:r>
                      <a:endParaRPr dirty="0">
                        <a:solidFill>
                          <a:srgbClr val="000000"/>
                        </a:solidFill>
                      </a:endParaRPr>
                    </a:p>
                  </a:txBody>
                  <a:tcPr marL="93125" marR="93125" marT="45725" marB="45725"/>
                </a:tc>
                <a:tc>
                  <a:txBody>
                    <a:bodyPr/>
                    <a:lstStyle/>
                    <a:p>
                      <a:pPr marL="0" marR="0" lvl="0" indent="0" algn="l" rtl="0">
                        <a:spcBef>
                          <a:spcPts val="0"/>
                        </a:spcBef>
                        <a:spcAft>
                          <a:spcPts val="0"/>
                        </a:spcAft>
                        <a:buNone/>
                      </a:pPr>
                      <a:r>
                        <a:rPr lang="en-US" sz="1600" dirty="0">
                          <a:solidFill>
                            <a:srgbClr val="000000"/>
                          </a:solidFill>
                        </a:rPr>
                        <a:t>1 course (3 units)</a:t>
                      </a:r>
                      <a:endParaRPr dirty="0">
                        <a:solidFill>
                          <a:srgbClr val="000000"/>
                        </a:solidFill>
                      </a:endParaRPr>
                    </a:p>
                    <a:p>
                      <a:pPr marL="0" marR="0" lvl="0" indent="0" algn="l" rtl="0">
                        <a:spcBef>
                          <a:spcPts val="0"/>
                        </a:spcBef>
                        <a:spcAft>
                          <a:spcPts val="0"/>
                        </a:spcAft>
                        <a:buNone/>
                      </a:pPr>
                      <a:r>
                        <a:rPr lang="en-US" sz="1600" dirty="0">
                          <a:solidFill>
                            <a:srgbClr val="000000"/>
                          </a:solidFill>
                        </a:rPr>
                        <a:t>1 course (3 units)</a:t>
                      </a:r>
                      <a:endParaRPr dirty="0">
                        <a:solidFill>
                          <a:srgbClr val="000000"/>
                        </a:solidFill>
                      </a:endParaRPr>
                    </a:p>
                    <a:p>
                      <a:pPr marL="0" marR="0" lvl="0" indent="0" algn="l" rtl="0">
                        <a:spcBef>
                          <a:spcPts val="0"/>
                        </a:spcBef>
                        <a:spcAft>
                          <a:spcPts val="0"/>
                        </a:spcAft>
                        <a:buNone/>
                      </a:pPr>
                      <a:r>
                        <a:rPr lang="en-US" sz="1600" dirty="0">
                          <a:solidFill>
                            <a:srgbClr val="000000"/>
                          </a:solidFill>
                        </a:rPr>
                        <a:t>1 course (3 units)</a:t>
                      </a:r>
                      <a:endParaRPr dirty="0">
                        <a:solidFill>
                          <a:srgbClr val="000000"/>
                        </a:solidFill>
                      </a:endParaRPr>
                    </a:p>
                  </a:txBody>
                  <a:tcPr marL="93125" marR="93125" marT="45725" marB="45725"/>
                </a:tc>
                <a:extLst>
                  <a:ext uri="{0D108BD9-81ED-4DB2-BD59-A6C34878D82A}">
                    <a16:rowId xmlns:a16="http://schemas.microsoft.com/office/drawing/2014/main" xmlns="" val="10001"/>
                  </a:ext>
                </a:extLst>
              </a:tr>
              <a:tr h="590312">
                <a:tc>
                  <a:txBody>
                    <a:bodyPr/>
                    <a:lstStyle/>
                    <a:p>
                      <a:pPr marL="0" marR="0" lvl="0" indent="0" algn="l" rtl="0">
                        <a:spcBef>
                          <a:spcPts val="0"/>
                        </a:spcBef>
                        <a:spcAft>
                          <a:spcPts val="0"/>
                        </a:spcAft>
                        <a:buNone/>
                      </a:pPr>
                      <a:r>
                        <a:rPr lang="en-US" sz="1600" dirty="0">
                          <a:solidFill>
                            <a:srgbClr val="000000"/>
                          </a:solidFill>
                        </a:rPr>
                        <a:t>2</a:t>
                      </a:r>
                      <a:endParaRPr dirty="0">
                        <a:solidFill>
                          <a:srgbClr val="000000"/>
                        </a:solidFill>
                      </a:endParaRPr>
                    </a:p>
                  </a:txBody>
                  <a:tcPr marL="93125" marR="93125" marT="45725" marB="45725"/>
                </a:tc>
                <a:tc>
                  <a:txBody>
                    <a:bodyPr/>
                    <a:lstStyle/>
                    <a:p>
                      <a:pPr marL="0" marR="0" lvl="0" indent="0" algn="l" rtl="0">
                        <a:spcBef>
                          <a:spcPts val="0"/>
                        </a:spcBef>
                        <a:spcAft>
                          <a:spcPts val="0"/>
                        </a:spcAft>
                        <a:buNone/>
                      </a:pPr>
                      <a:r>
                        <a:rPr lang="en-US" sz="1600" dirty="0">
                          <a:solidFill>
                            <a:srgbClr val="000000"/>
                          </a:solidFill>
                        </a:rPr>
                        <a:t>Mathematical Concepts and Quantitative Reasoning</a:t>
                      </a:r>
                      <a:endParaRPr dirty="0">
                        <a:solidFill>
                          <a:srgbClr val="000000"/>
                        </a:solidFill>
                      </a:endParaRPr>
                    </a:p>
                  </a:txBody>
                  <a:tcPr marL="93125" marR="93125" marT="45725" marB="45725"/>
                </a:tc>
                <a:tc>
                  <a:txBody>
                    <a:bodyPr/>
                    <a:lstStyle/>
                    <a:p>
                      <a:pPr marL="0" marR="0" lvl="0" indent="0" algn="l" rtl="0">
                        <a:lnSpc>
                          <a:spcPct val="100000"/>
                        </a:lnSpc>
                        <a:spcBef>
                          <a:spcPts val="0"/>
                        </a:spcBef>
                        <a:spcAft>
                          <a:spcPts val="0"/>
                        </a:spcAft>
                        <a:buClr>
                          <a:srgbClr val="02263F"/>
                        </a:buClr>
                        <a:buSzPts val="1600"/>
                        <a:buFont typeface="Calibri"/>
                        <a:buNone/>
                      </a:pPr>
                      <a:r>
                        <a:rPr lang="en-US" sz="1600" dirty="0">
                          <a:solidFill>
                            <a:srgbClr val="000000"/>
                          </a:solidFill>
                        </a:rPr>
                        <a:t>1 course (3 units)</a:t>
                      </a:r>
                      <a:endParaRPr dirty="0">
                        <a:solidFill>
                          <a:srgbClr val="000000"/>
                        </a:solidFill>
                      </a:endParaRPr>
                    </a:p>
                  </a:txBody>
                  <a:tcPr marL="93125" marR="93125" marT="45725" marB="45725"/>
                </a:tc>
                <a:extLst>
                  <a:ext uri="{0D108BD9-81ED-4DB2-BD59-A6C34878D82A}">
                    <a16:rowId xmlns:a16="http://schemas.microsoft.com/office/drawing/2014/main" xmlns="" val="10002"/>
                  </a:ext>
                </a:extLst>
              </a:tr>
              <a:tr h="590312">
                <a:tc>
                  <a:txBody>
                    <a:bodyPr/>
                    <a:lstStyle/>
                    <a:p>
                      <a:pPr marL="0" marR="0" lvl="0" indent="0" algn="l" rtl="0">
                        <a:spcBef>
                          <a:spcPts val="0"/>
                        </a:spcBef>
                        <a:spcAft>
                          <a:spcPts val="0"/>
                        </a:spcAft>
                        <a:buNone/>
                      </a:pPr>
                      <a:r>
                        <a:rPr lang="en-US" sz="1600" dirty="0">
                          <a:solidFill>
                            <a:srgbClr val="000000"/>
                          </a:solidFill>
                        </a:rPr>
                        <a:t>3 – Arts and Humanities</a:t>
                      </a:r>
                      <a:endParaRPr dirty="0">
                        <a:solidFill>
                          <a:srgbClr val="000000"/>
                        </a:solidFill>
                      </a:endParaRPr>
                    </a:p>
                  </a:txBody>
                  <a:tcPr marL="93125" marR="93125" marT="45725" marB="45725"/>
                </a:tc>
                <a:tc>
                  <a:txBody>
                    <a:bodyPr/>
                    <a:lstStyle/>
                    <a:p>
                      <a:pPr marL="0" marR="0" lvl="0" indent="0" algn="l" rtl="0">
                        <a:spcBef>
                          <a:spcPts val="0"/>
                        </a:spcBef>
                        <a:spcAft>
                          <a:spcPts val="0"/>
                        </a:spcAft>
                        <a:buNone/>
                      </a:pPr>
                      <a:r>
                        <a:rPr lang="en-US" sz="1600" dirty="0">
                          <a:solidFill>
                            <a:srgbClr val="000000"/>
                          </a:solidFill>
                        </a:rPr>
                        <a:t>Arts</a:t>
                      </a:r>
                      <a:endParaRPr dirty="0">
                        <a:solidFill>
                          <a:srgbClr val="000000"/>
                        </a:solidFill>
                      </a:endParaRPr>
                    </a:p>
                    <a:p>
                      <a:pPr marL="0" marR="0" lvl="0" indent="0" algn="l" rtl="0">
                        <a:spcBef>
                          <a:spcPts val="0"/>
                        </a:spcBef>
                        <a:spcAft>
                          <a:spcPts val="0"/>
                        </a:spcAft>
                        <a:buNone/>
                      </a:pPr>
                      <a:r>
                        <a:rPr lang="en-US" sz="1600" dirty="0">
                          <a:solidFill>
                            <a:srgbClr val="000000"/>
                          </a:solidFill>
                        </a:rPr>
                        <a:t>Humanities</a:t>
                      </a:r>
                      <a:endParaRPr dirty="0">
                        <a:solidFill>
                          <a:srgbClr val="000000"/>
                        </a:solidFill>
                      </a:endParaRPr>
                    </a:p>
                  </a:txBody>
                  <a:tcPr marL="93125" marR="93125" marT="45725" marB="45725"/>
                </a:tc>
                <a:tc>
                  <a:txBody>
                    <a:bodyPr/>
                    <a:lstStyle/>
                    <a:p>
                      <a:pPr marL="0" marR="0" lvl="0" indent="0" algn="l" rtl="0">
                        <a:spcBef>
                          <a:spcPts val="0"/>
                        </a:spcBef>
                        <a:spcAft>
                          <a:spcPts val="0"/>
                        </a:spcAft>
                        <a:buNone/>
                      </a:pPr>
                      <a:r>
                        <a:rPr lang="en-US" sz="1600" dirty="0">
                          <a:solidFill>
                            <a:srgbClr val="000000"/>
                          </a:solidFill>
                        </a:rPr>
                        <a:t>1 course (3 units)</a:t>
                      </a:r>
                      <a:endParaRPr dirty="0">
                        <a:solidFill>
                          <a:srgbClr val="000000"/>
                        </a:solidFill>
                      </a:endParaRPr>
                    </a:p>
                    <a:p>
                      <a:pPr marL="0" marR="0" lvl="0" indent="0" algn="l" rtl="0">
                        <a:spcBef>
                          <a:spcPts val="0"/>
                        </a:spcBef>
                        <a:spcAft>
                          <a:spcPts val="0"/>
                        </a:spcAft>
                        <a:buNone/>
                      </a:pPr>
                      <a:r>
                        <a:rPr lang="en-US" sz="1600" dirty="0">
                          <a:solidFill>
                            <a:srgbClr val="000000"/>
                          </a:solidFill>
                        </a:rPr>
                        <a:t>1 course (3 units)</a:t>
                      </a:r>
                      <a:endParaRPr dirty="0">
                        <a:solidFill>
                          <a:srgbClr val="000000"/>
                        </a:solidFill>
                      </a:endParaRPr>
                    </a:p>
                  </a:txBody>
                  <a:tcPr marL="93125" marR="93125" marT="45725" marB="45725"/>
                </a:tc>
                <a:extLst>
                  <a:ext uri="{0D108BD9-81ED-4DB2-BD59-A6C34878D82A}">
                    <a16:rowId xmlns:a16="http://schemas.microsoft.com/office/drawing/2014/main" xmlns="" val="10003"/>
                  </a:ext>
                </a:extLst>
              </a:tr>
              <a:tr h="557680">
                <a:tc>
                  <a:txBody>
                    <a:bodyPr/>
                    <a:lstStyle/>
                    <a:p>
                      <a:pPr marL="0" marR="0" lvl="0" indent="0" algn="l" rtl="0">
                        <a:spcBef>
                          <a:spcPts val="0"/>
                        </a:spcBef>
                        <a:spcAft>
                          <a:spcPts val="0"/>
                        </a:spcAft>
                        <a:buNone/>
                      </a:pPr>
                      <a:r>
                        <a:rPr lang="en-US" sz="1600" dirty="0">
                          <a:solidFill>
                            <a:srgbClr val="000000"/>
                          </a:solidFill>
                        </a:rPr>
                        <a:t>4</a:t>
                      </a:r>
                      <a:endParaRPr dirty="0">
                        <a:solidFill>
                          <a:srgbClr val="000000"/>
                        </a:solidFill>
                      </a:endParaRPr>
                    </a:p>
                  </a:txBody>
                  <a:tcPr marL="93125" marR="93125" marT="45725" marB="45725"/>
                </a:tc>
                <a:tc>
                  <a:txBody>
                    <a:bodyPr/>
                    <a:lstStyle/>
                    <a:p>
                      <a:pPr marL="0" marR="0" lvl="0" indent="0" algn="l" rtl="0">
                        <a:spcBef>
                          <a:spcPts val="0"/>
                        </a:spcBef>
                        <a:spcAft>
                          <a:spcPts val="0"/>
                        </a:spcAft>
                        <a:buNone/>
                      </a:pPr>
                      <a:r>
                        <a:rPr lang="en-US" sz="1600" dirty="0">
                          <a:solidFill>
                            <a:srgbClr val="000000"/>
                          </a:solidFill>
                        </a:rPr>
                        <a:t>Social and Behavioral Sciences</a:t>
                      </a:r>
                      <a:endParaRPr dirty="0">
                        <a:solidFill>
                          <a:srgbClr val="000000"/>
                        </a:solidFill>
                      </a:endParaRPr>
                    </a:p>
                  </a:txBody>
                  <a:tcPr marL="93125" marR="93125" marT="45725" marB="45725"/>
                </a:tc>
                <a:tc>
                  <a:txBody>
                    <a:bodyPr/>
                    <a:lstStyle/>
                    <a:p>
                      <a:pPr marL="0" marR="0" lvl="0" indent="0" algn="l" rtl="0">
                        <a:spcBef>
                          <a:spcPts val="0"/>
                        </a:spcBef>
                        <a:spcAft>
                          <a:spcPts val="0"/>
                        </a:spcAft>
                        <a:buNone/>
                      </a:pPr>
                      <a:r>
                        <a:rPr lang="en-US" sz="1600" dirty="0">
                          <a:solidFill>
                            <a:srgbClr val="000000"/>
                          </a:solidFill>
                        </a:rPr>
                        <a:t>2 courses (6 units)</a:t>
                      </a:r>
                      <a:endParaRPr dirty="0">
                        <a:solidFill>
                          <a:srgbClr val="000000"/>
                        </a:solidFill>
                      </a:endParaRPr>
                    </a:p>
                  </a:txBody>
                  <a:tcPr marL="93125" marR="93125" marT="45725" marB="45725"/>
                </a:tc>
                <a:extLst>
                  <a:ext uri="{0D108BD9-81ED-4DB2-BD59-A6C34878D82A}">
                    <a16:rowId xmlns:a16="http://schemas.microsoft.com/office/drawing/2014/main" xmlns="" val="10004"/>
                  </a:ext>
                </a:extLst>
              </a:tr>
              <a:tr h="838850">
                <a:tc>
                  <a:txBody>
                    <a:bodyPr/>
                    <a:lstStyle/>
                    <a:p>
                      <a:pPr marL="0" marR="0" lvl="0" indent="0" algn="l" rtl="0">
                        <a:spcBef>
                          <a:spcPts val="0"/>
                        </a:spcBef>
                        <a:spcAft>
                          <a:spcPts val="0"/>
                        </a:spcAft>
                        <a:buNone/>
                      </a:pPr>
                      <a:r>
                        <a:rPr lang="en-US" sz="1600" dirty="0">
                          <a:solidFill>
                            <a:srgbClr val="000000"/>
                          </a:solidFill>
                        </a:rPr>
                        <a:t>5</a:t>
                      </a:r>
                      <a:endParaRPr dirty="0">
                        <a:solidFill>
                          <a:srgbClr val="000000"/>
                        </a:solidFill>
                      </a:endParaRPr>
                    </a:p>
                  </a:txBody>
                  <a:tcPr marL="93125" marR="93125" marT="45725" marB="45725"/>
                </a:tc>
                <a:tc>
                  <a:txBody>
                    <a:bodyPr/>
                    <a:lstStyle/>
                    <a:p>
                      <a:pPr marL="0" marR="0" lvl="0" indent="0" algn="l" rtl="0">
                        <a:spcBef>
                          <a:spcPts val="0"/>
                        </a:spcBef>
                        <a:spcAft>
                          <a:spcPts val="0"/>
                        </a:spcAft>
                        <a:buNone/>
                      </a:pPr>
                      <a:r>
                        <a:rPr lang="en-US" sz="1600" dirty="0">
                          <a:solidFill>
                            <a:srgbClr val="000000"/>
                          </a:solidFill>
                        </a:rPr>
                        <a:t>Physical Science</a:t>
                      </a:r>
                      <a:endParaRPr dirty="0">
                        <a:solidFill>
                          <a:srgbClr val="000000"/>
                        </a:solidFill>
                      </a:endParaRPr>
                    </a:p>
                    <a:p>
                      <a:pPr marL="0" marR="0" lvl="0" indent="0" algn="l" rtl="0">
                        <a:spcBef>
                          <a:spcPts val="0"/>
                        </a:spcBef>
                        <a:spcAft>
                          <a:spcPts val="0"/>
                        </a:spcAft>
                        <a:buNone/>
                      </a:pPr>
                      <a:r>
                        <a:rPr lang="en-US" sz="1600" dirty="0">
                          <a:solidFill>
                            <a:srgbClr val="000000"/>
                          </a:solidFill>
                        </a:rPr>
                        <a:t>Biological Science</a:t>
                      </a:r>
                      <a:endParaRPr dirty="0">
                        <a:solidFill>
                          <a:srgbClr val="000000"/>
                        </a:solidFill>
                      </a:endParaRPr>
                    </a:p>
                    <a:p>
                      <a:pPr marL="0" marR="0" lvl="0" indent="0" algn="l" rtl="0">
                        <a:spcBef>
                          <a:spcPts val="0"/>
                        </a:spcBef>
                        <a:spcAft>
                          <a:spcPts val="0"/>
                        </a:spcAft>
                        <a:buNone/>
                      </a:pPr>
                      <a:r>
                        <a:rPr lang="en-US" sz="1600" dirty="0">
                          <a:solidFill>
                            <a:srgbClr val="000000"/>
                          </a:solidFill>
                        </a:rPr>
                        <a:t>Laboratory (for Phys/Bio course)</a:t>
                      </a:r>
                      <a:endParaRPr dirty="0">
                        <a:solidFill>
                          <a:srgbClr val="000000"/>
                        </a:solidFill>
                      </a:endParaRPr>
                    </a:p>
                  </a:txBody>
                  <a:tcPr marL="93125" marR="93125" marT="45725" marB="45725"/>
                </a:tc>
                <a:tc>
                  <a:txBody>
                    <a:bodyPr/>
                    <a:lstStyle/>
                    <a:p>
                      <a:pPr marL="0" marR="0" lvl="0" indent="0" algn="l" rtl="0">
                        <a:spcBef>
                          <a:spcPts val="0"/>
                        </a:spcBef>
                        <a:spcAft>
                          <a:spcPts val="0"/>
                        </a:spcAft>
                        <a:buNone/>
                      </a:pPr>
                      <a:r>
                        <a:rPr lang="en-US" sz="1600" dirty="0">
                          <a:solidFill>
                            <a:srgbClr val="000000"/>
                          </a:solidFill>
                        </a:rPr>
                        <a:t>1 course (3 units)</a:t>
                      </a:r>
                      <a:endParaRPr dirty="0">
                        <a:solidFill>
                          <a:srgbClr val="000000"/>
                        </a:solidFill>
                      </a:endParaRPr>
                    </a:p>
                    <a:p>
                      <a:pPr marL="0" marR="0" lvl="0" indent="0" algn="l" rtl="0">
                        <a:spcBef>
                          <a:spcPts val="0"/>
                        </a:spcBef>
                        <a:spcAft>
                          <a:spcPts val="0"/>
                        </a:spcAft>
                        <a:buNone/>
                      </a:pPr>
                      <a:r>
                        <a:rPr lang="en-US" sz="1600" dirty="0">
                          <a:solidFill>
                            <a:srgbClr val="000000"/>
                          </a:solidFill>
                        </a:rPr>
                        <a:t>1 course (3 units)</a:t>
                      </a:r>
                      <a:endParaRPr dirty="0">
                        <a:solidFill>
                          <a:srgbClr val="000000"/>
                        </a:solidFill>
                      </a:endParaRPr>
                    </a:p>
                    <a:p>
                      <a:pPr marL="0" marR="0" lvl="0" indent="0" algn="l" rtl="0">
                        <a:spcBef>
                          <a:spcPts val="0"/>
                        </a:spcBef>
                        <a:spcAft>
                          <a:spcPts val="0"/>
                        </a:spcAft>
                        <a:buNone/>
                      </a:pPr>
                      <a:r>
                        <a:rPr lang="en-US" sz="1600" dirty="0">
                          <a:solidFill>
                            <a:srgbClr val="000000"/>
                          </a:solidFill>
                        </a:rPr>
                        <a:t>(1 unit)</a:t>
                      </a:r>
                      <a:endParaRPr dirty="0">
                        <a:solidFill>
                          <a:srgbClr val="000000"/>
                        </a:solidFill>
                      </a:endParaRPr>
                    </a:p>
                  </a:txBody>
                  <a:tcPr marL="93125" marR="93125" marT="45725" marB="45725"/>
                </a:tc>
                <a:extLst>
                  <a:ext uri="{0D108BD9-81ED-4DB2-BD59-A6C34878D82A}">
                    <a16:rowId xmlns:a16="http://schemas.microsoft.com/office/drawing/2014/main" xmlns="" val="10005"/>
                  </a:ext>
                </a:extLst>
              </a:tr>
              <a:tr h="590312">
                <a:tc>
                  <a:txBody>
                    <a:bodyPr/>
                    <a:lstStyle/>
                    <a:p>
                      <a:pPr marL="0" marR="0" lvl="0" indent="0" algn="l" rtl="0">
                        <a:spcBef>
                          <a:spcPts val="0"/>
                        </a:spcBef>
                        <a:spcAft>
                          <a:spcPts val="0"/>
                        </a:spcAft>
                        <a:buNone/>
                      </a:pPr>
                      <a:r>
                        <a:rPr lang="en-US" sz="1600" dirty="0">
                          <a:solidFill>
                            <a:srgbClr val="000000"/>
                          </a:solidFill>
                        </a:rPr>
                        <a:t>N/A</a:t>
                      </a:r>
                      <a:endParaRPr sz="1600" i="1" dirty="0">
                        <a:solidFill>
                          <a:srgbClr val="000000"/>
                        </a:solidFill>
                      </a:endParaRPr>
                    </a:p>
                  </a:txBody>
                  <a:tcPr marL="93125" marR="93125" marT="45725" marB="45725"/>
                </a:tc>
                <a:tc>
                  <a:txBody>
                    <a:bodyPr/>
                    <a:lstStyle/>
                    <a:p>
                      <a:pPr marL="0" marR="0" lvl="0" indent="0" algn="l" rtl="0">
                        <a:spcBef>
                          <a:spcPts val="0"/>
                        </a:spcBef>
                        <a:spcAft>
                          <a:spcPts val="0"/>
                        </a:spcAft>
                        <a:buNone/>
                      </a:pPr>
                      <a:r>
                        <a:rPr lang="en-US" sz="1600" dirty="0">
                          <a:solidFill>
                            <a:srgbClr val="000000"/>
                          </a:solidFill>
                        </a:rPr>
                        <a:t>Lifelong Learning and Self Development</a:t>
                      </a:r>
                      <a:endParaRPr dirty="0">
                        <a:solidFill>
                          <a:srgbClr val="000000"/>
                        </a:solidFill>
                      </a:endParaRPr>
                    </a:p>
                    <a:p>
                      <a:pPr marL="0" marR="0" lvl="0" indent="0" algn="l" rtl="0">
                        <a:spcBef>
                          <a:spcPts val="0"/>
                        </a:spcBef>
                        <a:spcAft>
                          <a:spcPts val="0"/>
                        </a:spcAft>
                        <a:buNone/>
                      </a:pPr>
                      <a:r>
                        <a:rPr lang="en-US" sz="1600" dirty="0">
                          <a:solidFill>
                            <a:srgbClr val="000000"/>
                          </a:solidFill>
                        </a:rPr>
                        <a:t>(CSU upper division GE)</a:t>
                      </a:r>
                      <a:endParaRPr sz="1600" i="1" dirty="0">
                        <a:solidFill>
                          <a:srgbClr val="000000"/>
                        </a:solidFill>
                      </a:endParaRPr>
                    </a:p>
                  </a:txBody>
                  <a:tcPr marL="93125" marR="93125" marT="45725" marB="45725"/>
                </a:tc>
                <a:tc>
                  <a:txBody>
                    <a:bodyPr/>
                    <a:lstStyle/>
                    <a:p>
                      <a:pPr marL="0" marR="0" lvl="0" indent="0" algn="l" rtl="0">
                        <a:spcBef>
                          <a:spcPts val="0"/>
                        </a:spcBef>
                        <a:spcAft>
                          <a:spcPts val="0"/>
                        </a:spcAft>
                        <a:buNone/>
                      </a:pPr>
                      <a:endParaRPr sz="1600" dirty="0">
                        <a:solidFill>
                          <a:srgbClr val="000000"/>
                        </a:solidFill>
                      </a:endParaRPr>
                    </a:p>
                  </a:txBody>
                  <a:tcPr marL="93125" marR="93125" marT="45725" marB="45725"/>
                </a:tc>
                <a:extLst>
                  <a:ext uri="{0D108BD9-81ED-4DB2-BD59-A6C34878D82A}">
                    <a16:rowId xmlns:a16="http://schemas.microsoft.com/office/drawing/2014/main" xmlns="" val="10006"/>
                  </a:ext>
                </a:extLst>
              </a:tr>
              <a:tr h="590312">
                <a:tc>
                  <a:txBody>
                    <a:bodyPr/>
                    <a:lstStyle/>
                    <a:p>
                      <a:pPr marL="0" marR="0" lvl="0" indent="0" algn="l" rtl="0">
                        <a:spcBef>
                          <a:spcPts val="0"/>
                        </a:spcBef>
                        <a:spcAft>
                          <a:spcPts val="0"/>
                        </a:spcAft>
                        <a:buNone/>
                      </a:pPr>
                      <a:r>
                        <a:rPr lang="en-US" sz="1600" dirty="0">
                          <a:solidFill>
                            <a:srgbClr val="000000"/>
                          </a:solidFill>
                        </a:rPr>
                        <a:t>6</a:t>
                      </a:r>
                      <a:endParaRPr dirty="0">
                        <a:solidFill>
                          <a:srgbClr val="000000"/>
                        </a:solidFill>
                      </a:endParaRPr>
                    </a:p>
                  </a:txBody>
                  <a:tcPr marL="93125" marR="93125" marT="45725" marB="45725"/>
                </a:tc>
                <a:tc>
                  <a:txBody>
                    <a:bodyPr/>
                    <a:lstStyle/>
                    <a:p>
                      <a:pPr marL="0" marR="0" lvl="0" indent="0" algn="l" rtl="0">
                        <a:spcBef>
                          <a:spcPts val="0"/>
                        </a:spcBef>
                        <a:spcAft>
                          <a:spcPts val="0"/>
                        </a:spcAft>
                        <a:buNone/>
                      </a:pPr>
                      <a:r>
                        <a:rPr lang="en-US" sz="1600" dirty="0">
                          <a:solidFill>
                            <a:srgbClr val="000000"/>
                          </a:solidFill>
                        </a:rPr>
                        <a:t>Language other than English (LOTE)</a:t>
                      </a:r>
                      <a:endParaRPr dirty="0">
                        <a:solidFill>
                          <a:srgbClr val="000000"/>
                        </a:solidFill>
                      </a:endParaRPr>
                    </a:p>
                    <a:p>
                      <a:pPr marL="0" marR="0" lvl="0" indent="0" algn="l" rtl="0">
                        <a:spcBef>
                          <a:spcPts val="0"/>
                        </a:spcBef>
                        <a:spcAft>
                          <a:spcPts val="0"/>
                        </a:spcAft>
                        <a:buNone/>
                      </a:pPr>
                      <a:r>
                        <a:rPr lang="en-US" sz="1600" dirty="0">
                          <a:solidFill>
                            <a:srgbClr val="000000"/>
                          </a:solidFill>
                        </a:rPr>
                        <a:t>(Currently UC only, carries no units)</a:t>
                      </a:r>
                      <a:endParaRPr sz="1600" i="1" dirty="0">
                        <a:solidFill>
                          <a:srgbClr val="000000"/>
                        </a:solidFill>
                      </a:endParaRPr>
                    </a:p>
                  </a:txBody>
                  <a:tcPr marL="93125" marR="93125" marT="45725" marB="45725"/>
                </a:tc>
                <a:tc>
                  <a:txBody>
                    <a:bodyPr/>
                    <a:lstStyle/>
                    <a:p>
                      <a:pPr marL="0" marR="0" lvl="0" indent="0" algn="l" rtl="0">
                        <a:spcBef>
                          <a:spcPts val="0"/>
                        </a:spcBef>
                        <a:spcAft>
                          <a:spcPts val="0"/>
                        </a:spcAft>
                        <a:buNone/>
                      </a:pPr>
                      <a:endParaRPr sz="1600" dirty="0">
                        <a:solidFill>
                          <a:srgbClr val="000000"/>
                        </a:solidFill>
                      </a:endParaRPr>
                    </a:p>
                  </a:txBody>
                  <a:tcPr marL="93125" marR="93125" marT="45725" marB="45725"/>
                </a:tc>
                <a:extLst>
                  <a:ext uri="{0D108BD9-81ED-4DB2-BD59-A6C34878D82A}">
                    <a16:rowId xmlns:a16="http://schemas.microsoft.com/office/drawing/2014/main" xmlns="" val="10007"/>
                  </a:ext>
                </a:extLst>
              </a:tr>
              <a:tr h="341750">
                <a:tc>
                  <a:txBody>
                    <a:bodyPr/>
                    <a:lstStyle/>
                    <a:p>
                      <a:pPr marL="0" marR="0" lvl="0" indent="0" algn="l" rtl="0">
                        <a:spcBef>
                          <a:spcPts val="0"/>
                        </a:spcBef>
                        <a:spcAft>
                          <a:spcPts val="0"/>
                        </a:spcAft>
                        <a:buNone/>
                      </a:pPr>
                      <a:r>
                        <a:rPr lang="en-US" sz="1600" dirty="0">
                          <a:solidFill>
                            <a:srgbClr val="000000"/>
                          </a:solidFill>
                        </a:rPr>
                        <a:t>7</a:t>
                      </a:r>
                      <a:endParaRPr dirty="0">
                        <a:solidFill>
                          <a:srgbClr val="000000"/>
                        </a:solidFill>
                      </a:endParaRPr>
                    </a:p>
                  </a:txBody>
                  <a:tcPr marL="93125" marR="93125" marT="45725" marB="45725"/>
                </a:tc>
                <a:tc>
                  <a:txBody>
                    <a:bodyPr/>
                    <a:lstStyle/>
                    <a:p>
                      <a:pPr marL="0" marR="0" lvl="0" indent="0" algn="l" rtl="0">
                        <a:spcBef>
                          <a:spcPts val="0"/>
                        </a:spcBef>
                        <a:spcAft>
                          <a:spcPts val="0"/>
                        </a:spcAft>
                        <a:buNone/>
                      </a:pPr>
                      <a:r>
                        <a:rPr lang="en-US" sz="1600" dirty="0">
                          <a:solidFill>
                            <a:srgbClr val="000000"/>
                          </a:solidFill>
                        </a:rPr>
                        <a:t>Ethnic Studies</a:t>
                      </a:r>
                      <a:endParaRPr dirty="0">
                        <a:solidFill>
                          <a:srgbClr val="000000"/>
                        </a:solidFill>
                      </a:endParaRPr>
                    </a:p>
                  </a:txBody>
                  <a:tcPr marL="93125" marR="93125" marT="45725" marB="45725"/>
                </a:tc>
                <a:tc>
                  <a:txBody>
                    <a:bodyPr/>
                    <a:lstStyle/>
                    <a:p>
                      <a:pPr marL="0" marR="0" lvl="0" indent="0" algn="l" rtl="0">
                        <a:spcBef>
                          <a:spcPts val="0"/>
                        </a:spcBef>
                        <a:spcAft>
                          <a:spcPts val="0"/>
                        </a:spcAft>
                        <a:buNone/>
                      </a:pPr>
                      <a:r>
                        <a:rPr lang="en-US" sz="1600" dirty="0">
                          <a:solidFill>
                            <a:srgbClr val="000000"/>
                          </a:solidFill>
                        </a:rPr>
                        <a:t>1 course (3 units)</a:t>
                      </a:r>
                      <a:endParaRPr dirty="0">
                        <a:solidFill>
                          <a:srgbClr val="000000"/>
                        </a:solidFill>
                      </a:endParaRPr>
                    </a:p>
                  </a:txBody>
                  <a:tcPr marL="93125" marR="93125" marT="45725" marB="45725"/>
                </a:tc>
                <a:extLst>
                  <a:ext uri="{0D108BD9-81ED-4DB2-BD59-A6C34878D82A}">
                    <a16:rowId xmlns:a16="http://schemas.microsoft.com/office/drawing/2014/main" xmlns="" val="10008"/>
                  </a:ext>
                </a:extLst>
              </a:tr>
              <a:tr h="341750">
                <a:tc>
                  <a:txBody>
                    <a:bodyPr/>
                    <a:lstStyle/>
                    <a:p>
                      <a:pPr marL="0" marR="0" lvl="0" indent="0" algn="l" rtl="0">
                        <a:spcBef>
                          <a:spcPts val="0"/>
                        </a:spcBef>
                        <a:spcAft>
                          <a:spcPts val="0"/>
                        </a:spcAft>
                        <a:buNone/>
                      </a:pPr>
                      <a:endParaRPr sz="1600" dirty="0">
                        <a:solidFill>
                          <a:srgbClr val="000000"/>
                        </a:solidFill>
                      </a:endParaRPr>
                    </a:p>
                  </a:txBody>
                  <a:tcPr marL="93125" marR="93125" marT="45725" marB="45725"/>
                </a:tc>
                <a:tc>
                  <a:txBody>
                    <a:bodyPr/>
                    <a:lstStyle/>
                    <a:p>
                      <a:pPr marL="0" marR="0" lvl="0" indent="0" algn="l" rtl="0">
                        <a:spcBef>
                          <a:spcPts val="0"/>
                        </a:spcBef>
                        <a:spcAft>
                          <a:spcPts val="0"/>
                        </a:spcAft>
                        <a:buNone/>
                      </a:pPr>
                      <a:endParaRPr sz="1600" dirty="0">
                        <a:solidFill>
                          <a:srgbClr val="000000"/>
                        </a:solidFill>
                      </a:endParaRPr>
                    </a:p>
                  </a:txBody>
                  <a:tcPr marL="93125" marR="93125" marT="45725" marB="45725"/>
                </a:tc>
                <a:tc>
                  <a:txBody>
                    <a:bodyPr/>
                    <a:lstStyle/>
                    <a:p>
                      <a:pPr marL="0" marR="0" lvl="0" indent="0" algn="l" rtl="0">
                        <a:spcBef>
                          <a:spcPts val="0"/>
                        </a:spcBef>
                        <a:spcAft>
                          <a:spcPts val="0"/>
                        </a:spcAft>
                        <a:buNone/>
                      </a:pPr>
                      <a:r>
                        <a:rPr lang="en-US" sz="1600" dirty="0">
                          <a:solidFill>
                            <a:srgbClr val="000000"/>
                          </a:solidFill>
                        </a:rPr>
                        <a:t>11 courses (34 units)</a:t>
                      </a:r>
                      <a:endParaRPr sz="1600" b="1" i="1" dirty="0">
                        <a:solidFill>
                          <a:srgbClr val="000000"/>
                        </a:solidFill>
                      </a:endParaRPr>
                    </a:p>
                  </a:txBody>
                  <a:tcPr marL="93125" marR="93125" marT="45725" marB="45725"/>
                </a:tc>
                <a:extLst>
                  <a:ext uri="{0D108BD9-81ED-4DB2-BD59-A6C34878D82A}">
                    <a16:rowId xmlns:a16="http://schemas.microsoft.com/office/drawing/2014/main" xmlns="" val="10009"/>
                  </a:ext>
                </a:extLst>
              </a:tr>
            </a:tbl>
          </a:graphicData>
        </a:graphic>
      </p:graphicFrame>
      <p:sp>
        <p:nvSpPr>
          <p:cNvPr id="233" name="Google Shape;233;p28"/>
          <p:cNvSpPr txBox="1">
            <a:spLocks noGrp="1"/>
          </p:cNvSpPr>
          <p:nvPr>
            <p:ph type="title" idx="4294967295"/>
          </p:nvPr>
        </p:nvSpPr>
        <p:spPr>
          <a:xfrm>
            <a:off x="0" y="-7937"/>
            <a:ext cx="12192000" cy="984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2"/>
              </a:buClr>
              <a:buSzPts val="4400"/>
              <a:buFont typeface="Palatino"/>
              <a:buNone/>
            </a:pPr>
            <a:r>
              <a:rPr lang="en-US" b="1" dirty="0"/>
              <a:t>Proposed GE Pathway – CalGETC</a:t>
            </a:r>
            <a:endParaRPr b="1" dirty="0"/>
          </a:p>
        </p:txBody>
      </p:sp>
    </p:spTree>
    <p:extLst>
      <p:ext uri="{BB962C8B-B14F-4D97-AF65-F5344CB8AC3E}">
        <p14:creationId xmlns:p14="http://schemas.microsoft.com/office/powerpoint/2010/main" val="11986719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29"/>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2"/>
              </a:buClr>
              <a:buSzPts val="3600"/>
              <a:buFont typeface="Palatino"/>
              <a:buNone/>
            </a:pPr>
            <a:r>
              <a:rPr lang="en-US" b="1" dirty="0"/>
              <a:t>Proposed GE Pathway – CalGETC </a:t>
            </a:r>
            <a:br>
              <a:rPr lang="en-US" b="1" dirty="0"/>
            </a:br>
            <a:r>
              <a:rPr lang="en-US" b="1" dirty="0"/>
              <a:t>Differences</a:t>
            </a:r>
            <a:endParaRPr dirty="0"/>
          </a:p>
        </p:txBody>
      </p:sp>
      <p:sp>
        <p:nvSpPr>
          <p:cNvPr id="242" name="Google Shape;242;p29"/>
          <p:cNvSpPr txBox="1">
            <a:spLocks noGrp="1"/>
          </p:cNvSpPr>
          <p:nvPr>
            <p:ph sz="half" idx="1"/>
          </p:nvPr>
        </p:nvSpPr>
        <p:spPr>
          <a:prstGeom prst="rect">
            <a:avLst/>
          </a:prstGeom>
          <a:noFill/>
          <a:ln>
            <a:noFill/>
          </a:ln>
        </p:spPr>
        <p:txBody>
          <a:bodyPr spcFirstLastPara="1" wrap="square" lIns="91425" tIns="45700" rIns="91425" bIns="45700" anchor="t" anchorCtr="0">
            <a:normAutofit/>
          </a:bodyPr>
          <a:lstStyle/>
          <a:p>
            <a:pPr marL="114300" lvl="0" indent="0" algn="l" rtl="0">
              <a:lnSpc>
                <a:spcPct val="90000"/>
              </a:lnSpc>
              <a:spcBef>
                <a:spcPts val="0"/>
              </a:spcBef>
              <a:spcAft>
                <a:spcPts val="0"/>
              </a:spcAft>
              <a:buClr>
                <a:srgbClr val="3A3838"/>
              </a:buClr>
              <a:buSzPts val="1800"/>
              <a:buNone/>
            </a:pPr>
            <a:r>
              <a:rPr lang="en-US" dirty="0"/>
              <a:t>Area 1 – English Communication</a:t>
            </a:r>
            <a:endParaRPr dirty="0"/>
          </a:p>
          <a:p>
            <a:pPr marL="457200" lvl="0" indent="-342900" algn="l" rtl="0">
              <a:lnSpc>
                <a:spcPct val="90000"/>
              </a:lnSpc>
              <a:spcBef>
                <a:spcPts val="1600"/>
              </a:spcBef>
              <a:spcAft>
                <a:spcPts val="0"/>
              </a:spcAft>
              <a:buClr>
                <a:srgbClr val="3A3838"/>
              </a:buClr>
              <a:buSzPts val="1800"/>
              <a:buChar char="•"/>
            </a:pPr>
            <a:r>
              <a:rPr lang="en-US" dirty="0"/>
              <a:t>UC will accept Oral Communication as a new (third) course </a:t>
            </a:r>
            <a:endParaRPr dirty="0"/>
          </a:p>
          <a:p>
            <a:pPr marL="457200" lvl="0" indent="-342900" algn="l" rtl="0">
              <a:lnSpc>
                <a:spcPct val="90000"/>
              </a:lnSpc>
              <a:spcBef>
                <a:spcPts val="1600"/>
              </a:spcBef>
              <a:spcAft>
                <a:spcPts val="0"/>
              </a:spcAft>
              <a:buClr>
                <a:srgbClr val="3A3838"/>
              </a:buClr>
              <a:buSzPts val="1800"/>
              <a:buChar char="•"/>
            </a:pPr>
            <a:r>
              <a:rPr lang="en-US" dirty="0"/>
              <a:t>The CCC will revise and strengthen (if needed) courses fulfilling the Oral Communication subject requirement to meet new core competencies</a:t>
            </a:r>
            <a:endParaRPr dirty="0"/>
          </a:p>
          <a:p>
            <a:pPr marL="114300" lvl="0" indent="0" algn="l" rtl="0">
              <a:lnSpc>
                <a:spcPct val="90000"/>
              </a:lnSpc>
              <a:spcBef>
                <a:spcPts val="0"/>
              </a:spcBef>
              <a:spcAft>
                <a:spcPts val="0"/>
              </a:spcAft>
              <a:buClr>
                <a:srgbClr val="3A3838"/>
              </a:buClr>
              <a:buSzPts val="1800"/>
              <a:buNone/>
            </a:pPr>
            <a:endParaRPr dirty="0"/>
          </a:p>
          <a:p>
            <a:pPr marL="114300" lvl="0" indent="0" algn="l" rtl="0">
              <a:lnSpc>
                <a:spcPct val="90000"/>
              </a:lnSpc>
              <a:spcBef>
                <a:spcPts val="0"/>
              </a:spcBef>
              <a:spcAft>
                <a:spcPts val="0"/>
              </a:spcAft>
              <a:buClr>
                <a:srgbClr val="3A3838"/>
              </a:buClr>
              <a:buSzPts val="1800"/>
              <a:buNone/>
            </a:pPr>
            <a:r>
              <a:rPr lang="en-US" dirty="0"/>
              <a:t>Area 3 – Arts and Humanities</a:t>
            </a:r>
            <a:endParaRPr dirty="0"/>
          </a:p>
          <a:p>
            <a:pPr marL="457200" lvl="0" indent="-342900" algn="l" rtl="0">
              <a:lnSpc>
                <a:spcPct val="90000"/>
              </a:lnSpc>
              <a:spcBef>
                <a:spcPts val="0"/>
              </a:spcBef>
              <a:spcAft>
                <a:spcPts val="0"/>
              </a:spcAft>
              <a:buClr>
                <a:srgbClr val="3A3838"/>
              </a:buClr>
              <a:buSzPts val="1800"/>
              <a:buChar char="•"/>
            </a:pPr>
            <a:r>
              <a:rPr lang="en-US" dirty="0"/>
              <a:t>Decreases from three courses to two courses</a:t>
            </a:r>
            <a:endParaRPr dirty="0"/>
          </a:p>
          <a:p>
            <a:pPr marL="457200" lvl="0" indent="-342900" algn="l" rtl="0">
              <a:lnSpc>
                <a:spcPct val="90000"/>
              </a:lnSpc>
              <a:spcBef>
                <a:spcPts val="0"/>
              </a:spcBef>
              <a:spcAft>
                <a:spcPts val="0"/>
              </a:spcAft>
              <a:buClr>
                <a:srgbClr val="3A3838"/>
              </a:buClr>
              <a:buSzPts val="1800"/>
              <a:buChar char="•"/>
            </a:pPr>
            <a:r>
              <a:rPr lang="en-US" dirty="0"/>
              <a:t>one in Arts </a:t>
            </a:r>
            <a:endParaRPr dirty="0"/>
          </a:p>
          <a:p>
            <a:pPr marL="457200" lvl="0" indent="-342900" algn="l" rtl="0">
              <a:lnSpc>
                <a:spcPct val="90000"/>
              </a:lnSpc>
              <a:spcBef>
                <a:spcPts val="0"/>
              </a:spcBef>
              <a:spcAft>
                <a:spcPts val="0"/>
              </a:spcAft>
              <a:buClr>
                <a:srgbClr val="3A3838"/>
              </a:buClr>
              <a:buSzPts val="1800"/>
              <a:buChar char="•"/>
            </a:pPr>
            <a:r>
              <a:rPr lang="en-US" dirty="0"/>
              <a:t>one in Humanities</a:t>
            </a:r>
            <a:endParaRPr dirty="0"/>
          </a:p>
          <a:p>
            <a:pPr marL="0" lvl="0" indent="0" algn="l" rtl="0">
              <a:lnSpc>
                <a:spcPct val="90000"/>
              </a:lnSpc>
              <a:spcBef>
                <a:spcPts val="1000"/>
              </a:spcBef>
              <a:spcAft>
                <a:spcPts val="0"/>
              </a:spcAft>
              <a:buClr>
                <a:srgbClr val="3A3838"/>
              </a:buClr>
              <a:buSzPts val="2600"/>
              <a:buNone/>
            </a:pPr>
            <a:endParaRPr dirty="0"/>
          </a:p>
        </p:txBody>
      </p:sp>
      <p:sp>
        <p:nvSpPr>
          <p:cNvPr id="243" name="Google Shape;243;p29"/>
          <p:cNvSpPr txBox="1">
            <a:spLocks noGrp="1"/>
          </p:cNvSpPr>
          <p:nvPr>
            <p:ph type="sldNum" sz="quarter" idx="10"/>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11</a:t>
            </a:fld>
            <a:endParaRPr dirty="0"/>
          </a:p>
        </p:txBody>
      </p:sp>
    </p:spTree>
    <p:extLst>
      <p:ext uri="{BB962C8B-B14F-4D97-AF65-F5344CB8AC3E}">
        <p14:creationId xmlns:p14="http://schemas.microsoft.com/office/powerpoint/2010/main" val="35754195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0"/>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2"/>
              </a:buClr>
              <a:buSzPts val="3600"/>
              <a:buFont typeface="Palatino"/>
              <a:buNone/>
            </a:pPr>
            <a:r>
              <a:rPr lang="en-US" b="1" dirty="0"/>
              <a:t>Proposed GE Pathway – CalGETC </a:t>
            </a:r>
            <a:br>
              <a:rPr lang="en-US" b="1" dirty="0"/>
            </a:br>
            <a:r>
              <a:rPr lang="en-US" b="1" dirty="0" smtClean="0"/>
              <a:t>More Differences</a:t>
            </a:r>
            <a:endParaRPr dirty="0"/>
          </a:p>
        </p:txBody>
      </p:sp>
      <p:sp>
        <p:nvSpPr>
          <p:cNvPr id="251" name="Google Shape;251;p30"/>
          <p:cNvSpPr txBox="1">
            <a:spLocks noGrp="1"/>
          </p:cNvSpPr>
          <p:nvPr>
            <p:ph sz="half" idx="1"/>
          </p:nvPr>
        </p:nvSpPr>
        <p:spPr>
          <a:prstGeom prst="rect">
            <a:avLst/>
          </a:prstGeom>
          <a:noFill/>
          <a:ln>
            <a:noFill/>
          </a:ln>
        </p:spPr>
        <p:txBody>
          <a:bodyPr spcFirstLastPara="1" wrap="square" lIns="91425" tIns="45700" rIns="91425" bIns="45700" anchor="t" anchorCtr="0">
            <a:normAutofit fontScale="92500" lnSpcReduction="10000"/>
          </a:bodyPr>
          <a:lstStyle/>
          <a:p>
            <a:pPr marL="114300" lvl="0" indent="0" algn="l" rtl="0">
              <a:lnSpc>
                <a:spcPct val="100000"/>
              </a:lnSpc>
              <a:spcBef>
                <a:spcPts val="0"/>
              </a:spcBef>
              <a:spcAft>
                <a:spcPts val="0"/>
              </a:spcAft>
              <a:buClr>
                <a:srgbClr val="3A3838"/>
              </a:buClr>
              <a:buSzPct val="74844"/>
              <a:buNone/>
            </a:pPr>
            <a:r>
              <a:rPr lang="en-US" dirty="0"/>
              <a:t>Area 4 – Social and Behavioral Sciences</a:t>
            </a:r>
            <a:endParaRPr dirty="0"/>
          </a:p>
          <a:p>
            <a:pPr marL="457200" lvl="0" indent="-342900" algn="l" rtl="0">
              <a:lnSpc>
                <a:spcPct val="100000"/>
              </a:lnSpc>
              <a:spcBef>
                <a:spcPts val="0"/>
              </a:spcBef>
              <a:spcAft>
                <a:spcPts val="0"/>
              </a:spcAft>
              <a:buClr>
                <a:srgbClr val="3A3838"/>
              </a:buClr>
              <a:buSzPct val="74844"/>
              <a:buChar char="•"/>
            </a:pPr>
            <a:r>
              <a:rPr lang="en-US" dirty="0"/>
              <a:t>Recently approved due to Ethnic Studies</a:t>
            </a:r>
            <a:endParaRPr dirty="0"/>
          </a:p>
          <a:p>
            <a:pPr marL="457200" lvl="0" indent="-342900" algn="l" rtl="0">
              <a:lnSpc>
                <a:spcPct val="100000"/>
              </a:lnSpc>
              <a:spcBef>
                <a:spcPts val="0"/>
              </a:spcBef>
              <a:spcAft>
                <a:spcPts val="0"/>
              </a:spcAft>
              <a:buClr>
                <a:srgbClr val="3A3838"/>
              </a:buClr>
              <a:buSzPct val="74844"/>
              <a:buChar char="•"/>
            </a:pPr>
            <a:r>
              <a:rPr lang="en-US" dirty="0"/>
              <a:t>Reduced from three to two courses</a:t>
            </a:r>
            <a:endParaRPr dirty="0"/>
          </a:p>
          <a:p>
            <a:pPr marL="114300" lvl="0" indent="0" algn="l" rtl="0">
              <a:lnSpc>
                <a:spcPct val="100000"/>
              </a:lnSpc>
              <a:spcBef>
                <a:spcPts val="0"/>
              </a:spcBef>
              <a:spcAft>
                <a:spcPts val="0"/>
              </a:spcAft>
              <a:buClr>
                <a:srgbClr val="3A3838"/>
              </a:buClr>
              <a:buSzPct val="74844"/>
              <a:buNone/>
            </a:pPr>
            <a:endParaRPr dirty="0"/>
          </a:p>
          <a:p>
            <a:pPr marL="114300" lvl="0" indent="0" algn="l" rtl="0">
              <a:lnSpc>
                <a:spcPct val="100000"/>
              </a:lnSpc>
              <a:spcBef>
                <a:spcPts val="0"/>
              </a:spcBef>
              <a:spcAft>
                <a:spcPts val="0"/>
              </a:spcAft>
              <a:buClr>
                <a:srgbClr val="3A3838"/>
              </a:buClr>
              <a:buSzPct val="74844"/>
              <a:buNone/>
            </a:pPr>
            <a:r>
              <a:rPr lang="en-US" dirty="0"/>
              <a:t>N/A</a:t>
            </a:r>
            <a:endParaRPr dirty="0"/>
          </a:p>
          <a:p>
            <a:pPr marL="457200" lvl="0" indent="-342900" algn="l" rtl="0">
              <a:lnSpc>
                <a:spcPct val="100000"/>
              </a:lnSpc>
              <a:spcBef>
                <a:spcPts val="0"/>
              </a:spcBef>
              <a:spcAft>
                <a:spcPts val="0"/>
              </a:spcAft>
              <a:buClr>
                <a:srgbClr val="3A3838"/>
              </a:buClr>
              <a:buSzPct val="74844"/>
              <a:buChar char="•"/>
            </a:pPr>
            <a:r>
              <a:rPr lang="en-US" dirty="0"/>
              <a:t>CSU will remove Lifelong Learning and Self-Development course and treat as upper division GE requirement</a:t>
            </a:r>
            <a:endParaRPr dirty="0"/>
          </a:p>
          <a:p>
            <a:pPr marL="114300" lvl="0" indent="0" algn="l" rtl="0">
              <a:lnSpc>
                <a:spcPct val="100000"/>
              </a:lnSpc>
              <a:spcBef>
                <a:spcPts val="0"/>
              </a:spcBef>
              <a:spcAft>
                <a:spcPts val="0"/>
              </a:spcAft>
              <a:buClr>
                <a:srgbClr val="3A3838"/>
              </a:buClr>
              <a:buSzPct val="74844"/>
              <a:buNone/>
            </a:pPr>
            <a:endParaRPr dirty="0"/>
          </a:p>
          <a:p>
            <a:pPr marL="114300" lvl="0" indent="0" algn="l" rtl="0">
              <a:lnSpc>
                <a:spcPct val="100000"/>
              </a:lnSpc>
              <a:spcBef>
                <a:spcPts val="0"/>
              </a:spcBef>
              <a:spcAft>
                <a:spcPts val="0"/>
              </a:spcAft>
              <a:buClr>
                <a:srgbClr val="3A3838"/>
              </a:buClr>
              <a:buSzPct val="74844"/>
              <a:buNone/>
            </a:pPr>
            <a:r>
              <a:rPr lang="en-US" dirty="0"/>
              <a:t>Area 6 – LOTE </a:t>
            </a:r>
            <a:endParaRPr dirty="0"/>
          </a:p>
          <a:p>
            <a:pPr marL="457200" lvl="0" indent="-342900" algn="l" rtl="0">
              <a:lnSpc>
                <a:spcPct val="100000"/>
              </a:lnSpc>
              <a:spcBef>
                <a:spcPts val="0"/>
              </a:spcBef>
              <a:spcAft>
                <a:spcPts val="0"/>
              </a:spcAft>
              <a:buClr>
                <a:srgbClr val="3A3838"/>
              </a:buClr>
              <a:buSzPct val="74844"/>
              <a:buChar char="•"/>
            </a:pPr>
            <a:r>
              <a:rPr lang="en-US" dirty="0"/>
              <a:t>UC will remove its Language Other than English proficiency requirement from IGETC and treat it as a graduation requirement</a:t>
            </a:r>
            <a:endParaRPr dirty="0"/>
          </a:p>
          <a:p>
            <a:pPr marL="114300" lvl="0" indent="0" algn="l" rtl="0">
              <a:lnSpc>
                <a:spcPct val="100000"/>
              </a:lnSpc>
              <a:spcBef>
                <a:spcPts val="0"/>
              </a:spcBef>
              <a:spcAft>
                <a:spcPts val="0"/>
              </a:spcAft>
              <a:buClr>
                <a:srgbClr val="3A3838"/>
              </a:buClr>
              <a:buSzPct val="74844"/>
              <a:buNone/>
            </a:pPr>
            <a:endParaRPr dirty="0"/>
          </a:p>
          <a:p>
            <a:pPr marL="114300" lvl="0" indent="0" algn="l" rtl="0">
              <a:lnSpc>
                <a:spcPct val="100000"/>
              </a:lnSpc>
              <a:spcBef>
                <a:spcPts val="0"/>
              </a:spcBef>
              <a:spcAft>
                <a:spcPts val="0"/>
              </a:spcAft>
              <a:buClr>
                <a:srgbClr val="3A3838"/>
              </a:buClr>
              <a:buSzPct val="74844"/>
              <a:buNone/>
            </a:pPr>
            <a:r>
              <a:rPr lang="en-US" dirty="0"/>
              <a:t>Area 7 – Ethnic Studies</a:t>
            </a:r>
            <a:endParaRPr dirty="0"/>
          </a:p>
        </p:txBody>
      </p:sp>
      <p:sp>
        <p:nvSpPr>
          <p:cNvPr id="252" name="Google Shape;252;p30"/>
          <p:cNvSpPr txBox="1">
            <a:spLocks noGrp="1"/>
          </p:cNvSpPr>
          <p:nvPr>
            <p:ph type="sldNum" sz="quarter" idx="10"/>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12</a:t>
            </a:fld>
            <a:endParaRPr dirty="0"/>
          </a:p>
        </p:txBody>
      </p:sp>
    </p:spTree>
    <p:extLst>
      <p:ext uri="{BB962C8B-B14F-4D97-AF65-F5344CB8AC3E}">
        <p14:creationId xmlns:p14="http://schemas.microsoft.com/office/powerpoint/2010/main" val="33707990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31"/>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2"/>
              </a:buClr>
              <a:buSzPts val="3600"/>
              <a:buFont typeface="Palatino"/>
              <a:buNone/>
            </a:pPr>
            <a:r>
              <a:rPr lang="en-US" b="1" dirty="0"/>
              <a:t>Potential Impacts of New GE Pathway</a:t>
            </a:r>
            <a:endParaRPr dirty="0"/>
          </a:p>
        </p:txBody>
      </p:sp>
      <p:sp>
        <p:nvSpPr>
          <p:cNvPr id="260" name="Google Shape;260;p31"/>
          <p:cNvSpPr txBox="1">
            <a:spLocks noGrp="1"/>
          </p:cNvSpPr>
          <p:nvPr>
            <p:ph sz="half" idx="1"/>
          </p:nvPr>
        </p:nvSpPr>
        <p:spPr>
          <a:prstGeom prst="rect">
            <a:avLst/>
          </a:prstGeom>
          <a:noFill/>
          <a:ln>
            <a:noFill/>
          </a:ln>
        </p:spPr>
        <p:txBody>
          <a:bodyPr spcFirstLastPara="1" wrap="square" lIns="91425" tIns="45700" rIns="91425" bIns="45700" anchor="t" anchorCtr="0">
            <a:normAutofit lnSpcReduction="10000"/>
          </a:bodyPr>
          <a:lstStyle/>
          <a:p>
            <a:pPr marL="457200" lvl="0" indent="-342900" algn="l" rtl="0">
              <a:lnSpc>
                <a:spcPct val="90000"/>
              </a:lnSpc>
              <a:spcBef>
                <a:spcPts val="0"/>
              </a:spcBef>
              <a:spcAft>
                <a:spcPts val="0"/>
              </a:spcAft>
              <a:buClr>
                <a:srgbClr val="3A3838"/>
              </a:buClr>
              <a:buSzPct val="74844"/>
              <a:buChar char="•"/>
            </a:pPr>
            <a:r>
              <a:rPr lang="en-US" dirty="0"/>
              <a:t>Consequences of reduction in units from the CSU GE Breadth pattern: </a:t>
            </a:r>
            <a:endParaRPr dirty="0"/>
          </a:p>
          <a:p>
            <a:pPr marL="914400" lvl="1" indent="-342900" algn="l" rtl="0">
              <a:lnSpc>
                <a:spcPct val="90000"/>
              </a:lnSpc>
              <a:spcBef>
                <a:spcPts val="0"/>
              </a:spcBef>
              <a:spcAft>
                <a:spcPts val="0"/>
              </a:spcAft>
              <a:buClr>
                <a:srgbClr val="3A3838"/>
              </a:buClr>
              <a:buSzPct val="81081"/>
              <a:buChar char="•"/>
            </a:pPr>
            <a:r>
              <a:rPr lang="en-US" dirty="0"/>
              <a:t>Less 1 course/3 units in Arts and Humanities and </a:t>
            </a:r>
            <a:endParaRPr dirty="0"/>
          </a:p>
          <a:p>
            <a:pPr marL="914400" lvl="1" indent="-342900" algn="l" rtl="0">
              <a:lnSpc>
                <a:spcPct val="90000"/>
              </a:lnSpc>
              <a:spcBef>
                <a:spcPts val="0"/>
              </a:spcBef>
              <a:spcAft>
                <a:spcPts val="0"/>
              </a:spcAft>
              <a:buClr>
                <a:srgbClr val="3A3838"/>
              </a:buClr>
              <a:buSzPct val="81081"/>
              <a:buChar char="•"/>
            </a:pPr>
            <a:r>
              <a:rPr lang="en-US" dirty="0"/>
              <a:t>Less 1 course/3 units in Social and Behavioral Sciences </a:t>
            </a:r>
            <a:endParaRPr dirty="0"/>
          </a:p>
          <a:p>
            <a:pPr marL="457200" lvl="0" indent="-228600" algn="l" rtl="0">
              <a:lnSpc>
                <a:spcPct val="90000"/>
              </a:lnSpc>
              <a:spcBef>
                <a:spcPts val="0"/>
              </a:spcBef>
              <a:spcAft>
                <a:spcPts val="0"/>
              </a:spcAft>
              <a:buClr>
                <a:srgbClr val="3A3838"/>
              </a:buClr>
              <a:buSzPct val="74844"/>
              <a:buNone/>
            </a:pPr>
            <a:endParaRPr dirty="0"/>
          </a:p>
          <a:p>
            <a:pPr marL="457200" lvl="0" indent="-342900" algn="l" rtl="0">
              <a:lnSpc>
                <a:spcPct val="90000"/>
              </a:lnSpc>
              <a:spcBef>
                <a:spcPts val="0"/>
              </a:spcBef>
              <a:spcAft>
                <a:spcPts val="0"/>
              </a:spcAft>
              <a:buClr>
                <a:srgbClr val="3A3838"/>
              </a:buClr>
              <a:buSzPct val="74844"/>
              <a:buChar char="•"/>
            </a:pPr>
            <a:r>
              <a:rPr lang="en-US" dirty="0"/>
              <a:t>Upper division Lifelong learning requirement </a:t>
            </a:r>
            <a:endParaRPr dirty="0"/>
          </a:p>
          <a:p>
            <a:pPr marL="914400" lvl="1" indent="-342900" algn="l" rtl="0">
              <a:lnSpc>
                <a:spcPct val="90000"/>
              </a:lnSpc>
              <a:spcBef>
                <a:spcPts val="0"/>
              </a:spcBef>
              <a:spcAft>
                <a:spcPts val="0"/>
              </a:spcAft>
              <a:buClr>
                <a:srgbClr val="3A3838"/>
              </a:buClr>
              <a:buSzPct val="81081"/>
              <a:buChar char="•"/>
            </a:pPr>
            <a:r>
              <a:rPr lang="en-US" dirty="0"/>
              <a:t>Not met at CCC </a:t>
            </a:r>
            <a:endParaRPr dirty="0"/>
          </a:p>
          <a:p>
            <a:pPr marL="914400" lvl="1" indent="-342900" algn="l" rtl="0">
              <a:lnSpc>
                <a:spcPct val="90000"/>
              </a:lnSpc>
              <a:spcBef>
                <a:spcPts val="0"/>
              </a:spcBef>
              <a:spcAft>
                <a:spcPts val="0"/>
              </a:spcAft>
              <a:buClr>
                <a:srgbClr val="3A3838"/>
              </a:buClr>
              <a:buSzPct val="81081"/>
              <a:buChar char="•"/>
            </a:pPr>
            <a:r>
              <a:rPr lang="en-US" dirty="0"/>
              <a:t>Impact on counseling, heath, and other programs at CCC</a:t>
            </a:r>
            <a:endParaRPr dirty="0"/>
          </a:p>
          <a:p>
            <a:pPr marL="457200" lvl="0" indent="-228600" algn="l" rtl="0">
              <a:lnSpc>
                <a:spcPct val="90000"/>
              </a:lnSpc>
              <a:spcBef>
                <a:spcPts val="0"/>
              </a:spcBef>
              <a:spcAft>
                <a:spcPts val="0"/>
              </a:spcAft>
              <a:buClr>
                <a:srgbClr val="3A3838"/>
              </a:buClr>
              <a:buSzPct val="74844"/>
              <a:buNone/>
            </a:pPr>
            <a:endParaRPr dirty="0"/>
          </a:p>
          <a:p>
            <a:pPr marL="457200" lvl="0" indent="-342900" algn="l" rtl="0">
              <a:lnSpc>
                <a:spcPct val="90000"/>
              </a:lnSpc>
              <a:spcBef>
                <a:spcPts val="0"/>
              </a:spcBef>
              <a:spcAft>
                <a:spcPts val="0"/>
              </a:spcAft>
              <a:buClr>
                <a:srgbClr val="3A3838"/>
              </a:buClr>
              <a:buSzPct val="74844"/>
              <a:buChar char="•"/>
            </a:pPr>
            <a:r>
              <a:rPr lang="en-US" dirty="0"/>
              <a:t>UC accepts fewer courses for GE than CSU</a:t>
            </a:r>
            <a:endParaRPr dirty="0"/>
          </a:p>
          <a:p>
            <a:pPr marL="914400" lvl="1" indent="-342900" algn="l" rtl="0">
              <a:lnSpc>
                <a:spcPct val="90000"/>
              </a:lnSpc>
              <a:spcBef>
                <a:spcPts val="0"/>
              </a:spcBef>
              <a:spcAft>
                <a:spcPts val="0"/>
              </a:spcAft>
              <a:buClr>
                <a:srgbClr val="3A3838"/>
              </a:buClr>
              <a:buSzPct val="81081"/>
              <a:buChar char="•"/>
            </a:pPr>
            <a:r>
              <a:rPr lang="en-US" dirty="0"/>
              <a:t>Reduced student options at CCC: CSU may have more options than CCC</a:t>
            </a:r>
            <a:endParaRPr dirty="0"/>
          </a:p>
          <a:p>
            <a:pPr marL="457200" lvl="0" indent="-228600" algn="l" rtl="0">
              <a:lnSpc>
                <a:spcPct val="90000"/>
              </a:lnSpc>
              <a:spcBef>
                <a:spcPts val="0"/>
              </a:spcBef>
              <a:spcAft>
                <a:spcPts val="0"/>
              </a:spcAft>
              <a:buClr>
                <a:srgbClr val="3A3838"/>
              </a:buClr>
              <a:buSzPct val="74844"/>
              <a:buNone/>
            </a:pPr>
            <a:endParaRPr dirty="0"/>
          </a:p>
          <a:p>
            <a:pPr marL="457200" lvl="0" indent="-342900" algn="l" rtl="0">
              <a:lnSpc>
                <a:spcPct val="90000"/>
              </a:lnSpc>
              <a:spcBef>
                <a:spcPts val="0"/>
              </a:spcBef>
              <a:spcAft>
                <a:spcPts val="0"/>
              </a:spcAft>
              <a:buClr>
                <a:srgbClr val="3A3838"/>
              </a:buClr>
              <a:buSzPct val="74844"/>
              <a:buChar char="•"/>
            </a:pPr>
            <a:r>
              <a:rPr lang="en-US" dirty="0"/>
              <a:t>Providing enough Ethnic Studies courses in CCC</a:t>
            </a:r>
            <a:endParaRPr dirty="0"/>
          </a:p>
          <a:p>
            <a:pPr marL="228600" lvl="0" indent="-75882" algn="l" rtl="0">
              <a:lnSpc>
                <a:spcPct val="90000"/>
              </a:lnSpc>
              <a:spcBef>
                <a:spcPts val="1000"/>
              </a:spcBef>
              <a:spcAft>
                <a:spcPts val="0"/>
              </a:spcAft>
              <a:buClr>
                <a:srgbClr val="3A3838"/>
              </a:buClr>
              <a:buSzPct val="100000"/>
              <a:buNone/>
            </a:pPr>
            <a:endParaRPr dirty="0"/>
          </a:p>
        </p:txBody>
      </p:sp>
      <p:sp>
        <p:nvSpPr>
          <p:cNvPr id="261" name="Google Shape;261;p31"/>
          <p:cNvSpPr txBox="1">
            <a:spLocks noGrp="1"/>
          </p:cNvSpPr>
          <p:nvPr>
            <p:ph type="sldNum" sz="quarter" idx="10"/>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13</a:t>
            </a:fld>
            <a:endParaRPr dirty="0"/>
          </a:p>
        </p:txBody>
      </p:sp>
    </p:spTree>
    <p:extLst>
      <p:ext uri="{BB962C8B-B14F-4D97-AF65-F5344CB8AC3E}">
        <p14:creationId xmlns:p14="http://schemas.microsoft.com/office/powerpoint/2010/main" val="11363939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32"/>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2"/>
              </a:buClr>
              <a:buSzPts val="3600"/>
              <a:buFont typeface="Palatino"/>
              <a:buNone/>
            </a:pPr>
            <a:r>
              <a:rPr lang="en-US" b="1" dirty="0"/>
              <a:t>Next Steps to Approving a Singular Lower Division GE Pathway</a:t>
            </a:r>
            <a:endParaRPr dirty="0"/>
          </a:p>
        </p:txBody>
      </p:sp>
      <p:sp>
        <p:nvSpPr>
          <p:cNvPr id="269" name="Google Shape;269;p32"/>
          <p:cNvSpPr txBox="1">
            <a:spLocks noGrp="1"/>
          </p:cNvSpPr>
          <p:nvPr>
            <p:ph sz="half" idx="1"/>
          </p:nvPr>
        </p:nvSpPr>
        <p:spPr>
          <a:prstGeom prst="rect">
            <a:avLst/>
          </a:prstGeom>
          <a:noFill/>
          <a:ln>
            <a:noFill/>
          </a:ln>
        </p:spPr>
        <p:txBody>
          <a:bodyPr spcFirstLastPara="1" wrap="square" lIns="91425" tIns="45700" rIns="91425" bIns="45700" anchor="t" anchorCtr="0">
            <a:normAutofit/>
          </a:bodyPr>
          <a:lstStyle/>
          <a:p>
            <a:pPr marL="457200" lvl="0" indent="-342900" algn="l" rtl="0">
              <a:lnSpc>
                <a:spcPct val="100000"/>
              </a:lnSpc>
              <a:spcBef>
                <a:spcPts val="0"/>
              </a:spcBef>
              <a:spcAft>
                <a:spcPts val="0"/>
              </a:spcAft>
              <a:buClr>
                <a:srgbClr val="3A3838"/>
              </a:buClr>
              <a:buSzPts val="1800"/>
              <a:buChar char="•"/>
            </a:pPr>
            <a:r>
              <a:rPr lang="en-US" dirty="0"/>
              <a:t>Academic senates of each system will vet the proposed pathway – CalGETC in fall 2022</a:t>
            </a:r>
            <a:endParaRPr dirty="0"/>
          </a:p>
          <a:p>
            <a:pPr marL="457200" lvl="0" indent="-342900" algn="l" rtl="0">
              <a:lnSpc>
                <a:spcPct val="100000"/>
              </a:lnSpc>
              <a:spcBef>
                <a:spcPts val="1000"/>
              </a:spcBef>
              <a:spcAft>
                <a:spcPts val="0"/>
              </a:spcAft>
              <a:buClr>
                <a:srgbClr val="3A3838"/>
              </a:buClr>
              <a:buSzPts val="1800"/>
              <a:buChar char="•"/>
            </a:pPr>
            <a:r>
              <a:rPr lang="en-US" dirty="0"/>
              <a:t>After vetting, recommendations from each system academic senate will be forwarded to ICAS - December 2022</a:t>
            </a:r>
            <a:endParaRPr dirty="0"/>
          </a:p>
          <a:p>
            <a:pPr marL="457200" lvl="0" indent="-342900" algn="l" rtl="0">
              <a:lnSpc>
                <a:spcPct val="100000"/>
              </a:lnSpc>
              <a:spcBef>
                <a:spcPts val="1000"/>
              </a:spcBef>
              <a:spcAft>
                <a:spcPts val="0"/>
              </a:spcAft>
              <a:buSzPts val="1800"/>
              <a:buChar char="•"/>
            </a:pPr>
            <a:r>
              <a:rPr lang="en-US" dirty="0"/>
              <a:t>Recommendations will be considered by ICAS and augment the proposed </a:t>
            </a:r>
            <a:r>
              <a:rPr lang="en-US" dirty="0" err="1"/>
              <a:t>CalGETC</a:t>
            </a:r>
            <a:r>
              <a:rPr lang="en-US" dirty="0"/>
              <a:t> pathway if possible hopefully by February 2023</a:t>
            </a:r>
            <a:endParaRPr dirty="0"/>
          </a:p>
          <a:p>
            <a:pPr marL="457200" lvl="0" indent="-342900" algn="l" rtl="0">
              <a:lnSpc>
                <a:spcPct val="100000"/>
              </a:lnSpc>
              <a:spcBef>
                <a:spcPts val="1000"/>
              </a:spcBef>
              <a:spcAft>
                <a:spcPts val="0"/>
              </a:spcAft>
              <a:buClr>
                <a:srgbClr val="3A3838"/>
              </a:buClr>
              <a:buSzPts val="1800"/>
              <a:buChar char="•"/>
            </a:pPr>
            <a:r>
              <a:rPr lang="en-US" dirty="0"/>
              <a:t>ICAS </a:t>
            </a:r>
            <a:r>
              <a:rPr lang="en-US" b="1" dirty="0">
                <a:solidFill>
                  <a:schemeClr val="accent4">
                    <a:lumMod val="75000"/>
                  </a:schemeClr>
                </a:solidFill>
              </a:rPr>
              <a:t>must</a:t>
            </a:r>
            <a:r>
              <a:rPr lang="en-US" dirty="0"/>
              <a:t> establish a final Singular Lower Division GE Pathway (CalGETC) by May 31, 2023</a:t>
            </a:r>
            <a:endParaRPr dirty="0"/>
          </a:p>
        </p:txBody>
      </p:sp>
      <p:sp>
        <p:nvSpPr>
          <p:cNvPr id="270" name="Google Shape;270;p32"/>
          <p:cNvSpPr txBox="1">
            <a:spLocks noGrp="1"/>
          </p:cNvSpPr>
          <p:nvPr>
            <p:ph type="sldNum" sz="quarter" idx="10"/>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14</a:t>
            </a:fld>
            <a:endParaRPr dirty="0"/>
          </a:p>
        </p:txBody>
      </p:sp>
    </p:spTree>
    <p:extLst>
      <p:ext uri="{BB962C8B-B14F-4D97-AF65-F5344CB8AC3E}">
        <p14:creationId xmlns:p14="http://schemas.microsoft.com/office/powerpoint/2010/main" val="42442566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34"/>
          <p:cNvSpPr txBox="1">
            <a:spLocks noGrp="1"/>
          </p:cNvSpPr>
          <p:nvPr>
            <p:ph type="title"/>
          </p:nvPr>
        </p:nvSpPr>
        <p:spPr>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sz="5400" b="1" dirty="0"/>
              <a:t>Proposing a GE Pathway for the Associate Degree</a:t>
            </a:r>
            <a:endParaRPr sz="5400" b="1" dirty="0"/>
          </a:p>
        </p:txBody>
      </p:sp>
      <p:sp>
        <p:nvSpPr>
          <p:cNvPr id="287" name="Google Shape;287;p34"/>
          <p:cNvSpPr txBox="1">
            <a:spLocks noGrp="1"/>
          </p:cNvSpPr>
          <p:nvPr>
            <p:ph idx="1"/>
          </p:nvPr>
        </p:nvSpPr>
        <p:spPr>
          <a:prstGeom prst="rect">
            <a:avLst/>
          </a:prstGeom>
        </p:spPr>
        <p:txBody>
          <a:bodyPr spcFirstLastPara="1" wrap="square" lIns="91425" tIns="45700" rIns="91425" bIns="45700" anchor="ctr" anchorCtr="0">
            <a:normAutofit/>
          </a:bodyPr>
          <a:lstStyle/>
          <a:p>
            <a:pPr marL="0" lvl="0" indent="0" algn="ctr" rtl="0">
              <a:spcBef>
                <a:spcPts val="1000"/>
              </a:spcBef>
              <a:spcAft>
                <a:spcPts val="0"/>
              </a:spcAft>
              <a:buNone/>
            </a:pPr>
            <a:r>
              <a:rPr lang="en-US" sz="4600" b="1" dirty="0">
                <a:solidFill>
                  <a:srgbClr val="38761D"/>
                </a:solidFill>
              </a:rPr>
              <a:t>What are the current requirements?</a:t>
            </a:r>
            <a:endParaRPr sz="4600" b="1" dirty="0">
              <a:solidFill>
                <a:srgbClr val="38761D"/>
              </a:solidFill>
            </a:endParaRPr>
          </a:p>
          <a:p>
            <a:pPr marL="0" lvl="0" indent="0" algn="ctr" rtl="0">
              <a:spcBef>
                <a:spcPts val="1000"/>
              </a:spcBef>
              <a:spcAft>
                <a:spcPts val="0"/>
              </a:spcAft>
              <a:buNone/>
            </a:pPr>
            <a:r>
              <a:rPr lang="en-US" sz="4600" b="1" dirty="0">
                <a:solidFill>
                  <a:srgbClr val="38761D"/>
                </a:solidFill>
              </a:rPr>
              <a:t>Why would we consider this?</a:t>
            </a:r>
            <a:endParaRPr sz="4600" b="1" dirty="0">
              <a:solidFill>
                <a:srgbClr val="38761D"/>
              </a:solidFill>
            </a:endParaRPr>
          </a:p>
        </p:txBody>
      </p:sp>
      <p:sp>
        <p:nvSpPr>
          <p:cNvPr id="286" name="Google Shape;286;p34"/>
          <p:cNvSpPr txBox="1">
            <a:spLocks noGrp="1"/>
          </p:cNvSpPr>
          <p:nvPr>
            <p:ph type="sldNum" sz="quarter" idx="10"/>
          </p:nvPr>
        </p:nvSpPr>
        <p:spPr>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solidFill>
                  <a:schemeClr val="lt1"/>
                </a:solidFill>
              </a:rPr>
              <a:t>15</a:t>
            </a:fld>
            <a:endParaRPr dirty="0">
              <a:solidFill>
                <a:schemeClr val="lt1"/>
              </a:solidFill>
            </a:endParaRPr>
          </a:p>
        </p:txBody>
      </p:sp>
    </p:spTree>
    <p:extLst>
      <p:ext uri="{BB962C8B-B14F-4D97-AF65-F5344CB8AC3E}">
        <p14:creationId xmlns:p14="http://schemas.microsoft.com/office/powerpoint/2010/main" val="10642409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35"/>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2"/>
              </a:buClr>
              <a:buSzPct val="124137"/>
              <a:buFont typeface="Palatino"/>
              <a:buNone/>
            </a:pPr>
            <a:r>
              <a:rPr lang="en-US" sz="2900" b="1" dirty="0"/>
              <a:t>Current General Education Requirements for the Associate Degree </a:t>
            </a:r>
            <a:endParaRPr sz="2900" b="1" dirty="0"/>
          </a:p>
        </p:txBody>
      </p:sp>
      <p:sp>
        <p:nvSpPr>
          <p:cNvPr id="293" name="Google Shape;293;p35"/>
          <p:cNvSpPr txBox="1">
            <a:spLocks noGrp="1"/>
          </p:cNvSpPr>
          <p:nvPr>
            <p:ph sz="half" idx="1"/>
          </p:nvPr>
        </p:nvSpPr>
        <p:spPr>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3A3838"/>
              </a:buClr>
              <a:buSzPts val="2600"/>
              <a:buNone/>
            </a:pPr>
            <a:r>
              <a:rPr lang="en-US" dirty="0"/>
              <a:t>Title 5, §55063(c) requires that students receiving an associate degree shall complete a </a:t>
            </a:r>
            <a:r>
              <a:rPr lang="en-US" b="1" dirty="0"/>
              <a:t>minimum</a:t>
            </a:r>
            <a:r>
              <a:rPr lang="en-US" dirty="0"/>
              <a:t> of 18 semester or 27 quarter units of GE coursework that includes a </a:t>
            </a:r>
            <a:r>
              <a:rPr lang="en-US" b="1" dirty="0"/>
              <a:t>minimum</a:t>
            </a:r>
            <a:r>
              <a:rPr lang="en-US" dirty="0"/>
              <a:t> of 3 semester or 4 quarter units in each of the following areas:</a:t>
            </a:r>
            <a:endParaRPr dirty="0"/>
          </a:p>
          <a:p>
            <a:pPr marL="228600" lvl="0" indent="0" algn="l" rtl="0">
              <a:spcBef>
                <a:spcPts val="1600"/>
              </a:spcBef>
              <a:spcAft>
                <a:spcPts val="0"/>
              </a:spcAft>
              <a:buNone/>
            </a:pPr>
            <a:r>
              <a:rPr lang="en-US" dirty="0"/>
              <a:t>(1) Natural Sciences</a:t>
            </a:r>
            <a:endParaRPr dirty="0"/>
          </a:p>
          <a:p>
            <a:pPr marL="228600" lvl="0" indent="0" algn="l" rtl="0">
              <a:spcBef>
                <a:spcPts val="0"/>
              </a:spcBef>
              <a:spcAft>
                <a:spcPts val="0"/>
              </a:spcAft>
              <a:buNone/>
            </a:pPr>
            <a:r>
              <a:rPr lang="en-US" dirty="0"/>
              <a:t>(2) Social and Behavioral Sciences </a:t>
            </a:r>
            <a:endParaRPr dirty="0"/>
          </a:p>
          <a:p>
            <a:pPr marL="228600" lvl="0" indent="0" algn="l" rtl="0">
              <a:spcBef>
                <a:spcPts val="0"/>
              </a:spcBef>
              <a:spcAft>
                <a:spcPts val="0"/>
              </a:spcAft>
              <a:buNone/>
            </a:pPr>
            <a:r>
              <a:rPr lang="en-US" dirty="0"/>
              <a:t>(3) Humanities</a:t>
            </a:r>
            <a:endParaRPr dirty="0"/>
          </a:p>
          <a:p>
            <a:pPr marL="228600" lvl="0" indent="0" algn="l" rtl="0">
              <a:spcBef>
                <a:spcPts val="0"/>
              </a:spcBef>
              <a:spcAft>
                <a:spcPts val="0"/>
              </a:spcAft>
              <a:buNone/>
            </a:pPr>
            <a:r>
              <a:rPr lang="en-US" dirty="0"/>
              <a:t>(4) Language and Rationality</a:t>
            </a:r>
            <a:endParaRPr dirty="0"/>
          </a:p>
          <a:p>
            <a:pPr marL="1371600" lvl="0" indent="-342900" algn="l" rtl="0">
              <a:spcBef>
                <a:spcPts val="0"/>
              </a:spcBef>
              <a:spcAft>
                <a:spcPts val="0"/>
              </a:spcAft>
              <a:buSzPts val="1800"/>
              <a:buAutoNum type="alphaUcParenBoth"/>
            </a:pPr>
            <a:r>
              <a:rPr lang="en-US" dirty="0"/>
              <a:t>English Composition</a:t>
            </a:r>
            <a:endParaRPr dirty="0"/>
          </a:p>
          <a:p>
            <a:pPr marL="1371600" lvl="0" indent="-342900" algn="l" rtl="0">
              <a:spcBef>
                <a:spcPts val="0"/>
              </a:spcBef>
              <a:spcAft>
                <a:spcPts val="0"/>
              </a:spcAft>
              <a:buSzPts val="1800"/>
              <a:buAutoNum type="alphaUcParenBoth"/>
            </a:pPr>
            <a:r>
              <a:rPr lang="en-US" dirty="0"/>
              <a:t>Communication and Analytical Thinking</a:t>
            </a:r>
            <a:endParaRPr dirty="0"/>
          </a:p>
        </p:txBody>
      </p:sp>
      <p:sp>
        <p:nvSpPr>
          <p:cNvPr id="294" name="Google Shape;294;p35"/>
          <p:cNvSpPr txBox="1">
            <a:spLocks noGrp="1"/>
          </p:cNvSpPr>
          <p:nvPr>
            <p:ph type="sldNum" sz="quarter" idx="10"/>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16</a:t>
            </a:fld>
            <a:endParaRPr dirty="0"/>
          </a:p>
        </p:txBody>
      </p:sp>
    </p:spTree>
    <p:extLst>
      <p:ext uri="{BB962C8B-B14F-4D97-AF65-F5344CB8AC3E}">
        <p14:creationId xmlns:p14="http://schemas.microsoft.com/office/powerpoint/2010/main" val="20168845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42"/>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2"/>
              </a:buClr>
              <a:buSzPct val="124137"/>
              <a:buFont typeface="Palatino"/>
              <a:buNone/>
            </a:pPr>
            <a:r>
              <a:rPr lang="en-US" sz="2900" b="1" dirty="0"/>
              <a:t>Current Additional Requirements for the Associate Degree </a:t>
            </a:r>
            <a:endParaRPr sz="2900" b="1" dirty="0"/>
          </a:p>
        </p:txBody>
      </p:sp>
      <p:sp>
        <p:nvSpPr>
          <p:cNvPr id="348" name="Google Shape;348;p42"/>
          <p:cNvSpPr txBox="1">
            <a:spLocks noGrp="1"/>
          </p:cNvSpPr>
          <p:nvPr>
            <p:ph sz="half" idx="1"/>
          </p:nvPr>
        </p:nvSpPr>
        <p:spPr>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3A3838"/>
              </a:buClr>
              <a:buSzPts val="2600"/>
              <a:buNone/>
            </a:pPr>
            <a:endParaRPr lang="en-US" sz="2200" dirty="0">
              <a:solidFill>
                <a:srgbClr val="000000"/>
              </a:solidFill>
              <a:latin typeface="Times New Roman"/>
              <a:ea typeface="Times New Roman"/>
              <a:cs typeface="Times New Roman"/>
              <a:sym typeface="Times New Roman"/>
            </a:endParaRPr>
          </a:p>
          <a:p>
            <a:pPr marL="0" indent="0">
              <a:spcBef>
                <a:spcPts val="0"/>
              </a:spcBef>
              <a:spcAft>
                <a:spcPts val="0"/>
              </a:spcAft>
              <a:buClr>
                <a:srgbClr val="3A3838"/>
              </a:buClr>
              <a:buSzPts val="2600"/>
              <a:buNone/>
            </a:pPr>
            <a:r>
              <a:rPr lang="en-US" sz="2800" dirty="0"/>
              <a:t>Title 5, §55063(d)… </a:t>
            </a:r>
            <a:r>
              <a:rPr lang="en-US" sz="2800" dirty="0">
                <a:solidFill>
                  <a:srgbClr val="000000"/>
                </a:solidFill>
                <a:latin typeface="Times New Roman"/>
                <a:ea typeface="Times New Roman"/>
                <a:cs typeface="Times New Roman"/>
                <a:sym typeface="Times New Roman"/>
              </a:rPr>
              <a:t>The associate degree also requires demonstrated competence in </a:t>
            </a:r>
            <a:r>
              <a:rPr lang="en-US" sz="2800" b="1" dirty="0">
                <a:solidFill>
                  <a:srgbClr val="000000"/>
                </a:solidFill>
                <a:latin typeface="Times New Roman"/>
                <a:ea typeface="Times New Roman"/>
                <a:cs typeface="Times New Roman"/>
                <a:sym typeface="Times New Roman"/>
              </a:rPr>
              <a:t>reading, written expression</a:t>
            </a:r>
            <a:r>
              <a:rPr lang="en-US" sz="2800" dirty="0">
                <a:solidFill>
                  <a:srgbClr val="000000"/>
                </a:solidFill>
                <a:latin typeface="Times New Roman"/>
                <a:ea typeface="Times New Roman"/>
                <a:cs typeface="Times New Roman"/>
                <a:sym typeface="Times New Roman"/>
              </a:rPr>
              <a:t>, and </a:t>
            </a:r>
            <a:r>
              <a:rPr lang="en-US" sz="2800" b="1" dirty="0">
                <a:solidFill>
                  <a:srgbClr val="000000"/>
                </a:solidFill>
                <a:latin typeface="Times New Roman"/>
                <a:ea typeface="Times New Roman"/>
                <a:cs typeface="Times New Roman"/>
                <a:sym typeface="Times New Roman"/>
              </a:rPr>
              <a:t>mathematics</a:t>
            </a:r>
            <a:r>
              <a:rPr lang="en-US" sz="2800" dirty="0">
                <a:solidFill>
                  <a:srgbClr val="000000"/>
                </a:solidFill>
                <a:latin typeface="Times New Roman"/>
                <a:ea typeface="Times New Roman"/>
                <a:cs typeface="Times New Roman"/>
                <a:sym typeface="Times New Roman"/>
              </a:rPr>
              <a:t>, and satisfactory completion of a </a:t>
            </a:r>
            <a:r>
              <a:rPr lang="en-US" sz="2800" b="1" dirty="0">
                <a:solidFill>
                  <a:srgbClr val="000000"/>
                </a:solidFill>
                <a:latin typeface="Times New Roman"/>
                <a:ea typeface="Times New Roman"/>
                <a:cs typeface="Times New Roman"/>
                <a:sym typeface="Times New Roman"/>
              </a:rPr>
              <a:t>course in ethnic studies.</a:t>
            </a:r>
            <a:endParaRPr lang="en-US" sz="2800" dirty="0">
              <a:solidFill>
                <a:srgbClr val="000000"/>
              </a:solidFill>
              <a:latin typeface="Times New Roman"/>
              <a:ea typeface="Times New Roman"/>
              <a:cs typeface="Times New Roman"/>
              <a:sym typeface="Times New Roman"/>
            </a:endParaRPr>
          </a:p>
          <a:p>
            <a:pPr marL="0" lvl="0" indent="0" algn="l" rtl="0">
              <a:spcBef>
                <a:spcPts val="0"/>
              </a:spcBef>
              <a:spcAft>
                <a:spcPts val="0"/>
              </a:spcAft>
              <a:buClr>
                <a:srgbClr val="3A3838"/>
              </a:buClr>
              <a:buSzPts val="2600"/>
              <a:buNone/>
            </a:pPr>
            <a:endParaRPr sz="2200" dirty="0">
              <a:solidFill>
                <a:srgbClr val="000000"/>
              </a:solidFill>
              <a:latin typeface="Times New Roman"/>
              <a:ea typeface="Times New Roman"/>
              <a:cs typeface="Times New Roman"/>
              <a:sym typeface="Times New Roman"/>
            </a:endParaRPr>
          </a:p>
          <a:p>
            <a:pPr marL="0" lvl="0" indent="0" algn="l" rtl="0">
              <a:spcBef>
                <a:spcPts val="0"/>
              </a:spcBef>
              <a:spcAft>
                <a:spcPts val="0"/>
              </a:spcAft>
              <a:buClr>
                <a:srgbClr val="3A3838"/>
              </a:buClr>
              <a:buSzPts val="2600"/>
              <a:buNone/>
            </a:pPr>
            <a:endParaRPr lang="en-US" sz="2200" dirty="0">
              <a:solidFill>
                <a:srgbClr val="000000"/>
              </a:solidFill>
              <a:latin typeface="Times New Roman"/>
              <a:ea typeface="Times New Roman"/>
              <a:cs typeface="Times New Roman"/>
              <a:sym typeface="Times New Roman"/>
            </a:endParaRPr>
          </a:p>
        </p:txBody>
      </p:sp>
      <p:sp>
        <p:nvSpPr>
          <p:cNvPr id="349" name="Google Shape;349;p42"/>
          <p:cNvSpPr txBox="1">
            <a:spLocks noGrp="1"/>
          </p:cNvSpPr>
          <p:nvPr>
            <p:ph type="sldNum" sz="quarter" idx="10"/>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17</a:t>
            </a:fld>
            <a:endParaRPr dirty="0"/>
          </a:p>
        </p:txBody>
      </p:sp>
    </p:spTree>
    <p:extLst>
      <p:ext uri="{BB962C8B-B14F-4D97-AF65-F5344CB8AC3E}">
        <p14:creationId xmlns:p14="http://schemas.microsoft.com/office/powerpoint/2010/main" val="29193610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45"/>
          <p:cNvSpPr txBox="1">
            <a:spLocks noGrp="1"/>
          </p:cNvSpPr>
          <p:nvPr>
            <p:ph type="title"/>
          </p:nvPr>
        </p:nvSpPr>
        <p:spPr>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sz="3400" b="1" dirty="0" smtClean="0"/>
              <a:t>Proposed </a:t>
            </a:r>
            <a:r>
              <a:rPr lang="en-US" sz="3400" b="1" dirty="0"/>
              <a:t>GE Pathway for the Associate Degree</a:t>
            </a:r>
            <a:endParaRPr sz="3400" b="1" dirty="0"/>
          </a:p>
        </p:txBody>
      </p:sp>
      <p:sp>
        <p:nvSpPr>
          <p:cNvPr id="370" name="Google Shape;370;p45"/>
          <p:cNvSpPr txBox="1">
            <a:spLocks noGrp="1"/>
          </p:cNvSpPr>
          <p:nvPr>
            <p:ph sz="half" idx="1"/>
          </p:nvPr>
        </p:nvSpPr>
        <p:spPr>
          <a:prstGeom prst="rect">
            <a:avLst/>
          </a:prstGeom>
        </p:spPr>
        <p:txBody>
          <a:bodyPr spcFirstLastPara="1" wrap="square" lIns="91425" tIns="45700" rIns="91425" bIns="45700" anchor="t" anchorCtr="0">
            <a:normAutofit lnSpcReduction="10000"/>
          </a:bodyPr>
          <a:lstStyle/>
          <a:p>
            <a:pPr marL="457200" lvl="0" indent="-342900" algn="l" rtl="0">
              <a:lnSpc>
                <a:spcPct val="100000"/>
              </a:lnSpc>
              <a:spcBef>
                <a:spcPts val="1000"/>
              </a:spcBef>
              <a:spcAft>
                <a:spcPts val="0"/>
              </a:spcAft>
              <a:buSzPts val="1800"/>
              <a:buChar char="•"/>
            </a:pPr>
            <a:r>
              <a:rPr lang="en-US" b="1" dirty="0"/>
              <a:t>Minimum</a:t>
            </a:r>
            <a:r>
              <a:rPr lang="en-US" dirty="0"/>
              <a:t> requirements for the </a:t>
            </a:r>
            <a:r>
              <a:rPr lang="en-US" b="1" dirty="0"/>
              <a:t>local associate degree</a:t>
            </a:r>
            <a:r>
              <a:rPr lang="en-US" dirty="0"/>
              <a:t> - colleges would still be able to add requirements</a:t>
            </a:r>
            <a:endParaRPr dirty="0"/>
          </a:p>
          <a:p>
            <a:pPr marL="457200" lvl="0" indent="-342900" algn="l" rtl="0">
              <a:lnSpc>
                <a:spcPct val="100000"/>
              </a:lnSpc>
              <a:spcBef>
                <a:spcPts val="0"/>
              </a:spcBef>
              <a:spcAft>
                <a:spcPts val="0"/>
              </a:spcAft>
              <a:buSzPts val="1800"/>
              <a:buChar char="•"/>
            </a:pPr>
            <a:r>
              <a:rPr lang="en-US" dirty="0"/>
              <a:t>Consistent with requirements for Associate Degree for Transfer</a:t>
            </a:r>
            <a:endParaRPr dirty="0"/>
          </a:p>
          <a:p>
            <a:pPr marL="914400" lvl="1" indent="-342900" algn="l" rtl="0">
              <a:lnSpc>
                <a:spcPct val="100000"/>
              </a:lnSpc>
              <a:spcBef>
                <a:spcPts val="0"/>
              </a:spcBef>
              <a:spcAft>
                <a:spcPts val="0"/>
              </a:spcAft>
              <a:buSzPts val="1800"/>
              <a:buChar char="•"/>
            </a:pPr>
            <a:r>
              <a:rPr lang="en-US" dirty="0"/>
              <a:t>ADT has additional requirements (proposed CalGETC?)</a:t>
            </a:r>
            <a:endParaRPr dirty="0"/>
          </a:p>
          <a:p>
            <a:pPr marL="457200" lvl="0" indent="-342900" algn="l" rtl="0">
              <a:lnSpc>
                <a:spcPct val="100000"/>
              </a:lnSpc>
              <a:spcBef>
                <a:spcPts val="0"/>
              </a:spcBef>
              <a:spcAft>
                <a:spcPts val="0"/>
              </a:spcAft>
              <a:buSzPts val="1800"/>
              <a:buChar char="•"/>
            </a:pPr>
            <a:r>
              <a:rPr lang="en-US" dirty="0"/>
              <a:t>Consistent with current Title 5 regulations</a:t>
            </a:r>
            <a:endParaRPr dirty="0"/>
          </a:p>
          <a:p>
            <a:pPr marL="914400" lvl="1" indent="-342900" algn="l" rtl="0">
              <a:lnSpc>
                <a:spcPct val="100000"/>
              </a:lnSpc>
              <a:spcBef>
                <a:spcPts val="0"/>
              </a:spcBef>
              <a:spcAft>
                <a:spcPts val="0"/>
              </a:spcAft>
              <a:buSzPts val="1800"/>
              <a:buChar char="•"/>
            </a:pPr>
            <a:r>
              <a:rPr lang="en-US" dirty="0"/>
              <a:t>Does not raise or add requirements - transfer-level mathematics NOT required</a:t>
            </a:r>
            <a:endParaRPr dirty="0"/>
          </a:p>
          <a:p>
            <a:pPr marL="914400" lvl="1" indent="-342900" algn="l" rtl="0">
              <a:lnSpc>
                <a:spcPct val="100000"/>
              </a:lnSpc>
              <a:spcBef>
                <a:spcPts val="0"/>
              </a:spcBef>
              <a:spcAft>
                <a:spcPts val="0"/>
              </a:spcAft>
              <a:buSzPts val="1800"/>
              <a:buChar char="•"/>
            </a:pPr>
            <a:r>
              <a:rPr lang="en-US" dirty="0"/>
              <a:t>Unit requirement from 18 to 21</a:t>
            </a:r>
            <a:endParaRPr dirty="0"/>
          </a:p>
          <a:p>
            <a:pPr marL="914400" lvl="1" indent="-342900" algn="l" rtl="0">
              <a:lnSpc>
                <a:spcPct val="100000"/>
              </a:lnSpc>
              <a:spcBef>
                <a:spcPts val="0"/>
              </a:spcBef>
              <a:spcAft>
                <a:spcPts val="0"/>
              </a:spcAft>
              <a:buSzPts val="1800"/>
              <a:buChar char="•"/>
            </a:pPr>
            <a:r>
              <a:rPr lang="en-US" dirty="0"/>
              <a:t>Requirements could still be met by using Credit for Prior Learning or Credit by Exam</a:t>
            </a:r>
            <a:endParaRPr dirty="0"/>
          </a:p>
          <a:p>
            <a:pPr marL="457200" lvl="0" indent="-342900" algn="l" rtl="0">
              <a:lnSpc>
                <a:spcPct val="100000"/>
              </a:lnSpc>
              <a:spcBef>
                <a:spcPts val="0"/>
              </a:spcBef>
              <a:spcAft>
                <a:spcPts val="0"/>
              </a:spcAft>
              <a:buSzPts val="1800"/>
              <a:buChar char="•"/>
            </a:pPr>
            <a:r>
              <a:rPr lang="en-US" dirty="0"/>
              <a:t>Area descriptions could include competencies like what is done for Ethnic Studies</a:t>
            </a:r>
            <a:endParaRPr dirty="0"/>
          </a:p>
        </p:txBody>
      </p:sp>
      <p:sp>
        <p:nvSpPr>
          <p:cNvPr id="371" name="Google Shape;371;p45"/>
          <p:cNvSpPr txBox="1">
            <a:spLocks noGrp="1"/>
          </p:cNvSpPr>
          <p:nvPr>
            <p:ph type="sldNum" sz="quarter" idx="10"/>
          </p:nvPr>
        </p:nvSpPr>
        <p:spPr>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18</a:t>
            </a:fld>
            <a:endParaRPr dirty="0"/>
          </a:p>
        </p:txBody>
      </p:sp>
    </p:spTree>
    <p:extLst>
      <p:ext uri="{BB962C8B-B14F-4D97-AF65-F5344CB8AC3E}">
        <p14:creationId xmlns:p14="http://schemas.microsoft.com/office/powerpoint/2010/main" val="30728084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7" name="Google Shape;377;p46"/>
          <p:cNvSpPr txBox="1">
            <a:spLocks noGrp="1"/>
          </p:cNvSpPr>
          <p:nvPr>
            <p:ph type="sldNum" sz="quarter" idx="10"/>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solidFill>
                  <a:srgbClr val="000000"/>
                </a:solidFill>
              </a:rPr>
              <a:t>19</a:t>
            </a:fld>
            <a:endParaRPr dirty="0">
              <a:solidFill>
                <a:srgbClr val="000000"/>
              </a:solidFill>
            </a:endParaRPr>
          </a:p>
        </p:txBody>
      </p:sp>
      <p:sp>
        <p:nvSpPr>
          <p:cNvPr id="379" name="Google Shape;379;p46"/>
          <p:cNvSpPr txBox="1"/>
          <p:nvPr/>
        </p:nvSpPr>
        <p:spPr>
          <a:xfrm>
            <a:off x="2560320" y="5945483"/>
            <a:ext cx="6858000" cy="821733"/>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US" sz="1800" dirty="0">
                <a:solidFill>
                  <a:srgbClr val="000000"/>
                </a:solidFill>
                <a:latin typeface="Times New Roman"/>
                <a:ea typeface="Times New Roman"/>
                <a:cs typeface="Times New Roman"/>
                <a:sym typeface="Times New Roman"/>
              </a:rPr>
              <a:t>* indicates transfer-level course required</a:t>
            </a:r>
          </a:p>
          <a:p>
            <a:pPr marL="0" lvl="0" indent="0" algn="ctr" rtl="0">
              <a:lnSpc>
                <a:spcPct val="115000"/>
              </a:lnSpc>
              <a:spcBef>
                <a:spcPts val="0"/>
              </a:spcBef>
              <a:spcAft>
                <a:spcPts val="0"/>
              </a:spcAft>
              <a:buNone/>
            </a:pPr>
            <a:r>
              <a:rPr lang="en-US" sz="1800" dirty="0">
                <a:solidFill>
                  <a:srgbClr val="000000"/>
                </a:solidFill>
                <a:latin typeface="Times New Roman"/>
                <a:ea typeface="Times New Roman"/>
                <a:cs typeface="Times New Roman"/>
                <a:sym typeface="Times New Roman"/>
              </a:rPr>
              <a:t>+ indicates transfer-level course required with limited exceptions</a:t>
            </a:r>
          </a:p>
        </p:txBody>
      </p:sp>
      <p:graphicFrame>
        <p:nvGraphicFramePr>
          <p:cNvPr id="378" name="Google Shape;378;p46"/>
          <p:cNvGraphicFramePr/>
          <p:nvPr>
            <p:extLst>
              <p:ext uri="{D42A27DB-BD31-4B8C-83A1-F6EECF244321}">
                <p14:modId xmlns:p14="http://schemas.microsoft.com/office/powerpoint/2010/main" val="872786621"/>
              </p:ext>
            </p:extLst>
          </p:nvPr>
        </p:nvGraphicFramePr>
        <p:xfrm>
          <a:off x="952500" y="1905000"/>
          <a:ext cx="10287000" cy="4145040"/>
        </p:xfrm>
        <a:graphic>
          <a:graphicData uri="http://schemas.openxmlformats.org/drawingml/2006/table">
            <a:tbl>
              <a:tblPr>
                <a:noFill/>
              </a:tblPr>
              <a:tblGrid>
                <a:gridCol w="485175">
                  <a:extLst>
                    <a:ext uri="{9D8B030D-6E8A-4147-A177-3AD203B41FA5}">
                      <a16:colId xmlns:a16="http://schemas.microsoft.com/office/drawing/2014/main" xmlns="" val="20000"/>
                    </a:ext>
                  </a:extLst>
                </a:gridCol>
                <a:gridCol w="3930975">
                  <a:extLst>
                    <a:ext uri="{9D8B030D-6E8A-4147-A177-3AD203B41FA5}">
                      <a16:colId xmlns:a16="http://schemas.microsoft.com/office/drawing/2014/main" xmlns="" val="20001"/>
                    </a:ext>
                  </a:extLst>
                </a:gridCol>
                <a:gridCol w="2598100">
                  <a:extLst>
                    <a:ext uri="{9D8B030D-6E8A-4147-A177-3AD203B41FA5}">
                      <a16:colId xmlns:a16="http://schemas.microsoft.com/office/drawing/2014/main" xmlns="" val="20002"/>
                    </a:ext>
                  </a:extLst>
                </a:gridCol>
                <a:gridCol w="3272750">
                  <a:extLst>
                    <a:ext uri="{9D8B030D-6E8A-4147-A177-3AD203B41FA5}">
                      <a16:colId xmlns:a16="http://schemas.microsoft.com/office/drawing/2014/main" xmlns="" val="20003"/>
                    </a:ext>
                  </a:extLst>
                </a:gridCol>
              </a:tblGrid>
              <a:tr h="381000">
                <a:tc>
                  <a:txBody>
                    <a:bodyPr/>
                    <a:lstStyle/>
                    <a:p>
                      <a:pPr marL="0" lvl="0" indent="0" algn="l" rtl="0">
                        <a:spcBef>
                          <a:spcPts val="0"/>
                        </a:spcBef>
                        <a:spcAft>
                          <a:spcPts val="0"/>
                        </a:spcAft>
                        <a:buNone/>
                      </a:pPr>
                      <a:r>
                        <a:rPr lang="en-US" sz="1600" dirty="0">
                          <a:solidFill>
                            <a:srgbClr val="000000"/>
                          </a:solidFill>
                          <a:latin typeface="Times New Roman"/>
                          <a:ea typeface="Times New Roman"/>
                          <a:cs typeface="Times New Roman"/>
                          <a:sym typeface="Times New Roman"/>
                        </a:rPr>
                        <a:t>1</a:t>
                      </a:r>
                      <a:endParaRPr sz="1600" dirty="0">
                        <a:solidFill>
                          <a:srgbClr val="000000"/>
                        </a:solidFill>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US" sz="1600" dirty="0">
                          <a:solidFill>
                            <a:srgbClr val="000000"/>
                          </a:solidFill>
                          <a:latin typeface="Times New Roman"/>
                          <a:ea typeface="Times New Roman"/>
                          <a:cs typeface="Times New Roman"/>
                          <a:sym typeface="Times New Roman"/>
                        </a:rPr>
                        <a:t>English Composition</a:t>
                      </a:r>
                      <a:endParaRPr sz="1600" dirty="0">
                        <a:solidFill>
                          <a:srgbClr val="000000"/>
                        </a:solidFill>
                        <a:latin typeface="Times New Roman"/>
                        <a:ea typeface="Times New Roman"/>
                        <a:cs typeface="Times New Roman"/>
                        <a:sym typeface="Times New Roman"/>
                      </a:endParaRPr>
                    </a:p>
                    <a:p>
                      <a:pPr marL="0" lvl="0" indent="0" algn="l" rtl="0">
                        <a:spcBef>
                          <a:spcPts val="0"/>
                        </a:spcBef>
                        <a:spcAft>
                          <a:spcPts val="0"/>
                        </a:spcAft>
                        <a:buNone/>
                      </a:pPr>
                      <a:r>
                        <a:rPr lang="en-US" sz="1600" dirty="0">
                          <a:solidFill>
                            <a:srgbClr val="000000"/>
                          </a:solidFill>
                          <a:latin typeface="Times New Roman"/>
                          <a:ea typeface="Times New Roman"/>
                          <a:cs typeface="Times New Roman"/>
                          <a:sym typeface="Times New Roman"/>
                        </a:rPr>
                        <a:t>Oral Communication and Critical Thinking</a:t>
                      </a:r>
                      <a:endParaRPr sz="1600" dirty="0">
                        <a:solidFill>
                          <a:srgbClr val="000000"/>
                        </a:solidFill>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US" sz="1600" dirty="0">
                          <a:solidFill>
                            <a:srgbClr val="000000"/>
                          </a:solidFill>
                          <a:latin typeface="Times New Roman"/>
                          <a:ea typeface="Times New Roman"/>
                          <a:cs typeface="Times New Roman"/>
                          <a:sym typeface="Times New Roman"/>
                        </a:rPr>
                        <a:t>3 semester/4 quarter units*</a:t>
                      </a:r>
                      <a:endParaRPr sz="1600" dirty="0">
                        <a:solidFill>
                          <a:srgbClr val="000000"/>
                        </a:solidFill>
                        <a:latin typeface="Times New Roman"/>
                        <a:ea typeface="Times New Roman"/>
                        <a:cs typeface="Times New Roman"/>
                        <a:sym typeface="Times New Roman"/>
                      </a:endParaRPr>
                    </a:p>
                    <a:p>
                      <a:pPr marL="0" lvl="0" indent="0" algn="l" rtl="0">
                        <a:spcBef>
                          <a:spcPts val="0"/>
                        </a:spcBef>
                        <a:spcAft>
                          <a:spcPts val="0"/>
                        </a:spcAft>
                        <a:buNone/>
                      </a:pPr>
                      <a:r>
                        <a:rPr lang="en-US" sz="1600" dirty="0">
                          <a:solidFill>
                            <a:srgbClr val="000000"/>
                          </a:solidFill>
                          <a:latin typeface="Times New Roman"/>
                          <a:ea typeface="Times New Roman"/>
                          <a:cs typeface="Times New Roman"/>
                          <a:sym typeface="Times New Roman"/>
                        </a:rPr>
                        <a:t>3 semester/4 quarter units*</a:t>
                      </a:r>
                      <a:endParaRPr sz="1600" dirty="0">
                        <a:solidFill>
                          <a:srgbClr val="000000"/>
                        </a:solidFill>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US" sz="1600" dirty="0">
                          <a:solidFill>
                            <a:srgbClr val="000000"/>
                          </a:solidFill>
                          <a:latin typeface="Times New Roman"/>
                          <a:ea typeface="Times New Roman"/>
                          <a:cs typeface="Times New Roman"/>
                          <a:sym typeface="Times New Roman"/>
                        </a:rPr>
                        <a:t>Title 5 §55063(c)(4)(A) and (d)(1)</a:t>
                      </a:r>
                      <a:endParaRPr sz="1600" dirty="0">
                        <a:solidFill>
                          <a:srgbClr val="000000"/>
                        </a:solidFill>
                        <a:latin typeface="Times New Roman"/>
                        <a:ea typeface="Times New Roman"/>
                        <a:cs typeface="Times New Roman"/>
                        <a:sym typeface="Times New Roman"/>
                      </a:endParaRPr>
                    </a:p>
                    <a:p>
                      <a:pPr marL="0" lvl="0" indent="0" algn="l" rtl="0">
                        <a:spcBef>
                          <a:spcPts val="0"/>
                        </a:spcBef>
                        <a:spcAft>
                          <a:spcPts val="0"/>
                        </a:spcAft>
                        <a:buNone/>
                      </a:pPr>
                      <a:r>
                        <a:rPr lang="en-US" sz="1600" dirty="0">
                          <a:solidFill>
                            <a:srgbClr val="000000"/>
                          </a:solidFill>
                          <a:latin typeface="Times New Roman"/>
                          <a:ea typeface="Times New Roman"/>
                          <a:cs typeface="Times New Roman"/>
                          <a:sym typeface="Times New Roman"/>
                        </a:rPr>
                        <a:t>Title 5 §55063(c)(4)(B)</a:t>
                      </a:r>
                      <a:endParaRPr sz="1600" dirty="0">
                        <a:solidFill>
                          <a:srgbClr val="000000"/>
                        </a:solidFill>
                        <a:latin typeface="Times New Roman"/>
                        <a:ea typeface="Times New Roman"/>
                        <a:cs typeface="Times New Roman"/>
                        <a:sym typeface="Times New Roman"/>
                      </a:endParaRPr>
                    </a:p>
                  </a:txBody>
                  <a:tcPr marL="91425" marR="91425" marT="91425" marB="91425"/>
                </a:tc>
                <a:extLst>
                  <a:ext uri="{0D108BD9-81ED-4DB2-BD59-A6C34878D82A}">
                    <a16:rowId xmlns:a16="http://schemas.microsoft.com/office/drawing/2014/main" xmlns="" val="10000"/>
                  </a:ext>
                </a:extLst>
              </a:tr>
              <a:tr h="381000">
                <a:tc>
                  <a:txBody>
                    <a:bodyPr/>
                    <a:lstStyle/>
                    <a:p>
                      <a:pPr marL="0" lvl="0" indent="0" algn="l" rtl="0">
                        <a:spcBef>
                          <a:spcPts val="0"/>
                        </a:spcBef>
                        <a:spcAft>
                          <a:spcPts val="0"/>
                        </a:spcAft>
                        <a:buNone/>
                      </a:pPr>
                      <a:r>
                        <a:rPr lang="en-US" sz="1600" dirty="0">
                          <a:solidFill>
                            <a:srgbClr val="000000"/>
                          </a:solidFill>
                          <a:latin typeface="Times New Roman"/>
                          <a:ea typeface="Times New Roman"/>
                          <a:cs typeface="Times New Roman"/>
                          <a:sym typeface="Times New Roman"/>
                        </a:rPr>
                        <a:t>2</a:t>
                      </a:r>
                      <a:endParaRPr sz="1600" dirty="0">
                        <a:solidFill>
                          <a:srgbClr val="000000"/>
                        </a:solidFill>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US" sz="1600" dirty="0">
                          <a:solidFill>
                            <a:srgbClr val="000000"/>
                          </a:solidFill>
                          <a:latin typeface="Times New Roman"/>
                          <a:ea typeface="Times New Roman"/>
                          <a:cs typeface="Times New Roman"/>
                          <a:sym typeface="Times New Roman"/>
                        </a:rPr>
                        <a:t>Mathematical Concepts and Quantitative Reasoning</a:t>
                      </a:r>
                      <a:endParaRPr sz="1600" dirty="0">
                        <a:solidFill>
                          <a:srgbClr val="000000"/>
                        </a:solidFill>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US" sz="1600" dirty="0">
                          <a:solidFill>
                            <a:srgbClr val="000000"/>
                          </a:solidFill>
                          <a:latin typeface="Times New Roman"/>
                          <a:ea typeface="Times New Roman"/>
                          <a:cs typeface="Times New Roman"/>
                          <a:sym typeface="Times New Roman"/>
                        </a:rPr>
                        <a:t>3 semester/4 quarter units+</a:t>
                      </a:r>
                      <a:endParaRPr sz="1600" dirty="0">
                        <a:solidFill>
                          <a:srgbClr val="000000"/>
                        </a:solidFill>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US" sz="1600" dirty="0">
                          <a:solidFill>
                            <a:srgbClr val="000000"/>
                          </a:solidFill>
                          <a:latin typeface="Times New Roman"/>
                          <a:ea typeface="Times New Roman"/>
                          <a:cs typeface="Times New Roman"/>
                          <a:sym typeface="Times New Roman"/>
                        </a:rPr>
                        <a:t>Title 5 §55063(c)(4)(B) and (d)(2)</a:t>
                      </a:r>
                      <a:endParaRPr sz="1600" dirty="0">
                        <a:solidFill>
                          <a:srgbClr val="000000"/>
                        </a:solidFill>
                        <a:latin typeface="Times New Roman"/>
                        <a:ea typeface="Times New Roman"/>
                        <a:cs typeface="Times New Roman"/>
                        <a:sym typeface="Times New Roman"/>
                      </a:endParaRPr>
                    </a:p>
                  </a:txBody>
                  <a:tcPr marL="91425" marR="91425" marT="91425" marB="91425"/>
                </a:tc>
                <a:extLst>
                  <a:ext uri="{0D108BD9-81ED-4DB2-BD59-A6C34878D82A}">
                    <a16:rowId xmlns:a16="http://schemas.microsoft.com/office/drawing/2014/main" xmlns="" val="10001"/>
                  </a:ext>
                </a:extLst>
              </a:tr>
              <a:tr h="381000">
                <a:tc>
                  <a:txBody>
                    <a:bodyPr/>
                    <a:lstStyle/>
                    <a:p>
                      <a:pPr marL="0" lvl="0" indent="0" algn="l" rtl="0">
                        <a:spcBef>
                          <a:spcPts val="0"/>
                        </a:spcBef>
                        <a:spcAft>
                          <a:spcPts val="0"/>
                        </a:spcAft>
                        <a:buNone/>
                      </a:pPr>
                      <a:r>
                        <a:rPr lang="en-US" sz="1600" dirty="0">
                          <a:solidFill>
                            <a:srgbClr val="000000"/>
                          </a:solidFill>
                          <a:latin typeface="Times New Roman"/>
                          <a:ea typeface="Times New Roman"/>
                          <a:cs typeface="Times New Roman"/>
                          <a:sym typeface="Times New Roman"/>
                        </a:rPr>
                        <a:t>3</a:t>
                      </a:r>
                      <a:endParaRPr sz="1600" dirty="0">
                        <a:solidFill>
                          <a:srgbClr val="000000"/>
                        </a:solidFill>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US" sz="1600" dirty="0">
                          <a:solidFill>
                            <a:srgbClr val="000000"/>
                          </a:solidFill>
                          <a:latin typeface="Times New Roman"/>
                          <a:ea typeface="Times New Roman"/>
                          <a:cs typeface="Times New Roman"/>
                          <a:sym typeface="Times New Roman"/>
                        </a:rPr>
                        <a:t>Arts and Humanities</a:t>
                      </a:r>
                      <a:endParaRPr sz="1600" dirty="0">
                        <a:solidFill>
                          <a:srgbClr val="000000"/>
                        </a:solidFill>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US" sz="1600" dirty="0">
                          <a:solidFill>
                            <a:srgbClr val="000000"/>
                          </a:solidFill>
                          <a:latin typeface="Times New Roman"/>
                          <a:ea typeface="Times New Roman"/>
                          <a:cs typeface="Times New Roman"/>
                          <a:sym typeface="Times New Roman"/>
                        </a:rPr>
                        <a:t>3 semester/4 quarter units*</a:t>
                      </a:r>
                      <a:endParaRPr sz="1600" dirty="0">
                        <a:solidFill>
                          <a:srgbClr val="000000"/>
                        </a:solidFill>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US" sz="1600" dirty="0">
                          <a:solidFill>
                            <a:srgbClr val="000000"/>
                          </a:solidFill>
                          <a:latin typeface="Times New Roman"/>
                          <a:ea typeface="Times New Roman"/>
                          <a:cs typeface="Times New Roman"/>
                          <a:sym typeface="Times New Roman"/>
                        </a:rPr>
                        <a:t>Title 5 §55063(c)(3)</a:t>
                      </a:r>
                      <a:endParaRPr sz="1600" dirty="0">
                        <a:solidFill>
                          <a:srgbClr val="000000"/>
                        </a:solidFill>
                        <a:latin typeface="Times New Roman"/>
                        <a:ea typeface="Times New Roman"/>
                        <a:cs typeface="Times New Roman"/>
                        <a:sym typeface="Times New Roman"/>
                      </a:endParaRPr>
                    </a:p>
                  </a:txBody>
                  <a:tcPr marL="91425" marR="91425" marT="91425" marB="91425"/>
                </a:tc>
                <a:extLst>
                  <a:ext uri="{0D108BD9-81ED-4DB2-BD59-A6C34878D82A}">
                    <a16:rowId xmlns:a16="http://schemas.microsoft.com/office/drawing/2014/main" xmlns="" val="10002"/>
                  </a:ext>
                </a:extLst>
              </a:tr>
              <a:tr h="381000">
                <a:tc>
                  <a:txBody>
                    <a:bodyPr/>
                    <a:lstStyle/>
                    <a:p>
                      <a:pPr marL="0" lvl="0" indent="0" algn="l" rtl="0">
                        <a:spcBef>
                          <a:spcPts val="0"/>
                        </a:spcBef>
                        <a:spcAft>
                          <a:spcPts val="0"/>
                        </a:spcAft>
                        <a:buNone/>
                      </a:pPr>
                      <a:r>
                        <a:rPr lang="en-US" sz="1600" dirty="0">
                          <a:solidFill>
                            <a:srgbClr val="000000"/>
                          </a:solidFill>
                          <a:latin typeface="Times New Roman"/>
                          <a:ea typeface="Times New Roman"/>
                          <a:cs typeface="Times New Roman"/>
                          <a:sym typeface="Times New Roman"/>
                        </a:rPr>
                        <a:t>4</a:t>
                      </a:r>
                      <a:endParaRPr sz="1600" dirty="0">
                        <a:solidFill>
                          <a:srgbClr val="000000"/>
                        </a:solidFill>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US" sz="1600" dirty="0">
                          <a:solidFill>
                            <a:srgbClr val="000000"/>
                          </a:solidFill>
                          <a:latin typeface="Times New Roman"/>
                          <a:ea typeface="Times New Roman"/>
                          <a:cs typeface="Times New Roman"/>
                          <a:sym typeface="Times New Roman"/>
                        </a:rPr>
                        <a:t>Social and Behavioral Sciences</a:t>
                      </a:r>
                      <a:endParaRPr sz="1600" dirty="0">
                        <a:solidFill>
                          <a:srgbClr val="000000"/>
                        </a:solidFill>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US" sz="1600" dirty="0">
                          <a:solidFill>
                            <a:srgbClr val="000000"/>
                          </a:solidFill>
                          <a:latin typeface="Times New Roman"/>
                          <a:ea typeface="Times New Roman"/>
                          <a:cs typeface="Times New Roman"/>
                          <a:sym typeface="Times New Roman"/>
                        </a:rPr>
                        <a:t>3 semester/4 quarter units*</a:t>
                      </a:r>
                      <a:endParaRPr sz="1600" dirty="0">
                        <a:solidFill>
                          <a:srgbClr val="000000"/>
                        </a:solidFill>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US" sz="1600" dirty="0">
                          <a:solidFill>
                            <a:srgbClr val="000000"/>
                          </a:solidFill>
                          <a:latin typeface="Times New Roman"/>
                          <a:ea typeface="Times New Roman"/>
                          <a:cs typeface="Times New Roman"/>
                          <a:sym typeface="Times New Roman"/>
                        </a:rPr>
                        <a:t>Title 5 §55063(c)(2)</a:t>
                      </a:r>
                      <a:endParaRPr sz="1600" dirty="0">
                        <a:solidFill>
                          <a:srgbClr val="000000"/>
                        </a:solidFill>
                        <a:latin typeface="Times New Roman"/>
                        <a:ea typeface="Times New Roman"/>
                        <a:cs typeface="Times New Roman"/>
                        <a:sym typeface="Times New Roman"/>
                      </a:endParaRPr>
                    </a:p>
                  </a:txBody>
                  <a:tcPr marL="91425" marR="91425" marT="91425" marB="91425"/>
                </a:tc>
                <a:extLst>
                  <a:ext uri="{0D108BD9-81ED-4DB2-BD59-A6C34878D82A}">
                    <a16:rowId xmlns:a16="http://schemas.microsoft.com/office/drawing/2014/main" xmlns="" val="10003"/>
                  </a:ext>
                </a:extLst>
              </a:tr>
              <a:tr h="381000">
                <a:tc>
                  <a:txBody>
                    <a:bodyPr/>
                    <a:lstStyle/>
                    <a:p>
                      <a:pPr marL="0" lvl="0" indent="0" algn="l" rtl="0">
                        <a:spcBef>
                          <a:spcPts val="0"/>
                        </a:spcBef>
                        <a:spcAft>
                          <a:spcPts val="0"/>
                        </a:spcAft>
                        <a:buNone/>
                      </a:pPr>
                      <a:r>
                        <a:rPr lang="en-US" sz="1600" dirty="0">
                          <a:solidFill>
                            <a:srgbClr val="000000"/>
                          </a:solidFill>
                          <a:latin typeface="Times New Roman"/>
                          <a:ea typeface="Times New Roman"/>
                          <a:cs typeface="Times New Roman"/>
                          <a:sym typeface="Times New Roman"/>
                        </a:rPr>
                        <a:t>5</a:t>
                      </a:r>
                      <a:endParaRPr sz="1600" dirty="0">
                        <a:solidFill>
                          <a:srgbClr val="000000"/>
                        </a:solidFill>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US" sz="1600" dirty="0">
                          <a:solidFill>
                            <a:srgbClr val="000000"/>
                          </a:solidFill>
                          <a:latin typeface="Times New Roman"/>
                          <a:ea typeface="Times New Roman"/>
                          <a:cs typeface="Times New Roman"/>
                          <a:sym typeface="Times New Roman"/>
                        </a:rPr>
                        <a:t>Natural Sciences</a:t>
                      </a:r>
                      <a:endParaRPr sz="1600" dirty="0">
                        <a:solidFill>
                          <a:srgbClr val="000000"/>
                        </a:solidFill>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US" sz="1600" dirty="0">
                          <a:solidFill>
                            <a:srgbClr val="000000"/>
                          </a:solidFill>
                          <a:latin typeface="Times New Roman"/>
                          <a:ea typeface="Times New Roman"/>
                          <a:cs typeface="Times New Roman"/>
                          <a:sym typeface="Times New Roman"/>
                        </a:rPr>
                        <a:t>3 semester/4 quarter units*</a:t>
                      </a:r>
                      <a:endParaRPr sz="1600" dirty="0">
                        <a:solidFill>
                          <a:srgbClr val="000000"/>
                        </a:solidFill>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US" sz="1600" dirty="0">
                          <a:solidFill>
                            <a:srgbClr val="000000"/>
                          </a:solidFill>
                          <a:latin typeface="Times New Roman"/>
                          <a:ea typeface="Times New Roman"/>
                          <a:cs typeface="Times New Roman"/>
                          <a:sym typeface="Times New Roman"/>
                        </a:rPr>
                        <a:t>Title 5 §55063(c)(1)</a:t>
                      </a:r>
                      <a:endParaRPr sz="1600" dirty="0">
                        <a:solidFill>
                          <a:srgbClr val="000000"/>
                        </a:solidFill>
                        <a:latin typeface="Times New Roman"/>
                        <a:ea typeface="Times New Roman"/>
                        <a:cs typeface="Times New Roman"/>
                        <a:sym typeface="Times New Roman"/>
                      </a:endParaRPr>
                    </a:p>
                  </a:txBody>
                  <a:tcPr marL="91425" marR="91425" marT="91425" marB="91425"/>
                </a:tc>
                <a:extLst>
                  <a:ext uri="{0D108BD9-81ED-4DB2-BD59-A6C34878D82A}">
                    <a16:rowId xmlns:a16="http://schemas.microsoft.com/office/drawing/2014/main" xmlns="" val="10004"/>
                  </a:ext>
                </a:extLst>
              </a:tr>
              <a:tr h="381000">
                <a:tc>
                  <a:txBody>
                    <a:bodyPr/>
                    <a:lstStyle/>
                    <a:p>
                      <a:pPr marL="0" lvl="0" indent="0" algn="l" rtl="0">
                        <a:spcBef>
                          <a:spcPts val="0"/>
                        </a:spcBef>
                        <a:spcAft>
                          <a:spcPts val="0"/>
                        </a:spcAft>
                        <a:buNone/>
                      </a:pPr>
                      <a:endParaRPr sz="1600" dirty="0">
                        <a:solidFill>
                          <a:srgbClr val="000000"/>
                        </a:solidFill>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US" sz="1600" dirty="0">
                          <a:solidFill>
                            <a:srgbClr val="000000"/>
                          </a:solidFill>
                          <a:latin typeface="Times New Roman"/>
                          <a:ea typeface="Times New Roman"/>
                          <a:cs typeface="Times New Roman"/>
                          <a:sym typeface="Times New Roman"/>
                        </a:rPr>
                        <a:t>Lifelong Learning and Self Development</a:t>
                      </a:r>
                      <a:endParaRPr sz="1600" dirty="0">
                        <a:solidFill>
                          <a:srgbClr val="000000"/>
                        </a:solidFill>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US" sz="1600" i="1" dirty="0">
                          <a:solidFill>
                            <a:srgbClr val="000000"/>
                          </a:solidFill>
                          <a:latin typeface="Times New Roman"/>
                          <a:ea typeface="Times New Roman"/>
                          <a:cs typeface="Times New Roman"/>
                          <a:sym typeface="Times New Roman"/>
                        </a:rPr>
                        <a:t>optional</a:t>
                      </a:r>
                      <a:endParaRPr sz="1600" i="1" dirty="0">
                        <a:solidFill>
                          <a:srgbClr val="000000"/>
                        </a:solidFill>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endParaRPr sz="1600" dirty="0">
                        <a:solidFill>
                          <a:srgbClr val="000000"/>
                        </a:solidFill>
                        <a:latin typeface="Times New Roman"/>
                        <a:ea typeface="Times New Roman"/>
                        <a:cs typeface="Times New Roman"/>
                        <a:sym typeface="Times New Roman"/>
                      </a:endParaRPr>
                    </a:p>
                  </a:txBody>
                  <a:tcPr marL="91425" marR="91425" marT="91425" marB="91425"/>
                </a:tc>
                <a:extLst>
                  <a:ext uri="{0D108BD9-81ED-4DB2-BD59-A6C34878D82A}">
                    <a16:rowId xmlns:a16="http://schemas.microsoft.com/office/drawing/2014/main" xmlns="" val="10005"/>
                  </a:ext>
                </a:extLst>
              </a:tr>
              <a:tr h="381000">
                <a:tc>
                  <a:txBody>
                    <a:bodyPr/>
                    <a:lstStyle/>
                    <a:p>
                      <a:pPr marL="0" lvl="0" indent="0" algn="l" rtl="0">
                        <a:spcBef>
                          <a:spcPts val="0"/>
                        </a:spcBef>
                        <a:spcAft>
                          <a:spcPts val="0"/>
                        </a:spcAft>
                        <a:buNone/>
                      </a:pPr>
                      <a:r>
                        <a:rPr lang="en-US" sz="1600" dirty="0">
                          <a:solidFill>
                            <a:srgbClr val="000000"/>
                          </a:solidFill>
                          <a:latin typeface="Times New Roman"/>
                          <a:ea typeface="Times New Roman"/>
                          <a:cs typeface="Times New Roman"/>
                          <a:sym typeface="Times New Roman"/>
                        </a:rPr>
                        <a:t>6</a:t>
                      </a:r>
                      <a:endParaRPr sz="1600" dirty="0">
                        <a:solidFill>
                          <a:srgbClr val="000000"/>
                        </a:solidFill>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US" sz="1600" dirty="0">
                          <a:solidFill>
                            <a:srgbClr val="000000"/>
                          </a:solidFill>
                          <a:latin typeface="Times New Roman"/>
                          <a:ea typeface="Times New Roman"/>
                          <a:cs typeface="Times New Roman"/>
                          <a:sym typeface="Times New Roman"/>
                        </a:rPr>
                        <a:t>Language other than English (LOTE)</a:t>
                      </a:r>
                      <a:endParaRPr sz="1600" dirty="0">
                        <a:solidFill>
                          <a:srgbClr val="000000"/>
                        </a:solidFill>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US" sz="1600" i="1" dirty="0">
                          <a:solidFill>
                            <a:srgbClr val="000000"/>
                          </a:solidFill>
                          <a:latin typeface="Times New Roman"/>
                          <a:ea typeface="Times New Roman"/>
                          <a:cs typeface="Times New Roman"/>
                          <a:sym typeface="Times New Roman"/>
                        </a:rPr>
                        <a:t>optional</a:t>
                      </a:r>
                      <a:endParaRPr sz="1600" i="1" dirty="0">
                        <a:solidFill>
                          <a:srgbClr val="000000"/>
                        </a:solidFill>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endParaRPr sz="1600" dirty="0">
                        <a:solidFill>
                          <a:srgbClr val="000000"/>
                        </a:solidFill>
                        <a:latin typeface="Times New Roman"/>
                        <a:ea typeface="Times New Roman"/>
                        <a:cs typeface="Times New Roman"/>
                        <a:sym typeface="Times New Roman"/>
                      </a:endParaRPr>
                    </a:p>
                  </a:txBody>
                  <a:tcPr marL="91425" marR="91425" marT="91425" marB="91425"/>
                </a:tc>
                <a:extLst>
                  <a:ext uri="{0D108BD9-81ED-4DB2-BD59-A6C34878D82A}">
                    <a16:rowId xmlns:a16="http://schemas.microsoft.com/office/drawing/2014/main" xmlns="" val="10006"/>
                  </a:ext>
                </a:extLst>
              </a:tr>
              <a:tr h="381000">
                <a:tc>
                  <a:txBody>
                    <a:bodyPr/>
                    <a:lstStyle/>
                    <a:p>
                      <a:pPr marL="0" lvl="0" indent="0" algn="l" rtl="0">
                        <a:spcBef>
                          <a:spcPts val="0"/>
                        </a:spcBef>
                        <a:spcAft>
                          <a:spcPts val="0"/>
                        </a:spcAft>
                        <a:buNone/>
                      </a:pPr>
                      <a:r>
                        <a:rPr lang="en-US" sz="1600" dirty="0">
                          <a:solidFill>
                            <a:srgbClr val="000000"/>
                          </a:solidFill>
                          <a:latin typeface="Times New Roman"/>
                          <a:ea typeface="Times New Roman"/>
                          <a:cs typeface="Times New Roman"/>
                          <a:sym typeface="Times New Roman"/>
                        </a:rPr>
                        <a:t>7</a:t>
                      </a:r>
                      <a:endParaRPr sz="1600" dirty="0">
                        <a:solidFill>
                          <a:srgbClr val="000000"/>
                        </a:solidFill>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US" sz="1600" dirty="0">
                          <a:solidFill>
                            <a:srgbClr val="000000"/>
                          </a:solidFill>
                          <a:latin typeface="Times New Roman"/>
                          <a:ea typeface="Times New Roman"/>
                          <a:cs typeface="Times New Roman"/>
                          <a:sym typeface="Times New Roman"/>
                        </a:rPr>
                        <a:t>Ethnic Studies</a:t>
                      </a:r>
                      <a:endParaRPr sz="1600" dirty="0">
                        <a:solidFill>
                          <a:srgbClr val="000000"/>
                        </a:solidFill>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US" sz="1600" dirty="0">
                          <a:solidFill>
                            <a:srgbClr val="000000"/>
                          </a:solidFill>
                          <a:latin typeface="Times New Roman"/>
                          <a:ea typeface="Times New Roman"/>
                          <a:cs typeface="Times New Roman"/>
                          <a:sym typeface="Times New Roman"/>
                        </a:rPr>
                        <a:t>3 semester/4 quarter units*</a:t>
                      </a:r>
                      <a:endParaRPr sz="1600" dirty="0">
                        <a:solidFill>
                          <a:srgbClr val="000000"/>
                        </a:solidFill>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US" sz="1600" dirty="0">
                          <a:solidFill>
                            <a:srgbClr val="000000"/>
                          </a:solidFill>
                          <a:latin typeface="Times New Roman"/>
                          <a:ea typeface="Times New Roman"/>
                          <a:cs typeface="Times New Roman"/>
                          <a:sym typeface="Times New Roman"/>
                        </a:rPr>
                        <a:t>Title 5 §55063(d)(3) and Resolution F20 09.04</a:t>
                      </a:r>
                      <a:endParaRPr sz="1600" dirty="0">
                        <a:solidFill>
                          <a:srgbClr val="000000"/>
                        </a:solidFill>
                        <a:latin typeface="Times New Roman"/>
                        <a:ea typeface="Times New Roman"/>
                        <a:cs typeface="Times New Roman"/>
                        <a:sym typeface="Times New Roman"/>
                      </a:endParaRPr>
                    </a:p>
                  </a:txBody>
                  <a:tcPr marL="91425" marR="91425" marT="91425" marB="91425"/>
                </a:tc>
                <a:extLst>
                  <a:ext uri="{0D108BD9-81ED-4DB2-BD59-A6C34878D82A}">
                    <a16:rowId xmlns:a16="http://schemas.microsoft.com/office/drawing/2014/main" xmlns="" val="10007"/>
                  </a:ext>
                </a:extLst>
              </a:tr>
            </a:tbl>
          </a:graphicData>
        </a:graphic>
      </p:graphicFrame>
      <p:sp>
        <p:nvSpPr>
          <p:cNvPr id="376" name="Google Shape;376;p46"/>
          <p:cNvSpPr txBox="1">
            <a:spLocks noGrp="1"/>
          </p:cNvSpPr>
          <p:nvPr>
            <p:ph type="title" idx="4294967295"/>
          </p:nvPr>
        </p:nvSpPr>
        <p:spPr>
          <a:xfrm>
            <a:off x="952500" y="304362"/>
            <a:ext cx="10045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2"/>
              </a:buClr>
              <a:buSzPts val="3600"/>
              <a:buFont typeface="Palatino"/>
              <a:buNone/>
            </a:pPr>
            <a:r>
              <a:rPr lang="en-US" b="1" dirty="0" smtClean="0">
                <a:solidFill>
                  <a:srgbClr val="000000"/>
                </a:solidFill>
              </a:rPr>
              <a:t>Proposed </a:t>
            </a:r>
            <a:r>
              <a:rPr lang="en-US" b="1" dirty="0">
                <a:solidFill>
                  <a:srgbClr val="000000"/>
                </a:solidFill>
              </a:rPr>
              <a:t>Associate Degree GE </a:t>
            </a:r>
            <a:r>
              <a:rPr lang="en-US" b="1" dirty="0" smtClean="0">
                <a:solidFill>
                  <a:srgbClr val="000000"/>
                </a:solidFill>
              </a:rPr>
              <a:t>Pathway: Visual </a:t>
            </a:r>
            <a:endParaRPr b="1" dirty="0">
              <a:solidFill>
                <a:srgbClr val="000000"/>
              </a:solidFill>
            </a:endParaRPr>
          </a:p>
        </p:txBody>
      </p:sp>
    </p:spTree>
    <p:extLst>
      <p:ext uri="{BB962C8B-B14F-4D97-AF65-F5344CB8AC3E}">
        <p14:creationId xmlns:p14="http://schemas.microsoft.com/office/powerpoint/2010/main" val="18886007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20C014-8DBB-C57F-1DD5-1C96781BD8BD}"/>
              </a:ext>
            </a:extLst>
          </p:cNvPr>
          <p:cNvSpPr>
            <a:spLocks noGrp="1"/>
          </p:cNvSpPr>
          <p:nvPr>
            <p:ph type="title"/>
          </p:nvPr>
        </p:nvSpPr>
        <p:spPr/>
        <p:txBody>
          <a:bodyPr>
            <a:normAutofit/>
          </a:bodyPr>
          <a:lstStyle/>
          <a:p>
            <a:pPr algn="ctr"/>
            <a:r>
              <a:rPr lang="en-US" sz="5600" b="1" dirty="0">
                <a:solidFill>
                  <a:schemeClr val="accent2">
                    <a:lumMod val="60000"/>
                    <a:lumOff val="40000"/>
                  </a:schemeClr>
                </a:solidFill>
              </a:rPr>
              <a:t>Presenters</a:t>
            </a:r>
          </a:p>
        </p:txBody>
      </p:sp>
      <p:sp>
        <p:nvSpPr>
          <p:cNvPr id="3" name="Content Placeholder 2">
            <a:extLst>
              <a:ext uri="{FF2B5EF4-FFF2-40B4-BE49-F238E27FC236}">
                <a16:creationId xmlns:a16="http://schemas.microsoft.com/office/drawing/2014/main" xmlns="" id="{B62750AF-63AB-B925-AA2E-DE7B0B42886E}"/>
              </a:ext>
            </a:extLst>
          </p:cNvPr>
          <p:cNvSpPr>
            <a:spLocks noGrp="1"/>
          </p:cNvSpPr>
          <p:nvPr>
            <p:ph idx="1"/>
          </p:nvPr>
        </p:nvSpPr>
        <p:spPr>
          <a:xfrm>
            <a:off x="3139440" y="2407920"/>
            <a:ext cx="8214359" cy="3842978"/>
          </a:xfrm>
        </p:spPr>
        <p:txBody>
          <a:bodyPr/>
          <a:lstStyle/>
          <a:p>
            <a:pPr marR="0">
              <a:spcBef>
                <a:spcPts val="0"/>
              </a:spcBef>
              <a:spcAft>
                <a:spcPts val="0"/>
              </a:spcAft>
            </a:pPr>
            <a:r>
              <a:rPr lang="en-US" sz="2800" b="1" i="1" dirty="0">
                <a:solidFill>
                  <a:srgbClr val="000000"/>
                </a:solidFill>
                <a:latin typeface="Calibri" panose="020F0502020204030204" pitchFamily="34" charset="0"/>
                <a:ea typeface="Times New Roman" panose="02020603050405020304" pitchFamily="18" charset="0"/>
                <a:cs typeface="Times New Roman (Body CS)"/>
              </a:rPr>
              <a:t>Cheryl Aschenbach</a:t>
            </a:r>
            <a:r>
              <a:rPr lang="en-US" sz="2800" dirty="0">
                <a:solidFill>
                  <a:srgbClr val="000000"/>
                </a:solidFill>
                <a:effectLst/>
                <a:latin typeface="Calibri" panose="020F0502020204030204" pitchFamily="34" charset="0"/>
                <a:ea typeface="Times New Roman" panose="02020603050405020304" pitchFamily="18" charset="0"/>
                <a:cs typeface="Times New Roman (Body CS)"/>
              </a:rPr>
              <a:t>, </a:t>
            </a:r>
          </a:p>
          <a:p>
            <a:pPr marR="0">
              <a:spcBef>
                <a:spcPts val="0"/>
              </a:spcBef>
              <a:spcAft>
                <a:spcPts val="0"/>
              </a:spcAft>
            </a:pPr>
            <a:r>
              <a:rPr lang="en-US" sz="2800" dirty="0">
                <a:solidFill>
                  <a:srgbClr val="000000"/>
                </a:solidFill>
                <a:latin typeface="Calibri" panose="020F0502020204030204" pitchFamily="34" charset="0"/>
                <a:ea typeface="Times New Roman" panose="02020603050405020304" pitchFamily="18" charset="0"/>
                <a:cs typeface="Times New Roman (Body CS)"/>
              </a:rPr>
              <a:t>ASCCC Vice</a:t>
            </a:r>
            <a:r>
              <a:rPr lang="en-US" sz="2800" dirty="0">
                <a:solidFill>
                  <a:srgbClr val="000000"/>
                </a:solidFill>
                <a:effectLst/>
                <a:latin typeface="Calibri" panose="020F0502020204030204" pitchFamily="34" charset="0"/>
                <a:ea typeface="Times New Roman" panose="02020603050405020304" pitchFamily="18" charset="0"/>
                <a:cs typeface="Times New Roman (Body CS)"/>
              </a:rPr>
              <a:t> President </a:t>
            </a:r>
            <a:r>
              <a:rPr lang="en-US" sz="2800" b="1" dirty="0">
                <a:solidFill>
                  <a:srgbClr val="000000"/>
                </a:solidFill>
                <a:effectLst/>
                <a:latin typeface="Calibri" panose="020F0502020204030204" pitchFamily="34" charset="0"/>
                <a:ea typeface="Times New Roman" panose="02020603050405020304" pitchFamily="18" charset="0"/>
                <a:cs typeface="Times New Roman (Body CS)"/>
              </a:rPr>
              <a:t>	</a:t>
            </a:r>
          </a:p>
          <a:p>
            <a:pPr marR="0">
              <a:spcBef>
                <a:spcPts val="0"/>
              </a:spcBef>
              <a:spcAft>
                <a:spcPts val="0"/>
              </a:spcAft>
            </a:pPr>
            <a:endParaRPr lang="en-US" sz="2800" b="1" dirty="0">
              <a:solidFill>
                <a:srgbClr val="000000"/>
              </a:solidFill>
              <a:latin typeface="Calibri" panose="020F0502020204030204" pitchFamily="34" charset="0"/>
              <a:ea typeface="Times New Roman" panose="02020603050405020304" pitchFamily="18" charset="0"/>
              <a:cs typeface="Times New Roman (Body CS)"/>
            </a:endParaRPr>
          </a:p>
          <a:p>
            <a:pPr marR="0">
              <a:spcBef>
                <a:spcPts val="0"/>
              </a:spcBef>
              <a:spcAft>
                <a:spcPts val="0"/>
              </a:spcAft>
            </a:pPr>
            <a:r>
              <a:rPr lang="en-US" sz="2800" b="1" dirty="0">
                <a:solidFill>
                  <a:srgbClr val="000000"/>
                </a:solidFill>
                <a:effectLst/>
                <a:latin typeface="Calibri" panose="020F0502020204030204" pitchFamily="34" charset="0"/>
                <a:ea typeface="Times New Roman" panose="02020603050405020304" pitchFamily="18" charset="0"/>
                <a:cs typeface="Times New Roman (Body CS)"/>
              </a:rPr>
              <a:t>Stephanie Curry</a:t>
            </a:r>
            <a:r>
              <a:rPr lang="en-US" sz="2800" dirty="0">
                <a:solidFill>
                  <a:srgbClr val="000000"/>
                </a:solidFill>
                <a:effectLst/>
                <a:latin typeface="Calibri" panose="020F0502020204030204" pitchFamily="34" charset="0"/>
                <a:ea typeface="Times New Roman" panose="02020603050405020304" pitchFamily="18" charset="0"/>
                <a:cs typeface="Times New Roman (Body CS)"/>
              </a:rPr>
              <a:t>,</a:t>
            </a:r>
          </a:p>
          <a:p>
            <a:pPr marR="0">
              <a:spcBef>
                <a:spcPts val="0"/>
              </a:spcBef>
              <a:spcAft>
                <a:spcPts val="0"/>
              </a:spcAft>
            </a:pPr>
            <a:r>
              <a:rPr lang="en-US" sz="2800" dirty="0">
                <a:solidFill>
                  <a:srgbClr val="000000"/>
                </a:solidFill>
                <a:effectLst/>
                <a:latin typeface="Calibri" panose="020F0502020204030204" pitchFamily="34" charset="0"/>
                <a:ea typeface="Times New Roman" panose="02020603050405020304" pitchFamily="18" charset="0"/>
                <a:cs typeface="Times New Roman (Body CS)"/>
              </a:rPr>
              <a:t>ASCCC Area A Representative</a:t>
            </a:r>
            <a:r>
              <a:rPr lang="en-US" sz="2800" b="1" dirty="0">
                <a:solidFill>
                  <a:srgbClr val="000000"/>
                </a:solidFill>
                <a:effectLst/>
                <a:latin typeface="Calibri" panose="020F0502020204030204" pitchFamily="34" charset="0"/>
                <a:ea typeface="Times New Roman" panose="02020603050405020304" pitchFamily="18" charset="0"/>
                <a:cs typeface="Times New Roman (Body CS)"/>
              </a:rPr>
              <a:t>	</a:t>
            </a:r>
            <a:endParaRPr lang="en-US" sz="2800" dirty="0">
              <a:effectLst/>
              <a:latin typeface="Times New Roman" panose="02020603050405020304" pitchFamily="18" charset="0"/>
              <a:ea typeface="Calibri" panose="020F0502020204030204" pitchFamily="34" charset="0"/>
              <a:cs typeface="Times New Roman (Body CS)"/>
            </a:endParaRPr>
          </a:p>
          <a:p>
            <a:pPr marR="0">
              <a:spcBef>
                <a:spcPts val="0"/>
              </a:spcBef>
              <a:spcAft>
                <a:spcPts val="0"/>
              </a:spcAft>
            </a:pPr>
            <a:endParaRPr lang="en-US" sz="2800" dirty="0">
              <a:solidFill>
                <a:srgbClr val="000000"/>
              </a:solidFill>
              <a:effectLst/>
              <a:latin typeface="Calibri" panose="020F0502020204030204" pitchFamily="34" charset="0"/>
              <a:ea typeface="Times New Roman" panose="02020603050405020304" pitchFamily="18" charset="0"/>
              <a:cs typeface="Times New Roman (Body CS)"/>
            </a:endParaRPr>
          </a:p>
          <a:p>
            <a:pPr marR="0">
              <a:spcBef>
                <a:spcPts val="0"/>
              </a:spcBef>
              <a:spcAft>
                <a:spcPts val="0"/>
              </a:spcAft>
            </a:pPr>
            <a:r>
              <a:rPr lang="en-US" sz="2800" b="1" i="1" dirty="0">
                <a:solidFill>
                  <a:srgbClr val="000000"/>
                </a:solidFill>
                <a:effectLst/>
                <a:latin typeface="Calibri" panose="020F0502020204030204" pitchFamily="34" charset="0"/>
                <a:ea typeface="Times New Roman" panose="02020603050405020304" pitchFamily="18" charset="0"/>
                <a:cs typeface="Times New Roman (Body CS)"/>
              </a:rPr>
              <a:t>Ginni May</a:t>
            </a:r>
            <a:r>
              <a:rPr lang="en-US" sz="2800" dirty="0">
                <a:solidFill>
                  <a:srgbClr val="000000"/>
                </a:solidFill>
                <a:effectLst/>
                <a:latin typeface="Calibri" panose="020F0502020204030204" pitchFamily="34" charset="0"/>
                <a:ea typeface="Times New Roman" panose="02020603050405020304" pitchFamily="18" charset="0"/>
                <a:cs typeface="Times New Roman (Body CS)"/>
              </a:rPr>
              <a:t>, </a:t>
            </a:r>
          </a:p>
          <a:p>
            <a:pPr marR="0">
              <a:spcBef>
                <a:spcPts val="0"/>
              </a:spcBef>
              <a:spcAft>
                <a:spcPts val="0"/>
              </a:spcAft>
            </a:pPr>
            <a:r>
              <a:rPr lang="en-US" sz="2800" dirty="0">
                <a:solidFill>
                  <a:srgbClr val="000000"/>
                </a:solidFill>
                <a:effectLst/>
                <a:latin typeface="Calibri" panose="020F0502020204030204" pitchFamily="34" charset="0"/>
                <a:ea typeface="Times New Roman" panose="02020603050405020304" pitchFamily="18" charset="0"/>
                <a:cs typeface="Times New Roman (Body CS)"/>
              </a:rPr>
              <a:t>ASCCC President</a:t>
            </a:r>
            <a:endParaRPr lang="en-US" sz="2800" dirty="0">
              <a:effectLst/>
              <a:latin typeface="Times New Roman" panose="02020603050405020304" pitchFamily="18" charset="0"/>
              <a:ea typeface="Calibri" panose="020F0502020204030204" pitchFamily="34" charset="0"/>
              <a:cs typeface="Times New Roman (Body CS)"/>
            </a:endParaRPr>
          </a:p>
          <a:p>
            <a:pPr marR="0">
              <a:spcBef>
                <a:spcPts val="0"/>
              </a:spcBef>
              <a:spcAft>
                <a:spcPts val="0"/>
              </a:spcAft>
            </a:pPr>
            <a:endParaRPr lang="en-US" sz="2800" dirty="0">
              <a:solidFill>
                <a:srgbClr val="000000"/>
              </a:solidFill>
              <a:effectLst/>
              <a:latin typeface="Calibri" panose="020F0502020204030204" pitchFamily="34" charset="0"/>
              <a:ea typeface="Times New Roman" panose="02020603050405020304" pitchFamily="18" charset="0"/>
              <a:cs typeface="Times New Roman (Body CS)"/>
            </a:endParaRPr>
          </a:p>
          <a:p>
            <a:pPr marR="0">
              <a:spcBef>
                <a:spcPts val="0"/>
              </a:spcBef>
              <a:spcAft>
                <a:spcPts val="0"/>
              </a:spcAft>
            </a:pPr>
            <a:r>
              <a:rPr lang="en-US" sz="2800" b="1" i="1" dirty="0">
                <a:solidFill>
                  <a:srgbClr val="000000"/>
                </a:solidFill>
                <a:latin typeface="Calibri" panose="020F0502020204030204" pitchFamily="34" charset="0"/>
                <a:ea typeface="Times New Roman" panose="02020603050405020304" pitchFamily="18" charset="0"/>
                <a:cs typeface="Times New Roman (Body CS)"/>
              </a:rPr>
              <a:t>LaTonya Parker</a:t>
            </a:r>
            <a:r>
              <a:rPr lang="en-US" sz="2800" dirty="0">
                <a:solidFill>
                  <a:srgbClr val="000000"/>
                </a:solidFill>
                <a:effectLst/>
                <a:latin typeface="Calibri" panose="020F0502020204030204" pitchFamily="34" charset="0"/>
                <a:ea typeface="Times New Roman" panose="02020603050405020304" pitchFamily="18" charset="0"/>
                <a:cs typeface="Times New Roman (Body CS)"/>
              </a:rPr>
              <a:t>, </a:t>
            </a:r>
          </a:p>
          <a:p>
            <a:pPr marR="0">
              <a:spcBef>
                <a:spcPts val="0"/>
              </a:spcBef>
              <a:spcAft>
                <a:spcPts val="0"/>
              </a:spcAft>
            </a:pPr>
            <a:r>
              <a:rPr lang="en-US" sz="2800" dirty="0">
                <a:solidFill>
                  <a:srgbClr val="000000"/>
                </a:solidFill>
                <a:effectLst/>
                <a:latin typeface="Calibri" panose="020F0502020204030204" pitchFamily="34" charset="0"/>
                <a:ea typeface="Times New Roman" panose="02020603050405020304" pitchFamily="18" charset="0"/>
                <a:cs typeface="Times New Roman (Body CS)"/>
              </a:rPr>
              <a:t>ASCCC </a:t>
            </a:r>
            <a:r>
              <a:rPr lang="en-US" sz="2800" dirty="0">
                <a:solidFill>
                  <a:srgbClr val="000000"/>
                </a:solidFill>
                <a:latin typeface="Calibri" panose="020F0502020204030204" pitchFamily="34" charset="0"/>
                <a:ea typeface="Times New Roman" panose="02020603050405020304" pitchFamily="18" charset="0"/>
                <a:cs typeface="Times New Roman (Body CS)"/>
              </a:rPr>
              <a:t>Secretary</a:t>
            </a:r>
            <a:endParaRPr lang="en-US" sz="2800" dirty="0">
              <a:effectLst/>
              <a:latin typeface="Times New Roman" panose="02020603050405020304" pitchFamily="18" charset="0"/>
              <a:ea typeface="Calibri" panose="020F0502020204030204" pitchFamily="34" charset="0"/>
              <a:cs typeface="Times New Roman (Body CS)"/>
            </a:endParaRPr>
          </a:p>
        </p:txBody>
      </p:sp>
      <p:sp>
        <p:nvSpPr>
          <p:cNvPr id="4" name="Slide Number Placeholder 3">
            <a:extLst>
              <a:ext uri="{FF2B5EF4-FFF2-40B4-BE49-F238E27FC236}">
                <a16:creationId xmlns:a16="http://schemas.microsoft.com/office/drawing/2014/main" xmlns="" id="{FFC10AB1-4150-8043-B8A4-0AB05F73C8F9}"/>
              </a:ext>
            </a:extLst>
          </p:cNvPr>
          <p:cNvSpPr>
            <a:spLocks noGrp="1"/>
          </p:cNvSpPr>
          <p:nvPr>
            <p:ph type="sldNum" sz="quarter" idx="10"/>
          </p:nvPr>
        </p:nvSpPr>
        <p:spPr/>
        <p:txBody>
          <a:bodyPr/>
          <a:lstStyle/>
          <a:p>
            <a:pPr>
              <a:defRPr/>
            </a:pPr>
            <a:fld id="{8856F6ED-E3DC-8A4A-AABE-AFCED42314C4}" type="slidenum">
              <a:rPr lang="en-US" altLang="en-US" smtClean="0"/>
              <a:pPr>
                <a:defRPr/>
              </a:pPr>
              <a:t>2</a:t>
            </a:fld>
            <a:endParaRPr lang="en-US" altLang="en-US" dirty="0"/>
          </a:p>
        </p:txBody>
      </p:sp>
    </p:spTree>
    <p:extLst>
      <p:ext uri="{BB962C8B-B14F-4D97-AF65-F5344CB8AC3E}">
        <p14:creationId xmlns:p14="http://schemas.microsoft.com/office/powerpoint/2010/main" val="38072813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5" name="Google Shape;385;p47"/>
          <p:cNvSpPr txBox="1">
            <a:spLocks noGrp="1"/>
          </p:cNvSpPr>
          <p:nvPr>
            <p:ph type="sldNum" sz="quarter" idx="10"/>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20</a:t>
            </a:fld>
            <a:endParaRPr dirty="0"/>
          </a:p>
        </p:txBody>
      </p:sp>
      <p:sp>
        <p:nvSpPr>
          <p:cNvPr id="387" name="Google Shape;387;p47"/>
          <p:cNvSpPr txBox="1"/>
          <p:nvPr/>
        </p:nvSpPr>
        <p:spPr>
          <a:xfrm>
            <a:off x="2200468" y="5980877"/>
            <a:ext cx="7791062" cy="750945"/>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US" sz="1600" dirty="0">
                <a:latin typeface="Times New Roman"/>
                <a:ea typeface="Times New Roman"/>
                <a:cs typeface="Times New Roman"/>
                <a:sym typeface="Times New Roman"/>
              </a:rPr>
              <a:t>* indicates transfer-level course required</a:t>
            </a:r>
          </a:p>
          <a:p>
            <a:pPr marL="0" lvl="0" indent="0" algn="ctr" rtl="0">
              <a:lnSpc>
                <a:spcPct val="115000"/>
              </a:lnSpc>
              <a:spcBef>
                <a:spcPts val="0"/>
              </a:spcBef>
              <a:spcAft>
                <a:spcPts val="0"/>
              </a:spcAft>
              <a:buNone/>
            </a:pPr>
            <a:r>
              <a:rPr lang="en-US" sz="1600" dirty="0">
                <a:latin typeface="Times New Roman"/>
                <a:ea typeface="Times New Roman"/>
                <a:cs typeface="Times New Roman"/>
                <a:sym typeface="Times New Roman"/>
              </a:rPr>
              <a:t>+ indicates transfer-level course required with limited exceptions</a:t>
            </a:r>
          </a:p>
        </p:txBody>
      </p:sp>
      <p:graphicFrame>
        <p:nvGraphicFramePr>
          <p:cNvPr id="386" name="Google Shape;386;p47"/>
          <p:cNvGraphicFramePr/>
          <p:nvPr>
            <p:extLst>
              <p:ext uri="{D42A27DB-BD31-4B8C-83A1-F6EECF244321}">
                <p14:modId xmlns:p14="http://schemas.microsoft.com/office/powerpoint/2010/main" val="3004280680"/>
              </p:ext>
            </p:extLst>
          </p:nvPr>
        </p:nvGraphicFramePr>
        <p:xfrm>
          <a:off x="269032" y="1101012"/>
          <a:ext cx="11653935" cy="4998660"/>
        </p:xfrm>
        <a:graphic>
          <a:graphicData uri="http://schemas.openxmlformats.org/drawingml/2006/table">
            <a:tbl>
              <a:tblPr>
                <a:noFill/>
              </a:tblPr>
              <a:tblGrid>
                <a:gridCol w="915850">
                  <a:extLst>
                    <a:ext uri="{9D8B030D-6E8A-4147-A177-3AD203B41FA5}">
                      <a16:colId xmlns:a16="http://schemas.microsoft.com/office/drawing/2014/main" xmlns="" val="20000"/>
                    </a:ext>
                  </a:extLst>
                </a:gridCol>
                <a:gridCol w="3970000">
                  <a:extLst>
                    <a:ext uri="{9D8B030D-6E8A-4147-A177-3AD203B41FA5}">
                      <a16:colId xmlns:a16="http://schemas.microsoft.com/office/drawing/2014/main" xmlns="" val="20001"/>
                    </a:ext>
                  </a:extLst>
                </a:gridCol>
                <a:gridCol w="2650649">
                  <a:extLst>
                    <a:ext uri="{9D8B030D-6E8A-4147-A177-3AD203B41FA5}">
                      <a16:colId xmlns:a16="http://schemas.microsoft.com/office/drawing/2014/main" xmlns="" val="20002"/>
                    </a:ext>
                  </a:extLst>
                </a:gridCol>
                <a:gridCol w="4117436">
                  <a:extLst>
                    <a:ext uri="{9D8B030D-6E8A-4147-A177-3AD203B41FA5}">
                      <a16:colId xmlns:a16="http://schemas.microsoft.com/office/drawing/2014/main" xmlns="" val="20003"/>
                    </a:ext>
                  </a:extLst>
                </a:gridCol>
              </a:tblGrid>
              <a:tr h="2514943">
                <a:tc>
                  <a:txBody>
                    <a:bodyPr/>
                    <a:lstStyle/>
                    <a:p>
                      <a:pPr marL="0" lvl="0" indent="0" algn="l" rtl="0">
                        <a:spcBef>
                          <a:spcPts val="0"/>
                        </a:spcBef>
                        <a:spcAft>
                          <a:spcPts val="0"/>
                        </a:spcAft>
                        <a:buNone/>
                      </a:pPr>
                      <a:r>
                        <a:rPr lang="en-US" sz="1600" dirty="0">
                          <a:solidFill>
                            <a:srgbClr val="000000"/>
                          </a:solidFill>
                          <a:latin typeface="Times New Roman"/>
                          <a:ea typeface="Times New Roman"/>
                          <a:cs typeface="Times New Roman"/>
                          <a:sym typeface="Times New Roman"/>
                        </a:rPr>
                        <a:t>1</a:t>
                      </a:r>
                      <a:endParaRPr sz="1600" dirty="0">
                        <a:solidFill>
                          <a:srgbClr val="000000"/>
                        </a:solidFill>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US" sz="1600" dirty="0">
                          <a:solidFill>
                            <a:srgbClr val="000000"/>
                          </a:solidFill>
                          <a:latin typeface="Times New Roman"/>
                          <a:ea typeface="Times New Roman"/>
                          <a:cs typeface="Times New Roman"/>
                          <a:sym typeface="Times New Roman"/>
                        </a:rPr>
                        <a:t>English Composition</a:t>
                      </a:r>
                      <a:endParaRPr sz="1600" dirty="0">
                        <a:solidFill>
                          <a:srgbClr val="000000"/>
                        </a:solidFill>
                        <a:latin typeface="Times New Roman"/>
                        <a:ea typeface="Times New Roman"/>
                        <a:cs typeface="Times New Roman"/>
                        <a:sym typeface="Times New Roman"/>
                      </a:endParaRPr>
                    </a:p>
                    <a:p>
                      <a:pPr marL="0" lvl="0" indent="0" algn="l" rtl="0">
                        <a:spcBef>
                          <a:spcPts val="0"/>
                        </a:spcBef>
                        <a:spcAft>
                          <a:spcPts val="0"/>
                        </a:spcAft>
                        <a:buNone/>
                      </a:pPr>
                      <a:endParaRPr sz="1600" dirty="0">
                        <a:solidFill>
                          <a:srgbClr val="000000"/>
                        </a:solidFill>
                        <a:latin typeface="Times New Roman"/>
                        <a:ea typeface="Times New Roman"/>
                        <a:cs typeface="Times New Roman"/>
                        <a:sym typeface="Times New Roman"/>
                      </a:endParaRPr>
                    </a:p>
                    <a:p>
                      <a:pPr marL="0" lvl="0" indent="0" algn="l" rtl="0">
                        <a:spcBef>
                          <a:spcPts val="0"/>
                        </a:spcBef>
                        <a:spcAft>
                          <a:spcPts val="0"/>
                        </a:spcAft>
                        <a:buNone/>
                      </a:pPr>
                      <a:endParaRPr sz="1600" dirty="0">
                        <a:solidFill>
                          <a:srgbClr val="000000"/>
                        </a:solidFill>
                        <a:latin typeface="Times New Roman"/>
                        <a:ea typeface="Times New Roman"/>
                        <a:cs typeface="Times New Roman"/>
                        <a:sym typeface="Times New Roman"/>
                      </a:endParaRPr>
                    </a:p>
                    <a:p>
                      <a:pPr marL="0" lvl="0" indent="0" algn="l" rtl="0">
                        <a:spcBef>
                          <a:spcPts val="0"/>
                        </a:spcBef>
                        <a:spcAft>
                          <a:spcPts val="0"/>
                        </a:spcAft>
                        <a:buNone/>
                      </a:pPr>
                      <a:endParaRPr sz="1600" dirty="0">
                        <a:solidFill>
                          <a:srgbClr val="000000"/>
                        </a:solidFill>
                        <a:latin typeface="Times New Roman"/>
                        <a:ea typeface="Times New Roman"/>
                        <a:cs typeface="Times New Roman"/>
                        <a:sym typeface="Times New Roman"/>
                      </a:endParaRPr>
                    </a:p>
                    <a:p>
                      <a:pPr marL="0" lvl="0" indent="0" algn="l" rtl="0">
                        <a:spcBef>
                          <a:spcPts val="0"/>
                        </a:spcBef>
                        <a:spcAft>
                          <a:spcPts val="0"/>
                        </a:spcAft>
                        <a:buNone/>
                      </a:pPr>
                      <a:endParaRPr sz="1600" dirty="0">
                        <a:solidFill>
                          <a:srgbClr val="000000"/>
                        </a:solidFill>
                        <a:latin typeface="Times New Roman"/>
                        <a:ea typeface="Times New Roman"/>
                        <a:cs typeface="Times New Roman"/>
                        <a:sym typeface="Times New Roman"/>
                      </a:endParaRPr>
                    </a:p>
                    <a:p>
                      <a:pPr marL="0" lvl="0" indent="0" algn="l" rtl="0">
                        <a:spcBef>
                          <a:spcPts val="0"/>
                        </a:spcBef>
                        <a:spcAft>
                          <a:spcPts val="0"/>
                        </a:spcAft>
                        <a:buNone/>
                      </a:pPr>
                      <a:r>
                        <a:rPr lang="en-US" sz="1600" dirty="0">
                          <a:solidFill>
                            <a:srgbClr val="000000"/>
                          </a:solidFill>
                          <a:latin typeface="Times New Roman"/>
                          <a:ea typeface="Times New Roman"/>
                          <a:cs typeface="Times New Roman"/>
                          <a:sym typeface="Times New Roman"/>
                        </a:rPr>
                        <a:t>Oral Communication and Critical Thinking</a:t>
                      </a:r>
                      <a:endParaRPr sz="1600" dirty="0">
                        <a:solidFill>
                          <a:srgbClr val="000000"/>
                        </a:solidFill>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US" sz="1600" dirty="0">
                          <a:solidFill>
                            <a:srgbClr val="000000"/>
                          </a:solidFill>
                          <a:latin typeface="Times New Roman"/>
                          <a:ea typeface="Times New Roman"/>
                          <a:cs typeface="Times New Roman"/>
                          <a:sym typeface="Times New Roman"/>
                        </a:rPr>
                        <a:t>3 semester/4 quarter units*</a:t>
                      </a:r>
                      <a:endParaRPr sz="1600" dirty="0">
                        <a:solidFill>
                          <a:srgbClr val="000000"/>
                        </a:solidFill>
                        <a:latin typeface="Times New Roman"/>
                        <a:ea typeface="Times New Roman"/>
                        <a:cs typeface="Times New Roman"/>
                        <a:sym typeface="Times New Roman"/>
                      </a:endParaRPr>
                    </a:p>
                    <a:p>
                      <a:pPr marL="0" lvl="0" indent="0" algn="l" rtl="0">
                        <a:spcBef>
                          <a:spcPts val="0"/>
                        </a:spcBef>
                        <a:spcAft>
                          <a:spcPts val="0"/>
                        </a:spcAft>
                        <a:buNone/>
                      </a:pPr>
                      <a:endParaRPr sz="1600" dirty="0">
                        <a:solidFill>
                          <a:srgbClr val="000000"/>
                        </a:solidFill>
                        <a:latin typeface="Times New Roman"/>
                        <a:ea typeface="Times New Roman"/>
                        <a:cs typeface="Times New Roman"/>
                        <a:sym typeface="Times New Roman"/>
                      </a:endParaRPr>
                    </a:p>
                    <a:p>
                      <a:pPr marL="0" lvl="0" indent="0" algn="l" rtl="0">
                        <a:spcBef>
                          <a:spcPts val="0"/>
                        </a:spcBef>
                        <a:spcAft>
                          <a:spcPts val="0"/>
                        </a:spcAft>
                        <a:buNone/>
                      </a:pPr>
                      <a:endParaRPr sz="1600" dirty="0">
                        <a:solidFill>
                          <a:srgbClr val="000000"/>
                        </a:solidFill>
                        <a:latin typeface="Times New Roman"/>
                        <a:ea typeface="Times New Roman"/>
                        <a:cs typeface="Times New Roman"/>
                        <a:sym typeface="Times New Roman"/>
                      </a:endParaRPr>
                    </a:p>
                    <a:p>
                      <a:pPr marL="0" lvl="0" indent="0" algn="l" rtl="0">
                        <a:spcBef>
                          <a:spcPts val="0"/>
                        </a:spcBef>
                        <a:spcAft>
                          <a:spcPts val="0"/>
                        </a:spcAft>
                        <a:buNone/>
                      </a:pPr>
                      <a:endParaRPr sz="1600" dirty="0">
                        <a:solidFill>
                          <a:srgbClr val="000000"/>
                        </a:solidFill>
                        <a:latin typeface="Times New Roman"/>
                        <a:ea typeface="Times New Roman"/>
                        <a:cs typeface="Times New Roman"/>
                        <a:sym typeface="Times New Roman"/>
                      </a:endParaRPr>
                    </a:p>
                    <a:p>
                      <a:pPr marL="0" lvl="0" indent="0" algn="l" rtl="0">
                        <a:spcBef>
                          <a:spcPts val="0"/>
                        </a:spcBef>
                        <a:spcAft>
                          <a:spcPts val="0"/>
                        </a:spcAft>
                        <a:buNone/>
                      </a:pPr>
                      <a:endParaRPr sz="1600" dirty="0">
                        <a:solidFill>
                          <a:srgbClr val="000000"/>
                        </a:solidFill>
                        <a:latin typeface="Times New Roman"/>
                        <a:ea typeface="Times New Roman"/>
                        <a:cs typeface="Times New Roman"/>
                        <a:sym typeface="Times New Roman"/>
                      </a:endParaRPr>
                    </a:p>
                    <a:p>
                      <a:pPr marL="0" lvl="0" indent="0" algn="l" rtl="0">
                        <a:spcBef>
                          <a:spcPts val="0"/>
                        </a:spcBef>
                        <a:spcAft>
                          <a:spcPts val="0"/>
                        </a:spcAft>
                        <a:buNone/>
                      </a:pPr>
                      <a:r>
                        <a:rPr lang="en-US" sz="1600" dirty="0">
                          <a:solidFill>
                            <a:srgbClr val="000000"/>
                          </a:solidFill>
                          <a:latin typeface="Times New Roman"/>
                          <a:ea typeface="Times New Roman"/>
                          <a:cs typeface="Times New Roman"/>
                          <a:sym typeface="Times New Roman"/>
                        </a:rPr>
                        <a:t>3 semester/4 quarter units*</a:t>
                      </a:r>
                      <a:endParaRPr sz="1600" dirty="0">
                        <a:solidFill>
                          <a:srgbClr val="000000"/>
                        </a:solidFill>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US" sz="1600" dirty="0">
                          <a:solidFill>
                            <a:srgbClr val="000000"/>
                          </a:solidFill>
                          <a:latin typeface="Times New Roman"/>
                          <a:ea typeface="Times New Roman"/>
                          <a:cs typeface="Times New Roman"/>
                          <a:sym typeface="Times New Roman"/>
                        </a:rPr>
                        <a:t>Title 5 §55063(c)(4)(A) and (d)(1)</a:t>
                      </a:r>
                      <a:endParaRPr sz="1600" dirty="0">
                        <a:solidFill>
                          <a:srgbClr val="000000"/>
                        </a:solidFill>
                        <a:latin typeface="Times New Roman"/>
                        <a:ea typeface="Times New Roman"/>
                        <a:cs typeface="Times New Roman"/>
                        <a:sym typeface="Times New Roman"/>
                      </a:endParaRPr>
                    </a:p>
                    <a:p>
                      <a:pPr marL="0" lvl="0" indent="0" algn="l" rtl="0">
                        <a:spcBef>
                          <a:spcPts val="0"/>
                        </a:spcBef>
                        <a:spcAft>
                          <a:spcPts val="0"/>
                        </a:spcAft>
                        <a:buNone/>
                      </a:pPr>
                      <a:endParaRPr sz="1600" dirty="0">
                        <a:solidFill>
                          <a:srgbClr val="000000"/>
                        </a:solidFill>
                        <a:latin typeface="Times New Roman"/>
                        <a:ea typeface="Times New Roman"/>
                        <a:cs typeface="Times New Roman"/>
                        <a:sym typeface="Times New Roman"/>
                      </a:endParaRPr>
                    </a:p>
                    <a:p>
                      <a:pPr marL="0" lvl="0" indent="0" algn="l" rtl="0">
                        <a:spcBef>
                          <a:spcPts val="0"/>
                        </a:spcBef>
                        <a:spcAft>
                          <a:spcPts val="0"/>
                        </a:spcAft>
                        <a:buNone/>
                      </a:pPr>
                      <a:r>
                        <a:rPr lang="en-US" sz="1600" i="1" dirty="0">
                          <a:solidFill>
                            <a:srgbClr val="000000"/>
                          </a:solidFill>
                          <a:latin typeface="Times New Roman"/>
                          <a:ea typeface="Times New Roman"/>
                          <a:cs typeface="Times New Roman"/>
                          <a:sym typeface="Times New Roman"/>
                        </a:rPr>
                        <a:t>Meets English/Reading Competency Requirements and intent of AB 705</a:t>
                      </a:r>
                      <a:endParaRPr sz="1600" i="1" dirty="0">
                        <a:solidFill>
                          <a:srgbClr val="000000"/>
                        </a:solidFill>
                        <a:latin typeface="Times New Roman"/>
                        <a:ea typeface="Times New Roman"/>
                        <a:cs typeface="Times New Roman"/>
                        <a:sym typeface="Times New Roman"/>
                      </a:endParaRPr>
                    </a:p>
                    <a:p>
                      <a:pPr marL="0" lvl="0" indent="0" algn="l" rtl="0">
                        <a:spcBef>
                          <a:spcPts val="0"/>
                        </a:spcBef>
                        <a:spcAft>
                          <a:spcPts val="0"/>
                        </a:spcAft>
                        <a:buNone/>
                      </a:pPr>
                      <a:endParaRPr sz="1600" dirty="0">
                        <a:solidFill>
                          <a:srgbClr val="000000"/>
                        </a:solidFill>
                        <a:latin typeface="Times New Roman"/>
                        <a:ea typeface="Times New Roman"/>
                        <a:cs typeface="Times New Roman"/>
                        <a:sym typeface="Times New Roman"/>
                      </a:endParaRPr>
                    </a:p>
                    <a:p>
                      <a:pPr marL="0" lvl="0" indent="0" algn="l" rtl="0">
                        <a:spcBef>
                          <a:spcPts val="0"/>
                        </a:spcBef>
                        <a:spcAft>
                          <a:spcPts val="0"/>
                        </a:spcAft>
                        <a:buNone/>
                      </a:pPr>
                      <a:r>
                        <a:rPr lang="en-US" sz="1600" dirty="0">
                          <a:solidFill>
                            <a:srgbClr val="000000"/>
                          </a:solidFill>
                          <a:latin typeface="Times New Roman"/>
                          <a:ea typeface="Times New Roman"/>
                          <a:cs typeface="Times New Roman"/>
                          <a:sym typeface="Times New Roman"/>
                        </a:rPr>
                        <a:t>Title 5 §55063(c)(4)(B)</a:t>
                      </a:r>
                      <a:endParaRPr sz="1600" dirty="0">
                        <a:solidFill>
                          <a:srgbClr val="000000"/>
                        </a:solidFill>
                        <a:latin typeface="Times New Roman"/>
                        <a:ea typeface="Times New Roman"/>
                        <a:cs typeface="Times New Roman"/>
                        <a:sym typeface="Times New Roman"/>
                      </a:endParaRPr>
                    </a:p>
                    <a:p>
                      <a:pPr marL="0" lvl="0" indent="0" algn="l" rtl="0">
                        <a:spcBef>
                          <a:spcPts val="0"/>
                        </a:spcBef>
                        <a:spcAft>
                          <a:spcPts val="0"/>
                        </a:spcAft>
                        <a:buNone/>
                      </a:pPr>
                      <a:endParaRPr sz="1600" i="1" dirty="0">
                        <a:solidFill>
                          <a:srgbClr val="000000"/>
                        </a:solidFill>
                        <a:latin typeface="Times New Roman"/>
                        <a:ea typeface="Times New Roman"/>
                        <a:cs typeface="Times New Roman"/>
                        <a:sym typeface="Times New Roman"/>
                      </a:endParaRPr>
                    </a:p>
                    <a:p>
                      <a:pPr marL="0" lvl="0" indent="0" algn="l" rtl="0">
                        <a:spcBef>
                          <a:spcPts val="0"/>
                        </a:spcBef>
                        <a:spcAft>
                          <a:spcPts val="0"/>
                        </a:spcAft>
                        <a:buNone/>
                      </a:pPr>
                      <a:r>
                        <a:rPr lang="en-US" sz="1600" i="1" dirty="0">
                          <a:solidFill>
                            <a:srgbClr val="000000"/>
                          </a:solidFill>
                          <a:latin typeface="Times New Roman"/>
                          <a:ea typeface="Times New Roman"/>
                          <a:cs typeface="Times New Roman"/>
                          <a:sym typeface="Times New Roman"/>
                        </a:rPr>
                        <a:t>The current title 5 regulations only require one course in Communication and Analytical Thinking </a:t>
                      </a:r>
                      <a:endParaRPr sz="1600" i="1" dirty="0">
                        <a:solidFill>
                          <a:srgbClr val="000000"/>
                        </a:solidFill>
                        <a:latin typeface="Times New Roman"/>
                        <a:ea typeface="Times New Roman"/>
                        <a:cs typeface="Times New Roman"/>
                        <a:sym typeface="Times New Roman"/>
                      </a:endParaRPr>
                    </a:p>
                  </a:txBody>
                  <a:tcPr marL="91425" marR="91425" marT="91425" marB="91425"/>
                </a:tc>
                <a:extLst>
                  <a:ext uri="{0D108BD9-81ED-4DB2-BD59-A6C34878D82A}">
                    <a16:rowId xmlns:a16="http://schemas.microsoft.com/office/drawing/2014/main" xmlns="" val="10000"/>
                  </a:ext>
                </a:extLst>
              </a:tr>
              <a:tr h="2280992">
                <a:tc>
                  <a:txBody>
                    <a:bodyPr/>
                    <a:lstStyle/>
                    <a:p>
                      <a:pPr marL="0" lvl="0" indent="0" algn="l" rtl="0">
                        <a:spcBef>
                          <a:spcPts val="0"/>
                        </a:spcBef>
                        <a:spcAft>
                          <a:spcPts val="0"/>
                        </a:spcAft>
                        <a:buNone/>
                      </a:pPr>
                      <a:r>
                        <a:rPr lang="en-US" sz="1600" dirty="0">
                          <a:solidFill>
                            <a:srgbClr val="000000"/>
                          </a:solidFill>
                          <a:latin typeface="Times New Roman"/>
                          <a:ea typeface="Times New Roman"/>
                          <a:cs typeface="Times New Roman"/>
                          <a:sym typeface="Times New Roman"/>
                        </a:rPr>
                        <a:t>2</a:t>
                      </a:r>
                      <a:endParaRPr sz="1600" dirty="0">
                        <a:solidFill>
                          <a:srgbClr val="000000"/>
                        </a:solidFill>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US" sz="1600" dirty="0">
                          <a:solidFill>
                            <a:srgbClr val="000000"/>
                          </a:solidFill>
                          <a:latin typeface="Times New Roman"/>
                          <a:ea typeface="Times New Roman"/>
                          <a:cs typeface="Times New Roman"/>
                          <a:sym typeface="Times New Roman"/>
                        </a:rPr>
                        <a:t>Mathematical Concepts and Quantitative Reasoning</a:t>
                      </a:r>
                      <a:endParaRPr sz="1600" dirty="0">
                        <a:solidFill>
                          <a:srgbClr val="000000"/>
                        </a:solidFill>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US" sz="1600" dirty="0">
                          <a:solidFill>
                            <a:srgbClr val="000000"/>
                          </a:solidFill>
                          <a:latin typeface="Times New Roman"/>
                          <a:ea typeface="Times New Roman"/>
                          <a:cs typeface="Times New Roman"/>
                          <a:sym typeface="Times New Roman"/>
                        </a:rPr>
                        <a:t>3 semester/4 quarter units</a:t>
                      </a:r>
                      <a:r>
                        <a:rPr lang="en-US" sz="1600" b="1" dirty="0">
                          <a:solidFill>
                            <a:srgbClr val="000000"/>
                          </a:solidFill>
                          <a:latin typeface="Times New Roman"/>
                          <a:ea typeface="Times New Roman"/>
                          <a:cs typeface="Times New Roman"/>
                          <a:sym typeface="Times New Roman"/>
                        </a:rPr>
                        <a:t>+</a:t>
                      </a:r>
                      <a:endParaRPr sz="1600" b="1" dirty="0">
                        <a:solidFill>
                          <a:srgbClr val="000000"/>
                        </a:solidFill>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US" sz="1600" dirty="0">
                          <a:solidFill>
                            <a:srgbClr val="000000"/>
                          </a:solidFill>
                          <a:latin typeface="Times New Roman"/>
                          <a:ea typeface="Times New Roman"/>
                          <a:cs typeface="Times New Roman"/>
                          <a:sym typeface="Times New Roman"/>
                        </a:rPr>
                        <a:t>Title 5 §55063(c)(4)(B) and (d)(2)</a:t>
                      </a:r>
                      <a:endParaRPr sz="1600" dirty="0">
                        <a:solidFill>
                          <a:srgbClr val="000000"/>
                        </a:solidFill>
                        <a:latin typeface="Times New Roman"/>
                        <a:ea typeface="Times New Roman"/>
                        <a:cs typeface="Times New Roman"/>
                        <a:sym typeface="Times New Roman"/>
                      </a:endParaRPr>
                    </a:p>
                    <a:p>
                      <a:pPr marL="0" lvl="0" indent="0" algn="l" rtl="0">
                        <a:spcBef>
                          <a:spcPts val="0"/>
                        </a:spcBef>
                        <a:spcAft>
                          <a:spcPts val="0"/>
                        </a:spcAft>
                        <a:buNone/>
                      </a:pPr>
                      <a:endParaRPr sz="1600" i="1" dirty="0">
                        <a:solidFill>
                          <a:srgbClr val="000000"/>
                        </a:solidFill>
                        <a:latin typeface="Times New Roman"/>
                        <a:ea typeface="Times New Roman"/>
                        <a:cs typeface="Times New Roman"/>
                        <a:sym typeface="Times New Roman"/>
                      </a:endParaRPr>
                    </a:p>
                    <a:p>
                      <a:pPr marL="0" lvl="0" indent="0" algn="l" rtl="0">
                        <a:spcBef>
                          <a:spcPts val="0"/>
                        </a:spcBef>
                        <a:spcAft>
                          <a:spcPts val="0"/>
                        </a:spcAft>
                        <a:buNone/>
                      </a:pPr>
                      <a:r>
                        <a:rPr lang="en-US" sz="1600" i="1" dirty="0">
                          <a:solidFill>
                            <a:srgbClr val="000000"/>
                          </a:solidFill>
                          <a:latin typeface="Times New Roman"/>
                          <a:ea typeface="Times New Roman"/>
                          <a:cs typeface="Times New Roman"/>
                          <a:sym typeface="Times New Roman"/>
                        </a:rPr>
                        <a:t>The current title 5 regulations only require one course in Communication and Analytical Thinking</a:t>
                      </a:r>
                      <a:endParaRPr sz="1600" i="1" dirty="0">
                        <a:solidFill>
                          <a:srgbClr val="000000"/>
                        </a:solidFill>
                        <a:latin typeface="Times New Roman"/>
                        <a:ea typeface="Times New Roman"/>
                        <a:cs typeface="Times New Roman"/>
                        <a:sym typeface="Times New Roman"/>
                      </a:endParaRPr>
                    </a:p>
                    <a:p>
                      <a:pPr marL="0" lvl="0" indent="0" algn="l" rtl="0">
                        <a:spcBef>
                          <a:spcPts val="0"/>
                        </a:spcBef>
                        <a:spcAft>
                          <a:spcPts val="0"/>
                        </a:spcAft>
                        <a:buNone/>
                      </a:pPr>
                      <a:endParaRPr sz="1600" i="1" dirty="0">
                        <a:solidFill>
                          <a:srgbClr val="000000"/>
                        </a:solidFill>
                        <a:latin typeface="Times New Roman"/>
                        <a:ea typeface="Times New Roman"/>
                        <a:cs typeface="Times New Roman"/>
                        <a:sym typeface="Times New Roman"/>
                      </a:endParaRPr>
                    </a:p>
                    <a:p>
                      <a:pPr marL="0" lvl="0" indent="0" algn="l" rtl="0">
                        <a:spcBef>
                          <a:spcPts val="0"/>
                        </a:spcBef>
                        <a:spcAft>
                          <a:spcPts val="0"/>
                        </a:spcAft>
                        <a:buNone/>
                      </a:pPr>
                      <a:r>
                        <a:rPr lang="en-US" sz="1600" i="1" dirty="0">
                          <a:solidFill>
                            <a:srgbClr val="000000"/>
                          </a:solidFill>
                          <a:latin typeface="Times New Roman"/>
                          <a:ea typeface="Times New Roman"/>
                          <a:cs typeface="Times New Roman"/>
                          <a:sym typeface="Times New Roman"/>
                        </a:rPr>
                        <a:t>Meets math competency requirement and intent of AB 705</a:t>
                      </a:r>
                      <a:endParaRPr sz="1600" i="1" dirty="0">
                        <a:solidFill>
                          <a:srgbClr val="000000"/>
                        </a:solidFill>
                        <a:latin typeface="Times New Roman"/>
                        <a:ea typeface="Times New Roman"/>
                        <a:cs typeface="Times New Roman"/>
                        <a:sym typeface="Times New Roman"/>
                      </a:endParaRPr>
                    </a:p>
                    <a:p>
                      <a:pPr marL="0" lvl="0" indent="0" algn="l" rtl="0">
                        <a:spcBef>
                          <a:spcPts val="0"/>
                        </a:spcBef>
                        <a:spcAft>
                          <a:spcPts val="0"/>
                        </a:spcAft>
                        <a:buNone/>
                      </a:pPr>
                      <a:endParaRPr sz="1600" i="1" dirty="0">
                        <a:solidFill>
                          <a:srgbClr val="000000"/>
                        </a:solidFill>
                        <a:latin typeface="Times New Roman"/>
                        <a:ea typeface="Times New Roman"/>
                        <a:cs typeface="Times New Roman"/>
                        <a:sym typeface="Times New Roman"/>
                      </a:endParaRPr>
                    </a:p>
                  </a:txBody>
                  <a:tcPr marL="91425" marR="91425" marT="91425" marB="91425"/>
                </a:tc>
                <a:extLst>
                  <a:ext uri="{0D108BD9-81ED-4DB2-BD59-A6C34878D82A}">
                    <a16:rowId xmlns:a16="http://schemas.microsoft.com/office/drawing/2014/main" xmlns="" val="10001"/>
                  </a:ext>
                </a:extLst>
              </a:tr>
            </a:tbl>
          </a:graphicData>
        </a:graphic>
      </p:graphicFrame>
      <p:sp>
        <p:nvSpPr>
          <p:cNvPr id="384" name="Google Shape;384;p47"/>
          <p:cNvSpPr txBox="1">
            <a:spLocks noGrp="1"/>
          </p:cNvSpPr>
          <p:nvPr>
            <p:ph type="title" idx="4294967295"/>
          </p:nvPr>
        </p:nvSpPr>
        <p:spPr>
          <a:xfrm>
            <a:off x="1073150" y="136525"/>
            <a:ext cx="10045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2"/>
              </a:buClr>
              <a:buSzPct val="100000"/>
              <a:buFont typeface="Palatino"/>
              <a:buNone/>
            </a:pPr>
            <a:r>
              <a:rPr lang="en-US" dirty="0"/>
              <a:t>A Closer </a:t>
            </a:r>
            <a:r>
              <a:rPr lang="en-US" dirty="0" smtClean="0"/>
              <a:t>Look…Areas 1 &amp; 2 </a:t>
            </a:r>
            <a:endParaRPr dirty="0"/>
          </a:p>
        </p:txBody>
      </p:sp>
    </p:spTree>
    <p:extLst>
      <p:ext uri="{BB962C8B-B14F-4D97-AF65-F5344CB8AC3E}">
        <p14:creationId xmlns:p14="http://schemas.microsoft.com/office/powerpoint/2010/main" val="20816992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3" name="Google Shape;393;p48"/>
          <p:cNvSpPr txBox="1">
            <a:spLocks noGrp="1"/>
          </p:cNvSpPr>
          <p:nvPr>
            <p:ph type="sldNum" sz="quarter" idx="10"/>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21</a:t>
            </a:fld>
            <a:endParaRPr dirty="0"/>
          </a:p>
        </p:txBody>
      </p:sp>
      <p:sp>
        <p:nvSpPr>
          <p:cNvPr id="395" name="Google Shape;395;p48"/>
          <p:cNvSpPr txBox="1"/>
          <p:nvPr/>
        </p:nvSpPr>
        <p:spPr>
          <a:xfrm>
            <a:off x="3048694" y="5449450"/>
            <a:ext cx="6323905" cy="821733"/>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US" sz="1800" dirty="0">
                <a:latin typeface="Times New Roman"/>
                <a:ea typeface="Times New Roman"/>
                <a:cs typeface="Times New Roman"/>
                <a:sym typeface="Times New Roman"/>
              </a:rPr>
              <a:t>* indicates transfer-level course required</a:t>
            </a:r>
          </a:p>
          <a:p>
            <a:pPr marL="0" lvl="0" indent="0" algn="ctr" rtl="0">
              <a:lnSpc>
                <a:spcPct val="115000"/>
              </a:lnSpc>
              <a:spcBef>
                <a:spcPts val="0"/>
              </a:spcBef>
              <a:spcAft>
                <a:spcPts val="0"/>
              </a:spcAft>
              <a:buNone/>
            </a:pPr>
            <a:r>
              <a:rPr lang="en-US" sz="1800" dirty="0">
                <a:latin typeface="Times New Roman"/>
                <a:ea typeface="Times New Roman"/>
                <a:cs typeface="Times New Roman"/>
                <a:sym typeface="Times New Roman"/>
              </a:rPr>
              <a:t>+ indicates transfer-level course required with limited exceptions</a:t>
            </a:r>
          </a:p>
        </p:txBody>
      </p:sp>
      <p:graphicFrame>
        <p:nvGraphicFramePr>
          <p:cNvPr id="394" name="Google Shape;394;p48"/>
          <p:cNvGraphicFramePr/>
          <p:nvPr>
            <p:extLst>
              <p:ext uri="{D42A27DB-BD31-4B8C-83A1-F6EECF244321}">
                <p14:modId xmlns:p14="http://schemas.microsoft.com/office/powerpoint/2010/main" val="1034211361"/>
              </p:ext>
            </p:extLst>
          </p:nvPr>
        </p:nvGraphicFramePr>
        <p:xfrm>
          <a:off x="838200" y="1905000"/>
          <a:ext cx="10401300" cy="3198810"/>
        </p:xfrm>
        <a:graphic>
          <a:graphicData uri="http://schemas.openxmlformats.org/drawingml/2006/table">
            <a:tbl>
              <a:tblPr>
                <a:noFill/>
              </a:tblPr>
              <a:tblGrid>
                <a:gridCol w="612600">
                  <a:extLst>
                    <a:ext uri="{9D8B030D-6E8A-4147-A177-3AD203B41FA5}">
                      <a16:colId xmlns:a16="http://schemas.microsoft.com/office/drawing/2014/main" xmlns="" val="20000"/>
                    </a:ext>
                  </a:extLst>
                </a:gridCol>
                <a:gridCol w="3486475">
                  <a:extLst>
                    <a:ext uri="{9D8B030D-6E8A-4147-A177-3AD203B41FA5}">
                      <a16:colId xmlns:a16="http://schemas.microsoft.com/office/drawing/2014/main" xmlns="" val="20001"/>
                    </a:ext>
                  </a:extLst>
                </a:gridCol>
                <a:gridCol w="2459125">
                  <a:extLst>
                    <a:ext uri="{9D8B030D-6E8A-4147-A177-3AD203B41FA5}">
                      <a16:colId xmlns:a16="http://schemas.microsoft.com/office/drawing/2014/main" xmlns="" val="20002"/>
                    </a:ext>
                  </a:extLst>
                </a:gridCol>
                <a:gridCol w="3843100">
                  <a:extLst>
                    <a:ext uri="{9D8B030D-6E8A-4147-A177-3AD203B41FA5}">
                      <a16:colId xmlns:a16="http://schemas.microsoft.com/office/drawing/2014/main" xmlns="" val="20003"/>
                    </a:ext>
                  </a:extLst>
                </a:gridCol>
              </a:tblGrid>
              <a:tr h="1020300">
                <a:tc>
                  <a:txBody>
                    <a:bodyPr/>
                    <a:lstStyle/>
                    <a:p>
                      <a:pPr marL="0" lvl="0" indent="0" algn="l" rtl="0">
                        <a:spcBef>
                          <a:spcPts val="0"/>
                        </a:spcBef>
                        <a:spcAft>
                          <a:spcPts val="0"/>
                        </a:spcAft>
                        <a:buNone/>
                      </a:pPr>
                      <a:r>
                        <a:rPr lang="en-US" sz="1600" dirty="0">
                          <a:solidFill>
                            <a:srgbClr val="000000"/>
                          </a:solidFill>
                          <a:latin typeface="Times New Roman"/>
                          <a:ea typeface="Times New Roman"/>
                          <a:cs typeface="Times New Roman"/>
                          <a:sym typeface="Times New Roman"/>
                        </a:rPr>
                        <a:t>3</a:t>
                      </a:r>
                      <a:endParaRPr sz="1600" dirty="0">
                        <a:solidFill>
                          <a:srgbClr val="000000"/>
                        </a:solidFill>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US" sz="1600" dirty="0">
                          <a:solidFill>
                            <a:srgbClr val="000000"/>
                          </a:solidFill>
                          <a:latin typeface="Times New Roman"/>
                          <a:ea typeface="Times New Roman"/>
                          <a:cs typeface="Times New Roman"/>
                          <a:sym typeface="Times New Roman"/>
                        </a:rPr>
                        <a:t>Arts and Humanities</a:t>
                      </a:r>
                      <a:endParaRPr sz="1600" dirty="0">
                        <a:solidFill>
                          <a:srgbClr val="000000"/>
                        </a:solidFill>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US" sz="1600" dirty="0">
                          <a:solidFill>
                            <a:srgbClr val="000000"/>
                          </a:solidFill>
                          <a:latin typeface="Times New Roman"/>
                          <a:ea typeface="Times New Roman"/>
                          <a:cs typeface="Times New Roman"/>
                          <a:sym typeface="Times New Roman"/>
                        </a:rPr>
                        <a:t>3 semester/4 quarter units*</a:t>
                      </a:r>
                      <a:endParaRPr sz="1600" dirty="0">
                        <a:solidFill>
                          <a:srgbClr val="000000"/>
                        </a:solidFill>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US" sz="1600" dirty="0">
                          <a:solidFill>
                            <a:srgbClr val="000000"/>
                          </a:solidFill>
                          <a:latin typeface="Times New Roman"/>
                          <a:ea typeface="Times New Roman"/>
                          <a:cs typeface="Times New Roman"/>
                          <a:sym typeface="Times New Roman"/>
                        </a:rPr>
                        <a:t>Title 5 §55063(c)(3)</a:t>
                      </a:r>
                      <a:endParaRPr sz="1600" dirty="0">
                        <a:solidFill>
                          <a:srgbClr val="000000"/>
                        </a:solidFill>
                        <a:latin typeface="Times New Roman"/>
                        <a:ea typeface="Times New Roman"/>
                        <a:cs typeface="Times New Roman"/>
                        <a:sym typeface="Times New Roman"/>
                      </a:endParaRPr>
                    </a:p>
                    <a:p>
                      <a:pPr marL="0" lvl="0" indent="0" algn="l" rtl="0">
                        <a:spcBef>
                          <a:spcPts val="0"/>
                        </a:spcBef>
                        <a:spcAft>
                          <a:spcPts val="0"/>
                        </a:spcAft>
                        <a:buNone/>
                      </a:pPr>
                      <a:endParaRPr sz="1600" dirty="0">
                        <a:solidFill>
                          <a:srgbClr val="000000"/>
                        </a:solidFill>
                        <a:latin typeface="Times New Roman"/>
                        <a:ea typeface="Times New Roman"/>
                        <a:cs typeface="Times New Roman"/>
                        <a:sym typeface="Times New Roman"/>
                      </a:endParaRPr>
                    </a:p>
                    <a:p>
                      <a:pPr marL="0" lvl="0" indent="0" algn="l" rtl="0">
                        <a:spcBef>
                          <a:spcPts val="0"/>
                        </a:spcBef>
                        <a:spcAft>
                          <a:spcPts val="0"/>
                        </a:spcAft>
                        <a:buNone/>
                      </a:pPr>
                      <a:r>
                        <a:rPr lang="en-US" sz="1600" i="1" dirty="0">
                          <a:solidFill>
                            <a:srgbClr val="000000"/>
                          </a:solidFill>
                          <a:latin typeface="Times New Roman"/>
                          <a:ea typeface="Times New Roman"/>
                          <a:cs typeface="Times New Roman"/>
                          <a:sym typeface="Times New Roman"/>
                        </a:rPr>
                        <a:t>The current title 5 language does not name  Arts in heading, but includes it in examples.</a:t>
                      </a:r>
                      <a:endParaRPr sz="1600" i="1" dirty="0">
                        <a:solidFill>
                          <a:srgbClr val="000000"/>
                        </a:solidFill>
                        <a:latin typeface="Times New Roman"/>
                        <a:ea typeface="Times New Roman"/>
                        <a:cs typeface="Times New Roman"/>
                        <a:sym typeface="Times New Roman"/>
                      </a:endParaRPr>
                    </a:p>
                  </a:txBody>
                  <a:tcPr marL="91425" marR="91425" marT="91425" marB="91425"/>
                </a:tc>
                <a:extLst>
                  <a:ext uri="{0D108BD9-81ED-4DB2-BD59-A6C34878D82A}">
                    <a16:rowId xmlns:a16="http://schemas.microsoft.com/office/drawing/2014/main" xmlns="" val="10000"/>
                  </a:ext>
                </a:extLst>
              </a:tr>
              <a:tr h="1020300">
                <a:tc>
                  <a:txBody>
                    <a:bodyPr/>
                    <a:lstStyle/>
                    <a:p>
                      <a:pPr marL="0" lvl="0" indent="0" algn="l" rtl="0">
                        <a:spcBef>
                          <a:spcPts val="0"/>
                        </a:spcBef>
                        <a:spcAft>
                          <a:spcPts val="0"/>
                        </a:spcAft>
                        <a:buNone/>
                      </a:pPr>
                      <a:r>
                        <a:rPr lang="en-US" sz="1600" dirty="0">
                          <a:solidFill>
                            <a:srgbClr val="000000"/>
                          </a:solidFill>
                          <a:latin typeface="Times New Roman"/>
                          <a:ea typeface="Times New Roman"/>
                          <a:cs typeface="Times New Roman"/>
                          <a:sym typeface="Times New Roman"/>
                        </a:rPr>
                        <a:t>4</a:t>
                      </a:r>
                      <a:endParaRPr sz="1600" dirty="0">
                        <a:solidFill>
                          <a:srgbClr val="000000"/>
                        </a:solidFill>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US" sz="1600" dirty="0">
                          <a:solidFill>
                            <a:srgbClr val="000000"/>
                          </a:solidFill>
                          <a:latin typeface="Times New Roman"/>
                          <a:ea typeface="Times New Roman"/>
                          <a:cs typeface="Times New Roman"/>
                          <a:sym typeface="Times New Roman"/>
                        </a:rPr>
                        <a:t>Social and Behavioral Sciences</a:t>
                      </a:r>
                      <a:endParaRPr sz="1600" dirty="0">
                        <a:solidFill>
                          <a:srgbClr val="000000"/>
                        </a:solidFill>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US" sz="1600" dirty="0">
                          <a:solidFill>
                            <a:srgbClr val="000000"/>
                          </a:solidFill>
                          <a:latin typeface="Times New Roman"/>
                          <a:ea typeface="Times New Roman"/>
                          <a:cs typeface="Times New Roman"/>
                          <a:sym typeface="Times New Roman"/>
                        </a:rPr>
                        <a:t>3 semester/4 quarter units*</a:t>
                      </a:r>
                      <a:endParaRPr sz="1600" dirty="0">
                        <a:solidFill>
                          <a:srgbClr val="000000"/>
                        </a:solidFill>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US" sz="1600" dirty="0">
                          <a:solidFill>
                            <a:srgbClr val="000000"/>
                          </a:solidFill>
                          <a:latin typeface="Times New Roman"/>
                          <a:ea typeface="Times New Roman"/>
                          <a:cs typeface="Times New Roman"/>
                          <a:sym typeface="Times New Roman"/>
                        </a:rPr>
                        <a:t>Title 5 §55063(c)(2)</a:t>
                      </a:r>
                      <a:endParaRPr sz="1600" dirty="0">
                        <a:solidFill>
                          <a:srgbClr val="000000"/>
                        </a:solidFill>
                        <a:latin typeface="Times New Roman"/>
                        <a:ea typeface="Times New Roman"/>
                        <a:cs typeface="Times New Roman"/>
                        <a:sym typeface="Times New Roman"/>
                      </a:endParaRPr>
                    </a:p>
                  </a:txBody>
                  <a:tcPr marL="91425" marR="91425" marT="91425" marB="91425"/>
                </a:tc>
                <a:extLst>
                  <a:ext uri="{0D108BD9-81ED-4DB2-BD59-A6C34878D82A}">
                    <a16:rowId xmlns:a16="http://schemas.microsoft.com/office/drawing/2014/main" xmlns="" val="10001"/>
                  </a:ext>
                </a:extLst>
              </a:tr>
              <a:tr h="1020300">
                <a:tc>
                  <a:txBody>
                    <a:bodyPr/>
                    <a:lstStyle/>
                    <a:p>
                      <a:pPr marL="0" lvl="0" indent="0" algn="l" rtl="0">
                        <a:spcBef>
                          <a:spcPts val="0"/>
                        </a:spcBef>
                        <a:spcAft>
                          <a:spcPts val="0"/>
                        </a:spcAft>
                        <a:buNone/>
                      </a:pPr>
                      <a:r>
                        <a:rPr lang="en-US" sz="1600" dirty="0">
                          <a:solidFill>
                            <a:srgbClr val="000000"/>
                          </a:solidFill>
                          <a:latin typeface="Times New Roman"/>
                          <a:ea typeface="Times New Roman"/>
                          <a:cs typeface="Times New Roman"/>
                          <a:sym typeface="Times New Roman"/>
                        </a:rPr>
                        <a:t>5</a:t>
                      </a:r>
                      <a:endParaRPr sz="1600" dirty="0">
                        <a:solidFill>
                          <a:srgbClr val="000000"/>
                        </a:solidFill>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US" sz="1600" dirty="0">
                          <a:solidFill>
                            <a:srgbClr val="000000"/>
                          </a:solidFill>
                          <a:latin typeface="Times New Roman"/>
                          <a:ea typeface="Times New Roman"/>
                          <a:cs typeface="Times New Roman"/>
                          <a:sym typeface="Times New Roman"/>
                        </a:rPr>
                        <a:t>Natural Sciences</a:t>
                      </a:r>
                      <a:endParaRPr sz="1600" dirty="0">
                        <a:solidFill>
                          <a:srgbClr val="000000"/>
                        </a:solidFill>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US" sz="1600" dirty="0">
                          <a:solidFill>
                            <a:srgbClr val="000000"/>
                          </a:solidFill>
                          <a:latin typeface="Times New Roman"/>
                          <a:ea typeface="Times New Roman"/>
                          <a:cs typeface="Times New Roman"/>
                          <a:sym typeface="Times New Roman"/>
                        </a:rPr>
                        <a:t>3 semester/4 quarter units*</a:t>
                      </a:r>
                      <a:endParaRPr sz="1600" dirty="0">
                        <a:solidFill>
                          <a:srgbClr val="000000"/>
                        </a:solidFill>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US" sz="1600" dirty="0">
                          <a:solidFill>
                            <a:srgbClr val="000000"/>
                          </a:solidFill>
                          <a:latin typeface="Times New Roman"/>
                          <a:ea typeface="Times New Roman"/>
                          <a:cs typeface="Times New Roman"/>
                          <a:sym typeface="Times New Roman"/>
                        </a:rPr>
                        <a:t>Title 5 §55063(c)(1)</a:t>
                      </a:r>
                      <a:endParaRPr sz="1600" dirty="0">
                        <a:solidFill>
                          <a:srgbClr val="000000"/>
                        </a:solidFill>
                        <a:latin typeface="Times New Roman"/>
                        <a:ea typeface="Times New Roman"/>
                        <a:cs typeface="Times New Roman"/>
                        <a:sym typeface="Times New Roman"/>
                      </a:endParaRPr>
                    </a:p>
                  </a:txBody>
                  <a:tcPr marL="91425" marR="91425" marT="91425" marB="91425"/>
                </a:tc>
                <a:extLst>
                  <a:ext uri="{0D108BD9-81ED-4DB2-BD59-A6C34878D82A}">
                    <a16:rowId xmlns:a16="http://schemas.microsoft.com/office/drawing/2014/main" xmlns="" val="10002"/>
                  </a:ext>
                </a:extLst>
              </a:tr>
            </a:tbl>
          </a:graphicData>
        </a:graphic>
      </p:graphicFrame>
      <p:sp>
        <p:nvSpPr>
          <p:cNvPr id="392" name="Google Shape;392;p48"/>
          <p:cNvSpPr txBox="1">
            <a:spLocks noGrp="1"/>
          </p:cNvSpPr>
          <p:nvPr>
            <p:ph type="title" idx="4294967295"/>
          </p:nvPr>
        </p:nvSpPr>
        <p:spPr>
          <a:xfrm>
            <a:off x="1193800" y="233797"/>
            <a:ext cx="10045700" cy="1325563"/>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2"/>
              </a:buClr>
              <a:buSzPts val="3600"/>
              <a:buFont typeface="Palatino"/>
              <a:buNone/>
            </a:pPr>
            <a:r>
              <a:rPr lang="en-US" dirty="0"/>
              <a:t>A Closer </a:t>
            </a:r>
            <a:r>
              <a:rPr lang="en-US" dirty="0" smtClean="0"/>
              <a:t>Look…Areas 3, 4, &amp; 5  </a:t>
            </a:r>
            <a:endParaRPr dirty="0"/>
          </a:p>
        </p:txBody>
      </p:sp>
    </p:spTree>
    <p:extLst>
      <p:ext uri="{BB962C8B-B14F-4D97-AF65-F5344CB8AC3E}">
        <p14:creationId xmlns:p14="http://schemas.microsoft.com/office/powerpoint/2010/main" val="38880363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1" name="Google Shape;401;p49"/>
          <p:cNvSpPr txBox="1">
            <a:spLocks noGrp="1"/>
          </p:cNvSpPr>
          <p:nvPr>
            <p:ph type="sldNum" sz="quarter" idx="10"/>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22</a:t>
            </a:fld>
            <a:endParaRPr dirty="0"/>
          </a:p>
        </p:txBody>
      </p:sp>
      <p:sp>
        <p:nvSpPr>
          <p:cNvPr id="403" name="Google Shape;403;p49"/>
          <p:cNvSpPr txBox="1"/>
          <p:nvPr/>
        </p:nvSpPr>
        <p:spPr>
          <a:xfrm>
            <a:off x="2146300" y="5471160"/>
            <a:ext cx="7653020" cy="821732"/>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US" sz="1800" dirty="0">
                <a:latin typeface="Times New Roman"/>
                <a:ea typeface="Times New Roman"/>
                <a:cs typeface="Times New Roman"/>
                <a:sym typeface="Times New Roman"/>
              </a:rPr>
              <a:t>* indicates transfer-level course required</a:t>
            </a:r>
            <a:endParaRPr sz="1800" dirty="0">
              <a:latin typeface="Times New Roman"/>
              <a:ea typeface="Times New Roman"/>
              <a:cs typeface="Times New Roman"/>
              <a:sym typeface="Times New Roman"/>
            </a:endParaRPr>
          </a:p>
          <a:p>
            <a:pPr marL="0" lvl="0" indent="0" algn="ctr" rtl="0">
              <a:lnSpc>
                <a:spcPct val="115000"/>
              </a:lnSpc>
              <a:spcBef>
                <a:spcPts val="0"/>
              </a:spcBef>
              <a:spcAft>
                <a:spcPts val="0"/>
              </a:spcAft>
              <a:buNone/>
            </a:pPr>
            <a:r>
              <a:rPr lang="en-US" sz="1800" dirty="0">
                <a:latin typeface="Times New Roman"/>
                <a:ea typeface="Times New Roman"/>
                <a:cs typeface="Times New Roman"/>
                <a:sym typeface="Times New Roman"/>
              </a:rPr>
              <a:t>+ indicates transfer-level course required with limited exceptions</a:t>
            </a:r>
            <a:endParaRPr sz="1800" dirty="0">
              <a:latin typeface="Times New Roman"/>
              <a:ea typeface="Times New Roman"/>
              <a:cs typeface="Times New Roman"/>
              <a:sym typeface="Times New Roman"/>
            </a:endParaRPr>
          </a:p>
        </p:txBody>
      </p:sp>
      <p:graphicFrame>
        <p:nvGraphicFramePr>
          <p:cNvPr id="402" name="Google Shape;402;p49"/>
          <p:cNvGraphicFramePr/>
          <p:nvPr>
            <p:extLst>
              <p:ext uri="{D42A27DB-BD31-4B8C-83A1-F6EECF244321}">
                <p14:modId xmlns:p14="http://schemas.microsoft.com/office/powerpoint/2010/main" val="4180093392"/>
              </p:ext>
            </p:extLst>
          </p:nvPr>
        </p:nvGraphicFramePr>
        <p:xfrm>
          <a:off x="952500" y="1905000"/>
          <a:ext cx="10287000" cy="2255430"/>
        </p:xfrm>
        <a:graphic>
          <a:graphicData uri="http://schemas.openxmlformats.org/drawingml/2006/table">
            <a:tbl>
              <a:tblPr>
                <a:noFill/>
              </a:tblPr>
              <a:tblGrid>
                <a:gridCol w="605875">
                  <a:extLst>
                    <a:ext uri="{9D8B030D-6E8A-4147-A177-3AD203B41FA5}">
                      <a16:colId xmlns:a16="http://schemas.microsoft.com/office/drawing/2014/main" xmlns="" val="20000"/>
                    </a:ext>
                  </a:extLst>
                </a:gridCol>
                <a:gridCol w="3448150">
                  <a:extLst>
                    <a:ext uri="{9D8B030D-6E8A-4147-A177-3AD203B41FA5}">
                      <a16:colId xmlns:a16="http://schemas.microsoft.com/office/drawing/2014/main" xmlns="" val="20001"/>
                    </a:ext>
                  </a:extLst>
                </a:gridCol>
                <a:gridCol w="2432100">
                  <a:extLst>
                    <a:ext uri="{9D8B030D-6E8A-4147-A177-3AD203B41FA5}">
                      <a16:colId xmlns:a16="http://schemas.microsoft.com/office/drawing/2014/main" xmlns="" val="20002"/>
                    </a:ext>
                  </a:extLst>
                </a:gridCol>
                <a:gridCol w="3800875">
                  <a:extLst>
                    <a:ext uri="{9D8B030D-6E8A-4147-A177-3AD203B41FA5}">
                      <a16:colId xmlns:a16="http://schemas.microsoft.com/office/drawing/2014/main" xmlns="" val="20003"/>
                    </a:ext>
                  </a:extLst>
                </a:gridCol>
              </a:tblGrid>
              <a:tr h="381000">
                <a:tc>
                  <a:txBody>
                    <a:bodyPr/>
                    <a:lstStyle/>
                    <a:p>
                      <a:pPr marL="0" lvl="0" indent="0" algn="l" rtl="0">
                        <a:spcBef>
                          <a:spcPts val="0"/>
                        </a:spcBef>
                        <a:spcAft>
                          <a:spcPts val="0"/>
                        </a:spcAft>
                        <a:buNone/>
                      </a:pPr>
                      <a:endParaRPr sz="1600" dirty="0">
                        <a:solidFill>
                          <a:srgbClr val="000000"/>
                        </a:solidFill>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US" sz="1600" dirty="0">
                          <a:solidFill>
                            <a:srgbClr val="000000"/>
                          </a:solidFill>
                          <a:latin typeface="Times New Roman"/>
                          <a:ea typeface="Times New Roman"/>
                          <a:cs typeface="Times New Roman"/>
                          <a:sym typeface="Times New Roman"/>
                        </a:rPr>
                        <a:t>Lifelong Learning and Self Development</a:t>
                      </a:r>
                      <a:endParaRPr sz="1600" dirty="0">
                        <a:solidFill>
                          <a:srgbClr val="000000"/>
                        </a:solidFill>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US" sz="1600" i="1" dirty="0">
                          <a:solidFill>
                            <a:srgbClr val="000000"/>
                          </a:solidFill>
                          <a:latin typeface="Times New Roman"/>
                          <a:ea typeface="Times New Roman"/>
                          <a:cs typeface="Times New Roman"/>
                          <a:sym typeface="Times New Roman"/>
                        </a:rPr>
                        <a:t>optional</a:t>
                      </a:r>
                      <a:endParaRPr sz="1600" i="1" dirty="0">
                        <a:solidFill>
                          <a:srgbClr val="000000"/>
                        </a:solidFill>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US" sz="1600" i="1" dirty="0">
                          <a:solidFill>
                            <a:srgbClr val="000000"/>
                          </a:solidFill>
                          <a:latin typeface="Times New Roman"/>
                          <a:ea typeface="Times New Roman"/>
                          <a:cs typeface="Times New Roman"/>
                          <a:sym typeface="Times New Roman"/>
                        </a:rPr>
                        <a:t>Currently, not required in title 5</a:t>
                      </a:r>
                      <a:endParaRPr sz="1600" i="1" dirty="0">
                        <a:solidFill>
                          <a:srgbClr val="000000"/>
                        </a:solidFill>
                        <a:latin typeface="Times New Roman"/>
                        <a:ea typeface="Times New Roman"/>
                        <a:cs typeface="Times New Roman"/>
                        <a:sym typeface="Times New Roman"/>
                      </a:endParaRPr>
                    </a:p>
                    <a:p>
                      <a:pPr marL="0" lvl="0" indent="0" algn="l" rtl="0">
                        <a:spcBef>
                          <a:spcPts val="0"/>
                        </a:spcBef>
                        <a:spcAft>
                          <a:spcPts val="0"/>
                        </a:spcAft>
                        <a:buNone/>
                      </a:pPr>
                      <a:endParaRPr sz="1600" i="1" dirty="0">
                        <a:solidFill>
                          <a:srgbClr val="000000"/>
                        </a:solidFill>
                        <a:latin typeface="Times New Roman"/>
                        <a:ea typeface="Times New Roman"/>
                        <a:cs typeface="Times New Roman"/>
                        <a:sym typeface="Times New Roman"/>
                      </a:endParaRPr>
                    </a:p>
                    <a:p>
                      <a:pPr marL="0" lvl="0" indent="0" algn="l" rtl="0">
                        <a:spcBef>
                          <a:spcPts val="0"/>
                        </a:spcBef>
                        <a:spcAft>
                          <a:spcPts val="0"/>
                        </a:spcAft>
                        <a:buNone/>
                      </a:pPr>
                      <a:r>
                        <a:rPr lang="en-US" sz="1600" i="1" dirty="0">
                          <a:solidFill>
                            <a:srgbClr val="000000"/>
                          </a:solidFill>
                          <a:latin typeface="Times New Roman"/>
                          <a:ea typeface="Times New Roman"/>
                          <a:cs typeface="Times New Roman"/>
                          <a:sym typeface="Times New Roman"/>
                        </a:rPr>
                        <a:t>CCCs could require it for local associate and baccalaureate degrees</a:t>
                      </a:r>
                      <a:endParaRPr sz="1600" i="1" dirty="0">
                        <a:solidFill>
                          <a:srgbClr val="000000"/>
                        </a:solidFill>
                        <a:latin typeface="Times New Roman"/>
                        <a:ea typeface="Times New Roman"/>
                        <a:cs typeface="Times New Roman"/>
                        <a:sym typeface="Times New Roman"/>
                      </a:endParaRPr>
                    </a:p>
                  </a:txBody>
                  <a:tcPr marL="91425" marR="91425" marT="91425" marB="91425"/>
                </a:tc>
                <a:extLst>
                  <a:ext uri="{0D108BD9-81ED-4DB2-BD59-A6C34878D82A}">
                    <a16:rowId xmlns:a16="http://schemas.microsoft.com/office/drawing/2014/main" xmlns="" val="10000"/>
                  </a:ext>
                </a:extLst>
              </a:tr>
              <a:tr h="381000">
                <a:tc>
                  <a:txBody>
                    <a:bodyPr/>
                    <a:lstStyle/>
                    <a:p>
                      <a:pPr marL="0" lvl="0" indent="0" algn="l" rtl="0">
                        <a:spcBef>
                          <a:spcPts val="0"/>
                        </a:spcBef>
                        <a:spcAft>
                          <a:spcPts val="0"/>
                        </a:spcAft>
                        <a:buNone/>
                      </a:pPr>
                      <a:r>
                        <a:rPr lang="en-US" sz="1600" dirty="0">
                          <a:solidFill>
                            <a:srgbClr val="000000"/>
                          </a:solidFill>
                          <a:latin typeface="Times New Roman"/>
                          <a:ea typeface="Times New Roman"/>
                          <a:cs typeface="Times New Roman"/>
                          <a:sym typeface="Times New Roman"/>
                        </a:rPr>
                        <a:t>6</a:t>
                      </a:r>
                      <a:endParaRPr sz="1600" dirty="0">
                        <a:solidFill>
                          <a:srgbClr val="000000"/>
                        </a:solidFill>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US" sz="1600" dirty="0">
                          <a:solidFill>
                            <a:srgbClr val="000000"/>
                          </a:solidFill>
                          <a:latin typeface="Times New Roman"/>
                          <a:ea typeface="Times New Roman"/>
                          <a:cs typeface="Times New Roman"/>
                          <a:sym typeface="Times New Roman"/>
                        </a:rPr>
                        <a:t>Language other than English (LOTE)</a:t>
                      </a:r>
                      <a:endParaRPr sz="1600" dirty="0">
                        <a:solidFill>
                          <a:srgbClr val="000000"/>
                        </a:solidFill>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US" sz="1600" i="1" dirty="0">
                          <a:solidFill>
                            <a:srgbClr val="000000"/>
                          </a:solidFill>
                          <a:latin typeface="Times New Roman"/>
                          <a:ea typeface="Times New Roman"/>
                          <a:cs typeface="Times New Roman"/>
                          <a:sym typeface="Times New Roman"/>
                        </a:rPr>
                        <a:t>optional</a:t>
                      </a:r>
                      <a:endParaRPr sz="1600" i="1" dirty="0">
                        <a:solidFill>
                          <a:srgbClr val="000000"/>
                        </a:solidFill>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US" sz="1600" i="1" dirty="0">
                          <a:solidFill>
                            <a:srgbClr val="000000"/>
                          </a:solidFill>
                          <a:latin typeface="Times New Roman"/>
                          <a:ea typeface="Times New Roman"/>
                          <a:cs typeface="Times New Roman"/>
                          <a:sym typeface="Times New Roman"/>
                        </a:rPr>
                        <a:t>Currently, not required in title 5</a:t>
                      </a:r>
                      <a:endParaRPr sz="1600" i="1" dirty="0">
                        <a:solidFill>
                          <a:srgbClr val="000000"/>
                        </a:solidFill>
                        <a:latin typeface="Times New Roman"/>
                        <a:ea typeface="Times New Roman"/>
                        <a:cs typeface="Times New Roman"/>
                        <a:sym typeface="Times New Roman"/>
                      </a:endParaRPr>
                    </a:p>
                  </a:txBody>
                  <a:tcPr marL="91425" marR="91425" marT="91425" marB="91425"/>
                </a:tc>
                <a:extLst>
                  <a:ext uri="{0D108BD9-81ED-4DB2-BD59-A6C34878D82A}">
                    <a16:rowId xmlns:a16="http://schemas.microsoft.com/office/drawing/2014/main" xmlns="" val="10001"/>
                  </a:ext>
                </a:extLst>
              </a:tr>
              <a:tr h="381000">
                <a:tc>
                  <a:txBody>
                    <a:bodyPr/>
                    <a:lstStyle/>
                    <a:p>
                      <a:pPr marL="0" lvl="0" indent="0" algn="l" rtl="0">
                        <a:spcBef>
                          <a:spcPts val="0"/>
                        </a:spcBef>
                        <a:spcAft>
                          <a:spcPts val="0"/>
                        </a:spcAft>
                        <a:buNone/>
                      </a:pPr>
                      <a:r>
                        <a:rPr lang="en-US" sz="1600" dirty="0">
                          <a:solidFill>
                            <a:srgbClr val="000000"/>
                          </a:solidFill>
                          <a:latin typeface="Times New Roman"/>
                          <a:ea typeface="Times New Roman"/>
                          <a:cs typeface="Times New Roman"/>
                          <a:sym typeface="Times New Roman"/>
                        </a:rPr>
                        <a:t>7</a:t>
                      </a:r>
                      <a:endParaRPr sz="1600" dirty="0">
                        <a:solidFill>
                          <a:srgbClr val="000000"/>
                        </a:solidFill>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US" sz="1600" dirty="0">
                          <a:solidFill>
                            <a:srgbClr val="000000"/>
                          </a:solidFill>
                          <a:latin typeface="Times New Roman"/>
                          <a:ea typeface="Times New Roman"/>
                          <a:cs typeface="Times New Roman"/>
                          <a:sym typeface="Times New Roman"/>
                        </a:rPr>
                        <a:t>Ethnic Studies</a:t>
                      </a:r>
                      <a:endParaRPr sz="1600" dirty="0">
                        <a:solidFill>
                          <a:srgbClr val="000000"/>
                        </a:solidFill>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US" sz="1600" dirty="0">
                          <a:solidFill>
                            <a:srgbClr val="000000"/>
                          </a:solidFill>
                          <a:latin typeface="Times New Roman"/>
                          <a:ea typeface="Times New Roman"/>
                          <a:cs typeface="Times New Roman"/>
                          <a:sym typeface="Times New Roman"/>
                        </a:rPr>
                        <a:t>3 semester/4 quarter units*</a:t>
                      </a:r>
                      <a:endParaRPr sz="1600" dirty="0">
                        <a:solidFill>
                          <a:srgbClr val="000000"/>
                        </a:solidFill>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US" sz="1600" dirty="0">
                          <a:solidFill>
                            <a:srgbClr val="000000"/>
                          </a:solidFill>
                          <a:latin typeface="Times New Roman"/>
                          <a:ea typeface="Times New Roman"/>
                          <a:cs typeface="Times New Roman"/>
                          <a:sym typeface="Times New Roman"/>
                        </a:rPr>
                        <a:t>Title 5 §55063(d)(3) and Resolution F20 09.04</a:t>
                      </a:r>
                      <a:endParaRPr sz="1600" dirty="0">
                        <a:solidFill>
                          <a:srgbClr val="000000"/>
                        </a:solidFill>
                        <a:latin typeface="Times New Roman"/>
                        <a:ea typeface="Times New Roman"/>
                        <a:cs typeface="Times New Roman"/>
                        <a:sym typeface="Times New Roman"/>
                      </a:endParaRPr>
                    </a:p>
                  </a:txBody>
                  <a:tcPr marL="91425" marR="91425" marT="91425" marB="91425"/>
                </a:tc>
                <a:extLst>
                  <a:ext uri="{0D108BD9-81ED-4DB2-BD59-A6C34878D82A}">
                    <a16:rowId xmlns:a16="http://schemas.microsoft.com/office/drawing/2014/main" xmlns="" val="10002"/>
                  </a:ext>
                </a:extLst>
              </a:tr>
            </a:tbl>
          </a:graphicData>
        </a:graphic>
      </p:graphicFrame>
      <p:sp>
        <p:nvSpPr>
          <p:cNvPr id="400" name="Google Shape;400;p49"/>
          <p:cNvSpPr txBox="1">
            <a:spLocks noGrp="1"/>
          </p:cNvSpPr>
          <p:nvPr>
            <p:ph type="title" idx="4294967295"/>
          </p:nvPr>
        </p:nvSpPr>
        <p:spPr>
          <a:xfrm>
            <a:off x="1073150" y="350430"/>
            <a:ext cx="10045700" cy="1325563"/>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2"/>
              </a:buClr>
              <a:buSzPts val="3600"/>
              <a:buFont typeface="Palatino"/>
              <a:buNone/>
            </a:pPr>
            <a:r>
              <a:rPr lang="en-US" dirty="0"/>
              <a:t>A Closer </a:t>
            </a:r>
            <a:r>
              <a:rPr lang="en-US" dirty="0" smtClean="0"/>
              <a:t>Look…Areas 6 &amp; 7  </a:t>
            </a:r>
            <a:endParaRPr dirty="0"/>
          </a:p>
        </p:txBody>
      </p:sp>
    </p:spTree>
    <p:extLst>
      <p:ext uri="{BB962C8B-B14F-4D97-AF65-F5344CB8AC3E}">
        <p14:creationId xmlns:p14="http://schemas.microsoft.com/office/powerpoint/2010/main" val="36671317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50"/>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2"/>
              </a:buClr>
              <a:buSzPts val="3600"/>
              <a:buFont typeface="Palatino"/>
              <a:buNone/>
            </a:pPr>
            <a:r>
              <a:rPr lang="en-US" b="1" dirty="0"/>
              <a:t>Benefits</a:t>
            </a:r>
            <a:endParaRPr b="1" dirty="0"/>
          </a:p>
        </p:txBody>
      </p:sp>
      <p:sp>
        <p:nvSpPr>
          <p:cNvPr id="409" name="Google Shape;409;p50"/>
          <p:cNvSpPr txBox="1">
            <a:spLocks noGrp="1"/>
          </p:cNvSpPr>
          <p:nvPr>
            <p:ph sz="half" idx="1"/>
          </p:nvPr>
        </p:nvSpPr>
        <p:spPr>
          <a:prstGeom prst="rect">
            <a:avLst/>
          </a:prstGeom>
          <a:noFill/>
          <a:ln>
            <a:noFill/>
          </a:ln>
        </p:spPr>
        <p:txBody>
          <a:bodyPr spcFirstLastPara="1" wrap="square" lIns="91425" tIns="45700" rIns="91425" bIns="45700" anchor="t" anchorCtr="0">
            <a:normAutofit/>
          </a:bodyPr>
          <a:lstStyle/>
          <a:p>
            <a:pPr marL="457200" lvl="0" indent="-342900" algn="l" rtl="0">
              <a:lnSpc>
                <a:spcPct val="100000"/>
              </a:lnSpc>
              <a:spcBef>
                <a:spcPts val="0"/>
              </a:spcBef>
              <a:spcAft>
                <a:spcPts val="0"/>
              </a:spcAft>
              <a:buSzPts val="1800"/>
              <a:buChar char="•"/>
            </a:pPr>
            <a:r>
              <a:rPr lang="en-US" dirty="0"/>
              <a:t>Aligns with proposed CalGETC</a:t>
            </a:r>
            <a:endParaRPr dirty="0"/>
          </a:p>
          <a:p>
            <a:pPr marL="457200" lvl="0" indent="-342900" algn="l" rtl="0">
              <a:lnSpc>
                <a:spcPct val="100000"/>
              </a:lnSpc>
              <a:spcBef>
                <a:spcPts val="0"/>
              </a:spcBef>
              <a:spcAft>
                <a:spcPts val="0"/>
              </a:spcAft>
              <a:buSzPts val="1800"/>
              <a:buChar char="•"/>
            </a:pPr>
            <a:r>
              <a:rPr lang="en-US" dirty="0"/>
              <a:t>Consistent with current associate degree requirements</a:t>
            </a:r>
            <a:endParaRPr dirty="0"/>
          </a:p>
          <a:p>
            <a:pPr marL="914400" lvl="1" indent="-342900" algn="l" rtl="0">
              <a:lnSpc>
                <a:spcPct val="100000"/>
              </a:lnSpc>
              <a:spcBef>
                <a:spcPts val="0"/>
              </a:spcBef>
              <a:spcAft>
                <a:spcPts val="0"/>
              </a:spcAft>
              <a:buSzPts val="1800"/>
              <a:buChar char="•"/>
            </a:pPr>
            <a:r>
              <a:rPr lang="en-US" dirty="0"/>
              <a:t>transfer-level math is not necessarily required</a:t>
            </a:r>
            <a:endParaRPr dirty="0"/>
          </a:p>
          <a:p>
            <a:pPr marL="457200" lvl="0" indent="-342900" algn="l" rtl="0">
              <a:lnSpc>
                <a:spcPct val="100000"/>
              </a:lnSpc>
              <a:spcBef>
                <a:spcPts val="0"/>
              </a:spcBef>
              <a:spcAft>
                <a:spcPts val="0"/>
              </a:spcAft>
              <a:buSzPts val="1800"/>
              <a:buChar char="•"/>
            </a:pPr>
            <a:r>
              <a:rPr lang="en-US" dirty="0"/>
              <a:t>Eliminates the “competency” requirement ambiguities</a:t>
            </a:r>
            <a:endParaRPr dirty="0"/>
          </a:p>
          <a:p>
            <a:pPr marL="914400" lvl="1" indent="-342900" algn="l" rtl="0">
              <a:lnSpc>
                <a:spcPct val="100000"/>
              </a:lnSpc>
              <a:spcBef>
                <a:spcPts val="0"/>
              </a:spcBef>
              <a:spcAft>
                <a:spcPts val="0"/>
              </a:spcAft>
              <a:buSzPts val="1800"/>
              <a:buChar char="•"/>
            </a:pPr>
            <a:r>
              <a:rPr lang="en-US" dirty="0"/>
              <a:t>Defining each area could be done with competencies like what has been done for the Ethnic Studies area</a:t>
            </a:r>
            <a:endParaRPr dirty="0"/>
          </a:p>
          <a:p>
            <a:pPr marL="457200" lvl="0" indent="-342900" algn="l" rtl="0">
              <a:lnSpc>
                <a:spcPct val="100000"/>
              </a:lnSpc>
              <a:spcBef>
                <a:spcPts val="0"/>
              </a:spcBef>
              <a:spcAft>
                <a:spcPts val="0"/>
              </a:spcAft>
              <a:buSzPts val="1800"/>
              <a:buChar char="•"/>
            </a:pPr>
            <a:r>
              <a:rPr lang="en-US" dirty="0"/>
              <a:t>Easier for all to understand and navigate: students, faculty, administrators, staff, legislators, special interest groups, and the community </a:t>
            </a:r>
            <a:endParaRPr dirty="0"/>
          </a:p>
        </p:txBody>
      </p:sp>
      <p:sp>
        <p:nvSpPr>
          <p:cNvPr id="410" name="Google Shape;410;p50"/>
          <p:cNvSpPr txBox="1">
            <a:spLocks noGrp="1"/>
          </p:cNvSpPr>
          <p:nvPr>
            <p:ph type="sldNum" sz="quarter" idx="10"/>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23</a:t>
            </a:fld>
            <a:endParaRPr dirty="0"/>
          </a:p>
        </p:txBody>
      </p:sp>
    </p:spTree>
    <p:extLst>
      <p:ext uri="{BB962C8B-B14F-4D97-AF65-F5344CB8AC3E}">
        <p14:creationId xmlns:p14="http://schemas.microsoft.com/office/powerpoint/2010/main" val="5809489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51"/>
          <p:cNvSpPr txBox="1">
            <a:spLocks noGrp="1"/>
          </p:cNvSpPr>
          <p:nvPr>
            <p:ph type="title"/>
          </p:nvPr>
        </p:nvSpPr>
        <p:spPr>
          <a:prstGeom prst="rect">
            <a:avLst/>
          </a:prstGeom>
        </p:spPr>
        <p:txBody>
          <a:bodyPr spcFirstLastPara="1" wrap="square" lIns="91425" tIns="45700" rIns="91425" bIns="45700" anchor="ctr" anchorCtr="0">
            <a:normAutofit fontScale="90000"/>
          </a:bodyPr>
          <a:lstStyle/>
          <a:p>
            <a:pPr marL="0" lvl="0" indent="0" algn="ctr" rtl="0">
              <a:spcBef>
                <a:spcPts val="0"/>
              </a:spcBef>
              <a:spcAft>
                <a:spcPts val="0"/>
              </a:spcAft>
              <a:buNone/>
            </a:pPr>
            <a:r>
              <a:rPr lang="en-US" sz="5400" b="1" dirty="0"/>
              <a:t>Proposing a GE Pathway for the CCC Baccalaureate Degree</a:t>
            </a:r>
            <a:endParaRPr sz="5400" b="1" dirty="0"/>
          </a:p>
        </p:txBody>
      </p:sp>
      <p:sp>
        <p:nvSpPr>
          <p:cNvPr id="418" name="Google Shape;418;p51"/>
          <p:cNvSpPr txBox="1">
            <a:spLocks noGrp="1"/>
          </p:cNvSpPr>
          <p:nvPr>
            <p:ph idx="1"/>
          </p:nvPr>
        </p:nvSpPr>
        <p:spPr>
          <a:prstGeom prst="rect">
            <a:avLst/>
          </a:prstGeom>
        </p:spPr>
        <p:txBody>
          <a:bodyPr spcFirstLastPara="1" wrap="square" lIns="91425" tIns="45700" rIns="91425" bIns="45700" anchor="ctr" anchorCtr="0">
            <a:normAutofit/>
          </a:bodyPr>
          <a:lstStyle/>
          <a:p>
            <a:pPr marL="0" lvl="0" indent="0" algn="ctr" rtl="0">
              <a:spcBef>
                <a:spcPts val="1000"/>
              </a:spcBef>
              <a:spcAft>
                <a:spcPts val="0"/>
              </a:spcAft>
              <a:buNone/>
            </a:pPr>
            <a:r>
              <a:rPr lang="en-US" sz="4600" b="1" dirty="0">
                <a:solidFill>
                  <a:srgbClr val="38761D"/>
                </a:solidFill>
              </a:rPr>
              <a:t>What are the current requirements?</a:t>
            </a:r>
            <a:endParaRPr sz="4600" b="1" dirty="0">
              <a:solidFill>
                <a:srgbClr val="38761D"/>
              </a:solidFill>
            </a:endParaRPr>
          </a:p>
          <a:p>
            <a:pPr marL="0" lvl="0" indent="0" algn="ctr" rtl="0">
              <a:spcBef>
                <a:spcPts val="1000"/>
              </a:spcBef>
              <a:spcAft>
                <a:spcPts val="0"/>
              </a:spcAft>
              <a:buNone/>
            </a:pPr>
            <a:r>
              <a:rPr lang="en-US" sz="4600" b="1" dirty="0">
                <a:solidFill>
                  <a:srgbClr val="38761D"/>
                </a:solidFill>
              </a:rPr>
              <a:t>Why would we consider this?</a:t>
            </a:r>
            <a:endParaRPr sz="4600" b="1" dirty="0">
              <a:solidFill>
                <a:srgbClr val="38761D"/>
              </a:solidFill>
            </a:endParaRPr>
          </a:p>
        </p:txBody>
      </p:sp>
      <p:sp>
        <p:nvSpPr>
          <p:cNvPr id="417" name="Google Shape;417;p51"/>
          <p:cNvSpPr txBox="1">
            <a:spLocks noGrp="1"/>
          </p:cNvSpPr>
          <p:nvPr>
            <p:ph type="sldNum" sz="quarter" idx="10"/>
          </p:nvPr>
        </p:nvSpPr>
        <p:spPr>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solidFill>
                  <a:schemeClr val="lt1"/>
                </a:solidFill>
              </a:rPr>
              <a:t>24</a:t>
            </a:fld>
            <a:endParaRPr dirty="0">
              <a:solidFill>
                <a:schemeClr val="lt1"/>
              </a:solidFill>
            </a:endParaRPr>
          </a:p>
        </p:txBody>
      </p:sp>
    </p:spTree>
    <p:extLst>
      <p:ext uri="{BB962C8B-B14F-4D97-AF65-F5344CB8AC3E}">
        <p14:creationId xmlns:p14="http://schemas.microsoft.com/office/powerpoint/2010/main" val="5094735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52"/>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2"/>
              </a:buClr>
              <a:buSzPts val="3600"/>
              <a:buFont typeface="Palatino"/>
              <a:buNone/>
            </a:pPr>
            <a:r>
              <a:rPr lang="en-US" b="1" dirty="0"/>
              <a:t>CCC Baccalaureate Degrees and General Education </a:t>
            </a:r>
            <a:endParaRPr b="1" dirty="0"/>
          </a:p>
        </p:txBody>
      </p:sp>
      <p:sp>
        <p:nvSpPr>
          <p:cNvPr id="424" name="Google Shape;424;p52"/>
          <p:cNvSpPr txBox="1">
            <a:spLocks noGrp="1"/>
          </p:cNvSpPr>
          <p:nvPr>
            <p:ph sz="half" idx="1"/>
          </p:nvPr>
        </p:nvSpPr>
        <p:spPr>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3A3838"/>
              </a:buClr>
              <a:buSzPts val="2600"/>
              <a:buChar char="•"/>
            </a:pPr>
            <a:r>
              <a:rPr lang="en-US" dirty="0">
                <a:latin typeface="Times New Roman"/>
                <a:ea typeface="Times New Roman"/>
                <a:cs typeface="Times New Roman"/>
                <a:sym typeface="Times New Roman"/>
              </a:rPr>
              <a:t>Currently, students in a California community college baccalaureate degree program must complete the CSU General Education Breadth pattern or Intersegmental General Education Transfer Curriculum </a:t>
            </a:r>
            <a:r>
              <a:rPr lang="en-US" i="1" dirty="0">
                <a:latin typeface="Times New Roman"/>
                <a:ea typeface="Times New Roman"/>
                <a:cs typeface="Times New Roman"/>
                <a:sym typeface="Times New Roman"/>
              </a:rPr>
              <a:t>(will become obsolete)</a:t>
            </a:r>
            <a:endParaRPr i="1" dirty="0"/>
          </a:p>
          <a:p>
            <a:pPr marL="228600" lvl="0" indent="-228600" algn="l" rtl="0">
              <a:lnSpc>
                <a:spcPct val="90000"/>
              </a:lnSpc>
              <a:spcBef>
                <a:spcPts val="1000"/>
              </a:spcBef>
              <a:spcAft>
                <a:spcPts val="0"/>
              </a:spcAft>
              <a:buClr>
                <a:srgbClr val="3A3838"/>
              </a:buClr>
              <a:buSzPts val="2600"/>
              <a:buChar char="•"/>
            </a:pPr>
            <a:r>
              <a:rPr lang="en-US" dirty="0">
                <a:latin typeface="Times New Roman"/>
                <a:ea typeface="Times New Roman"/>
                <a:cs typeface="Times New Roman"/>
                <a:sym typeface="Times New Roman"/>
              </a:rPr>
              <a:t>Current information on General Education for Baccalaureate Degree Programs can be found in the </a:t>
            </a:r>
            <a:r>
              <a:rPr lang="en-US" u="sng" dirty="0">
                <a:solidFill>
                  <a:schemeClr val="hlink"/>
                </a:solidFill>
                <a:latin typeface="Times New Roman"/>
                <a:ea typeface="Times New Roman"/>
                <a:cs typeface="Times New Roman"/>
                <a:sym typeface="Times New Roman"/>
                <a:hlinkClick r:id="rId3"/>
              </a:rPr>
              <a:t>CCC Baccalaureate Degree Pilot Program Handbook</a:t>
            </a:r>
            <a:r>
              <a:rPr lang="en-US" dirty="0">
                <a:latin typeface="Times New Roman"/>
                <a:ea typeface="Times New Roman"/>
                <a:cs typeface="Times New Roman"/>
                <a:sym typeface="Times New Roman"/>
              </a:rPr>
              <a:t> (2016) which is under revision. </a:t>
            </a:r>
            <a:endParaRPr dirty="0"/>
          </a:p>
          <a:p>
            <a:pPr marL="228600" lvl="0" indent="-228600" algn="l" rtl="0">
              <a:lnSpc>
                <a:spcPct val="90000"/>
              </a:lnSpc>
              <a:spcBef>
                <a:spcPts val="1000"/>
              </a:spcBef>
              <a:spcAft>
                <a:spcPts val="0"/>
              </a:spcAft>
              <a:buClr>
                <a:srgbClr val="3A3838"/>
              </a:buClr>
              <a:buSzPts val="2600"/>
              <a:buChar char="•"/>
            </a:pPr>
            <a:r>
              <a:rPr lang="en-US" dirty="0">
                <a:latin typeface="Times New Roman"/>
                <a:ea typeface="Times New Roman"/>
                <a:cs typeface="Times New Roman"/>
                <a:sym typeface="Times New Roman"/>
              </a:rPr>
              <a:t>A new GE pattern or pathway is being discussed to potentially align with the proposed CalGETC pathway. </a:t>
            </a:r>
            <a:endParaRPr i="1" dirty="0">
              <a:solidFill>
                <a:srgbClr val="FF00FF"/>
              </a:solidFill>
            </a:endParaRPr>
          </a:p>
          <a:p>
            <a:pPr marL="0" lvl="0" indent="0" algn="l" rtl="0">
              <a:lnSpc>
                <a:spcPct val="90000"/>
              </a:lnSpc>
              <a:spcBef>
                <a:spcPts val="1000"/>
              </a:spcBef>
              <a:spcAft>
                <a:spcPts val="0"/>
              </a:spcAft>
              <a:buClr>
                <a:srgbClr val="3A3838"/>
              </a:buClr>
              <a:buSzPts val="2600"/>
              <a:buNone/>
            </a:pPr>
            <a:endParaRPr dirty="0"/>
          </a:p>
        </p:txBody>
      </p:sp>
      <p:sp>
        <p:nvSpPr>
          <p:cNvPr id="425" name="Google Shape;425;p52"/>
          <p:cNvSpPr txBox="1">
            <a:spLocks noGrp="1"/>
          </p:cNvSpPr>
          <p:nvPr>
            <p:ph type="sldNum" sz="quarter" idx="10"/>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25</a:t>
            </a:fld>
            <a:endParaRPr dirty="0"/>
          </a:p>
        </p:txBody>
      </p:sp>
    </p:spTree>
    <p:extLst>
      <p:ext uri="{BB962C8B-B14F-4D97-AF65-F5344CB8AC3E}">
        <p14:creationId xmlns:p14="http://schemas.microsoft.com/office/powerpoint/2010/main" val="11635099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53"/>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2"/>
              </a:buClr>
              <a:buSzPts val="3600"/>
              <a:buFont typeface="Palatino"/>
              <a:buNone/>
            </a:pPr>
            <a:r>
              <a:rPr lang="en-US" dirty="0"/>
              <a:t>Resolution on Baccalaureate General Education </a:t>
            </a:r>
            <a:endParaRPr dirty="0"/>
          </a:p>
        </p:txBody>
      </p:sp>
      <p:sp>
        <p:nvSpPr>
          <p:cNvPr id="432" name="Google Shape;432;p53"/>
          <p:cNvSpPr txBox="1">
            <a:spLocks noGrp="1"/>
          </p:cNvSpPr>
          <p:nvPr>
            <p:ph sz="half" idx="1"/>
          </p:nvPr>
        </p:nvSpPr>
        <p:spPr>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90000"/>
              </a:lnSpc>
              <a:spcBef>
                <a:spcPts val="0"/>
              </a:spcBef>
              <a:spcAft>
                <a:spcPts val="0"/>
              </a:spcAft>
              <a:buClr>
                <a:srgbClr val="3A3838"/>
              </a:buClr>
              <a:buSzPct val="100000"/>
              <a:buNone/>
            </a:pPr>
            <a:r>
              <a:rPr lang="en-US" b="1" u="sng" dirty="0">
                <a:solidFill>
                  <a:schemeClr val="hlink"/>
                </a:solidFill>
                <a:latin typeface="Times New Roman"/>
                <a:ea typeface="Times New Roman"/>
                <a:cs typeface="Times New Roman"/>
                <a:sym typeface="Times New Roman"/>
                <a:hlinkClick r:id="rId3"/>
              </a:rPr>
              <a:t>9.03 S22 Develop Lower Division GE Pathway for CCC Baccalaureate Degree Programs</a:t>
            </a:r>
            <a:endParaRPr b="1" dirty="0">
              <a:latin typeface="Times New Roman"/>
              <a:ea typeface="Times New Roman"/>
              <a:cs typeface="Times New Roman"/>
              <a:sym typeface="Times New Roman"/>
            </a:endParaRPr>
          </a:p>
          <a:p>
            <a:pPr marL="0" lvl="0" indent="0" algn="l" rtl="0">
              <a:lnSpc>
                <a:spcPct val="90000"/>
              </a:lnSpc>
              <a:spcBef>
                <a:spcPts val="1000"/>
              </a:spcBef>
              <a:spcAft>
                <a:spcPts val="0"/>
              </a:spcAft>
              <a:buClr>
                <a:srgbClr val="3A3838"/>
              </a:buClr>
              <a:buSzPct val="100000"/>
              <a:buNone/>
            </a:pPr>
            <a:r>
              <a:rPr lang="en-US" dirty="0">
                <a:latin typeface="Times New Roman"/>
                <a:ea typeface="Times New Roman"/>
                <a:cs typeface="Times New Roman"/>
                <a:sym typeface="Times New Roman"/>
              </a:rPr>
              <a:t>Whereas, AB 927 (Medina, 2021) expands baccalaureate degree programs in the California Community Colleges;</a:t>
            </a:r>
            <a:endParaRPr dirty="0"/>
          </a:p>
          <a:p>
            <a:pPr marL="0" lvl="0" indent="0" algn="l" rtl="0">
              <a:lnSpc>
                <a:spcPct val="90000"/>
              </a:lnSpc>
              <a:spcBef>
                <a:spcPts val="1000"/>
              </a:spcBef>
              <a:spcAft>
                <a:spcPts val="0"/>
              </a:spcAft>
              <a:buClr>
                <a:srgbClr val="3A3838"/>
              </a:buClr>
              <a:buSzPct val="100000"/>
              <a:buNone/>
            </a:pPr>
            <a:r>
              <a:rPr lang="en-US" dirty="0">
                <a:latin typeface="Times New Roman"/>
                <a:ea typeface="Times New Roman"/>
                <a:cs typeface="Times New Roman"/>
                <a:sym typeface="Times New Roman"/>
              </a:rPr>
              <a:t>Whereas, Applicants to California community college baccalaureate degree programs currently must complete the CSU General Education Breadth pattern or Intersegmental General Education Transfer Curriculum, both of which may soon be obsolete given the </a:t>
            </a:r>
            <a:r>
              <a:rPr lang="en-US" u="sng" dirty="0">
                <a:solidFill>
                  <a:schemeClr val="hlink"/>
                </a:solidFill>
                <a:latin typeface="Times New Roman"/>
                <a:ea typeface="Times New Roman"/>
                <a:cs typeface="Times New Roman"/>
                <a:sym typeface="Times New Roman"/>
                <a:hlinkClick r:id="rId4"/>
              </a:rPr>
              <a:t>AB 928</a:t>
            </a:r>
            <a:r>
              <a:rPr lang="en-US" dirty="0">
                <a:latin typeface="Times New Roman"/>
                <a:ea typeface="Times New Roman"/>
                <a:cs typeface="Times New Roman"/>
                <a:sym typeface="Times New Roman"/>
              </a:rPr>
              <a:t> (Berman, 2021) mandate to “establish a singular lower division general education pathway that meets the academic requirements necessary for admission to the California State University and the University of California” for implementation by fall 2025 and that the pathway “be the only lower division general education pathway used to determine eligibility and sufficient academic preparation for transfer into both segments”; and</a:t>
            </a:r>
            <a:endParaRPr dirty="0"/>
          </a:p>
          <a:p>
            <a:pPr marL="0" lvl="0" indent="0" algn="l" rtl="0">
              <a:lnSpc>
                <a:spcPct val="90000"/>
              </a:lnSpc>
              <a:spcBef>
                <a:spcPts val="1000"/>
              </a:spcBef>
              <a:spcAft>
                <a:spcPts val="0"/>
              </a:spcAft>
              <a:buClr>
                <a:srgbClr val="3A3838"/>
              </a:buClr>
              <a:buSzPct val="100000"/>
              <a:buNone/>
            </a:pPr>
            <a:r>
              <a:rPr lang="en-US" dirty="0">
                <a:latin typeface="Times New Roman"/>
                <a:ea typeface="Times New Roman"/>
                <a:cs typeface="Times New Roman"/>
                <a:sym typeface="Times New Roman"/>
              </a:rPr>
              <a:t>Whereas, The scope and purpose of baccalaureate degrees differ between the California Community Colleges, the California State University, and the University of California, and specifics for lower division general education preparation differs based on those scopes and purposes;</a:t>
            </a:r>
            <a:endParaRPr dirty="0"/>
          </a:p>
          <a:p>
            <a:pPr marL="0" lvl="0" indent="0" algn="l" rtl="0">
              <a:lnSpc>
                <a:spcPct val="90000"/>
              </a:lnSpc>
              <a:spcBef>
                <a:spcPts val="1000"/>
              </a:spcBef>
              <a:spcAft>
                <a:spcPts val="0"/>
              </a:spcAft>
              <a:buClr>
                <a:srgbClr val="3A3838"/>
              </a:buClr>
              <a:buSzPct val="100000"/>
              <a:buNone/>
            </a:pPr>
            <a:r>
              <a:rPr lang="en-US" dirty="0">
                <a:latin typeface="Times New Roman"/>
                <a:ea typeface="Times New Roman"/>
                <a:cs typeface="Times New Roman"/>
                <a:sym typeface="Times New Roman"/>
              </a:rPr>
              <a:t>Resolved, That the Academic Senate for California Community Colleges work with the California Community Colleges Chancellor’s Office to develop a lower division general education pathway specific to California community college baccalaureate degree programs for approval by Spring 2023 and system-wide implementation by fall 2024.</a:t>
            </a:r>
            <a:endParaRPr dirty="0"/>
          </a:p>
          <a:p>
            <a:pPr marL="228600" lvl="0" indent="-113029" algn="l" rtl="0">
              <a:lnSpc>
                <a:spcPct val="90000"/>
              </a:lnSpc>
              <a:spcBef>
                <a:spcPts val="1000"/>
              </a:spcBef>
              <a:spcAft>
                <a:spcPts val="0"/>
              </a:spcAft>
              <a:buClr>
                <a:srgbClr val="3A3838"/>
              </a:buClr>
              <a:buSzPct val="100000"/>
              <a:buNone/>
            </a:pPr>
            <a:endParaRPr dirty="0"/>
          </a:p>
        </p:txBody>
      </p:sp>
      <p:sp>
        <p:nvSpPr>
          <p:cNvPr id="433" name="Google Shape;433;p53"/>
          <p:cNvSpPr txBox="1">
            <a:spLocks noGrp="1"/>
          </p:cNvSpPr>
          <p:nvPr>
            <p:ph type="sldNum" sz="quarter" idx="10"/>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26</a:t>
            </a:fld>
            <a:endParaRPr dirty="0"/>
          </a:p>
        </p:txBody>
      </p:sp>
    </p:spTree>
    <p:extLst>
      <p:ext uri="{BB962C8B-B14F-4D97-AF65-F5344CB8AC3E}">
        <p14:creationId xmlns:p14="http://schemas.microsoft.com/office/powerpoint/2010/main" val="21561823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9" name="Google Shape;439;p54"/>
          <p:cNvSpPr txBox="1">
            <a:spLocks noGrp="1"/>
          </p:cNvSpPr>
          <p:nvPr>
            <p:ph type="sldNum" sz="quarter" idx="10"/>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27</a:t>
            </a:fld>
            <a:endParaRPr dirty="0"/>
          </a:p>
        </p:txBody>
      </p:sp>
      <p:sp>
        <p:nvSpPr>
          <p:cNvPr id="440" name="Google Shape;440;p54"/>
          <p:cNvSpPr txBox="1"/>
          <p:nvPr/>
        </p:nvSpPr>
        <p:spPr>
          <a:xfrm>
            <a:off x="2834640" y="5958840"/>
            <a:ext cx="6522720" cy="821733"/>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US" sz="1800" dirty="0">
                <a:latin typeface="Times New Roman"/>
                <a:ea typeface="Times New Roman"/>
                <a:cs typeface="Times New Roman"/>
                <a:sym typeface="Times New Roman"/>
              </a:rPr>
              <a:t>* indicates transfer-level course required</a:t>
            </a:r>
            <a:endParaRPr sz="1800" dirty="0">
              <a:latin typeface="Times New Roman"/>
              <a:ea typeface="Times New Roman"/>
              <a:cs typeface="Times New Roman"/>
              <a:sym typeface="Times New Roman"/>
            </a:endParaRPr>
          </a:p>
          <a:p>
            <a:pPr marL="0" lvl="0" indent="0" algn="ctr" rtl="0">
              <a:lnSpc>
                <a:spcPct val="115000"/>
              </a:lnSpc>
              <a:spcBef>
                <a:spcPts val="0"/>
              </a:spcBef>
              <a:spcAft>
                <a:spcPts val="0"/>
              </a:spcAft>
              <a:buNone/>
            </a:pPr>
            <a:r>
              <a:rPr lang="en-US" sz="1800" dirty="0">
                <a:latin typeface="Times New Roman"/>
                <a:ea typeface="Times New Roman"/>
                <a:cs typeface="Times New Roman"/>
                <a:sym typeface="Times New Roman"/>
              </a:rPr>
              <a:t>+ indicates transfer-level course required with limited exceptions</a:t>
            </a:r>
            <a:endParaRPr sz="1800" dirty="0">
              <a:latin typeface="Times New Roman"/>
              <a:ea typeface="Times New Roman"/>
              <a:cs typeface="Times New Roman"/>
              <a:sym typeface="Times New Roman"/>
            </a:endParaRPr>
          </a:p>
        </p:txBody>
      </p:sp>
      <p:graphicFrame>
        <p:nvGraphicFramePr>
          <p:cNvPr id="441" name="Google Shape;441;p54"/>
          <p:cNvGraphicFramePr/>
          <p:nvPr>
            <p:extLst>
              <p:ext uri="{D42A27DB-BD31-4B8C-83A1-F6EECF244321}">
                <p14:modId xmlns:p14="http://schemas.microsoft.com/office/powerpoint/2010/main" val="1331511488"/>
              </p:ext>
            </p:extLst>
          </p:nvPr>
        </p:nvGraphicFramePr>
        <p:xfrm>
          <a:off x="373224" y="1576873"/>
          <a:ext cx="11131421" cy="4164056"/>
        </p:xfrm>
        <a:graphic>
          <a:graphicData uri="http://schemas.openxmlformats.org/drawingml/2006/table">
            <a:tbl>
              <a:tblPr>
                <a:noFill/>
              </a:tblPr>
              <a:tblGrid>
                <a:gridCol w="447984">
                  <a:extLst>
                    <a:ext uri="{9D8B030D-6E8A-4147-A177-3AD203B41FA5}">
                      <a16:colId xmlns:a16="http://schemas.microsoft.com/office/drawing/2014/main" xmlns="" val="20000"/>
                    </a:ext>
                  </a:extLst>
                </a:gridCol>
                <a:gridCol w="4676885">
                  <a:extLst>
                    <a:ext uri="{9D8B030D-6E8A-4147-A177-3AD203B41FA5}">
                      <a16:colId xmlns:a16="http://schemas.microsoft.com/office/drawing/2014/main" xmlns="" val="20001"/>
                    </a:ext>
                  </a:extLst>
                </a:gridCol>
                <a:gridCol w="2570577">
                  <a:extLst>
                    <a:ext uri="{9D8B030D-6E8A-4147-A177-3AD203B41FA5}">
                      <a16:colId xmlns:a16="http://schemas.microsoft.com/office/drawing/2014/main" xmlns="" val="20002"/>
                    </a:ext>
                  </a:extLst>
                </a:gridCol>
                <a:gridCol w="3435975">
                  <a:extLst>
                    <a:ext uri="{9D8B030D-6E8A-4147-A177-3AD203B41FA5}">
                      <a16:colId xmlns:a16="http://schemas.microsoft.com/office/drawing/2014/main" xmlns="" val="20003"/>
                    </a:ext>
                  </a:extLst>
                </a:gridCol>
              </a:tblGrid>
              <a:tr h="678601">
                <a:tc>
                  <a:txBody>
                    <a:bodyPr/>
                    <a:lstStyle/>
                    <a:p>
                      <a:pPr marL="0" lvl="0" indent="0" algn="l" rtl="0">
                        <a:spcBef>
                          <a:spcPts val="0"/>
                        </a:spcBef>
                        <a:spcAft>
                          <a:spcPts val="0"/>
                        </a:spcAft>
                        <a:buNone/>
                      </a:pPr>
                      <a:r>
                        <a:rPr lang="en-US" sz="1600" dirty="0">
                          <a:solidFill>
                            <a:srgbClr val="000000"/>
                          </a:solidFill>
                          <a:latin typeface="Times New Roman"/>
                          <a:ea typeface="Times New Roman"/>
                          <a:cs typeface="Times New Roman"/>
                          <a:sym typeface="Times New Roman"/>
                        </a:rPr>
                        <a:t>1</a:t>
                      </a:r>
                      <a:endParaRPr sz="1600" dirty="0">
                        <a:solidFill>
                          <a:srgbClr val="000000"/>
                        </a:solidFill>
                        <a:latin typeface="Times New Roman"/>
                        <a:ea typeface="Times New Roman"/>
                        <a:cs typeface="Times New Roman"/>
                        <a:sym typeface="Times New Roman"/>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600" dirty="0">
                          <a:solidFill>
                            <a:srgbClr val="000000"/>
                          </a:solidFill>
                          <a:latin typeface="Times New Roman"/>
                          <a:ea typeface="Times New Roman"/>
                          <a:cs typeface="Times New Roman"/>
                          <a:sym typeface="Times New Roman"/>
                        </a:rPr>
                        <a:t>English Composition</a:t>
                      </a:r>
                      <a:endParaRPr sz="1600" dirty="0">
                        <a:solidFill>
                          <a:srgbClr val="000000"/>
                        </a:solidFill>
                        <a:latin typeface="Times New Roman"/>
                        <a:ea typeface="Times New Roman"/>
                        <a:cs typeface="Times New Roman"/>
                        <a:sym typeface="Times New Roman"/>
                      </a:endParaRPr>
                    </a:p>
                    <a:p>
                      <a:pPr marL="0" lvl="0" indent="0" algn="l" rtl="0">
                        <a:spcBef>
                          <a:spcPts val="0"/>
                        </a:spcBef>
                        <a:spcAft>
                          <a:spcPts val="0"/>
                        </a:spcAft>
                        <a:buNone/>
                      </a:pPr>
                      <a:r>
                        <a:rPr lang="en-US" sz="1600" dirty="0">
                          <a:solidFill>
                            <a:srgbClr val="000000"/>
                          </a:solidFill>
                          <a:latin typeface="Times New Roman"/>
                          <a:ea typeface="Times New Roman"/>
                          <a:cs typeface="Times New Roman"/>
                          <a:sym typeface="Times New Roman"/>
                        </a:rPr>
                        <a:t>Oral Communication and Critical Thinking</a:t>
                      </a:r>
                      <a:endParaRPr sz="1600" dirty="0">
                        <a:solidFill>
                          <a:srgbClr val="000000"/>
                        </a:solidFill>
                        <a:latin typeface="Times New Roman"/>
                        <a:ea typeface="Times New Roman"/>
                        <a:cs typeface="Times New Roman"/>
                        <a:sym typeface="Times New Roman"/>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600" dirty="0">
                          <a:solidFill>
                            <a:srgbClr val="000000"/>
                          </a:solidFill>
                          <a:latin typeface="Times New Roman"/>
                          <a:ea typeface="Times New Roman"/>
                          <a:cs typeface="Times New Roman"/>
                          <a:sym typeface="Times New Roman"/>
                        </a:rPr>
                        <a:t>3 semester/4 quarter units*</a:t>
                      </a:r>
                      <a:endParaRPr sz="1600" dirty="0">
                        <a:solidFill>
                          <a:srgbClr val="000000"/>
                        </a:solidFill>
                        <a:latin typeface="Times New Roman"/>
                        <a:ea typeface="Times New Roman"/>
                        <a:cs typeface="Times New Roman"/>
                        <a:sym typeface="Times New Roman"/>
                      </a:endParaRPr>
                    </a:p>
                    <a:p>
                      <a:pPr marL="0" lvl="0" indent="0" algn="l" rtl="0">
                        <a:spcBef>
                          <a:spcPts val="0"/>
                        </a:spcBef>
                        <a:spcAft>
                          <a:spcPts val="0"/>
                        </a:spcAft>
                        <a:buNone/>
                      </a:pPr>
                      <a:r>
                        <a:rPr lang="en-US" sz="1600" dirty="0">
                          <a:solidFill>
                            <a:srgbClr val="000000"/>
                          </a:solidFill>
                          <a:latin typeface="Times New Roman"/>
                          <a:ea typeface="Times New Roman"/>
                          <a:cs typeface="Times New Roman"/>
                          <a:sym typeface="Times New Roman"/>
                        </a:rPr>
                        <a:t>3 semester/4 quarter units*</a:t>
                      </a:r>
                      <a:endParaRPr sz="1600" dirty="0">
                        <a:solidFill>
                          <a:srgbClr val="000000"/>
                        </a:solidFill>
                        <a:latin typeface="Times New Roman"/>
                        <a:ea typeface="Times New Roman"/>
                        <a:cs typeface="Times New Roman"/>
                        <a:sym typeface="Times New Roman"/>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600" dirty="0">
                          <a:solidFill>
                            <a:srgbClr val="000000"/>
                          </a:solidFill>
                          <a:latin typeface="Times New Roman"/>
                          <a:ea typeface="Times New Roman"/>
                          <a:cs typeface="Times New Roman"/>
                          <a:sym typeface="Times New Roman"/>
                        </a:rPr>
                        <a:t>Title 5 §55063(c)(4)(A) and (d)(1)</a:t>
                      </a:r>
                      <a:endParaRPr sz="1600" dirty="0">
                        <a:solidFill>
                          <a:srgbClr val="000000"/>
                        </a:solidFill>
                        <a:latin typeface="Times New Roman"/>
                        <a:ea typeface="Times New Roman"/>
                        <a:cs typeface="Times New Roman"/>
                        <a:sym typeface="Times New Roman"/>
                      </a:endParaRPr>
                    </a:p>
                    <a:p>
                      <a:pPr marL="0" lvl="0" indent="0" algn="l" rtl="0">
                        <a:spcBef>
                          <a:spcPts val="0"/>
                        </a:spcBef>
                        <a:spcAft>
                          <a:spcPts val="0"/>
                        </a:spcAft>
                        <a:buNone/>
                      </a:pPr>
                      <a:r>
                        <a:rPr lang="en-US" sz="1600" dirty="0">
                          <a:solidFill>
                            <a:srgbClr val="000000"/>
                          </a:solidFill>
                          <a:latin typeface="Times New Roman"/>
                          <a:ea typeface="Times New Roman"/>
                          <a:cs typeface="Times New Roman"/>
                          <a:sym typeface="Times New Roman"/>
                        </a:rPr>
                        <a:t>Title 5 §55063(c)(4)(B)</a:t>
                      </a:r>
                      <a:endParaRPr sz="1600" dirty="0">
                        <a:solidFill>
                          <a:srgbClr val="000000"/>
                        </a:solidFill>
                        <a:latin typeface="Times New Roman"/>
                        <a:ea typeface="Times New Roman"/>
                        <a:cs typeface="Times New Roman"/>
                        <a:sym typeface="Times New Roman"/>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xmlns="" val="10000"/>
                  </a:ext>
                </a:extLst>
              </a:tr>
              <a:tr h="431826">
                <a:tc>
                  <a:txBody>
                    <a:bodyPr/>
                    <a:lstStyle/>
                    <a:p>
                      <a:pPr marL="0" lvl="0" indent="0" algn="l" rtl="0">
                        <a:spcBef>
                          <a:spcPts val="0"/>
                        </a:spcBef>
                        <a:spcAft>
                          <a:spcPts val="0"/>
                        </a:spcAft>
                        <a:buNone/>
                      </a:pPr>
                      <a:r>
                        <a:rPr lang="en-US" sz="1600" dirty="0">
                          <a:solidFill>
                            <a:srgbClr val="000000"/>
                          </a:solidFill>
                          <a:latin typeface="Times New Roman"/>
                          <a:ea typeface="Times New Roman"/>
                          <a:cs typeface="Times New Roman"/>
                          <a:sym typeface="Times New Roman"/>
                        </a:rPr>
                        <a:t>2</a:t>
                      </a:r>
                      <a:endParaRPr sz="1600" dirty="0">
                        <a:solidFill>
                          <a:srgbClr val="000000"/>
                        </a:solidFill>
                        <a:latin typeface="Times New Roman"/>
                        <a:ea typeface="Times New Roman"/>
                        <a:cs typeface="Times New Roman"/>
                        <a:sym typeface="Times New Roman"/>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600" dirty="0">
                          <a:solidFill>
                            <a:srgbClr val="000000"/>
                          </a:solidFill>
                          <a:latin typeface="Times New Roman"/>
                          <a:ea typeface="Times New Roman"/>
                          <a:cs typeface="Times New Roman"/>
                          <a:sym typeface="Times New Roman"/>
                        </a:rPr>
                        <a:t>Mathematical Concepts and Quantitative Reasoning</a:t>
                      </a:r>
                      <a:endParaRPr sz="1600" dirty="0">
                        <a:solidFill>
                          <a:srgbClr val="000000"/>
                        </a:solidFill>
                        <a:latin typeface="Times New Roman"/>
                        <a:ea typeface="Times New Roman"/>
                        <a:cs typeface="Times New Roman"/>
                        <a:sym typeface="Times New Roman"/>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600" dirty="0">
                          <a:solidFill>
                            <a:srgbClr val="000000"/>
                          </a:solidFill>
                          <a:latin typeface="Times New Roman"/>
                          <a:ea typeface="Times New Roman"/>
                          <a:cs typeface="Times New Roman"/>
                          <a:sym typeface="Times New Roman"/>
                        </a:rPr>
                        <a:t>3 semester/4 quarter units+</a:t>
                      </a:r>
                      <a:endParaRPr sz="1600" dirty="0">
                        <a:solidFill>
                          <a:srgbClr val="000000"/>
                        </a:solidFill>
                        <a:latin typeface="Times New Roman"/>
                        <a:ea typeface="Times New Roman"/>
                        <a:cs typeface="Times New Roman"/>
                        <a:sym typeface="Times New Roman"/>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600" dirty="0">
                          <a:solidFill>
                            <a:srgbClr val="000000"/>
                          </a:solidFill>
                          <a:latin typeface="Times New Roman"/>
                          <a:ea typeface="Times New Roman"/>
                          <a:cs typeface="Times New Roman"/>
                          <a:sym typeface="Times New Roman"/>
                        </a:rPr>
                        <a:t>Title 5 §55063(c)(4)(B) and (d)(2)</a:t>
                      </a:r>
                      <a:endParaRPr sz="1600" dirty="0">
                        <a:solidFill>
                          <a:srgbClr val="000000"/>
                        </a:solidFill>
                        <a:latin typeface="Times New Roman"/>
                        <a:ea typeface="Times New Roman"/>
                        <a:cs typeface="Times New Roman"/>
                        <a:sym typeface="Times New Roman"/>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xmlns="" val="10001"/>
                  </a:ext>
                </a:extLst>
              </a:tr>
              <a:tr h="431826">
                <a:tc>
                  <a:txBody>
                    <a:bodyPr/>
                    <a:lstStyle/>
                    <a:p>
                      <a:pPr marL="0" lvl="0" indent="0" algn="l" rtl="0">
                        <a:spcBef>
                          <a:spcPts val="0"/>
                        </a:spcBef>
                        <a:spcAft>
                          <a:spcPts val="0"/>
                        </a:spcAft>
                        <a:buNone/>
                      </a:pPr>
                      <a:r>
                        <a:rPr lang="en-US" sz="1600" dirty="0">
                          <a:solidFill>
                            <a:srgbClr val="000000"/>
                          </a:solidFill>
                          <a:latin typeface="Times New Roman"/>
                          <a:ea typeface="Times New Roman"/>
                          <a:cs typeface="Times New Roman"/>
                          <a:sym typeface="Times New Roman"/>
                        </a:rPr>
                        <a:t>3</a:t>
                      </a:r>
                      <a:endParaRPr sz="1600" dirty="0">
                        <a:solidFill>
                          <a:srgbClr val="000000"/>
                        </a:solidFill>
                        <a:latin typeface="Times New Roman"/>
                        <a:ea typeface="Times New Roman"/>
                        <a:cs typeface="Times New Roman"/>
                        <a:sym typeface="Times New Roman"/>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600" dirty="0">
                          <a:solidFill>
                            <a:srgbClr val="000000"/>
                          </a:solidFill>
                          <a:latin typeface="Times New Roman"/>
                          <a:ea typeface="Times New Roman"/>
                          <a:cs typeface="Times New Roman"/>
                          <a:sym typeface="Times New Roman"/>
                        </a:rPr>
                        <a:t>Arts and Humanities</a:t>
                      </a:r>
                      <a:endParaRPr sz="1600" dirty="0">
                        <a:solidFill>
                          <a:srgbClr val="000000"/>
                        </a:solidFill>
                        <a:latin typeface="Times New Roman"/>
                        <a:ea typeface="Times New Roman"/>
                        <a:cs typeface="Times New Roman"/>
                        <a:sym typeface="Times New Roman"/>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600" dirty="0">
                          <a:solidFill>
                            <a:srgbClr val="000000"/>
                          </a:solidFill>
                          <a:latin typeface="Times New Roman"/>
                          <a:ea typeface="Times New Roman"/>
                          <a:cs typeface="Times New Roman"/>
                          <a:sym typeface="Times New Roman"/>
                        </a:rPr>
                        <a:t>3 semester/4 quarter units*</a:t>
                      </a:r>
                      <a:endParaRPr sz="1600" dirty="0">
                        <a:solidFill>
                          <a:srgbClr val="000000"/>
                        </a:solidFill>
                        <a:latin typeface="Times New Roman"/>
                        <a:ea typeface="Times New Roman"/>
                        <a:cs typeface="Times New Roman"/>
                        <a:sym typeface="Times New Roman"/>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600" dirty="0">
                          <a:solidFill>
                            <a:srgbClr val="000000"/>
                          </a:solidFill>
                          <a:latin typeface="Times New Roman"/>
                          <a:ea typeface="Times New Roman"/>
                          <a:cs typeface="Times New Roman"/>
                          <a:sym typeface="Times New Roman"/>
                        </a:rPr>
                        <a:t>Title 5 §55063(c)(3)</a:t>
                      </a:r>
                      <a:endParaRPr sz="1600" dirty="0">
                        <a:solidFill>
                          <a:srgbClr val="000000"/>
                        </a:solidFill>
                        <a:latin typeface="Times New Roman"/>
                        <a:ea typeface="Times New Roman"/>
                        <a:cs typeface="Times New Roman"/>
                        <a:sym typeface="Times New Roman"/>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xmlns="" val="10002"/>
                  </a:ext>
                </a:extLst>
              </a:tr>
              <a:tr h="431826">
                <a:tc>
                  <a:txBody>
                    <a:bodyPr/>
                    <a:lstStyle/>
                    <a:p>
                      <a:pPr marL="0" lvl="0" indent="0" algn="l" rtl="0">
                        <a:spcBef>
                          <a:spcPts val="0"/>
                        </a:spcBef>
                        <a:spcAft>
                          <a:spcPts val="0"/>
                        </a:spcAft>
                        <a:buNone/>
                      </a:pPr>
                      <a:r>
                        <a:rPr lang="en-US" sz="1600" dirty="0">
                          <a:solidFill>
                            <a:srgbClr val="000000"/>
                          </a:solidFill>
                          <a:latin typeface="Times New Roman"/>
                          <a:ea typeface="Times New Roman"/>
                          <a:cs typeface="Times New Roman"/>
                          <a:sym typeface="Times New Roman"/>
                        </a:rPr>
                        <a:t>4</a:t>
                      </a:r>
                      <a:endParaRPr sz="1600" dirty="0">
                        <a:solidFill>
                          <a:srgbClr val="000000"/>
                        </a:solidFill>
                        <a:latin typeface="Times New Roman"/>
                        <a:ea typeface="Times New Roman"/>
                        <a:cs typeface="Times New Roman"/>
                        <a:sym typeface="Times New Roman"/>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600" dirty="0">
                          <a:solidFill>
                            <a:srgbClr val="000000"/>
                          </a:solidFill>
                          <a:latin typeface="Times New Roman"/>
                          <a:ea typeface="Times New Roman"/>
                          <a:cs typeface="Times New Roman"/>
                          <a:sym typeface="Times New Roman"/>
                        </a:rPr>
                        <a:t>Social and Behavioral Sciences</a:t>
                      </a:r>
                      <a:endParaRPr sz="1600" dirty="0">
                        <a:solidFill>
                          <a:srgbClr val="000000"/>
                        </a:solidFill>
                        <a:latin typeface="Times New Roman"/>
                        <a:ea typeface="Times New Roman"/>
                        <a:cs typeface="Times New Roman"/>
                        <a:sym typeface="Times New Roman"/>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600" dirty="0">
                          <a:solidFill>
                            <a:srgbClr val="000000"/>
                          </a:solidFill>
                          <a:latin typeface="Times New Roman"/>
                          <a:ea typeface="Times New Roman"/>
                          <a:cs typeface="Times New Roman"/>
                          <a:sym typeface="Times New Roman"/>
                        </a:rPr>
                        <a:t>3 semester/4 quarter units*</a:t>
                      </a:r>
                      <a:endParaRPr sz="1600" dirty="0">
                        <a:solidFill>
                          <a:srgbClr val="000000"/>
                        </a:solidFill>
                        <a:latin typeface="Times New Roman"/>
                        <a:ea typeface="Times New Roman"/>
                        <a:cs typeface="Times New Roman"/>
                        <a:sym typeface="Times New Roman"/>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600" dirty="0">
                          <a:solidFill>
                            <a:srgbClr val="000000"/>
                          </a:solidFill>
                          <a:latin typeface="Times New Roman"/>
                          <a:ea typeface="Times New Roman"/>
                          <a:cs typeface="Times New Roman"/>
                          <a:sym typeface="Times New Roman"/>
                        </a:rPr>
                        <a:t>Title 5 §55063(c)(2)</a:t>
                      </a:r>
                      <a:endParaRPr sz="1600" dirty="0">
                        <a:solidFill>
                          <a:srgbClr val="000000"/>
                        </a:solidFill>
                        <a:latin typeface="Times New Roman"/>
                        <a:ea typeface="Times New Roman"/>
                        <a:cs typeface="Times New Roman"/>
                        <a:sym typeface="Times New Roman"/>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xmlns="" val="10003"/>
                  </a:ext>
                </a:extLst>
              </a:tr>
              <a:tr h="431826">
                <a:tc>
                  <a:txBody>
                    <a:bodyPr/>
                    <a:lstStyle/>
                    <a:p>
                      <a:pPr marL="0" lvl="0" indent="0" algn="l" rtl="0">
                        <a:spcBef>
                          <a:spcPts val="0"/>
                        </a:spcBef>
                        <a:spcAft>
                          <a:spcPts val="0"/>
                        </a:spcAft>
                        <a:buNone/>
                      </a:pPr>
                      <a:r>
                        <a:rPr lang="en-US" sz="1600" dirty="0">
                          <a:solidFill>
                            <a:srgbClr val="000000"/>
                          </a:solidFill>
                          <a:latin typeface="Times New Roman"/>
                          <a:ea typeface="Times New Roman"/>
                          <a:cs typeface="Times New Roman"/>
                          <a:sym typeface="Times New Roman"/>
                        </a:rPr>
                        <a:t>5</a:t>
                      </a:r>
                      <a:endParaRPr sz="1600" dirty="0">
                        <a:solidFill>
                          <a:srgbClr val="000000"/>
                        </a:solidFill>
                        <a:latin typeface="Times New Roman"/>
                        <a:ea typeface="Times New Roman"/>
                        <a:cs typeface="Times New Roman"/>
                        <a:sym typeface="Times New Roman"/>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600" dirty="0">
                          <a:solidFill>
                            <a:srgbClr val="000000"/>
                          </a:solidFill>
                          <a:latin typeface="Times New Roman"/>
                          <a:ea typeface="Times New Roman"/>
                          <a:cs typeface="Times New Roman"/>
                          <a:sym typeface="Times New Roman"/>
                        </a:rPr>
                        <a:t>Natural Sciences</a:t>
                      </a:r>
                      <a:endParaRPr sz="1600" dirty="0">
                        <a:solidFill>
                          <a:srgbClr val="000000"/>
                        </a:solidFill>
                        <a:latin typeface="Times New Roman"/>
                        <a:ea typeface="Times New Roman"/>
                        <a:cs typeface="Times New Roman"/>
                        <a:sym typeface="Times New Roman"/>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600" dirty="0">
                          <a:solidFill>
                            <a:srgbClr val="000000"/>
                          </a:solidFill>
                          <a:latin typeface="Times New Roman"/>
                          <a:ea typeface="Times New Roman"/>
                          <a:cs typeface="Times New Roman"/>
                          <a:sym typeface="Times New Roman"/>
                        </a:rPr>
                        <a:t>3 semester/4 quarter units*</a:t>
                      </a:r>
                      <a:endParaRPr sz="1600" dirty="0">
                        <a:solidFill>
                          <a:srgbClr val="000000"/>
                        </a:solidFill>
                        <a:latin typeface="Times New Roman"/>
                        <a:ea typeface="Times New Roman"/>
                        <a:cs typeface="Times New Roman"/>
                        <a:sym typeface="Times New Roman"/>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600" dirty="0">
                          <a:solidFill>
                            <a:srgbClr val="000000"/>
                          </a:solidFill>
                          <a:latin typeface="Times New Roman"/>
                          <a:ea typeface="Times New Roman"/>
                          <a:cs typeface="Times New Roman"/>
                          <a:sym typeface="Times New Roman"/>
                        </a:rPr>
                        <a:t>Title 5 §55063(c)(1)</a:t>
                      </a:r>
                      <a:endParaRPr sz="1600" dirty="0">
                        <a:solidFill>
                          <a:srgbClr val="000000"/>
                        </a:solidFill>
                        <a:latin typeface="Times New Roman"/>
                        <a:ea typeface="Times New Roman"/>
                        <a:cs typeface="Times New Roman"/>
                        <a:sym typeface="Times New Roman"/>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xmlns="" val="10004"/>
                  </a:ext>
                </a:extLst>
              </a:tr>
              <a:tr h="431826">
                <a:tc>
                  <a:txBody>
                    <a:bodyPr/>
                    <a:lstStyle/>
                    <a:p>
                      <a:pPr marL="0" lvl="0" indent="0" algn="l" rtl="0">
                        <a:spcBef>
                          <a:spcPts val="0"/>
                        </a:spcBef>
                        <a:spcAft>
                          <a:spcPts val="0"/>
                        </a:spcAft>
                        <a:buNone/>
                      </a:pPr>
                      <a:endParaRPr sz="1600" dirty="0">
                        <a:solidFill>
                          <a:srgbClr val="000000"/>
                        </a:solidFill>
                        <a:latin typeface="Times New Roman"/>
                        <a:ea typeface="Times New Roman"/>
                        <a:cs typeface="Times New Roman"/>
                        <a:sym typeface="Times New Roman"/>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600" dirty="0">
                          <a:solidFill>
                            <a:srgbClr val="000000"/>
                          </a:solidFill>
                          <a:latin typeface="Times New Roman"/>
                          <a:ea typeface="Times New Roman"/>
                          <a:cs typeface="Times New Roman"/>
                          <a:sym typeface="Times New Roman"/>
                        </a:rPr>
                        <a:t>Lifelong Learning and Self Development</a:t>
                      </a:r>
                      <a:endParaRPr sz="1600" dirty="0">
                        <a:solidFill>
                          <a:srgbClr val="000000"/>
                        </a:solidFill>
                        <a:latin typeface="Times New Roman"/>
                        <a:ea typeface="Times New Roman"/>
                        <a:cs typeface="Times New Roman"/>
                        <a:sym typeface="Times New Roman"/>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600" i="1" dirty="0">
                          <a:solidFill>
                            <a:srgbClr val="000000"/>
                          </a:solidFill>
                          <a:latin typeface="Times New Roman"/>
                          <a:ea typeface="Times New Roman"/>
                          <a:cs typeface="Times New Roman"/>
                          <a:sym typeface="Times New Roman"/>
                        </a:rPr>
                        <a:t>optional</a:t>
                      </a:r>
                      <a:endParaRPr sz="1600" i="1" dirty="0">
                        <a:solidFill>
                          <a:srgbClr val="000000"/>
                        </a:solidFill>
                        <a:latin typeface="Times New Roman"/>
                        <a:ea typeface="Times New Roman"/>
                        <a:cs typeface="Times New Roman"/>
                        <a:sym typeface="Times New Roman"/>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sz="1600" dirty="0">
                        <a:solidFill>
                          <a:srgbClr val="000000"/>
                        </a:solidFill>
                        <a:latin typeface="Times New Roman"/>
                        <a:ea typeface="Times New Roman"/>
                        <a:cs typeface="Times New Roman"/>
                        <a:sym typeface="Times New Roman"/>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xmlns="" val="10005"/>
                  </a:ext>
                </a:extLst>
              </a:tr>
              <a:tr h="431826">
                <a:tc>
                  <a:txBody>
                    <a:bodyPr/>
                    <a:lstStyle/>
                    <a:p>
                      <a:pPr marL="0" lvl="0" indent="0" algn="l" rtl="0">
                        <a:spcBef>
                          <a:spcPts val="0"/>
                        </a:spcBef>
                        <a:spcAft>
                          <a:spcPts val="0"/>
                        </a:spcAft>
                        <a:buNone/>
                      </a:pPr>
                      <a:r>
                        <a:rPr lang="en-US" sz="1600" dirty="0">
                          <a:solidFill>
                            <a:srgbClr val="000000"/>
                          </a:solidFill>
                          <a:latin typeface="Times New Roman"/>
                          <a:ea typeface="Times New Roman"/>
                          <a:cs typeface="Times New Roman"/>
                          <a:sym typeface="Times New Roman"/>
                        </a:rPr>
                        <a:t>6</a:t>
                      </a:r>
                      <a:endParaRPr sz="1600" dirty="0">
                        <a:solidFill>
                          <a:srgbClr val="000000"/>
                        </a:solidFill>
                        <a:latin typeface="Times New Roman"/>
                        <a:ea typeface="Times New Roman"/>
                        <a:cs typeface="Times New Roman"/>
                        <a:sym typeface="Times New Roman"/>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600" dirty="0">
                          <a:solidFill>
                            <a:srgbClr val="000000"/>
                          </a:solidFill>
                          <a:latin typeface="Times New Roman"/>
                          <a:ea typeface="Times New Roman"/>
                          <a:cs typeface="Times New Roman"/>
                          <a:sym typeface="Times New Roman"/>
                        </a:rPr>
                        <a:t>Language other than English (LOTE)</a:t>
                      </a:r>
                      <a:endParaRPr sz="1600" dirty="0">
                        <a:solidFill>
                          <a:srgbClr val="000000"/>
                        </a:solidFill>
                        <a:latin typeface="Times New Roman"/>
                        <a:ea typeface="Times New Roman"/>
                        <a:cs typeface="Times New Roman"/>
                        <a:sym typeface="Times New Roman"/>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600" i="1" dirty="0">
                          <a:solidFill>
                            <a:srgbClr val="000000"/>
                          </a:solidFill>
                          <a:latin typeface="Times New Roman"/>
                          <a:ea typeface="Times New Roman"/>
                          <a:cs typeface="Times New Roman"/>
                          <a:sym typeface="Times New Roman"/>
                        </a:rPr>
                        <a:t>optional</a:t>
                      </a:r>
                      <a:endParaRPr sz="1600" i="1" dirty="0">
                        <a:solidFill>
                          <a:srgbClr val="000000"/>
                        </a:solidFill>
                        <a:latin typeface="Times New Roman"/>
                        <a:ea typeface="Times New Roman"/>
                        <a:cs typeface="Times New Roman"/>
                        <a:sym typeface="Times New Roman"/>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sz="1600" dirty="0">
                        <a:solidFill>
                          <a:srgbClr val="000000"/>
                        </a:solidFill>
                        <a:latin typeface="Times New Roman"/>
                        <a:ea typeface="Times New Roman"/>
                        <a:cs typeface="Times New Roman"/>
                        <a:sym typeface="Times New Roman"/>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xmlns="" val="10006"/>
                  </a:ext>
                </a:extLst>
              </a:tr>
              <a:tr h="431826">
                <a:tc>
                  <a:txBody>
                    <a:bodyPr/>
                    <a:lstStyle/>
                    <a:p>
                      <a:pPr marL="0" lvl="0" indent="0" algn="l" rtl="0">
                        <a:spcBef>
                          <a:spcPts val="0"/>
                        </a:spcBef>
                        <a:spcAft>
                          <a:spcPts val="0"/>
                        </a:spcAft>
                        <a:buNone/>
                      </a:pPr>
                      <a:r>
                        <a:rPr lang="en-US" sz="1600" dirty="0">
                          <a:solidFill>
                            <a:srgbClr val="000000"/>
                          </a:solidFill>
                          <a:latin typeface="Times New Roman"/>
                          <a:ea typeface="Times New Roman"/>
                          <a:cs typeface="Times New Roman"/>
                          <a:sym typeface="Times New Roman"/>
                        </a:rPr>
                        <a:t>7</a:t>
                      </a:r>
                      <a:endParaRPr sz="1600" dirty="0">
                        <a:solidFill>
                          <a:srgbClr val="000000"/>
                        </a:solidFill>
                        <a:latin typeface="Times New Roman"/>
                        <a:ea typeface="Times New Roman"/>
                        <a:cs typeface="Times New Roman"/>
                        <a:sym typeface="Times New Roman"/>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600" dirty="0">
                          <a:solidFill>
                            <a:srgbClr val="000000"/>
                          </a:solidFill>
                          <a:latin typeface="Times New Roman"/>
                          <a:ea typeface="Times New Roman"/>
                          <a:cs typeface="Times New Roman"/>
                          <a:sym typeface="Times New Roman"/>
                        </a:rPr>
                        <a:t>Ethnic Studies</a:t>
                      </a:r>
                      <a:endParaRPr sz="1600" dirty="0">
                        <a:solidFill>
                          <a:srgbClr val="000000"/>
                        </a:solidFill>
                        <a:latin typeface="Times New Roman"/>
                        <a:ea typeface="Times New Roman"/>
                        <a:cs typeface="Times New Roman"/>
                        <a:sym typeface="Times New Roman"/>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600" dirty="0">
                          <a:solidFill>
                            <a:srgbClr val="000000"/>
                          </a:solidFill>
                          <a:latin typeface="Times New Roman"/>
                          <a:ea typeface="Times New Roman"/>
                          <a:cs typeface="Times New Roman"/>
                          <a:sym typeface="Times New Roman"/>
                        </a:rPr>
                        <a:t>3 semester/4 quarter units*</a:t>
                      </a:r>
                      <a:endParaRPr sz="1600" dirty="0">
                        <a:solidFill>
                          <a:srgbClr val="000000"/>
                        </a:solidFill>
                        <a:latin typeface="Times New Roman"/>
                        <a:ea typeface="Times New Roman"/>
                        <a:cs typeface="Times New Roman"/>
                        <a:sym typeface="Times New Roman"/>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600" dirty="0">
                          <a:solidFill>
                            <a:srgbClr val="000000"/>
                          </a:solidFill>
                          <a:latin typeface="Times New Roman"/>
                          <a:ea typeface="Times New Roman"/>
                          <a:cs typeface="Times New Roman"/>
                          <a:sym typeface="Times New Roman"/>
                        </a:rPr>
                        <a:t>Title 5 §55063(d)(3)</a:t>
                      </a:r>
                      <a:endParaRPr sz="1600" dirty="0">
                        <a:solidFill>
                          <a:srgbClr val="000000"/>
                        </a:solidFill>
                        <a:latin typeface="Times New Roman"/>
                        <a:ea typeface="Times New Roman"/>
                        <a:cs typeface="Times New Roman"/>
                        <a:sym typeface="Times New Roman"/>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xmlns="" val="10007"/>
                  </a:ext>
                </a:extLst>
              </a:tr>
              <a:tr h="462673">
                <a:tc>
                  <a:txBody>
                    <a:bodyPr/>
                    <a:lstStyle/>
                    <a:p>
                      <a:pPr marL="0" lvl="0" indent="0" algn="l" rtl="0">
                        <a:spcBef>
                          <a:spcPts val="0"/>
                        </a:spcBef>
                        <a:spcAft>
                          <a:spcPts val="0"/>
                        </a:spcAft>
                        <a:buNone/>
                      </a:pPr>
                      <a:endParaRPr dirty="0">
                        <a:solidFill>
                          <a:srgbClr val="000000"/>
                        </a:solidFill>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US" i="1" dirty="0">
                          <a:solidFill>
                            <a:srgbClr val="000000"/>
                          </a:solidFill>
                          <a:latin typeface="Times New Roman" panose="02020603050405020304" pitchFamily="18" charset="0"/>
                          <a:cs typeface="Times New Roman" panose="02020603050405020304" pitchFamily="18" charset="0"/>
                        </a:rPr>
                        <a:t>Additional units from areas above</a:t>
                      </a:r>
                      <a:endParaRPr i="1" dirty="0">
                        <a:solidFill>
                          <a:srgbClr val="000000"/>
                        </a:solidFill>
                        <a:latin typeface="Times New Roman" panose="02020603050405020304" pitchFamily="18" charset="0"/>
                        <a:cs typeface="Times New Roman" panose="02020603050405020304" pitchFamily="18" charset="0"/>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US" sz="1600" dirty="0">
                          <a:solidFill>
                            <a:srgbClr val="000000"/>
                          </a:solidFill>
                          <a:latin typeface="Times New Roman"/>
                          <a:ea typeface="Times New Roman"/>
                          <a:cs typeface="Times New Roman"/>
                          <a:sym typeface="Times New Roman"/>
                        </a:rPr>
                        <a:t>6 semester/8 quarter units</a:t>
                      </a:r>
                      <a:endParaRPr dirty="0">
                        <a:solidFill>
                          <a:srgbClr val="000000"/>
                        </a:solidFill>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endParaRPr dirty="0">
                        <a:solidFill>
                          <a:srgbClr val="000000"/>
                        </a:solidFill>
                      </a:endParaRPr>
                    </a:p>
                  </a:txBody>
                  <a:tcPr marL="91425" marR="91425" marT="91425" marB="91425">
                    <a:lnT w="9525" cap="flat" cmpd="sng">
                      <a:solidFill>
                        <a:srgbClr val="9E9E9E"/>
                      </a:solidFill>
                      <a:prstDash val="solid"/>
                      <a:round/>
                      <a:headEnd type="none" w="sm" len="sm"/>
                      <a:tailEnd type="none" w="sm" len="sm"/>
                    </a:lnT>
                  </a:tcPr>
                </a:tc>
                <a:extLst>
                  <a:ext uri="{0D108BD9-81ED-4DB2-BD59-A6C34878D82A}">
                    <a16:rowId xmlns:a16="http://schemas.microsoft.com/office/drawing/2014/main" xmlns="" val="10008"/>
                  </a:ext>
                </a:extLst>
              </a:tr>
            </a:tbl>
          </a:graphicData>
        </a:graphic>
      </p:graphicFrame>
      <p:sp>
        <p:nvSpPr>
          <p:cNvPr id="438" name="Google Shape;438;p54"/>
          <p:cNvSpPr txBox="1">
            <a:spLocks noGrp="1"/>
          </p:cNvSpPr>
          <p:nvPr>
            <p:ph type="title" idx="4294967295"/>
          </p:nvPr>
        </p:nvSpPr>
        <p:spPr>
          <a:xfrm>
            <a:off x="1073150" y="191882"/>
            <a:ext cx="10045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2"/>
              </a:buClr>
              <a:buSzPts val="3600"/>
              <a:buFont typeface="Palatino"/>
              <a:buNone/>
            </a:pPr>
            <a:r>
              <a:rPr lang="en-US" sz="2800" b="1" dirty="0"/>
              <a:t>Proposed Lower Division GE Pathway for CCC Baccalaureate Degree </a:t>
            </a:r>
            <a:endParaRPr sz="2800" b="1" dirty="0"/>
          </a:p>
        </p:txBody>
      </p:sp>
    </p:spTree>
    <p:extLst>
      <p:ext uri="{BB962C8B-B14F-4D97-AF65-F5344CB8AC3E}">
        <p14:creationId xmlns:p14="http://schemas.microsoft.com/office/powerpoint/2010/main" val="8525661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56"/>
          <p:cNvSpPr txBox="1">
            <a:spLocks noGrp="1"/>
          </p:cNvSpPr>
          <p:nvPr>
            <p:ph type="title"/>
          </p:nvPr>
        </p:nvSpPr>
        <p:spPr>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b="1" dirty="0"/>
              <a:t>The Three Proposed Pathways Together…</a:t>
            </a:r>
            <a:endParaRPr b="1" dirty="0"/>
          </a:p>
        </p:txBody>
      </p:sp>
      <p:sp>
        <p:nvSpPr>
          <p:cNvPr id="458" name="Google Shape;458;p56"/>
          <p:cNvSpPr txBox="1">
            <a:spLocks noGrp="1"/>
          </p:cNvSpPr>
          <p:nvPr>
            <p:ph idx="1"/>
          </p:nvPr>
        </p:nvSpPr>
        <p:spPr>
          <a:prstGeom prst="rect">
            <a:avLst/>
          </a:prstGeom>
        </p:spPr>
        <p:txBody>
          <a:bodyPr spcFirstLastPara="1" wrap="square" lIns="91425" tIns="45700" rIns="91425" bIns="45700" anchor="t" anchorCtr="0">
            <a:normAutofit/>
          </a:bodyPr>
          <a:lstStyle/>
          <a:p>
            <a:pPr marL="457200" lvl="0" indent="-393700" algn="l" rtl="0">
              <a:spcBef>
                <a:spcPts val="1000"/>
              </a:spcBef>
              <a:spcAft>
                <a:spcPts val="0"/>
              </a:spcAft>
              <a:buSzPts val="2600"/>
              <a:buChar char="•"/>
            </a:pPr>
            <a:r>
              <a:rPr lang="en-US" dirty="0"/>
              <a:t>CCC Associate Degree GE and CCC Baccalaureate Degree GE likely to have more courses approved than </a:t>
            </a:r>
            <a:r>
              <a:rPr lang="en-US" dirty="0" err="1"/>
              <a:t>CalGETC</a:t>
            </a:r>
            <a:endParaRPr lang="en-US" dirty="0"/>
          </a:p>
          <a:p>
            <a:pPr marL="457200" lvl="0" indent="-393700" algn="l" rtl="0">
              <a:spcBef>
                <a:spcPts val="1000"/>
              </a:spcBef>
              <a:spcAft>
                <a:spcPts val="0"/>
              </a:spcAft>
              <a:buSzPts val="2600"/>
              <a:buChar char="•"/>
            </a:pPr>
            <a:endParaRPr dirty="0"/>
          </a:p>
          <a:p>
            <a:pPr marL="457200" lvl="0" indent="-393700" algn="l" rtl="0">
              <a:spcBef>
                <a:spcPts val="0"/>
              </a:spcBef>
              <a:spcAft>
                <a:spcPts val="0"/>
              </a:spcAft>
              <a:buSzPts val="2600"/>
              <a:buChar char="•"/>
            </a:pPr>
            <a:r>
              <a:rPr lang="en-US" dirty="0"/>
              <a:t>Students that are undecided can start with courses approved for CalGETC and will still meet CCC Associate Degree GE and CCC Baccalaureate Degree GE requirements</a:t>
            </a:r>
          </a:p>
          <a:p>
            <a:pPr marL="457200" lvl="0" indent="-393700" algn="l" rtl="0">
              <a:spcBef>
                <a:spcPts val="0"/>
              </a:spcBef>
              <a:spcAft>
                <a:spcPts val="0"/>
              </a:spcAft>
              <a:buSzPts val="2600"/>
              <a:buChar char="•"/>
            </a:pPr>
            <a:endParaRPr dirty="0"/>
          </a:p>
          <a:p>
            <a:pPr marL="457200" lvl="0" indent="-393700" algn="l" rtl="0">
              <a:spcBef>
                <a:spcPts val="0"/>
              </a:spcBef>
              <a:spcAft>
                <a:spcPts val="0"/>
              </a:spcAft>
              <a:buSzPts val="2600"/>
              <a:buChar char="•"/>
            </a:pPr>
            <a:r>
              <a:rPr lang="en-US" dirty="0"/>
              <a:t>All three pathways are aligned and clear</a:t>
            </a:r>
            <a:endParaRPr dirty="0"/>
          </a:p>
        </p:txBody>
      </p:sp>
      <p:sp>
        <p:nvSpPr>
          <p:cNvPr id="457" name="Google Shape;457;p56"/>
          <p:cNvSpPr txBox="1">
            <a:spLocks noGrp="1"/>
          </p:cNvSpPr>
          <p:nvPr>
            <p:ph type="sldNum" sz="quarter" idx="10"/>
          </p:nvPr>
        </p:nvSpPr>
        <p:spPr>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solidFill>
                  <a:schemeClr val="lt1"/>
                </a:solidFill>
              </a:rPr>
              <a:t>28</a:t>
            </a:fld>
            <a:endParaRPr dirty="0">
              <a:solidFill>
                <a:schemeClr val="lt1"/>
              </a:solidFill>
            </a:endParaRPr>
          </a:p>
        </p:txBody>
      </p:sp>
    </p:spTree>
    <p:extLst>
      <p:ext uri="{BB962C8B-B14F-4D97-AF65-F5344CB8AC3E}">
        <p14:creationId xmlns:p14="http://schemas.microsoft.com/office/powerpoint/2010/main" val="17480790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57"/>
          <p:cNvSpPr txBox="1">
            <a:spLocks noGrp="1"/>
          </p:cNvSpPr>
          <p:nvPr>
            <p:ph type="sldNum" sz="quarter" idx="10"/>
          </p:nvPr>
        </p:nvSpPr>
        <p:spPr/>
        <p:txBody>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0000"/>
              </a:buClr>
              <a:buFont typeface="Arial"/>
              <a:buNone/>
              <a:defRPr sz="1200" b="0" i="0" u="none" strike="noStrike" cap="none">
                <a:solidFill>
                  <a:schemeClr val="dk2"/>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Font typeface="Arial"/>
              <a:buNone/>
              <a:defRPr sz="1200" b="0" i="0" u="none" strike="noStrike" cap="none">
                <a:solidFill>
                  <a:schemeClr val="dk2"/>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Font typeface="Arial"/>
              <a:buNone/>
              <a:defRPr sz="1200" b="0" i="0" u="none" strike="noStrike" cap="none">
                <a:solidFill>
                  <a:schemeClr val="dk2"/>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Font typeface="Arial"/>
              <a:buNone/>
              <a:defRPr sz="1200" b="0" i="0" u="none" strike="noStrike" cap="none">
                <a:solidFill>
                  <a:schemeClr val="dk2"/>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Font typeface="Arial"/>
              <a:buNone/>
              <a:defRPr sz="1200" b="0" i="0" u="none" strike="noStrike" cap="none">
                <a:solidFill>
                  <a:schemeClr val="dk2"/>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Font typeface="Arial"/>
              <a:buNone/>
              <a:defRPr sz="1200" b="0" i="0" u="none" strike="noStrike" cap="none">
                <a:solidFill>
                  <a:schemeClr val="dk2"/>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Font typeface="Arial"/>
              <a:buNone/>
              <a:defRPr sz="1200" b="0" i="0" u="none" strike="noStrike" cap="none">
                <a:solidFill>
                  <a:schemeClr val="dk2"/>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Font typeface="Arial"/>
              <a:buNone/>
              <a:defRPr sz="1200" b="0" i="0" u="none" strike="noStrike" cap="none">
                <a:solidFill>
                  <a:schemeClr val="dk2"/>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Font typeface="Arial"/>
              <a:buNone/>
              <a:defRPr sz="1200" b="0" i="0" u="none" strike="noStrike" cap="none">
                <a:solidFill>
                  <a:schemeClr val="dk2"/>
                </a:solidFill>
                <a:latin typeface="Calibri"/>
                <a:ea typeface="Calibri"/>
                <a:cs typeface="Calibri"/>
                <a:sym typeface="Calibri"/>
              </a:defRPr>
            </a:lvl9pPr>
          </a:lstStyle>
          <a:p>
            <a:pPr lvl="0"/>
            <a:fld id="{00000000-1234-1234-1234-123412341234}" type="slidenum">
              <a:rPr lang="is-IS" smtClean="0"/>
              <a:pPr lvl="0"/>
              <a:t>29</a:t>
            </a:fld>
            <a:endParaRPr lang="is-IS" dirty="0"/>
          </a:p>
        </p:txBody>
      </p:sp>
      <p:sp>
        <p:nvSpPr>
          <p:cNvPr id="5" name="Title 4"/>
          <p:cNvSpPr>
            <a:spLocks noGrp="1"/>
          </p:cNvSpPr>
          <p:nvPr>
            <p:ph type="title" idx="4294967295"/>
          </p:nvPr>
        </p:nvSpPr>
        <p:spPr>
          <a:xfrm>
            <a:off x="218730" y="190500"/>
            <a:ext cx="11709200" cy="635947"/>
          </a:xfrm>
        </p:spPr>
        <p:txBody>
          <a:bodyPr>
            <a:normAutofit fontScale="90000"/>
          </a:bodyPr>
          <a:lstStyle/>
          <a:p>
            <a:pPr algn="ctr"/>
            <a:r>
              <a:rPr lang="en-US" b="1"/>
              <a:t>Visual Alignment of 3 Proposed </a:t>
            </a:r>
            <a:r>
              <a:rPr lang="en-US" b="1"/>
              <a:t>GE </a:t>
            </a:r>
            <a:r>
              <a:rPr lang="en-US" b="1" smtClean="0"/>
              <a:t>Patterns</a:t>
            </a:r>
            <a:endParaRPr lang="en-US"/>
          </a:p>
        </p:txBody>
      </p:sp>
      <p:graphicFrame>
        <p:nvGraphicFramePr>
          <p:cNvPr id="465" name="Google Shape;465;p57"/>
          <p:cNvGraphicFramePr/>
          <p:nvPr>
            <p:extLst>
              <p:ext uri="{D42A27DB-BD31-4B8C-83A1-F6EECF244321}">
                <p14:modId xmlns:p14="http://schemas.microsoft.com/office/powerpoint/2010/main" val="603185295"/>
              </p:ext>
            </p:extLst>
          </p:nvPr>
        </p:nvGraphicFramePr>
        <p:xfrm>
          <a:off x="218730" y="826447"/>
          <a:ext cx="11709200" cy="5895028"/>
        </p:xfrm>
        <a:graphic>
          <a:graphicData uri="http://schemas.openxmlformats.org/drawingml/2006/table">
            <a:tbl>
              <a:tblPr>
                <a:noFill/>
              </a:tblPr>
              <a:tblGrid>
                <a:gridCol w="512975">
                  <a:extLst>
                    <a:ext uri="{9D8B030D-6E8A-4147-A177-3AD203B41FA5}">
                      <a16:colId xmlns:a16="http://schemas.microsoft.com/office/drawing/2014/main" xmlns="" val="20000"/>
                    </a:ext>
                  </a:extLst>
                </a:gridCol>
                <a:gridCol w="3476400">
                  <a:extLst>
                    <a:ext uri="{9D8B030D-6E8A-4147-A177-3AD203B41FA5}">
                      <a16:colId xmlns:a16="http://schemas.microsoft.com/office/drawing/2014/main" xmlns="" val="20001"/>
                    </a:ext>
                  </a:extLst>
                </a:gridCol>
                <a:gridCol w="3339606">
                  <a:extLst>
                    <a:ext uri="{9D8B030D-6E8A-4147-A177-3AD203B41FA5}">
                      <a16:colId xmlns:a16="http://schemas.microsoft.com/office/drawing/2014/main" xmlns="" val="20002"/>
                    </a:ext>
                  </a:extLst>
                </a:gridCol>
                <a:gridCol w="4380219">
                  <a:extLst>
                    <a:ext uri="{9D8B030D-6E8A-4147-A177-3AD203B41FA5}">
                      <a16:colId xmlns:a16="http://schemas.microsoft.com/office/drawing/2014/main" xmlns="" val="20003"/>
                    </a:ext>
                  </a:extLst>
                </a:gridCol>
              </a:tblGrid>
              <a:tr h="333550">
                <a:tc>
                  <a:txBody>
                    <a:bodyPr/>
                    <a:lstStyle/>
                    <a:p>
                      <a:pPr marL="0" lvl="0" indent="0" algn="l" rtl="0">
                        <a:lnSpc>
                          <a:spcPct val="115000"/>
                        </a:lnSpc>
                        <a:spcBef>
                          <a:spcPts val="0"/>
                        </a:spcBef>
                        <a:spcAft>
                          <a:spcPts val="0"/>
                        </a:spcAft>
                        <a:buNone/>
                      </a:pPr>
                      <a:r>
                        <a:rPr lang="en-US" sz="1100" b="1" dirty="0">
                          <a:solidFill>
                            <a:srgbClr val="980000"/>
                          </a:solidFill>
                          <a:latin typeface="Times New Roman"/>
                          <a:ea typeface="Times New Roman"/>
                          <a:cs typeface="Times New Roman"/>
                          <a:sym typeface="Times New Roman"/>
                        </a:rPr>
                        <a:t>Area</a:t>
                      </a:r>
                      <a:endParaRPr sz="1100" b="1" dirty="0">
                        <a:solidFill>
                          <a:srgbClr val="980000"/>
                        </a:solidFill>
                        <a:latin typeface="Times New Roman"/>
                        <a:ea typeface="Times New Roman"/>
                        <a:cs typeface="Times New Roman"/>
                        <a:sym typeface="Times New Roman"/>
                      </a:endParaRPr>
                    </a:p>
                  </a:txBody>
                  <a:tcPr marL="68575" marR="68575" marT="91425" marB="914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lvl="0" indent="0" algn="l" rtl="0">
                        <a:lnSpc>
                          <a:spcPct val="115000"/>
                        </a:lnSpc>
                        <a:spcBef>
                          <a:spcPts val="0"/>
                        </a:spcBef>
                        <a:spcAft>
                          <a:spcPts val="0"/>
                        </a:spcAft>
                        <a:buNone/>
                      </a:pPr>
                      <a:r>
                        <a:rPr lang="en-US" sz="1100" b="1" dirty="0">
                          <a:solidFill>
                            <a:srgbClr val="980000"/>
                          </a:solidFill>
                          <a:latin typeface="Times New Roman"/>
                          <a:ea typeface="Times New Roman"/>
                          <a:cs typeface="Times New Roman"/>
                          <a:sym typeface="Times New Roman"/>
                        </a:rPr>
                        <a:t>Proposed CalGETC Pathway</a:t>
                      </a:r>
                      <a:endParaRPr sz="1100" b="1" dirty="0">
                        <a:solidFill>
                          <a:srgbClr val="980000"/>
                        </a:solidFill>
                        <a:latin typeface="Times New Roman"/>
                        <a:ea typeface="Times New Roman"/>
                        <a:cs typeface="Times New Roman"/>
                        <a:sym typeface="Times New Roman"/>
                      </a:endParaRPr>
                    </a:p>
                  </a:txBody>
                  <a:tcPr marL="68575" marR="68575" marT="91425" marB="914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lvl="0" indent="0" algn="l" rtl="0">
                        <a:lnSpc>
                          <a:spcPct val="115000"/>
                        </a:lnSpc>
                        <a:spcBef>
                          <a:spcPts val="0"/>
                        </a:spcBef>
                        <a:spcAft>
                          <a:spcPts val="0"/>
                        </a:spcAft>
                        <a:buNone/>
                      </a:pPr>
                      <a:r>
                        <a:rPr lang="en-US" sz="1100" b="1" dirty="0">
                          <a:solidFill>
                            <a:srgbClr val="980000"/>
                          </a:solidFill>
                          <a:latin typeface="Times New Roman"/>
                          <a:ea typeface="Times New Roman"/>
                          <a:cs typeface="Times New Roman"/>
                          <a:sym typeface="Times New Roman"/>
                        </a:rPr>
                        <a:t>Proposed CCC Associate Degree GE Pathway</a:t>
                      </a:r>
                      <a:endParaRPr sz="1100" b="1" dirty="0">
                        <a:solidFill>
                          <a:srgbClr val="980000"/>
                        </a:solidFill>
                        <a:latin typeface="Times New Roman"/>
                        <a:ea typeface="Times New Roman"/>
                        <a:cs typeface="Times New Roman"/>
                        <a:sym typeface="Times New Roman"/>
                      </a:endParaRPr>
                    </a:p>
                  </a:txBody>
                  <a:tcPr marL="68575" marR="68575" marT="91425" marB="914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lvl="0" indent="0" algn="l" rtl="0">
                        <a:lnSpc>
                          <a:spcPct val="115000"/>
                        </a:lnSpc>
                        <a:spcBef>
                          <a:spcPts val="0"/>
                        </a:spcBef>
                        <a:spcAft>
                          <a:spcPts val="0"/>
                        </a:spcAft>
                        <a:buNone/>
                      </a:pPr>
                      <a:r>
                        <a:rPr lang="en-US" sz="1100" b="1" dirty="0">
                          <a:solidFill>
                            <a:srgbClr val="980000"/>
                          </a:solidFill>
                          <a:latin typeface="Times New Roman"/>
                          <a:ea typeface="Times New Roman"/>
                          <a:cs typeface="Times New Roman"/>
                          <a:sym typeface="Times New Roman"/>
                        </a:rPr>
                        <a:t>Proposed CCC Baccalaureate Degree GE Pathway (Lower Division)</a:t>
                      </a:r>
                      <a:endParaRPr sz="1100" b="1" dirty="0">
                        <a:solidFill>
                          <a:srgbClr val="980000"/>
                        </a:solidFill>
                        <a:latin typeface="Times New Roman"/>
                        <a:ea typeface="Times New Roman"/>
                        <a:cs typeface="Times New Roman"/>
                        <a:sym typeface="Times New Roman"/>
                      </a:endParaRPr>
                    </a:p>
                  </a:txBody>
                  <a:tcPr marL="68575" marR="68575" marT="91425" marB="914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extLst>
                  <a:ext uri="{0D108BD9-81ED-4DB2-BD59-A6C34878D82A}">
                    <a16:rowId xmlns:a16="http://schemas.microsoft.com/office/drawing/2014/main" xmlns="" val="10000"/>
                  </a:ext>
                </a:extLst>
              </a:tr>
              <a:tr h="736200">
                <a:tc>
                  <a:txBody>
                    <a:bodyPr/>
                    <a:lstStyle/>
                    <a:p>
                      <a:pPr marL="0" lvl="0" indent="0" algn="l" rtl="0">
                        <a:lnSpc>
                          <a:spcPct val="115000"/>
                        </a:lnSpc>
                        <a:spcBef>
                          <a:spcPts val="0"/>
                        </a:spcBef>
                        <a:spcAft>
                          <a:spcPts val="0"/>
                        </a:spcAft>
                        <a:buNone/>
                      </a:pPr>
                      <a:r>
                        <a:rPr lang="en-US" sz="1100" b="1" dirty="0">
                          <a:solidFill>
                            <a:srgbClr val="000000"/>
                          </a:solidFill>
                          <a:latin typeface="Times New Roman"/>
                          <a:ea typeface="Times New Roman"/>
                          <a:cs typeface="Times New Roman"/>
                          <a:sym typeface="Times New Roman"/>
                        </a:rPr>
                        <a:t>1</a:t>
                      </a:r>
                      <a:endParaRPr sz="1100" b="1" dirty="0">
                        <a:solidFill>
                          <a:srgbClr val="000000"/>
                        </a:solidFill>
                        <a:latin typeface="Times New Roman"/>
                        <a:ea typeface="Times New Roman"/>
                        <a:cs typeface="Times New Roman"/>
                        <a:sym typeface="Times New Roman"/>
                      </a:endParaRPr>
                    </a:p>
                  </a:txBody>
                  <a:tcPr marL="68575" marR="68575" marT="91425" marB="914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lvl="0" indent="0" algn="l" rtl="0">
                        <a:lnSpc>
                          <a:spcPct val="115000"/>
                        </a:lnSpc>
                        <a:spcBef>
                          <a:spcPts val="0"/>
                        </a:spcBef>
                        <a:spcAft>
                          <a:spcPts val="0"/>
                        </a:spcAft>
                        <a:buNone/>
                      </a:pPr>
                      <a:r>
                        <a:rPr lang="en-US" sz="1100" b="1" dirty="0">
                          <a:solidFill>
                            <a:srgbClr val="000000"/>
                          </a:solidFill>
                          <a:latin typeface="Times New Roman"/>
                          <a:ea typeface="Times New Roman"/>
                          <a:cs typeface="Times New Roman"/>
                          <a:sym typeface="Times New Roman"/>
                        </a:rPr>
                        <a:t>English Composition (3/4)</a:t>
                      </a:r>
                      <a:endParaRPr sz="1100" b="1" dirty="0">
                        <a:solidFill>
                          <a:srgbClr val="000000"/>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US" sz="1100" b="1" dirty="0">
                          <a:solidFill>
                            <a:srgbClr val="000000"/>
                          </a:solidFill>
                          <a:latin typeface="Times New Roman"/>
                          <a:ea typeface="Times New Roman"/>
                          <a:cs typeface="Times New Roman"/>
                          <a:sym typeface="Times New Roman"/>
                        </a:rPr>
                        <a:t>Critical Thinking and Composition (3/4) </a:t>
                      </a:r>
                      <a:endParaRPr sz="1100" b="1" dirty="0">
                        <a:solidFill>
                          <a:srgbClr val="000000"/>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US" sz="1100" b="1" dirty="0">
                          <a:solidFill>
                            <a:srgbClr val="000000"/>
                          </a:solidFill>
                          <a:latin typeface="Times New Roman"/>
                          <a:ea typeface="Times New Roman"/>
                          <a:cs typeface="Times New Roman"/>
                          <a:sym typeface="Times New Roman"/>
                        </a:rPr>
                        <a:t>Oral Communication (3/4)</a:t>
                      </a:r>
                      <a:endParaRPr sz="1100" b="1" dirty="0">
                        <a:solidFill>
                          <a:srgbClr val="000000"/>
                        </a:solidFill>
                        <a:latin typeface="Times New Roman"/>
                        <a:ea typeface="Times New Roman"/>
                        <a:cs typeface="Times New Roman"/>
                        <a:sym typeface="Times New Roman"/>
                      </a:endParaRPr>
                    </a:p>
                  </a:txBody>
                  <a:tcPr marL="68575" marR="68575" marT="91425" marB="914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lvl="0" indent="0" algn="l" rtl="0">
                        <a:lnSpc>
                          <a:spcPct val="115000"/>
                        </a:lnSpc>
                        <a:spcBef>
                          <a:spcPts val="0"/>
                        </a:spcBef>
                        <a:spcAft>
                          <a:spcPts val="0"/>
                        </a:spcAft>
                        <a:buNone/>
                      </a:pPr>
                      <a:r>
                        <a:rPr lang="en-US" sz="1100" b="1" dirty="0">
                          <a:solidFill>
                            <a:srgbClr val="000000"/>
                          </a:solidFill>
                          <a:latin typeface="Times New Roman"/>
                          <a:ea typeface="Times New Roman"/>
                          <a:cs typeface="Times New Roman"/>
                          <a:sym typeface="Times New Roman"/>
                        </a:rPr>
                        <a:t>English Composition (3/4)</a:t>
                      </a:r>
                      <a:endParaRPr sz="1100" b="1" dirty="0">
                        <a:solidFill>
                          <a:srgbClr val="000000"/>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US" sz="1100" b="1" dirty="0">
                          <a:solidFill>
                            <a:srgbClr val="000000"/>
                          </a:solidFill>
                          <a:latin typeface="Times New Roman"/>
                          <a:ea typeface="Times New Roman"/>
                          <a:cs typeface="Times New Roman"/>
                          <a:sym typeface="Times New Roman"/>
                        </a:rPr>
                        <a:t> </a:t>
                      </a:r>
                      <a:endParaRPr sz="1100" b="1" dirty="0">
                        <a:solidFill>
                          <a:srgbClr val="000000"/>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US" sz="1100" b="1" dirty="0">
                          <a:solidFill>
                            <a:srgbClr val="000000"/>
                          </a:solidFill>
                          <a:latin typeface="Times New Roman"/>
                          <a:ea typeface="Times New Roman"/>
                          <a:cs typeface="Times New Roman"/>
                          <a:sym typeface="Times New Roman"/>
                        </a:rPr>
                        <a:t>Oral Communication and Critical Thinking (3/4) </a:t>
                      </a:r>
                      <a:endParaRPr sz="1100" b="1" dirty="0">
                        <a:solidFill>
                          <a:srgbClr val="000000"/>
                        </a:solidFill>
                        <a:latin typeface="Times New Roman"/>
                        <a:ea typeface="Times New Roman"/>
                        <a:cs typeface="Times New Roman"/>
                        <a:sym typeface="Times New Roman"/>
                      </a:endParaRPr>
                    </a:p>
                  </a:txBody>
                  <a:tcPr marL="68575" marR="68575" marT="91425" marB="914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lvl="0" indent="0" algn="l" rtl="0">
                        <a:lnSpc>
                          <a:spcPct val="115000"/>
                        </a:lnSpc>
                        <a:spcBef>
                          <a:spcPts val="0"/>
                        </a:spcBef>
                        <a:spcAft>
                          <a:spcPts val="0"/>
                        </a:spcAft>
                        <a:buNone/>
                      </a:pPr>
                      <a:r>
                        <a:rPr lang="en-US" sz="1100" b="1" dirty="0">
                          <a:solidFill>
                            <a:srgbClr val="000000"/>
                          </a:solidFill>
                          <a:latin typeface="Times New Roman"/>
                          <a:ea typeface="Times New Roman"/>
                          <a:cs typeface="Times New Roman"/>
                          <a:sym typeface="Times New Roman"/>
                        </a:rPr>
                        <a:t>English Composition (3/4)</a:t>
                      </a:r>
                      <a:endParaRPr sz="1100" b="1" dirty="0">
                        <a:solidFill>
                          <a:srgbClr val="000000"/>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endParaRPr sz="1100" b="1" dirty="0">
                        <a:solidFill>
                          <a:srgbClr val="000000"/>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US" sz="1100" b="1" dirty="0">
                          <a:solidFill>
                            <a:srgbClr val="000000"/>
                          </a:solidFill>
                          <a:latin typeface="Times New Roman"/>
                          <a:ea typeface="Times New Roman"/>
                          <a:cs typeface="Times New Roman"/>
                          <a:sym typeface="Times New Roman"/>
                        </a:rPr>
                        <a:t>Oral Communication and Critical Thinking (3/4)</a:t>
                      </a:r>
                      <a:endParaRPr sz="1100" b="1" dirty="0">
                        <a:solidFill>
                          <a:srgbClr val="000000"/>
                        </a:solidFill>
                        <a:latin typeface="Times New Roman"/>
                        <a:ea typeface="Times New Roman"/>
                        <a:cs typeface="Times New Roman"/>
                        <a:sym typeface="Times New Roman"/>
                      </a:endParaRPr>
                    </a:p>
                  </a:txBody>
                  <a:tcPr marL="68575" marR="68575" marT="91425" marB="914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extLst>
                  <a:ext uri="{0D108BD9-81ED-4DB2-BD59-A6C34878D82A}">
                    <a16:rowId xmlns:a16="http://schemas.microsoft.com/office/drawing/2014/main" xmlns="" val="10001"/>
                  </a:ext>
                </a:extLst>
              </a:tr>
              <a:tr h="571800">
                <a:tc>
                  <a:txBody>
                    <a:bodyPr/>
                    <a:lstStyle/>
                    <a:p>
                      <a:pPr marL="0" lvl="0" indent="0" algn="l" rtl="0">
                        <a:lnSpc>
                          <a:spcPct val="115000"/>
                        </a:lnSpc>
                        <a:spcBef>
                          <a:spcPts val="0"/>
                        </a:spcBef>
                        <a:spcAft>
                          <a:spcPts val="0"/>
                        </a:spcAft>
                        <a:buNone/>
                      </a:pPr>
                      <a:r>
                        <a:rPr lang="en-US" sz="1100" b="1" dirty="0">
                          <a:solidFill>
                            <a:srgbClr val="000000"/>
                          </a:solidFill>
                          <a:latin typeface="Times New Roman"/>
                          <a:ea typeface="Times New Roman"/>
                          <a:cs typeface="Times New Roman"/>
                          <a:sym typeface="Times New Roman"/>
                        </a:rPr>
                        <a:t>2</a:t>
                      </a:r>
                      <a:endParaRPr sz="1100" b="1" dirty="0">
                        <a:solidFill>
                          <a:srgbClr val="000000"/>
                        </a:solidFill>
                        <a:latin typeface="Times New Roman"/>
                        <a:ea typeface="Times New Roman"/>
                        <a:cs typeface="Times New Roman"/>
                        <a:sym typeface="Times New Roman"/>
                      </a:endParaRPr>
                    </a:p>
                  </a:txBody>
                  <a:tcPr marL="68575" marR="68575" marT="91425" marB="914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100" b="1" dirty="0">
                          <a:solidFill>
                            <a:srgbClr val="000000"/>
                          </a:solidFill>
                          <a:latin typeface="Times New Roman"/>
                          <a:ea typeface="Times New Roman"/>
                          <a:cs typeface="Times New Roman"/>
                          <a:sym typeface="Times New Roman"/>
                        </a:rPr>
                        <a:t>Mathematical Concepts and Quantitative Reasoning (3/4)</a:t>
                      </a:r>
                      <a:endParaRPr sz="1100" b="1" dirty="0">
                        <a:solidFill>
                          <a:srgbClr val="000000"/>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US" sz="1100" b="1" i="1" dirty="0">
                          <a:solidFill>
                            <a:srgbClr val="000000"/>
                          </a:solidFill>
                          <a:latin typeface="Times New Roman"/>
                          <a:ea typeface="Times New Roman"/>
                          <a:cs typeface="Times New Roman"/>
                          <a:sym typeface="Times New Roman"/>
                        </a:rPr>
                        <a:t>Transfer Level</a:t>
                      </a:r>
                      <a:endParaRPr sz="1100" b="1" i="1" dirty="0">
                        <a:solidFill>
                          <a:srgbClr val="000000"/>
                        </a:solidFill>
                        <a:latin typeface="Times New Roman"/>
                        <a:ea typeface="Times New Roman"/>
                        <a:cs typeface="Times New Roman"/>
                        <a:sym typeface="Times New Roman"/>
                      </a:endParaRPr>
                    </a:p>
                  </a:txBody>
                  <a:tcPr marL="68575" marR="68575" marT="91425" marB="914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100" b="1" dirty="0">
                          <a:solidFill>
                            <a:srgbClr val="000000"/>
                          </a:solidFill>
                          <a:latin typeface="Times New Roman"/>
                          <a:ea typeface="Times New Roman"/>
                          <a:cs typeface="Times New Roman"/>
                          <a:sym typeface="Times New Roman"/>
                        </a:rPr>
                        <a:t>Mathematical Concepts or Quantitative Reasoning (3/4)</a:t>
                      </a:r>
                      <a:endParaRPr sz="1100" b="1" dirty="0">
                        <a:solidFill>
                          <a:srgbClr val="000000"/>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US" sz="1100" b="1" i="1" dirty="0">
                          <a:solidFill>
                            <a:srgbClr val="000000"/>
                          </a:solidFill>
                          <a:latin typeface="Times New Roman"/>
                          <a:ea typeface="Times New Roman"/>
                          <a:cs typeface="Times New Roman"/>
                          <a:sym typeface="Times New Roman"/>
                        </a:rPr>
                        <a:t>Transfer or College Level</a:t>
                      </a:r>
                      <a:endParaRPr sz="1100" b="1" i="1" dirty="0">
                        <a:solidFill>
                          <a:srgbClr val="000000"/>
                        </a:solidFill>
                        <a:latin typeface="Times New Roman"/>
                        <a:ea typeface="Times New Roman"/>
                        <a:cs typeface="Times New Roman"/>
                        <a:sym typeface="Times New Roman"/>
                      </a:endParaRPr>
                    </a:p>
                  </a:txBody>
                  <a:tcPr marL="68575" marR="68575" marT="91425" marB="914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100" b="1" dirty="0">
                          <a:solidFill>
                            <a:srgbClr val="000000"/>
                          </a:solidFill>
                          <a:latin typeface="Times New Roman"/>
                          <a:ea typeface="Times New Roman"/>
                          <a:cs typeface="Times New Roman"/>
                          <a:sym typeface="Times New Roman"/>
                        </a:rPr>
                        <a:t>Mathematical Concepts or Quantitative Reasoning (3/4)</a:t>
                      </a:r>
                      <a:endParaRPr sz="1100" b="1" dirty="0">
                        <a:solidFill>
                          <a:srgbClr val="000000"/>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US" sz="1100" b="1" i="1" dirty="0">
                          <a:solidFill>
                            <a:srgbClr val="000000"/>
                          </a:solidFill>
                          <a:latin typeface="Times New Roman"/>
                          <a:ea typeface="Times New Roman"/>
                          <a:cs typeface="Times New Roman"/>
                          <a:sym typeface="Times New Roman"/>
                        </a:rPr>
                        <a:t>Transfer or College Level</a:t>
                      </a:r>
                      <a:endParaRPr sz="1100" b="1" dirty="0">
                        <a:solidFill>
                          <a:srgbClr val="000000"/>
                        </a:solidFill>
                        <a:latin typeface="Times New Roman"/>
                        <a:ea typeface="Times New Roman"/>
                        <a:cs typeface="Times New Roman"/>
                        <a:sym typeface="Times New Roman"/>
                      </a:endParaRPr>
                    </a:p>
                  </a:txBody>
                  <a:tcPr marL="68575" marR="68575" marT="91425" marB="914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extLst>
                  <a:ext uri="{0D108BD9-81ED-4DB2-BD59-A6C34878D82A}">
                    <a16:rowId xmlns:a16="http://schemas.microsoft.com/office/drawing/2014/main" xmlns="" val="10002"/>
                  </a:ext>
                </a:extLst>
              </a:tr>
              <a:tr h="483950">
                <a:tc>
                  <a:txBody>
                    <a:bodyPr/>
                    <a:lstStyle/>
                    <a:p>
                      <a:pPr marL="0" lvl="0" indent="0" algn="l" rtl="0">
                        <a:lnSpc>
                          <a:spcPct val="115000"/>
                        </a:lnSpc>
                        <a:spcBef>
                          <a:spcPts val="0"/>
                        </a:spcBef>
                        <a:spcAft>
                          <a:spcPts val="0"/>
                        </a:spcAft>
                        <a:buNone/>
                      </a:pPr>
                      <a:r>
                        <a:rPr lang="en-US" sz="1100" b="1" dirty="0">
                          <a:solidFill>
                            <a:srgbClr val="000000"/>
                          </a:solidFill>
                          <a:latin typeface="Times New Roman"/>
                          <a:ea typeface="Times New Roman"/>
                          <a:cs typeface="Times New Roman"/>
                          <a:sym typeface="Times New Roman"/>
                        </a:rPr>
                        <a:t>3</a:t>
                      </a:r>
                      <a:endParaRPr sz="1100" b="1" dirty="0">
                        <a:solidFill>
                          <a:srgbClr val="000000"/>
                        </a:solidFill>
                        <a:latin typeface="Times New Roman"/>
                        <a:ea typeface="Times New Roman"/>
                        <a:cs typeface="Times New Roman"/>
                        <a:sym typeface="Times New Roman"/>
                      </a:endParaRPr>
                    </a:p>
                  </a:txBody>
                  <a:tcPr marL="68575" marR="68575" marT="91425" marB="914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lvl="0" indent="0" algn="l" rtl="0">
                        <a:lnSpc>
                          <a:spcPct val="115000"/>
                        </a:lnSpc>
                        <a:spcBef>
                          <a:spcPts val="0"/>
                        </a:spcBef>
                        <a:spcAft>
                          <a:spcPts val="0"/>
                        </a:spcAft>
                        <a:buNone/>
                      </a:pPr>
                      <a:r>
                        <a:rPr lang="en-US" sz="1100" b="1" dirty="0">
                          <a:solidFill>
                            <a:srgbClr val="000000"/>
                          </a:solidFill>
                          <a:latin typeface="Times New Roman"/>
                          <a:ea typeface="Times New Roman"/>
                          <a:cs typeface="Times New Roman"/>
                          <a:sym typeface="Times New Roman"/>
                        </a:rPr>
                        <a:t>Arts (3/4)</a:t>
                      </a:r>
                      <a:endParaRPr sz="1100" b="1" dirty="0">
                        <a:solidFill>
                          <a:srgbClr val="000000"/>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US" sz="1100" b="1" dirty="0">
                          <a:solidFill>
                            <a:srgbClr val="000000"/>
                          </a:solidFill>
                          <a:latin typeface="Times New Roman"/>
                          <a:ea typeface="Times New Roman"/>
                          <a:cs typeface="Times New Roman"/>
                          <a:sym typeface="Times New Roman"/>
                        </a:rPr>
                        <a:t>Humanities  (3/4)</a:t>
                      </a:r>
                      <a:endParaRPr sz="1100" b="1" dirty="0">
                        <a:solidFill>
                          <a:srgbClr val="000000"/>
                        </a:solidFill>
                        <a:latin typeface="Times New Roman"/>
                        <a:ea typeface="Times New Roman"/>
                        <a:cs typeface="Times New Roman"/>
                        <a:sym typeface="Times New Roman"/>
                      </a:endParaRPr>
                    </a:p>
                  </a:txBody>
                  <a:tcPr marL="68575" marR="68575" marT="91425" marB="914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lvl="0" indent="0" algn="l" rtl="0">
                        <a:lnSpc>
                          <a:spcPct val="115000"/>
                        </a:lnSpc>
                        <a:spcBef>
                          <a:spcPts val="0"/>
                        </a:spcBef>
                        <a:spcAft>
                          <a:spcPts val="0"/>
                        </a:spcAft>
                        <a:buNone/>
                      </a:pPr>
                      <a:r>
                        <a:rPr lang="en-US" sz="1100" b="1" dirty="0">
                          <a:solidFill>
                            <a:srgbClr val="000000"/>
                          </a:solidFill>
                          <a:latin typeface="Times New Roman"/>
                          <a:ea typeface="Times New Roman"/>
                          <a:cs typeface="Times New Roman"/>
                          <a:sym typeface="Times New Roman"/>
                        </a:rPr>
                        <a:t>Arts and Humanities  (3/4)</a:t>
                      </a:r>
                      <a:endParaRPr sz="1100" b="1" dirty="0">
                        <a:solidFill>
                          <a:srgbClr val="000000"/>
                        </a:solidFill>
                        <a:latin typeface="Times New Roman"/>
                        <a:ea typeface="Times New Roman"/>
                        <a:cs typeface="Times New Roman"/>
                        <a:sym typeface="Times New Roman"/>
                      </a:endParaRPr>
                    </a:p>
                  </a:txBody>
                  <a:tcPr marL="68575" marR="68575" marT="91425" marB="914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lvl="0" indent="0" algn="l" rtl="0">
                        <a:lnSpc>
                          <a:spcPct val="115000"/>
                        </a:lnSpc>
                        <a:spcBef>
                          <a:spcPts val="0"/>
                        </a:spcBef>
                        <a:spcAft>
                          <a:spcPts val="0"/>
                        </a:spcAft>
                        <a:buNone/>
                      </a:pPr>
                      <a:r>
                        <a:rPr lang="en-US" sz="1100" b="1" dirty="0">
                          <a:solidFill>
                            <a:srgbClr val="000000"/>
                          </a:solidFill>
                          <a:latin typeface="Times New Roman"/>
                          <a:ea typeface="Times New Roman"/>
                          <a:cs typeface="Times New Roman"/>
                          <a:sym typeface="Times New Roman"/>
                        </a:rPr>
                        <a:t>Arts and Humanities  (3/4)</a:t>
                      </a:r>
                      <a:endParaRPr sz="1100" b="1" dirty="0">
                        <a:solidFill>
                          <a:srgbClr val="000000"/>
                        </a:solidFill>
                        <a:latin typeface="Times New Roman"/>
                        <a:ea typeface="Times New Roman"/>
                        <a:cs typeface="Times New Roman"/>
                        <a:sym typeface="Times New Roman"/>
                      </a:endParaRPr>
                    </a:p>
                  </a:txBody>
                  <a:tcPr marL="68575" marR="68575" marT="91425" marB="914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extLst>
                  <a:ext uri="{0D108BD9-81ED-4DB2-BD59-A6C34878D82A}">
                    <a16:rowId xmlns:a16="http://schemas.microsoft.com/office/drawing/2014/main" xmlns="" val="10003"/>
                  </a:ext>
                </a:extLst>
              </a:tr>
              <a:tr h="523875">
                <a:tc>
                  <a:txBody>
                    <a:bodyPr/>
                    <a:lstStyle/>
                    <a:p>
                      <a:pPr marL="0" lvl="0" indent="0" algn="l" rtl="0">
                        <a:lnSpc>
                          <a:spcPct val="115000"/>
                        </a:lnSpc>
                        <a:spcBef>
                          <a:spcPts val="0"/>
                        </a:spcBef>
                        <a:spcAft>
                          <a:spcPts val="0"/>
                        </a:spcAft>
                        <a:buNone/>
                      </a:pPr>
                      <a:r>
                        <a:rPr lang="en-US" sz="1100" b="1" dirty="0">
                          <a:solidFill>
                            <a:srgbClr val="000000"/>
                          </a:solidFill>
                          <a:latin typeface="Times New Roman"/>
                          <a:ea typeface="Times New Roman"/>
                          <a:cs typeface="Times New Roman"/>
                          <a:sym typeface="Times New Roman"/>
                        </a:rPr>
                        <a:t>4</a:t>
                      </a:r>
                      <a:endParaRPr sz="1100" b="1" dirty="0">
                        <a:solidFill>
                          <a:srgbClr val="000000"/>
                        </a:solidFill>
                        <a:latin typeface="Times New Roman"/>
                        <a:ea typeface="Times New Roman"/>
                        <a:cs typeface="Times New Roman"/>
                        <a:sym typeface="Times New Roman"/>
                      </a:endParaRPr>
                    </a:p>
                  </a:txBody>
                  <a:tcPr marL="68575" marR="68575" marT="91425" marB="914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100" b="1" dirty="0">
                          <a:solidFill>
                            <a:srgbClr val="000000"/>
                          </a:solidFill>
                          <a:latin typeface="Times New Roman"/>
                          <a:ea typeface="Times New Roman"/>
                          <a:cs typeface="Times New Roman"/>
                          <a:sym typeface="Times New Roman"/>
                        </a:rPr>
                        <a:t>Social and Behavioral Sciences (6/8)</a:t>
                      </a:r>
                      <a:endParaRPr sz="1100" b="1" dirty="0">
                        <a:solidFill>
                          <a:srgbClr val="000000"/>
                        </a:solidFill>
                        <a:latin typeface="Times New Roman"/>
                        <a:ea typeface="Times New Roman"/>
                        <a:cs typeface="Times New Roman"/>
                        <a:sym typeface="Times New Roman"/>
                      </a:endParaRPr>
                    </a:p>
                  </a:txBody>
                  <a:tcPr marL="68575" marR="68575" marT="91425" marB="914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100" b="1" dirty="0">
                          <a:solidFill>
                            <a:srgbClr val="000000"/>
                          </a:solidFill>
                          <a:latin typeface="Times New Roman"/>
                          <a:ea typeface="Times New Roman"/>
                          <a:cs typeface="Times New Roman"/>
                          <a:sym typeface="Times New Roman"/>
                        </a:rPr>
                        <a:t>Social and Behavioral Sciences  (3/4)</a:t>
                      </a:r>
                      <a:endParaRPr sz="1100" b="1" dirty="0">
                        <a:solidFill>
                          <a:srgbClr val="000000"/>
                        </a:solidFill>
                        <a:latin typeface="Times New Roman"/>
                        <a:ea typeface="Times New Roman"/>
                        <a:cs typeface="Times New Roman"/>
                        <a:sym typeface="Times New Roman"/>
                      </a:endParaRPr>
                    </a:p>
                  </a:txBody>
                  <a:tcPr marL="68575" marR="68575" marT="91425" marB="914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100" b="1" dirty="0">
                          <a:solidFill>
                            <a:srgbClr val="000000"/>
                          </a:solidFill>
                          <a:latin typeface="Times New Roman"/>
                          <a:ea typeface="Times New Roman"/>
                          <a:cs typeface="Times New Roman"/>
                          <a:sym typeface="Times New Roman"/>
                        </a:rPr>
                        <a:t>Social and Behavioral Sciences  (3/4)</a:t>
                      </a:r>
                      <a:endParaRPr sz="1100" b="1" dirty="0">
                        <a:solidFill>
                          <a:srgbClr val="000000"/>
                        </a:solidFill>
                        <a:latin typeface="Times New Roman"/>
                        <a:ea typeface="Times New Roman"/>
                        <a:cs typeface="Times New Roman"/>
                        <a:sym typeface="Times New Roman"/>
                      </a:endParaRPr>
                    </a:p>
                  </a:txBody>
                  <a:tcPr marL="68575" marR="68575" marT="91425" marB="914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extLst>
                  <a:ext uri="{0D108BD9-81ED-4DB2-BD59-A6C34878D82A}">
                    <a16:rowId xmlns:a16="http://schemas.microsoft.com/office/drawing/2014/main" xmlns="" val="10004"/>
                  </a:ext>
                </a:extLst>
              </a:tr>
              <a:tr h="700050">
                <a:tc>
                  <a:txBody>
                    <a:bodyPr/>
                    <a:lstStyle/>
                    <a:p>
                      <a:pPr marL="0" lvl="0" indent="0" algn="l" rtl="0">
                        <a:lnSpc>
                          <a:spcPct val="115000"/>
                        </a:lnSpc>
                        <a:spcBef>
                          <a:spcPts val="0"/>
                        </a:spcBef>
                        <a:spcAft>
                          <a:spcPts val="0"/>
                        </a:spcAft>
                        <a:buNone/>
                      </a:pPr>
                      <a:r>
                        <a:rPr lang="en-US" sz="1100" b="1" dirty="0">
                          <a:solidFill>
                            <a:srgbClr val="000000"/>
                          </a:solidFill>
                          <a:latin typeface="Times New Roman"/>
                          <a:ea typeface="Times New Roman"/>
                          <a:cs typeface="Times New Roman"/>
                          <a:sym typeface="Times New Roman"/>
                        </a:rPr>
                        <a:t>5</a:t>
                      </a:r>
                      <a:endParaRPr sz="1100" b="1" dirty="0">
                        <a:solidFill>
                          <a:srgbClr val="000000"/>
                        </a:solidFill>
                        <a:latin typeface="Times New Roman"/>
                        <a:ea typeface="Times New Roman"/>
                        <a:cs typeface="Times New Roman"/>
                        <a:sym typeface="Times New Roman"/>
                      </a:endParaRPr>
                    </a:p>
                  </a:txBody>
                  <a:tcPr marL="68575" marR="68575" marT="91425" marB="914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lvl="0" indent="0" algn="l" rtl="0">
                        <a:lnSpc>
                          <a:spcPct val="115000"/>
                        </a:lnSpc>
                        <a:spcBef>
                          <a:spcPts val="0"/>
                        </a:spcBef>
                        <a:spcAft>
                          <a:spcPts val="0"/>
                        </a:spcAft>
                        <a:buNone/>
                      </a:pPr>
                      <a:r>
                        <a:rPr lang="en-US" sz="1100" b="1" dirty="0">
                          <a:solidFill>
                            <a:srgbClr val="000000"/>
                          </a:solidFill>
                          <a:latin typeface="Times New Roman"/>
                          <a:ea typeface="Times New Roman"/>
                          <a:cs typeface="Times New Roman"/>
                          <a:sym typeface="Times New Roman"/>
                        </a:rPr>
                        <a:t>Physical Science  (3/4)</a:t>
                      </a:r>
                      <a:endParaRPr sz="1100" b="1" dirty="0">
                        <a:solidFill>
                          <a:srgbClr val="000000"/>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US" sz="1100" b="1" dirty="0">
                          <a:solidFill>
                            <a:srgbClr val="000000"/>
                          </a:solidFill>
                          <a:latin typeface="Times New Roman"/>
                          <a:ea typeface="Times New Roman"/>
                          <a:cs typeface="Times New Roman"/>
                          <a:sym typeface="Times New Roman"/>
                        </a:rPr>
                        <a:t>Biological Science (3/4)</a:t>
                      </a:r>
                      <a:endParaRPr sz="1100" b="1" dirty="0">
                        <a:solidFill>
                          <a:srgbClr val="000000"/>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US" sz="1100" b="1" dirty="0">
                          <a:solidFill>
                            <a:srgbClr val="000000"/>
                          </a:solidFill>
                          <a:latin typeface="Times New Roman"/>
                          <a:ea typeface="Times New Roman"/>
                          <a:cs typeface="Times New Roman"/>
                          <a:sym typeface="Times New Roman"/>
                        </a:rPr>
                        <a:t>Laboratory (for Phys/Bio Science) (1/1)</a:t>
                      </a:r>
                      <a:endParaRPr sz="1100" b="1" dirty="0">
                        <a:solidFill>
                          <a:srgbClr val="000000"/>
                        </a:solidFill>
                        <a:latin typeface="Times New Roman"/>
                        <a:ea typeface="Times New Roman"/>
                        <a:cs typeface="Times New Roman"/>
                        <a:sym typeface="Times New Roman"/>
                      </a:endParaRPr>
                    </a:p>
                  </a:txBody>
                  <a:tcPr marL="68575" marR="68575" marT="91425" marB="914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lvl="0" indent="0" algn="l" rtl="0">
                        <a:lnSpc>
                          <a:spcPct val="115000"/>
                        </a:lnSpc>
                        <a:spcBef>
                          <a:spcPts val="0"/>
                        </a:spcBef>
                        <a:spcAft>
                          <a:spcPts val="0"/>
                        </a:spcAft>
                        <a:buNone/>
                      </a:pPr>
                      <a:r>
                        <a:rPr lang="en-US" sz="1100" b="1" dirty="0">
                          <a:solidFill>
                            <a:srgbClr val="000000"/>
                          </a:solidFill>
                          <a:latin typeface="Times New Roman"/>
                          <a:ea typeface="Times New Roman"/>
                          <a:cs typeface="Times New Roman"/>
                          <a:sym typeface="Times New Roman"/>
                        </a:rPr>
                        <a:t>Natural Sciences  (3/4)</a:t>
                      </a:r>
                      <a:endParaRPr sz="1100" b="1" dirty="0">
                        <a:solidFill>
                          <a:srgbClr val="000000"/>
                        </a:solidFill>
                        <a:latin typeface="Times New Roman"/>
                        <a:ea typeface="Times New Roman"/>
                        <a:cs typeface="Times New Roman"/>
                        <a:sym typeface="Times New Roman"/>
                      </a:endParaRPr>
                    </a:p>
                  </a:txBody>
                  <a:tcPr marL="68575" marR="68575" marT="91425" marB="914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lvl="0" indent="0" algn="l" rtl="0">
                        <a:lnSpc>
                          <a:spcPct val="115000"/>
                        </a:lnSpc>
                        <a:spcBef>
                          <a:spcPts val="0"/>
                        </a:spcBef>
                        <a:spcAft>
                          <a:spcPts val="0"/>
                        </a:spcAft>
                        <a:buNone/>
                      </a:pPr>
                      <a:r>
                        <a:rPr lang="en-US" sz="1100" b="1" dirty="0">
                          <a:solidFill>
                            <a:srgbClr val="000000"/>
                          </a:solidFill>
                          <a:latin typeface="Times New Roman"/>
                          <a:ea typeface="Times New Roman"/>
                          <a:cs typeface="Times New Roman"/>
                          <a:sym typeface="Times New Roman"/>
                        </a:rPr>
                        <a:t>Natural Sciences  (3/4)</a:t>
                      </a:r>
                      <a:endParaRPr sz="1100" b="1" dirty="0">
                        <a:solidFill>
                          <a:srgbClr val="000000"/>
                        </a:solidFill>
                        <a:latin typeface="Times New Roman"/>
                        <a:ea typeface="Times New Roman"/>
                        <a:cs typeface="Times New Roman"/>
                        <a:sym typeface="Times New Roman"/>
                      </a:endParaRPr>
                    </a:p>
                  </a:txBody>
                  <a:tcPr marL="68575" marR="68575" marT="91425" marB="914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extLst>
                  <a:ext uri="{0D108BD9-81ED-4DB2-BD59-A6C34878D82A}">
                    <a16:rowId xmlns:a16="http://schemas.microsoft.com/office/drawing/2014/main" xmlns="" val="10005"/>
                  </a:ext>
                </a:extLst>
              </a:tr>
              <a:tr h="522500">
                <a:tc>
                  <a:txBody>
                    <a:bodyPr/>
                    <a:lstStyle/>
                    <a:p>
                      <a:pPr marL="0" lvl="0" indent="0" algn="l" rtl="0">
                        <a:lnSpc>
                          <a:spcPct val="115000"/>
                        </a:lnSpc>
                        <a:spcBef>
                          <a:spcPts val="0"/>
                        </a:spcBef>
                        <a:spcAft>
                          <a:spcPts val="0"/>
                        </a:spcAft>
                        <a:buNone/>
                      </a:pPr>
                      <a:r>
                        <a:rPr lang="en-US" sz="1100" b="1" i="1" dirty="0">
                          <a:solidFill>
                            <a:srgbClr val="000000"/>
                          </a:solidFill>
                          <a:latin typeface="Times New Roman"/>
                          <a:ea typeface="Times New Roman"/>
                          <a:cs typeface="Times New Roman"/>
                          <a:sym typeface="Times New Roman"/>
                        </a:rPr>
                        <a:t> </a:t>
                      </a:r>
                      <a:endParaRPr sz="1100" b="1" i="1" dirty="0">
                        <a:solidFill>
                          <a:srgbClr val="000000"/>
                        </a:solidFill>
                        <a:latin typeface="Times New Roman"/>
                        <a:ea typeface="Times New Roman"/>
                        <a:cs typeface="Times New Roman"/>
                        <a:sym typeface="Times New Roman"/>
                      </a:endParaRPr>
                    </a:p>
                  </a:txBody>
                  <a:tcPr marL="68575" marR="68575" marT="91425" marB="914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100" b="1" i="1" dirty="0">
                          <a:solidFill>
                            <a:srgbClr val="000000"/>
                          </a:solidFill>
                          <a:latin typeface="Times New Roman"/>
                          <a:ea typeface="Times New Roman"/>
                          <a:cs typeface="Times New Roman"/>
                          <a:sym typeface="Times New Roman"/>
                        </a:rPr>
                        <a:t>Life Long Learning and Self Development </a:t>
                      </a:r>
                      <a:endParaRPr sz="1100" b="1" i="1" dirty="0">
                        <a:solidFill>
                          <a:srgbClr val="000000"/>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US" sz="1100" b="1" i="1" dirty="0">
                          <a:solidFill>
                            <a:srgbClr val="000000"/>
                          </a:solidFill>
                          <a:latin typeface="Times New Roman"/>
                          <a:ea typeface="Times New Roman"/>
                          <a:cs typeface="Times New Roman"/>
                          <a:sym typeface="Times New Roman"/>
                        </a:rPr>
                        <a:t>Not required (CSU Upper Division GE)</a:t>
                      </a:r>
                      <a:endParaRPr sz="1100" b="1" i="1" dirty="0">
                        <a:solidFill>
                          <a:srgbClr val="000000"/>
                        </a:solidFill>
                        <a:latin typeface="Times New Roman"/>
                        <a:ea typeface="Times New Roman"/>
                        <a:cs typeface="Times New Roman"/>
                        <a:sym typeface="Times New Roman"/>
                      </a:endParaRPr>
                    </a:p>
                  </a:txBody>
                  <a:tcPr marL="68575" marR="68575" marT="91425" marB="914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100" b="1" dirty="0">
                          <a:solidFill>
                            <a:srgbClr val="000000"/>
                          </a:solidFill>
                          <a:latin typeface="Times New Roman"/>
                          <a:ea typeface="Times New Roman"/>
                          <a:cs typeface="Times New Roman"/>
                          <a:sym typeface="Times New Roman"/>
                        </a:rPr>
                        <a:t>Life Long Learning and Self Development</a:t>
                      </a:r>
                      <a:r>
                        <a:rPr lang="en-US" sz="1100" b="1" i="1" dirty="0">
                          <a:solidFill>
                            <a:srgbClr val="000000"/>
                          </a:solidFill>
                          <a:latin typeface="Times New Roman"/>
                          <a:ea typeface="Times New Roman"/>
                          <a:cs typeface="Times New Roman"/>
                          <a:sym typeface="Times New Roman"/>
                        </a:rPr>
                        <a:t> </a:t>
                      </a:r>
                      <a:endParaRPr sz="1100" b="1" i="1" dirty="0">
                        <a:solidFill>
                          <a:srgbClr val="000000"/>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US" sz="1100" b="1" i="1" dirty="0">
                          <a:solidFill>
                            <a:srgbClr val="000000"/>
                          </a:solidFill>
                          <a:latin typeface="Times New Roman"/>
                          <a:ea typeface="Times New Roman"/>
                          <a:cs typeface="Times New Roman"/>
                          <a:sym typeface="Times New Roman"/>
                        </a:rPr>
                        <a:t>Not required in current title 5 regulations</a:t>
                      </a:r>
                      <a:endParaRPr sz="1100" b="1" i="1" dirty="0">
                        <a:solidFill>
                          <a:srgbClr val="000000"/>
                        </a:solidFill>
                        <a:latin typeface="Times New Roman"/>
                        <a:ea typeface="Times New Roman"/>
                        <a:cs typeface="Times New Roman"/>
                        <a:sym typeface="Times New Roman"/>
                      </a:endParaRPr>
                    </a:p>
                  </a:txBody>
                  <a:tcPr marL="68575" marR="68575" marT="91425" marB="914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100" b="1" dirty="0">
                          <a:solidFill>
                            <a:srgbClr val="000000"/>
                          </a:solidFill>
                          <a:latin typeface="Times New Roman"/>
                          <a:ea typeface="Times New Roman"/>
                          <a:cs typeface="Times New Roman"/>
                          <a:sym typeface="Times New Roman"/>
                        </a:rPr>
                        <a:t>Life Long Learning and Self Development</a:t>
                      </a:r>
                      <a:r>
                        <a:rPr lang="en-US" sz="1100" b="1" i="1" dirty="0">
                          <a:solidFill>
                            <a:srgbClr val="000000"/>
                          </a:solidFill>
                          <a:latin typeface="Times New Roman"/>
                          <a:ea typeface="Times New Roman"/>
                          <a:cs typeface="Times New Roman"/>
                          <a:sym typeface="Times New Roman"/>
                        </a:rPr>
                        <a:t> </a:t>
                      </a:r>
                      <a:endParaRPr sz="1100" b="1" i="1" dirty="0">
                        <a:solidFill>
                          <a:srgbClr val="000000"/>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US" sz="1100" b="1" i="1" dirty="0">
                          <a:solidFill>
                            <a:srgbClr val="000000"/>
                          </a:solidFill>
                          <a:latin typeface="Times New Roman"/>
                          <a:ea typeface="Times New Roman"/>
                          <a:cs typeface="Times New Roman"/>
                          <a:sym typeface="Times New Roman"/>
                        </a:rPr>
                        <a:t>Not required in current title 5 regulations</a:t>
                      </a:r>
                      <a:endParaRPr sz="1100" b="1" i="1" dirty="0">
                        <a:solidFill>
                          <a:srgbClr val="000000"/>
                        </a:solidFill>
                        <a:latin typeface="Times New Roman"/>
                        <a:ea typeface="Times New Roman"/>
                        <a:cs typeface="Times New Roman"/>
                        <a:sym typeface="Times New Roman"/>
                      </a:endParaRPr>
                    </a:p>
                  </a:txBody>
                  <a:tcPr marL="68575" marR="68575" marT="91425" marB="914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extLst>
                  <a:ext uri="{0D108BD9-81ED-4DB2-BD59-A6C34878D82A}">
                    <a16:rowId xmlns:a16="http://schemas.microsoft.com/office/drawing/2014/main" xmlns="" val="10006"/>
                  </a:ext>
                </a:extLst>
              </a:tr>
              <a:tr h="447675">
                <a:tc>
                  <a:txBody>
                    <a:bodyPr/>
                    <a:lstStyle/>
                    <a:p>
                      <a:pPr marL="0" lvl="0" indent="0" algn="l" rtl="0">
                        <a:lnSpc>
                          <a:spcPct val="115000"/>
                        </a:lnSpc>
                        <a:spcBef>
                          <a:spcPts val="0"/>
                        </a:spcBef>
                        <a:spcAft>
                          <a:spcPts val="0"/>
                        </a:spcAft>
                        <a:buNone/>
                      </a:pPr>
                      <a:r>
                        <a:rPr lang="en-US" sz="1100" b="1" dirty="0">
                          <a:solidFill>
                            <a:srgbClr val="000000"/>
                          </a:solidFill>
                          <a:latin typeface="Times New Roman"/>
                          <a:ea typeface="Times New Roman"/>
                          <a:cs typeface="Times New Roman"/>
                          <a:sym typeface="Times New Roman"/>
                        </a:rPr>
                        <a:t>6</a:t>
                      </a:r>
                      <a:endParaRPr sz="1100" b="1" dirty="0">
                        <a:solidFill>
                          <a:srgbClr val="000000"/>
                        </a:solidFill>
                        <a:latin typeface="Times New Roman"/>
                        <a:ea typeface="Times New Roman"/>
                        <a:cs typeface="Times New Roman"/>
                        <a:sym typeface="Times New Roman"/>
                      </a:endParaRPr>
                    </a:p>
                  </a:txBody>
                  <a:tcPr marL="68575" marR="68575" marT="91425" marB="914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lvl="0" indent="0" algn="l" rtl="0">
                        <a:lnSpc>
                          <a:spcPct val="115000"/>
                        </a:lnSpc>
                        <a:spcBef>
                          <a:spcPts val="0"/>
                        </a:spcBef>
                        <a:spcAft>
                          <a:spcPts val="0"/>
                        </a:spcAft>
                        <a:buNone/>
                      </a:pPr>
                      <a:r>
                        <a:rPr lang="en-US" sz="1100" b="1" dirty="0">
                          <a:solidFill>
                            <a:srgbClr val="000000"/>
                          </a:solidFill>
                          <a:latin typeface="Times New Roman"/>
                          <a:ea typeface="Times New Roman"/>
                          <a:cs typeface="Times New Roman"/>
                          <a:sym typeface="Times New Roman"/>
                        </a:rPr>
                        <a:t>Language other than English (LOTE)</a:t>
                      </a:r>
                      <a:endParaRPr sz="1100" b="1" dirty="0">
                        <a:solidFill>
                          <a:srgbClr val="000000"/>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US" sz="1100" b="1" i="1" dirty="0">
                          <a:solidFill>
                            <a:srgbClr val="000000"/>
                          </a:solidFill>
                          <a:latin typeface="Times New Roman"/>
                          <a:ea typeface="Times New Roman"/>
                          <a:cs typeface="Times New Roman"/>
                          <a:sym typeface="Times New Roman"/>
                        </a:rPr>
                        <a:t>(Currently UC only, carries no units)</a:t>
                      </a:r>
                      <a:endParaRPr sz="1100" b="1" i="1" dirty="0">
                        <a:solidFill>
                          <a:srgbClr val="000000"/>
                        </a:solidFill>
                        <a:latin typeface="Times New Roman"/>
                        <a:ea typeface="Times New Roman"/>
                        <a:cs typeface="Times New Roman"/>
                        <a:sym typeface="Times New Roman"/>
                      </a:endParaRPr>
                    </a:p>
                  </a:txBody>
                  <a:tcPr marL="68575" marR="68575" marT="91425" marB="914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lvl="0" indent="0" algn="l" rtl="0">
                        <a:lnSpc>
                          <a:spcPct val="115000"/>
                        </a:lnSpc>
                        <a:spcBef>
                          <a:spcPts val="0"/>
                        </a:spcBef>
                        <a:spcAft>
                          <a:spcPts val="0"/>
                        </a:spcAft>
                        <a:buNone/>
                      </a:pPr>
                      <a:r>
                        <a:rPr lang="en-US" sz="1100" b="1" dirty="0">
                          <a:solidFill>
                            <a:srgbClr val="000000"/>
                          </a:solidFill>
                          <a:latin typeface="Times New Roman"/>
                          <a:ea typeface="Times New Roman"/>
                          <a:cs typeface="Times New Roman"/>
                          <a:sym typeface="Times New Roman"/>
                        </a:rPr>
                        <a:t>Language other than English (LOTE)</a:t>
                      </a:r>
                      <a:endParaRPr sz="1100" b="1" dirty="0">
                        <a:solidFill>
                          <a:srgbClr val="000000"/>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US" sz="1100" b="1" i="1" dirty="0">
                          <a:solidFill>
                            <a:srgbClr val="000000"/>
                          </a:solidFill>
                          <a:latin typeface="Times New Roman"/>
                          <a:ea typeface="Times New Roman"/>
                          <a:cs typeface="Times New Roman"/>
                          <a:sym typeface="Times New Roman"/>
                        </a:rPr>
                        <a:t>Not required in current title 5 regulations</a:t>
                      </a:r>
                      <a:endParaRPr sz="1100" b="1" i="1" dirty="0">
                        <a:solidFill>
                          <a:srgbClr val="000000"/>
                        </a:solidFill>
                        <a:latin typeface="Times New Roman"/>
                        <a:ea typeface="Times New Roman"/>
                        <a:cs typeface="Times New Roman"/>
                        <a:sym typeface="Times New Roman"/>
                      </a:endParaRPr>
                    </a:p>
                  </a:txBody>
                  <a:tcPr marL="68575" marR="68575" marT="91425" marB="914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lvl="0" indent="0" algn="l" rtl="0">
                        <a:lnSpc>
                          <a:spcPct val="115000"/>
                        </a:lnSpc>
                        <a:spcBef>
                          <a:spcPts val="0"/>
                        </a:spcBef>
                        <a:spcAft>
                          <a:spcPts val="0"/>
                        </a:spcAft>
                        <a:buNone/>
                      </a:pPr>
                      <a:r>
                        <a:rPr lang="en-US" sz="1100" b="1" dirty="0">
                          <a:solidFill>
                            <a:srgbClr val="000000"/>
                          </a:solidFill>
                          <a:latin typeface="Times New Roman"/>
                          <a:ea typeface="Times New Roman"/>
                          <a:cs typeface="Times New Roman"/>
                          <a:sym typeface="Times New Roman"/>
                        </a:rPr>
                        <a:t>Language other than English (LOTE)</a:t>
                      </a:r>
                      <a:endParaRPr sz="1100" b="1" dirty="0">
                        <a:solidFill>
                          <a:srgbClr val="000000"/>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US" sz="1100" b="1" i="1" dirty="0">
                          <a:solidFill>
                            <a:srgbClr val="000000"/>
                          </a:solidFill>
                          <a:latin typeface="Times New Roman"/>
                          <a:ea typeface="Times New Roman"/>
                          <a:cs typeface="Times New Roman"/>
                          <a:sym typeface="Times New Roman"/>
                        </a:rPr>
                        <a:t>Not required in current title 5 regulations</a:t>
                      </a:r>
                      <a:endParaRPr sz="1100" b="1" i="1" dirty="0">
                        <a:solidFill>
                          <a:srgbClr val="000000"/>
                        </a:solidFill>
                        <a:latin typeface="Times New Roman"/>
                        <a:ea typeface="Times New Roman"/>
                        <a:cs typeface="Times New Roman"/>
                        <a:sym typeface="Times New Roman"/>
                      </a:endParaRPr>
                    </a:p>
                  </a:txBody>
                  <a:tcPr marL="68575" marR="68575" marT="91425" marB="914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extLst>
                  <a:ext uri="{0D108BD9-81ED-4DB2-BD59-A6C34878D82A}">
                    <a16:rowId xmlns:a16="http://schemas.microsoft.com/office/drawing/2014/main" xmlns="" val="10007"/>
                  </a:ext>
                </a:extLst>
              </a:tr>
              <a:tr h="394225">
                <a:tc>
                  <a:txBody>
                    <a:bodyPr/>
                    <a:lstStyle/>
                    <a:p>
                      <a:pPr marL="0" lvl="0" indent="0" algn="l" rtl="0">
                        <a:lnSpc>
                          <a:spcPct val="115000"/>
                        </a:lnSpc>
                        <a:spcBef>
                          <a:spcPts val="0"/>
                        </a:spcBef>
                        <a:spcAft>
                          <a:spcPts val="0"/>
                        </a:spcAft>
                        <a:buNone/>
                      </a:pPr>
                      <a:r>
                        <a:rPr lang="en-US" sz="1100" b="1" dirty="0">
                          <a:solidFill>
                            <a:srgbClr val="000000"/>
                          </a:solidFill>
                          <a:latin typeface="Times New Roman"/>
                          <a:ea typeface="Times New Roman"/>
                          <a:cs typeface="Times New Roman"/>
                          <a:sym typeface="Times New Roman"/>
                        </a:rPr>
                        <a:t>7</a:t>
                      </a:r>
                      <a:endParaRPr sz="1100" b="1" dirty="0">
                        <a:solidFill>
                          <a:srgbClr val="000000"/>
                        </a:solidFill>
                        <a:latin typeface="Times New Roman"/>
                        <a:ea typeface="Times New Roman"/>
                        <a:cs typeface="Times New Roman"/>
                        <a:sym typeface="Times New Roman"/>
                      </a:endParaRPr>
                    </a:p>
                  </a:txBody>
                  <a:tcPr marL="68575" marR="68575" marT="91425" marB="914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100" b="1" dirty="0">
                          <a:solidFill>
                            <a:srgbClr val="000000"/>
                          </a:solidFill>
                          <a:latin typeface="Times New Roman"/>
                          <a:ea typeface="Times New Roman"/>
                          <a:cs typeface="Times New Roman"/>
                          <a:sym typeface="Times New Roman"/>
                        </a:rPr>
                        <a:t>Ethnic Studies  (3/4)</a:t>
                      </a:r>
                      <a:endParaRPr sz="1100" b="1" dirty="0">
                        <a:solidFill>
                          <a:srgbClr val="000000"/>
                        </a:solidFill>
                        <a:latin typeface="Times New Roman"/>
                        <a:ea typeface="Times New Roman"/>
                        <a:cs typeface="Times New Roman"/>
                        <a:sym typeface="Times New Roman"/>
                      </a:endParaRPr>
                    </a:p>
                  </a:txBody>
                  <a:tcPr marL="68575" marR="68575" marT="91425" marB="914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100" b="1" dirty="0">
                          <a:solidFill>
                            <a:srgbClr val="000000"/>
                          </a:solidFill>
                          <a:latin typeface="Times New Roman"/>
                          <a:ea typeface="Times New Roman"/>
                          <a:cs typeface="Times New Roman"/>
                          <a:sym typeface="Times New Roman"/>
                        </a:rPr>
                        <a:t>Ethnic Studies  (3/4)</a:t>
                      </a:r>
                      <a:endParaRPr sz="1100" b="1" dirty="0">
                        <a:solidFill>
                          <a:srgbClr val="000000"/>
                        </a:solidFill>
                        <a:latin typeface="Times New Roman"/>
                        <a:ea typeface="Times New Roman"/>
                        <a:cs typeface="Times New Roman"/>
                        <a:sym typeface="Times New Roman"/>
                      </a:endParaRPr>
                    </a:p>
                  </a:txBody>
                  <a:tcPr marL="68575" marR="68575" marT="91425" marB="914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100" b="1" dirty="0">
                          <a:solidFill>
                            <a:srgbClr val="000000"/>
                          </a:solidFill>
                          <a:latin typeface="Times New Roman"/>
                          <a:ea typeface="Times New Roman"/>
                          <a:cs typeface="Times New Roman"/>
                          <a:sym typeface="Times New Roman"/>
                        </a:rPr>
                        <a:t>Ethnic Studies  (3/4)</a:t>
                      </a:r>
                      <a:endParaRPr sz="1100" b="1" dirty="0">
                        <a:solidFill>
                          <a:srgbClr val="000000"/>
                        </a:solidFill>
                        <a:latin typeface="Times New Roman"/>
                        <a:ea typeface="Times New Roman"/>
                        <a:cs typeface="Times New Roman"/>
                        <a:sym typeface="Times New Roman"/>
                      </a:endParaRPr>
                    </a:p>
                  </a:txBody>
                  <a:tcPr marL="68575" marR="68575" marT="91425" marB="914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extLst>
                  <a:ext uri="{0D108BD9-81ED-4DB2-BD59-A6C34878D82A}">
                    <a16:rowId xmlns:a16="http://schemas.microsoft.com/office/drawing/2014/main" xmlns="" val="10008"/>
                  </a:ext>
                </a:extLst>
              </a:tr>
              <a:tr h="303325">
                <a:tc>
                  <a:txBody>
                    <a:bodyPr/>
                    <a:lstStyle/>
                    <a:p>
                      <a:pPr marL="0" lvl="0" indent="0" algn="l" rtl="0">
                        <a:lnSpc>
                          <a:spcPct val="115000"/>
                        </a:lnSpc>
                        <a:spcBef>
                          <a:spcPts val="0"/>
                        </a:spcBef>
                        <a:spcAft>
                          <a:spcPts val="0"/>
                        </a:spcAft>
                        <a:buNone/>
                      </a:pPr>
                      <a:endParaRPr sz="1100" b="1" dirty="0">
                        <a:solidFill>
                          <a:srgbClr val="000000"/>
                        </a:solidFill>
                        <a:latin typeface="Times New Roman"/>
                        <a:ea typeface="Times New Roman"/>
                        <a:cs typeface="Times New Roman"/>
                        <a:sym typeface="Times New Roman"/>
                      </a:endParaRPr>
                    </a:p>
                  </a:txBody>
                  <a:tcPr marL="68575" marR="68575" marT="91425" marB="914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lvl="0" indent="0" algn="l" rtl="0">
                        <a:lnSpc>
                          <a:spcPct val="115000"/>
                        </a:lnSpc>
                        <a:spcBef>
                          <a:spcPts val="0"/>
                        </a:spcBef>
                        <a:spcAft>
                          <a:spcPts val="0"/>
                        </a:spcAft>
                        <a:buNone/>
                      </a:pPr>
                      <a:r>
                        <a:rPr lang="en-US" sz="1100" b="1" dirty="0">
                          <a:solidFill>
                            <a:srgbClr val="000000"/>
                          </a:solidFill>
                          <a:highlight>
                            <a:srgbClr val="FFFF00"/>
                          </a:highlight>
                          <a:latin typeface="Times New Roman"/>
                          <a:ea typeface="Times New Roman"/>
                          <a:cs typeface="Times New Roman"/>
                          <a:sym typeface="Times New Roman"/>
                        </a:rPr>
                        <a:t> </a:t>
                      </a:r>
                      <a:endParaRPr sz="1100" b="1" dirty="0">
                        <a:solidFill>
                          <a:srgbClr val="000000"/>
                        </a:solidFill>
                        <a:highlight>
                          <a:srgbClr val="FFFF00"/>
                        </a:highlight>
                        <a:latin typeface="Times New Roman"/>
                        <a:ea typeface="Times New Roman"/>
                        <a:cs typeface="Times New Roman"/>
                        <a:sym typeface="Times New Roman"/>
                      </a:endParaRPr>
                    </a:p>
                  </a:txBody>
                  <a:tcPr marL="68575" marR="68575" marT="91425" marB="914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lvl="0" indent="0" algn="l" rtl="0">
                        <a:lnSpc>
                          <a:spcPct val="115000"/>
                        </a:lnSpc>
                        <a:spcBef>
                          <a:spcPts val="0"/>
                        </a:spcBef>
                        <a:spcAft>
                          <a:spcPts val="0"/>
                        </a:spcAft>
                        <a:buNone/>
                      </a:pPr>
                      <a:r>
                        <a:rPr lang="en-US" sz="1100" b="1" dirty="0">
                          <a:solidFill>
                            <a:srgbClr val="000000"/>
                          </a:solidFill>
                          <a:latin typeface="Times New Roman"/>
                          <a:ea typeface="Times New Roman"/>
                          <a:cs typeface="Times New Roman"/>
                          <a:sym typeface="Times New Roman"/>
                        </a:rPr>
                        <a:t> </a:t>
                      </a:r>
                      <a:endParaRPr sz="1100" b="1" dirty="0">
                        <a:solidFill>
                          <a:srgbClr val="000000"/>
                        </a:solidFill>
                        <a:latin typeface="Times New Roman"/>
                        <a:ea typeface="Times New Roman"/>
                        <a:cs typeface="Times New Roman"/>
                        <a:sym typeface="Times New Roman"/>
                      </a:endParaRPr>
                    </a:p>
                  </a:txBody>
                  <a:tcPr marL="68575" marR="68575" marT="91425" marB="914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lvl="0" indent="0" algn="l" rtl="0">
                        <a:lnSpc>
                          <a:spcPct val="115000"/>
                        </a:lnSpc>
                        <a:spcBef>
                          <a:spcPts val="0"/>
                        </a:spcBef>
                        <a:spcAft>
                          <a:spcPts val="0"/>
                        </a:spcAft>
                        <a:buNone/>
                      </a:pPr>
                      <a:r>
                        <a:rPr lang="en-US" sz="1100" b="1" dirty="0">
                          <a:solidFill>
                            <a:srgbClr val="000000"/>
                          </a:solidFill>
                          <a:latin typeface="Times New Roman"/>
                          <a:ea typeface="Times New Roman"/>
                          <a:cs typeface="Times New Roman"/>
                          <a:sym typeface="Times New Roman"/>
                        </a:rPr>
                        <a:t>Additional units from above areas (6/8)</a:t>
                      </a:r>
                      <a:endParaRPr sz="1100" b="1" dirty="0">
                        <a:solidFill>
                          <a:srgbClr val="000000"/>
                        </a:solidFill>
                        <a:latin typeface="Times New Roman"/>
                        <a:ea typeface="Times New Roman"/>
                        <a:cs typeface="Times New Roman"/>
                        <a:sym typeface="Times New Roman"/>
                      </a:endParaRPr>
                    </a:p>
                  </a:txBody>
                  <a:tcPr marL="68575" marR="68575" marT="91425" marB="914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extLst>
                  <a:ext uri="{0D108BD9-81ED-4DB2-BD59-A6C34878D82A}">
                    <a16:rowId xmlns:a16="http://schemas.microsoft.com/office/drawing/2014/main" xmlns="" val="10009"/>
                  </a:ext>
                </a:extLst>
              </a:tr>
              <a:tr h="352425">
                <a:tc>
                  <a:txBody>
                    <a:bodyPr/>
                    <a:lstStyle/>
                    <a:p>
                      <a:pPr marL="0" lvl="0" indent="0" algn="l" rtl="0">
                        <a:lnSpc>
                          <a:spcPct val="115000"/>
                        </a:lnSpc>
                        <a:spcBef>
                          <a:spcPts val="0"/>
                        </a:spcBef>
                        <a:spcAft>
                          <a:spcPts val="0"/>
                        </a:spcAft>
                        <a:buNone/>
                      </a:pPr>
                      <a:r>
                        <a:rPr lang="en-US" sz="1100" b="1" dirty="0">
                          <a:solidFill>
                            <a:srgbClr val="02263F"/>
                          </a:solidFill>
                          <a:latin typeface="Times New Roman"/>
                          <a:ea typeface="Times New Roman"/>
                          <a:cs typeface="Times New Roman"/>
                          <a:sym typeface="Times New Roman"/>
                        </a:rPr>
                        <a:t> Total            </a:t>
                      </a:r>
                      <a:endParaRPr sz="1100" b="1" dirty="0">
                        <a:solidFill>
                          <a:srgbClr val="02263F"/>
                        </a:solidFill>
                        <a:latin typeface="Times New Roman"/>
                        <a:ea typeface="Times New Roman"/>
                        <a:cs typeface="Times New Roman"/>
                        <a:sym typeface="Times New Roman"/>
                      </a:endParaRPr>
                    </a:p>
                  </a:txBody>
                  <a:tcPr marL="68575" marR="68575" marT="91425" marB="914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100" b="1" dirty="0">
                          <a:solidFill>
                            <a:srgbClr val="02263F"/>
                          </a:solidFill>
                          <a:latin typeface="Times New Roman"/>
                          <a:ea typeface="Times New Roman"/>
                          <a:cs typeface="Times New Roman"/>
                          <a:sym typeface="Times New Roman"/>
                        </a:rPr>
                        <a:t>11 courses (34 semester)</a:t>
                      </a:r>
                      <a:endParaRPr sz="1100" b="1" dirty="0">
                        <a:solidFill>
                          <a:srgbClr val="02263F"/>
                        </a:solidFill>
                        <a:latin typeface="Times New Roman"/>
                        <a:ea typeface="Times New Roman"/>
                        <a:cs typeface="Times New Roman"/>
                        <a:sym typeface="Times New Roman"/>
                      </a:endParaRPr>
                    </a:p>
                  </a:txBody>
                  <a:tcPr marL="68575" marR="68575" marT="91425" marB="914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100" b="1" dirty="0">
                          <a:solidFill>
                            <a:srgbClr val="02263F"/>
                          </a:solidFill>
                          <a:latin typeface="Times New Roman"/>
                          <a:ea typeface="Times New Roman"/>
                          <a:cs typeface="Times New Roman"/>
                          <a:sym typeface="Times New Roman"/>
                        </a:rPr>
                        <a:t>Minimum 21 Semester Units </a:t>
                      </a:r>
                      <a:endParaRPr sz="1100" b="1" dirty="0">
                        <a:solidFill>
                          <a:srgbClr val="02263F"/>
                        </a:solidFill>
                        <a:latin typeface="Times New Roman"/>
                        <a:ea typeface="Times New Roman"/>
                        <a:cs typeface="Times New Roman"/>
                        <a:sym typeface="Times New Roman"/>
                      </a:endParaRPr>
                    </a:p>
                  </a:txBody>
                  <a:tcPr marL="68575" marR="68575" marT="91425" marB="914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100" b="1" dirty="0">
                          <a:solidFill>
                            <a:srgbClr val="02263F"/>
                          </a:solidFill>
                          <a:latin typeface="Times New Roman"/>
                          <a:ea typeface="Times New Roman"/>
                          <a:cs typeface="Times New Roman"/>
                          <a:sym typeface="Times New Roman"/>
                        </a:rPr>
                        <a:t>Minimum 27 Semester Units </a:t>
                      </a:r>
                      <a:endParaRPr sz="1100" b="1" dirty="0">
                        <a:solidFill>
                          <a:srgbClr val="02263F"/>
                        </a:solidFill>
                        <a:latin typeface="Times New Roman"/>
                        <a:ea typeface="Times New Roman"/>
                        <a:cs typeface="Times New Roman"/>
                        <a:sym typeface="Times New Roman"/>
                      </a:endParaRPr>
                    </a:p>
                  </a:txBody>
                  <a:tcPr marL="68575" marR="68575" marT="91425" marB="914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val="3590267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B05766-0C7C-34EC-859F-A51423DF144C}"/>
              </a:ext>
            </a:extLst>
          </p:cNvPr>
          <p:cNvSpPr>
            <a:spLocks noGrp="1"/>
          </p:cNvSpPr>
          <p:nvPr>
            <p:ph type="title"/>
          </p:nvPr>
        </p:nvSpPr>
        <p:spPr/>
        <p:txBody>
          <a:bodyPr anchor="ctr"/>
          <a:lstStyle/>
          <a:p>
            <a:pPr algn="ctr"/>
            <a:r>
              <a:rPr lang="en-US" b="1" dirty="0"/>
              <a:t>Description</a:t>
            </a:r>
          </a:p>
        </p:txBody>
      </p:sp>
      <p:sp>
        <p:nvSpPr>
          <p:cNvPr id="3" name="Content Placeholder 2">
            <a:extLst>
              <a:ext uri="{FF2B5EF4-FFF2-40B4-BE49-F238E27FC236}">
                <a16:creationId xmlns:a16="http://schemas.microsoft.com/office/drawing/2014/main" xmlns="" id="{1D41D2E3-8BA8-D5D6-EA11-25FF044AACBA}"/>
              </a:ext>
            </a:extLst>
          </p:cNvPr>
          <p:cNvSpPr>
            <a:spLocks noGrp="1"/>
          </p:cNvSpPr>
          <p:nvPr>
            <p:ph sz="half" idx="1"/>
          </p:nvPr>
        </p:nvSpPr>
        <p:spPr/>
        <p:txBody>
          <a:bodyPr/>
          <a:lstStyle/>
          <a:p>
            <a:pPr marL="0" indent="0">
              <a:buNone/>
            </a:pPr>
            <a:r>
              <a:rPr lang="en-US" dirty="0">
                <a:solidFill>
                  <a:srgbClr val="000000"/>
                </a:solidFill>
                <a:effectLst/>
                <a:latin typeface="Calibri" panose="020F0502020204030204" pitchFamily="34" charset="0"/>
                <a:ea typeface="Times New Roman" panose="02020603050405020304" pitchFamily="18" charset="0"/>
                <a:cs typeface="Times New Roman (Body CS)"/>
              </a:rPr>
              <a:t>The requirement by AB 928 (Berman, 2021) for a singular lower division general education pathway for transfer to both UC and CSU has amplified faculty, student, and the public's voices relative to streamlining transfer pathways and general education. Given that curriculum and degree requirements are key components of the 10+1, the ASCCC  is collaborating with CSU and UC colleagues to develop the GE pathway as required in AB 928, and has been working with CCC stakeholders to propose aligned pathways for associate degree general education and CCC baccalaureate degree lower division general education. Learn more about the three proposed general education pathways and how they align to better serve students.</a:t>
            </a:r>
            <a:endParaRPr lang="en-US" dirty="0">
              <a:effectLst/>
              <a:latin typeface="Times New Roman" panose="02020603050405020304" pitchFamily="18" charset="0"/>
              <a:ea typeface="Calibri" panose="020F0502020204030204" pitchFamily="34" charset="0"/>
              <a:cs typeface="Times New Roman (Body CS)"/>
            </a:endParaRPr>
          </a:p>
        </p:txBody>
      </p:sp>
      <p:sp>
        <p:nvSpPr>
          <p:cNvPr id="4" name="Slide Number Placeholder 3">
            <a:extLst>
              <a:ext uri="{FF2B5EF4-FFF2-40B4-BE49-F238E27FC236}">
                <a16:creationId xmlns:a16="http://schemas.microsoft.com/office/drawing/2014/main" xmlns="" id="{13743CDF-C633-CE7D-16F4-F4177DC6CD82}"/>
              </a:ext>
            </a:extLst>
          </p:cNvPr>
          <p:cNvSpPr>
            <a:spLocks noGrp="1"/>
          </p:cNvSpPr>
          <p:nvPr>
            <p:ph type="sldNum" sz="quarter" idx="10"/>
          </p:nvPr>
        </p:nvSpPr>
        <p:spPr/>
        <p:txBody>
          <a:bodyPr/>
          <a:lstStyle/>
          <a:p>
            <a:pPr>
              <a:defRPr/>
            </a:pPr>
            <a:fld id="{576C9E23-81DC-524C-9AAF-31FE3F6CAB57}" type="slidenum">
              <a:rPr lang="en-US" altLang="en-US" smtClean="0"/>
              <a:pPr>
                <a:defRPr/>
              </a:pPr>
              <a:t>3</a:t>
            </a:fld>
            <a:endParaRPr lang="en-US" altLang="en-US" dirty="0"/>
          </a:p>
        </p:txBody>
      </p:sp>
    </p:spTree>
    <p:extLst>
      <p:ext uri="{BB962C8B-B14F-4D97-AF65-F5344CB8AC3E}">
        <p14:creationId xmlns:p14="http://schemas.microsoft.com/office/powerpoint/2010/main" val="31407058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58"/>
          <p:cNvSpPr txBox="1">
            <a:spLocks noGrp="1"/>
          </p:cNvSpPr>
          <p:nvPr>
            <p:ph type="title"/>
          </p:nvPr>
        </p:nvSpPr>
        <p:spPr>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sz="5400" b="1" dirty="0"/>
              <a:t>What’s Next…</a:t>
            </a:r>
            <a:endParaRPr sz="5400" b="1" dirty="0"/>
          </a:p>
        </p:txBody>
      </p:sp>
      <p:sp>
        <p:nvSpPr>
          <p:cNvPr id="473" name="Google Shape;473;p58"/>
          <p:cNvSpPr txBox="1">
            <a:spLocks noGrp="1"/>
          </p:cNvSpPr>
          <p:nvPr>
            <p:ph idx="1"/>
          </p:nvPr>
        </p:nvSpPr>
        <p:spPr>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sz="4600" b="1" dirty="0">
                <a:solidFill>
                  <a:srgbClr val="38761D"/>
                </a:solidFill>
              </a:rPr>
              <a:t>Resolutions for Consideration </a:t>
            </a:r>
          </a:p>
          <a:p>
            <a:pPr lvl="0"/>
            <a:r>
              <a:rPr lang="en-US" dirty="0"/>
              <a:t>07.01 F22  Comprehensive Title 5 Revision to Align Associate Degree General Education with the AB 928-required General Education Pathway</a:t>
            </a:r>
          </a:p>
          <a:p>
            <a:pPr lvl="0"/>
            <a:r>
              <a:rPr lang="en-US" dirty="0"/>
              <a:t>07.02 F22  Support Revisions to Lower Division General Education Requirements for California Community College Baccalaureate Degrees</a:t>
            </a:r>
          </a:p>
          <a:p>
            <a:pPr lvl="0"/>
            <a:r>
              <a:rPr lang="en-US" dirty="0"/>
              <a:t>15.01 F22  Endorsing the Proposed Singular Lower Division General Education Pathway: CalGETC</a:t>
            </a:r>
          </a:p>
          <a:p>
            <a:pPr lvl="0"/>
            <a:endParaRPr lang="en-US" dirty="0"/>
          </a:p>
        </p:txBody>
      </p:sp>
      <p:sp>
        <p:nvSpPr>
          <p:cNvPr id="472" name="Google Shape;472;p58"/>
          <p:cNvSpPr txBox="1">
            <a:spLocks noGrp="1"/>
          </p:cNvSpPr>
          <p:nvPr>
            <p:ph type="sldNum" sz="quarter" idx="10"/>
          </p:nvPr>
        </p:nvSpPr>
        <p:spPr>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solidFill>
                  <a:schemeClr val="lt1"/>
                </a:solidFill>
              </a:rPr>
              <a:t>30</a:t>
            </a:fld>
            <a:endParaRPr dirty="0">
              <a:solidFill>
                <a:schemeClr val="lt1"/>
              </a:solidFill>
            </a:endParaRPr>
          </a:p>
        </p:txBody>
      </p:sp>
    </p:spTree>
    <p:extLst>
      <p:ext uri="{BB962C8B-B14F-4D97-AF65-F5344CB8AC3E}">
        <p14:creationId xmlns:p14="http://schemas.microsoft.com/office/powerpoint/2010/main" val="31250547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61"/>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2"/>
              </a:buClr>
              <a:buSzPts val="3600"/>
              <a:buFont typeface="Palatino"/>
              <a:buNone/>
            </a:pPr>
            <a:r>
              <a:rPr lang="en-US" b="1" dirty="0"/>
              <a:t>Resources</a:t>
            </a:r>
            <a:endParaRPr dirty="0"/>
          </a:p>
        </p:txBody>
      </p:sp>
      <p:sp>
        <p:nvSpPr>
          <p:cNvPr id="495" name="Google Shape;495;p61"/>
          <p:cNvSpPr txBox="1">
            <a:spLocks noGrp="1"/>
          </p:cNvSpPr>
          <p:nvPr>
            <p:ph sz="half" idx="1"/>
          </p:nvPr>
        </p:nvSpPr>
        <p:spPr>
          <a:prstGeom prst="rect">
            <a:avLst/>
          </a:prstGeom>
          <a:noFill/>
          <a:ln>
            <a:noFill/>
          </a:ln>
        </p:spPr>
        <p:txBody>
          <a:bodyPr spcFirstLastPara="1" wrap="square" lIns="91425" tIns="45700" rIns="91425" bIns="45700" anchor="t" anchorCtr="0">
            <a:normAutofit/>
          </a:bodyPr>
          <a:lstStyle/>
          <a:p>
            <a:pPr marL="228600" lvl="0" indent="-191452" algn="l" rtl="0">
              <a:lnSpc>
                <a:spcPct val="90000"/>
              </a:lnSpc>
              <a:spcBef>
                <a:spcPts val="0"/>
              </a:spcBef>
              <a:spcAft>
                <a:spcPts val="0"/>
              </a:spcAft>
              <a:buClr>
                <a:srgbClr val="3A3838"/>
              </a:buClr>
              <a:buSzPct val="100000"/>
              <a:buChar char="•"/>
            </a:pPr>
            <a:r>
              <a:rPr lang="en-US" dirty="0">
                <a:hlinkClick r:id="rId3"/>
              </a:rPr>
              <a:t>ASCCC </a:t>
            </a:r>
            <a:r>
              <a:rPr lang="en-US" dirty="0" smtClean="0">
                <a:hlinkClick r:id="rId3"/>
              </a:rPr>
              <a:t>Website </a:t>
            </a:r>
            <a:endParaRPr lang="en-US" dirty="0" smtClean="0"/>
          </a:p>
          <a:p>
            <a:pPr marL="228600" lvl="0" indent="-191452" algn="l" rtl="0">
              <a:lnSpc>
                <a:spcPct val="90000"/>
              </a:lnSpc>
              <a:spcBef>
                <a:spcPts val="0"/>
              </a:spcBef>
              <a:spcAft>
                <a:spcPts val="0"/>
              </a:spcAft>
              <a:buClr>
                <a:srgbClr val="3A3838"/>
              </a:buClr>
              <a:buSzPct val="100000"/>
              <a:buChar char="•"/>
            </a:pPr>
            <a:r>
              <a:rPr lang="en-US" dirty="0" smtClean="0">
                <a:hlinkClick r:id="rId4"/>
              </a:rPr>
              <a:t>ICAS Website </a:t>
            </a:r>
            <a:r>
              <a:rPr lang="en-US" dirty="0" smtClean="0"/>
              <a:t>(update </a:t>
            </a:r>
            <a:r>
              <a:rPr lang="en-US" dirty="0"/>
              <a:t>in </a:t>
            </a:r>
            <a:r>
              <a:rPr lang="en-US" dirty="0" smtClean="0"/>
              <a:t>progress)</a:t>
            </a:r>
            <a:endParaRPr dirty="0"/>
          </a:p>
          <a:p>
            <a:pPr marL="228600" lvl="0" indent="-191452" algn="l" rtl="0">
              <a:lnSpc>
                <a:spcPct val="90000"/>
              </a:lnSpc>
              <a:spcBef>
                <a:spcPts val="1000"/>
              </a:spcBef>
              <a:spcAft>
                <a:spcPts val="0"/>
              </a:spcAft>
              <a:buClr>
                <a:srgbClr val="3A3838"/>
              </a:buClr>
              <a:buSzPct val="100000"/>
              <a:buChar char="•"/>
            </a:pPr>
            <a:r>
              <a:rPr lang="en-US" dirty="0"/>
              <a:t>Questions? Email </a:t>
            </a:r>
            <a:r>
              <a:rPr lang="en-US" u="sng" dirty="0" smtClean="0">
                <a:solidFill>
                  <a:schemeClr val="hlink"/>
                </a:solidFill>
                <a:hlinkClick r:id="rId5"/>
              </a:rPr>
              <a:t>info@asccc.org</a:t>
            </a:r>
            <a:endParaRPr dirty="0" smtClean="0"/>
          </a:p>
          <a:p>
            <a:pPr marL="228600" lvl="0" indent="-191452" algn="l" rtl="0">
              <a:lnSpc>
                <a:spcPct val="90000"/>
              </a:lnSpc>
              <a:spcBef>
                <a:spcPts val="1000"/>
              </a:spcBef>
              <a:spcAft>
                <a:spcPts val="0"/>
              </a:spcAft>
              <a:buClr>
                <a:srgbClr val="3A3838"/>
              </a:buClr>
              <a:buSzPct val="100000"/>
              <a:buChar char="•"/>
            </a:pPr>
            <a:r>
              <a:rPr lang="en-US" dirty="0" smtClean="0">
                <a:hlinkClick r:id="rId6"/>
              </a:rPr>
              <a:t>5C</a:t>
            </a:r>
            <a:r>
              <a:rPr lang="en-US" dirty="0" smtClean="0">
                <a:hlinkClick r:id="rId6"/>
              </a:rPr>
              <a:t> Information</a:t>
            </a:r>
            <a:r>
              <a:rPr lang="en-US" dirty="0" smtClean="0">
                <a:hlinkClick r:id="rId6"/>
              </a:rPr>
              <a:t> </a:t>
            </a:r>
            <a:endParaRPr lang="en-US" dirty="0" smtClean="0"/>
          </a:p>
          <a:p>
            <a:pPr marL="228600" lvl="0" indent="-191452" algn="l" rtl="0">
              <a:lnSpc>
                <a:spcPct val="90000"/>
              </a:lnSpc>
              <a:spcBef>
                <a:spcPts val="1000"/>
              </a:spcBef>
              <a:spcAft>
                <a:spcPts val="0"/>
              </a:spcAft>
              <a:buClr>
                <a:srgbClr val="3A3838"/>
              </a:buClr>
              <a:buSzPct val="100000"/>
              <a:buChar char="•"/>
            </a:pPr>
            <a:r>
              <a:rPr lang="en-US" dirty="0" smtClean="0">
                <a:hlinkClick r:id="rId7"/>
              </a:rPr>
              <a:t>California Intersegmental Articulation Council (CIAC</a:t>
            </a:r>
            <a:r>
              <a:rPr lang="en-US" dirty="0" smtClean="0"/>
              <a:t>) </a:t>
            </a:r>
          </a:p>
          <a:p>
            <a:pPr marL="228600" lvl="0" indent="-191452" algn="l" rtl="0">
              <a:lnSpc>
                <a:spcPct val="90000"/>
              </a:lnSpc>
              <a:spcBef>
                <a:spcPts val="1000"/>
              </a:spcBef>
              <a:spcAft>
                <a:spcPts val="0"/>
              </a:spcAft>
              <a:buClr>
                <a:srgbClr val="3A3838"/>
              </a:buClr>
              <a:buSzPct val="100000"/>
              <a:buChar char="•"/>
            </a:pPr>
            <a:r>
              <a:rPr lang="en-US" dirty="0" smtClean="0">
                <a:hlinkClick r:id="rId8" invalidUrl="https://asccc.org/sites/default/files/2022-10/FAQ AB928 and General Education final R.pdf"/>
              </a:rPr>
              <a:t>ASCCC AB </a:t>
            </a:r>
            <a:r>
              <a:rPr lang="en-US" dirty="0">
                <a:hlinkClick r:id="rId9" invalidUrl="https://asccc.org/sites/default/files/2022-10/FAQ AB928 and General Education final R.pdf"/>
              </a:rPr>
              <a:t>928 &amp; GE </a:t>
            </a:r>
            <a:r>
              <a:rPr lang="en-US" dirty="0" smtClean="0">
                <a:hlinkClick r:id="rId10" invalidUrl="https://asccc.org/sites/default/files/2022-10/FAQ AB928 and General Education final R.pdf"/>
              </a:rPr>
              <a:t>FAQS</a:t>
            </a:r>
            <a:endParaRPr lang="en-US" dirty="0" smtClean="0"/>
          </a:p>
          <a:p>
            <a:pPr marL="228600" lvl="0" indent="-191452" algn="l" rtl="0">
              <a:lnSpc>
                <a:spcPct val="90000"/>
              </a:lnSpc>
              <a:spcBef>
                <a:spcPts val="1000"/>
              </a:spcBef>
              <a:spcAft>
                <a:spcPts val="0"/>
              </a:spcAft>
              <a:buClr>
                <a:srgbClr val="3A3838"/>
              </a:buClr>
              <a:buSzPct val="100000"/>
              <a:buChar char="•"/>
            </a:pPr>
            <a:r>
              <a:rPr lang="en-US" dirty="0" smtClean="0"/>
              <a:t>Proposed </a:t>
            </a:r>
            <a:r>
              <a:rPr lang="en-US" dirty="0"/>
              <a:t>GE Pathways </a:t>
            </a:r>
            <a:r>
              <a:rPr lang="en-US" dirty="0" smtClean="0"/>
              <a:t>– </a:t>
            </a:r>
            <a:r>
              <a:rPr lang="en-US" dirty="0" smtClean="0">
                <a:hlinkClick r:id="rId11" invalidUrl="https://asccc.org/sites/default/files/2022-10/General Education Pathways final.pdf"/>
              </a:rPr>
              <a:t>Visual Alignment</a:t>
            </a:r>
            <a:endParaRPr dirty="0"/>
          </a:p>
        </p:txBody>
      </p:sp>
      <p:sp>
        <p:nvSpPr>
          <p:cNvPr id="496" name="Google Shape;496;p61"/>
          <p:cNvSpPr txBox="1">
            <a:spLocks noGrp="1"/>
          </p:cNvSpPr>
          <p:nvPr>
            <p:ph type="sldNum" sz="quarter" idx="10"/>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31</a:t>
            </a:fld>
            <a:endParaRPr dirty="0"/>
          </a:p>
        </p:txBody>
      </p:sp>
    </p:spTree>
    <p:extLst>
      <p:ext uri="{BB962C8B-B14F-4D97-AF65-F5344CB8AC3E}">
        <p14:creationId xmlns:p14="http://schemas.microsoft.com/office/powerpoint/2010/main" val="41800995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3"/>
          <p:cNvSpPr txBox="1">
            <a:spLocks noGrp="1"/>
          </p:cNvSpPr>
          <p:nvPr>
            <p:ph type="title"/>
          </p:nvPr>
        </p:nvSpPr>
        <p:spPr>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sz="5400" b="1" dirty="0"/>
              <a:t>Why? </a:t>
            </a:r>
            <a:endParaRPr sz="5400" b="1" dirty="0"/>
          </a:p>
        </p:txBody>
      </p:sp>
      <p:sp>
        <p:nvSpPr>
          <p:cNvPr id="101" name="Google Shape;101;p13"/>
          <p:cNvSpPr txBox="1">
            <a:spLocks noGrp="1"/>
          </p:cNvSpPr>
          <p:nvPr>
            <p:ph idx="1"/>
          </p:nvPr>
        </p:nvSpPr>
        <p:spPr>
          <a:prstGeom prst="rect">
            <a:avLst/>
          </a:prstGeom>
        </p:spPr>
        <p:txBody>
          <a:bodyPr spcFirstLastPara="1" wrap="square" lIns="91425" tIns="45700" rIns="91425" bIns="45700" anchor="ctr" anchorCtr="0">
            <a:normAutofit lnSpcReduction="10000"/>
          </a:bodyPr>
          <a:lstStyle/>
          <a:p>
            <a:pPr marL="0" lvl="0" indent="0" algn="ctr" rtl="0">
              <a:spcBef>
                <a:spcPts val="1000"/>
              </a:spcBef>
              <a:spcAft>
                <a:spcPts val="0"/>
              </a:spcAft>
              <a:buNone/>
            </a:pPr>
            <a:r>
              <a:rPr lang="en-US" sz="4600" b="1" dirty="0">
                <a:solidFill>
                  <a:srgbClr val="38761D"/>
                </a:solidFill>
              </a:rPr>
              <a:t>Why General Education?</a:t>
            </a:r>
            <a:endParaRPr sz="4600" b="1" dirty="0">
              <a:solidFill>
                <a:srgbClr val="38761D"/>
              </a:solidFill>
            </a:endParaRPr>
          </a:p>
          <a:p>
            <a:pPr marL="0" lvl="0" indent="0" algn="ctr" rtl="0">
              <a:spcBef>
                <a:spcPts val="1000"/>
              </a:spcBef>
              <a:spcAft>
                <a:spcPts val="0"/>
              </a:spcAft>
              <a:buNone/>
            </a:pPr>
            <a:r>
              <a:rPr lang="en-US" sz="4600" b="1" dirty="0">
                <a:solidFill>
                  <a:srgbClr val="38761D"/>
                </a:solidFill>
              </a:rPr>
              <a:t>Why are we reconsidering it?</a:t>
            </a:r>
            <a:endParaRPr sz="4600" b="1" dirty="0">
              <a:solidFill>
                <a:srgbClr val="38761D"/>
              </a:solidFill>
            </a:endParaRPr>
          </a:p>
          <a:p>
            <a:pPr marL="0" lvl="0" indent="0" algn="ctr" rtl="0">
              <a:spcBef>
                <a:spcPts val="1000"/>
              </a:spcBef>
              <a:spcAft>
                <a:spcPts val="0"/>
              </a:spcAft>
              <a:buNone/>
            </a:pPr>
            <a:r>
              <a:rPr lang="en-US" sz="4600" b="1" dirty="0">
                <a:solidFill>
                  <a:srgbClr val="38761D"/>
                </a:solidFill>
              </a:rPr>
              <a:t>We are looking for a green light to move forward with aligning GE Pathways.</a:t>
            </a:r>
            <a:endParaRPr sz="4600" b="1" dirty="0">
              <a:solidFill>
                <a:srgbClr val="38761D"/>
              </a:solidFill>
            </a:endParaRPr>
          </a:p>
        </p:txBody>
      </p:sp>
      <p:sp>
        <p:nvSpPr>
          <p:cNvPr id="100" name="Google Shape;100;p13"/>
          <p:cNvSpPr txBox="1">
            <a:spLocks noGrp="1"/>
          </p:cNvSpPr>
          <p:nvPr>
            <p:ph type="sldNum" sz="quarter" idx="10"/>
          </p:nvPr>
        </p:nvSpPr>
        <p:spPr>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solidFill>
                  <a:schemeClr val="lt1"/>
                </a:solidFill>
              </a:rPr>
              <a:t>4</a:t>
            </a:fld>
            <a:endParaRPr dirty="0">
              <a:solidFill>
                <a:schemeClr val="lt1"/>
              </a:solidFill>
            </a:endParaRPr>
          </a:p>
        </p:txBody>
      </p:sp>
    </p:spTree>
    <p:extLst>
      <p:ext uri="{BB962C8B-B14F-4D97-AF65-F5344CB8AC3E}">
        <p14:creationId xmlns:p14="http://schemas.microsoft.com/office/powerpoint/2010/main" val="18868786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3C83FD-C65E-4EC8-BCBD-F46D747D7741}"/>
              </a:ext>
            </a:extLst>
          </p:cNvPr>
          <p:cNvSpPr>
            <a:spLocks noGrp="1"/>
          </p:cNvSpPr>
          <p:nvPr>
            <p:ph type="title"/>
          </p:nvPr>
        </p:nvSpPr>
        <p:spPr/>
        <p:txBody>
          <a:bodyPr/>
          <a:lstStyle/>
          <a:p>
            <a:r>
              <a:rPr lang="en-US" dirty="0"/>
              <a:t>Current General Education Patterns </a:t>
            </a:r>
          </a:p>
        </p:txBody>
      </p:sp>
      <p:sp>
        <p:nvSpPr>
          <p:cNvPr id="3" name="Content Placeholder 2">
            <a:extLst>
              <a:ext uri="{FF2B5EF4-FFF2-40B4-BE49-F238E27FC236}">
                <a16:creationId xmlns:a16="http://schemas.microsoft.com/office/drawing/2014/main" xmlns="" id="{078F35FA-3FF4-4CFC-8DC1-B11943639726}"/>
              </a:ext>
            </a:extLst>
          </p:cNvPr>
          <p:cNvSpPr>
            <a:spLocks noGrp="1"/>
          </p:cNvSpPr>
          <p:nvPr>
            <p:ph idx="1"/>
          </p:nvPr>
        </p:nvSpPr>
        <p:spPr>
          <a:xfrm>
            <a:off x="372000" y="2662568"/>
            <a:ext cx="10523806" cy="3569419"/>
          </a:xfrm>
        </p:spPr>
        <p:txBody>
          <a:bodyPr/>
          <a:lstStyle/>
          <a:p>
            <a:r>
              <a:rPr lang="en-US" dirty="0"/>
              <a:t>GE Patterns—Not Aligned </a:t>
            </a:r>
          </a:p>
          <a:p>
            <a:pPr marL="342900" indent="-342900">
              <a:buFont typeface="Arial" panose="020B0604020202020204" pitchFamily="34" charset="0"/>
              <a:buChar char="•"/>
            </a:pPr>
            <a:r>
              <a:rPr lang="en-US" dirty="0"/>
              <a:t>CSU GE Breadth (39 units) </a:t>
            </a:r>
          </a:p>
          <a:p>
            <a:pPr marL="342900" indent="-342900">
              <a:buFont typeface="Arial" panose="020B0604020202020204" pitchFamily="34" charset="0"/>
              <a:buChar char="•"/>
            </a:pPr>
            <a:r>
              <a:rPr lang="en-US" dirty="0"/>
              <a:t>IGETC (34 Units) </a:t>
            </a:r>
          </a:p>
          <a:p>
            <a:pPr marL="342900" indent="-342900">
              <a:buFont typeface="Arial" panose="020B0604020202020204" pitchFamily="34" charset="0"/>
              <a:buChar char="•"/>
            </a:pPr>
            <a:r>
              <a:rPr lang="en-US" dirty="0"/>
              <a:t>IGETC for STEM (34 units with some units taken after transfer)</a:t>
            </a:r>
          </a:p>
          <a:p>
            <a:pPr marL="342900" indent="-342900">
              <a:buFont typeface="Arial" panose="020B0604020202020204" pitchFamily="34" charset="0"/>
              <a:buChar char="•"/>
            </a:pPr>
            <a:r>
              <a:rPr lang="en-US" dirty="0"/>
              <a:t>General Education for Associate Degree with Additional Requirements  (18+ units ) </a:t>
            </a:r>
          </a:p>
          <a:p>
            <a:pPr marL="342900" indent="-342900">
              <a:buFont typeface="Arial" panose="020B0604020202020204" pitchFamily="34" charset="0"/>
              <a:buChar char="•"/>
            </a:pPr>
            <a:r>
              <a:rPr lang="en-US" dirty="0"/>
              <a:t>Baccalaureate Degree Lower Division General Education (Used CSU GE Breadth or IGETC) (34-39 units) </a:t>
            </a:r>
          </a:p>
        </p:txBody>
      </p:sp>
      <p:sp>
        <p:nvSpPr>
          <p:cNvPr id="4" name="Slide Number Placeholder 3">
            <a:extLst>
              <a:ext uri="{FF2B5EF4-FFF2-40B4-BE49-F238E27FC236}">
                <a16:creationId xmlns:a16="http://schemas.microsoft.com/office/drawing/2014/main" xmlns="" id="{A8E4BDC4-66F0-468E-A6A3-0A6977654D6D}"/>
              </a:ext>
            </a:extLst>
          </p:cNvPr>
          <p:cNvSpPr>
            <a:spLocks noGrp="1"/>
          </p:cNvSpPr>
          <p:nvPr>
            <p:ph type="sldNum" sz="quarter" idx="10"/>
          </p:nvPr>
        </p:nvSpPr>
        <p:spPr/>
        <p:txBody>
          <a:bodyPr/>
          <a:lstStyle/>
          <a:p>
            <a:pPr>
              <a:defRPr/>
            </a:pPr>
            <a:fld id="{8856F6ED-E3DC-8A4A-AABE-AFCED42314C4}" type="slidenum">
              <a:rPr lang="en-US" altLang="en-US" smtClean="0"/>
              <a:pPr>
                <a:defRPr/>
              </a:pPr>
              <a:t>5</a:t>
            </a:fld>
            <a:endParaRPr lang="en-US" altLang="en-US" dirty="0"/>
          </a:p>
        </p:txBody>
      </p:sp>
    </p:spTree>
    <p:extLst>
      <p:ext uri="{BB962C8B-B14F-4D97-AF65-F5344CB8AC3E}">
        <p14:creationId xmlns:p14="http://schemas.microsoft.com/office/powerpoint/2010/main" val="33408327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2"/>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2"/>
              </a:buClr>
              <a:buSzPts val="3600"/>
              <a:buFont typeface="Palatino"/>
              <a:buNone/>
            </a:pPr>
            <a:r>
              <a:rPr lang="en-US" b="1" dirty="0"/>
              <a:t>AB 928 (Berman, 2021)</a:t>
            </a:r>
            <a:endParaRPr dirty="0"/>
          </a:p>
        </p:txBody>
      </p:sp>
      <p:sp>
        <p:nvSpPr>
          <p:cNvPr id="181" name="Google Shape;181;p22"/>
          <p:cNvSpPr txBox="1">
            <a:spLocks noGrp="1"/>
          </p:cNvSpPr>
          <p:nvPr>
            <p:ph sz="half" idx="1"/>
          </p:nvPr>
        </p:nvSpPr>
        <p:spPr>
          <a:prstGeom prst="rect">
            <a:avLst/>
          </a:prstGeom>
          <a:noFill/>
          <a:ln>
            <a:noFill/>
          </a:ln>
        </p:spPr>
        <p:txBody>
          <a:bodyPr spcFirstLastPara="1" wrap="square" lIns="91425" tIns="45700" rIns="91425" bIns="45700" anchor="t" anchorCtr="0">
            <a:normAutofit lnSpcReduction="10000"/>
          </a:bodyPr>
          <a:lstStyle/>
          <a:p>
            <a:pPr marL="419100" lvl="0" indent="-342900" algn="l" rtl="0">
              <a:lnSpc>
                <a:spcPct val="100000"/>
              </a:lnSpc>
              <a:spcBef>
                <a:spcPts val="0"/>
              </a:spcBef>
              <a:spcAft>
                <a:spcPts val="0"/>
              </a:spcAft>
              <a:buClr>
                <a:srgbClr val="3A3838"/>
              </a:buClr>
              <a:buSzPct val="99792"/>
              <a:buChar char="•"/>
            </a:pPr>
            <a:r>
              <a:rPr lang="en-US" dirty="0"/>
              <a:t>Single lower division general education pathway agreement by December 31, 2023 and implementation by 2025-2026.</a:t>
            </a:r>
            <a:endParaRPr dirty="0"/>
          </a:p>
          <a:p>
            <a:pPr marL="419100" lvl="0" indent="-190500" algn="l" rtl="0">
              <a:lnSpc>
                <a:spcPct val="100000"/>
              </a:lnSpc>
              <a:spcBef>
                <a:spcPts val="0"/>
              </a:spcBef>
              <a:spcAft>
                <a:spcPts val="0"/>
              </a:spcAft>
              <a:buClr>
                <a:srgbClr val="3A3838"/>
              </a:buClr>
              <a:buSzPct val="99792"/>
              <a:buNone/>
            </a:pPr>
            <a:endParaRPr dirty="0"/>
          </a:p>
          <a:p>
            <a:pPr marL="419100" lvl="0" indent="-342900" algn="l" rtl="0">
              <a:lnSpc>
                <a:spcPct val="100000"/>
              </a:lnSpc>
              <a:spcBef>
                <a:spcPts val="0"/>
              </a:spcBef>
              <a:spcAft>
                <a:spcPts val="0"/>
              </a:spcAft>
              <a:buClr>
                <a:srgbClr val="3A3838"/>
              </a:buClr>
              <a:buSzPct val="99792"/>
              <a:buChar char="•"/>
            </a:pPr>
            <a:r>
              <a:rPr lang="en-US" b="1" dirty="0"/>
              <a:t>Only</a:t>
            </a:r>
            <a:r>
              <a:rPr lang="en-US" dirty="0"/>
              <a:t> lower division GE pathway to determine transfer eligibility to both the CSU and UC systems</a:t>
            </a:r>
            <a:endParaRPr dirty="0"/>
          </a:p>
          <a:p>
            <a:pPr marL="419100" lvl="0" indent="-190500" algn="l" rtl="0">
              <a:lnSpc>
                <a:spcPct val="100000"/>
              </a:lnSpc>
              <a:spcBef>
                <a:spcPts val="0"/>
              </a:spcBef>
              <a:spcAft>
                <a:spcPts val="0"/>
              </a:spcAft>
              <a:buClr>
                <a:srgbClr val="3A3838"/>
              </a:buClr>
              <a:buSzPct val="99792"/>
              <a:buNone/>
            </a:pPr>
            <a:endParaRPr dirty="0"/>
          </a:p>
          <a:p>
            <a:pPr marL="419100" lvl="0" indent="-342900" algn="l" rtl="0">
              <a:lnSpc>
                <a:spcPct val="100000"/>
              </a:lnSpc>
              <a:spcBef>
                <a:spcPts val="0"/>
              </a:spcBef>
              <a:spcAft>
                <a:spcPts val="0"/>
              </a:spcAft>
              <a:buClr>
                <a:srgbClr val="3A3838"/>
              </a:buClr>
              <a:buSzPct val="99792"/>
              <a:buChar char="•"/>
            </a:pPr>
            <a:r>
              <a:rPr lang="en-US" dirty="0"/>
              <a:t>GE pathway to include no more units that those required under the current IGETC pattern as of 7/2/21. This equals 34 units.</a:t>
            </a:r>
            <a:endParaRPr dirty="0"/>
          </a:p>
          <a:p>
            <a:pPr marL="419100" lvl="0" indent="-190500" algn="l" rtl="0">
              <a:lnSpc>
                <a:spcPct val="100000"/>
              </a:lnSpc>
              <a:spcBef>
                <a:spcPts val="0"/>
              </a:spcBef>
              <a:spcAft>
                <a:spcPts val="0"/>
              </a:spcAft>
              <a:buClr>
                <a:srgbClr val="3A3838"/>
              </a:buClr>
              <a:buSzPct val="99792"/>
              <a:buNone/>
            </a:pPr>
            <a:endParaRPr dirty="0">
              <a:solidFill>
                <a:srgbClr val="333333"/>
              </a:solidFill>
              <a:highlight>
                <a:srgbClr val="FFFFFF"/>
              </a:highlight>
            </a:endParaRPr>
          </a:p>
          <a:p>
            <a:pPr marL="419100" lvl="0" indent="-342900" algn="l" rtl="0">
              <a:lnSpc>
                <a:spcPct val="100000"/>
              </a:lnSpc>
              <a:spcBef>
                <a:spcPts val="0"/>
              </a:spcBef>
              <a:spcAft>
                <a:spcPts val="0"/>
              </a:spcAft>
              <a:buClr>
                <a:srgbClr val="333333"/>
              </a:buClr>
              <a:buSzPct val="99792"/>
              <a:buChar char="•"/>
            </a:pPr>
            <a:r>
              <a:rPr lang="en-US" dirty="0">
                <a:solidFill>
                  <a:srgbClr val="333333"/>
                </a:solidFill>
                <a:highlight>
                  <a:srgbClr val="FFFFFF"/>
                </a:highlight>
              </a:rPr>
              <a:t>The Intersegmental Committee of the Academic Senates (ICAS) shall establish GE pathway by May 31, 2023, </a:t>
            </a:r>
            <a:endParaRPr dirty="0"/>
          </a:p>
          <a:p>
            <a:pPr marL="876300" lvl="1" indent="-342899" algn="l" rtl="0">
              <a:lnSpc>
                <a:spcPct val="100000"/>
              </a:lnSpc>
              <a:spcBef>
                <a:spcPts val="0"/>
              </a:spcBef>
              <a:spcAft>
                <a:spcPts val="0"/>
              </a:spcAft>
              <a:buClr>
                <a:schemeClr val="accent1"/>
              </a:buClr>
              <a:buSzPct val="108107"/>
              <a:buChar char="•"/>
            </a:pPr>
            <a:r>
              <a:rPr lang="en-US" dirty="0">
                <a:solidFill>
                  <a:schemeClr val="accent1"/>
                </a:solidFill>
                <a:highlight>
                  <a:srgbClr val="FFFFFF"/>
                </a:highlight>
              </a:rPr>
              <a:t>IF NOT</a:t>
            </a:r>
            <a:r>
              <a:rPr lang="en-US" dirty="0">
                <a:solidFill>
                  <a:srgbClr val="333333"/>
                </a:solidFill>
                <a:highlight>
                  <a:srgbClr val="FFFFFF"/>
                </a:highlight>
              </a:rPr>
              <a:t>… administrative bodies of the CCC, CSU, and UC systems shall establish the GE pathway by December 31, 2023.</a:t>
            </a:r>
            <a:endParaRPr dirty="0"/>
          </a:p>
        </p:txBody>
      </p:sp>
      <p:sp>
        <p:nvSpPr>
          <p:cNvPr id="182" name="Google Shape;182;p22"/>
          <p:cNvSpPr txBox="1">
            <a:spLocks noGrp="1"/>
          </p:cNvSpPr>
          <p:nvPr>
            <p:ph type="sldNum" sz="quarter" idx="10"/>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6</a:t>
            </a:fld>
            <a:endParaRPr dirty="0"/>
          </a:p>
        </p:txBody>
      </p:sp>
    </p:spTree>
    <p:extLst>
      <p:ext uri="{BB962C8B-B14F-4D97-AF65-F5344CB8AC3E}">
        <p14:creationId xmlns:p14="http://schemas.microsoft.com/office/powerpoint/2010/main" val="4105476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4"/>
          <p:cNvSpPr txBox="1">
            <a:spLocks noGrp="1"/>
          </p:cNvSpPr>
          <p:nvPr>
            <p:ph type="title"/>
          </p:nvPr>
        </p:nvSpPr>
        <p:spPr>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sz="5400" b="1" dirty="0"/>
              <a:t>Proposed CalGETC</a:t>
            </a:r>
            <a:endParaRPr sz="5400" b="1" dirty="0"/>
          </a:p>
        </p:txBody>
      </p:sp>
      <p:sp>
        <p:nvSpPr>
          <p:cNvPr id="199" name="Google Shape;199;p24"/>
          <p:cNvSpPr txBox="1">
            <a:spLocks noGrp="1"/>
          </p:cNvSpPr>
          <p:nvPr>
            <p:ph idx="1"/>
          </p:nvPr>
        </p:nvSpPr>
        <p:spPr>
          <a:prstGeom prst="rect">
            <a:avLst/>
          </a:prstGeom>
        </p:spPr>
        <p:txBody>
          <a:bodyPr spcFirstLastPara="1" wrap="square" lIns="91425" tIns="45700" rIns="91425" bIns="45700" anchor="ctr" anchorCtr="0">
            <a:normAutofit/>
          </a:bodyPr>
          <a:lstStyle/>
          <a:p>
            <a:pPr marL="0" lvl="0" indent="0" algn="ctr" rtl="0">
              <a:spcBef>
                <a:spcPts val="1000"/>
              </a:spcBef>
              <a:spcAft>
                <a:spcPts val="0"/>
              </a:spcAft>
              <a:buNone/>
            </a:pPr>
            <a:r>
              <a:rPr lang="en-US" sz="4600" b="1" dirty="0">
                <a:solidFill>
                  <a:srgbClr val="38761D"/>
                </a:solidFill>
              </a:rPr>
              <a:t>What is the process?</a:t>
            </a:r>
            <a:endParaRPr sz="4600" b="1" dirty="0">
              <a:solidFill>
                <a:srgbClr val="38761D"/>
              </a:solidFill>
            </a:endParaRPr>
          </a:p>
          <a:p>
            <a:pPr marL="0" lvl="0" indent="0" algn="ctr" rtl="0">
              <a:spcBef>
                <a:spcPts val="1000"/>
              </a:spcBef>
              <a:spcAft>
                <a:spcPts val="0"/>
              </a:spcAft>
              <a:buNone/>
            </a:pPr>
            <a:r>
              <a:rPr lang="en-US" sz="4600" b="1" dirty="0">
                <a:solidFill>
                  <a:srgbClr val="38761D"/>
                </a:solidFill>
              </a:rPr>
              <a:t>What is the proposal?</a:t>
            </a:r>
            <a:endParaRPr sz="4600" b="1" dirty="0">
              <a:solidFill>
                <a:srgbClr val="38761D"/>
              </a:solidFill>
            </a:endParaRPr>
          </a:p>
        </p:txBody>
      </p:sp>
      <p:sp>
        <p:nvSpPr>
          <p:cNvPr id="198" name="Google Shape;198;p24"/>
          <p:cNvSpPr txBox="1">
            <a:spLocks noGrp="1"/>
          </p:cNvSpPr>
          <p:nvPr>
            <p:ph type="sldNum" sz="quarter" idx="10"/>
          </p:nvPr>
        </p:nvSpPr>
        <p:spPr>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solidFill>
                  <a:schemeClr val="lt1"/>
                </a:solidFill>
              </a:rPr>
              <a:t>7</a:t>
            </a:fld>
            <a:endParaRPr dirty="0">
              <a:solidFill>
                <a:schemeClr val="lt1"/>
              </a:solidFill>
            </a:endParaRPr>
          </a:p>
        </p:txBody>
      </p:sp>
    </p:spTree>
    <p:extLst>
      <p:ext uri="{BB962C8B-B14F-4D97-AF65-F5344CB8AC3E}">
        <p14:creationId xmlns:p14="http://schemas.microsoft.com/office/powerpoint/2010/main" val="16140867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5"/>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2"/>
              </a:buClr>
              <a:buSzPts val="3600"/>
              <a:buFont typeface="Palatino"/>
              <a:buNone/>
            </a:pPr>
            <a:r>
              <a:rPr lang="en-US" b="1" dirty="0"/>
              <a:t>Intersegmental Committee of Academic Senates (ICAS)</a:t>
            </a:r>
            <a:endParaRPr dirty="0"/>
          </a:p>
        </p:txBody>
      </p:sp>
      <p:sp>
        <p:nvSpPr>
          <p:cNvPr id="207" name="Google Shape;207;p25"/>
          <p:cNvSpPr txBox="1">
            <a:spLocks noGrp="1"/>
          </p:cNvSpPr>
          <p:nvPr>
            <p:ph sz="half" idx="1"/>
          </p:nvPr>
        </p:nvSpPr>
        <p:spPr>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3A3838"/>
              </a:buClr>
              <a:buSzPts val="2600"/>
              <a:buChar char="•"/>
            </a:pPr>
            <a:r>
              <a:rPr lang="en-US" dirty="0"/>
              <a:t>5 members each from: </a:t>
            </a:r>
            <a:endParaRPr dirty="0"/>
          </a:p>
          <a:p>
            <a:pPr marL="685800" lvl="1" indent="-228600" algn="l" rtl="0">
              <a:lnSpc>
                <a:spcPct val="90000"/>
              </a:lnSpc>
              <a:spcBef>
                <a:spcPts val="500"/>
              </a:spcBef>
              <a:spcAft>
                <a:spcPts val="0"/>
              </a:spcAft>
              <a:buClr>
                <a:srgbClr val="3A3838"/>
              </a:buClr>
              <a:buSzPts val="2400"/>
              <a:buChar char="•"/>
            </a:pPr>
            <a:r>
              <a:rPr lang="en-US" dirty="0"/>
              <a:t>Academic Senate for California Community Colleges Executive Committee</a:t>
            </a:r>
            <a:endParaRPr dirty="0"/>
          </a:p>
          <a:p>
            <a:pPr marL="685800" lvl="1" indent="-228600" algn="l" rtl="0">
              <a:lnSpc>
                <a:spcPct val="90000"/>
              </a:lnSpc>
              <a:spcBef>
                <a:spcPts val="500"/>
              </a:spcBef>
              <a:spcAft>
                <a:spcPts val="0"/>
              </a:spcAft>
              <a:buClr>
                <a:srgbClr val="3A3838"/>
              </a:buClr>
              <a:buSzPts val="2400"/>
              <a:buChar char="•"/>
            </a:pPr>
            <a:r>
              <a:rPr lang="en-US" dirty="0"/>
              <a:t>Academic Senate of the California State University</a:t>
            </a:r>
            <a:endParaRPr dirty="0"/>
          </a:p>
          <a:p>
            <a:pPr marL="685800" lvl="1" indent="-228600" algn="l" rtl="0">
              <a:lnSpc>
                <a:spcPct val="90000"/>
              </a:lnSpc>
              <a:spcBef>
                <a:spcPts val="500"/>
              </a:spcBef>
              <a:spcAft>
                <a:spcPts val="0"/>
              </a:spcAft>
              <a:buClr>
                <a:srgbClr val="3A3838"/>
              </a:buClr>
              <a:buSzPts val="2400"/>
              <a:buChar char="•"/>
            </a:pPr>
            <a:r>
              <a:rPr lang="en-US" dirty="0"/>
              <a:t>University of California Academic Senate</a:t>
            </a:r>
            <a:endParaRPr dirty="0"/>
          </a:p>
          <a:p>
            <a:pPr marL="228600" lvl="0" indent="-228600" algn="l" rtl="0">
              <a:lnSpc>
                <a:spcPct val="90000"/>
              </a:lnSpc>
              <a:spcBef>
                <a:spcPts val="1000"/>
              </a:spcBef>
              <a:spcAft>
                <a:spcPts val="0"/>
              </a:spcAft>
              <a:buClr>
                <a:srgbClr val="3A3838"/>
              </a:buClr>
              <a:buSzPts val="2600"/>
              <a:buChar char="•"/>
            </a:pPr>
            <a:r>
              <a:rPr lang="en-US" dirty="0"/>
              <a:t>ICAS Special Committee on AB 928</a:t>
            </a:r>
            <a:endParaRPr dirty="0"/>
          </a:p>
          <a:p>
            <a:pPr marL="685800" lvl="1" indent="-228600" algn="l" rtl="0">
              <a:lnSpc>
                <a:spcPct val="90000"/>
              </a:lnSpc>
              <a:spcBef>
                <a:spcPts val="500"/>
              </a:spcBef>
              <a:spcAft>
                <a:spcPts val="0"/>
              </a:spcAft>
              <a:buClr>
                <a:srgbClr val="3A3838"/>
              </a:buClr>
              <a:buSzPts val="2400"/>
              <a:buChar char="•"/>
            </a:pPr>
            <a:r>
              <a:rPr lang="en-US" dirty="0"/>
              <a:t>Three faculty from each segment – CCC, CSU, UC</a:t>
            </a:r>
            <a:endParaRPr dirty="0"/>
          </a:p>
          <a:p>
            <a:pPr marL="685800" lvl="1" indent="-228600" algn="l" rtl="0">
              <a:lnSpc>
                <a:spcPct val="90000"/>
              </a:lnSpc>
              <a:spcBef>
                <a:spcPts val="500"/>
              </a:spcBef>
              <a:spcAft>
                <a:spcPts val="0"/>
              </a:spcAft>
              <a:buClr>
                <a:srgbClr val="3A3838"/>
              </a:buClr>
              <a:buSzPts val="2400"/>
              <a:buChar char="•"/>
            </a:pPr>
            <a:r>
              <a:rPr lang="en-US" dirty="0"/>
              <a:t>Advisory members: articulation officer, student, administrators, and academic senate executive director from each segment</a:t>
            </a:r>
            <a:endParaRPr dirty="0"/>
          </a:p>
          <a:p>
            <a:pPr marL="228600" lvl="0" indent="-63500" algn="l" rtl="0">
              <a:lnSpc>
                <a:spcPct val="90000"/>
              </a:lnSpc>
              <a:spcBef>
                <a:spcPts val="1000"/>
              </a:spcBef>
              <a:spcAft>
                <a:spcPts val="0"/>
              </a:spcAft>
              <a:buClr>
                <a:srgbClr val="3A3838"/>
              </a:buClr>
              <a:buSzPts val="2600"/>
              <a:buNone/>
            </a:pPr>
            <a:endParaRPr dirty="0"/>
          </a:p>
        </p:txBody>
      </p:sp>
      <p:sp>
        <p:nvSpPr>
          <p:cNvPr id="208" name="Google Shape;208;p25"/>
          <p:cNvSpPr txBox="1">
            <a:spLocks noGrp="1"/>
          </p:cNvSpPr>
          <p:nvPr>
            <p:ph type="sldNum" sz="quarter" idx="10"/>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8</a:t>
            </a:fld>
            <a:endParaRPr dirty="0"/>
          </a:p>
        </p:txBody>
      </p:sp>
    </p:spTree>
    <p:extLst>
      <p:ext uri="{BB962C8B-B14F-4D97-AF65-F5344CB8AC3E}">
        <p14:creationId xmlns:p14="http://schemas.microsoft.com/office/powerpoint/2010/main" val="11158860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7"/>
          <p:cNvSpPr txBox="1">
            <a:spLocks noGrp="1"/>
          </p:cNvSpPr>
          <p:nvPr>
            <p:ph type="title"/>
          </p:nvPr>
        </p:nvSpPr>
        <p:spPr>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b="1" dirty="0"/>
              <a:t>Proposed </a:t>
            </a:r>
            <a:r>
              <a:rPr lang="en-US" b="1" dirty="0" err="1" smtClean="0"/>
              <a:t>CalGETC</a:t>
            </a:r>
            <a:r>
              <a:rPr lang="en-US" b="1" dirty="0" smtClean="0"/>
              <a:t>: Guidelines</a:t>
            </a:r>
            <a:endParaRPr b="1" dirty="0"/>
          </a:p>
        </p:txBody>
      </p:sp>
      <p:sp>
        <p:nvSpPr>
          <p:cNvPr id="224" name="Google Shape;224;p27"/>
          <p:cNvSpPr txBox="1">
            <a:spLocks noGrp="1"/>
          </p:cNvSpPr>
          <p:nvPr>
            <p:ph sz="half" idx="1"/>
          </p:nvPr>
        </p:nvSpPr>
        <p:spPr>
          <a:prstGeom prst="rect">
            <a:avLst/>
          </a:prstGeom>
        </p:spPr>
        <p:txBody>
          <a:bodyPr spcFirstLastPara="1" wrap="square" lIns="91425" tIns="45700" rIns="91425" bIns="45700" anchor="t" anchorCtr="0">
            <a:normAutofit/>
          </a:bodyPr>
          <a:lstStyle/>
          <a:p>
            <a:pPr marL="457200" lvl="0" indent="-342900" algn="l" rtl="0">
              <a:spcBef>
                <a:spcPts val="1000"/>
              </a:spcBef>
              <a:spcAft>
                <a:spcPts val="0"/>
              </a:spcAft>
              <a:buSzPts val="1800"/>
              <a:buChar char="•"/>
            </a:pPr>
            <a:r>
              <a:rPr lang="en-US" dirty="0"/>
              <a:t>Singular lower division general education pathway for transfer to both CSU and UC</a:t>
            </a:r>
            <a:endParaRPr dirty="0"/>
          </a:p>
          <a:p>
            <a:pPr marL="457200" lvl="0" indent="0" algn="l" rtl="0">
              <a:spcBef>
                <a:spcPts val="1000"/>
              </a:spcBef>
              <a:spcAft>
                <a:spcPts val="0"/>
              </a:spcAft>
              <a:buNone/>
            </a:pPr>
            <a:endParaRPr dirty="0"/>
          </a:p>
          <a:p>
            <a:pPr marL="457200" lvl="0" indent="-342900" algn="l" rtl="0">
              <a:spcBef>
                <a:spcPts val="1000"/>
              </a:spcBef>
              <a:spcAft>
                <a:spcPts val="0"/>
              </a:spcAft>
              <a:buSzPts val="1800"/>
              <a:buChar char="•"/>
            </a:pPr>
            <a:r>
              <a:rPr lang="en-US" dirty="0"/>
              <a:t>GE requirements for the Associate Degree for Transfer (ADT)</a:t>
            </a:r>
            <a:endParaRPr dirty="0"/>
          </a:p>
          <a:p>
            <a:pPr marL="0" lvl="0" indent="0" algn="l" rtl="0">
              <a:spcBef>
                <a:spcPts val="1000"/>
              </a:spcBef>
              <a:spcAft>
                <a:spcPts val="0"/>
              </a:spcAft>
              <a:buNone/>
            </a:pPr>
            <a:endParaRPr dirty="0"/>
          </a:p>
          <a:p>
            <a:pPr marL="457200" lvl="0" indent="-342900" algn="l" rtl="0">
              <a:spcBef>
                <a:spcPts val="1000"/>
              </a:spcBef>
              <a:spcAft>
                <a:spcPts val="0"/>
              </a:spcAft>
              <a:buSzPts val="1800"/>
              <a:buChar char="•"/>
            </a:pPr>
            <a:r>
              <a:rPr lang="en-US" dirty="0"/>
              <a:t>11 courses/34 semester units</a:t>
            </a:r>
            <a:endParaRPr dirty="0"/>
          </a:p>
        </p:txBody>
      </p:sp>
      <p:sp>
        <p:nvSpPr>
          <p:cNvPr id="225" name="Google Shape;225;p27"/>
          <p:cNvSpPr txBox="1">
            <a:spLocks noGrp="1"/>
          </p:cNvSpPr>
          <p:nvPr>
            <p:ph type="sldNum" sz="quarter" idx="10"/>
          </p:nvPr>
        </p:nvSpPr>
        <p:spPr>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9</a:t>
            </a:fld>
            <a:endParaRPr dirty="0"/>
          </a:p>
        </p:txBody>
      </p:sp>
    </p:spTree>
    <p:extLst>
      <p:ext uri="{BB962C8B-B14F-4D97-AF65-F5344CB8AC3E}">
        <p14:creationId xmlns:p14="http://schemas.microsoft.com/office/powerpoint/2010/main" val="2440420143"/>
      </p:ext>
    </p:extLst>
  </p:cSld>
  <p:clrMapOvr>
    <a:masterClrMapping/>
  </p:clrMapOvr>
</p:sld>
</file>

<file path=ppt/theme/theme1.xml><?xml version="1.0" encoding="utf-8"?>
<a:theme xmlns:a="http://schemas.openxmlformats.org/drawingml/2006/main" name="ASCCC Curriculum Inst. 2020 Theme">
  <a:themeElements>
    <a:clrScheme name="ASCCC Fall Plenary 2022">
      <a:dk1>
        <a:srgbClr val="07827C"/>
      </a:dk1>
      <a:lt1>
        <a:srgbClr val="FFFFFF"/>
      </a:lt1>
      <a:dk2>
        <a:srgbClr val="265E76"/>
      </a:dk2>
      <a:lt2>
        <a:srgbClr val="F8E8B9"/>
      </a:lt2>
      <a:accent1>
        <a:srgbClr val="2B2425"/>
      </a:accent1>
      <a:accent2>
        <a:srgbClr val="F15746"/>
      </a:accent2>
      <a:accent3>
        <a:srgbClr val="62C1AE"/>
      </a:accent3>
      <a:accent4>
        <a:srgbClr val="E8831D"/>
      </a:accent4>
      <a:accent5>
        <a:srgbClr val="B13635"/>
      </a:accent5>
      <a:accent6>
        <a:srgbClr val="D6BE78"/>
      </a:accent6>
      <a:hlink>
        <a:srgbClr val="06827B"/>
      </a:hlink>
      <a:folHlink>
        <a:srgbClr val="06827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Fall Plenary 2022 ppt template 2" id="{A3B7356D-9DD5-7C47-81ED-23A9FFD65980}" vid="{C3347684-78D1-CA49-A614-C0CFCBD83CE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ASCCC Curriculum Inst</Template>
  <TotalTime>103</TotalTime>
  <Words>2520</Words>
  <Application>Microsoft Macintosh PowerPoint</Application>
  <PresentationFormat>Widescreen</PresentationFormat>
  <Paragraphs>482</Paragraphs>
  <Slides>31</Slides>
  <Notes>31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Calibri</vt:lpstr>
      <vt:lpstr>Gill Sans</vt:lpstr>
      <vt:lpstr>Palatino</vt:lpstr>
      <vt:lpstr>Times New Roman</vt:lpstr>
      <vt:lpstr>Times New Roman (Body CS)</vt:lpstr>
      <vt:lpstr>Arial</vt:lpstr>
      <vt:lpstr>ASCCC Curriculum Inst. 2020 Theme</vt:lpstr>
      <vt:lpstr>Aligning General Education Pathways</vt:lpstr>
      <vt:lpstr>Presenters</vt:lpstr>
      <vt:lpstr>Description</vt:lpstr>
      <vt:lpstr>Why? </vt:lpstr>
      <vt:lpstr>Current General Education Patterns </vt:lpstr>
      <vt:lpstr>AB 928 (Berman, 2021)</vt:lpstr>
      <vt:lpstr>Proposed CalGETC</vt:lpstr>
      <vt:lpstr>Intersegmental Committee of Academic Senates (ICAS)</vt:lpstr>
      <vt:lpstr>Proposed CalGETC: Guidelines</vt:lpstr>
      <vt:lpstr>Proposed GE Pathway – CalGETC</vt:lpstr>
      <vt:lpstr>Proposed GE Pathway – CalGETC  Differences</vt:lpstr>
      <vt:lpstr>Proposed GE Pathway – CalGETC  More Differences</vt:lpstr>
      <vt:lpstr>Potential Impacts of New GE Pathway</vt:lpstr>
      <vt:lpstr>Next Steps to Approving a Singular Lower Division GE Pathway</vt:lpstr>
      <vt:lpstr>Proposing a GE Pathway for the Associate Degree</vt:lpstr>
      <vt:lpstr>Current General Education Requirements for the Associate Degree </vt:lpstr>
      <vt:lpstr>Current Additional Requirements for the Associate Degree </vt:lpstr>
      <vt:lpstr>Proposed GE Pathway for the Associate Degree</vt:lpstr>
      <vt:lpstr>Proposed Associate Degree GE Pathway: Visual </vt:lpstr>
      <vt:lpstr>A Closer Look…Areas 1 &amp; 2 </vt:lpstr>
      <vt:lpstr>A Closer Look…Areas 3, 4, &amp; 5  </vt:lpstr>
      <vt:lpstr>A Closer Look…Areas 6 &amp; 7  </vt:lpstr>
      <vt:lpstr>Benefits</vt:lpstr>
      <vt:lpstr>Proposing a GE Pathway for the CCC Baccalaureate Degree</vt:lpstr>
      <vt:lpstr>CCC Baccalaureate Degrees and General Education </vt:lpstr>
      <vt:lpstr>Resolution on Baccalaureate General Education </vt:lpstr>
      <vt:lpstr>Proposed Lower Division GE Pathway for CCC Baccalaureate Degree </vt:lpstr>
      <vt:lpstr>The Three Proposed Pathways Together…</vt:lpstr>
      <vt:lpstr>Visual Alignment of 3 Proposed GE Patterns</vt:lpstr>
      <vt:lpstr>What’s Next…</vt:lpstr>
      <vt:lpstr>Resources</vt:lpstr>
    </vt:vector>
  </TitlesOfParts>
  <Company/>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Aligning General Education Pathways</dc:title>
  <dc:creator>May, Virginia</dc:creator>
  <cp:lastModifiedBy>Microsoft Office User</cp:lastModifiedBy>
  <cp:revision>17</cp:revision>
  <cp:lastPrinted>2020-11-24T19:39:26Z</cp:lastPrinted>
  <dcterms:created xsi:type="dcterms:W3CDTF">2022-10-24T00:57:18Z</dcterms:created>
  <dcterms:modified xsi:type="dcterms:W3CDTF">2022-10-28T16:53:23Z</dcterms:modified>
</cp:coreProperties>
</file>