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 id="2147483665"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35"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7a2b2a7f06_2_2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g17a2b2a7f06_2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7a2b2a7f06_2_9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17a2b2a7f06_2_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7a2b2a7f06_2_3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g17a2b2a7f06_2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7a2b2a7f06_2_4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g17a2b2a7f06_2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7a2b2a7f06_2_5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g17a2b2a7f06_2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7a2b2a7f06_2_5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g17a2b2a7f06_2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7a2b2a7f06_2_7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g17a2b2a7f06_2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7a1c232c6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7a1c232c6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7a2b2a7f06_2_7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17a2b2a7f06_2_7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7a2b2a7f06_2_8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17a2b2a7f06_2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719254" y="3242855"/>
            <a:ext cx="7824187" cy="1620401"/>
          </a:xfrm>
          <a:prstGeom prst="rect">
            <a:avLst/>
          </a:prstGeom>
          <a:noFill/>
          <a:ln>
            <a:noFill/>
          </a:ln>
        </p:spPr>
        <p:txBody>
          <a:bodyPr spcFirstLastPara="1" wrap="square" lIns="68575" tIns="34275" rIns="68575" bIns="34275" anchor="t" anchorCtr="0">
            <a:normAutofit/>
          </a:bodyPr>
          <a:lstStyle>
            <a:lvl1pPr lvl="0" algn="ctr">
              <a:lnSpc>
                <a:spcPct val="100000"/>
              </a:lnSpc>
              <a:spcBef>
                <a:spcPts val="0"/>
              </a:spcBef>
              <a:spcAft>
                <a:spcPts val="0"/>
              </a:spcAft>
              <a:buSzPts val="1100"/>
              <a:buNone/>
              <a:defRPr sz="33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56"/>
        <p:cNvGrpSpPr/>
        <p:nvPr/>
      </p:nvGrpSpPr>
      <p:grpSpPr>
        <a:xfrm>
          <a:off x="0" y="0"/>
          <a:ext cx="0" cy="0"/>
          <a:chOff x="0" y="0"/>
          <a:chExt cx="0" cy="0"/>
        </a:xfrm>
      </p:grpSpPr>
      <p:sp>
        <p:nvSpPr>
          <p:cNvPr id="57" name="Google Shape;57;p15"/>
          <p:cNvSpPr/>
          <p:nvPr/>
        </p:nvSpPr>
        <p:spPr>
          <a:xfrm>
            <a:off x="0" y="0"/>
            <a:ext cx="9144000" cy="1704703"/>
          </a:xfrm>
          <a:prstGeom prst="rect">
            <a:avLst/>
          </a:prstGeom>
          <a:solidFill>
            <a:schemeClr val="accent1"/>
          </a:solidFill>
          <a:ln w="12700" cap="flat" cmpd="sng">
            <a:solidFill>
              <a:srgbClr val="1F1A1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58" name="Google Shape;58;p15"/>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59" name="Google Shape;59;p15"/>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SzPts val="1100"/>
              <a:buNone/>
              <a:defRPr sz="29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60" name="Google Shape;60;p15"/>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42900" algn="l">
              <a:lnSpc>
                <a:spcPct val="90000"/>
              </a:lnSpc>
              <a:spcBef>
                <a:spcPts val="400"/>
              </a:spcBef>
              <a:spcAft>
                <a:spcPts val="0"/>
              </a:spcAft>
              <a:buClr>
                <a:srgbClr val="404040"/>
              </a:buClr>
              <a:buSzPts val="1800"/>
              <a:buChar char="•"/>
              <a:defRPr sz="18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61" name="Google Shape;61;p15"/>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2" name="Google Shape;62;p15"/>
          <p:cNvPicPr preferRelativeResize="0"/>
          <p:nvPr/>
        </p:nvPicPr>
        <p:blipFill rotWithShape="1">
          <a:blip r:embed="rId3">
            <a:alphaModFix/>
          </a:blip>
          <a:srcRect/>
          <a:stretch/>
        </p:blipFill>
        <p:spPr>
          <a:xfrm>
            <a:off x="0" y="0"/>
            <a:ext cx="1931996" cy="1704703"/>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63"/>
        <p:cNvGrpSpPr/>
        <p:nvPr/>
      </p:nvGrpSpPr>
      <p:grpSpPr>
        <a:xfrm>
          <a:off x="0" y="0"/>
          <a:ext cx="0" cy="0"/>
          <a:chOff x="0" y="0"/>
          <a:chExt cx="0" cy="0"/>
        </a:xfrm>
      </p:grpSpPr>
      <p:pic>
        <p:nvPicPr>
          <p:cNvPr id="64" name="Google Shape;64;p16"/>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65" name="Google Shape;65;p16"/>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66" name="Google Shape;66;p16"/>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7" name="Google Shape;67;p1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a:solidFill>
                  <a:srgbClr val="7F7F7F"/>
                </a:solidFill>
                <a:latin typeface="Arial"/>
                <a:ea typeface="Arial"/>
                <a:cs typeface="Arial"/>
                <a:sym typeface="Arial"/>
              </a:defRPr>
            </a:lvl1pPr>
            <a:lvl2pPr marL="0" marR="0" lvl="1" indent="0" algn="r">
              <a:spcBef>
                <a:spcPts val="0"/>
              </a:spcBef>
              <a:spcAft>
                <a:spcPts val="0"/>
              </a:spcAft>
              <a:buNone/>
              <a:defRPr sz="900">
                <a:solidFill>
                  <a:srgbClr val="7F7F7F"/>
                </a:solidFill>
                <a:latin typeface="Arial"/>
                <a:ea typeface="Arial"/>
                <a:cs typeface="Arial"/>
                <a:sym typeface="Arial"/>
              </a:defRPr>
            </a:lvl2pPr>
            <a:lvl3pPr marL="0" marR="0" lvl="2" indent="0" algn="r">
              <a:spcBef>
                <a:spcPts val="0"/>
              </a:spcBef>
              <a:spcAft>
                <a:spcPts val="0"/>
              </a:spcAft>
              <a:buNone/>
              <a:defRPr sz="900">
                <a:solidFill>
                  <a:srgbClr val="7F7F7F"/>
                </a:solidFill>
                <a:latin typeface="Arial"/>
                <a:ea typeface="Arial"/>
                <a:cs typeface="Arial"/>
                <a:sym typeface="Arial"/>
              </a:defRPr>
            </a:lvl3pPr>
            <a:lvl4pPr marL="0" marR="0" lvl="3" indent="0" algn="r">
              <a:spcBef>
                <a:spcPts val="0"/>
              </a:spcBef>
              <a:spcAft>
                <a:spcPts val="0"/>
              </a:spcAft>
              <a:buNone/>
              <a:defRPr sz="900">
                <a:solidFill>
                  <a:srgbClr val="7F7F7F"/>
                </a:solidFill>
                <a:latin typeface="Arial"/>
                <a:ea typeface="Arial"/>
                <a:cs typeface="Arial"/>
                <a:sym typeface="Arial"/>
              </a:defRPr>
            </a:lvl4pPr>
            <a:lvl5pPr marL="0" marR="0" lvl="4" indent="0" algn="r">
              <a:spcBef>
                <a:spcPts val="0"/>
              </a:spcBef>
              <a:spcAft>
                <a:spcPts val="0"/>
              </a:spcAft>
              <a:buNone/>
              <a:defRPr sz="900">
                <a:solidFill>
                  <a:srgbClr val="7F7F7F"/>
                </a:solidFill>
                <a:latin typeface="Arial"/>
                <a:ea typeface="Arial"/>
                <a:cs typeface="Arial"/>
                <a:sym typeface="Arial"/>
              </a:defRPr>
            </a:lvl5pPr>
            <a:lvl6pPr marL="0" marR="0" lvl="5" indent="0" algn="r">
              <a:spcBef>
                <a:spcPts val="0"/>
              </a:spcBef>
              <a:spcAft>
                <a:spcPts val="0"/>
              </a:spcAft>
              <a:buNone/>
              <a:defRPr sz="900">
                <a:solidFill>
                  <a:srgbClr val="7F7F7F"/>
                </a:solidFill>
                <a:latin typeface="Arial"/>
                <a:ea typeface="Arial"/>
                <a:cs typeface="Arial"/>
                <a:sym typeface="Arial"/>
              </a:defRPr>
            </a:lvl6pPr>
            <a:lvl7pPr marL="0" marR="0" lvl="6" indent="0" algn="r">
              <a:spcBef>
                <a:spcPts val="0"/>
              </a:spcBef>
              <a:spcAft>
                <a:spcPts val="0"/>
              </a:spcAft>
              <a:buNone/>
              <a:defRPr sz="900">
                <a:solidFill>
                  <a:srgbClr val="7F7F7F"/>
                </a:solidFill>
                <a:latin typeface="Arial"/>
                <a:ea typeface="Arial"/>
                <a:cs typeface="Arial"/>
                <a:sym typeface="Arial"/>
              </a:defRPr>
            </a:lvl7pPr>
            <a:lvl8pPr marL="0" marR="0" lvl="7" indent="0" algn="r">
              <a:spcBef>
                <a:spcPts val="0"/>
              </a:spcBef>
              <a:spcAft>
                <a:spcPts val="0"/>
              </a:spcAft>
              <a:buNone/>
              <a:defRPr sz="900">
                <a:solidFill>
                  <a:srgbClr val="7F7F7F"/>
                </a:solidFill>
                <a:latin typeface="Arial"/>
                <a:ea typeface="Arial"/>
                <a:cs typeface="Arial"/>
                <a:sym typeface="Arial"/>
              </a:defRPr>
            </a:lvl8pPr>
            <a:lvl9pPr marL="0" marR="0" lvl="8" indent="0" algn="r">
              <a:spcBef>
                <a:spcPts val="0"/>
              </a:spcBef>
              <a:spcAft>
                <a:spcPts val="0"/>
              </a:spcAft>
              <a:buNone/>
              <a:defRPr sz="900">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8" name="Google Shape;68;p16"/>
          <p:cNvPicPr preferRelativeResize="0"/>
          <p:nvPr/>
        </p:nvPicPr>
        <p:blipFill rotWithShape="1">
          <a:blip r:embed="rId3">
            <a:alphaModFix/>
          </a:blip>
          <a:srcRect/>
          <a:stretch/>
        </p:blipFill>
        <p:spPr>
          <a:xfrm>
            <a:off x="-5334" y="4097"/>
            <a:ext cx="615552" cy="5135306"/>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69"/>
        <p:cNvGrpSpPr/>
        <p:nvPr/>
      </p:nvGrpSpPr>
      <p:grpSpPr>
        <a:xfrm>
          <a:off x="0" y="0"/>
          <a:ext cx="0" cy="0"/>
          <a:chOff x="0" y="0"/>
          <a:chExt cx="0" cy="0"/>
        </a:xfrm>
      </p:grpSpPr>
      <p:pic>
        <p:nvPicPr>
          <p:cNvPr id="70" name="Google Shape;70;p17"/>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71" name="Google Shape;71;p17"/>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72" name="Google Shape;72;p17"/>
          <p:cNvSpPr txBox="1">
            <a:spLocks noGrp="1"/>
          </p:cNvSpPr>
          <p:nvPr>
            <p:ph type="body" idx="1"/>
          </p:nvPr>
        </p:nvSpPr>
        <p:spPr>
          <a:xfrm>
            <a:off x="958238" y="1348740"/>
            <a:ext cx="3691903"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3" name="Google Shape;73;p17"/>
          <p:cNvSpPr txBox="1">
            <a:spLocks noGrp="1"/>
          </p:cNvSpPr>
          <p:nvPr>
            <p:ph type="body" idx="2"/>
          </p:nvPr>
        </p:nvSpPr>
        <p:spPr>
          <a:xfrm>
            <a:off x="4791194" y="1348740"/>
            <a:ext cx="3711661"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4" name="Google Shape;74;p1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a:solidFill>
                  <a:srgbClr val="7F7F7F"/>
                </a:solidFill>
                <a:latin typeface="Arial"/>
                <a:ea typeface="Arial"/>
                <a:cs typeface="Arial"/>
                <a:sym typeface="Arial"/>
              </a:defRPr>
            </a:lvl1pPr>
            <a:lvl2pPr marL="0" marR="0" lvl="1" indent="0" algn="r">
              <a:spcBef>
                <a:spcPts val="0"/>
              </a:spcBef>
              <a:spcAft>
                <a:spcPts val="0"/>
              </a:spcAft>
              <a:buNone/>
              <a:defRPr sz="900">
                <a:solidFill>
                  <a:srgbClr val="7F7F7F"/>
                </a:solidFill>
                <a:latin typeface="Arial"/>
                <a:ea typeface="Arial"/>
                <a:cs typeface="Arial"/>
                <a:sym typeface="Arial"/>
              </a:defRPr>
            </a:lvl2pPr>
            <a:lvl3pPr marL="0" marR="0" lvl="2" indent="0" algn="r">
              <a:spcBef>
                <a:spcPts val="0"/>
              </a:spcBef>
              <a:spcAft>
                <a:spcPts val="0"/>
              </a:spcAft>
              <a:buNone/>
              <a:defRPr sz="900">
                <a:solidFill>
                  <a:srgbClr val="7F7F7F"/>
                </a:solidFill>
                <a:latin typeface="Arial"/>
                <a:ea typeface="Arial"/>
                <a:cs typeface="Arial"/>
                <a:sym typeface="Arial"/>
              </a:defRPr>
            </a:lvl3pPr>
            <a:lvl4pPr marL="0" marR="0" lvl="3" indent="0" algn="r">
              <a:spcBef>
                <a:spcPts val="0"/>
              </a:spcBef>
              <a:spcAft>
                <a:spcPts val="0"/>
              </a:spcAft>
              <a:buNone/>
              <a:defRPr sz="900">
                <a:solidFill>
                  <a:srgbClr val="7F7F7F"/>
                </a:solidFill>
                <a:latin typeface="Arial"/>
                <a:ea typeface="Arial"/>
                <a:cs typeface="Arial"/>
                <a:sym typeface="Arial"/>
              </a:defRPr>
            </a:lvl4pPr>
            <a:lvl5pPr marL="0" marR="0" lvl="4" indent="0" algn="r">
              <a:spcBef>
                <a:spcPts val="0"/>
              </a:spcBef>
              <a:spcAft>
                <a:spcPts val="0"/>
              </a:spcAft>
              <a:buNone/>
              <a:defRPr sz="900">
                <a:solidFill>
                  <a:srgbClr val="7F7F7F"/>
                </a:solidFill>
                <a:latin typeface="Arial"/>
                <a:ea typeface="Arial"/>
                <a:cs typeface="Arial"/>
                <a:sym typeface="Arial"/>
              </a:defRPr>
            </a:lvl5pPr>
            <a:lvl6pPr marL="0" marR="0" lvl="5" indent="0" algn="r">
              <a:spcBef>
                <a:spcPts val="0"/>
              </a:spcBef>
              <a:spcAft>
                <a:spcPts val="0"/>
              </a:spcAft>
              <a:buNone/>
              <a:defRPr sz="900">
                <a:solidFill>
                  <a:srgbClr val="7F7F7F"/>
                </a:solidFill>
                <a:latin typeface="Arial"/>
                <a:ea typeface="Arial"/>
                <a:cs typeface="Arial"/>
                <a:sym typeface="Arial"/>
              </a:defRPr>
            </a:lvl6pPr>
            <a:lvl7pPr marL="0" marR="0" lvl="6" indent="0" algn="r">
              <a:spcBef>
                <a:spcPts val="0"/>
              </a:spcBef>
              <a:spcAft>
                <a:spcPts val="0"/>
              </a:spcAft>
              <a:buNone/>
              <a:defRPr sz="900">
                <a:solidFill>
                  <a:srgbClr val="7F7F7F"/>
                </a:solidFill>
                <a:latin typeface="Arial"/>
                <a:ea typeface="Arial"/>
                <a:cs typeface="Arial"/>
                <a:sym typeface="Arial"/>
              </a:defRPr>
            </a:lvl7pPr>
            <a:lvl8pPr marL="0" marR="0" lvl="7" indent="0" algn="r">
              <a:spcBef>
                <a:spcPts val="0"/>
              </a:spcBef>
              <a:spcAft>
                <a:spcPts val="0"/>
              </a:spcAft>
              <a:buNone/>
              <a:defRPr sz="900">
                <a:solidFill>
                  <a:srgbClr val="7F7F7F"/>
                </a:solidFill>
                <a:latin typeface="Arial"/>
                <a:ea typeface="Arial"/>
                <a:cs typeface="Arial"/>
                <a:sym typeface="Arial"/>
              </a:defRPr>
            </a:lvl8pPr>
            <a:lvl9pPr marL="0" marR="0" lvl="8" indent="0" algn="r">
              <a:spcBef>
                <a:spcPts val="0"/>
              </a:spcBef>
              <a:spcAft>
                <a:spcPts val="0"/>
              </a:spcAft>
              <a:buNone/>
              <a:defRPr sz="900">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75" name="Google Shape;75;p17"/>
          <p:cNvPicPr preferRelativeResize="0"/>
          <p:nvPr/>
        </p:nvPicPr>
        <p:blipFill rotWithShape="1">
          <a:blip r:embed="rId3">
            <a:alphaModFix/>
          </a:blip>
          <a:srcRect/>
          <a:stretch/>
        </p:blipFill>
        <p:spPr>
          <a:xfrm>
            <a:off x="-5334" y="4097"/>
            <a:ext cx="615552" cy="5135306"/>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pic>
        <p:nvPicPr>
          <p:cNvPr id="77" name="Google Shape;77;p18"/>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78" name="Google Shape;78;p18"/>
          <p:cNvSpPr txBox="1">
            <a:spLocks noGrp="1"/>
          </p:cNvSpPr>
          <p:nvPr>
            <p:ph type="sldNum" idx="12"/>
          </p:nvPr>
        </p:nvSpPr>
        <p:spPr>
          <a:xfrm>
            <a:off x="7723585" y="4767263"/>
            <a:ext cx="791765"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a:solidFill>
                  <a:srgbClr val="7F7F7F"/>
                </a:solidFill>
                <a:latin typeface="Arial"/>
                <a:ea typeface="Arial"/>
                <a:cs typeface="Arial"/>
                <a:sym typeface="Arial"/>
              </a:defRPr>
            </a:lvl1pPr>
            <a:lvl2pPr marL="0" marR="0" lvl="1" indent="0" algn="r">
              <a:spcBef>
                <a:spcPts val="0"/>
              </a:spcBef>
              <a:spcAft>
                <a:spcPts val="0"/>
              </a:spcAft>
              <a:buNone/>
              <a:defRPr sz="900">
                <a:solidFill>
                  <a:srgbClr val="7F7F7F"/>
                </a:solidFill>
                <a:latin typeface="Arial"/>
                <a:ea typeface="Arial"/>
                <a:cs typeface="Arial"/>
                <a:sym typeface="Arial"/>
              </a:defRPr>
            </a:lvl2pPr>
            <a:lvl3pPr marL="0" marR="0" lvl="2" indent="0" algn="r">
              <a:spcBef>
                <a:spcPts val="0"/>
              </a:spcBef>
              <a:spcAft>
                <a:spcPts val="0"/>
              </a:spcAft>
              <a:buNone/>
              <a:defRPr sz="900">
                <a:solidFill>
                  <a:srgbClr val="7F7F7F"/>
                </a:solidFill>
                <a:latin typeface="Arial"/>
                <a:ea typeface="Arial"/>
                <a:cs typeface="Arial"/>
                <a:sym typeface="Arial"/>
              </a:defRPr>
            </a:lvl3pPr>
            <a:lvl4pPr marL="0" marR="0" lvl="3" indent="0" algn="r">
              <a:spcBef>
                <a:spcPts val="0"/>
              </a:spcBef>
              <a:spcAft>
                <a:spcPts val="0"/>
              </a:spcAft>
              <a:buNone/>
              <a:defRPr sz="900">
                <a:solidFill>
                  <a:srgbClr val="7F7F7F"/>
                </a:solidFill>
                <a:latin typeface="Arial"/>
                <a:ea typeface="Arial"/>
                <a:cs typeface="Arial"/>
                <a:sym typeface="Arial"/>
              </a:defRPr>
            </a:lvl4pPr>
            <a:lvl5pPr marL="0" marR="0" lvl="4" indent="0" algn="r">
              <a:spcBef>
                <a:spcPts val="0"/>
              </a:spcBef>
              <a:spcAft>
                <a:spcPts val="0"/>
              </a:spcAft>
              <a:buNone/>
              <a:defRPr sz="900">
                <a:solidFill>
                  <a:srgbClr val="7F7F7F"/>
                </a:solidFill>
                <a:latin typeface="Arial"/>
                <a:ea typeface="Arial"/>
                <a:cs typeface="Arial"/>
                <a:sym typeface="Arial"/>
              </a:defRPr>
            </a:lvl5pPr>
            <a:lvl6pPr marL="0" marR="0" lvl="5" indent="0" algn="r">
              <a:spcBef>
                <a:spcPts val="0"/>
              </a:spcBef>
              <a:spcAft>
                <a:spcPts val="0"/>
              </a:spcAft>
              <a:buNone/>
              <a:defRPr sz="900">
                <a:solidFill>
                  <a:srgbClr val="7F7F7F"/>
                </a:solidFill>
                <a:latin typeface="Arial"/>
                <a:ea typeface="Arial"/>
                <a:cs typeface="Arial"/>
                <a:sym typeface="Arial"/>
              </a:defRPr>
            </a:lvl6pPr>
            <a:lvl7pPr marL="0" marR="0" lvl="6" indent="0" algn="r">
              <a:spcBef>
                <a:spcPts val="0"/>
              </a:spcBef>
              <a:spcAft>
                <a:spcPts val="0"/>
              </a:spcAft>
              <a:buNone/>
              <a:defRPr sz="900">
                <a:solidFill>
                  <a:srgbClr val="7F7F7F"/>
                </a:solidFill>
                <a:latin typeface="Arial"/>
                <a:ea typeface="Arial"/>
                <a:cs typeface="Arial"/>
                <a:sym typeface="Arial"/>
              </a:defRPr>
            </a:lvl7pPr>
            <a:lvl8pPr marL="0" marR="0" lvl="7" indent="0" algn="r">
              <a:spcBef>
                <a:spcPts val="0"/>
              </a:spcBef>
              <a:spcAft>
                <a:spcPts val="0"/>
              </a:spcAft>
              <a:buNone/>
              <a:defRPr sz="900">
                <a:solidFill>
                  <a:srgbClr val="7F7F7F"/>
                </a:solidFill>
                <a:latin typeface="Arial"/>
                <a:ea typeface="Arial"/>
                <a:cs typeface="Arial"/>
                <a:sym typeface="Arial"/>
              </a:defRPr>
            </a:lvl8pPr>
            <a:lvl9pPr marL="0" marR="0" lvl="8" indent="0" algn="r">
              <a:spcBef>
                <a:spcPts val="0"/>
              </a:spcBef>
              <a:spcAft>
                <a:spcPts val="0"/>
              </a:spcAft>
              <a:buNone/>
              <a:defRPr sz="900">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958454" y="273844"/>
            <a:ext cx="7556897"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SzPts val="1100"/>
              <a:buNone/>
              <a:defRPr sz="3300" b="0" i="0" u="none" strike="noStrike" cap="none">
                <a:solidFill>
                  <a:schemeClr val="dk1"/>
                </a:solidFill>
                <a:latin typeface="Georgia"/>
                <a:ea typeface="Georgia"/>
                <a:cs typeface="Georgia"/>
                <a:sym typeface="Georgia"/>
              </a:defRPr>
            </a:lvl1pPr>
            <a:lvl2pPr marR="0" lvl="1"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9pPr>
          </a:lstStyle>
          <a:p>
            <a:endParaRPr/>
          </a:p>
        </p:txBody>
      </p:sp>
      <p:sp>
        <p:nvSpPr>
          <p:cNvPr id="52" name="Google Shape;52;p13"/>
          <p:cNvSpPr txBox="1">
            <a:spLocks noGrp="1"/>
          </p:cNvSpPr>
          <p:nvPr>
            <p:ph type="body" idx="1"/>
          </p:nvPr>
        </p:nvSpPr>
        <p:spPr>
          <a:xfrm>
            <a:off x="966788" y="1369219"/>
            <a:ext cx="7548563" cy="3263504"/>
          </a:xfrm>
          <a:prstGeom prst="rect">
            <a:avLst/>
          </a:prstGeom>
          <a:noFill/>
          <a:ln>
            <a:noFill/>
          </a:ln>
        </p:spPr>
        <p:txBody>
          <a:bodyPr spcFirstLastPara="1" wrap="square" lIns="68575" tIns="34275" rIns="68575" bIns="34275" anchor="t" anchorCtr="0">
            <a:noAutofit/>
          </a:bodyPr>
          <a:lstStyle>
            <a:lvl1pPr marL="457200" marR="0" lvl="0" indent="-342900" algn="l" rtl="0">
              <a:lnSpc>
                <a:spcPct val="90000"/>
              </a:lnSpc>
              <a:spcBef>
                <a:spcPts val="8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1pPr>
            <a:lvl2pPr marL="914400" marR="0" lvl="1" indent="-336550" algn="l" rtl="0">
              <a:lnSpc>
                <a:spcPct val="90000"/>
              </a:lnSpc>
              <a:spcBef>
                <a:spcPts val="4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lnSpc>
                <a:spcPct val="90000"/>
              </a:lnSpc>
              <a:spcBef>
                <a:spcPts val="400"/>
              </a:spcBef>
              <a:spcAft>
                <a:spcPts val="0"/>
              </a:spcAft>
              <a:buClr>
                <a:srgbClr val="404040"/>
              </a:buClr>
              <a:buSzPts val="1500"/>
              <a:buFont typeface="Arial"/>
              <a:buChar char="•"/>
              <a:defRPr sz="1500" b="0" i="0" u="none" strike="noStrike" cap="none">
                <a:solidFill>
                  <a:srgbClr val="404040"/>
                </a:solidFill>
                <a:latin typeface="Arial"/>
                <a:ea typeface="Arial"/>
                <a:cs typeface="Arial"/>
                <a:sym typeface="Arial"/>
              </a:defRPr>
            </a:lvl3pPr>
            <a:lvl4pPr marL="1828800" marR="0" lvl="3"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4pPr>
            <a:lvl5pPr marL="2286000" marR="0" lvl="4"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rtl="0">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padlet.com/stewarrl/61hvm3ezd7u4zdj4"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asccc.org/sites/default/files/Cultural_Humility_Toolkit_FINAL_Fillable.p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hyperlink" Target="https://asccc.org/content/dealing-hate-they-give-antidotes-microaggressions-racelighting-and-attribution-ambiguity" TargetMode="External"/><Relationship Id="rId4" Type="http://schemas.openxmlformats.org/officeDocument/2006/relationships/hyperlink" Target="https://drive.google.com/drive/folders/1vqxoIui8yI5c0SX4c3tdTh7TM1c7kUOn?usp=share_lin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eginfo.legislature.ca.gov/faces/billTextClient.xhtml?bill_id=202120220AB361"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hyperlink" Target="https://leginfo.legislature.ca.gov/faces/billTextClient.xhtml?bill_id=202120220AB244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hbr.org/2019/09/to-build-an-inclusive-culture-start-with-inclusive-meetings" TargetMode="External"/><Relationship Id="rId13" Type="http://schemas.openxmlformats.org/officeDocument/2006/relationships/hyperlink" Target="mailto:info@asccc.org" TargetMode="External"/><Relationship Id="rId3" Type="http://schemas.openxmlformats.org/officeDocument/2006/relationships/hyperlink" Target="https://www.asccc.org/" TargetMode="External"/><Relationship Id="rId7" Type="http://schemas.openxmlformats.org/officeDocument/2006/relationships/hyperlink" Target="https://diversity.nih.gov/blog/2022-02-24-how-virtual-convenings-can-enhance-diversity-equity-inclusion-and-accessibility" TargetMode="External"/><Relationship Id="rId12" Type="http://schemas.openxmlformats.org/officeDocument/2006/relationships/hyperlink" Target="https://leginfo.legislature.ca.gov/faces/billTextClient.xhtml?bill_id=202120220AB2449"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s://www.asccc.org/resolutions/increase-participatory-governance-colleges%E2%80%99-satellite-campuses" TargetMode="External"/><Relationship Id="rId11" Type="http://schemas.openxmlformats.org/officeDocument/2006/relationships/hyperlink" Target="https://leginfo.legislature.ca.gov/faces/billTextClient.xhtml?bill_id=202120220AB361" TargetMode="External"/><Relationship Id="rId5" Type="http://schemas.openxmlformats.org/officeDocument/2006/relationships/hyperlink" Target="https://www.asccc.org/asccc-inclusion-diversity-equity-anti-racism-and-accessibility-ideaa-tools" TargetMode="External"/><Relationship Id="rId15" Type="http://schemas.openxmlformats.org/officeDocument/2006/relationships/hyperlink" Target="https://www.asccc.org/content/new-faculty-application-statewide-service" TargetMode="External"/><Relationship Id="rId10" Type="http://schemas.openxmlformats.org/officeDocument/2006/relationships/hyperlink" Target="https://www.hr.com/en/magazines/all_articles/remote-in-person-or-hybrid-models-what-do-they-mea_ktfp3di7.html" TargetMode="External"/><Relationship Id="rId4" Type="http://schemas.openxmlformats.org/officeDocument/2006/relationships/hyperlink" Target="https://indd.adobe.com/view/7f4e2df0-a2c8-42cd-8a88-bb92cfc68ed3" TargetMode="External"/><Relationship Id="rId9" Type="http://schemas.openxmlformats.org/officeDocument/2006/relationships/hyperlink" Target="https://nexus.od.nih.gov/all/2022/02/24/how-virtual-convenings-can-enhance-diversity-equity-inclusion-and-accessibility/" TargetMode="External"/><Relationship Id="rId14" Type="http://schemas.openxmlformats.org/officeDocument/2006/relationships/hyperlink" Target="https://www.asccc.org/faculty-empowerment-and-leadership-academ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9"/>
          <p:cNvSpPr txBox="1">
            <a:spLocks noGrp="1"/>
          </p:cNvSpPr>
          <p:nvPr>
            <p:ph type="title"/>
          </p:nvPr>
        </p:nvSpPr>
        <p:spPr>
          <a:xfrm>
            <a:off x="103517" y="3197480"/>
            <a:ext cx="8919713" cy="1736830"/>
          </a:xfrm>
          <a:prstGeom prst="rect">
            <a:avLst/>
          </a:prstGeom>
          <a:noFill/>
          <a:ln>
            <a:noFill/>
          </a:ln>
        </p:spPr>
        <p:txBody>
          <a:bodyPr spcFirstLastPara="1" wrap="square" lIns="68575" tIns="34275" rIns="68575" bIns="34275" anchor="t" anchorCtr="0">
            <a:normAutofit fontScale="90000"/>
          </a:bodyPr>
          <a:lstStyle/>
          <a:p>
            <a:pPr marL="0" lvl="0" indent="0" algn="ctr" rtl="0">
              <a:lnSpc>
                <a:spcPct val="100000"/>
              </a:lnSpc>
              <a:spcBef>
                <a:spcPts val="0"/>
              </a:spcBef>
              <a:spcAft>
                <a:spcPts val="0"/>
              </a:spcAft>
              <a:buNone/>
            </a:pPr>
            <a:r>
              <a:rPr lang="en" b="1"/>
              <a:t>Increasing Access to Local Academic Senate Meetings Supports Inclusion, Diversity, and Equity in Faculty Leadership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Questions? </a:t>
            </a:r>
            <a:endParaRPr/>
          </a:p>
        </p:txBody>
      </p:sp>
      <p:sp>
        <p:nvSpPr>
          <p:cNvPr id="160" name="Google Shape;160;p28"/>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3300"/>
              <a:buFont typeface="Arial"/>
              <a:buNone/>
            </a:pPr>
            <a:r>
              <a:rPr lang="en" sz="3300"/>
              <a:t>Thanks for joining us! </a:t>
            </a:r>
            <a:endParaRPr/>
          </a:p>
        </p:txBody>
      </p:sp>
      <p:sp>
        <p:nvSpPr>
          <p:cNvPr id="161" name="Google Shape;161;p28"/>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10</a:t>
            </a:fld>
            <a:endParaRPr/>
          </a:p>
        </p:txBody>
      </p:sp>
      <p:pic>
        <p:nvPicPr>
          <p:cNvPr id="162" name="Google Shape;162;p28" descr="Home"/>
          <p:cNvPicPr preferRelativeResize="0"/>
          <p:nvPr/>
        </p:nvPicPr>
        <p:blipFill rotWithShape="1">
          <a:blip r:embed="rId3">
            <a:alphaModFix/>
          </a:blip>
          <a:srcRect/>
          <a:stretch/>
        </p:blipFill>
        <p:spPr>
          <a:xfrm>
            <a:off x="2715637" y="3559677"/>
            <a:ext cx="3350419" cy="75009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Session Facilitators</a:t>
            </a:r>
            <a:endParaRPr/>
          </a:p>
        </p:txBody>
      </p:sp>
      <p:sp>
        <p:nvSpPr>
          <p:cNvPr id="89" name="Google Shape;89;p2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2</a:t>
            </a:fld>
            <a:endParaRPr/>
          </a:p>
        </p:txBody>
      </p:sp>
      <p:pic>
        <p:nvPicPr>
          <p:cNvPr id="90" name="Google Shape;90;p20" descr="https://www.asccc.org/sites/default/files/styles/member_photo/public/member-photos/michelle_bean.jpg?itok=jNMO5KPT"/>
          <p:cNvPicPr preferRelativeResize="0"/>
          <p:nvPr/>
        </p:nvPicPr>
        <p:blipFill rotWithShape="1">
          <a:blip r:embed="rId3">
            <a:alphaModFix/>
          </a:blip>
          <a:srcRect/>
          <a:stretch/>
        </p:blipFill>
        <p:spPr>
          <a:xfrm>
            <a:off x="2807630" y="3632261"/>
            <a:ext cx="828675" cy="1107281"/>
          </a:xfrm>
          <a:prstGeom prst="rect">
            <a:avLst/>
          </a:prstGeom>
          <a:noFill/>
          <a:ln>
            <a:noFill/>
          </a:ln>
        </p:spPr>
      </p:pic>
      <p:pic>
        <p:nvPicPr>
          <p:cNvPr id="91" name="Google Shape;91;p20" descr="https://www.asccc.org/sites/default/files/styles/member_photo/public/member-photos/christopher_howerton.jpg?itok=hq1QNB8L"/>
          <p:cNvPicPr preferRelativeResize="0"/>
          <p:nvPr/>
        </p:nvPicPr>
        <p:blipFill rotWithShape="1">
          <a:blip r:embed="rId4">
            <a:alphaModFix/>
          </a:blip>
          <a:srcRect/>
          <a:stretch/>
        </p:blipFill>
        <p:spPr>
          <a:xfrm>
            <a:off x="301656" y="1792872"/>
            <a:ext cx="828675" cy="1107281"/>
          </a:xfrm>
          <a:prstGeom prst="rect">
            <a:avLst/>
          </a:prstGeom>
          <a:noFill/>
          <a:ln>
            <a:noFill/>
          </a:ln>
        </p:spPr>
      </p:pic>
      <p:pic>
        <p:nvPicPr>
          <p:cNvPr id="92" name="Google Shape;92;p20" descr="https://www.asccc.org/sites/default/files/styles/member_photo/public/member-photos/robert_stewart.jpg?itok=-JOxJs2L"/>
          <p:cNvPicPr preferRelativeResize="0"/>
          <p:nvPr/>
        </p:nvPicPr>
        <p:blipFill rotWithShape="1">
          <a:blip r:embed="rId5">
            <a:alphaModFix/>
          </a:blip>
          <a:srcRect/>
          <a:stretch/>
        </p:blipFill>
        <p:spPr>
          <a:xfrm>
            <a:off x="1517980" y="2733960"/>
            <a:ext cx="828675" cy="1107281"/>
          </a:xfrm>
          <a:prstGeom prst="rect">
            <a:avLst/>
          </a:prstGeom>
          <a:noFill/>
          <a:ln>
            <a:noFill/>
          </a:ln>
        </p:spPr>
      </p:pic>
      <p:sp>
        <p:nvSpPr>
          <p:cNvPr id="93" name="Google Shape;93;p20"/>
          <p:cNvSpPr txBox="1"/>
          <p:nvPr/>
        </p:nvSpPr>
        <p:spPr>
          <a:xfrm>
            <a:off x="1164566" y="1855543"/>
            <a:ext cx="5960852" cy="553998"/>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1800" b="1" i="0" u="none" strike="noStrike" cap="none">
                <a:solidFill>
                  <a:schemeClr val="accent1"/>
                </a:solidFill>
                <a:latin typeface="Arial"/>
                <a:ea typeface="Arial"/>
                <a:cs typeface="Arial"/>
                <a:sym typeface="Arial"/>
              </a:rPr>
              <a:t>Christopher Howerton, ASCCC North Representative</a:t>
            </a:r>
            <a:endParaRPr sz="1100"/>
          </a:p>
          <a:p>
            <a:pPr marL="0" marR="0" lvl="0" indent="0" algn="l" rtl="0">
              <a:spcBef>
                <a:spcPts val="0"/>
              </a:spcBef>
              <a:spcAft>
                <a:spcPts val="0"/>
              </a:spcAft>
              <a:buNone/>
            </a:pPr>
            <a:endParaRPr sz="1400">
              <a:solidFill>
                <a:schemeClr val="accent1"/>
              </a:solidFill>
              <a:latin typeface="Arial"/>
              <a:ea typeface="Arial"/>
              <a:cs typeface="Arial"/>
              <a:sym typeface="Arial"/>
            </a:endParaRPr>
          </a:p>
        </p:txBody>
      </p:sp>
      <p:sp>
        <p:nvSpPr>
          <p:cNvPr id="94" name="Google Shape;94;p20"/>
          <p:cNvSpPr txBox="1"/>
          <p:nvPr/>
        </p:nvSpPr>
        <p:spPr>
          <a:xfrm>
            <a:off x="2431214" y="2866397"/>
            <a:ext cx="5749505" cy="553998"/>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1800" b="1">
                <a:solidFill>
                  <a:schemeClr val="accent1"/>
                </a:solidFill>
                <a:latin typeface="Arial"/>
                <a:ea typeface="Arial"/>
                <a:cs typeface="Arial"/>
                <a:sym typeface="Arial"/>
              </a:rPr>
              <a:t>Robert L Stewart Jr, ASCCC South Representative</a:t>
            </a:r>
            <a:endParaRPr sz="1100"/>
          </a:p>
          <a:p>
            <a:pPr marL="0" marR="0" lvl="0" indent="0" algn="l" rtl="0">
              <a:spcBef>
                <a:spcPts val="0"/>
              </a:spcBef>
              <a:spcAft>
                <a:spcPts val="0"/>
              </a:spcAft>
              <a:buNone/>
            </a:pPr>
            <a:endParaRPr sz="1400">
              <a:solidFill>
                <a:schemeClr val="accent1"/>
              </a:solidFill>
              <a:latin typeface="Arial"/>
              <a:ea typeface="Arial"/>
              <a:cs typeface="Arial"/>
              <a:sym typeface="Arial"/>
            </a:endParaRPr>
          </a:p>
        </p:txBody>
      </p:sp>
      <p:sp>
        <p:nvSpPr>
          <p:cNvPr id="95" name="Google Shape;95;p20"/>
          <p:cNvSpPr txBox="1"/>
          <p:nvPr/>
        </p:nvSpPr>
        <p:spPr>
          <a:xfrm>
            <a:off x="3694263" y="3724400"/>
            <a:ext cx="5057100" cy="561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1800" b="1">
                <a:solidFill>
                  <a:schemeClr val="accent1"/>
                </a:solidFill>
                <a:latin typeface="Arial"/>
                <a:ea typeface="Arial"/>
                <a:cs typeface="Arial"/>
                <a:sym typeface="Arial"/>
              </a:rPr>
              <a:t>Michelle Velasquez</a:t>
            </a:r>
            <a:r>
              <a:rPr lang="en" sz="1800" b="1">
                <a:solidFill>
                  <a:schemeClr val="accent1"/>
                </a:solidFill>
              </a:rPr>
              <a:t> </a:t>
            </a:r>
            <a:r>
              <a:rPr lang="en" sz="1800" b="1">
                <a:solidFill>
                  <a:schemeClr val="accent1"/>
                </a:solidFill>
                <a:latin typeface="Arial"/>
                <a:ea typeface="Arial"/>
                <a:cs typeface="Arial"/>
                <a:sym typeface="Arial"/>
              </a:rPr>
              <a:t>Bean, ASCCC Treasurer</a:t>
            </a:r>
            <a:endParaRPr sz="1100"/>
          </a:p>
          <a:p>
            <a:pPr marL="0" marR="0" lvl="0" indent="0" algn="l" rtl="0">
              <a:spcBef>
                <a:spcPts val="0"/>
              </a:spcBef>
              <a:spcAft>
                <a:spcPts val="0"/>
              </a:spcAft>
              <a:buNone/>
            </a:pPr>
            <a:endParaRPr sz="1400">
              <a:solidFill>
                <a:schemeClr val="accen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Session Description</a:t>
            </a:r>
            <a:endParaRPr/>
          </a:p>
        </p:txBody>
      </p:sp>
      <p:sp>
        <p:nvSpPr>
          <p:cNvPr id="101" name="Google Shape;101;p21"/>
          <p:cNvSpPr txBox="1">
            <a:spLocks noGrp="1"/>
          </p:cNvSpPr>
          <p:nvPr>
            <p:ph type="body" idx="1"/>
          </p:nvPr>
        </p:nvSpPr>
        <p:spPr>
          <a:xfrm>
            <a:off x="349369" y="1996926"/>
            <a:ext cx="8384875" cy="267706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As representative and decision-making legislated bodies, it is critical that local academic senates and the discussions and decisions made are accessible by all of the college’s faculty, full- and part-time. This is true whether the local academic senate is truly representative, in which faculty members are elected or selected as representatives by departments or divisions, or roles or the local academic senate is a senate-of-the-whole, in which all faculty members are encouraged to engage in academic senate discussions and decisions. As we seek to “Center Authentic Voices and Lived Experiences in 10+1”, please join us in a dialogue around how access to local academic senate meetings can increase the voice of all faculty on academic and professional matters.</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102" name="Google Shape;102;p21"/>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Session Objectives</a:t>
            </a:r>
            <a:endParaRPr/>
          </a:p>
        </p:txBody>
      </p:sp>
      <p:sp>
        <p:nvSpPr>
          <p:cNvPr id="108" name="Google Shape;108;p22"/>
          <p:cNvSpPr txBox="1">
            <a:spLocks noGrp="1"/>
          </p:cNvSpPr>
          <p:nvPr>
            <p:ph type="body" idx="1"/>
          </p:nvPr>
        </p:nvSpPr>
        <p:spPr>
          <a:xfrm>
            <a:off x="276046" y="1996926"/>
            <a:ext cx="8488392" cy="2954636"/>
          </a:xfrm>
          <a:prstGeom prst="rect">
            <a:avLst/>
          </a:prstGeom>
          <a:noFill/>
          <a:ln>
            <a:noFill/>
          </a:ln>
        </p:spPr>
        <p:txBody>
          <a:bodyPr spcFirstLastPara="1" wrap="square" lIns="68575" tIns="34275" rIns="68575" bIns="34275" anchor="t" anchorCtr="0">
            <a:noAutofit/>
          </a:bodyPr>
          <a:lstStyle/>
          <a:p>
            <a:pPr marL="254000" lvl="0" indent="-254000" algn="l" rtl="0">
              <a:lnSpc>
                <a:spcPct val="90000"/>
              </a:lnSpc>
              <a:spcBef>
                <a:spcPts val="0"/>
              </a:spcBef>
              <a:spcAft>
                <a:spcPts val="0"/>
              </a:spcAft>
              <a:buClr>
                <a:srgbClr val="404040"/>
              </a:buClr>
              <a:buSzPts val="1800"/>
              <a:buFont typeface="Arial"/>
              <a:buChar char="•"/>
            </a:pPr>
            <a:r>
              <a:rPr lang="en"/>
              <a:t>Discuss the relationship of increased access to academic senate meetings and the effect on inclusion, diversity and equity in faculty leadership</a:t>
            </a:r>
            <a:endParaRPr/>
          </a:p>
          <a:p>
            <a:pPr marL="254000" lvl="0" indent="-254000" algn="l" rtl="0">
              <a:lnSpc>
                <a:spcPct val="90000"/>
              </a:lnSpc>
              <a:spcBef>
                <a:spcPts val="800"/>
              </a:spcBef>
              <a:spcAft>
                <a:spcPts val="0"/>
              </a:spcAft>
              <a:buClr>
                <a:srgbClr val="404040"/>
              </a:buClr>
              <a:buSzPts val="1800"/>
              <a:buFont typeface="Arial"/>
              <a:buChar char="•"/>
            </a:pPr>
            <a:r>
              <a:rPr lang="en"/>
              <a:t>Have a courageous dialogue around faculty who may be missing out on opportunities to engage the academic senate and lead its activities on your campuses because of decreased access to academic senate meetings</a:t>
            </a:r>
            <a:endParaRPr/>
          </a:p>
          <a:p>
            <a:pPr marL="254000" lvl="0" indent="-254000" algn="l" rtl="0">
              <a:lnSpc>
                <a:spcPct val="90000"/>
              </a:lnSpc>
              <a:spcBef>
                <a:spcPts val="800"/>
              </a:spcBef>
              <a:spcAft>
                <a:spcPts val="0"/>
              </a:spcAft>
              <a:buClr>
                <a:srgbClr val="404040"/>
              </a:buClr>
              <a:buSzPts val="1800"/>
              <a:buFont typeface="Arial"/>
              <a:buChar char="•"/>
            </a:pPr>
            <a:r>
              <a:rPr lang="en"/>
              <a:t>Discuss the influences of legislation on access to local academic senate meetings</a:t>
            </a:r>
            <a:endParaRPr/>
          </a:p>
          <a:p>
            <a:pPr marL="254000" lvl="0" indent="-254000" algn="l" rtl="0">
              <a:lnSpc>
                <a:spcPct val="90000"/>
              </a:lnSpc>
              <a:spcBef>
                <a:spcPts val="800"/>
              </a:spcBef>
              <a:spcAft>
                <a:spcPts val="0"/>
              </a:spcAft>
              <a:buClr>
                <a:srgbClr val="404040"/>
              </a:buClr>
              <a:buSzPts val="1800"/>
              <a:buFont typeface="Arial"/>
              <a:buChar char="•"/>
            </a:pPr>
            <a:r>
              <a:rPr lang="en"/>
              <a:t>Inspire local academic senate leaders to consider some aspects of what access to academic senate meetings involves and how that access is related to inclusion, diversity and equity in faculty leadership</a:t>
            </a:r>
            <a:endParaRPr/>
          </a:p>
        </p:txBody>
      </p:sp>
      <p:sp>
        <p:nvSpPr>
          <p:cNvPr id="109" name="Google Shape;109;p22"/>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733951" y="163444"/>
            <a:ext cx="7892400" cy="994200"/>
          </a:xfrm>
          <a:prstGeom prst="rect">
            <a:avLst/>
          </a:prstGeom>
          <a:noFill/>
          <a:ln>
            <a:noFill/>
          </a:ln>
        </p:spPr>
        <p:txBody>
          <a:bodyPr spcFirstLastPara="1" wrap="square" lIns="68575" tIns="34275" rIns="68575" bIns="34275" anchor="b" anchorCtr="0">
            <a:noAutofit/>
          </a:bodyPr>
          <a:lstStyle/>
          <a:p>
            <a:pPr marL="0" lvl="0" indent="0" algn="l" rtl="0">
              <a:lnSpc>
                <a:spcPct val="90000"/>
              </a:lnSpc>
              <a:spcBef>
                <a:spcPts val="0"/>
              </a:spcBef>
              <a:spcAft>
                <a:spcPts val="0"/>
              </a:spcAft>
              <a:buNone/>
            </a:pPr>
            <a:r>
              <a:rPr lang="en" sz="2410" b="1"/>
              <a:t>Relationship Between Increased Access to Academic Senate Meetings and Inclusion, Diversity &amp; Equity </a:t>
            </a:r>
            <a:endParaRPr sz="2410"/>
          </a:p>
        </p:txBody>
      </p:sp>
      <p:grpSp>
        <p:nvGrpSpPr>
          <p:cNvPr id="115" name="Google Shape;115;p23"/>
          <p:cNvGrpSpPr/>
          <p:nvPr/>
        </p:nvGrpSpPr>
        <p:grpSpPr>
          <a:xfrm>
            <a:off x="978552" y="1268022"/>
            <a:ext cx="7536801" cy="814789"/>
            <a:chOff x="4665" y="159125"/>
            <a:chExt cx="10049068" cy="1086385"/>
          </a:xfrm>
        </p:grpSpPr>
        <p:sp>
          <p:nvSpPr>
            <p:cNvPr id="116" name="Google Shape;116;p23"/>
            <p:cNvSpPr/>
            <p:nvPr/>
          </p:nvSpPr>
          <p:spPr>
            <a:xfrm>
              <a:off x="4665" y="159125"/>
              <a:ext cx="2715964" cy="1086385"/>
            </a:xfrm>
            <a:prstGeom prst="chevron">
              <a:avLst>
                <a:gd name="adj" fmla="val 50000"/>
              </a:avLst>
            </a:prstGeom>
            <a:solidFill>
              <a:srgbClr val="E7831D"/>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17" name="Google Shape;117;p23"/>
            <p:cNvSpPr txBox="1"/>
            <p:nvPr/>
          </p:nvSpPr>
          <p:spPr>
            <a:xfrm>
              <a:off x="547858" y="159125"/>
              <a:ext cx="1629579" cy="1086385"/>
            </a:xfrm>
            <a:prstGeom prst="rect">
              <a:avLst/>
            </a:prstGeom>
            <a:noFill/>
            <a:ln>
              <a:noFill/>
            </a:ln>
          </p:spPr>
          <p:txBody>
            <a:bodyPr spcFirstLastPara="1" wrap="square" lIns="87000" tIns="29000" rIns="29000" bIns="29000" anchor="ctr" anchorCtr="0">
              <a:noAutofit/>
            </a:bodyPr>
            <a:lstStyle/>
            <a:p>
              <a:pPr marL="0" marR="0" lvl="0" indent="0" algn="ctr" rtl="0">
                <a:lnSpc>
                  <a:spcPct val="90000"/>
                </a:lnSpc>
                <a:spcBef>
                  <a:spcPts val="0"/>
                </a:spcBef>
                <a:spcAft>
                  <a:spcPts val="0"/>
                </a:spcAft>
                <a:buClr>
                  <a:schemeClr val="lt1"/>
                </a:buClr>
                <a:buSzPts val="2200"/>
                <a:buFont typeface="Arial"/>
                <a:buNone/>
              </a:pPr>
              <a:r>
                <a:rPr lang="en" sz="2200">
                  <a:solidFill>
                    <a:schemeClr val="lt1"/>
                  </a:solidFill>
                  <a:latin typeface="Arial"/>
                  <a:ea typeface="Arial"/>
                  <a:cs typeface="Arial"/>
                  <a:sym typeface="Arial"/>
                </a:rPr>
                <a:t>Access</a:t>
              </a:r>
              <a:endParaRPr sz="1100"/>
            </a:p>
          </p:txBody>
        </p:sp>
        <p:sp>
          <p:nvSpPr>
            <p:cNvPr id="118" name="Google Shape;118;p23"/>
            <p:cNvSpPr/>
            <p:nvPr/>
          </p:nvSpPr>
          <p:spPr>
            <a:xfrm>
              <a:off x="2449033" y="159125"/>
              <a:ext cx="2715964" cy="1086385"/>
            </a:xfrm>
            <a:prstGeom prst="chevron">
              <a:avLst>
                <a:gd name="adj" fmla="val 50000"/>
              </a:avLst>
            </a:prstGeom>
            <a:solidFill>
              <a:srgbClr val="D55F23"/>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19" name="Google Shape;119;p23"/>
            <p:cNvSpPr txBox="1"/>
            <p:nvPr/>
          </p:nvSpPr>
          <p:spPr>
            <a:xfrm>
              <a:off x="2992226" y="159125"/>
              <a:ext cx="1629579" cy="1086385"/>
            </a:xfrm>
            <a:prstGeom prst="rect">
              <a:avLst/>
            </a:prstGeom>
            <a:noFill/>
            <a:ln>
              <a:noFill/>
            </a:ln>
          </p:spPr>
          <p:txBody>
            <a:bodyPr spcFirstLastPara="1" wrap="square" lIns="87000" tIns="29000" rIns="29000" bIns="29000" anchor="ctr" anchorCtr="0">
              <a:noAutofit/>
            </a:bodyPr>
            <a:lstStyle/>
            <a:p>
              <a:pPr marL="0" marR="0" lvl="0" indent="0" algn="ctr" rtl="0">
                <a:lnSpc>
                  <a:spcPct val="90000"/>
                </a:lnSpc>
                <a:spcBef>
                  <a:spcPts val="0"/>
                </a:spcBef>
                <a:spcAft>
                  <a:spcPts val="0"/>
                </a:spcAft>
                <a:buClr>
                  <a:schemeClr val="lt1"/>
                </a:buClr>
                <a:buSzPts val="2200"/>
                <a:buFont typeface="Arial"/>
                <a:buNone/>
              </a:pPr>
              <a:r>
                <a:rPr lang="en" sz="2200">
                  <a:solidFill>
                    <a:schemeClr val="lt1"/>
                  </a:solidFill>
                  <a:latin typeface="Arial"/>
                  <a:ea typeface="Arial"/>
                  <a:cs typeface="Arial"/>
                  <a:sym typeface="Arial"/>
                </a:rPr>
                <a:t>Inclusion</a:t>
              </a:r>
              <a:endParaRPr sz="1100"/>
            </a:p>
          </p:txBody>
        </p:sp>
        <p:sp>
          <p:nvSpPr>
            <p:cNvPr id="120" name="Google Shape;120;p23"/>
            <p:cNvSpPr/>
            <p:nvPr/>
          </p:nvSpPr>
          <p:spPr>
            <a:xfrm>
              <a:off x="4893401" y="159125"/>
              <a:ext cx="2715964" cy="1086385"/>
            </a:xfrm>
            <a:prstGeom prst="chevron">
              <a:avLst>
                <a:gd name="adj" fmla="val 50000"/>
              </a:avLst>
            </a:prstGeom>
            <a:solidFill>
              <a:srgbClr val="C0472D"/>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21" name="Google Shape;121;p23"/>
            <p:cNvSpPr txBox="1"/>
            <p:nvPr/>
          </p:nvSpPr>
          <p:spPr>
            <a:xfrm>
              <a:off x="5436594" y="159125"/>
              <a:ext cx="1629579" cy="1086385"/>
            </a:xfrm>
            <a:prstGeom prst="rect">
              <a:avLst/>
            </a:prstGeom>
            <a:noFill/>
            <a:ln>
              <a:noFill/>
            </a:ln>
          </p:spPr>
          <p:txBody>
            <a:bodyPr spcFirstLastPara="1" wrap="square" lIns="87000" tIns="29000" rIns="29000" bIns="29000" anchor="ctr" anchorCtr="0">
              <a:noAutofit/>
            </a:bodyPr>
            <a:lstStyle/>
            <a:p>
              <a:pPr marL="0" marR="0" lvl="0" indent="0" algn="ctr" rtl="0">
                <a:lnSpc>
                  <a:spcPct val="90000"/>
                </a:lnSpc>
                <a:spcBef>
                  <a:spcPts val="0"/>
                </a:spcBef>
                <a:spcAft>
                  <a:spcPts val="0"/>
                </a:spcAft>
                <a:buClr>
                  <a:schemeClr val="lt1"/>
                </a:buClr>
                <a:buSzPts val="2200"/>
                <a:buFont typeface="Arial"/>
                <a:buNone/>
              </a:pPr>
              <a:r>
                <a:rPr lang="en" sz="2200">
                  <a:solidFill>
                    <a:schemeClr val="lt1"/>
                  </a:solidFill>
                  <a:latin typeface="Arial"/>
                  <a:ea typeface="Arial"/>
                  <a:cs typeface="Arial"/>
                  <a:sym typeface="Arial"/>
                </a:rPr>
                <a:t>Diversity</a:t>
              </a:r>
              <a:endParaRPr sz="1100"/>
            </a:p>
          </p:txBody>
        </p:sp>
        <p:sp>
          <p:nvSpPr>
            <p:cNvPr id="122" name="Google Shape;122;p23"/>
            <p:cNvSpPr/>
            <p:nvPr/>
          </p:nvSpPr>
          <p:spPr>
            <a:xfrm>
              <a:off x="7337769" y="159125"/>
              <a:ext cx="2715964" cy="1086385"/>
            </a:xfrm>
            <a:prstGeom prst="chevron">
              <a:avLst>
                <a:gd name="adj" fmla="val 50000"/>
              </a:avLst>
            </a:prstGeom>
            <a:solidFill>
              <a:srgbClr val="AE363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23" name="Google Shape;123;p23"/>
            <p:cNvSpPr txBox="1"/>
            <p:nvPr/>
          </p:nvSpPr>
          <p:spPr>
            <a:xfrm>
              <a:off x="7880962" y="159125"/>
              <a:ext cx="1629579" cy="1086385"/>
            </a:xfrm>
            <a:prstGeom prst="rect">
              <a:avLst/>
            </a:prstGeom>
            <a:noFill/>
            <a:ln>
              <a:noFill/>
            </a:ln>
          </p:spPr>
          <p:txBody>
            <a:bodyPr spcFirstLastPara="1" wrap="square" lIns="87000" tIns="29000" rIns="29000" bIns="29000" anchor="ctr" anchorCtr="0">
              <a:noAutofit/>
            </a:bodyPr>
            <a:lstStyle/>
            <a:p>
              <a:pPr marL="0" marR="0" lvl="0" indent="0" algn="ctr" rtl="0">
                <a:lnSpc>
                  <a:spcPct val="90000"/>
                </a:lnSpc>
                <a:spcBef>
                  <a:spcPts val="0"/>
                </a:spcBef>
                <a:spcAft>
                  <a:spcPts val="0"/>
                </a:spcAft>
                <a:buClr>
                  <a:schemeClr val="lt1"/>
                </a:buClr>
                <a:buSzPts val="2200"/>
                <a:buFont typeface="Arial"/>
                <a:buNone/>
              </a:pPr>
              <a:r>
                <a:rPr lang="en" sz="2200">
                  <a:solidFill>
                    <a:schemeClr val="lt1"/>
                  </a:solidFill>
                  <a:latin typeface="Arial"/>
                  <a:ea typeface="Arial"/>
                  <a:cs typeface="Arial"/>
                  <a:sym typeface="Arial"/>
                </a:rPr>
                <a:t>Equity</a:t>
              </a:r>
              <a:endParaRPr sz="1100"/>
            </a:p>
          </p:txBody>
        </p:sp>
      </p:grpSp>
      <p:sp>
        <p:nvSpPr>
          <p:cNvPr id="124" name="Google Shape;124;p2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125" name="Google Shape;125;p23"/>
          <p:cNvSpPr txBox="1"/>
          <p:nvPr/>
        </p:nvSpPr>
        <p:spPr>
          <a:xfrm>
            <a:off x="978552" y="2163813"/>
            <a:ext cx="8264100" cy="3086100"/>
          </a:xfrm>
          <a:prstGeom prst="rect">
            <a:avLst/>
          </a:prstGeom>
          <a:noFill/>
          <a:ln>
            <a:noFill/>
          </a:ln>
        </p:spPr>
        <p:txBody>
          <a:bodyPr spcFirstLastPara="1" wrap="square" lIns="68575" tIns="34275" rIns="68575" bIns="34275" anchor="t" anchorCtr="0">
            <a:spAutoFit/>
          </a:bodyPr>
          <a:lstStyle/>
          <a:p>
            <a:pPr marL="215900" marR="0" lvl="0" indent="-215900" algn="l" rtl="0">
              <a:spcBef>
                <a:spcPts val="0"/>
              </a:spcBef>
              <a:spcAft>
                <a:spcPts val="0"/>
              </a:spcAft>
              <a:buClr>
                <a:schemeClr val="accent1"/>
              </a:buClr>
              <a:buSzPts val="1400"/>
              <a:buFont typeface="Arial"/>
              <a:buChar char="•"/>
            </a:pPr>
            <a:r>
              <a:rPr lang="en" sz="1400" dirty="0">
                <a:solidFill>
                  <a:schemeClr val="accent1"/>
                </a:solidFill>
                <a:latin typeface="Arial"/>
                <a:ea typeface="Arial"/>
                <a:cs typeface="Arial"/>
                <a:sym typeface="Arial"/>
              </a:rPr>
              <a:t>Making sure that everyone can attend the meeting – space, location, time, communication to all faculty</a:t>
            </a:r>
            <a:endParaRPr sz="1100" dirty="0"/>
          </a:p>
          <a:p>
            <a:pPr marL="0" marR="0" lvl="0" indent="0" algn="l" rtl="0">
              <a:spcBef>
                <a:spcPts val="0"/>
              </a:spcBef>
              <a:spcAft>
                <a:spcPts val="0"/>
              </a:spcAft>
              <a:buNone/>
            </a:pPr>
            <a:endParaRPr sz="1400" dirty="0">
              <a:solidFill>
                <a:schemeClr val="accent1"/>
              </a:solidFill>
              <a:latin typeface="Arial"/>
              <a:ea typeface="Arial"/>
              <a:cs typeface="Arial"/>
              <a:sym typeface="Arial"/>
            </a:endParaRPr>
          </a:p>
          <a:p>
            <a:pPr marL="215900" marR="0" lvl="0" indent="-215900" algn="l" rtl="0">
              <a:spcBef>
                <a:spcPts val="0"/>
              </a:spcBef>
              <a:spcAft>
                <a:spcPts val="0"/>
              </a:spcAft>
              <a:buClr>
                <a:schemeClr val="accent1"/>
              </a:buClr>
              <a:buSzPts val="1400"/>
              <a:buFont typeface="Arial"/>
              <a:buChar char="•"/>
            </a:pPr>
            <a:r>
              <a:rPr lang="en" sz="1400" dirty="0">
                <a:solidFill>
                  <a:schemeClr val="accent1"/>
                </a:solidFill>
                <a:latin typeface="Arial"/>
                <a:ea typeface="Arial"/>
                <a:cs typeface="Arial"/>
                <a:sym typeface="Arial"/>
              </a:rPr>
              <a:t>This leads to increased inclusion = attendance AND participation</a:t>
            </a:r>
            <a:endParaRPr sz="1100" dirty="0"/>
          </a:p>
          <a:p>
            <a:pPr marL="215900" marR="0" lvl="0" indent="-127000" algn="l" rtl="0">
              <a:spcBef>
                <a:spcPts val="0"/>
              </a:spcBef>
              <a:spcAft>
                <a:spcPts val="0"/>
              </a:spcAft>
              <a:buClr>
                <a:schemeClr val="dk1"/>
              </a:buClr>
              <a:buSzPts val="1400"/>
              <a:buFont typeface="Arial"/>
              <a:buNone/>
            </a:pPr>
            <a:endParaRPr sz="1400" dirty="0">
              <a:solidFill>
                <a:schemeClr val="accent1"/>
              </a:solidFill>
              <a:latin typeface="Arial"/>
              <a:ea typeface="Arial"/>
              <a:cs typeface="Arial"/>
              <a:sym typeface="Arial"/>
            </a:endParaRPr>
          </a:p>
          <a:p>
            <a:pPr marL="215900" marR="0" lvl="0" indent="-215900" algn="l" rtl="0">
              <a:spcBef>
                <a:spcPts val="0"/>
              </a:spcBef>
              <a:spcAft>
                <a:spcPts val="0"/>
              </a:spcAft>
              <a:buClr>
                <a:schemeClr val="accent1"/>
              </a:buClr>
              <a:buSzPts val="1400"/>
              <a:buFont typeface="Arial"/>
              <a:buChar char="•"/>
            </a:pPr>
            <a:r>
              <a:rPr lang="en" sz="1400" dirty="0">
                <a:solidFill>
                  <a:schemeClr val="accent1"/>
                </a:solidFill>
                <a:latin typeface="Arial"/>
                <a:ea typeface="Arial"/>
                <a:cs typeface="Arial"/>
                <a:sym typeface="Arial"/>
              </a:rPr>
              <a:t>Once inclusion is increased and wide open, diversity can be achieved; different types of faculty are present, with differing authentic voices, that can lead to more enriched conversation </a:t>
            </a:r>
            <a:r>
              <a:rPr lang="en-US" sz="1400" dirty="0">
                <a:solidFill>
                  <a:schemeClr val="accent1"/>
                </a:solidFill>
                <a:latin typeface="Arial"/>
                <a:ea typeface="Arial"/>
                <a:cs typeface="Arial"/>
                <a:sym typeface="Arial"/>
              </a:rPr>
              <a:t>and</a:t>
            </a:r>
            <a:r>
              <a:rPr lang="en" sz="1400" dirty="0">
                <a:solidFill>
                  <a:schemeClr val="accent1"/>
                </a:solidFill>
                <a:latin typeface="Arial"/>
                <a:ea typeface="Arial"/>
                <a:cs typeface="Arial"/>
                <a:sym typeface="Arial"/>
              </a:rPr>
              <a:t> decision-making, and academic </a:t>
            </a:r>
            <a:r>
              <a:rPr lang="en" dirty="0">
                <a:solidFill>
                  <a:schemeClr val="accent1"/>
                </a:solidFill>
              </a:rPr>
              <a:t>senate</a:t>
            </a:r>
            <a:r>
              <a:rPr lang="en" sz="1400" dirty="0">
                <a:solidFill>
                  <a:schemeClr val="accent1"/>
                </a:solidFill>
                <a:latin typeface="Arial"/>
                <a:ea typeface="Arial"/>
                <a:cs typeface="Arial"/>
                <a:sym typeface="Arial"/>
              </a:rPr>
              <a:t> experience that is spread more evenly among faculty that differ in many ways</a:t>
            </a:r>
            <a:endParaRPr sz="1100" dirty="0"/>
          </a:p>
          <a:p>
            <a:pPr marL="215900" marR="0" lvl="0" indent="-127000" algn="l" rtl="0">
              <a:spcBef>
                <a:spcPts val="0"/>
              </a:spcBef>
              <a:spcAft>
                <a:spcPts val="0"/>
              </a:spcAft>
              <a:buClr>
                <a:schemeClr val="dk1"/>
              </a:buClr>
              <a:buSzPts val="1400"/>
              <a:buFont typeface="Arial"/>
              <a:buNone/>
            </a:pPr>
            <a:endParaRPr sz="1400" dirty="0">
              <a:solidFill>
                <a:schemeClr val="accent1"/>
              </a:solidFill>
              <a:latin typeface="Arial"/>
              <a:ea typeface="Arial"/>
              <a:cs typeface="Arial"/>
              <a:sym typeface="Arial"/>
            </a:endParaRPr>
          </a:p>
          <a:p>
            <a:pPr marL="215900" marR="0" lvl="0" indent="-215900" algn="l" rtl="0">
              <a:spcBef>
                <a:spcPts val="0"/>
              </a:spcBef>
              <a:spcAft>
                <a:spcPts val="0"/>
              </a:spcAft>
              <a:buClr>
                <a:schemeClr val="accent1"/>
              </a:buClr>
              <a:buSzPts val="1400"/>
              <a:buFont typeface="Arial"/>
              <a:buChar char="•"/>
            </a:pPr>
            <a:r>
              <a:rPr lang="en" sz="1400" dirty="0">
                <a:solidFill>
                  <a:schemeClr val="accent1"/>
                </a:solidFill>
                <a:latin typeface="Arial"/>
                <a:ea typeface="Arial"/>
                <a:cs typeface="Arial"/>
                <a:sym typeface="Arial"/>
              </a:rPr>
              <a:t>Increased inclusion and diversity can then lead to increased equity. The idea that every faculty member, regardless of race, gender, sexual orientation/identity, ability/disability has the same opportunity to not only attend, but participate on all levels of the academic senate.</a:t>
            </a:r>
            <a:endParaRPr sz="1100" dirty="0"/>
          </a:p>
          <a:p>
            <a:pPr marL="0" marR="0" lvl="0" indent="0" algn="l" rtl="0">
              <a:spcBef>
                <a:spcPts val="0"/>
              </a:spcBef>
              <a:spcAft>
                <a:spcPts val="0"/>
              </a:spcAft>
              <a:buNone/>
            </a:pPr>
            <a:endParaRPr sz="1400"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1979762" y="250166"/>
            <a:ext cx="7108166" cy="1316719"/>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US" dirty="0"/>
              <a:t>Authentic/Courageous Dialogue</a:t>
            </a:r>
          </a:p>
        </p:txBody>
      </p:sp>
      <p:sp>
        <p:nvSpPr>
          <p:cNvPr id="131" name="Google Shape;131;p24"/>
          <p:cNvSpPr txBox="1">
            <a:spLocks noGrp="1"/>
          </p:cNvSpPr>
          <p:nvPr>
            <p:ph type="body" idx="1"/>
          </p:nvPr>
        </p:nvSpPr>
        <p:spPr>
          <a:xfrm>
            <a:off x="229994" y="1986143"/>
            <a:ext cx="7892855" cy="267706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Who is missing in action at your academic senate meetings? Why? </a:t>
            </a:r>
            <a:endParaRPr/>
          </a:p>
          <a:p>
            <a:pPr marL="0" marR="0" lvl="0" indent="0" algn="l" rtl="0">
              <a:lnSpc>
                <a:spcPct val="90000"/>
              </a:lnSpc>
              <a:spcBef>
                <a:spcPts val="800"/>
              </a:spcBef>
              <a:spcAft>
                <a:spcPts val="0"/>
              </a:spcAft>
              <a:buClr>
                <a:srgbClr val="404040"/>
              </a:buClr>
              <a:buSzPts val="1800"/>
              <a:buFont typeface="Arial"/>
              <a:buNone/>
            </a:pPr>
            <a:r>
              <a:rPr lang="en"/>
              <a:t>What steps can local academic senates take to do a better job of increasing authentic voices at their academic senate meetings and activities? </a:t>
            </a:r>
            <a:endParaRPr/>
          </a:p>
          <a:p>
            <a:pPr marL="0" marR="0" lvl="0" indent="0" algn="l" rtl="0">
              <a:lnSpc>
                <a:spcPct val="90000"/>
              </a:lnSpc>
              <a:spcBef>
                <a:spcPts val="800"/>
              </a:spcBef>
              <a:spcAft>
                <a:spcPts val="0"/>
              </a:spcAft>
              <a:buClr>
                <a:srgbClr val="404040"/>
              </a:buClr>
              <a:buSzPts val="1800"/>
              <a:buFont typeface="Arial"/>
              <a:buNone/>
            </a:pPr>
            <a:r>
              <a:rPr lang="en"/>
              <a:t>How can Academic Senate Presidents be more inclusive in how he/she/they lead the meeting? How can this affect the diversity and equity of local academic senates and its leaders and activities?</a:t>
            </a:r>
            <a:endParaRPr/>
          </a:p>
          <a:p>
            <a:pPr marL="0" marR="0" lvl="0" indent="0" algn="l" rtl="0">
              <a:lnSpc>
                <a:spcPct val="90000"/>
              </a:lnSpc>
              <a:spcBef>
                <a:spcPts val="800"/>
              </a:spcBef>
              <a:spcAft>
                <a:spcPts val="0"/>
              </a:spcAft>
              <a:buClr>
                <a:srgbClr val="404040"/>
              </a:buClr>
              <a:buSzPts val="1800"/>
              <a:buFont typeface="Arial"/>
              <a:buNone/>
            </a:pPr>
            <a:r>
              <a:rPr lang="en"/>
              <a:t>Activity: Open dialogue and Padlet journaling.</a:t>
            </a:r>
            <a:endParaRPr/>
          </a:p>
          <a:p>
            <a:pPr marL="0" marR="0" lvl="0" indent="0" algn="l" rtl="0">
              <a:lnSpc>
                <a:spcPct val="90000"/>
              </a:lnSpc>
              <a:spcBef>
                <a:spcPts val="800"/>
              </a:spcBef>
              <a:spcAft>
                <a:spcPts val="0"/>
              </a:spcAft>
              <a:buClr>
                <a:srgbClr val="404040"/>
              </a:buClr>
              <a:buSzPts val="1800"/>
              <a:buFont typeface="Arial"/>
              <a:buNone/>
            </a:pPr>
            <a:r>
              <a:rPr lang="en" u="sng">
                <a:solidFill>
                  <a:schemeClr val="hlink"/>
                </a:solidFill>
                <a:hlinkClick r:id="rId3"/>
              </a:rPr>
              <a:t>https://padlet.com/stewarrl/61hvm3ezd7u4zdj4</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132" name="Google Shape;132;p24"/>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6</a:t>
            </a:fld>
            <a:endParaRPr/>
          </a:p>
        </p:txBody>
      </p:sp>
      <p:pic>
        <p:nvPicPr>
          <p:cNvPr id="133" name="Google Shape;133;p24"/>
          <p:cNvPicPr preferRelativeResize="0"/>
          <p:nvPr/>
        </p:nvPicPr>
        <p:blipFill rotWithShape="1">
          <a:blip r:embed="rId4">
            <a:alphaModFix/>
          </a:blip>
          <a:srcRect/>
          <a:stretch/>
        </p:blipFill>
        <p:spPr>
          <a:xfrm>
            <a:off x="5585604" y="3517849"/>
            <a:ext cx="1564616" cy="156461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dirty="0"/>
              <a:t>What About The Push Back?</a:t>
            </a:r>
            <a:endParaRPr dirty="0"/>
          </a:p>
        </p:txBody>
      </p:sp>
      <p:sp>
        <p:nvSpPr>
          <p:cNvPr id="139" name="Google Shape;139;p25"/>
          <p:cNvSpPr txBox="1">
            <a:spLocks noGrp="1"/>
          </p:cNvSpPr>
          <p:nvPr>
            <p:ph type="body" idx="1"/>
          </p:nvPr>
        </p:nvSpPr>
        <p:spPr>
          <a:xfrm>
            <a:off x="417750" y="1814575"/>
            <a:ext cx="6892800" cy="3093900"/>
          </a:xfrm>
          <a:prstGeom prst="rect">
            <a:avLst/>
          </a:prstGeom>
        </p:spPr>
        <p:txBody>
          <a:bodyPr spcFirstLastPara="1" wrap="square" lIns="68575" tIns="34275" rIns="68575" bIns="34275" anchor="t" anchorCtr="0">
            <a:noAutofit/>
          </a:bodyPr>
          <a:lstStyle/>
          <a:p>
            <a:pPr marL="457200" lvl="0" indent="-342900" algn="l" rtl="0">
              <a:spcBef>
                <a:spcPts val="600"/>
              </a:spcBef>
              <a:spcAft>
                <a:spcPts val="0"/>
              </a:spcAft>
              <a:buSzPts val="1800"/>
              <a:buChar char="●"/>
            </a:pPr>
            <a:r>
              <a:rPr lang="en"/>
              <a:t>Change can be a challenge</a:t>
            </a:r>
            <a:endParaRPr/>
          </a:p>
          <a:p>
            <a:pPr marL="457200" lvl="0" indent="-342900" algn="l" rtl="0">
              <a:spcBef>
                <a:spcPts val="600"/>
              </a:spcBef>
              <a:spcAft>
                <a:spcPts val="0"/>
              </a:spcAft>
              <a:buSzPts val="1800"/>
              <a:buChar char="●"/>
            </a:pPr>
            <a:r>
              <a:rPr lang="en"/>
              <a:t>Acknowledge the fear and emotion</a:t>
            </a:r>
            <a:endParaRPr/>
          </a:p>
          <a:p>
            <a:pPr marL="457200" lvl="0" indent="-342900" algn="l" rtl="0">
              <a:spcBef>
                <a:spcPts val="600"/>
              </a:spcBef>
              <a:spcAft>
                <a:spcPts val="0"/>
              </a:spcAft>
              <a:buSzPts val="1800"/>
              <a:buChar char="●"/>
            </a:pPr>
            <a:r>
              <a:rPr lang="en"/>
              <a:t>Consider working through the </a:t>
            </a:r>
            <a:r>
              <a:rPr lang="en" b="1" u="sng">
                <a:solidFill>
                  <a:schemeClr val="hlink"/>
                </a:solidFill>
                <a:hlinkClick r:id="rId3"/>
              </a:rPr>
              <a:t>Cultural Humility Toolkit</a:t>
            </a:r>
            <a:endParaRPr b="1"/>
          </a:p>
          <a:p>
            <a:pPr marL="457200" lvl="0" indent="-342900" algn="l" rtl="0">
              <a:spcBef>
                <a:spcPts val="600"/>
              </a:spcBef>
              <a:spcAft>
                <a:spcPts val="0"/>
              </a:spcAft>
              <a:buSzPts val="1800"/>
              <a:buChar char="●"/>
            </a:pPr>
            <a:r>
              <a:rPr lang="en"/>
              <a:t>Use </a:t>
            </a:r>
            <a:r>
              <a:rPr lang="en" b="1"/>
              <a:t>resources</a:t>
            </a:r>
            <a:r>
              <a:rPr lang="en"/>
              <a:t> for </a:t>
            </a:r>
            <a:r>
              <a:rPr lang="en" b="1"/>
              <a:t>courageous conversations</a:t>
            </a:r>
            <a:r>
              <a:rPr lang="en"/>
              <a:t> and call-in activities (</a:t>
            </a:r>
            <a:r>
              <a:rPr lang="en" u="sng">
                <a:solidFill>
                  <a:schemeClr val="hlink"/>
                </a:solidFill>
                <a:hlinkClick r:id="rId4"/>
              </a:rPr>
              <a:t>ASCCC Canvas Hiring modules folder</a:t>
            </a:r>
            <a:r>
              <a:rPr lang="en"/>
              <a:t>) </a:t>
            </a:r>
            <a:endParaRPr/>
          </a:p>
          <a:p>
            <a:pPr marL="457200" lvl="0" indent="-342900" algn="l" rtl="0">
              <a:spcBef>
                <a:spcPts val="600"/>
              </a:spcBef>
              <a:spcAft>
                <a:spcPts val="0"/>
              </a:spcAft>
              <a:buSzPts val="1800"/>
              <a:buChar char="●"/>
            </a:pPr>
            <a:r>
              <a:rPr lang="en"/>
              <a:t>Practice using leadership strength phrases to </a:t>
            </a:r>
            <a:r>
              <a:rPr lang="en" b="1"/>
              <a:t>respond </a:t>
            </a:r>
            <a:r>
              <a:rPr lang="en"/>
              <a:t>to </a:t>
            </a:r>
            <a:r>
              <a:rPr lang="en" b="1"/>
              <a:t>microaggressions </a:t>
            </a:r>
            <a:r>
              <a:rPr lang="en"/>
              <a:t>with empathy </a:t>
            </a:r>
            <a:r>
              <a:rPr lang="en" i="1" u="sng">
                <a:solidFill>
                  <a:schemeClr val="hlink"/>
                </a:solidFill>
                <a:hlinkClick r:id="rId5"/>
              </a:rPr>
              <a:t>Rostrum </a:t>
            </a:r>
            <a:r>
              <a:rPr lang="en" u="sng">
                <a:solidFill>
                  <a:schemeClr val="hlink"/>
                </a:solidFill>
                <a:hlinkClick r:id="rId5"/>
              </a:rPr>
              <a:t>article</a:t>
            </a:r>
            <a:r>
              <a:rPr lang="en"/>
              <a:t> </a:t>
            </a:r>
            <a:endParaRPr/>
          </a:p>
          <a:p>
            <a:pPr marL="457200" lvl="0" indent="-342900" algn="l" rtl="0">
              <a:spcBef>
                <a:spcPts val="600"/>
              </a:spcBef>
              <a:spcAft>
                <a:spcPts val="0"/>
              </a:spcAft>
              <a:buSzPts val="1800"/>
              <a:buChar char="●"/>
            </a:pPr>
            <a:r>
              <a:rPr lang="en"/>
              <a:t>Pour into others </a:t>
            </a:r>
            <a:r>
              <a:rPr lang="en" i="1"/>
              <a:t>but </a:t>
            </a:r>
            <a:r>
              <a:rPr lang="en"/>
              <a:t>take </a:t>
            </a:r>
            <a:r>
              <a:rPr lang="en" b="1"/>
              <a:t>good care </a:t>
            </a:r>
            <a:r>
              <a:rPr lang="en"/>
              <a:t>of </a:t>
            </a:r>
            <a:r>
              <a:rPr lang="en" b="1"/>
              <a:t>yourself</a:t>
            </a:r>
            <a:endParaRPr b="1"/>
          </a:p>
          <a:p>
            <a:pPr marL="457200" lvl="0" indent="-342900" algn="l" rtl="0">
              <a:spcBef>
                <a:spcPts val="600"/>
              </a:spcBef>
              <a:spcAft>
                <a:spcPts val="0"/>
              </a:spcAft>
              <a:buSzPts val="1800"/>
              <a:buChar char="●"/>
            </a:pPr>
            <a:r>
              <a:rPr lang="en"/>
              <a:t>Turn to </a:t>
            </a:r>
            <a:r>
              <a:rPr lang="en" b="1"/>
              <a:t>your huddle</a:t>
            </a:r>
            <a:r>
              <a:rPr lang="en"/>
              <a:t>, </a:t>
            </a:r>
            <a:r>
              <a:rPr lang="en" b="1"/>
              <a:t>rest</a:t>
            </a:r>
            <a:r>
              <a:rPr lang="en"/>
              <a:t>, and get back at it!</a:t>
            </a:r>
            <a:endParaRPr/>
          </a:p>
          <a:p>
            <a:pPr marL="457200" lvl="0" indent="-342900" algn="l" rtl="0">
              <a:spcBef>
                <a:spcPts val="600"/>
              </a:spcBef>
              <a:spcAft>
                <a:spcPts val="0"/>
              </a:spcAft>
              <a:buSzPts val="1800"/>
              <a:buChar char="●"/>
            </a:pPr>
            <a:r>
              <a:rPr lang="en"/>
              <a:t>Remember: HOPE WITHOUT ACTION IS JUST FANTASY!</a:t>
            </a:r>
            <a:endParaRPr/>
          </a:p>
        </p:txBody>
      </p:sp>
      <p:pic>
        <p:nvPicPr>
          <p:cNvPr id="140" name="Google Shape;140;p25" descr="Scatter chart, qr code&#10;&#10;Description automatically generated"/>
          <p:cNvPicPr preferRelativeResize="0"/>
          <p:nvPr/>
        </p:nvPicPr>
        <p:blipFill rotWithShape="1">
          <a:blip r:embed="rId6">
            <a:alphaModFix/>
          </a:blip>
          <a:srcRect/>
          <a:stretch/>
        </p:blipFill>
        <p:spPr>
          <a:xfrm>
            <a:off x="6921404" y="2175125"/>
            <a:ext cx="2190297" cy="219029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sz="3000"/>
              <a:t>Influence Of Legislation On Access To Local Academic Senate Meetings</a:t>
            </a:r>
            <a:endParaRPr/>
          </a:p>
        </p:txBody>
      </p:sp>
      <p:sp>
        <p:nvSpPr>
          <p:cNvPr id="146" name="Google Shape;146;p26"/>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u="sng">
                <a:solidFill>
                  <a:schemeClr val="hlink"/>
                </a:solidFill>
                <a:hlinkClick r:id="rId3"/>
              </a:rPr>
              <a:t>AB361 Rivas</a:t>
            </a:r>
            <a:endParaRPr/>
          </a:p>
          <a:p>
            <a:pPr marL="177800" lvl="0" indent="-63500" algn="l" rtl="0">
              <a:lnSpc>
                <a:spcPct val="90000"/>
              </a:lnSpc>
              <a:spcBef>
                <a:spcPts val="800"/>
              </a:spcBef>
              <a:spcAft>
                <a:spcPts val="0"/>
              </a:spcAft>
              <a:buClr>
                <a:srgbClr val="404040"/>
              </a:buClr>
              <a:buSzPts val="1800"/>
              <a:buNone/>
            </a:pPr>
            <a:endParaRPr/>
          </a:p>
          <a:p>
            <a:pPr marL="177800" lvl="0" indent="-177800" algn="l" rtl="0">
              <a:lnSpc>
                <a:spcPct val="90000"/>
              </a:lnSpc>
              <a:spcBef>
                <a:spcPts val="800"/>
              </a:spcBef>
              <a:spcAft>
                <a:spcPts val="0"/>
              </a:spcAft>
              <a:buClr>
                <a:srgbClr val="404040"/>
              </a:buClr>
              <a:buSzPts val="1800"/>
              <a:buChar char="•"/>
            </a:pPr>
            <a:r>
              <a:rPr lang="en" u="sng">
                <a:solidFill>
                  <a:schemeClr val="hlink"/>
                </a:solidFill>
                <a:hlinkClick r:id="rId4"/>
              </a:rPr>
              <a:t>AB2449 Rubio</a:t>
            </a:r>
            <a:endParaRPr/>
          </a:p>
          <a:p>
            <a:pPr marL="177800" lvl="0" indent="-63500" algn="l" rtl="0">
              <a:lnSpc>
                <a:spcPct val="90000"/>
              </a:lnSpc>
              <a:spcBef>
                <a:spcPts val="800"/>
              </a:spcBef>
              <a:spcAft>
                <a:spcPts val="0"/>
              </a:spcAft>
              <a:buClr>
                <a:srgbClr val="404040"/>
              </a:buClr>
              <a:buSzPts val="1800"/>
              <a:buNone/>
            </a:pPr>
            <a:endParaRPr/>
          </a:p>
          <a:p>
            <a:pPr marL="177800" lvl="0" indent="-177800" algn="l" rtl="0">
              <a:lnSpc>
                <a:spcPct val="90000"/>
              </a:lnSpc>
              <a:spcBef>
                <a:spcPts val="800"/>
              </a:spcBef>
              <a:spcAft>
                <a:spcPts val="0"/>
              </a:spcAft>
              <a:buClr>
                <a:srgbClr val="404040"/>
              </a:buClr>
              <a:buSzPts val="1800"/>
              <a:buChar char="•"/>
            </a:pPr>
            <a:r>
              <a:rPr lang="en"/>
              <a:t>Taking advantage of these laws, while they last, can increase access to your local academic senate meetings. A virtual option helps with space limitations, location as a barrier, timing/scheduling issues, among others.</a:t>
            </a:r>
            <a:endParaRPr/>
          </a:p>
          <a:p>
            <a:pPr marL="177800" lvl="0" indent="-63500" algn="l" rtl="0">
              <a:lnSpc>
                <a:spcPct val="90000"/>
              </a:lnSpc>
              <a:spcBef>
                <a:spcPts val="800"/>
              </a:spcBef>
              <a:spcAft>
                <a:spcPts val="0"/>
              </a:spcAft>
              <a:buClr>
                <a:srgbClr val="404040"/>
              </a:buClr>
              <a:buSzPts val="1800"/>
              <a:buNone/>
            </a:pPr>
            <a:endParaRPr/>
          </a:p>
        </p:txBody>
      </p:sp>
      <p:sp>
        <p:nvSpPr>
          <p:cNvPr id="147" name="Google Shape;147;p2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Resources</a:t>
            </a:r>
            <a:endParaRPr/>
          </a:p>
        </p:txBody>
      </p:sp>
      <p:sp>
        <p:nvSpPr>
          <p:cNvPr id="153" name="Google Shape;153;p27"/>
          <p:cNvSpPr txBox="1">
            <a:spLocks noGrp="1"/>
          </p:cNvSpPr>
          <p:nvPr>
            <p:ph type="body" idx="1"/>
          </p:nvPr>
        </p:nvSpPr>
        <p:spPr>
          <a:xfrm>
            <a:off x="276045" y="1772639"/>
            <a:ext cx="8639355" cy="3161670"/>
          </a:xfrm>
          <a:prstGeom prst="rect">
            <a:avLst/>
          </a:prstGeom>
          <a:noFill/>
          <a:ln>
            <a:noFill/>
          </a:ln>
        </p:spPr>
        <p:txBody>
          <a:bodyPr spcFirstLastPara="1" wrap="square" lIns="68575" tIns="34275" rIns="68575" bIns="34275" anchor="t" anchorCtr="0">
            <a:noAutofit/>
          </a:bodyPr>
          <a:lstStyle/>
          <a:p>
            <a:pPr marL="215900" lvl="0" indent="-203200" algn="l" rtl="0">
              <a:lnSpc>
                <a:spcPct val="90000"/>
              </a:lnSpc>
              <a:spcBef>
                <a:spcPts val="0"/>
              </a:spcBef>
              <a:spcAft>
                <a:spcPts val="0"/>
              </a:spcAft>
              <a:buClr>
                <a:schemeClr val="accent1"/>
              </a:buClr>
              <a:buSzPts val="1000"/>
              <a:buFont typeface="Arial"/>
              <a:buChar char="•"/>
            </a:pPr>
            <a:r>
              <a:rPr lang="en" sz="1000" b="1" u="sng">
                <a:solidFill>
                  <a:schemeClr val="hlink"/>
                </a:solidFill>
                <a:hlinkClick r:id="rId3"/>
              </a:rPr>
              <a:t>ASCCC Website</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4"/>
              </a:rPr>
              <a:t>ASCCC Local Senates Handbook</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5"/>
              </a:rPr>
              <a:t>https://www.asccc.org/asccc-inclusion-diversity-equity-anti-racism-and-accessibility-ideaa-tools</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6"/>
              </a:rPr>
              <a:t>https://www.asccc.org/resolutions/increase-participatory-governance-colleges%E2%80%99-satellite-campuses</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7"/>
              </a:rPr>
              <a:t>https://diversity.nih.gov/blog/2022-02-24-how-virtual-convenings-can-enhance-diversity-equity-inclusion-and-accessibility</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8"/>
              </a:rPr>
              <a:t>https://hbr.org/2019/09/to-build-an-inclusive-culture-start-with-inclusive-meetings</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9"/>
              </a:rPr>
              <a:t>https://nexus.od.nih.gov/all/2022/02/24/how-virtual-convenings-can-enhance-diversity-equity-inclusion-and-accessibility/</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10"/>
              </a:rPr>
              <a:t>https://www.hr.com/en/magazines/all_articles/remote-in-person-or-hybrid-models-what-do-they-mea_ktfp3di7.html</a:t>
            </a:r>
            <a:endParaRPr sz="1000" b="1" u="sng">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11"/>
              </a:rPr>
              <a:t>https://leginfo.legislature.ca.gov/faces/billTextClient.xhtml?bill_id=202120220AB361</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12"/>
              </a:rPr>
              <a:t>https://leginfo.legislature.ca.gov/faces/billTextClient.xhtml?bill_id=202120220AB2449</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Font typeface="Arial"/>
              <a:buChar char="•"/>
            </a:pPr>
            <a:r>
              <a:rPr lang="en" sz="1000" b="1" u="sng">
                <a:solidFill>
                  <a:schemeClr val="hlink"/>
                </a:solidFill>
                <a:hlinkClick r:id="rId13"/>
              </a:rPr>
              <a:t>info@asccc.org</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Char char="•"/>
            </a:pPr>
            <a:r>
              <a:rPr lang="en" sz="1000" b="1" u="sng">
                <a:solidFill>
                  <a:schemeClr val="hlink"/>
                </a:solidFill>
                <a:hlinkClick r:id="rId14"/>
              </a:rPr>
              <a:t>https://www.asccc.org/faculty-empowerment-and-leadership-academy</a:t>
            </a:r>
            <a:endParaRPr sz="1000" b="1">
              <a:solidFill>
                <a:schemeClr val="accent1"/>
              </a:solidFill>
            </a:endParaRPr>
          </a:p>
          <a:p>
            <a:pPr marL="215900" lvl="0" indent="-203200" algn="l" rtl="0">
              <a:lnSpc>
                <a:spcPct val="90000"/>
              </a:lnSpc>
              <a:spcBef>
                <a:spcPts val="800"/>
              </a:spcBef>
              <a:spcAft>
                <a:spcPts val="0"/>
              </a:spcAft>
              <a:buClr>
                <a:schemeClr val="accent1"/>
              </a:buClr>
              <a:buSzPts val="1000"/>
              <a:buChar char="•"/>
            </a:pPr>
            <a:r>
              <a:rPr lang="en" sz="1000" b="1" u="sng">
                <a:solidFill>
                  <a:schemeClr val="hlink"/>
                </a:solidFill>
                <a:hlinkClick r:id="rId15"/>
              </a:rPr>
              <a:t>https://www.asccc.org/content/new-faculty-application-statewide-service</a:t>
            </a:r>
            <a:endParaRPr sz="1200" b="1">
              <a:solidFill>
                <a:schemeClr val="accent1"/>
              </a:solidFill>
            </a:endParaRPr>
          </a:p>
          <a:p>
            <a:pPr marL="215900" lvl="0" indent="-139700" algn="l" rtl="0">
              <a:lnSpc>
                <a:spcPct val="90000"/>
              </a:lnSpc>
              <a:spcBef>
                <a:spcPts val="800"/>
              </a:spcBef>
              <a:spcAft>
                <a:spcPts val="0"/>
              </a:spcAft>
              <a:buClr>
                <a:srgbClr val="404040"/>
              </a:buClr>
              <a:buSzPts val="1200"/>
              <a:buFont typeface="Arial"/>
              <a:buNone/>
            </a:pPr>
            <a:endParaRPr sz="1200" b="1">
              <a:solidFill>
                <a:schemeClr val="accent1"/>
              </a:solidFill>
            </a:endParaRPr>
          </a:p>
          <a:p>
            <a:pPr marL="0" marR="0" lvl="0" indent="0" algn="l" rtl="0">
              <a:lnSpc>
                <a:spcPct val="90000"/>
              </a:lnSpc>
              <a:spcBef>
                <a:spcPts val="800"/>
              </a:spcBef>
              <a:spcAft>
                <a:spcPts val="0"/>
              </a:spcAft>
              <a:buClr>
                <a:srgbClr val="404040"/>
              </a:buClr>
              <a:buSzPts val="1800"/>
              <a:buFont typeface="Arial"/>
              <a:buNone/>
            </a:pPr>
            <a:endParaRPr/>
          </a:p>
          <a:p>
            <a:pPr marL="0" marR="0" lvl="0" indent="0" algn="l" rtl="0">
              <a:lnSpc>
                <a:spcPct val="90000"/>
              </a:lnSpc>
              <a:spcBef>
                <a:spcPts val="800"/>
              </a:spcBef>
              <a:spcAft>
                <a:spcPts val="0"/>
              </a:spcAft>
              <a:buClr>
                <a:srgbClr val="404040"/>
              </a:buClr>
              <a:buSzPts val="1800"/>
              <a:buFont typeface="Arial"/>
              <a:buNone/>
            </a:pP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154" name="Google Shape;154;p2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818</Words>
  <Application>Microsoft Office PowerPoint</Application>
  <PresentationFormat>On-screen Show (16:9)</PresentationFormat>
  <Paragraphs>71</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Georgia</vt:lpstr>
      <vt:lpstr>Palatino</vt:lpstr>
      <vt:lpstr>Simple Light</vt:lpstr>
      <vt:lpstr>ASCCC Curriculum Inst. 2020 Theme</vt:lpstr>
      <vt:lpstr>Increasing Access to Local Academic Senate Meetings Supports Inclusion, Diversity, and Equity in Faculty Leadership</vt:lpstr>
      <vt:lpstr>Session Facilitators</vt:lpstr>
      <vt:lpstr>Session Description</vt:lpstr>
      <vt:lpstr>Session Objectives</vt:lpstr>
      <vt:lpstr>Relationship Between Increased Access to Academic Senate Meetings and Inclusion, Diversity &amp; Equity </vt:lpstr>
      <vt:lpstr>Authentic/Courageous Dialogue</vt:lpstr>
      <vt:lpstr>What About The Push Back?</vt:lpstr>
      <vt:lpstr>Influence Of Legislation On Access To Local Academic Senate Meetings</vt:lpstr>
      <vt:lpstr>Resources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Access to Local Academic Senate Meetings Supports Inclusion, Diversity, and Equity in Faculty Leadership</dc:title>
  <dc:creator>Natural Sci</dc:creator>
  <cp:lastModifiedBy>Stewart, Robert L</cp:lastModifiedBy>
  <cp:revision>2</cp:revision>
  <dcterms:modified xsi:type="dcterms:W3CDTF">2022-10-31T01:27:56Z</dcterms:modified>
</cp:coreProperties>
</file>