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5" roundtripDataSignature="AMtx7mhOjNdSJrJRpYYHen4PKPiAdcVdH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1AB1EE-74F7-44D2-A4CE-3F4B90514B7B}">
  <a:tblStyle styleId="{5F1AB1EE-74F7-44D2-A4CE-3F4B90514B7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42" name="Google Shape;4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6" name="Google Shape;106;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791a87d459_0_6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1791a87d459_0_6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4" name="Google Shape;114;g1791a87d459_0_6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1" name="Google Shape;12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8" name="Google Shape;128;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5" name="Google Shape;135;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David also to give example here</a:t>
            </a:r>
            <a:endParaRPr/>
          </a:p>
        </p:txBody>
      </p:sp>
      <p:sp>
        <p:nvSpPr>
          <p:cNvPr id="142" name="Google Shape;142;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791a87d459_0_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1791a87d459_0_3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0" name="Google Shape;150;g1791a87d459_0_3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1791a87d459_0_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1791a87d459_0_5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9" name="Google Shape;159;g1791a87d459_0_5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791a87d459_0_7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1791a87d459_0_7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7" name="Google Shape;167;g1791a87d459_0_7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1791a87d459_0_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1791a87d459_0_2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75" name="Google Shape;175;g1791a87d459_0_2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47" name="Google Shape;4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4" name="Google Shape;5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1" name="Google Shape;6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1791a87d459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1791a87d459_0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791a87d459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6" name="Google Shape;7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3" name="Google Shape;8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0" name="Google Shape;90;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791a87d459_0_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791a87d459_0_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8" name="Google Shape;98;g1791a87d459_0_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13"/>
        <p:cNvGrpSpPr/>
        <p:nvPr/>
      </p:nvGrpSpPr>
      <p:grpSpPr>
        <a:xfrm>
          <a:off x="0" y="0"/>
          <a:ext cx="0" cy="0"/>
          <a:chOff x="0" y="0"/>
          <a:chExt cx="0" cy="0"/>
        </a:xfrm>
      </p:grpSpPr>
      <p:sp>
        <p:nvSpPr>
          <p:cNvPr id="14" name="Google Shape;14;p17"/>
          <p:cNvSpPr txBox="1">
            <a:spLocks noGrp="1"/>
          </p:cNvSpPr>
          <p:nvPr>
            <p:ph type="title"/>
          </p:nvPr>
        </p:nvSpPr>
        <p:spPr>
          <a:xfrm>
            <a:off x="6446619" y="217272"/>
            <a:ext cx="5492432" cy="4959402"/>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1400"/>
              <a:buNone/>
              <a:defRPr sz="4400">
                <a:solidFill>
                  <a:schemeClr val="accen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Slide B" type="objTx">
  <p:cSld name="OBJECT_WITH_CAPTION_TEXT">
    <p:spTree>
      <p:nvGrpSpPr>
        <p:cNvPr id="1" name="Shape 15"/>
        <p:cNvGrpSpPr/>
        <p:nvPr/>
      </p:nvGrpSpPr>
      <p:grpSpPr>
        <a:xfrm>
          <a:off x="0" y="0"/>
          <a:ext cx="0" cy="0"/>
          <a:chOff x="0" y="0"/>
          <a:chExt cx="0" cy="0"/>
        </a:xfrm>
      </p:grpSpPr>
      <p:pic>
        <p:nvPicPr>
          <p:cNvPr id="16" name="Google Shape;16;p18"/>
          <p:cNvPicPr preferRelativeResize="0"/>
          <p:nvPr/>
        </p:nvPicPr>
        <p:blipFill rotWithShape="1">
          <a:blip r:embed="rId2">
            <a:alphaModFix/>
          </a:blip>
          <a:srcRect/>
          <a:stretch/>
        </p:blipFill>
        <p:spPr>
          <a:xfrm>
            <a:off x="-14502" y="1"/>
            <a:ext cx="4008438" cy="6858000"/>
          </a:xfrm>
          <a:prstGeom prst="rect">
            <a:avLst/>
          </a:prstGeom>
          <a:noFill/>
          <a:ln>
            <a:noFill/>
          </a:ln>
          <a:effectLst>
            <a:outerShdw blurRad="190500" dist="38100" algn="l" rotWithShape="0">
              <a:srgbClr val="000000">
                <a:alpha val="40000"/>
              </a:srgbClr>
            </a:outerShdw>
          </a:effectLst>
        </p:spPr>
      </p:pic>
      <p:sp>
        <p:nvSpPr>
          <p:cNvPr id="17" name="Google Shape;17;p18"/>
          <p:cNvSpPr/>
          <p:nvPr/>
        </p:nvSpPr>
        <p:spPr>
          <a:xfrm>
            <a:off x="-21128" y="1119187"/>
            <a:ext cx="4024676" cy="4619625"/>
          </a:xfrm>
          <a:prstGeom prst="rect">
            <a:avLst/>
          </a:prstGeom>
          <a:solidFill>
            <a:schemeClr val="dk1"/>
          </a:solidFill>
          <a:ln>
            <a:noFill/>
          </a:ln>
          <a:effectLst>
            <a:outerShdw blurRad="393700" sx="1000" sy="1000" algn="ctr" rotWithShape="0">
              <a:schemeClr val="dk2"/>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8" name="Google Shape;18;p18"/>
          <p:cNvPicPr preferRelativeResize="0"/>
          <p:nvPr/>
        </p:nvPicPr>
        <p:blipFill rotWithShape="1">
          <a:blip r:embed="rId3">
            <a:alphaModFix/>
          </a:blip>
          <a:srcRect/>
          <a:stretch/>
        </p:blipFill>
        <p:spPr>
          <a:xfrm>
            <a:off x="4360863" y="6376988"/>
            <a:ext cx="377825" cy="377825"/>
          </a:xfrm>
          <a:prstGeom prst="rect">
            <a:avLst/>
          </a:prstGeom>
          <a:noFill/>
          <a:ln>
            <a:noFill/>
          </a:ln>
        </p:spPr>
      </p:pic>
      <p:sp>
        <p:nvSpPr>
          <p:cNvPr id="19" name="Google Shape;19;p18"/>
          <p:cNvSpPr/>
          <p:nvPr/>
        </p:nvSpPr>
        <p:spPr>
          <a:xfrm>
            <a:off x="11490325" y="0"/>
            <a:ext cx="701675" cy="6858000"/>
          </a:xfrm>
          <a:prstGeom prst="rect">
            <a:avLst/>
          </a:prstGeom>
          <a:solidFill>
            <a:schemeClr val="accent2"/>
          </a:solidFill>
          <a:ln>
            <a:noFill/>
          </a:ln>
          <a:effectLst>
            <a:outerShdw blurRad="190500" dist="50800" dir="10800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0" name="Google Shape;20;p18"/>
          <p:cNvSpPr txBox="1">
            <a:spLocks noGrp="1"/>
          </p:cNvSpPr>
          <p:nvPr>
            <p:ph type="title"/>
          </p:nvPr>
        </p:nvSpPr>
        <p:spPr>
          <a:xfrm>
            <a:off x="227885" y="1335091"/>
            <a:ext cx="3583461" cy="1890709"/>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SzPts val="1400"/>
              <a:buNone/>
              <a:defRPr sz="36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1" name="Google Shape;21;p18"/>
          <p:cNvSpPr txBox="1">
            <a:spLocks noGrp="1"/>
          </p:cNvSpPr>
          <p:nvPr>
            <p:ph type="body" idx="1"/>
          </p:nvPr>
        </p:nvSpPr>
        <p:spPr>
          <a:xfrm>
            <a:off x="4360863" y="1193842"/>
            <a:ext cx="6672262" cy="5091744"/>
          </a:xfrm>
          <a:prstGeom prst="rect">
            <a:avLst/>
          </a:prstGeom>
          <a:noFill/>
          <a:ln>
            <a:noFill/>
          </a:ln>
        </p:spPr>
        <p:txBody>
          <a:bodyPr spcFirstLastPara="1" wrap="square" lIns="91425" tIns="45700" rIns="91425" bIns="45700" anchor="t" anchorCtr="0">
            <a:noAutofit/>
          </a:bodyPr>
          <a:lstStyle>
            <a:lvl1pPr marL="457200" marR="0" lvl="0" indent="-228600" algn="l">
              <a:lnSpc>
                <a:spcPct val="90000"/>
              </a:lnSpc>
              <a:spcBef>
                <a:spcPts val="1000"/>
              </a:spcBef>
              <a:spcAft>
                <a:spcPts val="0"/>
              </a:spcAft>
              <a:buClr>
                <a:srgbClr val="404040"/>
              </a:buClr>
              <a:buSzPts val="2400"/>
              <a:buFont typeface="Arial"/>
              <a:buNone/>
              <a:defRPr sz="2400"/>
            </a:lvl1pPr>
            <a:lvl2pPr marL="914400" lvl="1" indent="-368300" algn="l">
              <a:lnSpc>
                <a:spcPct val="90000"/>
              </a:lnSpc>
              <a:spcBef>
                <a:spcPts val="500"/>
              </a:spcBef>
              <a:spcAft>
                <a:spcPts val="0"/>
              </a:spcAft>
              <a:buClr>
                <a:srgbClr val="404040"/>
              </a:buClr>
              <a:buSzPts val="2200"/>
              <a:buChar char="•"/>
              <a:defRPr sz="2200"/>
            </a:lvl2pPr>
            <a:lvl3pPr marL="1371600" lvl="2" indent="-355600" algn="l">
              <a:lnSpc>
                <a:spcPct val="90000"/>
              </a:lnSpc>
              <a:spcBef>
                <a:spcPts val="500"/>
              </a:spcBef>
              <a:spcAft>
                <a:spcPts val="0"/>
              </a:spcAft>
              <a:buClr>
                <a:srgbClr val="404040"/>
              </a:buClr>
              <a:buSzPts val="2000"/>
              <a:buChar char="•"/>
              <a:defRPr sz="2000"/>
            </a:lvl3pPr>
            <a:lvl4pPr marL="1828800" lvl="3" indent="-342900" algn="l">
              <a:lnSpc>
                <a:spcPct val="90000"/>
              </a:lnSpc>
              <a:spcBef>
                <a:spcPts val="500"/>
              </a:spcBef>
              <a:spcAft>
                <a:spcPts val="0"/>
              </a:spcAft>
              <a:buClr>
                <a:srgbClr val="404040"/>
              </a:buClr>
              <a:buSzPts val="1800"/>
              <a:buChar char="•"/>
              <a:defRPr sz="1800"/>
            </a:lvl4pPr>
            <a:lvl5pPr marL="2286000" lvl="4" indent="-355600" algn="l">
              <a:lnSpc>
                <a:spcPct val="90000"/>
              </a:lnSpc>
              <a:spcBef>
                <a:spcPts val="500"/>
              </a:spcBef>
              <a:spcAft>
                <a:spcPts val="0"/>
              </a:spcAft>
              <a:buClr>
                <a:srgbClr val="404040"/>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2" name="Google Shape;22;p18"/>
          <p:cNvSpPr txBox="1">
            <a:spLocks noGrp="1"/>
          </p:cNvSpPr>
          <p:nvPr>
            <p:ph type="body" idx="2"/>
          </p:nvPr>
        </p:nvSpPr>
        <p:spPr>
          <a:xfrm>
            <a:off x="227885" y="3225800"/>
            <a:ext cx="3583461" cy="2297110"/>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Clr>
                <a:schemeClr val="lt2"/>
              </a:buClr>
              <a:buSzPts val="2600"/>
              <a:buNone/>
              <a:defRPr sz="2600">
                <a:solidFill>
                  <a:schemeClr val="lt2"/>
                </a:solidFill>
              </a:defRPr>
            </a:lvl1pPr>
            <a:lvl2pPr marL="914400" lvl="1" indent="-228600" algn="l">
              <a:lnSpc>
                <a:spcPct val="90000"/>
              </a:lnSpc>
              <a:spcBef>
                <a:spcPts val="500"/>
              </a:spcBef>
              <a:spcAft>
                <a:spcPts val="0"/>
              </a:spcAft>
              <a:buClr>
                <a:srgbClr val="404040"/>
              </a:buClr>
              <a:buSzPts val="1400"/>
              <a:buNone/>
              <a:defRPr sz="1400"/>
            </a:lvl2pPr>
            <a:lvl3pPr marL="1371600" lvl="2" indent="-228600" algn="l">
              <a:lnSpc>
                <a:spcPct val="90000"/>
              </a:lnSpc>
              <a:spcBef>
                <a:spcPts val="500"/>
              </a:spcBef>
              <a:spcAft>
                <a:spcPts val="0"/>
              </a:spcAft>
              <a:buClr>
                <a:srgbClr val="404040"/>
              </a:buClr>
              <a:buSzPts val="1200"/>
              <a:buNone/>
              <a:defRPr sz="1200"/>
            </a:lvl3pPr>
            <a:lvl4pPr marL="1828800" lvl="3" indent="-228600" algn="l">
              <a:lnSpc>
                <a:spcPct val="90000"/>
              </a:lnSpc>
              <a:spcBef>
                <a:spcPts val="500"/>
              </a:spcBef>
              <a:spcAft>
                <a:spcPts val="0"/>
              </a:spcAft>
              <a:buClr>
                <a:srgbClr val="404040"/>
              </a:buClr>
              <a:buSzPts val="1000"/>
              <a:buNone/>
              <a:defRPr sz="1000"/>
            </a:lvl4pPr>
            <a:lvl5pPr marL="2286000" lvl="4" indent="-228600" algn="l">
              <a:lnSpc>
                <a:spcPct val="90000"/>
              </a:lnSpc>
              <a:spcBef>
                <a:spcPts val="500"/>
              </a:spcBef>
              <a:spcAft>
                <a:spcPts val="0"/>
              </a:spcAft>
              <a:buClr>
                <a:srgbClr val="404040"/>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23" name="Google Shape;23;p18"/>
          <p:cNvSpPr txBox="1">
            <a:spLocks noGrp="1"/>
          </p:cNvSpPr>
          <p:nvPr>
            <p:ph type="sldNum" idx="12"/>
          </p:nvPr>
        </p:nvSpPr>
        <p:spPr>
          <a:xfrm>
            <a:off x="9890125" y="6356350"/>
            <a:ext cx="1143000" cy="368300"/>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1 Column Slide">
  <p:cSld name="Content 1 Column Slide">
    <p:spTree>
      <p:nvGrpSpPr>
        <p:cNvPr id="1" name="Shape 24"/>
        <p:cNvGrpSpPr/>
        <p:nvPr/>
      </p:nvGrpSpPr>
      <p:grpSpPr>
        <a:xfrm>
          <a:off x="0" y="0"/>
          <a:ext cx="0" cy="0"/>
          <a:chOff x="0" y="0"/>
          <a:chExt cx="0" cy="0"/>
        </a:xfrm>
      </p:grpSpPr>
      <p:pic>
        <p:nvPicPr>
          <p:cNvPr id="25" name="Google Shape;25;p19"/>
          <p:cNvPicPr preferRelativeResize="0"/>
          <p:nvPr/>
        </p:nvPicPr>
        <p:blipFill rotWithShape="1">
          <a:blip r:embed="rId2">
            <a:alphaModFix/>
          </a:blip>
          <a:srcRect/>
          <a:stretch/>
        </p:blipFill>
        <p:spPr>
          <a:xfrm>
            <a:off x="1277938" y="6376988"/>
            <a:ext cx="377825" cy="377825"/>
          </a:xfrm>
          <a:prstGeom prst="rect">
            <a:avLst/>
          </a:prstGeom>
          <a:noFill/>
          <a:ln>
            <a:noFill/>
          </a:ln>
        </p:spPr>
      </p:pic>
      <p:sp>
        <p:nvSpPr>
          <p:cNvPr id="26" name="Google Shape;26;p19"/>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600">
                <a:solidFill>
                  <a:schemeClr val="dk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7" name="Google Shape;27;p19"/>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19"/>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9" name="Google Shape;29;p19"/>
          <p:cNvPicPr preferRelativeResize="0"/>
          <p:nvPr/>
        </p:nvPicPr>
        <p:blipFill rotWithShape="1">
          <a:blip r:embed="rId3">
            <a:alphaModFix/>
          </a:blip>
          <a:srcRect/>
          <a:stretch/>
        </p:blipFill>
        <p:spPr>
          <a:xfrm>
            <a:off x="-4945" y="3"/>
            <a:ext cx="822046" cy="6857994"/>
          </a:xfrm>
          <a:prstGeom prst="rect">
            <a:avLst/>
          </a:prstGeom>
          <a:noFill/>
          <a:ln>
            <a:noFill/>
          </a:ln>
          <a:effectLst>
            <a:outerShdw blurRad="190500" dist="50800" algn="ctr" rotWithShape="0">
              <a:srgbClr val="000000">
                <a:alpha val="40000"/>
              </a:srgbClr>
            </a:outerShdw>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2 Column Slide">
  <p:cSld name="Content 2 Column Slide">
    <p:spTree>
      <p:nvGrpSpPr>
        <p:cNvPr id="1" name="Shape 30"/>
        <p:cNvGrpSpPr/>
        <p:nvPr/>
      </p:nvGrpSpPr>
      <p:grpSpPr>
        <a:xfrm>
          <a:off x="0" y="0"/>
          <a:ext cx="0" cy="0"/>
          <a:chOff x="0" y="0"/>
          <a:chExt cx="0" cy="0"/>
        </a:xfrm>
      </p:grpSpPr>
      <p:pic>
        <p:nvPicPr>
          <p:cNvPr id="31" name="Google Shape;31;p20"/>
          <p:cNvPicPr preferRelativeResize="0"/>
          <p:nvPr/>
        </p:nvPicPr>
        <p:blipFill rotWithShape="1">
          <a:blip r:embed="rId2">
            <a:alphaModFix/>
          </a:blip>
          <a:srcRect/>
          <a:stretch/>
        </p:blipFill>
        <p:spPr>
          <a:xfrm>
            <a:off x="1277938" y="6376988"/>
            <a:ext cx="377825" cy="377825"/>
          </a:xfrm>
          <a:prstGeom prst="rect">
            <a:avLst/>
          </a:prstGeom>
          <a:noFill/>
          <a:ln>
            <a:noFill/>
          </a:ln>
        </p:spPr>
      </p:pic>
      <p:pic>
        <p:nvPicPr>
          <p:cNvPr id="32" name="Google Shape;32;p20"/>
          <p:cNvPicPr preferRelativeResize="0"/>
          <p:nvPr/>
        </p:nvPicPr>
        <p:blipFill rotWithShape="1">
          <a:blip r:embed="rId3">
            <a:alphaModFix/>
          </a:blip>
          <a:srcRect/>
          <a:stretch/>
        </p:blipFill>
        <p:spPr>
          <a:xfrm>
            <a:off x="-4945" y="3"/>
            <a:ext cx="822046" cy="6857994"/>
          </a:xfrm>
          <a:prstGeom prst="rect">
            <a:avLst/>
          </a:prstGeom>
          <a:noFill/>
          <a:ln>
            <a:noFill/>
          </a:ln>
          <a:effectLst>
            <a:outerShdw blurRad="190500" dist="50800" algn="ctr" rotWithShape="0">
              <a:srgbClr val="000000">
                <a:alpha val="40000"/>
              </a:srgbClr>
            </a:outerShdw>
          </a:effectLst>
        </p:spPr>
      </p:pic>
      <p:sp>
        <p:nvSpPr>
          <p:cNvPr id="33" name="Google Shape;33;p20"/>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600">
                <a:solidFill>
                  <a:schemeClr val="dk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4" name="Google Shape;34;p20"/>
          <p:cNvSpPr txBox="1">
            <a:spLocks noGrp="1"/>
          </p:cNvSpPr>
          <p:nvPr>
            <p:ph type="body" idx="1"/>
          </p:nvPr>
        </p:nvSpPr>
        <p:spPr>
          <a:xfrm>
            <a:off x="1277650" y="1798320"/>
            <a:ext cx="4922537"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20"/>
          <p:cNvSpPr txBox="1">
            <a:spLocks noGrp="1"/>
          </p:cNvSpPr>
          <p:nvPr>
            <p:ph type="body" idx="2"/>
          </p:nvPr>
        </p:nvSpPr>
        <p:spPr>
          <a:xfrm>
            <a:off x="6388259" y="1798320"/>
            <a:ext cx="4948881"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0"/>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7"/>
        <p:cNvGrpSpPr/>
        <p:nvPr/>
      </p:nvGrpSpPr>
      <p:grpSpPr>
        <a:xfrm>
          <a:off x="0" y="0"/>
          <a:ext cx="0" cy="0"/>
          <a:chOff x="0" y="0"/>
          <a:chExt cx="0" cy="0"/>
        </a:xfrm>
      </p:grpSpPr>
      <p:pic>
        <p:nvPicPr>
          <p:cNvPr id="38" name="Google Shape;38;p21"/>
          <p:cNvPicPr preferRelativeResize="0"/>
          <p:nvPr/>
        </p:nvPicPr>
        <p:blipFill rotWithShape="1">
          <a:blip r:embed="rId2">
            <a:alphaModFix/>
          </a:blip>
          <a:srcRect/>
          <a:stretch/>
        </p:blipFill>
        <p:spPr>
          <a:xfrm>
            <a:off x="1277938" y="6376988"/>
            <a:ext cx="377825" cy="377825"/>
          </a:xfrm>
          <a:prstGeom prst="rect">
            <a:avLst/>
          </a:prstGeom>
          <a:noFill/>
          <a:ln>
            <a:noFill/>
          </a:ln>
        </p:spPr>
      </p:pic>
      <p:sp>
        <p:nvSpPr>
          <p:cNvPr id="39" name="Google Shape;39;p21"/>
          <p:cNvSpPr txBox="1">
            <a:spLocks noGrp="1"/>
          </p:cNvSpPr>
          <p:nvPr>
            <p:ph type="sldNum" idx="12"/>
          </p:nvPr>
        </p:nvSpPr>
        <p:spPr>
          <a:xfrm>
            <a:off x="10298113" y="6356350"/>
            <a:ext cx="10556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6"/>
          <p:cNvSpPr txBox="1">
            <a:spLocks noGrp="1"/>
          </p:cNvSpPr>
          <p:nvPr>
            <p:ph type="title"/>
          </p:nvPr>
        </p:nvSpPr>
        <p:spPr>
          <a:xfrm>
            <a:off x="1277938" y="365125"/>
            <a:ext cx="10075862"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dk1"/>
                </a:solidFill>
                <a:latin typeface="Palatino"/>
                <a:ea typeface="Palatino"/>
                <a:cs typeface="Palatino"/>
                <a:sym typeface="Palatino"/>
              </a:defRPr>
            </a:lvl1pPr>
            <a:lvl2pPr marR="0" lvl="1"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2pPr>
            <a:lvl3pPr marR="0" lvl="2"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3pPr>
            <a:lvl4pPr marR="0" lvl="3"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4pPr>
            <a:lvl5pPr marR="0" lvl="4"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5pPr>
            <a:lvl6pPr marR="0" lvl="5"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6pPr>
            <a:lvl7pPr marR="0" lvl="6"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7pPr>
            <a:lvl8pPr marR="0" lvl="7"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8pPr>
            <a:lvl9pPr marR="0" lvl="8"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9pPr>
          </a:lstStyle>
          <a:p>
            <a:endParaRPr/>
          </a:p>
        </p:txBody>
      </p:sp>
      <p:sp>
        <p:nvSpPr>
          <p:cNvPr id="11" name="Google Shape;11;p16"/>
          <p:cNvSpPr txBox="1">
            <a:spLocks noGrp="1"/>
          </p:cNvSpPr>
          <p:nvPr>
            <p:ph type="body" idx="1"/>
          </p:nvPr>
        </p:nvSpPr>
        <p:spPr>
          <a:xfrm>
            <a:off x="1289050" y="1825625"/>
            <a:ext cx="10064750" cy="4351338"/>
          </a:xfrm>
          <a:prstGeom prst="rect">
            <a:avLst/>
          </a:prstGeom>
          <a:noFill/>
          <a:ln>
            <a:noFill/>
          </a:ln>
        </p:spPr>
        <p:txBody>
          <a:bodyPr spcFirstLastPara="1" wrap="square" lIns="91425" tIns="45700" rIns="91425" bIns="45700" anchor="t" anchorCtr="0">
            <a:noAutofit/>
          </a:bodyPr>
          <a:lstStyle>
            <a:lvl1pPr marL="457200" marR="0" lvl="0" indent="-381000" algn="l" rtl="0">
              <a:lnSpc>
                <a:spcPct val="90000"/>
              </a:lnSpc>
              <a:spcBef>
                <a:spcPts val="1000"/>
              </a:spcBef>
              <a:spcAft>
                <a:spcPts val="0"/>
              </a:spcAft>
              <a:buClr>
                <a:srgbClr val="404040"/>
              </a:buClr>
              <a:buSzPts val="2400"/>
              <a:buFont typeface="Arial"/>
              <a:buChar char="•"/>
              <a:defRPr sz="2400" b="0" i="0" u="none" strike="noStrike" cap="none">
                <a:solidFill>
                  <a:srgbClr val="404040"/>
                </a:solidFill>
                <a:latin typeface="Arial"/>
                <a:ea typeface="Arial"/>
                <a:cs typeface="Arial"/>
                <a:sym typeface="Arial"/>
              </a:defRPr>
            </a:lvl1pPr>
            <a:lvl2pPr marL="914400" marR="0" lvl="1" indent="-368300" algn="l" rtl="0">
              <a:lnSpc>
                <a:spcPct val="90000"/>
              </a:lnSpc>
              <a:spcBef>
                <a:spcPts val="500"/>
              </a:spcBef>
              <a:spcAft>
                <a:spcPts val="0"/>
              </a:spcAft>
              <a:buClr>
                <a:srgbClr val="404040"/>
              </a:buClr>
              <a:buSzPts val="2200"/>
              <a:buFont typeface="Arial"/>
              <a:buChar char="•"/>
              <a:defRPr sz="2200" b="0" i="0" u="none" strike="noStrike" cap="none">
                <a:solidFill>
                  <a:srgbClr val="404040"/>
                </a:solidFill>
                <a:latin typeface="Arial"/>
                <a:ea typeface="Arial"/>
                <a:cs typeface="Arial"/>
                <a:sym typeface="Arial"/>
              </a:defRPr>
            </a:lvl2pPr>
            <a:lvl3pPr marL="1371600" marR="0" lvl="2" indent="-355600" algn="l" rtl="0">
              <a:lnSpc>
                <a:spcPct val="90000"/>
              </a:lnSpc>
              <a:spcBef>
                <a:spcPts val="500"/>
              </a:spcBef>
              <a:spcAft>
                <a:spcPts val="0"/>
              </a:spcAft>
              <a:buClr>
                <a:srgbClr val="404040"/>
              </a:buClr>
              <a:buSzPts val="2000"/>
              <a:buFont typeface="Arial"/>
              <a:buChar char="•"/>
              <a:defRPr sz="2000" b="0" i="0" u="none" strike="noStrike" cap="none">
                <a:solidFill>
                  <a:srgbClr val="404040"/>
                </a:solidFill>
                <a:latin typeface="Arial"/>
                <a:ea typeface="Arial"/>
                <a:cs typeface="Arial"/>
                <a:sym typeface="Arial"/>
              </a:defRPr>
            </a:lvl3pPr>
            <a:lvl4pPr marL="1828800" marR="0" lvl="3"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4pPr>
            <a:lvl5pPr marL="2286000" marR="0" lvl="4"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6"/>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rtl="0">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rtl="0">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rtl="0">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rtl="0">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rtl="0">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rtl="0">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rtl="0">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rtl="0">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rtl="0">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Google Shape;44;p1"/>
          <p:cNvSpPr txBox="1">
            <a:spLocks noGrp="1"/>
          </p:cNvSpPr>
          <p:nvPr>
            <p:ph type="title"/>
          </p:nvPr>
        </p:nvSpPr>
        <p:spPr>
          <a:xfrm>
            <a:off x="6183573" y="217272"/>
            <a:ext cx="5492432" cy="4959402"/>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None/>
            </a:pPr>
            <a:r>
              <a:rPr lang="en-US" sz="3600" b="1"/>
              <a:t>Authentic Leadership: Collaboration Between Administration and Faculty Leaders in the California Community College System </a:t>
            </a:r>
            <a:br>
              <a:rPr lang="en-US"/>
            </a:br>
            <a:r>
              <a:rPr lang="en-US"/>
              <a:t>  </a:t>
            </a:r>
            <a:r>
              <a:rPr lang="en-US" sz="3100"/>
              <a:t>3:00pm – 3:45pm  General Session Friday, November 4, 2022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1"/>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a:t>Getting to High Quality Programs and Services Through Collective Impact</a:t>
            </a:r>
            <a:endParaRPr/>
          </a:p>
        </p:txBody>
      </p:sp>
      <p:sp>
        <p:nvSpPr>
          <p:cNvPr id="109" name="Google Shape;109;p11"/>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rgbClr val="404040"/>
              </a:buClr>
              <a:buSzPts val="2400"/>
              <a:buChar char="•"/>
            </a:pPr>
            <a:r>
              <a:rPr lang="en-US"/>
              <a:t>Collective Impact is the commitment of a group of important actors from different sectors and the community to a common agenda for solving a specific social problem at scale.</a:t>
            </a:r>
            <a:endParaRPr/>
          </a:p>
          <a:p>
            <a:pPr marL="228600" lvl="0" indent="-190500" algn="l" rtl="0">
              <a:lnSpc>
                <a:spcPct val="90000"/>
              </a:lnSpc>
              <a:spcBef>
                <a:spcPts val="0"/>
              </a:spcBef>
              <a:spcAft>
                <a:spcPts val="0"/>
              </a:spcAft>
              <a:buSzPts val="1800"/>
              <a:buChar char="•"/>
            </a:pPr>
            <a:r>
              <a:rPr lang="en-US"/>
              <a:t>Collective impact also requires a highly structured process that leads to effective decision making.</a:t>
            </a:r>
            <a:endParaRPr/>
          </a:p>
          <a:p>
            <a:pPr marL="228600" lvl="0" indent="-190500" algn="l" rtl="0">
              <a:lnSpc>
                <a:spcPct val="90000"/>
              </a:lnSpc>
              <a:spcBef>
                <a:spcPts val="0"/>
              </a:spcBef>
              <a:spcAft>
                <a:spcPts val="0"/>
              </a:spcAft>
              <a:buSzPts val="1800"/>
              <a:buChar char="•"/>
            </a:pPr>
            <a:r>
              <a:rPr lang="en-US"/>
              <a:t>Creating a common vocabulary is vital to success but takes time, and this common vocabulary is an essential prerequisite to developing shared measurement systems and establishing trust and rapport between constituent leaders.</a:t>
            </a:r>
            <a:endParaRPr/>
          </a:p>
        </p:txBody>
      </p:sp>
      <p:sp>
        <p:nvSpPr>
          <p:cNvPr id="110" name="Google Shape;110;p11"/>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g1791a87d459_0_61"/>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Clr>
                <a:srgbClr val="000000"/>
              </a:buClr>
              <a:buFont typeface="Arial"/>
              <a:buNone/>
            </a:pPr>
            <a:r>
              <a:rPr lang="en-US"/>
              <a:t>Getting to High Quality Programs and Services Through Collective Impact</a:t>
            </a:r>
            <a:endParaRPr/>
          </a:p>
        </p:txBody>
      </p:sp>
      <p:sp>
        <p:nvSpPr>
          <p:cNvPr id="117" name="Google Shape;117;g1791a87d459_0_61"/>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“Exploring the marginalization of people along multiple identities can also create space for taking an intersectional</a:t>
            </a:r>
            <a:r>
              <a:rPr lang="en-US" baseline="30000"/>
              <a:t> </a:t>
            </a:r>
            <a:r>
              <a:rPr lang="en-US"/>
              <a:t>approach to the work, recognizing that those holding multiple identities (e.g., women of color) are often worse off than others.”</a:t>
            </a:r>
            <a:endParaRPr/>
          </a:p>
          <a:p>
            <a:pPr marL="457200" lvl="0" indent="-342900" algn="l" rtl="0">
              <a:spcBef>
                <a:spcPts val="0"/>
              </a:spcBef>
              <a:spcAft>
                <a:spcPts val="0"/>
              </a:spcAft>
              <a:buSzPts val="1800"/>
              <a:buChar char="•"/>
            </a:pPr>
            <a:r>
              <a:rPr lang="en-US"/>
              <a:t>“Centering equity requires rethinking the supposed facts that define the problem by recognizing that marginalized populations within any community have experiences that are very different from those of many individuals and organizations who work to help them.”</a:t>
            </a:r>
            <a:endParaRPr/>
          </a:p>
          <a:p>
            <a:pPr marL="457200" lvl="0" indent="-342900" algn="l" rtl="0">
              <a:spcBef>
                <a:spcPts val="0"/>
              </a:spcBef>
              <a:spcAft>
                <a:spcPts val="0"/>
              </a:spcAft>
              <a:buSzPts val="1800"/>
              <a:buChar char="•"/>
            </a:pPr>
            <a:r>
              <a:rPr lang="en-US"/>
              <a:t>“Collective impact has lasting effectiveness only if it is focused on changing underlying systems, not just adding new programs or services.”</a:t>
            </a:r>
            <a:endParaRPr/>
          </a:p>
          <a:p>
            <a:pPr marL="0" lvl="0" indent="0" algn="l" rtl="0">
              <a:spcBef>
                <a:spcPts val="1000"/>
              </a:spcBef>
              <a:spcAft>
                <a:spcPts val="0"/>
              </a:spcAft>
              <a:buNone/>
            </a:pPr>
            <a:r>
              <a:rPr lang="en-US" sz="2000"/>
              <a:t>Kania, J. et al. 2022</a:t>
            </a:r>
            <a:endParaRPr sz="2000"/>
          </a:p>
        </p:txBody>
      </p:sp>
      <p:sp>
        <p:nvSpPr>
          <p:cNvPr id="118" name="Google Shape;118;g1791a87d459_0_61"/>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3"/>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a:t>Three Conditions for Change</a:t>
            </a:r>
            <a:endParaRPr/>
          </a:p>
        </p:txBody>
      </p:sp>
      <p:sp>
        <p:nvSpPr>
          <p:cNvPr id="124" name="Google Shape;124;p13"/>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sz="2700"/>
              <a:t>According to Kania, et al. (2011), three conditions must be in place before launching a collective impact initiative at an institution. You need:</a:t>
            </a:r>
            <a:endParaRPr sz="2700"/>
          </a:p>
          <a:p>
            <a:pPr marL="0" lvl="0" indent="0" algn="l" rtl="0">
              <a:lnSpc>
                <a:spcPct val="90000"/>
              </a:lnSpc>
              <a:spcBef>
                <a:spcPts val="0"/>
              </a:spcBef>
              <a:spcAft>
                <a:spcPts val="0"/>
              </a:spcAft>
              <a:buNone/>
            </a:pPr>
            <a:endParaRPr/>
          </a:p>
          <a:p>
            <a:pPr marL="685800" lvl="0" indent="-260350" algn="l" rtl="0">
              <a:lnSpc>
                <a:spcPct val="90000"/>
              </a:lnSpc>
              <a:spcBef>
                <a:spcPts val="1000"/>
              </a:spcBef>
              <a:spcAft>
                <a:spcPts val="0"/>
              </a:spcAft>
              <a:buClr>
                <a:srgbClr val="404040"/>
              </a:buClr>
              <a:buSzPts val="2900"/>
              <a:buAutoNum type="arabicPeriod"/>
            </a:pPr>
            <a:r>
              <a:rPr lang="en-US" sz="2900"/>
              <a:t>An influential champion,</a:t>
            </a:r>
            <a:endParaRPr sz="2900"/>
          </a:p>
          <a:p>
            <a:pPr marL="685800" lvl="0" indent="-260350" algn="l" rtl="0">
              <a:lnSpc>
                <a:spcPct val="90000"/>
              </a:lnSpc>
              <a:spcBef>
                <a:spcPts val="1000"/>
              </a:spcBef>
              <a:spcAft>
                <a:spcPts val="0"/>
              </a:spcAft>
              <a:buClr>
                <a:srgbClr val="404040"/>
              </a:buClr>
              <a:buSzPts val="2900"/>
              <a:buAutoNum type="arabicPeriod"/>
            </a:pPr>
            <a:r>
              <a:rPr lang="en-US" sz="2900"/>
              <a:t>Adequate financial resources,</a:t>
            </a:r>
            <a:endParaRPr sz="2900"/>
          </a:p>
          <a:p>
            <a:pPr marL="685800" lvl="0" indent="-260350" algn="l" rtl="0">
              <a:lnSpc>
                <a:spcPct val="90000"/>
              </a:lnSpc>
              <a:spcBef>
                <a:spcPts val="1000"/>
              </a:spcBef>
              <a:spcAft>
                <a:spcPts val="0"/>
              </a:spcAft>
              <a:buClr>
                <a:srgbClr val="404040"/>
              </a:buClr>
              <a:buSzPts val="2900"/>
              <a:buAutoNum type="arabicPeriod"/>
            </a:pPr>
            <a:r>
              <a:rPr lang="en-US" sz="2900"/>
              <a:t>And a sense of urgency for change.</a:t>
            </a:r>
            <a:endParaRPr sz="2900"/>
          </a:p>
        </p:txBody>
      </p:sp>
      <p:sp>
        <p:nvSpPr>
          <p:cNvPr id="125" name="Google Shape;125;p13"/>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4"/>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a:t>Who are We Collaborating With?</a:t>
            </a:r>
            <a:endParaRPr/>
          </a:p>
        </p:txBody>
      </p:sp>
      <p:sp>
        <p:nvSpPr>
          <p:cNvPr id="131" name="Google Shape;131;p14"/>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rgbClr val="404040"/>
              </a:buClr>
              <a:buSzPts val="2400"/>
              <a:buChar char="•"/>
            </a:pPr>
            <a:r>
              <a:rPr lang="en-US"/>
              <a:t>Design and implement the initiative with a priority placed on Diversity, Equity, and Inclusion.</a:t>
            </a:r>
            <a:endParaRPr/>
          </a:p>
          <a:p>
            <a:pPr marL="228600" lvl="0" indent="-228600" algn="l" rtl="0">
              <a:lnSpc>
                <a:spcPct val="90000"/>
              </a:lnSpc>
              <a:spcBef>
                <a:spcPts val="1000"/>
              </a:spcBef>
              <a:spcAft>
                <a:spcPts val="0"/>
              </a:spcAft>
              <a:buClr>
                <a:srgbClr val="404040"/>
              </a:buClr>
              <a:buSzPts val="2400"/>
              <a:buChar char="•"/>
            </a:pPr>
            <a:r>
              <a:rPr lang="en-US"/>
              <a:t>Include community members in the conversation (Students, Faculty, Administrators, Staff, K-12 Partners and Community).</a:t>
            </a:r>
            <a:endParaRPr/>
          </a:p>
          <a:p>
            <a:pPr marL="228600" lvl="0" indent="-228600" algn="l" rtl="0">
              <a:lnSpc>
                <a:spcPct val="90000"/>
              </a:lnSpc>
              <a:spcBef>
                <a:spcPts val="1000"/>
              </a:spcBef>
              <a:spcAft>
                <a:spcPts val="0"/>
              </a:spcAft>
              <a:buClr>
                <a:srgbClr val="404040"/>
              </a:buClr>
              <a:buSzPts val="2400"/>
              <a:buChar char="•"/>
            </a:pPr>
            <a:r>
              <a:rPr lang="en-US"/>
              <a:t>Institutional Researchers are priceless allies in DEI work: Utilize data to continuously learn, adapt, and improve processes and functions as well as streamline college strategic planning efforts.</a:t>
            </a:r>
            <a:endParaRPr/>
          </a:p>
          <a:p>
            <a:pPr marL="228600" lvl="0" indent="-190500" algn="l" rtl="0">
              <a:lnSpc>
                <a:spcPct val="90000"/>
              </a:lnSpc>
              <a:spcBef>
                <a:spcPts val="1000"/>
              </a:spcBef>
              <a:spcAft>
                <a:spcPts val="0"/>
              </a:spcAft>
              <a:buSzPts val="1800"/>
              <a:buChar char="•"/>
            </a:pPr>
            <a:r>
              <a:rPr lang="en-US"/>
              <a:t>Remember to consider who is not a part of the conversation. Be mindful and intentional about including myriad diverse voices across the campus community.</a:t>
            </a:r>
            <a:endParaRPr/>
          </a:p>
        </p:txBody>
      </p:sp>
      <p:sp>
        <p:nvSpPr>
          <p:cNvPr id="132" name="Google Shape;132;p14"/>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5"/>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a:t>Strategies for Successful Collaborations</a:t>
            </a:r>
            <a:endParaRPr/>
          </a:p>
        </p:txBody>
      </p:sp>
      <p:sp>
        <p:nvSpPr>
          <p:cNvPr id="138" name="Google Shape;138;p15"/>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rgbClr val="404040"/>
              </a:buClr>
              <a:buSzPts val="2400"/>
              <a:buChar char="•"/>
            </a:pPr>
            <a:r>
              <a:rPr lang="en-US"/>
              <a:t>Cultivate leaders with unique system leadership skills.</a:t>
            </a:r>
            <a:endParaRPr/>
          </a:p>
          <a:p>
            <a:pPr marL="228600" lvl="0" indent="-228600" algn="l" rtl="0">
              <a:lnSpc>
                <a:spcPct val="90000"/>
              </a:lnSpc>
              <a:spcBef>
                <a:spcPts val="1000"/>
              </a:spcBef>
              <a:spcAft>
                <a:spcPts val="0"/>
              </a:spcAft>
              <a:buClr>
                <a:srgbClr val="404040"/>
              </a:buClr>
              <a:buSzPts val="2400"/>
              <a:buChar char="•"/>
            </a:pPr>
            <a:r>
              <a:rPr lang="en-US"/>
              <a:t>Focus on Integrated Strategic Plans, Curriculum,  Programs, Hiring.</a:t>
            </a:r>
            <a:endParaRPr/>
          </a:p>
          <a:p>
            <a:pPr marL="228600" lvl="0" indent="-228600" algn="l" rtl="0">
              <a:lnSpc>
                <a:spcPct val="90000"/>
              </a:lnSpc>
              <a:spcBef>
                <a:spcPts val="1000"/>
              </a:spcBef>
              <a:spcAft>
                <a:spcPts val="0"/>
              </a:spcAft>
              <a:buClr>
                <a:srgbClr val="404040"/>
              </a:buClr>
              <a:buSzPts val="2400"/>
              <a:buChar char="•"/>
            </a:pPr>
            <a:r>
              <a:rPr lang="en-US"/>
              <a:t>Processes/Procedures and Professional Development.</a:t>
            </a:r>
            <a:endParaRPr/>
          </a:p>
          <a:p>
            <a:pPr marL="228600" lvl="0" indent="-228600" algn="l" rtl="0">
              <a:lnSpc>
                <a:spcPct val="90000"/>
              </a:lnSpc>
              <a:spcBef>
                <a:spcPts val="1000"/>
              </a:spcBef>
              <a:spcAft>
                <a:spcPts val="0"/>
              </a:spcAft>
              <a:buClr>
                <a:srgbClr val="404040"/>
              </a:buClr>
              <a:buSzPts val="2400"/>
              <a:buChar char="•"/>
            </a:pPr>
            <a:r>
              <a:rPr lang="en-US"/>
              <a:t>Continue to build a culture that fosters trust, team development, leadership, empowerment, voice and respect.</a:t>
            </a:r>
            <a:endParaRPr/>
          </a:p>
          <a:p>
            <a:pPr marL="228600" lvl="0" indent="-228600" algn="l" rtl="0">
              <a:lnSpc>
                <a:spcPct val="90000"/>
              </a:lnSpc>
              <a:spcBef>
                <a:spcPts val="1000"/>
              </a:spcBef>
              <a:spcAft>
                <a:spcPts val="0"/>
              </a:spcAft>
              <a:buClr>
                <a:srgbClr val="404040"/>
              </a:buClr>
              <a:buSzPts val="2400"/>
              <a:buChar char="•"/>
            </a:pPr>
            <a:r>
              <a:rPr lang="en-US"/>
              <a:t>Customize forums for crucial and robust conversations around IDEAA work and intersectionality.</a:t>
            </a:r>
            <a:endParaRPr/>
          </a:p>
          <a:p>
            <a:pPr marL="228600" lvl="0" indent="-190500" algn="l" rtl="0">
              <a:lnSpc>
                <a:spcPct val="90000"/>
              </a:lnSpc>
              <a:spcBef>
                <a:spcPts val="1000"/>
              </a:spcBef>
              <a:spcAft>
                <a:spcPts val="0"/>
              </a:spcAft>
              <a:buSzPts val="1800"/>
              <a:buChar char="•"/>
            </a:pPr>
            <a:r>
              <a:rPr lang="en-US"/>
              <a:t>Use the “call in” approach versus the “calling out” approach.</a:t>
            </a:r>
            <a:endParaRPr/>
          </a:p>
          <a:p>
            <a:pPr marL="0" lvl="0" indent="0" algn="l" rtl="0">
              <a:lnSpc>
                <a:spcPct val="90000"/>
              </a:lnSpc>
              <a:spcBef>
                <a:spcPts val="1000"/>
              </a:spcBef>
              <a:spcAft>
                <a:spcPts val="0"/>
              </a:spcAft>
              <a:buClr>
                <a:srgbClr val="404040"/>
              </a:buClr>
              <a:buSzPts val="2400"/>
              <a:buNone/>
            </a:pPr>
            <a:endParaRPr/>
          </a:p>
        </p:txBody>
      </p:sp>
      <p:sp>
        <p:nvSpPr>
          <p:cNvPr id="139" name="Google Shape;139;p15"/>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0"/>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None/>
            </a:pPr>
            <a:r>
              <a:rPr lang="en-US"/>
              <a:t>Strategies &amp; Examples of Calling-In For Inclusion, Diversity, Equity, Anti-Racist, Accessibility (IDEAA)</a:t>
            </a:r>
            <a:endParaRPr/>
          </a:p>
        </p:txBody>
      </p:sp>
      <p:sp>
        <p:nvSpPr>
          <p:cNvPr id="145" name="Google Shape;145;p10"/>
          <p:cNvSpPr txBox="1">
            <a:spLocks noGrp="1"/>
          </p:cNvSpPr>
          <p:nvPr>
            <p:ph type="body" idx="1"/>
          </p:nvPr>
        </p:nvSpPr>
        <p:spPr>
          <a:xfrm>
            <a:off x="1277650" y="1392400"/>
            <a:ext cx="10058400" cy="48255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sz="2000"/>
              <a:t>Working together to ensure IDEAA and intersectional, student-centered decision making requires authentic collaboration and leadership. Authentic leadership is rooted in “calling in” versus “calling out.” For example:</a:t>
            </a:r>
            <a:endParaRPr sz="2000"/>
          </a:p>
          <a:p>
            <a:pPr marL="0" lvl="0" indent="0" algn="l" rtl="0">
              <a:lnSpc>
                <a:spcPct val="90000"/>
              </a:lnSpc>
              <a:spcBef>
                <a:spcPts val="0"/>
              </a:spcBef>
              <a:spcAft>
                <a:spcPts val="0"/>
              </a:spcAft>
              <a:buNone/>
            </a:pPr>
            <a:endParaRPr sz="2000"/>
          </a:p>
          <a:p>
            <a:pPr marL="457200" lvl="0" indent="-349250" algn="l" rtl="0">
              <a:lnSpc>
                <a:spcPct val="115000"/>
              </a:lnSpc>
              <a:spcBef>
                <a:spcPts val="0"/>
              </a:spcBef>
              <a:spcAft>
                <a:spcPts val="0"/>
              </a:spcAft>
              <a:buSzPts val="1900"/>
              <a:buChar char="•"/>
            </a:pPr>
            <a:r>
              <a:rPr lang="en-US" sz="1900">
                <a:highlight>
                  <a:srgbClr val="FCFCFC"/>
                </a:highlight>
              </a:rPr>
              <a:t>“Can you say a bit more about what you mean by </a:t>
            </a:r>
            <a:r>
              <a:rPr lang="en-US" sz="1900" i="1">
                <a:highlight>
                  <a:srgbClr val="FCFCFC"/>
                </a:highlight>
              </a:rPr>
              <a:t>[insert statement, process, or word you want to understand]</a:t>
            </a:r>
            <a:r>
              <a:rPr lang="en-US" sz="1900">
                <a:highlight>
                  <a:srgbClr val="FCFCFC"/>
                </a:highlight>
              </a:rPr>
              <a:t>?” </a:t>
            </a:r>
            <a:endParaRPr sz="1900">
              <a:highlight>
                <a:srgbClr val="FCFCFC"/>
              </a:highlight>
            </a:endParaRPr>
          </a:p>
          <a:p>
            <a:pPr marL="457200" lvl="0" indent="-349250" algn="l" rtl="0">
              <a:lnSpc>
                <a:spcPct val="115000"/>
              </a:lnSpc>
              <a:spcBef>
                <a:spcPts val="0"/>
              </a:spcBef>
              <a:spcAft>
                <a:spcPts val="0"/>
              </a:spcAft>
              <a:buSzPts val="1900"/>
              <a:buChar char="•"/>
            </a:pPr>
            <a:r>
              <a:rPr lang="en-US" sz="1900">
                <a:highlight>
                  <a:srgbClr val="FCFCFC"/>
                </a:highlight>
              </a:rPr>
              <a:t>“I appreciate your intent </a:t>
            </a:r>
            <a:r>
              <a:rPr lang="en-US" sz="1900" i="1">
                <a:highlight>
                  <a:srgbClr val="FCFCFC"/>
                </a:highlight>
              </a:rPr>
              <a:t>and</a:t>
            </a:r>
            <a:r>
              <a:rPr lang="en-US" sz="1900">
                <a:highlight>
                  <a:srgbClr val="FCFCFC"/>
                </a:highlight>
              </a:rPr>
              <a:t> I’d like to talk about the impact this has on…” </a:t>
            </a:r>
            <a:endParaRPr sz="1900">
              <a:highlight>
                <a:srgbClr val="FCFCFC"/>
              </a:highlight>
            </a:endParaRPr>
          </a:p>
          <a:p>
            <a:pPr marL="457200" lvl="0" indent="-349250" algn="l" rtl="0">
              <a:lnSpc>
                <a:spcPct val="115000"/>
              </a:lnSpc>
              <a:spcBef>
                <a:spcPts val="0"/>
              </a:spcBef>
              <a:spcAft>
                <a:spcPts val="0"/>
              </a:spcAft>
              <a:buSzPts val="1900"/>
              <a:buChar char="•"/>
            </a:pPr>
            <a:r>
              <a:rPr lang="en-US" sz="1900">
                <a:highlight>
                  <a:srgbClr val="FCFCFC"/>
                </a:highlight>
              </a:rPr>
              <a:t>“I can see where you’re coming from </a:t>
            </a:r>
            <a:r>
              <a:rPr lang="en-US" sz="1900" i="1">
                <a:highlight>
                  <a:srgbClr val="FCFCFC"/>
                </a:highlight>
              </a:rPr>
              <a:t>and </a:t>
            </a:r>
            <a:r>
              <a:rPr lang="en-US" sz="1900">
                <a:highlight>
                  <a:srgbClr val="FCFCFC"/>
                </a:highlight>
              </a:rPr>
              <a:t>I don’t want us to…” </a:t>
            </a:r>
            <a:endParaRPr sz="1900">
              <a:highlight>
                <a:srgbClr val="FCFCFC"/>
              </a:highlight>
            </a:endParaRPr>
          </a:p>
          <a:p>
            <a:pPr marL="457200" lvl="0" indent="-349250" algn="l" rtl="0">
              <a:lnSpc>
                <a:spcPct val="115000"/>
              </a:lnSpc>
              <a:spcBef>
                <a:spcPts val="0"/>
              </a:spcBef>
              <a:spcAft>
                <a:spcPts val="0"/>
              </a:spcAft>
              <a:buSzPts val="1900"/>
              <a:buChar char="•"/>
            </a:pPr>
            <a:r>
              <a:rPr lang="en-US" sz="1900">
                <a:highlight>
                  <a:srgbClr val="FCFCFC"/>
                </a:highlight>
              </a:rPr>
              <a:t>“Thanks for sharing your perspective on this topic. I want to revisit </a:t>
            </a:r>
            <a:r>
              <a:rPr lang="en-US" sz="1900" i="1">
                <a:highlight>
                  <a:srgbClr val="FCFCFC"/>
                </a:highlight>
              </a:rPr>
              <a:t>[insert word or statement]</a:t>
            </a:r>
            <a:r>
              <a:rPr lang="en-US" sz="1900">
                <a:highlight>
                  <a:srgbClr val="FCFCFC"/>
                </a:highlight>
              </a:rPr>
              <a:t> because …” </a:t>
            </a:r>
            <a:endParaRPr sz="1900">
              <a:highlight>
                <a:srgbClr val="FCFCFC"/>
              </a:highlight>
            </a:endParaRPr>
          </a:p>
          <a:p>
            <a:pPr marL="457200" lvl="0" indent="-349250" algn="l" rtl="0">
              <a:lnSpc>
                <a:spcPct val="115000"/>
              </a:lnSpc>
              <a:spcBef>
                <a:spcPts val="0"/>
              </a:spcBef>
              <a:spcAft>
                <a:spcPts val="0"/>
              </a:spcAft>
              <a:buSzPts val="1900"/>
              <a:buChar char="•"/>
            </a:pPr>
            <a:r>
              <a:rPr lang="en-US" sz="1900">
                <a:highlight>
                  <a:srgbClr val="FCFCFC"/>
                </a:highlight>
              </a:rPr>
              <a:t>“You mentioned that we’ve been doing this process for a while and it’s been successful which is great. I also wonder what we can do differently that can further support our diversity efforts? For example…”</a:t>
            </a:r>
            <a:endParaRPr sz="2500"/>
          </a:p>
        </p:txBody>
      </p:sp>
      <p:sp>
        <p:nvSpPr>
          <p:cNvPr id="146" name="Google Shape;146;p10"/>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g1791a87d459_0_34"/>
          <p:cNvSpPr txBox="1">
            <a:spLocks noGrp="1"/>
          </p:cNvSpPr>
          <p:nvPr>
            <p:ph type="title"/>
          </p:nvPr>
        </p:nvSpPr>
        <p:spPr>
          <a:xfrm>
            <a:off x="1277650" y="365125"/>
            <a:ext cx="10046100" cy="8886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a:t>Addressing Challenges in Leadership</a:t>
            </a:r>
            <a:endParaRPr/>
          </a:p>
        </p:txBody>
      </p:sp>
      <p:sp>
        <p:nvSpPr>
          <p:cNvPr id="153" name="Google Shape;153;g1791a87d459_0_34"/>
          <p:cNvSpPr txBox="1">
            <a:spLocks noGrp="1"/>
          </p:cNvSpPr>
          <p:nvPr>
            <p:ph type="body" idx="1"/>
          </p:nvPr>
        </p:nvSpPr>
        <p:spPr>
          <a:xfrm>
            <a:off x="1271500" y="1219201"/>
            <a:ext cx="10058400" cy="5137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No matter our best efforts, challenges in leadership can and will occur. However, maintaining open lines of communication is essential for leaders. Common challenges include concerns around:</a:t>
            </a:r>
            <a:endParaRPr/>
          </a:p>
          <a:p>
            <a:pPr marL="457200" lvl="0" indent="-342900" algn="l" rtl="0">
              <a:spcBef>
                <a:spcPts val="1000"/>
              </a:spcBef>
              <a:spcAft>
                <a:spcPts val="0"/>
              </a:spcAft>
              <a:buSzPts val="1800"/>
              <a:buChar char="•"/>
            </a:pPr>
            <a:r>
              <a:rPr lang="en-US"/>
              <a:t>Governance Structures</a:t>
            </a:r>
            <a:endParaRPr/>
          </a:p>
          <a:p>
            <a:pPr marL="914400" lvl="1" indent="-342900" algn="l" rtl="0">
              <a:spcBef>
                <a:spcPts val="0"/>
              </a:spcBef>
              <a:spcAft>
                <a:spcPts val="0"/>
              </a:spcAft>
              <a:buSzPts val="1800"/>
              <a:buChar char="•"/>
            </a:pPr>
            <a:r>
              <a:rPr lang="en-US"/>
              <a:t>Participatory Governance versus Shared Governance.</a:t>
            </a:r>
            <a:endParaRPr/>
          </a:p>
          <a:p>
            <a:pPr marL="914400" lvl="1" indent="-342900" algn="l" rtl="0">
              <a:spcBef>
                <a:spcPts val="0"/>
              </a:spcBef>
              <a:spcAft>
                <a:spcPts val="0"/>
              </a:spcAft>
              <a:buSzPts val="1800"/>
              <a:buChar char="•"/>
            </a:pPr>
            <a:r>
              <a:rPr lang="en-US"/>
              <a:t>Relying primarily upon versus mutual agreement.</a:t>
            </a:r>
            <a:endParaRPr/>
          </a:p>
          <a:p>
            <a:pPr marL="457200" lvl="0" indent="-342900" algn="l" rtl="0">
              <a:spcBef>
                <a:spcPts val="0"/>
              </a:spcBef>
              <a:spcAft>
                <a:spcPts val="0"/>
              </a:spcAft>
              <a:buSzPts val="1800"/>
              <a:buChar char="•"/>
            </a:pPr>
            <a:r>
              <a:rPr lang="en-US"/>
              <a:t>Policy and Process Creation</a:t>
            </a:r>
            <a:endParaRPr/>
          </a:p>
          <a:p>
            <a:pPr marL="914400" lvl="1" indent="-342900" algn="l" rtl="0">
              <a:spcBef>
                <a:spcPts val="0"/>
              </a:spcBef>
              <a:spcAft>
                <a:spcPts val="0"/>
              </a:spcAft>
              <a:buSzPts val="1800"/>
              <a:buChar char="•"/>
            </a:pPr>
            <a:r>
              <a:rPr lang="en-US"/>
              <a:t>Varied impact on respective constituent groups (new policies and processes).</a:t>
            </a:r>
            <a:endParaRPr/>
          </a:p>
          <a:p>
            <a:pPr marL="914400" lvl="1" indent="-342900" algn="l" rtl="0">
              <a:spcBef>
                <a:spcPts val="0"/>
              </a:spcBef>
              <a:spcAft>
                <a:spcPts val="0"/>
              </a:spcAft>
              <a:buSzPts val="1800"/>
              <a:buChar char="•"/>
            </a:pPr>
            <a:r>
              <a:rPr lang="en-US"/>
              <a:t>Revision of existing policies and processes related to the 10+1 academic senate purview.</a:t>
            </a:r>
            <a:endParaRPr/>
          </a:p>
          <a:p>
            <a:pPr marL="457200" lvl="0" indent="-342900" algn="l" rtl="0">
              <a:spcBef>
                <a:spcPts val="0"/>
              </a:spcBef>
              <a:spcAft>
                <a:spcPts val="0"/>
              </a:spcAft>
              <a:buSzPts val="1800"/>
              <a:buChar char="•"/>
            </a:pPr>
            <a:r>
              <a:rPr lang="en-US"/>
              <a:t>Other Campus Matters</a:t>
            </a:r>
            <a:endParaRPr/>
          </a:p>
          <a:p>
            <a:pPr marL="914400" lvl="1" indent="-342900" algn="l" rtl="0">
              <a:spcBef>
                <a:spcPts val="0"/>
              </a:spcBef>
              <a:spcAft>
                <a:spcPts val="0"/>
              </a:spcAft>
              <a:buSzPts val="1800"/>
              <a:buChar char="•"/>
            </a:pPr>
            <a:r>
              <a:rPr lang="en-US"/>
              <a:t>Hiring prioritizations</a:t>
            </a:r>
            <a:endParaRPr/>
          </a:p>
          <a:p>
            <a:pPr marL="914400" lvl="1" indent="-342900" algn="l" rtl="0">
              <a:spcBef>
                <a:spcPts val="0"/>
              </a:spcBef>
              <a:spcAft>
                <a:spcPts val="0"/>
              </a:spcAft>
              <a:buSzPts val="1800"/>
              <a:buChar char="•"/>
            </a:pPr>
            <a:r>
              <a:rPr lang="en-US"/>
              <a:t>Enrollment management</a:t>
            </a:r>
            <a:endParaRPr/>
          </a:p>
          <a:p>
            <a:pPr marL="914400" lvl="1" indent="-342900" algn="l" rtl="0">
              <a:spcBef>
                <a:spcPts val="0"/>
              </a:spcBef>
              <a:spcAft>
                <a:spcPts val="0"/>
              </a:spcAft>
              <a:buSzPts val="1800"/>
              <a:buChar char="•"/>
            </a:pPr>
            <a:r>
              <a:rPr lang="en-US"/>
              <a:t>Academic freedom and right of assignment</a:t>
            </a:r>
            <a:endParaRPr/>
          </a:p>
          <a:p>
            <a:pPr marL="0" lvl="0" indent="0" algn="l" rtl="0">
              <a:spcBef>
                <a:spcPts val="1000"/>
              </a:spcBef>
              <a:spcAft>
                <a:spcPts val="0"/>
              </a:spcAft>
              <a:buNone/>
            </a:pPr>
            <a:endParaRPr/>
          </a:p>
          <a:p>
            <a:pPr marL="0" lvl="0" indent="0" algn="l" rtl="0">
              <a:spcBef>
                <a:spcPts val="1000"/>
              </a:spcBef>
              <a:spcAft>
                <a:spcPts val="0"/>
              </a:spcAft>
              <a:buNone/>
            </a:pPr>
            <a:endParaRPr/>
          </a:p>
        </p:txBody>
      </p:sp>
      <p:sp>
        <p:nvSpPr>
          <p:cNvPr id="154" name="Google Shape;154;g1791a87d459_0_34"/>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
        <p:nvSpPr>
          <p:cNvPr id="155" name="Google Shape;155;g1791a87d459_0_34"/>
          <p:cNvSpPr txBox="1"/>
          <p:nvPr/>
        </p:nvSpPr>
        <p:spPr>
          <a:xfrm>
            <a:off x="7811050" y="4781775"/>
            <a:ext cx="3429000" cy="11820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1000"/>
              </a:spcBef>
              <a:spcAft>
                <a:spcPts val="0"/>
              </a:spcAft>
              <a:buNone/>
            </a:pPr>
            <a:r>
              <a:rPr lang="en-US" sz="2400" i="1">
                <a:solidFill>
                  <a:srgbClr val="404040"/>
                </a:solidFill>
              </a:rPr>
              <a:t>When working through challenges, remember who we’re working for.</a:t>
            </a:r>
            <a:endParaRPr i="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g1791a87d459_0_50"/>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Self Care and Fatigue in Leadership</a:t>
            </a:r>
            <a:endParaRPr/>
          </a:p>
        </p:txBody>
      </p:sp>
      <p:sp>
        <p:nvSpPr>
          <p:cNvPr id="162" name="Google Shape;162;g1791a87d459_0_50"/>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61950" algn="l" rtl="0">
              <a:spcBef>
                <a:spcPts val="1000"/>
              </a:spcBef>
              <a:spcAft>
                <a:spcPts val="0"/>
              </a:spcAft>
              <a:buSzPts val="2100"/>
              <a:buChar char="•"/>
            </a:pPr>
            <a:r>
              <a:rPr lang="en-US" sz="2700"/>
              <a:t>Maintaining authenticity as a leader is hard work.</a:t>
            </a:r>
            <a:endParaRPr sz="2700"/>
          </a:p>
          <a:p>
            <a:pPr marL="457200" lvl="0" indent="-361950" algn="l" rtl="0">
              <a:spcBef>
                <a:spcPts val="0"/>
              </a:spcBef>
              <a:spcAft>
                <a:spcPts val="0"/>
              </a:spcAft>
              <a:buSzPts val="2100"/>
              <a:buChar char="•"/>
            </a:pPr>
            <a:r>
              <a:rPr lang="en-US" sz="2700"/>
              <a:t>Remember to take breaks and engage in self-care routines.</a:t>
            </a:r>
            <a:endParaRPr sz="2700"/>
          </a:p>
          <a:p>
            <a:pPr marL="457200" lvl="0" indent="-361950" algn="l" rtl="0">
              <a:spcBef>
                <a:spcPts val="0"/>
              </a:spcBef>
              <a:spcAft>
                <a:spcPts val="0"/>
              </a:spcAft>
              <a:buSzPts val="2100"/>
              <a:buChar char="•"/>
            </a:pPr>
            <a:r>
              <a:rPr lang="en-US" sz="2700"/>
              <a:t>Check-in and seek advice from mentors </a:t>
            </a:r>
            <a:r>
              <a:rPr lang="en-US" sz="2700" i="1"/>
              <a:t>outside </a:t>
            </a:r>
            <a:r>
              <a:rPr lang="en-US" sz="2700"/>
              <a:t>your institution.</a:t>
            </a:r>
            <a:endParaRPr sz="2700"/>
          </a:p>
          <a:p>
            <a:pPr marL="457200" lvl="0" indent="-361950" algn="l" rtl="0">
              <a:spcBef>
                <a:spcPts val="0"/>
              </a:spcBef>
              <a:spcAft>
                <a:spcPts val="0"/>
              </a:spcAft>
              <a:buSzPts val="2100"/>
              <a:buChar char="•"/>
            </a:pPr>
            <a:r>
              <a:rPr lang="en-US" sz="2700"/>
              <a:t>Reflect on your personal definitions of leadership and college governance norms; revisit governance norms at college council meetings on a quarterly basis.</a:t>
            </a:r>
            <a:endParaRPr sz="2700"/>
          </a:p>
          <a:p>
            <a:pPr marL="457200" lvl="0" indent="-361950" algn="l" rtl="0">
              <a:spcBef>
                <a:spcPts val="0"/>
              </a:spcBef>
              <a:spcAft>
                <a:spcPts val="0"/>
              </a:spcAft>
              <a:buSzPts val="2100"/>
              <a:buChar char="•"/>
            </a:pPr>
            <a:r>
              <a:rPr lang="en-US" sz="2700"/>
              <a:t>Lead with compassion and grace.</a:t>
            </a:r>
            <a:endParaRPr sz="2700"/>
          </a:p>
          <a:p>
            <a:pPr marL="457200" lvl="0" indent="-361950" algn="l" rtl="0">
              <a:spcBef>
                <a:spcPts val="0"/>
              </a:spcBef>
              <a:spcAft>
                <a:spcPts val="0"/>
              </a:spcAft>
              <a:buSzPts val="2100"/>
              <a:buChar char="•"/>
            </a:pPr>
            <a:r>
              <a:rPr lang="en-US" sz="2700"/>
              <a:t>Forgive yourself and others; let go of grudges.</a:t>
            </a:r>
            <a:endParaRPr sz="2700"/>
          </a:p>
        </p:txBody>
      </p:sp>
      <p:sp>
        <p:nvSpPr>
          <p:cNvPr id="163" name="Google Shape;163;g1791a87d459_0_50"/>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g1791a87d459_0_71"/>
          <p:cNvSpPr txBox="1">
            <a:spLocks noGrp="1"/>
          </p:cNvSpPr>
          <p:nvPr>
            <p:ph type="body" idx="1"/>
          </p:nvPr>
        </p:nvSpPr>
        <p:spPr>
          <a:xfrm>
            <a:off x="1416400" y="815320"/>
            <a:ext cx="4922400" cy="4391400"/>
          </a:xfrm>
          <a:prstGeom prst="rect">
            <a:avLst/>
          </a:prstGeom>
        </p:spPr>
        <p:txBody>
          <a:bodyPr spcFirstLastPara="1" wrap="square" lIns="91425" tIns="45700" rIns="91425" bIns="45700" anchor="ctr" anchorCtr="0">
            <a:noAutofit/>
          </a:bodyPr>
          <a:lstStyle/>
          <a:p>
            <a:pPr marL="0" lvl="0" indent="0" algn="l" rtl="0">
              <a:spcBef>
                <a:spcPts val="1000"/>
              </a:spcBef>
              <a:spcAft>
                <a:spcPts val="0"/>
              </a:spcAft>
              <a:buNone/>
            </a:pPr>
            <a:r>
              <a:rPr lang="en-US" sz="5600"/>
              <a:t>   Thank You!</a:t>
            </a:r>
            <a:endParaRPr sz="5600"/>
          </a:p>
          <a:p>
            <a:pPr marL="0" lvl="0" indent="0" algn="ctr" rtl="0">
              <a:spcBef>
                <a:spcPts val="1000"/>
              </a:spcBef>
              <a:spcAft>
                <a:spcPts val="0"/>
              </a:spcAft>
              <a:buNone/>
            </a:pPr>
            <a:r>
              <a:rPr lang="en-US" sz="6800"/>
              <a:t>Questions?</a:t>
            </a:r>
            <a:endParaRPr sz="6800"/>
          </a:p>
        </p:txBody>
      </p:sp>
      <p:sp>
        <p:nvSpPr>
          <p:cNvPr id="170" name="Google Shape;170;g1791a87d459_0_71"/>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18</a:t>
            </a:fld>
            <a:endParaRPr/>
          </a:p>
        </p:txBody>
      </p:sp>
      <p:pic>
        <p:nvPicPr>
          <p:cNvPr id="171" name="Google Shape;171;g1791a87d459_0_71"/>
          <p:cNvPicPr preferRelativeResize="0"/>
          <p:nvPr/>
        </p:nvPicPr>
        <p:blipFill>
          <a:blip r:embed="rId3">
            <a:alphaModFix/>
          </a:blip>
          <a:stretch>
            <a:fillRect/>
          </a:stretch>
        </p:blipFill>
        <p:spPr>
          <a:xfrm>
            <a:off x="6649075" y="994250"/>
            <a:ext cx="4212475" cy="421247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g1791a87d459_0_26"/>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References</a:t>
            </a:r>
            <a:endParaRPr/>
          </a:p>
        </p:txBody>
      </p:sp>
      <p:sp>
        <p:nvSpPr>
          <p:cNvPr id="178" name="Google Shape;178;g1791a87d459_0_26"/>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Kania, J. &amp; Kramer, M. (2011). “Collective impact.” Stanford Social  Innovation Review. DOI: 10.48558/5900-kn19.</a:t>
            </a:r>
            <a:endParaRPr/>
          </a:p>
          <a:p>
            <a:pPr marL="0" lvl="0" indent="0" algn="l" rtl="0">
              <a:spcBef>
                <a:spcPts val="1000"/>
              </a:spcBef>
              <a:spcAft>
                <a:spcPts val="0"/>
              </a:spcAft>
              <a:buNone/>
            </a:pPr>
            <a:r>
              <a:rPr lang="en-US"/>
              <a:t>Kania, J. et al. (2022). “Centering Equity in Collective Impact.” Stanford Social Innovation Review. DOI: 10.48558/rn5m-ca77</a:t>
            </a:r>
            <a:endParaRPr/>
          </a:p>
        </p:txBody>
      </p:sp>
      <p:sp>
        <p:nvSpPr>
          <p:cNvPr id="179" name="Google Shape;179;g1791a87d459_0_26"/>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2"/>
          <p:cNvSpPr txBox="1">
            <a:spLocks noGrp="1"/>
          </p:cNvSpPr>
          <p:nvPr>
            <p:ph type="body" idx="1"/>
          </p:nvPr>
        </p:nvSpPr>
        <p:spPr>
          <a:xfrm>
            <a:off x="4360863" y="1193842"/>
            <a:ext cx="6672262" cy="5091744"/>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404040"/>
              </a:buClr>
              <a:buSzPts val="2400"/>
              <a:buFont typeface="Arial"/>
              <a:buNone/>
            </a:pPr>
            <a:endParaRPr/>
          </a:p>
          <a:p>
            <a:pPr marL="0" marR="0" lvl="0" indent="0" algn="l" rtl="0">
              <a:lnSpc>
                <a:spcPct val="90000"/>
              </a:lnSpc>
              <a:spcBef>
                <a:spcPts val="1000"/>
              </a:spcBef>
              <a:spcAft>
                <a:spcPts val="0"/>
              </a:spcAft>
              <a:buClr>
                <a:srgbClr val="404040"/>
              </a:buClr>
              <a:buSzPts val="2400"/>
              <a:buFont typeface="Arial"/>
              <a:buNone/>
            </a:pPr>
            <a:r>
              <a:rPr lang="en-US"/>
              <a:t>Dr. LaTonya Parker, ASCCC Secretary</a:t>
            </a:r>
            <a:endParaRPr/>
          </a:p>
          <a:p>
            <a:pPr marL="0" marR="0" lvl="0" indent="0" algn="l" rtl="0">
              <a:lnSpc>
                <a:spcPct val="90000"/>
              </a:lnSpc>
              <a:spcBef>
                <a:spcPts val="1000"/>
              </a:spcBef>
              <a:spcAft>
                <a:spcPts val="0"/>
              </a:spcAft>
              <a:buClr>
                <a:srgbClr val="404040"/>
              </a:buClr>
              <a:buSzPts val="2400"/>
              <a:buFont typeface="Arial"/>
              <a:buNone/>
            </a:pPr>
            <a:r>
              <a:rPr lang="en-US"/>
              <a:t>Amber Gillis, ASCCC South Representative</a:t>
            </a:r>
            <a:endParaRPr/>
          </a:p>
          <a:p>
            <a:pPr marL="0" marR="0" lvl="0" indent="0" algn="l" rtl="0">
              <a:lnSpc>
                <a:spcPct val="90000"/>
              </a:lnSpc>
              <a:spcBef>
                <a:spcPts val="1000"/>
              </a:spcBef>
              <a:spcAft>
                <a:spcPts val="0"/>
              </a:spcAft>
              <a:buClr>
                <a:srgbClr val="404040"/>
              </a:buClr>
              <a:buSzPts val="2400"/>
              <a:buFont typeface="Arial"/>
              <a:buNone/>
            </a:pPr>
            <a:r>
              <a:rPr lang="en-US"/>
              <a:t>Dr. Karen Chow, ASCCC Area B Representative</a:t>
            </a:r>
            <a:endParaRPr/>
          </a:p>
          <a:p>
            <a:pPr marL="0" marR="0" lvl="0" indent="0" algn="l" rtl="0">
              <a:lnSpc>
                <a:spcPct val="90000"/>
              </a:lnSpc>
              <a:spcBef>
                <a:spcPts val="1000"/>
              </a:spcBef>
              <a:spcAft>
                <a:spcPts val="0"/>
              </a:spcAft>
              <a:buClr>
                <a:srgbClr val="404040"/>
              </a:buClr>
              <a:buSzPts val="2400"/>
              <a:buFont typeface="Arial"/>
              <a:buNone/>
            </a:pPr>
            <a:r>
              <a:rPr lang="en-US"/>
              <a:t>Dr. David Williams, Vice President of Academic Affairs, Solano Community College</a:t>
            </a:r>
            <a:endParaRPr/>
          </a:p>
          <a:p>
            <a:pPr marL="0" marR="0" lvl="0" indent="0" algn="l" rtl="0">
              <a:lnSpc>
                <a:spcPct val="90000"/>
              </a:lnSpc>
              <a:spcBef>
                <a:spcPts val="1000"/>
              </a:spcBef>
              <a:spcAft>
                <a:spcPts val="0"/>
              </a:spcAft>
              <a:buClr>
                <a:srgbClr val="404040"/>
              </a:buClr>
              <a:buSzPts val="2400"/>
              <a:buFont typeface="Arial"/>
              <a:buNone/>
            </a:pPr>
            <a:endParaRPr/>
          </a:p>
        </p:txBody>
      </p:sp>
      <p:sp>
        <p:nvSpPr>
          <p:cNvPr id="50" name="Google Shape;50;p2"/>
          <p:cNvSpPr txBox="1">
            <a:spLocks noGrp="1"/>
          </p:cNvSpPr>
          <p:nvPr>
            <p:ph type="sldNum" idx="12"/>
          </p:nvPr>
        </p:nvSpPr>
        <p:spPr>
          <a:xfrm>
            <a:off x="9890125" y="6356350"/>
            <a:ext cx="1143000" cy="368300"/>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2</a:t>
            </a:fld>
            <a:endParaRPr/>
          </a:p>
        </p:txBody>
      </p:sp>
      <p:sp>
        <p:nvSpPr>
          <p:cNvPr id="51" name="Google Shape;51;p2"/>
          <p:cNvSpPr txBox="1">
            <a:spLocks noGrp="1"/>
          </p:cNvSpPr>
          <p:nvPr>
            <p:ph type="title"/>
          </p:nvPr>
        </p:nvSpPr>
        <p:spPr>
          <a:xfrm>
            <a:off x="336960" y="2483691"/>
            <a:ext cx="3583500" cy="18906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None/>
            </a:pPr>
            <a:r>
              <a:rPr lang="en-US"/>
              <a:t>Presenters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3"/>
          <p:cNvSpPr txBox="1">
            <a:spLocks noGrp="1"/>
          </p:cNvSpPr>
          <p:nvPr>
            <p:ph type="body" idx="1"/>
          </p:nvPr>
        </p:nvSpPr>
        <p:spPr>
          <a:xfrm>
            <a:off x="4360863" y="529616"/>
            <a:ext cx="6672262" cy="5091744"/>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404040"/>
              </a:buClr>
              <a:buSzPts val="2400"/>
              <a:buFont typeface="Arial"/>
              <a:buNone/>
            </a:pPr>
            <a:r>
              <a:rPr lang="en-US"/>
              <a:t>The student experience at our local colleges starts with intentional and deliberate leadership strategies to provide access and unconditional belonging to support students on their academic journey. While perspectives between senate leaders and administrators may differ, many strategies to meeting local institutional strategic plans overlap. This session seeks to define collective impact and provide information relevant to using collaborative practices and models between faculty leaders and administrators in order to serve students. Join us to explore collaborative methods to work with administrators and other college stakeholders to provide high quality programs and services and to pursue shared aspirations. </a:t>
            </a:r>
            <a:endParaRPr/>
          </a:p>
        </p:txBody>
      </p:sp>
      <p:sp>
        <p:nvSpPr>
          <p:cNvPr id="57" name="Google Shape;57;p3"/>
          <p:cNvSpPr txBox="1">
            <a:spLocks noGrp="1"/>
          </p:cNvSpPr>
          <p:nvPr>
            <p:ph type="sldNum" idx="12"/>
          </p:nvPr>
        </p:nvSpPr>
        <p:spPr>
          <a:xfrm>
            <a:off x="9890125" y="6356350"/>
            <a:ext cx="1143000" cy="368300"/>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3</a:t>
            </a:fld>
            <a:endParaRPr/>
          </a:p>
        </p:txBody>
      </p:sp>
      <p:sp>
        <p:nvSpPr>
          <p:cNvPr id="58" name="Google Shape;58;p3"/>
          <p:cNvSpPr txBox="1">
            <a:spLocks noGrp="1"/>
          </p:cNvSpPr>
          <p:nvPr>
            <p:ph type="title"/>
          </p:nvPr>
        </p:nvSpPr>
        <p:spPr>
          <a:xfrm>
            <a:off x="336960" y="2483691"/>
            <a:ext cx="3583500" cy="18906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None/>
            </a:pPr>
            <a:r>
              <a:rPr lang="en-US"/>
              <a:t>Session</a:t>
            </a:r>
            <a:endParaRPr/>
          </a:p>
          <a:p>
            <a:pPr marL="0" lvl="0" indent="0" algn="ctr" rtl="0">
              <a:lnSpc>
                <a:spcPct val="90000"/>
              </a:lnSpc>
              <a:spcBef>
                <a:spcPts val="0"/>
              </a:spcBef>
              <a:spcAft>
                <a:spcPts val="0"/>
              </a:spcAft>
              <a:buNone/>
            </a:pPr>
            <a:r>
              <a:rPr lang="en-US"/>
              <a:t>Description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5"/>
          <p:cNvSpPr txBox="1">
            <a:spLocks noGrp="1"/>
          </p:cNvSpPr>
          <p:nvPr>
            <p:ph type="title"/>
          </p:nvPr>
        </p:nvSpPr>
        <p:spPr>
          <a:xfrm>
            <a:off x="227885" y="2008991"/>
            <a:ext cx="3583500" cy="1890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None/>
            </a:pPr>
            <a:r>
              <a:rPr lang="en-US"/>
              <a:t>Session</a:t>
            </a:r>
            <a:endParaRPr/>
          </a:p>
          <a:p>
            <a:pPr marL="0" lvl="0" indent="0" algn="ctr" rtl="0">
              <a:lnSpc>
                <a:spcPct val="90000"/>
              </a:lnSpc>
              <a:spcBef>
                <a:spcPts val="0"/>
              </a:spcBef>
              <a:spcAft>
                <a:spcPts val="0"/>
              </a:spcAft>
              <a:buNone/>
            </a:pPr>
            <a:r>
              <a:rPr lang="en-US"/>
              <a:t>Outcomes</a:t>
            </a:r>
            <a:endParaRPr/>
          </a:p>
        </p:txBody>
      </p:sp>
      <p:sp>
        <p:nvSpPr>
          <p:cNvPr id="64" name="Google Shape;64;p5"/>
          <p:cNvSpPr txBox="1">
            <a:spLocks noGrp="1"/>
          </p:cNvSpPr>
          <p:nvPr>
            <p:ph type="body" idx="1"/>
          </p:nvPr>
        </p:nvSpPr>
        <p:spPr>
          <a:xfrm>
            <a:off x="4360863" y="1193842"/>
            <a:ext cx="6672262" cy="5091744"/>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404040"/>
              </a:buClr>
              <a:buSzPts val="2400"/>
              <a:buFont typeface="Arial"/>
              <a:buNone/>
            </a:pPr>
            <a:r>
              <a:rPr lang="en-US"/>
              <a:t>Outcomes by the End of the Session:</a:t>
            </a:r>
            <a:endParaRPr/>
          </a:p>
          <a:p>
            <a:pPr marL="0" marR="0" lvl="0" indent="0" algn="l" rtl="0">
              <a:lnSpc>
                <a:spcPct val="90000"/>
              </a:lnSpc>
              <a:spcBef>
                <a:spcPts val="0"/>
              </a:spcBef>
              <a:spcAft>
                <a:spcPts val="0"/>
              </a:spcAft>
              <a:buClr>
                <a:srgbClr val="404040"/>
              </a:buClr>
              <a:buSzPts val="2400"/>
              <a:buFont typeface="Arial"/>
              <a:buNone/>
            </a:pPr>
            <a:endParaRPr/>
          </a:p>
          <a:p>
            <a:pPr marL="0" marR="0" lvl="0" indent="0" algn="l" rtl="0">
              <a:lnSpc>
                <a:spcPct val="90000"/>
              </a:lnSpc>
              <a:spcBef>
                <a:spcPts val="0"/>
              </a:spcBef>
              <a:spcAft>
                <a:spcPts val="0"/>
              </a:spcAft>
              <a:buClr>
                <a:srgbClr val="404040"/>
              </a:buClr>
              <a:buSzPts val="2400"/>
              <a:buFont typeface="Arial"/>
              <a:buNone/>
            </a:pPr>
            <a:endParaRPr/>
          </a:p>
          <a:p>
            <a:pPr marL="342900" lvl="0" indent="-342900" algn="l" rtl="0">
              <a:lnSpc>
                <a:spcPct val="90000"/>
              </a:lnSpc>
              <a:spcBef>
                <a:spcPts val="1000"/>
              </a:spcBef>
              <a:spcAft>
                <a:spcPts val="0"/>
              </a:spcAft>
              <a:buClr>
                <a:srgbClr val="404040"/>
              </a:buClr>
              <a:buSzPts val="2400"/>
              <a:buFont typeface="Arial"/>
              <a:buChar char="•"/>
            </a:pPr>
            <a:r>
              <a:rPr lang="en-US"/>
              <a:t>Attendees will demonstrate an increased understanding of authentic leadership.</a:t>
            </a:r>
            <a:endParaRPr/>
          </a:p>
          <a:p>
            <a:pPr marL="342900" lvl="0" indent="-342900" algn="l" rtl="0">
              <a:lnSpc>
                <a:spcPct val="90000"/>
              </a:lnSpc>
              <a:spcBef>
                <a:spcPts val="1000"/>
              </a:spcBef>
              <a:spcAft>
                <a:spcPts val="0"/>
              </a:spcAft>
              <a:buClr>
                <a:srgbClr val="404040"/>
              </a:buClr>
              <a:buSzPts val="2400"/>
              <a:buFont typeface="Arial"/>
              <a:buChar char="•"/>
            </a:pPr>
            <a:r>
              <a:rPr lang="en-US"/>
              <a:t>Attendees will gain practical strategies for engaging in authentic leadership through the Collective Impact framework.</a:t>
            </a:r>
            <a:endParaRPr/>
          </a:p>
          <a:p>
            <a:pPr marL="0" marR="0" lvl="0" indent="0" algn="l" rtl="0">
              <a:lnSpc>
                <a:spcPct val="90000"/>
              </a:lnSpc>
              <a:spcBef>
                <a:spcPts val="1000"/>
              </a:spcBef>
              <a:spcAft>
                <a:spcPts val="0"/>
              </a:spcAft>
              <a:buClr>
                <a:srgbClr val="404040"/>
              </a:buClr>
              <a:buSzPts val="2400"/>
              <a:buFont typeface="Arial"/>
              <a:buNone/>
            </a:pPr>
            <a:endParaRPr/>
          </a:p>
          <a:p>
            <a:pPr marL="0" marR="0" lvl="0" indent="0" algn="l" rtl="0">
              <a:lnSpc>
                <a:spcPct val="90000"/>
              </a:lnSpc>
              <a:spcBef>
                <a:spcPts val="1000"/>
              </a:spcBef>
              <a:spcAft>
                <a:spcPts val="0"/>
              </a:spcAft>
              <a:buClr>
                <a:srgbClr val="404040"/>
              </a:buClr>
              <a:buSzPts val="2400"/>
              <a:buFont typeface="Arial"/>
              <a:buNone/>
            </a:pPr>
            <a:endParaRPr/>
          </a:p>
        </p:txBody>
      </p:sp>
      <p:sp>
        <p:nvSpPr>
          <p:cNvPr id="65" name="Google Shape;65;p5"/>
          <p:cNvSpPr txBox="1">
            <a:spLocks noGrp="1"/>
          </p:cNvSpPr>
          <p:nvPr>
            <p:ph type="sldNum" idx="12"/>
          </p:nvPr>
        </p:nvSpPr>
        <p:spPr>
          <a:xfrm>
            <a:off x="9890125" y="6356350"/>
            <a:ext cx="1143000" cy="368300"/>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791a87d459_0_1"/>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Poll - Relationships with Administrators</a:t>
            </a:r>
            <a:endParaRPr/>
          </a:p>
        </p:txBody>
      </p:sp>
      <p:sp>
        <p:nvSpPr>
          <p:cNvPr id="72" name="Google Shape;72;g1791a87d459_0_1"/>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404040"/>
              </a:buClr>
              <a:buSzPts val="2400"/>
              <a:buFont typeface="Arial"/>
              <a:buNone/>
            </a:pPr>
            <a:r>
              <a:rPr lang="en-US" sz="2900"/>
              <a:t>Describe your relationship with your administrator:</a:t>
            </a:r>
            <a:endParaRPr sz="2900"/>
          </a:p>
          <a:p>
            <a:pPr marL="0" lvl="0" indent="0" algn="l" rtl="0">
              <a:spcBef>
                <a:spcPts val="0"/>
              </a:spcBef>
              <a:spcAft>
                <a:spcPts val="0"/>
              </a:spcAft>
              <a:buClr>
                <a:srgbClr val="404040"/>
              </a:buClr>
              <a:buSzPts val="2400"/>
              <a:buFont typeface="Arial"/>
              <a:buNone/>
            </a:pPr>
            <a:endParaRPr sz="2900"/>
          </a:p>
          <a:p>
            <a:pPr marL="457200" lvl="0" indent="-412750" algn="l" rtl="0">
              <a:spcBef>
                <a:spcPts val="0"/>
              </a:spcBef>
              <a:spcAft>
                <a:spcPts val="0"/>
              </a:spcAft>
              <a:buSzPts val="2900"/>
              <a:buAutoNum type="arabicPeriod"/>
            </a:pPr>
            <a:r>
              <a:rPr lang="en-US" sz="2900"/>
              <a:t>Fantastic: We’re discussing college processes and making plans over coffee.</a:t>
            </a:r>
            <a:endParaRPr sz="2900"/>
          </a:p>
          <a:p>
            <a:pPr marL="457200" lvl="0" indent="-412750" algn="l" rtl="0">
              <a:spcBef>
                <a:spcPts val="0"/>
              </a:spcBef>
              <a:spcAft>
                <a:spcPts val="0"/>
              </a:spcAft>
              <a:buSzPts val="2900"/>
              <a:buAutoNum type="arabicPeriod"/>
            </a:pPr>
            <a:r>
              <a:rPr lang="en-US" sz="2900"/>
              <a:t>Okay: We meet periodically and things go well for the most part.</a:t>
            </a:r>
            <a:endParaRPr sz="2900"/>
          </a:p>
          <a:p>
            <a:pPr marL="457200" lvl="0" indent="-412750" algn="l" rtl="0">
              <a:spcBef>
                <a:spcPts val="0"/>
              </a:spcBef>
              <a:spcAft>
                <a:spcPts val="0"/>
              </a:spcAft>
              <a:buSzPts val="2900"/>
              <a:buAutoNum type="arabicPeriod"/>
            </a:pPr>
            <a:r>
              <a:rPr lang="en-US" sz="2900"/>
              <a:t>Wait, what?: We’re supposed to work together with our college admin?</a:t>
            </a:r>
            <a:endParaRPr sz="2900"/>
          </a:p>
        </p:txBody>
      </p:sp>
      <p:sp>
        <p:nvSpPr>
          <p:cNvPr id="73" name="Google Shape;73;g1791a87d459_0_1"/>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7"/>
          <p:cNvSpPr txBox="1">
            <a:spLocks noGrp="1"/>
          </p:cNvSpPr>
          <p:nvPr>
            <p:ph type="body" idx="1"/>
          </p:nvPr>
        </p:nvSpPr>
        <p:spPr>
          <a:xfrm>
            <a:off x="1295400" y="866745"/>
            <a:ext cx="10058400" cy="4419600"/>
          </a:xfrm>
          <a:prstGeom prst="rect">
            <a:avLst/>
          </a:prstGeom>
          <a:noFill/>
          <a:ln>
            <a:noFill/>
          </a:ln>
        </p:spPr>
        <p:txBody>
          <a:bodyPr spcFirstLastPara="1" wrap="square" lIns="91425" tIns="45700" rIns="91425" bIns="45700" anchor="t" anchorCtr="0">
            <a:noAutofit/>
          </a:bodyPr>
          <a:lstStyle/>
          <a:p>
            <a:pPr marL="228600" lvl="0" indent="-76200" algn="l" rtl="0">
              <a:lnSpc>
                <a:spcPct val="90000"/>
              </a:lnSpc>
              <a:spcBef>
                <a:spcPts val="0"/>
              </a:spcBef>
              <a:spcAft>
                <a:spcPts val="0"/>
              </a:spcAft>
              <a:buClr>
                <a:srgbClr val="404040"/>
              </a:buClr>
              <a:buSzPts val="2400"/>
              <a:buNone/>
            </a:pPr>
            <a:endParaRPr/>
          </a:p>
          <a:p>
            <a:pPr marL="228600" lvl="0" indent="0" algn="l" rtl="0">
              <a:lnSpc>
                <a:spcPct val="90000"/>
              </a:lnSpc>
              <a:spcBef>
                <a:spcPts val="1000"/>
              </a:spcBef>
              <a:spcAft>
                <a:spcPts val="0"/>
              </a:spcAft>
              <a:buNone/>
            </a:pPr>
            <a:r>
              <a:rPr lang="en-US" sz="4300"/>
              <a:t>Describe, in a few words, what authentic leadership is to you.</a:t>
            </a:r>
            <a:endParaRPr sz="4300"/>
          </a:p>
          <a:p>
            <a:pPr marL="228600" lvl="0" indent="0" algn="l" rtl="0">
              <a:lnSpc>
                <a:spcPct val="90000"/>
              </a:lnSpc>
              <a:spcBef>
                <a:spcPts val="1000"/>
              </a:spcBef>
              <a:spcAft>
                <a:spcPts val="0"/>
              </a:spcAft>
              <a:buNone/>
            </a:pPr>
            <a:endParaRPr/>
          </a:p>
          <a:p>
            <a:pPr marL="228600" lvl="0" indent="0" algn="l" rtl="0">
              <a:lnSpc>
                <a:spcPct val="90000"/>
              </a:lnSpc>
              <a:spcBef>
                <a:spcPts val="1000"/>
              </a:spcBef>
              <a:spcAft>
                <a:spcPts val="0"/>
              </a:spcAft>
              <a:buNone/>
            </a:pPr>
            <a:endParaRPr/>
          </a:p>
          <a:p>
            <a:pPr marL="228600" lvl="0" indent="0" algn="l" rtl="0">
              <a:lnSpc>
                <a:spcPct val="90000"/>
              </a:lnSpc>
              <a:spcBef>
                <a:spcPts val="1000"/>
              </a:spcBef>
              <a:spcAft>
                <a:spcPts val="0"/>
              </a:spcAft>
              <a:buNone/>
            </a:pPr>
            <a:r>
              <a:rPr lang="en-US"/>
              <a:t>      Use the QR Code to go to Padlet. </a:t>
            </a:r>
            <a:endParaRPr/>
          </a:p>
          <a:p>
            <a:pPr marL="228600" lvl="0" indent="0" algn="l" rtl="0">
              <a:lnSpc>
                <a:spcPct val="90000"/>
              </a:lnSpc>
              <a:spcBef>
                <a:spcPts val="1000"/>
              </a:spcBef>
              <a:spcAft>
                <a:spcPts val="0"/>
              </a:spcAft>
              <a:buNone/>
            </a:pPr>
            <a:r>
              <a:rPr lang="en-US"/>
              <a:t>          </a:t>
            </a:r>
            <a:r>
              <a:rPr lang="en-US" sz="1900" b="1"/>
              <a:t>*All responses are anonymous.*</a:t>
            </a:r>
            <a:endParaRPr sz="1900" b="1"/>
          </a:p>
        </p:txBody>
      </p:sp>
      <p:sp>
        <p:nvSpPr>
          <p:cNvPr id="79" name="Google Shape;79;p7"/>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6</a:t>
            </a:fld>
            <a:endParaRPr/>
          </a:p>
        </p:txBody>
      </p:sp>
      <p:pic>
        <p:nvPicPr>
          <p:cNvPr id="80" name="Google Shape;80;p7"/>
          <p:cNvPicPr preferRelativeResize="0"/>
          <p:nvPr/>
        </p:nvPicPr>
        <p:blipFill>
          <a:blip r:embed="rId3">
            <a:alphaModFix/>
          </a:blip>
          <a:stretch>
            <a:fillRect/>
          </a:stretch>
        </p:blipFill>
        <p:spPr>
          <a:xfrm>
            <a:off x="7166325" y="2833200"/>
            <a:ext cx="3523149" cy="352314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8"/>
          <p:cNvSpPr txBox="1">
            <a:spLocks noGrp="1"/>
          </p:cNvSpPr>
          <p:nvPr>
            <p:ph type="title"/>
          </p:nvPr>
        </p:nvSpPr>
        <p:spPr>
          <a:xfrm>
            <a:off x="1277650" y="365125"/>
            <a:ext cx="10046100" cy="7101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None/>
            </a:pPr>
            <a:r>
              <a:rPr lang="en-US"/>
              <a:t>Presenters on Authentic Leadership</a:t>
            </a:r>
            <a:endParaRPr/>
          </a:p>
        </p:txBody>
      </p:sp>
      <p:sp>
        <p:nvSpPr>
          <p:cNvPr id="86" name="Google Shape;86;p8"/>
          <p:cNvSpPr txBox="1">
            <a:spLocks noGrp="1"/>
          </p:cNvSpPr>
          <p:nvPr>
            <p:ph type="body" idx="1"/>
          </p:nvPr>
        </p:nvSpPr>
        <p:spPr>
          <a:xfrm>
            <a:off x="1277650" y="1075226"/>
            <a:ext cx="10058400" cy="5142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sz="1800" b="1"/>
              <a:t>Amber:  </a:t>
            </a:r>
            <a:r>
              <a:rPr lang="en-US" sz="1800"/>
              <a:t>Authentic leadership is cultivating collegial relationships with others through transparency and values-based principles, while simultaneously both acknowledging your own gaps in knowledge or limitations and uplifting the content knowledge and potential of others.</a:t>
            </a:r>
            <a:endParaRPr sz="1800" b="1"/>
          </a:p>
          <a:p>
            <a:pPr marL="0" lvl="0" indent="0" algn="l" rtl="0">
              <a:lnSpc>
                <a:spcPct val="100000"/>
              </a:lnSpc>
              <a:spcBef>
                <a:spcPts val="0"/>
              </a:spcBef>
              <a:spcAft>
                <a:spcPts val="0"/>
              </a:spcAft>
              <a:buNone/>
            </a:pPr>
            <a:endParaRPr sz="1800" b="1"/>
          </a:p>
          <a:p>
            <a:pPr marL="0" lvl="0" indent="0" algn="l" rtl="0">
              <a:lnSpc>
                <a:spcPct val="100000"/>
              </a:lnSpc>
              <a:spcBef>
                <a:spcPts val="0"/>
              </a:spcBef>
              <a:spcAft>
                <a:spcPts val="0"/>
              </a:spcAft>
              <a:buNone/>
            </a:pPr>
            <a:r>
              <a:rPr lang="en-US" sz="1800" b="1"/>
              <a:t>David:</a:t>
            </a:r>
            <a:r>
              <a:rPr lang="en-US" sz="2000"/>
              <a:t> </a:t>
            </a:r>
            <a:r>
              <a:rPr lang="en-US" sz="1800">
                <a:highlight>
                  <a:schemeClr val="lt1"/>
                </a:highlight>
              </a:rPr>
              <a:t>Authentic leadership involves being transparent and ethical,</a:t>
            </a:r>
            <a:r>
              <a:rPr lang="en-US" sz="1800" b="1">
                <a:highlight>
                  <a:schemeClr val="lt1"/>
                </a:highlight>
              </a:rPr>
              <a:t> </a:t>
            </a:r>
            <a:r>
              <a:rPr lang="en-US" sz="1800">
                <a:highlight>
                  <a:schemeClr val="lt1"/>
                </a:highlight>
              </a:rPr>
              <a:t>respecting and encouraging other viewpoints, and keeping your promises. Lead with love.</a:t>
            </a:r>
            <a:endParaRPr sz="1800">
              <a:highlight>
                <a:schemeClr val="lt1"/>
              </a:highlight>
            </a:endParaRPr>
          </a:p>
          <a:p>
            <a:pPr marL="0" lvl="0" indent="0" algn="l" rtl="0">
              <a:lnSpc>
                <a:spcPct val="100000"/>
              </a:lnSpc>
              <a:spcBef>
                <a:spcPts val="0"/>
              </a:spcBef>
              <a:spcAft>
                <a:spcPts val="0"/>
              </a:spcAft>
              <a:buNone/>
            </a:pPr>
            <a:endParaRPr sz="1800" b="1"/>
          </a:p>
          <a:p>
            <a:pPr marL="0" lvl="0" indent="0" algn="l" rtl="0">
              <a:lnSpc>
                <a:spcPct val="100000"/>
              </a:lnSpc>
              <a:spcBef>
                <a:spcPts val="0"/>
              </a:spcBef>
              <a:spcAft>
                <a:spcPts val="0"/>
              </a:spcAft>
              <a:buNone/>
            </a:pPr>
            <a:r>
              <a:rPr lang="en-US" sz="1800" b="1"/>
              <a:t>Karen: </a:t>
            </a:r>
            <a:r>
              <a:rPr lang="en-US" sz="1700"/>
              <a:t> Authentic leadership looks and sounds like leaders who: 1) listen carefully and echo what people say to ensure they’ve heard them, and value a transparent, inclusive, and equity centered  shared governance structure ; 2) explain how and why they make decisions; are open to input about factors constituents would like them to consider, and dialogue openly about whether those factors can be incorporated or not and why; 3) are interested in collaborative problem-solving and give credit and acknowledgement to collaborators; 4) are not afraid to say “I don’t know” and follow up on things they agree to follow up on.</a:t>
            </a:r>
            <a:endParaRPr sz="1700"/>
          </a:p>
          <a:p>
            <a:pPr marL="0" lvl="0" indent="0" algn="l" rtl="0">
              <a:lnSpc>
                <a:spcPct val="100000"/>
              </a:lnSpc>
              <a:spcBef>
                <a:spcPts val="0"/>
              </a:spcBef>
              <a:spcAft>
                <a:spcPts val="0"/>
              </a:spcAft>
              <a:buNone/>
            </a:pPr>
            <a:endParaRPr sz="1700"/>
          </a:p>
          <a:p>
            <a:pPr marL="0" lvl="0" indent="0" algn="l" rtl="0">
              <a:lnSpc>
                <a:spcPct val="100000"/>
              </a:lnSpc>
              <a:spcBef>
                <a:spcPts val="0"/>
              </a:spcBef>
              <a:spcAft>
                <a:spcPts val="0"/>
              </a:spcAft>
              <a:buNone/>
            </a:pPr>
            <a:r>
              <a:rPr lang="en-US" sz="1700" b="1"/>
              <a:t>LaTonya: </a:t>
            </a:r>
            <a:r>
              <a:rPr lang="en-US" sz="1700"/>
              <a:t>Authentic leaders know who they are and lead with a sense of purpose. Their leadership actions are genuine with respect for other cultures and diverse perspectives. They build relationships through intentional engagement. They work collaboratively with others  in bringing about  transformational change with emotional intelligence.</a:t>
            </a:r>
            <a:endParaRPr sz="1700"/>
          </a:p>
          <a:p>
            <a:pPr marL="0" lvl="0" indent="0" algn="l" rtl="0">
              <a:lnSpc>
                <a:spcPct val="100000"/>
              </a:lnSpc>
              <a:spcBef>
                <a:spcPts val="0"/>
              </a:spcBef>
              <a:spcAft>
                <a:spcPts val="0"/>
              </a:spcAft>
              <a:buNone/>
            </a:pPr>
            <a:endParaRPr sz="1400">
              <a:solidFill>
                <a:srgbClr val="000000"/>
              </a:solidFill>
            </a:endParaRPr>
          </a:p>
        </p:txBody>
      </p:sp>
      <p:sp>
        <p:nvSpPr>
          <p:cNvPr id="87" name="Google Shape;87;p8"/>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9"/>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a:t>Leadership Meets Collaboration with Collective Impact</a:t>
            </a:r>
            <a:endParaRPr/>
          </a:p>
        </p:txBody>
      </p:sp>
      <p:sp>
        <p:nvSpPr>
          <p:cNvPr id="93" name="Google Shape;93;p9"/>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4000"/>
              <a:t>Collective Impact is the commitment of a group of important actors from different sectors and the community to a common agenda for solving a specific social problem at scale.</a:t>
            </a:r>
            <a:endParaRPr sz="4000"/>
          </a:p>
        </p:txBody>
      </p:sp>
      <p:sp>
        <p:nvSpPr>
          <p:cNvPr id="94" name="Google Shape;94;p9"/>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g1791a87d459_0_9"/>
          <p:cNvSpPr txBox="1">
            <a:spLocks noGrp="1"/>
          </p:cNvSpPr>
          <p:nvPr>
            <p:ph type="title"/>
          </p:nvPr>
        </p:nvSpPr>
        <p:spPr>
          <a:xfrm>
            <a:off x="1277650" y="365125"/>
            <a:ext cx="10046100" cy="8886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a:t>The Five Conditions of Collective Impact</a:t>
            </a:r>
            <a:endParaRPr/>
          </a:p>
        </p:txBody>
      </p:sp>
      <p:sp>
        <p:nvSpPr>
          <p:cNvPr id="101" name="Google Shape;101;g1791a87d459_0_9"/>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graphicFrame>
        <p:nvGraphicFramePr>
          <p:cNvPr id="102" name="Google Shape;102;g1791a87d459_0_9"/>
          <p:cNvGraphicFramePr/>
          <p:nvPr/>
        </p:nvGraphicFramePr>
        <p:xfrm>
          <a:off x="1375225" y="1421788"/>
          <a:ext cx="3000000" cy="3000000"/>
        </p:xfrm>
        <a:graphic>
          <a:graphicData uri="http://schemas.openxmlformats.org/drawingml/2006/table">
            <a:tbl>
              <a:tblPr>
                <a:noFill/>
                <a:tableStyleId>{5F1AB1EE-74F7-44D2-A4CE-3F4B90514B7B}</a:tableStyleId>
              </a:tblPr>
              <a:tblGrid>
                <a:gridCol w="3161425">
                  <a:extLst>
                    <a:ext uri="{9D8B030D-6E8A-4147-A177-3AD203B41FA5}">
                      <a16:colId xmlns:a16="http://schemas.microsoft.com/office/drawing/2014/main" val="20000"/>
                    </a:ext>
                  </a:extLst>
                </a:gridCol>
                <a:gridCol w="7125575">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US" sz="1700"/>
                        <a:t>Common Agenda</a:t>
                      </a:r>
                      <a:endParaRPr sz="1700"/>
                    </a:p>
                  </a:txBody>
                  <a:tcPr marL="91425" marR="91425" marT="91425" marB="91425">
                    <a:lnL w="76200" cap="flat" cmpd="sng">
                      <a:solidFill>
                        <a:srgbClr val="9E9E9E"/>
                      </a:solidFill>
                      <a:prstDash val="solid"/>
                      <a:round/>
                      <a:headEnd type="none" w="sm" len="sm"/>
                      <a:tailEnd type="none" w="sm" len="sm"/>
                    </a:lnL>
                    <a:lnR w="76200" cap="flat" cmpd="sng">
                      <a:solidFill>
                        <a:srgbClr val="9E9E9E"/>
                      </a:solidFill>
                      <a:prstDash val="solid"/>
                      <a:round/>
                      <a:headEnd type="none" w="sm" len="sm"/>
                      <a:tailEnd type="none" w="sm" len="sm"/>
                    </a:lnR>
                    <a:lnT w="76200" cap="flat" cmpd="sng">
                      <a:solidFill>
                        <a:srgbClr val="9E9E9E"/>
                      </a:solidFill>
                      <a:prstDash val="solid"/>
                      <a:round/>
                      <a:headEnd type="none" w="sm" len="sm"/>
                      <a:tailEnd type="none" w="sm" len="sm"/>
                    </a:lnT>
                    <a:lnB w="7620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700"/>
                        <a:t>All participants have a shared vision for change including a common understanding of the problem and a joint approach to solving it through agreed upon actions.</a:t>
                      </a:r>
                      <a:endParaRPr sz="1700"/>
                    </a:p>
                  </a:txBody>
                  <a:tcPr marL="91425" marR="91425" marT="91425" marB="91425">
                    <a:lnL w="76200" cap="flat" cmpd="sng">
                      <a:solidFill>
                        <a:srgbClr val="9E9E9E"/>
                      </a:solidFill>
                      <a:prstDash val="solid"/>
                      <a:round/>
                      <a:headEnd type="none" w="sm" len="sm"/>
                      <a:tailEnd type="none" w="sm" len="sm"/>
                    </a:lnL>
                    <a:lnR w="76200" cap="flat" cmpd="sng">
                      <a:solidFill>
                        <a:srgbClr val="9E9E9E"/>
                      </a:solidFill>
                      <a:prstDash val="solid"/>
                      <a:round/>
                      <a:headEnd type="none" w="sm" len="sm"/>
                      <a:tailEnd type="none" w="sm" len="sm"/>
                    </a:lnR>
                    <a:lnT w="76200" cap="flat" cmpd="sng">
                      <a:solidFill>
                        <a:srgbClr val="9E9E9E"/>
                      </a:solidFill>
                      <a:prstDash val="solid"/>
                      <a:round/>
                      <a:headEnd type="none" w="sm" len="sm"/>
                      <a:tailEnd type="none" w="sm" len="sm"/>
                    </a:lnT>
                    <a:lnB w="76200"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US" sz="1700"/>
                        <a:t>Shared Measurement</a:t>
                      </a:r>
                      <a:endParaRPr sz="1700"/>
                    </a:p>
                  </a:txBody>
                  <a:tcPr marL="91425" marR="91425" marT="91425" marB="91425">
                    <a:lnL w="76200" cap="flat" cmpd="sng">
                      <a:solidFill>
                        <a:srgbClr val="9E9E9E"/>
                      </a:solidFill>
                      <a:prstDash val="solid"/>
                      <a:round/>
                      <a:headEnd type="none" w="sm" len="sm"/>
                      <a:tailEnd type="none" w="sm" len="sm"/>
                    </a:lnL>
                    <a:lnR w="76200" cap="flat" cmpd="sng">
                      <a:solidFill>
                        <a:srgbClr val="9E9E9E"/>
                      </a:solidFill>
                      <a:prstDash val="solid"/>
                      <a:round/>
                      <a:headEnd type="none" w="sm" len="sm"/>
                      <a:tailEnd type="none" w="sm" len="sm"/>
                    </a:lnR>
                    <a:lnT w="76200" cap="flat" cmpd="sng">
                      <a:solidFill>
                        <a:srgbClr val="9E9E9E"/>
                      </a:solidFill>
                      <a:prstDash val="solid"/>
                      <a:round/>
                      <a:headEnd type="none" w="sm" len="sm"/>
                      <a:tailEnd type="none" w="sm" len="sm"/>
                    </a:lnT>
                    <a:lnB w="7620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700"/>
                        <a:t>Collecting data and measuring results consistently across all participants ensures efforts remain aligned and participants hold each other accountable.</a:t>
                      </a:r>
                      <a:endParaRPr sz="1700"/>
                    </a:p>
                  </a:txBody>
                  <a:tcPr marL="91425" marR="91425" marT="91425" marB="91425">
                    <a:lnL w="76200" cap="flat" cmpd="sng">
                      <a:solidFill>
                        <a:srgbClr val="9E9E9E"/>
                      </a:solidFill>
                      <a:prstDash val="solid"/>
                      <a:round/>
                      <a:headEnd type="none" w="sm" len="sm"/>
                      <a:tailEnd type="none" w="sm" len="sm"/>
                    </a:lnL>
                    <a:lnR w="76200" cap="flat" cmpd="sng">
                      <a:solidFill>
                        <a:srgbClr val="9E9E9E"/>
                      </a:solidFill>
                      <a:prstDash val="solid"/>
                      <a:round/>
                      <a:headEnd type="none" w="sm" len="sm"/>
                      <a:tailEnd type="none" w="sm" len="sm"/>
                    </a:lnR>
                    <a:lnT w="76200" cap="flat" cmpd="sng">
                      <a:solidFill>
                        <a:srgbClr val="9E9E9E"/>
                      </a:solidFill>
                      <a:prstDash val="solid"/>
                      <a:round/>
                      <a:headEnd type="none" w="sm" len="sm"/>
                      <a:tailEnd type="none" w="sm" len="sm"/>
                    </a:lnT>
                    <a:lnB w="76200"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US" sz="1700"/>
                        <a:t>Mutually Reinforcing Activities</a:t>
                      </a:r>
                      <a:endParaRPr sz="1700"/>
                    </a:p>
                  </a:txBody>
                  <a:tcPr marL="91425" marR="91425" marT="91425" marB="91425">
                    <a:lnL w="76200" cap="flat" cmpd="sng">
                      <a:solidFill>
                        <a:srgbClr val="9E9E9E"/>
                      </a:solidFill>
                      <a:prstDash val="solid"/>
                      <a:round/>
                      <a:headEnd type="none" w="sm" len="sm"/>
                      <a:tailEnd type="none" w="sm" len="sm"/>
                    </a:lnL>
                    <a:lnR w="76200" cap="flat" cmpd="sng">
                      <a:solidFill>
                        <a:srgbClr val="9E9E9E"/>
                      </a:solidFill>
                      <a:prstDash val="solid"/>
                      <a:round/>
                      <a:headEnd type="none" w="sm" len="sm"/>
                      <a:tailEnd type="none" w="sm" len="sm"/>
                    </a:lnR>
                    <a:lnT w="76200" cap="flat" cmpd="sng">
                      <a:solidFill>
                        <a:srgbClr val="9E9E9E"/>
                      </a:solidFill>
                      <a:prstDash val="solid"/>
                      <a:round/>
                      <a:headEnd type="none" w="sm" len="sm"/>
                      <a:tailEnd type="none" w="sm" len="sm"/>
                    </a:lnT>
                    <a:lnB w="7620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700"/>
                        <a:t>Participant activities must be differentiated while still being coordinated through a mutually reinforcing plan of action.</a:t>
                      </a:r>
                      <a:endParaRPr sz="1700"/>
                    </a:p>
                  </a:txBody>
                  <a:tcPr marL="91425" marR="91425" marT="91425" marB="91425">
                    <a:lnL w="76200" cap="flat" cmpd="sng">
                      <a:solidFill>
                        <a:srgbClr val="9E9E9E"/>
                      </a:solidFill>
                      <a:prstDash val="solid"/>
                      <a:round/>
                      <a:headEnd type="none" w="sm" len="sm"/>
                      <a:tailEnd type="none" w="sm" len="sm"/>
                    </a:lnL>
                    <a:lnR w="76200" cap="flat" cmpd="sng">
                      <a:solidFill>
                        <a:srgbClr val="9E9E9E"/>
                      </a:solidFill>
                      <a:prstDash val="solid"/>
                      <a:round/>
                      <a:headEnd type="none" w="sm" len="sm"/>
                      <a:tailEnd type="none" w="sm" len="sm"/>
                    </a:lnR>
                    <a:lnT w="76200" cap="flat" cmpd="sng">
                      <a:solidFill>
                        <a:srgbClr val="9E9E9E"/>
                      </a:solidFill>
                      <a:prstDash val="solid"/>
                      <a:round/>
                      <a:headEnd type="none" w="sm" len="sm"/>
                      <a:tailEnd type="none" w="sm" len="sm"/>
                    </a:lnT>
                    <a:lnB w="76200"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US" sz="1700"/>
                        <a:t>Continuous Communication</a:t>
                      </a:r>
                      <a:endParaRPr sz="1700"/>
                    </a:p>
                  </a:txBody>
                  <a:tcPr marL="91425" marR="91425" marT="91425" marB="91425">
                    <a:lnL w="76200" cap="flat" cmpd="sng">
                      <a:solidFill>
                        <a:srgbClr val="9E9E9E"/>
                      </a:solidFill>
                      <a:prstDash val="solid"/>
                      <a:round/>
                      <a:headEnd type="none" w="sm" len="sm"/>
                      <a:tailEnd type="none" w="sm" len="sm"/>
                    </a:lnL>
                    <a:lnR w="76200" cap="flat" cmpd="sng">
                      <a:solidFill>
                        <a:srgbClr val="9E9E9E"/>
                      </a:solidFill>
                      <a:prstDash val="solid"/>
                      <a:round/>
                      <a:headEnd type="none" w="sm" len="sm"/>
                      <a:tailEnd type="none" w="sm" len="sm"/>
                    </a:lnR>
                    <a:lnT w="76200" cap="flat" cmpd="sng">
                      <a:solidFill>
                        <a:srgbClr val="9E9E9E"/>
                      </a:solidFill>
                      <a:prstDash val="solid"/>
                      <a:round/>
                      <a:headEnd type="none" w="sm" len="sm"/>
                      <a:tailEnd type="none" w="sm" len="sm"/>
                    </a:lnT>
                    <a:lnB w="7620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700"/>
                        <a:t>Consistent and open communication is needed across the many players to build trust, assure mutual objectives, and create common motivation.</a:t>
                      </a:r>
                      <a:endParaRPr sz="1700"/>
                    </a:p>
                  </a:txBody>
                  <a:tcPr marL="91425" marR="91425" marT="91425" marB="91425">
                    <a:lnL w="76200" cap="flat" cmpd="sng">
                      <a:solidFill>
                        <a:srgbClr val="9E9E9E"/>
                      </a:solidFill>
                      <a:prstDash val="solid"/>
                      <a:round/>
                      <a:headEnd type="none" w="sm" len="sm"/>
                      <a:tailEnd type="none" w="sm" len="sm"/>
                    </a:lnL>
                    <a:lnR w="76200" cap="flat" cmpd="sng">
                      <a:solidFill>
                        <a:srgbClr val="9E9E9E"/>
                      </a:solidFill>
                      <a:prstDash val="solid"/>
                      <a:round/>
                      <a:headEnd type="none" w="sm" len="sm"/>
                      <a:tailEnd type="none" w="sm" len="sm"/>
                    </a:lnR>
                    <a:lnT w="76200" cap="flat" cmpd="sng">
                      <a:solidFill>
                        <a:srgbClr val="9E9E9E"/>
                      </a:solidFill>
                      <a:prstDash val="solid"/>
                      <a:round/>
                      <a:headEnd type="none" w="sm" len="sm"/>
                      <a:tailEnd type="none" w="sm" len="sm"/>
                    </a:lnT>
                    <a:lnB w="76200"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US" sz="1700"/>
                        <a:t>Backbone Support</a:t>
                      </a:r>
                      <a:endParaRPr sz="1700"/>
                    </a:p>
                  </a:txBody>
                  <a:tcPr marL="91425" marR="91425" marT="91425" marB="91425">
                    <a:lnL w="76200" cap="flat" cmpd="sng">
                      <a:solidFill>
                        <a:srgbClr val="9E9E9E"/>
                      </a:solidFill>
                      <a:prstDash val="solid"/>
                      <a:round/>
                      <a:headEnd type="none" w="sm" len="sm"/>
                      <a:tailEnd type="none" w="sm" len="sm"/>
                    </a:lnL>
                    <a:lnR w="76200" cap="flat" cmpd="sng">
                      <a:solidFill>
                        <a:srgbClr val="9E9E9E"/>
                      </a:solidFill>
                      <a:prstDash val="solid"/>
                      <a:round/>
                      <a:headEnd type="none" w="sm" len="sm"/>
                      <a:tailEnd type="none" w="sm" len="sm"/>
                    </a:lnR>
                    <a:lnT w="76200" cap="flat" cmpd="sng">
                      <a:solidFill>
                        <a:srgbClr val="9E9E9E"/>
                      </a:solidFill>
                      <a:prstDash val="solid"/>
                      <a:round/>
                      <a:headEnd type="none" w="sm" len="sm"/>
                      <a:tailEnd type="none" w="sm" len="sm"/>
                    </a:lnT>
                    <a:lnB w="7620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700"/>
                        <a:t>Creating and managing collective impact requires a separate organization(s) with staff and a specific set of skills to serve as the backbone for the entire initiative and coordinate participating organizations and agencies.</a:t>
                      </a:r>
                      <a:endParaRPr sz="1700"/>
                    </a:p>
                  </a:txBody>
                  <a:tcPr marL="91425" marR="91425" marT="91425" marB="91425">
                    <a:lnL w="76200" cap="flat" cmpd="sng">
                      <a:solidFill>
                        <a:srgbClr val="9E9E9E"/>
                      </a:solidFill>
                      <a:prstDash val="solid"/>
                      <a:round/>
                      <a:headEnd type="none" w="sm" len="sm"/>
                      <a:tailEnd type="none" w="sm" len="sm"/>
                    </a:lnL>
                    <a:lnR w="76200" cap="flat" cmpd="sng">
                      <a:solidFill>
                        <a:srgbClr val="9E9E9E"/>
                      </a:solidFill>
                      <a:prstDash val="solid"/>
                      <a:round/>
                      <a:headEnd type="none" w="sm" len="sm"/>
                      <a:tailEnd type="none" w="sm" len="sm"/>
                    </a:lnR>
                    <a:lnT w="76200" cap="flat" cmpd="sng">
                      <a:solidFill>
                        <a:srgbClr val="9E9E9E"/>
                      </a:solidFill>
                      <a:prstDash val="solid"/>
                      <a:round/>
                      <a:headEnd type="none" w="sm" len="sm"/>
                      <a:tailEnd type="none" w="sm" len="sm"/>
                    </a:lnT>
                    <a:lnB w="76200"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03" name="Google Shape;103;g1791a87d459_0_9"/>
          <p:cNvSpPr txBox="1"/>
          <p:nvPr/>
        </p:nvSpPr>
        <p:spPr>
          <a:xfrm>
            <a:off x="1646775" y="6131225"/>
            <a:ext cx="6858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a:t>J. Kania &amp; M. Kramer, 2011</a:t>
            </a:r>
            <a:endParaRPr/>
          </a:p>
        </p:txBody>
      </p:sp>
    </p:spTree>
  </p:cSld>
  <p:clrMapOvr>
    <a:masterClrMapping/>
  </p:clrMapOvr>
</p:sld>
</file>

<file path=ppt/theme/theme1.xml><?xml version="1.0" encoding="utf-8"?>
<a:theme xmlns:a="http://schemas.openxmlformats.org/drawingml/2006/main" name="ASCCC Curriculum Inst. 2020 Theme">
  <a:themeElements>
    <a:clrScheme name="ASCCC Fall Plenary 2022">
      <a:dk1>
        <a:srgbClr val="07827C"/>
      </a:dk1>
      <a:lt1>
        <a:srgbClr val="FFFFFF"/>
      </a:lt1>
      <a:dk2>
        <a:srgbClr val="265E76"/>
      </a:dk2>
      <a:lt2>
        <a:srgbClr val="F8E8B9"/>
      </a:lt2>
      <a:accent1>
        <a:srgbClr val="2B2425"/>
      </a:accent1>
      <a:accent2>
        <a:srgbClr val="F15746"/>
      </a:accent2>
      <a:accent3>
        <a:srgbClr val="62C1AE"/>
      </a:accent3>
      <a:accent4>
        <a:srgbClr val="E8831D"/>
      </a:accent4>
      <a:accent5>
        <a:srgbClr val="B13635"/>
      </a:accent5>
      <a:accent6>
        <a:srgbClr val="D6BE78"/>
      </a:accent6>
      <a:hlink>
        <a:srgbClr val="06827B"/>
      </a:hlink>
      <a:folHlink>
        <a:srgbClr val="0682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1590</Words>
  <Application>Microsoft Office PowerPoint</Application>
  <PresentationFormat>Widescreen</PresentationFormat>
  <Paragraphs>137</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Palatino</vt:lpstr>
      <vt:lpstr>ASCCC Curriculum Inst. 2020 Theme</vt:lpstr>
      <vt:lpstr>Authentic Leadership: Collaboration Between Administration and Faculty Leaders in the California Community College System    3:00pm – 3:45pm  General Session Friday, November 4, 2022 </vt:lpstr>
      <vt:lpstr>Presenters</vt:lpstr>
      <vt:lpstr>Session Description</vt:lpstr>
      <vt:lpstr>Session Outcomes</vt:lpstr>
      <vt:lpstr>Poll - Relationships with Administrators</vt:lpstr>
      <vt:lpstr>PowerPoint Presentation</vt:lpstr>
      <vt:lpstr>Presenters on Authentic Leadership</vt:lpstr>
      <vt:lpstr>Leadership Meets Collaboration with Collective Impact</vt:lpstr>
      <vt:lpstr>The Five Conditions of Collective Impact</vt:lpstr>
      <vt:lpstr>Getting to High Quality Programs and Services Through Collective Impact</vt:lpstr>
      <vt:lpstr>Getting to High Quality Programs and Services Through Collective Impact</vt:lpstr>
      <vt:lpstr>Three Conditions for Change</vt:lpstr>
      <vt:lpstr>Who are We Collaborating With?</vt:lpstr>
      <vt:lpstr>Strategies for Successful Collaborations</vt:lpstr>
      <vt:lpstr>Strategies &amp; Examples of Calling-In For Inclusion, Diversity, Equity, Anti-Racist, Accessibility (IDEAA)</vt:lpstr>
      <vt:lpstr>Addressing Challenges in Leadership</vt:lpstr>
      <vt:lpstr>Self Care and Fatigue in Leadership</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Authentic Leadership: Collaboration Between Administration and Faculty Leaders in the California Community College System    3:00pm – 3:45pm  General Session Friday, November 4, 2022 </dc:title>
  <dc:creator>Amber Gillis</dc:creator>
  <cp:lastModifiedBy>Amber Gillis</cp:lastModifiedBy>
  <cp:revision>1</cp:revision>
  <dcterms:created xsi:type="dcterms:W3CDTF">2022-10-24T16:40:01Z</dcterms:created>
  <dcterms:modified xsi:type="dcterms:W3CDTF">2022-10-31T18:55:41Z</dcterms:modified>
</cp:coreProperties>
</file>