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7"/>
  </p:notesMasterIdLst>
  <p:handoutMasterIdLst>
    <p:handoutMasterId r:id="rId18"/>
  </p:handoutMasterIdLst>
  <p:sldIdLst>
    <p:sldId id="257" r:id="rId2"/>
    <p:sldId id="258" r:id="rId3"/>
    <p:sldId id="259" r:id="rId4"/>
    <p:sldId id="262" r:id="rId5"/>
    <p:sldId id="263" r:id="rId6"/>
    <p:sldId id="264" r:id="rId7"/>
    <p:sldId id="265" r:id="rId8"/>
    <p:sldId id="266" r:id="rId9"/>
    <p:sldId id="268" r:id="rId10"/>
    <p:sldId id="267" r:id="rId11"/>
    <p:sldId id="269" r:id="rId12"/>
    <p:sldId id="270" r:id="rId13"/>
    <p:sldId id="271" r:id="rId14"/>
    <p:sldId id="274" r:id="rId15"/>
    <p:sldId id="272" r:id="rId1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B7E"/>
    <a:srgbClr val="B14E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701A23-EEFB-4B0C-9175-1FE563D98513}" v="12" dt="2022-10-25T19:25:00.226"/>
  </p1510:revLst>
</p1510:revInfo>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23"/>
    <p:restoredTop sz="95226" autoAdjust="0"/>
  </p:normalViewPr>
  <p:slideViewPr>
    <p:cSldViewPr snapToGrid="0" snapToObjects="1">
      <p:cViewPr varScale="1">
        <p:scale>
          <a:sx n="82" d="100"/>
          <a:sy n="82" d="100"/>
        </p:scale>
        <p:origin x="461" y="58"/>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rie Roberson" userId="ad15ced66ed045d5" providerId="LiveId" clId="{BE701A23-EEFB-4B0C-9175-1FE563D98513}"/>
    <pc:docChg chg="undo custSel modSld sldOrd">
      <pc:chgData name="Carrie Roberson" userId="ad15ced66ed045d5" providerId="LiveId" clId="{BE701A23-EEFB-4B0C-9175-1FE563D98513}" dt="2022-10-25T19:29:40.479" v="1004" actId="20577"/>
      <pc:docMkLst>
        <pc:docMk/>
      </pc:docMkLst>
      <pc:sldChg chg="modNotesTx">
        <pc:chgData name="Carrie Roberson" userId="ad15ced66ed045d5" providerId="LiveId" clId="{BE701A23-EEFB-4B0C-9175-1FE563D98513}" dt="2022-10-25T17:29:22.478" v="674" actId="20577"/>
        <pc:sldMkLst>
          <pc:docMk/>
          <pc:sldMk cId="0" sldId="257"/>
        </pc:sldMkLst>
      </pc:sldChg>
      <pc:sldChg chg="modNotesTx">
        <pc:chgData name="Carrie Roberson" userId="ad15ced66ed045d5" providerId="LiveId" clId="{BE701A23-EEFB-4B0C-9175-1FE563D98513}" dt="2022-10-25T17:09:19.416" v="171" actId="20577"/>
        <pc:sldMkLst>
          <pc:docMk/>
          <pc:sldMk cId="3807281380" sldId="258"/>
        </pc:sldMkLst>
      </pc:sldChg>
      <pc:sldChg chg="modSp mod modNotesTx">
        <pc:chgData name="Carrie Roberson" userId="ad15ced66ed045d5" providerId="LiveId" clId="{BE701A23-EEFB-4B0C-9175-1FE563D98513}" dt="2022-10-25T17:36:12.187" v="723" actId="2711"/>
        <pc:sldMkLst>
          <pc:docMk/>
          <pc:sldMk cId="3876679408" sldId="259"/>
        </pc:sldMkLst>
        <pc:spChg chg="mod">
          <ac:chgData name="Carrie Roberson" userId="ad15ced66ed045d5" providerId="LiveId" clId="{BE701A23-EEFB-4B0C-9175-1FE563D98513}" dt="2022-10-25T17:36:12.187" v="723" actId="2711"/>
          <ac:spMkLst>
            <pc:docMk/>
            <pc:sldMk cId="3876679408" sldId="259"/>
            <ac:spMk id="3" creationId="{C5A35376-C6D9-9A09-4DF7-42304D3CB2D5}"/>
          </ac:spMkLst>
        </pc:spChg>
      </pc:sldChg>
      <pc:sldChg chg="modSp mod">
        <pc:chgData name="Carrie Roberson" userId="ad15ced66ed045d5" providerId="LiveId" clId="{BE701A23-EEFB-4B0C-9175-1FE563D98513}" dt="2022-10-25T17:11:27.141" v="213" actId="20577"/>
        <pc:sldMkLst>
          <pc:docMk/>
          <pc:sldMk cId="2487763427" sldId="262"/>
        </pc:sldMkLst>
        <pc:spChg chg="mod">
          <ac:chgData name="Carrie Roberson" userId="ad15ced66ed045d5" providerId="LiveId" clId="{BE701A23-EEFB-4B0C-9175-1FE563D98513}" dt="2022-10-25T17:11:27.141" v="213" actId="20577"/>
          <ac:spMkLst>
            <pc:docMk/>
            <pc:sldMk cId="2487763427" sldId="262"/>
            <ac:spMk id="86" creationId="{00000000-0000-0000-0000-000000000000}"/>
          </ac:spMkLst>
        </pc:spChg>
      </pc:sldChg>
      <pc:sldChg chg="modSp mod modNotesTx">
        <pc:chgData name="Carrie Roberson" userId="ad15ced66ed045d5" providerId="LiveId" clId="{BE701A23-EEFB-4B0C-9175-1FE563D98513}" dt="2022-10-25T17:19:45.632" v="377" actId="20577"/>
        <pc:sldMkLst>
          <pc:docMk/>
          <pc:sldMk cId="3710189754" sldId="264"/>
        </pc:sldMkLst>
        <pc:graphicFrameChg chg="mod modGraphic">
          <ac:chgData name="Carrie Roberson" userId="ad15ced66ed045d5" providerId="LiveId" clId="{BE701A23-EEFB-4B0C-9175-1FE563D98513}" dt="2022-10-25T17:16:34.331" v="248" actId="255"/>
          <ac:graphicFrameMkLst>
            <pc:docMk/>
            <pc:sldMk cId="3710189754" sldId="264"/>
            <ac:graphicFrameMk id="97" creationId="{00000000-0000-0000-0000-000000000000}"/>
          </ac:graphicFrameMkLst>
        </pc:graphicFrameChg>
      </pc:sldChg>
      <pc:sldChg chg="modSp mod modNotesTx">
        <pc:chgData name="Carrie Roberson" userId="ad15ced66ed045d5" providerId="LiveId" clId="{BE701A23-EEFB-4B0C-9175-1FE563D98513}" dt="2022-10-25T19:24:00.090" v="749" actId="33524"/>
        <pc:sldMkLst>
          <pc:docMk/>
          <pc:sldMk cId="3346792645" sldId="265"/>
        </pc:sldMkLst>
        <pc:spChg chg="mod">
          <ac:chgData name="Carrie Roberson" userId="ad15ced66ed045d5" providerId="LiveId" clId="{BE701A23-EEFB-4B0C-9175-1FE563D98513}" dt="2022-10-25T19:23:44.612" v="748" actId="14100"/>
          <ac:spMkLst>
            <pc:docMk/>
            <pc:sldMk cId="3346792645" sldId="265"/>
            <ac:spMk id="103" creationId="{00000000-0000-0000-0000-000000000000}"/>
          </ac:spMkLst>
        </pc:spChg>
        <pc:spChg chg="mod">
          <ac:chgData name="Carrie Roberson" userId="ad15ced66ed045d5" providerId="LiveId" clId="{BE701A23-EEFB-4B0C-9175-1FE563D98513}" dt="2022-10-25T19:24:00.090" v="749" actId="33524"/>
          <ac:spMkLst>
            <pc:docMk/>
            <pc:sldMk cId="3346792645" sldId="265"/>
            <ac:spMk id="104" creationId="{00000000-0000-0000-0000-000000000000}"/>
          </ac:spMkLst>
        </pc:spChg>
      </pc:sldChg>
      <pc:sldChg chg="modSp mod modNotesTx">
        <pc:chgData name="Carrie Roberson" userId="ad15ced66ed045d5" providerId="LiveId" clId="{BE701A23-EEFB-4B0C-9175-1FE563D98513}" dt="2022-10-25T19:24:46.058" v="752" actId="20577"/>
        <pc:sldMkLst>
          <pc:docMk/>
          <pc:sldMk cId="2257928133" sldId="266"/>
        </pc:sldMkLst>
        <pc:spChg chg="mod">
          <ac:chgData name="Carrie Roberson" userId="ad15ced66ed045d5" providerId="LiveId" clId="{BE701A23-EEFB-4B0C-9175-1FE563D98513}" dt="2022-10-25T19:24:08.962" v="750" actId="14100"/>
          <ac:spMkLst>
            <pc:docMk/>
            <pc:sldMk cId="2257928133" sldId="266"/>
            <ac:spMk id="109" creationId="{00000000-0000-0000-0000-000000000000}"/>
          </ac:spMkLst>
        </pc:spChg>
        <pc:spChg chg="mod">
          <ac:chgData name="Carrie Roberson" userId="ad15ced66ed045d5" providerId="LiveId" clId="{BE701A23-EEFB-4B0C-9175-1FE563D98513}" dt="2022-10-25T19:24:46.058" v="752" actId="20577"/>
          <ac:spMkLst>
            <pc:docMk/>
            <pc:sldMk cId="2257928133" sldId="266"/>
            <ac:spMk id="110" creationId="{00000000-0000-0000-0000-000000000000}"/>
          </ac:spMkLst>
        </pc:spChg>
      </pc:sldChg>
      <pc:sldChg chg="modSp mod modNotesTx">
        <pc:chgData name="Carrie Roberson" userId="ad15ced66ed045d5" providerId="LiveId" clId="{BE701A23-EEFB-4B0C-9175-1FE563D98513}" dt="2022-10-25T19:28:23.538" v="874" actId="20577"/>
        <pc:sldMkLst>
          <pc:docMk/>
          <pc:sldMk cId="3734272110" sldId="267"/>
        </pc:sldMkLst>
        <pc:spChg chg="mod">
          <ac:chgData name="Carrie Roberson" userId="ad15ced66ed045d5" providerId="LiveId" clId="{BE701A23-EEFB-4B0C-9175-1FE563D98513}" dt="2022-10-25T19:26:30.951" v="757" actId="20577"/>
          <ac:spMkLst>
            <pc:docMk/>
            <pc:sldMk cId="3734272110" sldId="267"/>
            <ac:spMk id="117" creationId="{00000000-0000-0000-0000-000000000000}"/>
          </ac:spMkLst>
        </pc:spChg>
      </pc:sldChg>
      <pc:sldChg chg="modSp mod ord">
        <pc:chgData name="Carrie Roberson" userId="ad15ced66ed045d5" providerId="LiveId" clId="{BE701A23-EEFB-4B0C-9175-1FE563D98513}" dt="2022-10-25T19:25:55.063" v="754" actId="20577"/>
        <pc:sldMkLst>
          <pc:docMk/>
          <pc:sldMk cId="3952800599" sldId="268"/>
        </pc:sldMkLst>
        <pc:spChg chg="mod">
          <ac:chgData name="Carrie Roberson" userId="ad15ced66ed045d5" providerId="LiveId" clId="{BE701A23-EEFB-4B0C-9175-1FE563D98513}" dt="2022-10-25T17:29:00.524" v="651" actId="14100"/>
          <ac:spMkLst>
            <pc:docMk/>
            <pc:sldMk cId="3952800599" sldId="268"/>
            <ac:spMk id="123" creationId="{00000000-0000-0000-0000-000000000000}"/>
          </ac:spMkLst>
        </pc:spChg>
        <pc:spChg chg="mod">
          <ac:chgData name="Carrie Roberson" userId="ad15ced66ed045d5" providerId="LiveId" clId="{BE701A23-EEFB-4B0C-9175-1FE563D98513}" dt="2022-10-25T19:25:55.063" v="754" actId="20577"/>
          <ac:spMkLst>
            <pc:docMk/>
            <pc:sldMk cId="3952800599" sldId="268"/>
            <ac:spMk id="124" creationId="{00000000-0000-0000-0000-000000000000}"/>
          </ac:spMkLst>
        </pc:spChg>
      </pc:sldChg>
      <pc:sldChg chg="modSp mod modNotesTx">
        <pc:chgData name="Carrie Roberson" userId="ad15ced66ed045d5" providerId="LiveId" clId="{BE701A23-EEFB-4B0C-9175-1FE563D98513}" dt="2022-10-25T19:29:40.479" v="1004" actId="20577"/>
        <pc:sldMkLst>
          <pc:docMk/>
          <pc:sldMk cId="912645678" sldId="269"/>
        </pc:sldMkLst>
        <pc:spChg chg="mod">
          <ac:chgData name="Carrie Roberson" userId="ad15ced66ed045d5" providerId="LiveId" clId="{BE701A23-EEFB-4B0C-9175-1FE563D98513}" dt="2022-10-25T19:28:31.179" v="875" actId="20577"/>
          <ac:spMkLst>
            <pc:docMk/>
            <pc:sldMk cId="912645678" sldId="269"/>
            <ac:spMk id="129" creationId="{00000000-0000-0000-0000-000000000000}"/>
          </ac:spMkLst>
        </pc:spChg>
      </pc:sldChg>
      <pc:sldChg chg="modNotesTx">
        <pc:chgData name="Carrie Roberson" userId="ad15ced66ed045d5" providerId="LiveId" clId="{BE701A23-EEFB-4B0C-9175-1FE563D98513}" dt="2022-10-25T17:30:39.009" v="688" actId="20577"/>
        <pc:sldMkLst>
          <pc:docMk/>
          <pc:sldMk cId="1292194803" sldId="270"/>
        </pc:sldMkLst>
      </pc:sldChg>
      <pc:sldChg chg="modSp mod modNotesTx">
        <pc:chgData name="Carrie Roberson" userId="ad15ced66ed045d5" providerId="LiveId" clId="{BE701A23-EEFB-4B0C-9175-1FE563D98513}" dt="2022-10-25T17:31:10.302" v="694" actId="20577"/>
        <pc:sldMkLst>
          <pc:docMk/>
          <pc:sldMk cId="802676732" sldId="271"/>
        </pc:sldMkLst>
        <pc:spChg chg="mod">
          <ac:chgData name="Carrie Roberson" userId="ad15ced66ed045d5" providerId="LiveId" clId="{BE701A23-EEFB-4B0C-9175-1FE563D98513}" dt="2022-10-25T17:24:14.480" v="463" actId="20577"/>
          <ac:spMkLst>
            <pc:docMk/>
            <pc:sldMk cId="802676732" sldId="271"/>
            <ac:spMk id="143" creationId="{00000000-0000-0000-0000-000000000000}"/>
          </ac:spMkLst>
        </pc:spChg>
      </pc:sldChg>
      <pc:sldChg chg="delSp modSp mod modNotesTx">
        <pc:chgData name="Carrie Roberson" userId="ad15ced66ed045d5" providerId="LiveId" clId="{BE701A23-EEFB-4B0C-9175-1FE563D98513}" dt="2022-10-25T17:37:37.070" v="745" actId="20577"/>
        <pc:sldMkLst>
          <pc:docMk/>
          <pc:sldMk cId="3257180489" sldId="272"/>
        </pc:sldMkLst>
        <pc:spChg chg="del mod">
          <ac:chgData name="Carrie Roberson" userId="ad15ced66ed045d5" providerId="LiveId" clId="{BE701A23-EEFB-4B0C-9175-1FE563D98513}" dt="2022-10-25T17:26:05.043" v="611" actId="478"/>
          <ac:spMkLst>
            <pc:docMk/>
            <pc:sldMk cId="3257180489" sldId="272"/>
            <ac:spMk id="5" creationId="{AEEB43F2-0D04-3B50-61E6-EFD907E92C17}"/>
          </ac:spMkLst>
        </pc:spChg>
        <pc:spChg chg="mod">
          <ac:chgData name="Carrie Roberson" userId="ad15ced66ed045d5" providerId="LiveId" clId="{BE701A23-EEFB-4B0C-9175-1FE563D98513}" dt="2022-10-25T17:37:37.070" v="745" actId="20577"/>
          <ac:spMkLst>
            <pc:docMk/>
            <pc:sldMk cId="3257180489" sldId="272"/>
            <ac:spMk id="149" creationId="{00000000-0000-0000-0000-000000000000}"/>
          </ac:spMkLst>
        </pc:spChg>
        <pc:picChg chg="mod">
          <ac:chgData name="Carrie Roberson" userId="ad15ced66ed045d5" providerId="LiveId" clId="{BE701A23-EEFB-4B0C-9175-1FE563D98513}" dt="2022-10-25T17:37:09.525" v="729" actId="1076"/>
          <ac:picMkLst>
            <pc:docMk/>
            <pc:sldMk cId="3257180489" sldId="272"/>
            <ac:picMk id="2" creationId="{F7C15A2D-1423-F60A-D2B5-4DAB86593AB5}"/>
          </ac:picMkLst>
        </pc:picChg>
      </pc:sldChg>
      <pc:sldChg chg="modSp mod ord">
        <pc:chgData name="Carrie Roberson" userId="ad15ced66ed045d5" providerId="LiveId" clId="{BE701A23-EEFB-4B0C-9175-1FE563D98513}" dt="2022-10-25T17:37:43.071" v="747"/>
        <pc:sldMkLst>
          <pc:docMk/>
          <pc:sldMk cId="545832422" sldId="274"/>
        </pc:sldMkLst>
        <pc:spChg chg="mod">
          <ac:chgData name="Carrie Roberson" userId="ad15ced66ed045d5" providerId="LiveId" clId="{BE701A23-EEFB-4B0C-9175-1FE563D98513}" dt="2022-10-25T17:34:01.846" v="722" actId="20577"/>
          <ac:spMkLst>
            <pc:docMk/>
            <pc:sldMk cId="545832422" sldId="274"/>
            <ac:spMk id="156"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5CB547-D8BB-5C48-8462-FD0CB901A9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42683E5D-00DF-F041-A84B-D6F1E6295E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975C498-9A9C-764D-B6F1-237599E8A721}" type="datetimeFigureOut">
              <a:rPr lang="en-US"/>
              <a:pPr>
                <a:defRPr/>
              </a:pPr>
              <a:t>10/25/2022</a:t>
            </a:fld>
            <a:endParaRPr lang="en-US"/>
          </a:p>
        </p:txBody>
      </p:sp>
      <p:sp>
        <p:nvSpPr>
          <p:cNvPr id="4" name="Footer Placeholder 3">
            <a:extLst>
              <a:ext uri="{FF2B5EF4-FFF2-40B4-BE49-F238E27FC236}">
                <a16:creationId xmlns:a16="http://schemas.microsoft.com/office/drawing/2014/main" id="{6E55CACD-274B-DE4E-99EE-46077CD0BC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EF1FC012-AC68-714B-9724-7A479BC42B14}"/>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ED9D3B7-7C65-2F44-B8CE-1AE4CFFD329F}"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915D97-8592-FF4E-9875-358BF4973D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BFF2FB98-4577-9543-8172-332ACAD91FC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6EE5E2D6-94F0-5445-8872-D2557A2AA862}" type="datetimeFigureOut">
              <a:rPr lang="en-US"/>
              <a:pPr>
                <a:defRPr/>
              </a:pPr>
              <a:t>10/25/2022</a:t>
            </a:fld>
            <a:endParaRPr lang="en-US"/>
          </a:p>
        </p:txBody>
      </p:sp>
      <p:sp>
        <p:nvSpPr>
          <p:cNvPr id="4" name="Slide Image Placeholder 3">
            <a:extLst>
              <a:ext uri="{FF2B5EF4-FFF2-40B4-BE49-F238E27FC236}">
                <a16:creationId xmlns:a16="http://schemas.microsoft.com/office/drawing/2014/main" id="{6F9F6430-99A5-C04A-A795-F657A572726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1A5CFA7-3E9F-FA48-842F-93F2B10560D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10F7AEB-216D-7346-A3DF-4423C420B26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2EF5396A-B27A-3E44-8659-67897C8AAD3C}"/>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4745E52-6025-A649-9923-01E10DB281B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lead to intros</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1</a:t>
            </a:fld>
            <a:endParaRPr lang="en-US" altLang="en-US"/>
          </a:p>
        </p:txBody>
      </p:sp>
    </p:spTree>
    <p:extLst>
      <p:ext uri="{BB962C8B-B14F-4D97-AF65-F5344CB8AC3E}">
        <p14:creationId xmlns:p14="http://schemas.microsoft.com/office/powerpoint/2010/main" val="58284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5e0346de34_1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5e0346de34_1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Carrie- diversion and challenge to meet CC/local mission. Vision for Success and local strategic plans, equity? </a:t>
            </a:r>
            <a:endParaRPr dirty="0"/>
          </a:p>
        </p:txBody>
      </p:sp>
      <p:sp>
        <p:nvSpPr>
          <p:cNvPr id="114" name="Google Shape;114;g15e0346de34_1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extLst>
      <p:ext uri="{BB962C8B-B14F-4D97-AF65-F5344CB8AC3E}">
        <p14:creationId xmlns:p14="http://schemas.microsoft.com/office/powerpoint/2010/main" val="1980398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Carrie- what realities over time tell the story? Systemic </a:t>
            </a:r>
            <a:r>
              <a:rPr lang="en-US"/>
              <a:t>and local</a:t>
            </a:r>
            <a:endParaRPr dirty="0"/>
          </a:p>
          <a:p>
            <a:pPr marL="0" lvl="0" indent="0" algn="l" rtl="0">
              <a:lnSpc>
                <a:spcPct val="115000"/>
              </a:lnSpc>
              <a:spcBef>
                <a:spcPts val="2400"/>
              </a:spcBef>
              <a:spcAft>
                <a:spcPts val="0"/>
              </a:spcAft>
              <a:buClr>
                <a:schemeClr val="dk1"/>
              </a:buClr>
              <a:buSzPts val="1100"/>
              <a:buFont typeface="Arial"/>
              <a:buNone/>
            </a:pPr>
            <a:r>
              <a:rPr lang="en-US" sz="2300" b="1" dirty="0">
                <a:latin typeface="Arial"/>
                <a:ea typeface="Arial"/>
                <a:cs typeface="Arial"/>
                <a:sym typeface="Arial"/>
              </a:rPr>
              <a:t>California Community Colleges</a:t>
            </a:r>
            <a:endParaRPr sz="2300" b="1"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dirty="0">
                <a:latin typeface="Arial"/>
                <a:ea typeface="Arial"/>
                <a:cs typeface="Arial"/>
                <a:sym typeface="Arial"/>
              </a:rPr>
              <a:t>(1) The California Community Colleges shall, as a primary mission, offer academic and vocational instruction at the lower division level for both younger and older students, including those persons returning to school. Public community colleges shall offer instruction through but not beyond the second year of college. These institutions may grant the associate in arts and the associate in science degree.</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dirty="0">
                <a:latin typeface="Arial"/>
                <a:ea typeface="Arial"/>
                <a:cs typeface="Arial"/>
                <a:sym typeface="Arial"/>
              </a:rPr>
              <a:t>(2) In addition to the primary mission of academic and vocational instruction, the community colleges shall offer instruction and courses to achieve all of the following:</a:t>
            </a:r>
            <a:endParaRPr sz="1100" dirty="0">
              <a:latin typeface="Arial"/>
              <a:ea typeface="Arial"/>
              <a:cs typeface="Arial"/>
              <a:sym typeface="Arial"/>
            </a:endParaRPr>
          </a:p>
          <a:p>
            <a:pPr marL="381000" marR="381000" lvl="0" indent="0" algn="l" rtl="0">
              <a:lnSpc>
                <a:spcPct val="115000"/>
              </a:lnSpc>
              <a:spcBef>
                <a:spcPts val="1200"/>
              </a:spcBef>
              <a:spcAft>
                <a:spcPts val="0"/>
              </a:spcAft>
              <a:buClr>
                <a:schemeClr val="dk1"/>
              </a:buClr>
              <a:buSzPts val="1100"/>
              <a:buFont typeface="Arial"/>
              <a:buNone/>
            </a:pPr>
            <a:r>
              <a:rPr lang="en-US" sz="1100" dirty="0">
                <a:latin typeface="Arial"/>
                <a:ea typeface="Arial"/>
                <a:cs typeface="Arial"/>
                <a:sym typeface="Arial"/>
              </a:rPr>
              <a:t>(A) The provision of remedial instruction for those in need of it and, in conjunction with the school districts, instruction in English as a second language, adult noncredit instruction, and support services which help students succeed at the postsecondary level are reaffirmed and supported as essential and important functions of the community colleges.</a:t>
            </a:r>
            <a:endParaRPr sz="1100" dirty="0">
              <a:latin typeface="Arial"/>
              <a:ea typeface="Arial"/>
              <a:cs typeface="Arial"/>
              <a:sym typeface="Arial"/>
            </a:endParaRPr>
          </a:p>
          <a:p>
            <a:pPr marL="381000" marR="381000" lvl="0" indent="0" algn="l" rtl="0">
              <a:lnSpc>
                <a:spcPct val="115000"/>
              </a:lnSpc>
              <a:spcBef>
                <a:spcPts val="1200"/>
              </a:spcBef>
              <a:spcAft>
                <a:spcPts val="0"/>
              </a:spcAft>
              <a:buClr>
                <a:schemeClr val="dk1"/>
              </a:buClr>
              <a:buSzPts val="1100"/>
              <a:buFont typeface="Arial"/>
              <a:buNone/>
            </a:pPr>
            <a:r>
              <a:rPr lang="en-US" sz="1100" dirty="0">
                <a:latin typeface="Arial"/>
                <a:ea typeface="Arial"/>
                <a:cs typeface="Arial"/>
                <a:sym typeface="Arial"/>
              </a:rPr>
              <a:t>(B) The provision of adult noncredit education curricula in areas defined as being in the state's interest is an essential and important function of the community colleges.</a:t>
            </a:r>
            <a:endParaRPr sz="1100" dirty="0">
              <a:latin typeface="Arial"/>
              <a:ea typeface="Arial"/>
              <a:cs typeface="Arial"/>
              <a:sym typeface="Arial"/>
            </a:endParaRPr>
          </a:p>
          <a:p>
            <a:pPr marL="381000" marR="381000" lvl="0" indent="0" algn="l" rtl="0">
              <a:lnSpc>
                <a:spcPct val="115000"/>
              </a:lnSpc>
              <a:spcBef>
                <a:spcPts val="1200"/>
              </a:spcBef>
              <a:spcAft>
                <a:spcPts val="0"/>
              </a:spcAft>
              <a:buClr>
                <a:schemeClr val="dk1"/>
              </a:buClr>
              <a:buSzPts val="1100"/>
              <a:buFont typeface="Arial"/>
              <a:buNone/>
            </a:pPr>
            <a:r>
              <a:rPr lang="en-US" sz="1100" dirty="0">
                <a:latin typeface="Arial"/>
                <a:ea typeface="Arial"/>
                <a:cs typeface="Arial"/>
                <a:sym typeface="Arial"/>
              </a:rPr>
              <a:t>(C) The provision of community services courses and programs is an authorized function of the community colleges so long as their provision is compatible with an institution's ability to meet its obligations in its primary missions.</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dirty="0">
                <a:latin typeface="Arial"/>
                <a:ea typeface="Arial"/>
                <a:cs typeface="Arial"/>
                <a:sym typeface="Arial"/>
              </a:rPr>
              <a:t>(3) A primary mission of the California Community Colleges is to advance California's economic growth and global competitiveness through education, training, and services that contribute to continuous work force improvement.</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dirty="0">
                <a:latin typeface="Arial"/>
                <a:ea typeface="Arial"/>
                <a:cs typeface="Arial"/>
                <a:sym typeface="Arial"/>
              </a:rPr>
              <a:t>(4) The community colleges may conduct to the extent that state funding is provided, institutional research concerning student learning and retention as is needed to facilitate their educational missions.</a:t>
            </a:r>
            <a:endParaRPr sz="1100" dirty="0">
              <a:latin typeface="Arial"/>
              <a:ea typeface="Arial"/>
              <a:cs typeface="Arial"/>
              <a:sym typeface="Arial"/>
            </a:endParaRPr>
          </a:p>
          <a:p>
            <a:pPr marL="0" lvl="0" indent="0" algn="l" rtl="0">
              <a:lnSpc>
                <a:spcPct val="115000"/>
              </a:lnSpc>
              <a:spcBef>
                <a:spcPts val="1200"/>
              </a:spcBef>
              <a:spcAft>
                <a:spcPts val="1200"/>
              </a:spcAft>
              <a:buNone/>
            </a:pPr>
            <a:r>
              <a:rPr lang="en-US" sz="1100" dirty="0">
                <a:latin typeface="Arial"/>
                <a:ea typeface="Arial"/>
                <a:cs typeface="Arial"/>
                <a:sym typeface="Arial"/>
              </a:rPr>
              <a:t>[from California Education Code Section 66010.4 (a) , as of 10/19/99]</a:t>
            </a:r>
            <a:endParaRPr dirty="0"/>
          </a:p>
        </p:txBody>
      </p:sp>
      <p:sp>
        <p:nvSpPr>
          <p:cNvPr id="127" name="Google Shape;12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6605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Wendy</a:t>
            </a:r>
            <a:endParaRPr dirty="0"/>
          </a:p>
        </p:txBody>
      </p:sp>
      <p:sp>
        <p:nvSpPr>
          <p:cNvPr id="133" name="Google Shape;13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6116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56c6f594f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56c6f594fa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Carrie/Wendy-how/ telling stories, value of CTE- especially legislators</a:t>
            </a:r>
            <a:endParaRPr dirty="0"/>
          </a:p>
        </p:txBody>
      </p:sp>
      <p:sp>
        <p:nvSpPr>
          <p:cNvPr id="140" name="Google Shape;140;g156c6f594fa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extLst>
      <p:ext uri="{BB962C8B-B14F-4D97-AF65-F5344CB8AC3E}">
        <p14:creationId xmlns:p14="http://schemas.microsoft.com/office/powerpoint/2010/main" val="2477058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2510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56072fcac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56072fcacf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Ginni</a:t>
            </a:r>
            <a:endParaRPr dirty="0"/>
          </a:p>
        </p:txBody>
      </p:sp>
      <p:sp>
        <p:nvSpPr>
          <p:cNvPr id="147" name="Google Shape;147;g156072fcacf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extLst>
      <p:ext uri="{BB962C8B-B14F-4D97-AF65-F5344CB8AC3E}">
        <p14:creationId xmlns:p14="http://schemas.microsoft.com/office/powerpoint/2010/main" val="1722619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Who’s in the room?</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2</a:t>
            </a:fld>
            <a:endParaRPr lang="en-US" altLang="en-US"/>
          </a:p>
        </p:txBody>
      </p:sp>
    </p:spTree>
    <p:extLst>
      <p:ext uri="{BB962C8B-B14F-4D97-AF65-F5344CB8AC3E}">
        <p14:creationId xmlns:p14="http://schemas.microsoft.com/office/powerpoint/2010/main" val="3761929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Carrie- Add firehose image</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3</a:t>
            </a:fld>
            <a:endParaRPr lang="en-US" altLang="en-US"/>
          </a:p>
        </p:txBody>
      </p:sp>
    </p:spTree>
    <p:extLst>
      <p:ext uri="{BB962C8B-B14F-4D97-AF65-F5344CB8AC3E}">
        <p14:creationId xmlns:p14="http://schemas.microsoft.com/office/powerpoint/2010/main" val="346100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Carrie</a:t>
            </a:r>
            <a:endParaRPr/>
          </a:p>
        </p:txBody>
      </p:sp>
      <p:sp>
        <p:nvSpPr>
          <p:cNvPr id="83" name="Google Shape;8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3942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Ginni</a:t>
            </a:r>
            <a:endParaRPr/>
          </a:p>
        </p:txBody>
      </p:sp>
      <p:sp>
        <p:nvSpPr>
          <p:cNvPr id="89" name="Google Shape;8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0329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Ginni</a:t>
            </a:r>
            <a:r>
              <a:rPr lang="en-US" dirty="0"/>
              <a:t> and Wendy *info in other presentations</a:t>
            </a:r>
          </a:p>
          <a:p>
            <a:pPr marL="0" lvl="0" indent="0" algn="l" rtl="0">
              <a:spcBef>
                <a:spcPts val="0"/>
              </a:spcBef>
              <a:spcAft>
                <a:spcPts val="0"/>
              </a:spcAft>
              <a:buNone/>
            </a:pPr>
            <a:r>
              <a:rPr lang="en-US" dirty="0" err="1"/>
              <a:t>Ginni</a:t>
            </a:r>
            <a:r>
              <a:rPr lang="en-US" dirty="0"/>
              <a:t>: 1440, 440, (2017), 928, 927, Ethnic Studies</a:t>
            </a:r>
          </a:p>
          <a:p>
            <a:pPr marL="0" lvl="0" indent="0" algn="l" rtl="0">
              <a:spcBef>
                <a:spcPts val="0"/>
              </a:spcBef>
              <a:spcAft>
                <a:spcPts val="0"/>
              </a:spcAft>
              <a:buNone/>
            </a:pPr>
            <a:r>
              <a:rPr lang="en-US" dirty="0"/>
              <a:t>Wendy: 1456, SWP, (2018-2019), 1111, 1705</a:t>
            </a:r>
          </a:p>
          <a:p>
            <a:pPr marL="0" lvl="0" indent="0" algn="l" rtl="0">
              <a:spcBef>
                <a:spcPts val="0"/>
              </a:spcBef>
              <a:spcAft>
                <a:spcPts val="0"/>
              </a:spcAft>
              <a:buNone/>
            </a:pPr>
            <a:endParaRPr dirty="0"/>
          </a:p>
        </p:txBody>
      </p:sp>
      <p:sp>
        <p:nvSpPr>
          <p:cNvPr id="95" name="Google Shape;9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3230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Wendy- affirming CTE</a:t>
            </a:r>
            <a:endParaRPr dirty="0"/>
          </a:p>
        </p:txBody>
      </p:sp>
      <p:sp>
        <p:nvSpPr>
          <p:cNvPr id="101" name="Google Shape;10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1974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5e0346de34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Ginni</a:t>
            </a:r>
            <a:r>
              <a:rPr lang="en-US" dirty="0"/>
              <a:t>- affirming CTE</a:t>
            </a:r>
            <a:endParaRPr dirty="0"/>
          </a:p>
        </p:txBody>
      </p:sp>
      <p:sp>
        <p:nvSpPr>
          <p:cNvPr id="107" name="Google Shape;107;g15e0346de34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4680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5a960ed82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5a960ed820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Carrie</a:t>
            </a:r>
            <a:endParaRPr/>
          </a:p>
        </p:txBody>
      </p:sp>
      <p:sp>
        <p:nvSpPr>
          <p:cNvPr id="121" name="Google Shape;121;g15a960ed820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extLst>
      <p:ext uri="{BB962C8B-B14F-4D97-AF65-F5344CB8AC3E}">
        <p14:creationId xmlns:p14="http://schemas.microsoft.com/office/powerpoint/2010/main" val="4538926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59005" y="4323806"/>
            <a:ext cx="10432249" cy="2160534"/>
          </a:xfrm>
        </p:spPr>
        <p:txBody>
          <a:bodyPr anchor="t">
            <a:normAutofit/>
          </a:bodyPr>
          <a:lstStyle>
            <a:lvl1pPr algn="ctr">
              <a:lnSpc>
                <a:spcPct val="100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608169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B5D9C5-9014-EB56-9A64-DFFD98D9B732}"/>
              </a:ext>
            </a:extLst>
          </p:cNvPr>
          <p:cNvSpPr/>
          <p:nvPr userDrawn="1"/>
        </p:nvSpPr>
        <p:spPr>
          <a:xfrm>
            <a:off x="0" y="0"/>
            <a:ext cx="12192000" cy="227293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a:extLst>
              <a:ext uri="{FF2B5EF4-FFF2-40B4-BE49-F238E27FC236}">
                <a16:creationId xmlns:a16="http://schemas.microsoft.com/office/drawing/2014/main" id="{81C2F473-8038-C74B-8DC1-AF9F6E97677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95450" y="403412"/>
            <a:ext cx="8558347" cy="1685768"/>
          </a:xfrm>
        </p:spPr>
        <p:txBody>
          <a:bodyPr>
            <a:normAutofit/>
          </a:bodyPr>
          <a:lstStyle>
            <a:lvl1pPr algn="l">
              <a:defRPr sz="38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12">
            <a:extLst>
              <a:ext uri="{FF2B5EF4-FFF2-40B4-BE49-F238E27FC236}">
                <a16:creationId xmlns:a16="http://schemas.microsoft.com/office/drawing/2014/main" id="{1E0B24B1-20CE-244C-A568-F07B26F877E2}"/>
              </a:ext>
            </a:extLst>
          </p:cNvPr>
          <p:cNvSpPr>
            <a:spLocks noGrp="1"/>
          </p:cNvSpPr>
          <p:nvPr>
            <p:ph type="sldNum" sz="quarter" idx="10"/>
          </p:nvPr>
        </p:nvSpPr>
        <p:spPr/>
        <p:txBody>
          <a:bodyPr/>
          <a:lstStyle>
            <a:lvl1pPr>
              <a:defRPr/>
            </a:lvl1pPr>
          </a:lstStyle>
          <a:p>
            <a:pPr>
              <a:defRPr/>
            </a:pPr>
            <a:fld id="{8856F6ED-E3DC-8A4A-AABE-AFCED42314C4}" type="slidenum">
              <a:rPr lang="en-US" altLang="en-US"/>
              <a:pPr>
                <a:defRPr/>
              </a:pPr>
              <a:t>‹#›</a:t>
            </a:fld>
            <a:endParaRPr lang="en-US" altLang="en-US"/>
          </a:p>
        </p:txBody>
      </p:sp>
      <p:pic>
        <p:nvPicPr>
          <p:cNvPr id="9" name="Picture 8">
            <a:extLst>
              <a:ext uri="{FF2B5EF4-FFF2-40B4-BE49-F238E27FC236}">
                <a16:creationId xmlns:a16="http://schemas.microsoft.com/office/drawing/2014/main" id="{FD52B5BC-FC2D-2623-CCCD-B25C3BDCFF64}"/>
              </a:ext>
            </a:extLst>
          </p:cNvPr>
          <p:cNvPicPr>
            <a:picLocks noChangeAspect="1"/>
          </p:cNvPicPr>
          <p:nvPr userDrawn="1"/>
        </p:nvPicPr>
        <p:blipFill>
          <a:blip r:embed="rId3"/>
          <a:stretch>
            <a:fillRect/>
          </a:stretch>
        </p:blipFill>
        <p:spPr>
          <a:xfrm>
            <a:off x="0" y="0"/>
            <a:ext cx="2575995" cy="2272937"/>
          </a:xfrm>
          <a:prstGeom prst="rect">
            <a:avLst/>
          </a:prstGeom>
        </p:spPr>
      </p:pic>
    </p:spTree>
    <p:extLst>
      <p:ext uri="{BB962C8B-B14F-4D97-AF65-F5344CB8AC3E}">
        <p14:creationId xmlns:p14="http://schemas.microsoft.com/office/powerpoint/2010/main" val="1020009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2 Column Slide">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FF66E5AA-0B67-8348-93AF-8A6B4FB72A2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800">
                <a:solidFill>
                  <a:schemeClr val="tx1"/>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D32AE22C-3BFA-9A4F-BCC7-138B587C9726}"/>
              </a:ext>
            </a:extLst>
          </p:cNvPr>
          <p:cNvSpPr>
            <a:spLocks noGrp="1"/>
          </p:cNvSpPr>
          <p:nvPr>
            <p:ph type="sldNum" sz="quarter" idx="10"/>
          </p:nvPr>
        </p:nvSpPr>
        <p:spPr/>
        <p:txBody>
          <a:bodyPr/>
          <a:lstStyle>
            <a:lvl1pPr>
              <a:defRPr/>
            </a:lvl1pPr>
          </a:lstStyle>
          <a:p>
            <a:pPr>
              <a:defRPr/>
            </a:pPr>
            <a:fld id="{CDE0A226-D696-6347-98C5-4ECD9707C98F}" type="slidenum">
              <a:rPr lang="en-US" altLang="en-US"/>
              <a:pPr>
                <a:defRPr/>
              </a:pPr>
              <a:t>‹#›</a:t>
            </a:fld>
            <a:endParaRPr lang="en-US" altLang="en-US"/>
          </a:p>
        </p:txBody>
      </p:sp>
      <p:pic>
        <p:nvPicPr>
          <p:cNvPr id="3" name="Picture 2">
            <a:extLst>
              <a:ext uri="{FF2B5EF4-FFF2-40B4-BE49-F238E27FC236}">
                <a16:creationId xmlns:a16="http://schemas.microsoft.com/office/drawing/2014/main" id="{C3E2443D-989E-0161-BCC7-E56A455E4A62}"/>
              </a:ext>
            </a:extLst>
          </p:cNvPr>
          <p:cNvPicPr>
            <a:picLocks noChangeAspect="1"/>
          </p:cNvPicPr>
          <p:nvPr userDrawn="1"/>
        </p:nvPicPr>
        <p:blipFill>
          <a:blip r:embed="rId3"/>
          <a:srcRect/>
          <a:stretch/>
        </p:blipFill>
        <p:spPr>
          <a:xfrm>
            <a:off x="-7112" y="5463"/>
            <a:ext cx="820736" cy="6847074"/>
          </a:xfrm>
          <a:prstGeom prst="rect">
            <a:avLst/>
          </a:prstGeom>
          <a:effectLst>
            <a:outerShdw blurRad="190500" dist="50800" algn="ctr" rotWithShape="0">
              <a:srgbClr val="000000">
                <a:alpha val="40000"/>
              </a:srgbClr>
            </a:outerShdw>
          </a:effectLst>
        </p:spPr>
      </p:pic>
    </p:spTree>
    <p:extLst>
      <p:ext uri="{BB962C8B-B14F-4D97-AF65-F5344CB8AC3E}">
        <p14:creationId xmlns:p14="http://schemas.microsoft.com/office/powerpoint/2010/main" val="3530744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1 Column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74374DEF-593A-4D43-8E6D-A915BF27F0B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800">
                <a:solidFill>
                  <a:schemeClr val="tx1"/>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D910648A-46C8-AB4B-96EC-1AC10F013ECC}"/>
              </a:ext>
            </a:extLst>
          </p:cNvPr>
          <p:cNvSpPr>
            <a:spLocks noGrp="1"/>
          </p:cNvSpPr>
          <p:nvPr>
            <p:ph type="sldNum" sz="quarter" idx="10"/>
          </p:nvPr>
        </p:nvSpPr>
        <p:spPr/>
        <p:txBody>
          <a:bodyPr/>
          <a:lstStyle>
            <a:lvl1pPr>
              <a:defRPr/>
            </a:lvl1pPr>
          </a:lstStyle>
          <a:p>
            <a:pPr>
              <a:defRPr/>
            </a:pPr>
            <a:fld id="{06DDD070-D08E-4B40-B4AC-DB5751E9D83C}" type="slidenum">
              <a:rPr lang="en-US" altLang="en-US"/>
              <a:pPr>
                <a:defRPr/>
              </a:pPr>
              <a:t>‹#›</a:t>
            </a:fld>
            <a:endParaRPr lang="en-US" altLang="en-US"/>
          </a:p>
        </p:txBody>
      </p:sp>
      <p:pic>
        <p:nvPicPr>
          <p:cNvPr id="8" name="Picture 7">
            <a:extLst>
              <a:ext uri="{FF2B5EF4-FFF2-40B4-BE49-F238E27FC236}">
                <a16:creationId xmlns:a16="http://schemas.microsoft.com/office/drawing/2014/main" id="{E5C9404B-2868-264C-B504-B836A1219C9D}"/>
              </a:ext>
            </a:extLst>
          </p:cNvPr>
          <p:cNvPicPr>
            <a:picLocks noChangeAspect="1"/>
          </p:cNvPicPr>
          <p:nvPr userDrawn="1"/>
        </p:nvPicPr>
        <p:blipFill>
          <a:blip r:embed="rId3"/>
          <a:srcRect/>
          <a:stretch/>
        </p:blipFill>
        <p:spPr>
          <a:xfrm>
            <a:off x="-7112" y="5463"/>
            <a:ext cx="820736" cy="6847074"/>
          </a:xfrm>
          <a:prstGeom prst="rect">
            <a:avLst/>
          </a:prstGeom>
          <a:effectLst>
            <a:outerShdw blurRad="190500" dist="50800" algn="ctr" rotWithShape="0">
              <a:srgbClr val="000000">
                <a:alpha val="40000"/>
              </a:srgbClr>
            </a:outerShdw>
          </a:effectLst>
        </p:spPr>
      </p:pic>
    </p:spTree>
    <p:extLst>
      <p:ext uri="{BB962C8B-B14F-4D97-AF65-F5344CB8AC3E}">
        <p14:creationId xmlns:p14="http://schemas.microsoft.com/office/powerpoint/2010/main" val="3448332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B80F9B99-8263-EA4C-B572-EE434178C8B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87CA25C0-FBDE-374E-8B02-A3DFA7FC7AFA}"/>
              </a:ext>
            </a:extLst>
          </p:cNvPr>
          <p:cNvSpPr>
            <a:spLocks noGrp="1"/>
          </p:cNvSpPr>
          <p:nvPr>
            <p:ph type="sldNum" sz="quarter" idx="10"/>
          </p:nvPr>
        </p:nvSpPr>
        <p:spPr>
          <a:xfrm>
            <a:off x="10298113" y="6356350"/>
            <a:ext cx="1055687" cy="365125"/>
          </a:xfrm>
        </p:spPr>
        <p:txBody>
          <a:bodyPr/>
          <a:lstStyle>
            <a:lvl1pPr>
              <a:defRPr/>
            </a:lvl1pPr>
          </a:lstStyle>
          <a:p>
            <a:pPr>
              <a:defRPr/>
            </a:pPr>
            <a:fld id="{55F1E47E-D7EC-2141-BEFC-978E97EE44D1}" type="slidenum">
              <a:rPr lang="en-US" altLang="en-US"/>
              <a:pPr>
                <a:defRPr/>
              </a:pPr>
              <a:t>‹#›</a:t>
            </a:fld>
            <a:endParaRPr lang="en-US" altLang="en-US"/>
          </a:p>
        </p:txBody>
      </p:sp>
    </p:spTree>
    <p:extLst>
      <p:ext uri="{BB962C8B-B14F-4D97-AF65-F5344CB8AC3E}">
        <p14:creationId xmlns:p14="http://schemas.microsoft.com/office/powerpoint/2010/main" val="42429514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368F019-6ADE-9B41-AEFC-12D26889A271}"/>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a:extLst>
              <a:ext uri="{FF2B5EF4-FFF2-40B4-BE49-F238E27FC236}">
                <a16:creationId xmlns:a16="http://schemas.microsoft.com/office/drawing/2014/main" id="{9BEC97F8-5603-C842-9003-509EE69DAB1D}"/>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 Remember to ad alt text to all imported graphics and images.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5" name="Slide Number Placeholder 14">
            <a:extLst>
              <a:ext uri="{FF2B5EF4-FFF2-40B4-BE49-F238E27FC236}">
                <a16:creationId xmlns:a16="http://schemas.microsoft.com/office/drawing/2014/main" id="{185FCD8D-1E30-B240-9C71-F2AE6C6B8298}"/>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B803B18D-F6BB-7446-AB8B-B65811EA606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9" r:id="rId5"/>
  </p:sldLayoutIdLst>
  <p:hf hdr="0" dt="0"/>
  <p:txStyles>
    <p:titleStyle>
      <a:lvl1pPr algn="l" rtl="0" eaLnBrk="1" fontAlgn="base" hangingPunct="1">
        <a:lnSpc>
          <a:spcPct val="90000"/>
        </a:lnSpc>
        <a:spcBef>
          <a:spcPct val="0"/>
        </a:spcBef>
        <a:spcAft>
          <a:spcPct val="0"/>
        </a:spcAft>
        <a:defRPr sz="4400" kern="1200">
          <a:solidFill>
            <a:schemeClr val="tx1"/>
          </a:solidFill>
          <a:latin typeface="Georgia" panose="02040502050405020303" pitchFamily="18" charset="0"/>
          <a:ea typeface="Palatino" pitchFamily="2" charset="77"/>
          <a:cs typeface="Georgia" panose="02040502050405020303" pitchFamily="18" charset="0"/>
        </a:defRPr>
      </a:lvl1pPr>
      <a:lvl2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leginfo.legislature.ca.gov/faces/codes_displaySection.xhtml?lawCode=EDC&amp;sectionNum=66010.4."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hyperlink" Target="https://docs.google.com/presentation/d/1ifCwSM4o2ewpgJI1TMOLfkcDmTJm87rMQO0gVSvqP0g/edit?usp=sharing" TargetMode="External"/><Relationship Id="rId3" Type="http://schemas.openxmlformats.org/officeDocument/2006/relationships/hyperlink" Target="mailto:info@asccc.org" TargetMode="External"/><Relationship Id="rId7" Type="http://schemas.openxmlformats.org/officeDocument/2006/relationships/hyperlink" Target="https://youtu.be/r7GpFrD5tgk"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hyperlink" Target="https://www.faccc.org/" TargetMode="External"/><Relationship Id="rId5" Type="http://schemas.openxmlformats.org/officeDocument/2006/relationships/hyperlink" Target="https://www.asccc.org/" TargetMode="External"/><Relationship Id="rId4" Type="http://schemas.openxmlformats.org/officeDocument/2006/relationships/hyperlink" Target="mailto:info@faccc.or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leginfo.legislature.ca.gov/faces/codes_displaySection.xhtml?lawCode=EDC&amp;sectionNum=66010.4."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hyperlink" Target="https://www.cccco.edu/About-Us/Vision-for-Success" TargetMode="External"/><Relationship Id="rId13" Type="http://schemas.openxmlformats.org/officeDocument/2006/relationships/hyperlink" Target="https://leginfo.legislature.ca.gov/faces/billNavClient.xhtml?bill_id=202120220AB927" TargetMode="External"/><Relationship Id="rId3" Type="http://schemas.openxmlformats.org/officeDocument/2006/relationships/hyperlink" Target="https://leginfo.legislature.ca.gov/faces/billNavClient.xhtml?bill_id=200920100SB1440" TargetMode="External"/><Relationship Id="rId7" Type="http://schemas.openxmlformats.org/officeDocument/2006/relationships/hyperlink" Target="https://leginfo.legislature.ca.gov/faces/billTextClient.xhtml?bill_id=201720180AB705" TargetMode="External"/><Relationship Id="rId12" Type="http://schemas.openxmlformats.org/officeDocument/2006/relationships/hyperlink" Target="https://leginfo.legislature.ca.gov/faces/billNavClient.xhtml?bill_id=202120220AB1111"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https://www.cccco.edu/About-Us/Chancellors-Office/Divisions/Workforce-and-Economic-Development/Strong-Workforce-Program" TargetMode="External"/><Relationship Id="rId11" Type="http://schemas.openxmlformats.org/officeDocument/2006/relationships/hyperlink" Target="https://leginfo.legislature.ca.gov/faces/billTextClient.xhtml?bill_id=202120220AB928" TargetMode="External"/><Relationship Id="rId5" Type="http://schemas.openxmlformats.org/officeDocument/2006/relationships/hyperlink" Target="https://leginfo.legislature.ca.gov/faces/billNavClient.xhtml?bill_id=201320140SB440" TargetMode="External"/><Relationship Id="rId15" Type="http://schemas.openxmlformats.org/officeDocument/2006/relationships/hyperlink" Target="https://leginfo.legislature.ca.gov/faces/billTextClient.xhtml?bill_id=202120220AB1705" TargetMode="External"/><Relationship Id="rId10" Type="http://schemas.openxmlformats.org/officeDocument/2006/relationships/hyperlink" Target="https://leginfo.legislature.ca.gov/faces/billTextClient.xhtml?bill_id=201720180AB1809" TargetMode="External"/><Relationship Id="rId4" Type="http://schemas.openxmlformats.org/officeDocument/2006/relationships/hyperlink" Target="https://leginfo.legislature.ca.gov/faces/billNavClient.xhtml?bill_id=201120120SB1456" TargetMode="External"/><Relationship Id="rId9" Type="http://schemas.openxmlformats.org/officeDocument/2006/relationships/hyperlink" Target="https://www.asccc.org/sites/default/files/IV.%20A.%20Addition%20307CCCGuidedPathways.pdf" TargetMode="External"/><Relationship Id="rId14" Type="http://schemas.openxmlformats.org/officeDocument/2006/relationships/hyperlink" Target="https://go.boarddocs.com/ca/cccchan/Board.nsf/files/C44RX3700FBB/$file/revisions-to-title-5-55063-a11y.pdf"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a:extLst>
              <a:ext uri="{FF2B5EF4-FFF2-40B4-BE49-F238E27FC236}">
                <a16:creationId xmlns:a16="http://schemas.microsoft.com/office/drawing/2014/main" id="{AA250F80-C27E-2049-9EEA-4C8186D8701D}"/>
              </a:ext>
            </a:extLst>
          </p:cNvPr>
          <p:cNvSpPr>
            <a:spLocks noGrp="1" noChangeArrowheads="1"/>
          </p:cNvSpPr>
          <p:nvPr>
            <p:ph type="title"/>
          </p:nvPr>
        </p:nvSpPr>
        <p:spPr>
          <a:xfrm>
            <a:off x="958850" y="4683125"/>
            <a:ext cx="10433050" cy="1736725"/>
          </a:xfrm>
        </p:spPr>
        <p:txBody>
          <a:bodyPr anchor="ctr"/>
          <a:lstStyle/>
          <a:p>
            <a:r>
              <a:rPr lang="en-US" altLang="en-US" b="1" dirty="0">
                <a:solidFill>
                  <a:schemeClr val="accent2">
                    <a:lumMod val="60000"/>
                    <a:lumOff val="40000"/>
                  </a:schemeClr>
                </a:solidFill>
              </a:rPr>
              <a:t>Mission Still Possible</a:t>
            </a:r>
            <a:br>
              <a:rPr lang="en-US" altLang="en-US" dirty="0"/>
            </a:br>
            <a:r>
              <a:rPr lang="en-US" altLang="en-US" sz="1800" dirty="0">
                <a:solidFill>
                  <a:schemeClr val="accent3">
                    <a:lumMod val="40000"/>
                    <a:lumOff val="60000"/>
                  </a:schemeClr>
                </a:solidFill>
              </a:rPr>
              <a:t>Friday, November 4 | 4:00-4:45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7"/>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b="1"/>
              <a:t>Cost of Focus on Transfer</a:t>
            </a:r>
            <a:endParaRPr b="1"/>
          </a:p>
        </p:txBody>
      </p:sp>
      <p:sp>
        <p:nvSpPr>
          <p:cNvPr id="117" name="Google Shape;117;p17"/>
          <p:cNvSpPr txBox="1">
            <a:spLocks noGrp="1"/>
          </p:cNvSpPr>
          <p:nvPr>
            <p:ph sz="half" idx="1"/>
          </p:nvPr>
        </p:nvSpPr>
        <p:spPr>
          <a:prstGeom prst="rect">
            <a:avLst/>
          </a:prstGeom>
        </p:spPr>
        <p:txBody>
          <a:bodyPr spcFirstLastPara="1" wrap="square" lIns="91425" tIns="45700" rIns="91425" bIns="45700" anchor="t" anchorCtr="0">
            <a:normAutofit/>
          </a:bodyPr>
          <a:lstStyle/>
          <a:p>
            <a:pPr indent="-457200"/>
            <a:r>
              <a:rPr lang="en-US" dirty="0">
                <a:latin typeface="Times New Roman" panose="02020603050405020304" pitchFamily="18" charset="0"/>
                <a:cs typeface="Times New Roman" panose="02020603050405020304" pitchFamily="18" charset="0"/>
              </a:rPr>
              <a:t>Guided Pathways - $150M + $50M</a:t>
            </a:r>
          </a:p>
          <a:p>
            <a:pPr indent="-457200"/>
            <a:r>
              <a:rPr lang="en-US" dirty="0">
                <a:latin typeface="Times New Roman" panose="02020603050405020304" pitchFamily="18" charset="0"/>
                <a:cs typeface="Times New Roman" panose="02020603050405020304" pitchFamily="18" charset="0"/>
              </a:rPr>
              <a:t>AB 928 - $65M</a:t>
            </a:r>
          </a:p>
          <a:p>
            <a:pPr indent="-457200"/>
            <a:r>
              <a:rPr lang="en-US" dirty="0">
                <a:latin typeface="Times New Roman" panose="02020603050405020304" pitchFamily="18" charset="0"/>
                <a:cs typeface="Times New Roman" panose="02020603050405020304" pitchFamily="18" charset="0"/>
              </a:rPr>
              <a:t>AB 1111 - $115M</a:t>
            </a:r>
          </a:p>
          <a:p>
            <a:pPr indent="-457200"/>
            <a:r>
              <a:rPr lang="en-US" dirty="0">
                <a:latin typeface="Times New Roman" panose="02020603050405020304" pitchFamily="18" charset="0"/>
                <a:cs typeface="Times New Roman" panose="02020603050405020304" pitchFamily="18" charset="0"/>
              </a:rPr>
              <a:t>ZTC - $115M</a:t>
            </a:r>
          </a:p>
          <a:p>
            <a:pPr indent="-457200"/>
            <a:r>
              <a:rPr lang="en-US" dirty="0">
                <a:latin typeface="Times New Roman" panose="02020603050405020304" pitchFamily="18" charset="0"/>
                <a:cs typeface="Times New Roman" panose="02020603050405020304" pitchFamily="18" charset="0"/>
              </a:rPr>
              <a:t>AB 1705 - $64M </a:t>
            </a:r>
          </a:p>
          <a:p>
            <a:pPr indent="-457200"/>
            <a:r>
              <a:rPr lang="en-US" dirty="0">
                <a:latin typeface="Times New Roman" panose="02020603050405020304" pitchFamily="18" charset="0"/>
                <a:cs typeface="Times New Roman" panose="02020603050405020304" pitchFamily="18" charset="0"/>
              </a:rPr>
              <a:t>OERI - $5M </a:t>
            </a:r>
          </a:p>
        </p:txBody>
      </p:sp>
      <p:sp>
        <p:nvSpPr>
          <p:cNvPr id="2" name="Google Shape;117;p17">
            <a:extLst>
              <a:ext uri="{FF2B5EF4-FFF2-40B4-BE49-F238E27FC236}">
                <a16:creationId xmlns:a16="http://schemas.microsoft.com/office/drawing/2014/main" id="{7FBBE535-0A46-E6F3-6152-5AABD77EBE6B}"/>
              </a:ext>
            </a:extLst>
          </p:cNvPr>
          <p:cNvSpPr txBox="1">
            <a:spLocks/>
          </p:cNvSpPr>
          <p:nvPr/>
        </p:nvSpPr>
        <p:spPr>
          <a:xfrm>
            <a:off x="6527470" y="1798320"/>
            <a:ext cx="5087587" cy="4078732"/>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3A3838"/>
              </a:buClr>
              <a:buSzPts val="1800"/>
              <a:buFont typeface="Arial"/>
              <a:buChar char="•"/>
              <a:defRPr sz="2600" b="0" i="0" u="none" strike="noStrike" cap="none">
                <a:solidFill>
                  <a:srgbClr val="3A3838"/>
                </a:solidFill>
                <a:latin typeface="Gill Sans"/>
                <a:ea typeface="Gill Sans"/>
                <a:cs typeface="Gill Sans"/>
                <a:sym typeface="Gill Sans"/>
              </a:defRPr>
            </a:lvl1pPr>
            <a:lvl2pPr marL="914400" marR="0" lvl="1" indent="-342900" algn="l" rtl="0">
              <a:lnSpc>
                <a:spcPct val="90000"/>
              </a:lnSpc>
              <a:spcBef>
                <a:spcPts val="500"/>
              </a:spcBef>
              <a:spcAft>
                <a:spcPts val="0"/>
              </a:spcAft>
              <a:buClr>
                <a:srgbClr val="3A3838"/>
              </a:buClr>
              <a:buSzPts val="1800"/>
              <a:buFont typeface="Arial"/>
              <a:buChar char="•"/>
              <a:defRPr sz="2400" b="0" i="0" u="none" strike="noStrike" cap="none">
                <a:solidFill>
                  <a:srgbClr val="3A3838"/>
                </a:solidFill>
                <a:latin typeface="Gill Sans"/>
                <a:ea typeface="Gill Sans"/>
                <a:cs typeface="Gill Sans"/>
                <a:sym typeface="Gill Sans"/>
              </a:defRPr>
            </a:lvl2pPr>
            <a:lvl3pPr marL="1371600" marR="0" lvl="2" indent="-342900" algn="l" rtl="0">
              <a:lnSpc>
                <a:spcPct val="90000"/>
              </a:lnSpc>
              <a:spcBef>
                <a:spcPts val="500"/>
              </a:spcBef>
              <a:spcAft>
                <a:spcPts val="0"/>
              </a:spcAft>
              <a:buClr>
                <a:srgbClr val="3A3838"/>
              </a:buClr>
              <a:buSzPts val="1800"/>
              <a:buFont typeface="Arial"/>
              <a:buChar char="•"/>
              <a:defRPr sz="2000" b="0" i="0" u="none" strike="noStrike" cap="none">
                <a:solidFill>
                  <a:srgbClr val="3A3838"/>
                </a:solidFill>
                <a:latin typeface="Gill Sans"/>
                <a:ea typeface="Gill Sans"/>
                <a:cs typeface="Gill Sans"/>
                <a:sym typeface="Gill Sans"/>
              </a:defRPr>
            </a:lvl3pPr>
            <a:lvl4pPr marL="1828800" marR="0" lvl="3" indent="-342900" algn="l" rtl="0">
              <a:lnSpc>
                <a:spcPct val="90000"/>
              </a:lnSpc>
              <a:spcBef>
                <a:spcPts val="500"/>
              </a:spcBef>
              <a:spcAft>
                <a:spcPts val="0"/>
              </a:spcAft>
              <a:buClr>
                <a:srgbClr val="3A3838"/>
              </a:buClr>
              <a:buSzPts val="1800"/>
              <a:buFont typeface="Arial"/>
              <a:buChar char="•"/>
              <a:defRPr sz="1800" b="0" i="0" u="none" strike="noStrike" cap="none">
                <a:solidFill>
                  <a:srgbClr val="3A3838"/>
                </a:solidFill>
                <a:latin typeface="Gill Sans"/>
                <a:ea typeface="Gill Sans"/>
                <a:cs typeface="Gill Sans"/>
                <a:sym typeface="Gill Sans"/>
              </a:defRPr>
            </a:lvl4pPr>
            <a:lvl5pPr marL="2286000" marR="0" lvl="4" indent="-342900" algn="l" rtl="0">
              <a:lnSpc>
                <a:spcPct val="90000"/>
              </a:lnSpc>
              <a:spcBef>
                <a:spcPts val="500"/>
              </a:spcBef>
              <a:spcAft>
                <a:spcPts val="0"/>
              </a:spcAft>
              <a:buClr>
                <a:srgbClr val="3A3838"/>
              </a:buClr>
              <a:buSzPts val="1800"/>
              <a:buFont typeface="Arial"/>
              <a:buChar char="•"/>
              <a:defRPr sz="1800" b="0" i="0" u="none" strike="noStrike" cap="none">
                <a:solidFill>
                  <a:srgbClr val="3A3838"/>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indent="-457200"/>
            <a:r>
              <a:rPr lang="en-US" dirty="0">
                <a:latin typeface="Times New Roman" panose="02020603050405020304" pitchFamily="18" charset="0"/>
                <a:cs typeface="Times New Roman" panose="02020603050405020304" pitchFamily="18" charset="0"/>
              </a:rPr>
              <a:t>Local implementation: </a:t>
            </a:r>
          </a:p>
          <a:p>
            <a:pPr lvl="1" indent="-457200"/>
            <a:r>
              <a:rPr lang="en-US" dirty="0">
                <a:latin typeface="Times New Roman" panose="02020603050405020304" pitchFamily="18" charset="0"/>
                <a:cs typeface="Times New Roman" panose="02020603050405020304" pitchFamily="18" charset="0"/>
              </a:rPr>
              <a:t>personnel time, </a:t>
            </a:r>
          </a:p>
          <a:p>
            <a:pPr lvl="1" indent="-457200"/>
            <a:r>
              <a:rPr lang="en-US" dirty="0">
                <a:latin typeface="Times New Roman" panose="02020603050405020304" pitchFamily="18" charset="0"/>
                <a:cs typeface="Times New Roman" panose="02020603050405020304" pitchFamily="18" charset="0"/>
              </a:rPr>
              <a:t>technology, </a:t>
            </a:r>
          </a:p>
          <a:p>
            <a:pPr lvl="1" indent="-457200"/>
            <a:r>
              <a:rPr lang="en-US" dirty="0">
                <a:latin typeface="Times New Roman" panose="02020603050405020304" pitchFamily="18" charset="0"/>
                <a:cs typeface="Times New Roman" panose="02020603050405020304" pitchFamily="18" charset="0"/>
              </a:rPr>
              <a:t>marketing, </a:t>
            </a:r>
          </a:p>
          <a:p>
            <a:pPr lvl="1" indent="-457200"/>
            <a:r>
              <a:rPr lang="en-US" dirty="0">
                <a:latin typeface="Times New Roman" panose="02020603050405020304" pitchFamily="18" charset="0"/>
                <a:cs typeface="Times New Roman" panose="02020603050405020304" pitchFamily="18" charset="0"/>
              </a:rPr>
              <a:t>Etc.</a:t>
            </a:r>
          </a:p>
        </p:txBody>
      </p:sp>
    </p:spTree>
    <p:extLst>
      <p:ext uri="{BB962C8B-B14F-4D97-AF65-F5344CB8AC3E}">
        <p14:creationId xmlns:p14="http://schemas.microsoft.com/office/powerpoint/2010/main" val="3734272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3600"/>
              <a:buFont typeface="Palatino"/>
              <a:buNone/>
            </a:pPr>
            <a:r>
              <a:rPr lang="en-US" sz="3200" b="1" dirty="0"/>
              <a:t>Let’s take another look… </a:t>
            </a:r>
            <a:br>
              <a:rPr lang="en-US" sz="3200" b="1" dirty="0"/>
            </a:br>
            <a:r>
              <a:rPr lang="en-US" sz="3200" b="1" dirty="0"/>
              <a:t>are we fulfilling our mission? </a:t>
            </a:r>
            <a:endParaRPr sz="3200" dirty="0"/>
          </a:p>
        </p:txBody>
      </p:sp>
      <p:sp>
        <p:nvSpPr>
          <p:cNvPr id="130" name="Google Shape;130;p19"/>
          <p:cNvSpPr txBox="1">
            <a:spLocks noGrp="1"/>
          </p:cNvSpPr>
          <p:nvPr>
            <p:ph sz="half" idx="1"/>
          </p:nvPr>
        </p:nvSpPr>
        <p:spPr>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100000"/>
              </a:lnSpc>
              <a:spcBef>
                <a:spcPts val="0"/>
              </a:spcBef>
              <a:spcAft>
                <a:spcPts val="0"/>
              </a:spcAft>
              <a:buNone/>
            </a:pPr>
            <a:r>
              <a:rPr lang="en-US" sz="3200" u="sng" dirty="0">
                <a:solidFill>
                  <a:schemeClr val="accent3"/>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California Education Code §66010.4</a:t>
            </a:r>
            <a:endParaRPr sz="3200" dirty="0">
              <a:solidFill>
                <a:schemeClr val="accent3"/>
              </a:solidFill>
              <a:latin typeface="Times New Roman" panose="02020603050405020304" pitchFamily="18" charset="0"/>
              <a:cs typeface="Times New Roman" panose="02020603050405020304" pitchFamily="18" charset="0"/>
            </a:endParaRPr>
          </a:p>
          <a:p>
            <a:pPr marL="228600" lvl="0" indent="-169227" algn="l" rtl="0">
              <a:lnSpc>
                <a:spcPct val="100000"/>
              </a:lnSpc>
              <a:spcBef>
                <a:spcPts val="500"/>
              </a:spcBef>
              <a:spcAft>
                <a:spcPts val="0"/>
              </a:spcAft>
              <a:buSzPct val="69230"/>
              <a:buChar char="•"/>
            </a:pPr>
            <a:r>
              <a:rPr lang="en-US" dirty="0">
                <a:latin typeface="Times New Roman" panose="02020603050405020304" pitchFamily="18" charset="0"/>
                <a:cs typeface="Times New Roman" panose="02020603050405020304" pitchFamily="18" charset="0"/>
              </a:rPr>
              <a:t>Primary Mission: Academic and Vocational instruction at the lower division level </a:t>
            </a:r>
            <a:endParaRPr dirty="0">
              <a:latin typeface="Times New Roman" panose="02020603050405020304" pitchFamily="18" charset="0"/>
              <a:cs typeface="Times New Roman" panose="02020603050405020304" pitchFamily="18" charset="0"/>
            </a:endParaRPr>
          </a:p>
          <a:p>
            <a:pPr marL="685800" lvl="1" indent="-220027" algn="l" rtl="0">
              <a:lnSpc>
                <a:spcPct val="100000"/>
              </a:lnSpc>
              <a:spcBef>
                <a:spcPts val="0"/>
              </a:spcBef>
              <a:spcAft>
                <a:spcPts val="0"/>
              </a:spcAft>
              <a:buSzPct val="75000"/>
              <a:buChar char="•"/>
            </a:pPr>
            <a:r>
              <a:rPr lang="en-US" dirty="0">
                <a:latin typeface="Times New Roman" panose="02020603050405020304" pitchFamily="18" charset="0"/>
                <a:cs typeface="Times New Roman" panose="02020603050405020304" pitchFamily="18" charset="0"/>
              </a:rPr>
              <a:t>for older, younger, returning students</a:t>
            </a:r>
            <a:endParaRPr dirty="0">
              <a:latin typeface="Times New Roman" panose="02020603050405020304" pitchFamily="18" charset="0"/>
              <a:cs typeface="Times New Roman" panose="02020603050405020304" pitchFamily="18" charset="0"/>
            </a:endParaRPr>
          </a:p>
          <a:p>
            <a:pPr marL="685800" lvl="1" indent="-220027" algn="l" rtl="0">
              <a:lnSpc>
                <a:spcPct val="100000"/>
              </a:lnSpc>
              <a:spcBef>
                <a:spcPts val="0"/>
              </a:spcBef>
              <a:spcAft>
                <a:spcPts val="0"/>
              </a:spcAft>
              <a:buSzPct val="75000"/>
              <a:buChar char="•"/>
            </a:pPr>
            <a:r>
              <a:rPr lang="en-US" dirty="0">
                <a:latin typeface="Times New Roman" panose="02020603050405020304" pitchFamily="18" charset="0"/>
                <a:cs typeface="Times New Roman" panose="02020603050405020304" pitchFamily="18" charset="0"/>
              </a:rPr>
              <a:t>grant associate degrees</a:t>
            </a:r>
            <a:endParaRPr dirty="0">
              <a:latin typeface="Times New Roman" panose="02020603050405020304" pitchFamily="18" charset="0"/>
              <a:cs typeface="Times New Roman" panose="02020603050405020304" pitchFamily="18" charset="0"/>
            </a:endParaRPr>
          </a:p>
          <a:p>
            <a:pPr marL="685800" lvl="1" indent="-220027" algn="l" rtl="0">
              <a:lnSpc>
                <a:spcPct val="100000"/>
              </a:lnSpc>
              <a:spcBef>
                <a:spcPts val="0"/>
              </a:spcBef>
              <a:spcAft>
                <a:spcPts val="0"/>
              </a:spcAft>
              <a:buSzPct val="75000"/>
              <a:buChar char="•"/>
            </a:pPr>
            <a:r>
              <a:rPr lang="en-US" dirty="0">
                <a:latin typeface="Times New Roman" panose="02020603050405020304" pitchFamily="18" charset="0"/>
                <a:cs typeface="Times New Roman" panose="02020603050405020304" pitchFamily="18" charset="0"/>
              </a:rPr>
              <a:t>provide remedial instruction, ESL, noncredit, support services, community services</a:t>
            </a:r>
            <a:endParaRPr dirty="0">
              <a:latin typeface="Times New Roman" panose="02020603050405020304" pitchFamily="18" charset="0"/>
              <a:cs typeface="Times New Roman" panose="02020603050405020304" pitchFamily="18" charset="0"/>
            </a:endParaRPr>
          </a:p>
          <a:p>
            <a:pPr marL="685800" lvl="0" indent="0" algn="l" rtl="0">
              <a:lnSpc>
                <a:spcPct val="100000"/>
              </a:lnSpc>
              <a:spcBef>
                <a:spcPts val="0"/>
              </a:spcBef>
              <a:spcAft>
                <a:spcPts val="0"/>
              </a:spcAft>
              <a:buNone/>
            </a:pPr>
            <a:endParaRPr dirty="0">
              <a:latin typeface="Times New Roman" panose="02020603050405020304" pitchFamily="18" charset="0"/>
              <a:cs typeface="Times New Roman" panose="02020603050405020304" pitchFamily="18" charset="0"/>
            </a:endParaRPr>
          </a:p>
          <a:p>
            <a:pPr marL="228600" lvl="0" indent="-169227" algn="l" rtl="0">
              <a:lnSpc>
                <a:spcPct val="100000"/>
              </a:lnSpc>
              <a:spcBef>
                <a:spcPts val="0"/>
              </a:spcBef>
              <a:spcAft>
                <a:spcPts val="0"/>
              </a:spcAft>
              <a:buSzPct val="69230"/>
              <a:buChar char="•"/>
            </a:pPr>
            <a:r>
              <a:rPr lang="en-US" dirty="0">
                <a:latin typeface="Times New Roman" panose="02020603050405020304" pitchFamily="18" charset="0"/>
                <a:cs typeface="Times New Roman" panose="02020603050405020304" pitchFamily="18" charset="0"/>
              </a:rPr>
              <a:t>Primary Mission: Advance economic growth and global competitiveness that contribute to workforce improvement </a:t>
            </a:r>
            <a:endParaRPr dirty="0">
              <a:latin typeface="Times New Roman" panose="02020603050405020304" pitchFamily="18" charset="0"/>
              <a:cs typeface="Times New Roman" panose="02020603050405020304" pitchFamily="18" charset="0"/>
            </a:endParaRPr>
          </a:p>
          <a:p>
            <a:pPr marL="685800" lvl="1" indent="-220027" algn="l" rtl="0">
              <a:lnSpc>
                <a:spcPct val="100000"/>
              </a:lnSpc>
              <a:spcBef>
                <a:spcPts val="0"/>
              </a:spcBef>
              <a:spcAft>
                <a:spcPts val="0"/>
              </a:spcAft>
              <a:buSzPct val="75000"/>
              <a:buChar char="•"/>
            </a:pPr>
            <a:r>
              <a:rPr lang="en-US" dirty="0">
                <a:latin typeface="Times New Roman" panose="02020603050405020304" pitchFamily="18" charset="0"/>
                <a:cs typeface="Times New Roman" panose="02020603050405020304" pitchFamily="18" charset="0"/>
              </a:rPr>
              <a:t>education, </a:t>
            </a:r>
            <a:endParaRPr dirty="0">
              <a:latin typeface="Times New Roman" panose="02020603050405020304" pitchFamily="18" charset="0"/>
              <a:cs typeface="Times New Roman" panose="02020603050405020304" pitchFamily="18" charset="0"/>
            </a:endParaRPr>
          </a:p>
          <a:p>
            <a:pPr marL="685800" lvl="1" indent="-220027" algn="l" rtl="0">
              <a:lnSpc>
                <a:spcPct val="100000"/>
              </a:lnSpc>
              <a:spcBef>
                <a:spcPts val="0"/>
              </a:spcBef>
              <a:spcAft>
                <a:spcPts val="0"/>
              </a:spcAft>
              <a:buSzPct val="75000"/>
              <a:buChar char="•"/>
            </a:pPr>
            <a:r>
              <a:rPr lang="en-US" dirty="0">
                <a:latin typeface="Times New Roman" panose="02020603050405020304" pitchFamily="18" charset="0"/>
                <a:cs typeface="Times New Roman" panose="02020603050405020304" pitchFamily="18" charset="0"/>
              </a:rPr>
              <a:t>training, and </a:t>
            </a:r>
            <a:endParaRPr dirty="0">
              <a:latin typeface="Times New Roman" panose="02020603050405020304" pitchFamily="18" charset="0"/>
              <a:cs typeface="Times New Roman" panose="02020603050405020304" pitchFamily="18" charset="0"/>
            </a:endParaRPr>
          </a:p>
          <a:p>
            <a:pPr marL="685800" lvl="1" indent="-220027" algn="l" rtl="0">
              <a:lnSpc>
                <a:spcPct val="100000"/>
              </a:lnSpc>
              <a:spcBef>
                <a:spcPts val="0"/>
              </a:spcBef>
              <a:spcAft>
                <a:spcPts val="0"/>
              </a:spcAft>
              <a:buSzPct val="75000"/>
              <a:buChar char="•"/>
            </a:pPr>
            <a:r>
              <a:rPr lang="en-US" dirty="0">
                <a:latin typeface="Times New Roman" panose="02020603050405020304" pitchFamily="18" charset="0"/>
                <a:cs typeface="Times New Roman" panose="02020603050405020304" pitchFamily="18" charset="0"/>
              </a:rPr>
              <a:t>services </a:t>
            </a:r>
            <a:endParaRP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2645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3600"/>
              <a:buFont typeface="Palatino"/>
              <a:buNone/>
            </a:pPr>
            <a:r>
              <a:rPr lang="en-US" b="1" dirty="0"/>
              <a:t>Strategies to Ensure CTE remains </a:t>
            </a:r>
            <a:br>
              <a:rPr lang="en-US" b="1" dirty="0"/>
            </a:br>
            <a:r>
              <a:rPr lang="en-US" b="1" dirty="0">
                <a:solidFill>
                  <a:srgbClr val="7030A0"/>
                </a:solidFill>
              </a:rPr>
              <a:t>‘Mission Still Possible</a:t>
            </a:r>
            <a:r>
              <a:rPr lang="en-US" b="1" dirty="0"/>
              <a:t>’</a:t>
            </a:r>
            <a:endParaRPr dirty="0"/>
          </a:p>
        </p:txBody>
      </p:sp>
      <p:sp>
        <p:nvSpPr>
          <p:cNvPr id="136" name="Google Shape;136;p20"/>
          <p:cNvSpPr txBox="1">
            <a:spLocks noGrp="1"/>
          </p:cNvSpPr>
          <p:nvPr>
            <p:ph sz="half" idx="1"/>
          </p:nvPr>
        </p:nvSpPr>
        <p:spPr>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0"/>
              </a:spcBef>
              <a:spcAft>
                <a:spcPts val="0"/>
              </a:spcAft>
              <a:buSzPts val="1800"/>
              <a:buNone/>
            </a:pPr>
            <a:r>
              <a:rPr lang="en-US" dirty="0">
                <a:latin typeface="Times New Roman" panose="02020603050405020304" pitchFamily="18" charset="0"/>
                <a:cs typeface="Times New Roman" panose="02020603050405020304" pitchFamily="18" charset="0"/>
              </a:rPr>
              <a:t>Communicate broadly about the successes and support needed to improve opportunities to</a:t>
            </a:r>
            <a:endParaRPr dirty="0">
              <a:latin typeface="Times New Roman" panose="02020603050405020304" pitchFamily="18" charset="0"/>
              <a:cs typeface="Times New Roman" panose="02020603050405020304" pitchFamily="18" charset="0"/>
            </a:endParaRPr>
          </a:p>
          <a:p>
            <a:pPr marL="457200" lvl="0" indent="0" algn="l" rtl="0">
              <a:lnSpc>
                <a:spcPct val="90000"/>
              </a:lnSpc>
              <a:spcBef>
                <a:spcPts val="0"/>
              </a:spcBef>
              <a:spcAft>
                <a:spcPts val="0"/>
              </a:spcAft>
              <a:buNone/>
            </a:pPr>
            <a:endParaRPr dirty="0">
              <a:latin typeface="Times New Roman" panose="02020603050405020304" pitchFamily="18" charset="0"/>
              <a:cs typeface="Times New Roman" panose="02020603050405020304" pitchFamily="18" charset="0"/>
            </a:endParaRPr>
          </a:p>
          <a:p>
            <a:pPr marL="914400" lvl="1" indent="-342900" algn="l" rtl="0">
              <a:lnSpc>
                <a:spcPct val="90000"/>
              </a:lnSpc>
              <a:spcBef>
                <a:spcPts val="0"/>
              </a:spcBef>
              <a:spcAft>
                <a:spcPts val="0"/>
              </a:spcAft>
              <a:buSzPts val="1800"/>
              <a:buChar char="•"/>
            </a:pPr>
            <a:r>
              <a:rPr lang="en-US" dirty="0">
                <a:latin typeface="Times New Roman" panose="02020603050405020304" pitchFamily="18" charset="0"/>
                <a:cs typeface="Times New Roman" panose="02020603050405020304" pitchFamily="18" charset="0"/>
              </a:rPr>
              <a:t>Academic Senate for California Community Colleges (ASCCC)</a:t>
            </a:r>
            <a:endParaRPr dirty="0">
              <a:latin typeface="Times New Roman" panose="02020603050405020304" pitchFamily="18" charset="0"/>
              <a:cs typeface="Times New Roman" panose="02020603050405020304" pitchFamily="18" charset="0"/>
            </a:endParaRPr>
          </a:p>
          <a:p>
            <a:pPr marL="914400" lvl="1" indent="-342900" algn="l" rtl="0">
              <a:lnSpc>
                <a:spcPct val="90000"/>
              </a:lnSpc>
              <a:spcBef>
                <a:spcPts val="0"/>
              </a:spcBef>
              <a:spcAft>
                <a:spcPts val="0"/>
              </a:spcAft>
              <a:buSzPts val="1800"/>
              <a:buChar char="•"/>
            </a:pPr>
            <a:r>
              <a:rPr lang="en-US" dirty="0">
                <a:latin typeface="Times New Roman" panose="02020603050405020304" pitchFamily="18" charset="0"/>
                <a:cs typeface="Times New Roman" panose="02020603050405020304" pitchFamily="18" charset="0"/>
              </a:rPr>
              <a:t>Faculty Association of California Community Colleges (FACCC)</a:t>
            </a:r>
            <a:endParaRPr dirty="0">
              <a:latin typeface="Times New Roman" panose="02020603050405020304" pitchFamily="18" charset="0"/>
              <a:cs typeface="Times New Roman" panose="02020603050405020304" pitchFamily="18" charset="0"/>
            </a:endParaRPr>
          </a:p>
          <a:p>
            <a:pPr marL="914400" lvl="1" indent="-342900" algn="l" rtl="0">
              <a:lnSpc>
                <a:spcPct val="90000"/>
              </a:lnSpc>
              <a:spcBef>
                <a:spcPts val="0"/>
              </a:spcBef>
              <a:spcAft>
                <a:spcPts val="0"/>
              </a:spcAft>
              <a:buSzPts val="1800"/>
              <a:buChar char="•"/>
            </a:pPr>
            <a:r>
              <a:rPr lang="en-US" dirty="0">
                <a:latin typeface="Times New Roman" panose="02020603050405020304" pitchFamily="18" charset="0"/>
                <a:cs typeface="Times New Roman" panose="02020603050405020304" pitchFamily="18" charset="0"/>
              </a:rPr>
              <a:t>Student Senate for California Community Colleges (SSCCC)</a:t>
            </a:r>
            <a:endParaRPr dirty="0">
              <a:latin typeface="Times New Roman" panose="02020603050405020304" pitchFamily="18" charset="0"/>
              <a:cs typeface="Times New Roman" panose="02020603050405020304" pitchFamily="18" charset="0"/>
            </a:endParaRPr>
          </a:p>
          <a:p>
            <a:pPr marL="914400" lvl="1" indent="-342900" algn="l" rtl="0">
              <a:lnSpc>
                <a:spcPct val="90000"/>
              </a:lnSpc>
              <a:spcBef>
                <a:spcPts val="0"/>
              </a:spcBef>
              <a:spcAft>
                <a:spcPts val="0"/>
              </a:spcAft>
              <a:buSzPts val="1800"/>
              <a:buChar char="•"/>
            </a:pPr>
            <a:r>
              <a:rPr lang="en-US" dirty="0">
                <a:latin typeface="Times New Roman" panose="02020603050405020304" pitchFamily="18" charset="0"/>
                <a:cs typeface="Times New Roman" panose="02020603050405020304" pitchFamily="18" charset="0"/>
              </a:rPr>
              <a:t>California Community Colleges Chancellor’s Office (CCCCO)</a:t>
            </a:r>
            <a:endParaRPr dirty="0">
              <a:latin typeface="Times New Roman" panose="02020603050405020304" pitchFamily="18" charset="0"/>
              <a:cs typeface="Times New Roman" panose="02020603050405020304" pitchFamily="18" charset="0"/>
            </a:endParaRPr>
          </a:p>
          <a:p>
            <a:pPr marL="914400" lvl="1" indent="-342900" algn="l" rtl="0">
              <a:lnSpc>
                <a:spcPct val="90000"/>
              </a:lnSpc>
              <a:spcBef>
                <a:spcPts val="0"/>
              </a:spcBef>
              <a:spcAft>
                <a:spcPts val="0"/>
              </a:spcAft>
              <a:buSzPts val="1800"/>
              <a:buChar char="•"/>
            </a:pPr>
            <a:r>
              <a:rPr lang="en-US" dirty="0">
                <a:latin typeface="Times New Roman" panose="02020603050405020304" pitchFamily="18" charset="0"/>
                <a:cs typeface="Times New Roman" panose="02020603050405020304" pitchFamily="18" charset="0"/>
              </a:rPr>
              <a:t>Board of Governors</a:t>
            </a:r>
            <a:endParaRPr dirty="0">
              <a:latin typeface="Times New Roman" panose="02020603050405020304" pitchFamily="18" charset="0"/>
              <a:cs typeface="Times New Roman" panose="02020603050405020304" pitchFamily="18" charset="0"/>
            </a:endParaRPr>
          </a:p>
          <a:p>
            <a:pPr marL="914400" lvl="1" indent="-342900" algn="l" rtl="0">
              <a:lnSpc>
                <a:spcPct val="90000"/>
              </a:lnSpc>
              <a:spcBef>
                <a:spcPts val="0"/>
              </a:spcBef>
              <a:spcAft>
                <a:spcPts val="0"/>
              </a:spcAft>
              <a:buSzPts val="1800"/>
              <a:buChar char="•"/>
            </a:pPr>
            <a:r>
              <a:rPr lang="en-US" dirty="0">
                <a:latin typeface="Times New Roman" panose="02020603050405020304" pitchFamily="18" charset="0"/>
                <a:cs typeface="Times New Roman" panose="02020603050405020304" pitchFamily="18" charset="0"/>
              </a:rPr>
              <a:t>Legislature</a:t>
            </a:r>
            <a:endParaRPr dirty="0">
              <a:latin typeface="Times New Roman" panose="02020603050405020304" pitchFamily="18" charset="0"/>
              <a:cs typeface="Times New Roman" panose="02020603050405020304" pitchFamily="18" charset="0"/>
            </a:endParaRPr>
          </a:p>
          <a:p>
            <a:pPr marL="914400" lvl="1" indent="-342900" algn="l" rtl="0">
              <a:lnSpc>
                <a:spcPct val="90000"/>
              </a:lnSpc>
              <a:spcBef>
                <a:spcPts val="0"/>
              </a:spcBef>
              <a:spcAft>
                <a:spcPts val="0"/>
              </a:spcAft>
              <a:buSzPts val="1800"/>
              <a:buChar char="•"/>
            </a:pPr>
            <a:r>
              <a:rPr lang="en-US" dirty="0">
                <a:latin typeface="Times New Roman" panose="02020603050405020304" pitchFamily="18" charset="0"/>
                <a:cs typeface="Times New Roman" panose="02020603050405020304" pitchFamily="18" charset="0"/>
              </a:rPr>
              <a:t>outside interest groups</a:t>
            </a:r>
            <a:endParaRP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2194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1"/>
          <p:cNvSpPr txBox="1">
            <a:spLocks noGrp="1"/>
          </p:cNvSpPr>
          <p:nvPr>
            <p:ph type="title"/>
          </p:nvPr>
        </p:nvSpPr>
        <p:spPr>
          <a:prstGeom prst="rect">
            <a:avLst/>
          </a:prstGeom>
        </p:spPr>
        <p:txBody>
          <a:bodyPr spcFirstLastPara="1" wrap="square" lIns="91425" tIns="45700" rIns="91425" bIns="45700" anchor="b" anchorCtr="0">
            <a:normAutofit/>
          </a:bodyPr>
          <a:lstStyle/>
          <a:p>
            <a:pPr marL="0" lvl="0" indent="0" algn="ctr" rtl="0">
              <a:spcBef>
                <a:spcPts val="0"/>
              </a:spcBef>
              <a:spcAft>
                <a:spcPts val="0"/>
              </a:spcAft>
              <a:buClr>
                <a:schemeClr val="dk2"/>
              </a:buClr>
              <a:buSzPts val="3600"/>
              <a:buFont typeface="Palatino"/>
              <a:buNone/>
            </a:pPr>
            <a:r>
              <a:rPr lang="en-US" b="1" dirty="0"/>
              <a:t>Methods to Ensure CTE remains </a:t>
            </a:r>
            <a:br>
              <a:rPr lang="en-US" b="1" dirty="0"/>
            </a:br>
            <a:r>
              <a:rPr lang="en-US" b="1" dirty="0">
                <a:solidFill>
                  <a:srgbClr val="7030A0"/>
                </a:solidFill>
              </a:rPr>
              <a:t>‘Mission Still Possible</a:t>
            </a:r>
            <a:r>
              <a:rPr lang="en-US" b="1" dirty="0"/>
              <a:t>’</a:t>
            </a:r>
            <a:endParaRPr dirty="0"/>
          </a:p>
        </p:txBody>
      </p:sp>
      <p:sp>
        <p:nvSpPr>
          <p:cNvPr id="143" name="Google Shape;143;p21"/>
          <p:cNvSpPr txBox="1">
            <a:spLocks noGrp="1"/>
          </p:cNvSpPr>
          <p:nvPr>
            <p:ph sz="half" idx="1"/>
          </p:nvPr>
        </p:nvSpPr>
        <p:spPr>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dirty="0">
              <a:latin typeface="Times New Roman" panose="02020603050405020304" pitchFamily="18" charset="0"/>
              <a:cs typeface="Times New Roman" panose="02020603050405020304" pitchFamily="18" charset="0"/>
            </a:endParaRPr>
          </a:p>
          <a:p>
            <a:pPr marL="914400" lvl="1" indent="-342900" algn="l" rtl="0">
              <a:spcBef>
                <a:spcPts val="0"/>
              </a:spcBef>
              <a:spcAft>
                <a:spcPts val="0"/>
              </a:spcAft>
              <a:buSzPts val="1800"/>
              <a:buChar char="•"/>
            </a:pPr>
            <a:r>
              <a:rPr lang="en-US" dirty="0">
                <a:latin typeface="Times New Roman" panose="02020603050405020304" pitchFamily="18" charset="0"/>
                <a:cs typeface="Times New Roman" panose="02020603050405020304" pitchFamily="18" charset="0"/>
              </a:rPr>
              <a:t>Zoom or in-person meetings</a:t>
            </a:r>
            <a:endParaRPr dirty="0">
              <a:latin typeface="Times New Roman" panose="02020603050405020304" pitchFamily="18" charset="0"/>
              <a:cs typeface="Times New Roman" panose="02020603050405020304" pitchFamily="18" charset="0"/>
            </a:endParaRPr>
          </a:p>
          <a:p>
            <a:pPr marL="914400" lvl="1" indent="-342900" algn="l" rtl="0">
              <a:spcBef>
                <a:spcPts val="0"/>
              </a:spcBef>
              <a:spcAft>
                <a:spcPts val="0"/>
              </a:spcAft>
              <a:buSzPts val="1800"/>
              <a:buChar char="•"/>
            </a:pPr>
            <a:r>
              <a:rPr lang="en-US" dirty="0">
                <a:latin typeface="Times New Roman" panose="02020603050405020304" pitchFamily="18" charset="0"/>
                <a:cs typeface="Times New Roman" panose="02020603050405020304" pitchFamily="18" charset="0"/>
              </a:rPr>
              <a:t>Webinars</a:t>
            </a:r>
            <a:endParaRPr dirty="0">
              <a:latin typeface="Times New Roman" panose="02020603050405020304" pitchFamily="18" charset="0"/>
              <a:cs typeface="Times New Roman" panose="02020603050405020304" pitchFamily="18" charset="0"/>
            </a:endParaRPr>
          </a:p>
          <a:p>
            <a:pPr marL="914400" lvl="1" indent="-342900" algn="l" rtl="0">
              <a:spcBef>
                <a:spcPts val="0"/>
              </a:spcBef>
              <a:spcAft>
                <a:spcPts val="0"/>
              </a:spcAft>
              <a:buSzPts val="1800"/>
              <a:buChar char="•"/>
            </a:pPr>
            <a:r>
              <a:rPr lang="en-US" dirty="0">
                <a:latin typeface="Times New Roman" panose="02020603050405020304" pitchFamily="18" charset="0"/>
                <a:cs typeface="Times New Roman" panose="02020603050405020304" pitchFamily="18" charset="0"/>
              </a:rPr>
              <a:t>Reports</a:t>
            </a:r>
            <a:endParaRPr dirty="0">
              <a:latin typeface="Times New Roman" panose="02020603050405020304" pitchFamily="18" charset="0"/>
              <a:cs typeface="Times New Roman" panose="02020603050405020304" pitchFamily="18" charset="0"/>
            </a:endParaRPr>
          </a:p>
          <a:p>
            <a:pPr marL="914400" lvl="1" indent="-342900" algn="l" rtl="0">
              <a:spcBef>
                <a:spcPts val="0"/>
              </a:spcBef>
              <a:spcAft>
                <a:spcPts val="0"/>
              </a:spcAft>
              <a:buSzPts val="1800"/>
              <a:buChar char="•"/>
            </a:pPr>
            <a:r>
              <a:rPr lang="en-US" dirty="0">
                <a:latin typeface="Times New Roman" panose="02020603050405020304" pitchFamily="18" charset="0"/>
                <a:cs typeface="Times New Roman" panose="02020603050405020304" pitchFamily="18" charset="0"/>
              </a:rPr>
              <a:t>Attend meetings</a:t>
            </a:r>
            <a:endParaRPr dirty="0">
              <a:latin typeface="Times New Roman" panose="02020603050405020304" pitchFamily="18" charset="0"/>
              <a:cs typeface="Times New Roman" panose="02020603050405020304" pitchFamily="18" charset="0"/>
            </a:endParaRPr>
          </a:p>
          <a:p>
            <a:pPr marL="914400" lvl="1" indent="-342900" algn="l" rtl="0">
              <a:spcBef>
                <a:spcPts val="0"/>
              </a:spcBef>
              <a:spcAft>
                <a:spcPts val="0"/>
              </a:spcAft>
              <a:buSzPts val="1800"/>
              <a:buChar char="•"/>
            </a:pPr>
            <a:r>
              <a:rPr lang="en-US" dirty="0">
                <a:latin typeface="Times New Roman" panose="02020603050405020304" pitchFamily="18" charset="0"/>
                <a:cs typeface="Times New Roman" panose="02020603050405020304" pitchFamily="18" charset="0"/>
              </a:rPr>
              <a:t>Attend events</a:t>
            </a:r>
            <a:endParaRPr dirty="0">
              <a:latin typeface="Times New Roman" panose="02020603050405020304" pitchFamily="18" charset="0"/>
              <a:cs typeface="Times New Roman" panose="02020603050405020304" pitchFamily="18" charset="0"/>
            </a:endParaRPr>
          </a:p>
          <a:p>
            <a:pPr marL="914400" lvl="1" indent="-342900" algn="l" rtl="0">
              <a:spcBef>
                <a:spcPts val="0"/>
              </a:spcBef>
              <a:spcAft>
                <a:spcPts val="0"/>
              </a:spcAft>
              <a:buSzPts val="1800"/>
              <a:buChar char="•"/>
            </a:pPr>
            <a:r>
              <a:rPr lang="en-US" dirty="0">
                <a:latin typeface="Times New Roman" panose="02020603050405020304" pitchFamily="18" charset="0"/>
                <a:cs typeface="Times New Roman" panose="02020603050405020304" pitchFamily="18" charset="0"/>
              </a:rPr>
              <a:t>Join listservs</a:t>
            </a:r>
            <a:endParaRPr dirty="0">
              <a:latin typeface="Times New Roman" panose="02020603050405020304" pitchFamily="18" charset="0"/>
              <a:cs typeface="Times New Roman" panose="02020603050405020304" pitchFamily="18" charset="0"/>
            </a:endParaRPr>
          </a:p>
          <a:p>
            <a:pPr marL="914400" lvl="1" indent="-342900" algn="l" rtl="0">
              <a:spcBef>
                <a:spcPts val="0"/>
              </a:spcBef>
              <a:spcAft>
                <a:spcPts val="0"/>
              </a:spcAft>
              <a:buSzPts val="1800"/>
              <a:buChar char="•"/>
            </a:pPr>
            <a:r>
              <a:rPr lang="en-US" dirty="0">
                <a:latin typeface="Times New Roman" panose="02020603050405020304" pitchFamily="18" charset="0"/>
                <a:cs typeface="Times New Roman" panose="02020603050405020304" pitchFamily="18" charset="0"/>
              </a:rPr>
              <a:t>Join Vision Resource Center communities</a:t>
            </a:r>
            <a:endParaRPr dirty="0">
              <a:latin typeface="Times New Roman" panose="02020603050405020304" pitchFamily="18" charset="0"/>
              <a:cs typeface="Times New Roman" panose="02020603050405020304" pitchFamily="18" charset="0"/>
            </a:endParaRPr>
          </a:p>
          <a:p>
            <a:pPr marL="914400" lvl="1" indent="-342900" algn="l" rtl="0">
              <a:spcBef>
                <a:spcPts val="0"/>
              </a:spcBef>
              <a:spcAft>
                <a:spcPts val="0"/>
              </a:spcAft>
              <a:buSzPts val="1800"/>
              <a:buChar char="•"/>
            </a:pPr>
            <a:r>
              <a:rPr lang="en-US" dirty="0">
                <a:latin typeface="Times New Roman" panose="02020603050405020304" pitchFamily="18" charset="0"/>
                <a:cs typeface="Times New Roman" panose="02020603050405020304" pitchFamily="18" charset="0"/>
              </a:rPr>
              <a:t>Visit Legislators</a:t>
            </a:r>
            <a:endParaRP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2676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3600"/>
              <a:buFont typeface="Palatino"/>
              <a:buNone/>
            </a:pPr>
            <a:r>
              <a:rPr lang="en-US" b="1"/>
              <a:t>Contact/Resources</a:t>
            </a:r>
            <a:endParaRPr/>
          </a:p>
        </p:txBody>
      </p:sp>
      <p:sp>
        <p:nvSpPr>
          <p:cNvPr id="156" name="Google Shape;156;p23"/>
          <p:cNvSpPr txBox="1">
            <a:spLocks noGrp="1"/>
          </p:cNvSpPr>
          <p:nvPr>
            <p:ph sz="half" idx="1"/>
          </p:nvPr>
        </p:nvSpPr>
        <p:spPr>
          <a:xfrm>
            <a:off x="1277650" y="1483567"/>
            <a:ext cx="10058400" cy="473435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en-US" dirty="0">
                <a:latin typeface="Times New Roman" panose="02020603050405020304" pitchFamily="18" charset="0"/>
                <a:cs typeface="Times New Roman" panose="02020603050405020304" pitchFamily="18" charset="0"/>
              </a:rPr>
              <a:t>Questions, comments, thoughts, ideas?</a:t>
            </a:r>
          </a:p>
          <a:p>
            <a:pPr marL="457200" lvl="0" indent="-342900" algn="l" rtl="0">
              <a:lnSpc>
                <a:spcPct val="90000"/>
              </a:lnSpc>
              <a:spcBef>
                <a:spcPts val="0"/>
              </a:spcBef>
              <a:spcAft>
                <a:spcPts val="0"/>
              </a:spcAft>
              <a:buSzPts val="1800"/>
              <a:buChar char="•"/>
            </a:pPr>
            <a:r>
              <a:rPr lang="en-US" dirty="0">
                <a:latin typeface="Times New Roman" panose="02020603050405020304" pitchFamily="18" charset="0"/>
                <a:cs typeface="Times New Roman" panose="02020603050405020304" pitchFamily="18" charset="0"/>
              </a:rPr>
              <a:t>ASCCC at </a:t>
            </a:r>
            <a:r>
              <a:rPr lang="en-US" u="sng" dirty="0">
                <a:solidFill>
                  <a:schemeClr val="hlink"/>
                </a:solidFill>
                <a:latin typeface="Times New Roman" panose="02020603050405020304" pitchFamily="18" charset="0"/>
                <a:cs typeface="Times New Roman" panose="02020603050405020304" pitchFamily="18" charset="0"/>
                <a:hlinkClick r:id="rId3"/>
              </a:rPr>
              <a:t>info@asccc.org</a:t>
            </a:r>
            <a:endParaRPr lang="en-US" dirty="0">
              <a:latin typeface="Times New Roman" panose="02020603050405020304" pitchFamily="18" charset="0"/>
              <a:cs typeface="Times New Roman" panose="02020603050405020304" pitchFamily="18" charset="0"/>
            </a:endParaRPr>
          </a:p>
          <a:p>
            <a:pPr marL="457200" lvl="0" indent="-342900" algn="l" rtl="0">
              <a:lnSpc>
                <a:spcPct val="90000"/>
              </a:lnSpc>
              <a:spcBef>
                <a:spcPts val="0"/>
              </a:spcBef>
              <a:spcAft>
                <a:spcPts val="0"/>
              </a:spcAft>
              <a:buSzPts val="1800"/>
              <a:buChar char="•"/>
            </a:pPr>
            <a:r>
              <a:rPr lang="en-US" dirty="0">
                <a:latin typeface="Times New Roman" panose="02020603050405020304" pitchFamily="18" charset="0"/>
                <a:cs typeface="Times New Roman" panose="02020603050405020304" pitchFamily="18" charset="0"/>
              </a:rPr>
              <a:t>FACCC at </a:t>
            </a:r>
            <a:r>
              <a:rPr lang="en-US" u="sng" dirty="0">
                <a:solidFill>
                  <a:schemeClr val="hlink"/>
                </a:solidFill>
                <a:latin typeface="Times New Roman" panose="02020603050405020304" pitchFamily="18" charset="0"/>
                <a:cs typeface="Times New Roman" panose="02020603050405020304" pitchFamily="18" charset="0"/>
                <a:hlinkClick r:id="rId4"/>
              </a:rPr>
              <a:t>info@faccc.org</a:t>
            </a:r>
            <a:endParaRPr dirty="0">
              <a:latin typeface="Times New Roman" panose="02020603050405020304" pitchFamily="18" charset="0"/>
              <a:cs typeface="Times New Roman" panose="02020603050405020304" pitchFamily="18" charset="0"/>
            </a:endParaRPr>
          </a:p>
          <a:p>
            <a:pPr marL="0" lvl="0" indent="0" algn="l" rtl="0">
              <a:lnSpc>
                <a:spcPct val="90000"/>
              </a:lnSpc>
              <a:spcBef>
                <a:spcPts val="0"/>
              </a:spcBef>
              <a:spcAft>
                <a:spcPts val="0"/>
              </a:spcAft>
              <a:buNone/>
            </a:pPr>
            <a:endParaRPr dirty="0">
              <a:latin typeface="Times New Roman" panose="02020603050405020304" pitchFamily="18" charset="0"/>
              <a:cs typeface="Times New Roman" panose="02020603050405020304" pitchFamily="18" charset="0"/>
            </a:endParaRPr>
          </a:p>
          <a:p>
            <a:pPr marL="0" lvl="0" indent="0" algn="l" rtl="0">
              <a:lnSpc>
                <a:spcPct val="90000"/>
              </a:lnSpc>
              <a:spcBef>
                <a:spcPts val="0"/>
              </a:spcBef>
              <a:spcAft>
                <a:spcPts val="0"/>
              </a:spcAft>
              <a:buNone/>
            </a:pPr>
            <a:r>
              <a:rPr lang="en-US" dirty="0">
                <a:latin typeface="Times New Roman" panose="02020603050405020304" pitchFamily="18" charset="0"/>
                <a:cs typeface="Times New Roman" panose="02020603050405020304" pitchFamily="18" charset="0"/>
              </a:rPr>
              <a:t>Resources:</a:t>
            </a:r>
          </a:p>
          <a:p>
            <a:pPr lvl="0" algn="l" rtl="0">
              <a:lnSpc>
                <a:spcPct val="90000"/>
              </a:lnSpc>
              <a:spcBef>
                <a:spcPts val="0"/>
              </a:spcBef>
              <a:spcAft>
                <a:spcPts val="0"/>
              </a:spcAft>
            </a:pPr>
            <a:r>
              <a:rPr lang="en-US" dirty="0">
                <a:latin typeface="Times New Roman" panose="02020603050405020304" pitchFamily="18" charset="0"/>
                <a:cs typeface="Times New Roman" panose="02020603050405020304" pitchFamily="18" charset="0"/>
              </a:rPr>
              <a:t>Academic Senate for California Community Colleges (</a:t>
            </a:r>
            <a:r>
              <a:rPr lang="en-US" u="sng" dirty="0">
                <a:solidFill>
                  <a:schemeClr val="hlink"/>
                </a:solidFill>
                <a:latin typeface="Times New Roman" panose="02020603050405020304" pitchFamily="18" charset="0"/>
                <a:cs typeface="Times New Roman" panose="02020603050405020304" pitchFamily="18" charset="0"/>
                <a:hlinkClick r:id="rId5"/>
              </a:rPr>
              <a:t>ASCCC</a:t>
            </a:r>
            <a:r>
              <a:rPr lang="en-US" dirty="0">
                <a:latin typeface="Times New Roman" panose="02020603050405020304" pitchFamily="18" charset="0"/>
                <a:cs typeface="Times New Roman" panose="02020603050405020304" pitchFamily="18" charset="0"/>
              </a:rPr>
              <a:t>) communities, events, services, tools/resources, legislative positions, 10+1</a:t>
            </a:r>
          </a:p>
          <a:p>
            <a:pPr lvl="0" algn="l" rtl="0">
              <a:lnSpc>
                <a:spcPct val="90000"/>
              </a:lnSpc>
              <a:spcBef>
                <a:spcPts val="0"/>
              </a:spcBef>
              <a:spcAft>
                <a:spcPts val="0"/>
              </a:spcAft>
            </a:pPr>
            <a:r>
              <a:rPr lang="en-US" dirty="0">
                <a:latin typeface="Times New Roman" panose="02020603050405020304" pitchFamily="18" charset="0"/>
                <a:cs typeface="Times New Roman" panose="02020603050405020304" pitchFamily="18" charset="0"/>
              </a:rPr>
              <a:t>Faculty Association for California Community Colleges (</a:t>
            </a:r>
            <a:r>
              <a:rPr lang="en-US" dirty="0">
                <a:latin typeface="Times New Roman" panose="02020603050405020304" pitchFamily="18" charset="0"/>
                <a:cs typeface="Times New Roman" panose="02020603050405020304" pitchFamily="18" charset="0"/>
                <a:hlinkClick r:id="rId6"/>
              </a:rPr>
              <a:t>FACCC</a:t>
            </a:r>
            <a:r>
              <a:rPr lang="en-US" dirty="0">
                <a:latin typeface="Times New Roman" panose="02020603050405020304" pitchFamily="18" charset="0"/>
                <a:cs typeface="Times New Roman" panose="02020603050405020304" pitchFamily="18" charset="0"/>
              </a:rPr>
              <a:t>) advocacy, events, policy papers</a:t>
            </a:r>
          </a:p>
          <a:p>
            <a:pPr lvl="0" algn="l" rtl="0">
              <a:lnSpc>
                <a:spcPct val="90000"/>
              </a:lnSpc>
              <a:spcBef>
                <a:spcPts val="0"/>
              </a:spcBef>
              <a:spcAft>
                <a:spcPts val="0"/>
              </a:spcAft>
            </a:pPr>
            <a:endParaRPr lang="en-US" dirty="0">
              <a:latin typeface="Times New Roman" panose="02020603050405020304" pitchFamily="18" charset="0"/>
              <a:cs typeface="Times New Roman" panose="02020603050405020304" pitchFamily="18" charset="0"/>
            </a:endParaRPr>
          </a:p>
          <a:p>
            <a:pPr marL="0" lvl="0" indent="0" algn="l" rtl="0">
              <a:lnSpc>
                <a:spcPct val="90000"/>
              </a:lnSpc>
              <a:spcBef>
                <a:spcPts val="0"/>
              </a:spcBef>
              <a:spcAft>
                <a:spcPts val="0"/>
              </a:spcAft>
              <a:buNone/>
            </a:pPr>
            <a:r>
              <a:rPr lang="en-US" dirty="0">
                <a:latin typeface="Times New Roman" panose="02020603050405020304" pitchFamily="18" charset="0"/>
                <a:cs typeface="Times New Roman" panose="02020603050405020304" pitchFamily="18" charset="0"/>
                <a:hlinkClick r:id="rId7"/>
              </a:rPr>
              <a:t>FACCC/ASCCC Advocacy Webinar recording</a:t>
            </a:r>
            <a:endParaRPr lang="en-US" dirty="0">
              <a:latin typeface="Times New Roman" panose="02020603050405020304" pitchFamily="18" charset="0"/>
              <a:cs typeface="Times New Roman" panose="02020603050405020304" pitchFamily="18" charset="0"/>
            </a:endParaRPr>
          </a:p>
          <a:p>
            <a:pPr marL="0" lvl="0" indent="0" algn="l" rtl="0">
              <a:lnSpc>
                <a:spcPct val="90000"/>
              </a:lnSpc>
              <a:spcBef>
                <a:spcPts val="0"/>
              </a:spcBef>
              <a:spcAft>
                <a:spcPts val="0"/>
              </a:spcAft>
              <a:buNone/>
            </a:pPr>
            <a:endParaRPr lang="en-US" dirty="0">
              <a:latin typeface="Times New Roman" panose="02020603050405020304" pitchFamily="18" charset="0"/>
              <a:cs typeface="Times New Roman" panose="02020603050405020304" pitchFamily="18" charset="0"/>
            </a:endParaRPr>
          </a:p>
          <a:p>
            <a:pPr marL="0" lvl="0" indent="0" algn="l" rtl="0">
              <a:lnSpc>
                <a:spcPct val="90000"/>
              </a:lnSpc>
              <a:spcBef>
                <a:spcPts val="0"/>
              </a:spcBef>
              <a:spcAft>
                <a:spcPts val="0"/>
              </a:spcAft>
              <a:buNone/>
            </a:pPr>
            <a:r>
              <a:rPr lang="en-US" dirty="0">
                <a:latin typeface="Times New Roman" panose="02020603050405020304" pitchFamily="18" charset="0"/>
                <a:cs typeface="Times New Roman" panose="02020603050405020304" pitchFamily="18" charset="0"/>
                <a:hlinkClick r:id="rId8"/>
              </a:rPr>
              <a:t>Advocacy Webinar presentation materials</a:t>
            </a:r>
            <a:endParaRPr lang="en-US" dirty="0">
              <a:latin typeface="Times New Roman" panose="02020603050405020304" pitchFamily="18" charset="0"/>
              <a:cs typeface="Times New Roman" panose="02020603050405020304" pitchFamily="18" charset="0"/>
            </a:endParaRPr>
          </a:p>
          <a:p>
            <a:pPr marL="0" lvl="0" indent="0" algn="l" rtl="0">
              <a:lnSpc>
                <a:spcPct val="90000"/>
              </a:lnSpc>
              <a:spcBef>
                <a:spcPts val="0"/>
              </a:spcBef>
              <a:spcAft>
                <a:spcPts val="0"/>
              </a:spcAft>
              <a:buNone/>
            </a:pPr>
            <a:endParaRPr lang="en-US" dirty="0">
              <a:latin typeface="Times New Roman" panose="02020603050405020304" pitchFamily="18" charset="0"/>
              <a:cs typeface="Times New Roman" panose="02020603050405020304" pitchFamily="18" charset="0"/>
            </a:endParaRPr>
          </a:p>
          <a:p>
            <a:pPr marL="0" lvl="0" indent="0" algn="l" rtl="0">
              <a:lnSpc>
                <a:spcPct val="90000"/>
              </a:lnSpc>
              <a:spcBef>
                <a:spcPts val="0"/>
              </a:spcBef>
              <a:spcAft>
                <a:spcPts val="0"/>
              </a:spcAft>
              <a:buNone/>
            </a:pPr>
            <a:endParaRP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5832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2"/>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b="1" dirty="0"/>
              <a:t>THANK YOU!</a:t>
            </a:r>
            <a:endParaRPr b="1" dirty="0"/>
          </a:p>
        </p:txBody>
      </p:sp>
      <p:pic>
        <p:nvPicPr>
          <p:cNvPr id="2" name="Picture 1">
            <a:extLst>
              <a:ext uri="{FF2B5EF4-FFF2-40B4-BE49-F238E27FC236}">
                <a16:creationId xmlns:a16="http://schemas.microsoft.com/office/drawing/2014/main" id="{F7C15A2D-1423-F60A-D2B5-4DAB86593AB5}"/>
              </a:ext>
            </a:extLst>
          </p:cNvPr>
          <p:cNvPicPr>
            <a:picLocks noChangeAspect="1"/>
          </p:cNvPicPr>
          <p:nvPr/>
        </p:nvPicPr>
        <p:blipFill>
          <a:blip r:embed="rId3"/>
          <a:stretch>
            <a:fillRect/>
          </a:stretch>
        </p:blipFill>
        <p:spPr>
          <a:xfrm>
            <a:off x="3421295" y="2161821"/>
            <a:ext cx="5758752" cy="3148117"/>
          </a:xfrm>
          <a:prstGeom prst="rect">
            <a:avLst/>
          </a:prstGeom>
        </p:spPr>
      </p:pic>
    </p:spTree>
    <p:extLst>
      <p:ext uri="{BB962C8B-B14F-4D97-AF65-F5344CB8AC3E}">
        <p14:creationId xmlns:p14="http://schemas.microsoft.com/office/powerpoint/2010/main" val="3257180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0C014-8DBB-C57F-1DD5-1C96781BD8BD}"/>
              </a:ext>
            </a:extLst>
          </p:cNvPr>
          <p:cNvSpPr>
            <a:spLocks noGrp="1"/>
          </p:cNvSpPr>
          <p:nvPr>
            <p:ph type="title"/>
          </p:nvPr>
        </p:nvSpPr>
        <p:spPr/>
        <p:txBody>
          <a:bodyPr>
            <a:normAutofit/>
          </a:bodyPr>
          <a:lstStyle/>
          <a:p>
            <a:pPr algn="ctr"/>
            <a:r>
              <a:rPr lang="en-US" sz="5600" b="1" dirty="0">
                <a:solidFill>
                  <a:schemeClr val="accent2">
                    <a:lumMod val="60000"/>
                    <a:lumOff val="40000"/>
                  </a:schemeClr>
                </a:solidFill>
              </a:rPr>
              <a:t>Presenters</a:t>
            </a:r>
          </a:p>
        </p:txBody>
      </p:sp>
      <p:sp>
        <p:nvSpPr>
          <p:cNvPr id="3" name="Content Placeholder 2">
            <a:extLst>
              <a:ext uri="{FF2B5EF4-FFF2-40B4-BE49-F238E27FC236}">
                <a16:creationId xmlns:a16="http://schemas.microsoft.com/office/drawing/2014/main" id="{B62750AF-63AB-B925-AA2E-DE7B0B42886E}"/>
              </a:ext>
            </a:extLst>
          </p:cNvPr>
          <p:cNvSpPr>
            <a:spLocks noGrp="1"/>
          </p:cNvSpPr>
          <p:nvPr>
            <p:ph idx="1"/>
          </p:nvPr>
        </p:nvSpPr>
        <p:spPr>
          <a:xfrm>
            <a:off x="3162925" y="2773180"/>
            <a:ext cx="8190874" cy="3477718"/>
          </a:xfrm>
        </p:spPr>
        <p:txBody>
          <a:bodyPr/>
          <a:lstStyle/>
          <a:p>
            <a:pPr marR="0">
              <a:spcBef>
                <a:spcPts val="0"/>
              </a:spcBef>
              <a:spcAft>
                <a:spcPts val="0"/>
              </a:spcAft>
            </a:pPr>
            <a:r>
              <a:rPr lang="en-US" sz="3200" b="1" i="1" dirty="0">
                <a:solidFill>
                  <a:srgbClr val="000000"/>
                </a:solidFill>
                <a:effectLst/>
                <a:latin typeface="Calibri" panose="020F0502020204030204" pitchFamily="34" charset="0"/>
                <a:ea typeface="Times New Roman" panose="02020603050405020304" pitchFamily="18" charset="0"/>
                <a:cs typeface="Times New Roman (Body CS)"/>
              </a:rPr>
              <a:t>Wendy Brill-Wynkoop</a:t>
            </a:r>
            <a:r>
              <a:rPr lang="en-US" sz="3200" dirty="0">
                <a:solidFill>
                  <a:srgbClr val="000000"/>
                </a:solidFill>
                <a:effectLst/>
                <a:latin typeface="Calibri" panose="020F0502020204030204" pitchFamily="34" charset="0"/>
                <a:ea typeface="Times New Roman" panose="02020603050405020304" pitchFamily="18" charset="0"/>
                <a:cs typeface="Times New Roman (Body CS)"/>
              </a:rPr>
              <a:t>, </a:t>
            </a:r>
          </a:p>
          <a:p>
            <a:pPr marR="0">
              <a:spcBef>
                <a:spcPts val="0"/>
              </a:spcBef>
              <a:spcAft>
                <a:spcPts val="0"/>
              </a:spcAft>
            </a:pPr>
            <a:r>
              <a:rPr lang="en-US" sz="3200" dirty="0">
                <a:solidFill>
                  <a:srgbClr val="000000"/>
                </a:solidFill>
                <a:effectLst/>
                <a:latin typeface="Calibri" panose="020F0502020204030204" pitchFamily="34" charset="0"/>
                <a:ea typeface="Times New Roman" panose="02020603050405020304" pitchFamily="18" charset="0"/>
                <a:cs typeface="Times New Roman (Body CS)"/>
              </a:rPr>
              <a:t>FACCC President </a:t>
            </a:r>
            <a:r>
              <a:rPr lang="en-US" sz="3200" b="1" dirty="0">
                <a:solidFill>
                  <a:srgbClr val="000000"/>
                </a:solidFill>
                <a:effectLst/>
                <a:latin typeface="Calibri" panose="020F0502020204030204" pitchFamily="34" charset="0"/>
                <a:ea typeface="Times New Roman" panose="02020603050405020304" pitchFamily="18" charset="0"/>
                <a:cs typeface="Times New Roman (Body CS)"/>
              </a:rPr>
              <a:t>		</a:t>
            </a:r>
            <a:endParaRPr lang="en-US" sz="3200" dirty="0">
              <a:effectLst/>
              <a:latin typeface="Times New Roman" panose="02020603050405020304" pitchFamily="18" charset="0"/>
              <a:ea typeface="Calibri" panose="020F0502020204030204" pitchFamily="34" charset="0"/>
              <a:cs typeface="Times New Roman (Body CS)"/>
            </a:endParaRPr>
          </a:p>
          <a:p>
            <a:pPr marR="0">
              <a:spcBef>
                <a:spcPts val="0"/>
              </a:spcBef>
              <a:spcAft>
                <a:spcPts val="0"/>
              </a:spcAft>
            </a:pPr>
            <a:endParaRPr lang="en-US" sz="3200" dirty="0">
              <a:solidFill>
                <a:srgbClr val="000000"/>
              </a:solidFill>
              <a:effectLst/>
              <a:latin typeface="Calibri" panose="020F0502020204030204" pitchFamily="34" charset="0"/>
              <a:ea typeface="Times New Roman" panose="02020603050405020304" pitchFamily="18" charset="0"/>
              <a:cs typeface="Times New Roman (Body CS)"/>
            </a:endParaRPr>
          </a:p>
          <a:p>
            <a:pPr marR="0">
              <a:spcBef>
                <a:spcPts val="0"/>
              </a:spcBef>
              <a:spcAft>
                <a:spcPts val="0"/>
              </a:spcAft>
            </a:pPr>
            <a:r>
              <a:rPr lang="en-US" sz="3200" b="1" i="1" dirty="0" err="1">
                <a:solidFill>
                  <a:srgbClr val="000000"/>
                </a:solidFill>
                <a:effectLst/>
                <a:latin typeface="Calibri" panose="020F0502020204030204" pitchFamily="34" charset="0"/>
                <a:ea typeface="Times New Roman" panose="02020603050405020304" pitchFamily="18" charset="0"/>
                <a:cs typeface="Times New Roman (Body CS)"/>
              </a:rPr>
              <a:t>Ginni</a:t>
            </a:r>
            <a:r>
              <a:rPr lang="en-US" sz="3200" b="1" i="1" dirty="0">
                <a:solidFill>
                  <a:srgbClr val="000000"/>
                </a:solidFill>
                <a:effectLst/>
                <a:latin typeface="Calibri" panose="020F0502020204030204" pitchFamily="34" charset="0"/>
                <a:ea typeface="Times New Roman" panose="02020603050405020304" pitchFamily="18" charset="0"/>
                <a:cs typeface="Times New Roman (Body CS)"/>
              </a:rPr>
              <a:t> May</a:t>
            </a:r>
            <a:r>
              <a:rPr lang="en-US" sz="3200" dirty="0">
                <a:solidFill>
                  <a:srgbClr val="000000"/>
                </a:solidFill>
                <a:effectLst/>
                <a:latin typeface="Calibri" panose="020F0502020204030204" pitchFamily="34" charset="0"/>
                <a:ea typeface="Times New Roman" panose="02020603050405020304" pitchFamily="18" charset="0"/>
                <a:cs typeface="Times New Roman (Body CS)"/>
              </a:rPr>
              <a:t>, </a:t>
            </a:r>
          </a:p>
          <a:p>
            <a:pPr marR="0">
              <a:spcBef>
                <a:spcPts val="0"/>
              </a:spcBef>
              <a:spcAft>
                <a:spcPts val="0"/>
              </a:spcAft>
            </a:pPr>
            <a:r>
              <a:rPr lang="en-US" sz="3200" dirty="0">
                <a:solidFill>
                  <a:srgbClr val="000000"/>
                </a:solidFill>
                <a:effectLst/>
                <a:latin typeface="Calibri" panose="020F0502020204030204" pitchFamily="34" charset="0"/>
                <a:ea typeface="Times New Roman" panose="02020603050405020304" pitchFamily="18" charset="0"/>
                <a:cs typeface="Times New Roman (Body CS)"/>
              </a:rPr>
              <a:t>ASCCC President</a:t>
            </a:r>
            <a:endParaRPr lang="en-US" sz="3200" dirty="0">
              <a:effectLst/>
              <a:latin typeface="Times New Roman" panose="02020603050405020304" pitchFamily="18" charset="0"/>
              <a:ea typeface="Calibri" panose="020F0502020204030204" pitchFamily="34" charset="0"/>
              <a:cs typeface="Times New Roman (Body CS)"/>
            </a:endParaRPr>
          </a:p>
          <a:p>
            <a:pPr marR="0">
              <a:spcBef>
                <a:spcPts val="0"/>
              </a:spcBef>
              <a:spcAft>
                <a:spcPts val="0"/>
              </a:spcAft>
            </a:pPr>
            <a:endParaRPr lang="en-US" sz="3200" dirty="0">
              <a:solidFill>
                <a:srgbClr val="000000"/>
              </a:solidFill>
              <a:effectLst/>
              <a:latin typeface="Calibri" panose="020F0502020204030204" pitchFamily="34" charset="0"/>
              <a:ea typeface="Times New Roman" panose="02020603050405020304" pitchFamily="18" charset="0"/>
              <a:cs typeface="Times New Roman (Body CS)"/>
            </a:endParaRPr>
          </a:p>
          <a:p>
            <a:pPr marR="0">
              <a:spcBef>
                <a:spcPts val="0"/>
              </a:spcBef>
              <a:spcAft>
                <a:spcPts val="0"/>
              </a:spcAft>
            </a:pPr>
            <a:r>
              <a:rPr lang="en-US" sz="3200" b="1" i="1" dirty="0">
                <a:solidFill>
                  <a:srgbClr val="000000"/>
                </a:solidFill>
                <a:effectLst/>
                <a:latin typeface="Calibri" panose="020F0502020204030204" pitchFamily="34" charset="0"/>
                <a:ea typeface="Times New Roman" panose="02020603050405020304" pitchFamily="18" charset="0"/>
                <a:cs typeface="Times New Roman (Body CS)"/>
              </a:rPr>
              <a:t>Carrie Roberson</a:t>
            </a:r>
            <a:r>
              <a:rPr lang="en-US" sz="3200" dirty="0">
                <a:solidFill>
                  <a:srgbClr val="000000"/>
                </a:solidFill>
                <a:effectLst/>
                <a:latin typeface="Calibri" panose="020F0502020204030204" pitchFamily="34" charset="0"/>
                <a:ea typeface="Times New Roman" panose="02020603050405020304" pitchFamily="18" charset="0"/>
                <a:cs typeface="Times New Roman (Body CS)"/>
              </a:rPr>
              <a:t>, </a:t>
            </a:r>
          </a:p>
          <a:p>
            <a:pPr marR="0">
              <a:spcBef>
                <a:spcPts val="0"/>
              </a:spcBef>
              <a:spcAft>
                <a:spcPts val="0"/>
              </a:spcAft>
            </a:pPr>
            <a:r>
              <a:rPr lang="en-US" sz="3200" dirty="0">
                <a:solidFill>
                  <a:srgbClr val="000000"/>
                </a:solidFill>
                <a:effectLst/>
                <a:latin typeface="Calibri" panose="020F0502020204030204" pitchFamily="34" charset="0"/>
                <a:ea typeface="Times New Roman" panose="02020603050405020304" pitchFamily="18" charset="0"/>
                <a:cs typeface="Times New Roman (Body CS)"/>
              </a:rPr>
              <a:t>ASCCC At-Large Representative</a:t>
            </a:r>
            <a:endParaRPr lang="en-US" sz="3200" dirty="0">
              <a:effectLst/>
              <a:latin typeface="Times New Roman" panose="02020603050405020304" pitchFamily="18" charset="0"/>
              <a:ea typeface="Calibri" panose="020F0502020204030204" pitchFamily="34" charset="0"/>
              <a:cs typeface="Times New Roman (Body CS)"/>
            </a:endParaRPr>
          </a:p>
        </p:txBody>
      </p:sp>
      <p:sp>
        <p:nvSpPr>
          <p:cNvPr id="4" name="Slide Number Placeholder 3">
            <a:extLst>
              <a:ext uri="{FF2B5EF4-FFF2-40B4-BE49-F238E27FC236}">
                <a16:creationId xmlns:a16="http://schemas.microsoft.com/office/drawing/2014/main" id="{FFC10AB1-4150-8043-B8A4-0AB05F73C8F9}"/>
              </a:ext>
            </a:extLst>
          </p:cNvPr>
          <p:cNvSpPr>
            <a:spLocks noGrp="1"/>
          </p:cNvSpPr>
          <p:nvPr>
            <p:ph type="sldNum" sz="quarter" idx="10"/>
          </p:nvPr>
        </p:nvSpPr>
        <p:spPr/>
        <p:txBody>
          <a:bodyPr/>
          <a:lstStyle/>
          <a:p>
            <a:pPr>
              <a:defRPr/>
            </a:pPr>
            <a:fld id="{8856F6ED-E3DC-8A4A-AABE-AFCED42314C4}" type="slidenum">
              <a:rPr lang="en-US" altLang="en-US" smtClean="0"/>
              <a:pPr>
                <a:defRPr/>
              </a:pPr>
              <a:t>2</a:t>
            </a:fld>
            <a:endParaRPr lang="en-US" altLang="en-US"/>
          </a:p>
        </p:txBody>
      </p:sp>
    </p:spTree>
    <p:extLst>
      <p:ext uri="{BB962C8B-B14F-4D97-AF65-F5344CB8AC3E}">
        <p14:creationId xmlns:p14="http://schemas.microsoft.com/office/powerpoint/2010/main" val="3807281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0EA01-5937-16C9-0D79-F7F1EA8F4D20}"/>
              </a:ext>
            </a:extLst>
          </p:cNvPr>
          <p:cNvSpPr>
            <a:spLocks noGrp="1"/>
          </p:cNvSpPr>
          <p:nvPr>
            <p:ph type="title"/>
          </p:nvPr>
        </p:nvSpPr>
        <p:spPr/>
        <p:txBody>
          <a:bodyPr anchor="ctr"/>
          <a:lstStyle/>
          <a:p>
            <a:pPr algn="ctr"/>
            <a:r>
              <a:rPr lang="en-US" b="1" dirty="0"/>
              <a:t>Description</a:t>
            </a:r>
          </a:p>
        </p:txBody>
      </p:sp>
      <p:sp>
        <p:nvSpPr>
          <p:cNvPr id="3" name="Content Placeholder 2">
            <a:extLst>
              <a:ext uri="{FF2B5EF4-FFF2-40B4-BE49-F238E27FC236}">
                <a16:creationId xmlns:a16="http://schemas.microsoft.com/office/drawing/2014/main" id="{C5A35376-C6D9-9A09-4DF7-42304D3CB2D5}"/>
              </a:ext>
            </a:extLst>
          </p:cNvPr>
          <p:cNvSpPr>
            <a:spLocks noGrp="1"/>
          </p:cNvSpPr>
          <p:nvPr>
            <p:ph sz="half" idx="1"/>
          </p:nvPr>
        </p:nvSpPr>
        <p:spPr/>
        <p:txBody>
          <a:bodyPr/>
          <a:lstStyle/>
          <a:p>
            <a:pPr marL="0" indent="0">
              <a:buNone/>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California Community College mission codified in section 66010.4 of the California Education Code includes both “academic and vocational instruction”. State policies since 2010 have mostly focused on transforming transfer in California community colleges and directing more resources to clarify, support, and strengthen transfer pathways. How has this impacted student and workforce needs? Is the mission of the California community colleges at risk? Join us to hear about the direction of the California Community College mission and strategies to ensure that a focus on all students remains ‘mission still possible’ in the California community colleges.</a:t>
            </a: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2B4CE07-DA10-742F-2423-5739DB7E9793}"/>
              </a:ext>
            </a:extLst>
          </p:cNvPr>
          <p:cNvSpPr>
            <a:spLocks noGrp="1"/>
          </p:cNvSpPr>
          <p:nvPr>
            <p:ph type="sldNum" sz="quarter" idx="10"/>
          </p:nvPr>
        </p:nvSpPr>
        <p:spPr/>
        <p:txBody>
          <a:bodyPr/>
          <a:lstStyle/>
          <a:p>
            <a:pPr>
              <a:defRPr/>
            </a:pPr>
            <a:fld id="{06DDD070-D08E-4B40-B4AC-DB5751E9D83C}" type="slidenum">
              <a:rPr lang="en-US" altLang="en-US" smtClean="0"/>
              <a:pPr>
                <a:defRPr/>
              </a:pPr>
              <a:t>3</a:t>
            </a:fld>
            <a:endParaRPr lang="en-US" altLang="en-US"/>
          </a:p>
        </p:txBody>
      </p:sp>
    </p:spTree>
    <p:extLst>
      <p:ext uri="{BB962C8B-B14F-4D97-AF65-F5344CB8AC3E}">
        <p14:creationId xmlns:p14="http://schemas.microsoft.com/office/powerpoint/2010/main" val="3876679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3600"/>
              <a:buFont typeface="Palatino"/>
              <a:buNone/>
            </a:pPr>
            <a:r>
              <a:rPr lang="en-US" b="1"/>
              <a:t>Today’s Objectives</a:t>
            </a:r>
            <a:endParaRPr/>
          </a:p>
        </p:txBody>
      </p:sp>
      <p:sp>
        <p:nvSpPr>
          <p:cNvPr id="86" name="Google Shape;86;p12"/>
          <p:cNvSpPr txBox="1">
            <a:spLocks noGrp="1"/>
          </p:cNvSpPr>
          <p:nvPr>
            <p:ph sz="half" idx="1"/>
          </p:nvPr>
        </p:nvSpPr>
        <p:spPr>
          <a:prstGeom prst="rect">
            <a:avLst/>
          </a:prstGeom>
          <a:noFill/>
          <a:ln>
            <a:noFill/>
          </a:ln>
        </p:spPr>
        <p:txBody>
          <a:bodyPr spcFirstLastPara="1" wrap="square" lIns="91425" tIns="45700" rIns="91425" bIns="45700" anchor="t" anchorCtr="0">
            <a:normAutofit lnSpcReduction="10000"/>
          </a:bodyPr>
          <a:lstStyle/>
          <a:p>
            <a:pPr marL="228600" lvl="0" indent="-241934" algn="l" rtl="0">
              <a:lnSpc>
                <a:spcPct val="90000"/>
              </a:lnSpc>
              <a:spcBef>
                <a:spcPts val="0"/>
              </a:spcBef>
              <a:spcAft>
                <a:spcPts val="0"/>
              </a:spcAft>
              <a:buClr>
                <a:srgbClr val="3A3838"/>
              </a:buClr>
              <a:buSzPts val="2800"/>
              <a:buChar char="•"/>
            </a:pPr>
            <a:r>
              <a:rPr lang="en-US" sz="2800" dirty="0">
                <a:latin typeface="Times New Roman" panose="02020603050405020304" pitchFamily="18" charset="0"/>
                <a:cs typeface="Times New Roman" panose="02020603050405020304" pitchFamily="18" charset="0"/>
              </a:rPr>
              <a:t>Clarify the Mission of the California Community College system: CA Ed Code section 66010.4 regarding “academic and vocational instruction”. </a:t>
            </a:r>
            <a:endParaRPr dirty="0">
              <a:latin typeface="Times New Roman" panose="02020603050405020304" pitchFamily="18" charset="0"/>
              <a:cs typeface="Times New Roman" panose="02020603050405020304" pitchFamily="18" charset="0"/>
            </a:endParaRPr>
          </a:p>
          <a:p>
            <a:pPr marL="228600" lvl="0" indent="-241934" algn="l" rtl="0">
              <a:lnSpc>
                <a:spcPct val="90000"/>
              </a:lnSpc>
              <a:spcBef>
                <a:spcPts val="1000"/>
              </a:spcBef>
              <a:spcAft>
                <a:spcPts val="0"/>
              </a:spcAft>
              <a:buClr>
                <a:srgbClr val="3A3838"/>
              </a:buClr>
              <a:buSzPts val="2800"/>
              <a:buChar char="•"/>
            </a:pPr>
            <a:r>
              <a:rPr lang="en-US" sz="2800" dirty="0">
                <a:latin typeface="Times New Roman" panose="02020603050405020304" pitchFamily="18" charset="0"/>
                <a:cs typeface="Times New Roman" panose="02020603050405020304" pitchFamily="18" charset="0"/>
              </a:rPr>
              <a:t>Review major legislative mandates since 2010 impacting the California community colleges</a:t>
            </a:r>
            <a:endParaRPr dirty="0">
              <a:latin typeface="Times New Roman" panose="02020603050405020304" pitchFamily="18" charset="0"/>
              <a:cs typeface="Times New Roman" panose="02020603050405020304" pitchFamily="18" charset="0"/>
            </a:endParaRPr>
          </a:p>
          <a:p>
            <a:pPr marL="228600" lvl="0" indent="-241934" algn="l" rtl="0">
              <a:lnSpc>
                <a:spcPct val="90000"/>
              </a:lnSpc>
              <a:spcBef>
                <a:spcPts val="1000"/>
              </a:spcBef>
              <a:spcAft>
                <a:spcPts val="0"/>
              </a:spcAft>
              <a:buClr>
                <a:srgbClr val="3A3838"/>
              </a:buClr>
              <a:buSzPts val="2800"/>
              <a:buChar char="•"/>
            </a:pPr>
            <a:r>
              <a:rPr lang="en-US" sz="2800" dirty="0">
                <a:latin typeface="Times New Roman" panose="02020603050405020304" pitchFamily="18" charset="0"/>
                <a:cs typeface="Times New Roman" panose="02020603050405020304" pitchFamily="18" charset="0"/>
              </a:rPr>
              <a:t>Consider the impact of recent legislation on career education (or vocational) pathways </a:t>
            </a:r>
            <a:endParaRPr dirty="0">
              <a:latin typeface="Times New Roman" panose="02020603050405020304" pitchFamily="18" charset="0"/>
              <a:cs typeface="Times New Roman" panose="02020603050405020304" pitchFamily="18" charset="0"/>
            </a:endParaRPr>
          </a:p>
          <a:p>
            <a:pPr marL="228600" lvl="0" indent="-241934" algn="l" rtl="0">
              <a:lnSpc>
                <a:spcPct val="90000"/>
              </a:lnSpc>
              <a:spcBef>
                <a:spcPts val="1000"/>
              </a:spcBef>
              <a:spcAft>
                <a:spcPts val="0"/>
              </a:spcAft>
              <a:buClr>
                <a:srgbClr val="3A3838"/>
              </a:buClr>
              <a:buSzPts val="2800"/>
              <a:buChar char="•"/>
            </a:pPr>
            <a:r>
              <a:rPr lang="en-US" sz="2800" dirty="0">
                <a:latin typeface="Times New Roman" panose="02020603050405020304" pitchFamily="18" charset="0"/>
                <a:cs typeface="Times New Roman" panose="02020603050405020304" pitchFamily="18" charset="0"/>
              </a:rPr>
              <a:t>Affirm the critical rationale for CTE in California Community College mission</a:t>
            </a:r>
            <a:endParaRPr dirty="0">
              <a:latin typeface="Times New Roman" panose="02020603050405020304" pitchFamily="18" charset="0"/>
              <a:cs typeface="Times New Roman" panose="02020603050405020304" pitchFamily="18" charset="0"/>
            </a:endParaRPr>
          </a:p>
          <a:p>
            <a:pPr marL="228600" lvl="0" indent="-241934" algn="l" rtl="0">
              <a:lnSpc>
                <a:spcPct val="90000"/>
              </a:lnSpc>
              <a:spcBef>
                <a:spcPts val="1000"/>
              </a:spcBef>
              <a:spcAft>
                <a:spcPts val="0"/>
              </a:spcAft>
              <a:buClr>
                <a:srgbClr val="3A3838"/>
              </a:buClr>
              <a:buSzPts val="2800"/>
              <a:buChar char="•"/>
            </a:pPr>
            <a:r>
              <a:rPr lang="en-US" sz="2800" dirty="0">
                <a:latin typeface="Times New Roman" panose="02020603050405020304" pitchFamily="18" charset="0"/>
                <a:cs typeface="Times New Roman" panose="02020603050405020304" pitchFamily="18" charset="0"/>
              </a:rPr>
              <a:t>Promote strategies that ensure that career education remains ‘mission possible’ in the California community colleges.</a:t>
            </a:r>
            <a:endParaRP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7763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3600"/>
              <a:buFont typeface="Palatino"/>
              <a:buNone/>
            </a:pPr>
            <a:r>
              <a:rPr lang="en-US" b="1"/>
              <a:t>The Mission of the </a:t>
            </a:r>
            <a:br>
              <a:rPr lang="en-US" b="1"/>
            </a:br>
            <a:r>
              <a:rPr lang="en-US" b="1"/>
              <a:t>California Community College System</a:t>
            </a:r>
            <a:endParaRPr/>
          </a:p>
        </p:txBody>
      </p:sp>
      <p:sp>
        <p:nvSpPr>
          <p:cNvPr id="92" name="Google Shape;92;p13"/>
          <p:cNvSpPr txBox="1">
            <a:spLocks noGrp="1"/>
          </p:cNvSpPr>
          <p:nvPr>
            <p:ph sz="half" idx="1"/>
          </p:nvPr>
        </p:nvSpPr>
        <p:spPr>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100000"/>
              </a:lnSpc>
              <a:spcBef>
                <a:spcPts val="0"/>
              </a:spcBef>
              <a:spcAft>
                <a:spcPts val="0"/>
              </a:spcAft>
              <a:buNone/>
            </a:pPr>
            <a:r>
              <a:rPr lang="en-US" sz="3200" u="sng" dirty="0">
                <a:solidFill>
                  <a:schemeClr val="accent3"/>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California Education Code §66010.4</a:t>
            </a:r>
            <a:endParaRPr sz="3200" dirty="0">
              <a:solidFill>
                <a:schemeClr val="accent3"/>
              </a:solidFill>
              <a:latin typeface="Times New Roman" panose="02020603050405020304" pitchFamily="18" charset="0"/>
              <a:cs typeface="Times New Roman" panose="02020603050405020304" pitchFamily="18" charset="0"/>
            </a:endParaRPr>
          </a:p>
          <a:p>
            <a:pPr marL="228600" lvl="0" indent="-177800" algn="l" rtl="0">
              <a:lnSpc>
                <a:spcPct val="100000"/>
              </a:lnSpc>
              <a:spcBef>
                <a:spcPts val="500"/>
              </a:spcBef>
              <a:spcAft>
                <a:spcPts val="0"/>
              </a:spcAft>
              <a:buSzPts val="1800"/>
              <a:buChar char="•"/>
            </a:pPr>
            <a:r>
              <a:rPr lang="en-US" dirty="0">
                <a:latin typeface="Times New Roman" panose="02020603050405020304" pitchFamily="18" charset="0"/>
                <a:cs typeface="Times New Roman" panose="02020603050405020304" pitchFamily="18" charset="0"/>
              </a:rPr>
              <a:t>Primary Mission: Academic and Vocational instruction at the lower division level </a:t>
            </a:r>
            <a:endParaRPr dirty="0">
              <a:latin typeface="Times New Roman" panose="02020603050405020304" pitchFamily="18" charset="0"/>
              <a:cs typeface="Times New Roman" panose="02020603050405020304" pitchFamily="18" charset="0"/>
            </a:endParaRPr>
          </a:p>
          <a:p>
            <a:pPr marL="685800" lvl="1" indent="-228600" algn="l" rtl="0">
              <a:lnSpc>
                <a:spcPct val="100000"/>
              </a:lnSpc>
              <a:spcBef>
                <a:spcPts val="0"/>
              </a:spcBef>
              <a:spcAft>
                <a:spcPts val="0"/>
              </a:spcAft>
              <a:buSzPts val="1800"/>
              <a:buChar char="•"/>
            </a:pPr>
            <a:r>
              <a:rPr lang="en-US" dirty="0">
                <a:latin typeface="Times New Roman" panose="02020603050405020304" pitchFamily="18" charset="0"/>
                <a:cs typeface="Times New Roman" panose="02020603050405020304" pitchFamily="18" charset="0"/>
              </a:rPr>
              <a:t>for older, younger, returning students</a:t>
            </a:r>
            <a:endParaRPr dirty="0">
              <a:latin typeface="Times New Roman" panose="02020603050405020304" pitchFamily="18" charset="0"/>
              <a:cs typeface="Times New Roman" panose="02020603050405020304" pitchFamily="18" charset="0"/>
            </a:endParaRPr>
          </a:p>
          <a:p>
            <a:pPr marL="685800" lvl="1" indent="-228600" algn="l" rtl="0">
              <a:lnSpc>
                <a:spcPct val="100000"/>
              </a:lnSpc>
              <a:spcBef>
                <a:spcPts val="0"/>
              </a:spcBef>
              <a:spcAft>
                <a:spcPts val="0"/>
              </a:spcAft>
              <a:buSzPts val="1800"/>
              <a:buChar char="•"/>
            </a:pPr>
            <a:r>
              <a:rPr lang="en-US" dirty="0">
                <a:latin typeface="Times New Roman" panose="02020603050405020304" pitchFamily="18" charset="0"/>
                <a:cs typeface="Times New Roman" panose="02020603050405020304" pitchFamily="18" charset="0"/>
              </a:rPr>
              <a:t>grant associate degrees</a:t>
            </a:r>
            <a:endParaRPr dirty="0">
              <a:latin typeface="Times New Roman" panose="02020603050405020304" pitchFamily="18" charset="0"/>
              <a:cs typeface="Times New Roman" panose="02020603050405020304" pitchFamily="18" charset="0"/>
            </a:endParaRPr>
          </a:p>
          <a:p>
            <a:pPr marL="685800" lvl="1" indent="-228600" algn="l" rtl="0">
              <a:lnSpc>
                <a:spcPct val="100000"/>
              </a:lnSpc>
              <a:spcBef>
                <a:spcPts val="0"/>
              </a:spcBef>
              <a:spcAft>
                <a:spcPts val="0"/>
              </a:spcAft>
              <a:buSzPts val="1800"/>
              <a:buChar char="•"/>
            </a:pPr>
            <a:r>
              <a:rPr lang="en-US" dirty="0">
                <a:latin typeface="Times New Roman" panose="02020603050405020304" pitchFamily="18" charset="0"/>
                <a:cs typeface="Times New Roman" panose="02020603050405020304" pitchFamily="18" charset="0"/>
              </a:rPr>
              <a:t>provide remedial instruction, ESL, noncredit, support services, community services</a:t>
            </a:r>
            <a:endParaRPr dirty="0">
              <a:latin typeface="Times New Roman" panose="02020603050405020304" pitchFamily="18" charset="0"/>
              <a:cs typeface="Times New Roman" panose="02020603050405020304" pitchFamily="18" charset="0"/>
            </a:endParaRPr>
          </a:p>
          <a:p>
            <a:pPr marL="228600" lvl="0" indent="-177800" algn="l" rtl="0">
              <a:lnSpc>
                <a:spcPct val="100000"/>
              </a:lnSpc>
              <a:spcBef>
                <a:spcPts val="0"/>
              </a:spcBef>
              <a:spcAft>
                <a:spcPts val="0"/>
              </a:spcAft>
              <a:buSzPts val="1800"/>
              <a:buChar char="•"/>
            </a:pPr>
            <a:r>
              <a:rPr lang="en-US" dirty="0">
                <a:latin typeface="Times New Roman" panose="02020603050405020304" pitchFamily="18" charset="0"/>
                <a:cs typeface="Times New Roman" panose="02020603050405020304" pitchFamily="18" charset="0"/>
              </a:rPr>
              <a:t>Primary Mission: Advance economic growth and global competitiveness that contribute to workforce improvement </a:t>
            </a:r>
            <a:endParaRPr dirty="0">
              <a:latin typeface="Times New Roman" panose="02020603050405020304" pitchFamily="18" charset="0"/>
              <a:cs typeface="Times New Roman" panose="02020603050405020304" pitchFamily="18" charset="0"/>
            </a:endParaRPr>
          </a:p>
          <a:p>
            <a:pPr marL="685800" lvl="1" indent="-228600" algn="l" rtl="0">
              <a:lnSpc>
                <a:spcPct val="100000"/>
              </a:lnSpc>
              <a:spcBef>
                <a:spcPts val="0"/>
              </a:spcBef>
              <a:spcAft>
                <a:spcPts val="0"/>
              </a:spcAft>
              <a:buSzPts val="1800"/>
              <a:buChar char="•"/>
            </a:pPr>
            <a:r>
              <a:rPr lang="en-US" dirty="0">
                <a:latin typeface="Times New Roman" panose="02020603050405020304" pitchFamily="18" charset="0"/>
                <a:cs typeface="Times New Roman" panose="02020603050405020304" pitchFamily="18" charset="0"/>
              </a:rPr>
              <a:t>education, </a:t>
            </a:r>
            <a:endParaRPr dirty="0">
              <a:latin typeface="Times New Roman" panose="02020603050405020304" pitchFamily="18" charset="0"/>
              <a:cs typeface="Times New Roman" panose="02020603050405020304" pitchFamily="18" charset="0"/>
            </a:endParaRPr>
          </a:p>
          <a:p>
            <a:pPr marL="685800" lvl="1" indent="-228600" algn="l" rtl="0">
              <a:lnSpc>
                <a:spcPct val="100000"/>
              </a:lnSpc>
              <a:spcBef>
                <a:spcPts val="0"/>
              </a:spcBef>
              <a:spcAft>
                <a:spcPts val="0"/>
              </a:spcAft>
              <a:buSzPts val="1800"/>
              <a:buChar char="•"/>
            </a:pPr>
            <a:r>
              <a:rPr lang="en-US" dirty="0">
                <a:latin typeface="Times New Roman" panose="02020603050405020304" pitchFamily="18" charset="0"/>
                <a:cs typeface="Times New Roman" panose="02020603050405020304" pitchFamily="18" charset="0"/>
              </a:rPr>
              <a:t>training, and </a:t>
            </a:r>
            <a:endParaRPr dirty="0">
              <a:latin typeface="Times New Roman" panose="02020603050405020304" pitchFamily="18" charset="0"/>
              <a:cs typeface="Times New Roman" panose="02020603050405020304" pitchFamily="18" charset="0"/>
            </a:endParaRPr>
          </a:p>
          <a:p>
            <a:pPr marL="685800" lvl="1" indent="-228600" algn="l" rtl="0">
              <a:lnSpc>
                <a:spcPct val="100000"/>
              </a:lnSpc>
              <a:spcBef>
                <a:spcPts val="0"/>
              </a:spcBef>
              <a:spcAft>
                <a:spcPts val="0"/>
              </a:spcAft>
              <a:buSzPts val="1800"/>
              <a:buChar char="•"/>
            </a:pPr>
            <a:r>
              <a:rPr lang="en-US" dirty="0">
                <a:latin typeface="Times New Roman" panose="02020603050405020304" pitchFamily="18" charset="0"/>
                <a:cs typeface="Times New Roman" panose="02020603050405020304" pitchFamily="18" charset="0"/>
              </a:rPr>
              <a:t>services </a:t>
            </a:r>
            <a:endParaRP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8086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graphicFrame>
        <p:nvGraphicFramePr>
          <p:cNvPr id="97" name="Google Shape;97;p14"/>
          <p:cNvGraphicFramePr/>
          <p:nvPr>
            <p:extLst>
              <p:ext uri="{D42A27DB-BD31-4B8C-83A1-F6EECF244321}">
                <p14:modId xmlns:p14="http://schemas.microsoft.com/office/powerpoint/2010/main" val="1687172834"/>
              </p:ext>
            </p:extLst>
          </p:nvPr>
        </p:nvGraphicFramePr>
        <p:xfrm>
          <a:off x="203705" y="808606"/>
          <a:ext cx="11879437" cy="5876350"/>
        </p:xfrm>
        <a:graphic>
          <a:graphicData uri="http://schemas.openxmlformats.org/drawingml/2006/table">
            <a:tbl>
              <a:tblPr firstRow="1" bandRow="1">
                <a:tableStyleId>{C4B1156A-380E-4F78-BDF5-A606A8083BF9}</a:tableStyleId>
              </a:tblPr>
              <a:tblGrid>
                <a:gridCol w="1271350">
                  <a:extLst>
                    <a:ext uri="{9D8B030D-6E8A-4147-A177-3AD203B41FA5}">
                      <a16:colId xmlns:a16="http://schemas.microsoft.com/office/drawing/2014/main" val="20000"/>
                    </a:ext>
                  </a:extLst>
                </a:gridCol>
                <a:gridCol w="1471271">
                  <a:extLst>
                    <a:ext uri="{9D8B030D-6E8A-4147-A177-3AD203B41FA5}">
                      <a16:colId xmlns:a16="http://schemas.microsoft.com/office/drawing/2014/main" val="20001"/>
                    </a:ext>
                  </a:extLst>
                </a:gridCol>
                <a:gridCol w="1378404">
                  <a:extLst>
                    <a:ext uri="{9D8B030D-6E8A-4147-A177-3AD203B41FA5}">
                      <a16:colId xmlns:a16="http://schemas.microsoft.com/office/drawing/2014/main" val="20002"/>
                    </a:ext>
                  </a:extLst>
                </a:gridCol>
                <a:gridCol w="1236169">
                  <a:extLst>
                    <a:ext uri="{9D8B030D-6E8A-4147-A177-3AD203B41FA5}">
                      <a16:colId xmlns:a16="http://schemas.microsoft.com/office/drawing/2014/main" val="20003"/>
                    </a:ext>
                  </a:extLst>
                </a:gridCol>
                <a:gridCol w="1335537">
                  <a:extLst>
                    <a:ext uri="{9D8B030D-6E8A-4147-A177-3AD203B41FA5}">
                      <a16:colId xmlns:a16="http://schemas.microsoft.com/office/drawing/2014/main" val="20004"/>
                    </a:ext>
                  </a:extLst>
                </a:gridCol>
                <a:gridCol w="1279036">
                  <a:extLst>
                    <a:ext uri="{9D8B030D-6E8A-4147-A177-3AD203B41FA5}">
                      <a16:colId xmlns:a16="http://schemas.microsoft.com/office/drawing/2014/main" val="20005"/>
                    </a:ext>
                  </a:extLst>
                </a:gridCol>
                <a:gridCol w="1093933">
                  <a:extLst>
                    <a:ext uri="{9D8B030D-6E8A-4147-A177-3AD203B41FA5}">
                      <a16:colId xmlns:a16="http://schemas.microsoft.com/office/drawing/2014/main" val="20006"/>
                    </a:ext>
                  </a:extLst>
                </a:gridCol>
                <a:gridCol w="1460860">
                  <a:extLst>
                    <a:ext uri="{9D8B030D-6E8A-4147-A177-3AD203B41FA5}">
                      <a16:colId xmlns:a16="http://schemas.microsoft.com/office/drawing/2014/main" val="20007"/>
                    </a:ext>
                  </a:extLst>
                </a:gridCol>
                <a:gridCol w="1352877">
                  <a:extLst>
                    <a:ext uri="{9D8B030D-6E8A-4147-A177-3AD203B41FA5}">
                      <a16:colId xmlns:a16="http://schemas.microsoft.com/office/drawing/2014/main" val="20008"/>
                    </a:ext>
                  </a:extLst>
                </a:gridCol>
              </a:tblGrid>
              <a:tr h="385325">
                <a:tc>
                  <a:txBody>
                    <a:bodyPr/>
                    <a:lstStyle/>
                    <a:p>
                      <a:pPr marL="0" marR="0" lvl="0" indent="0" algn="l" rtl="0">
                        <a:spcBef>
                          <a:spcPts val="0"/>
                        </a:spcBef>
                        <a:spcAft>
                          <a:spcPts val="0"/>
                        </a:spcAft>
                        <a:buNone/>
                      </a:pPr>
                      <a:r>
                        <a:rPr lang="en-US" sz="1800" u="none" strike="noStrike" cap="none">
                          <a:solidFill>
                            <a:schemeClr val="bg2">
                              <a:lumMod val="25000"/>
                            </a:schemeClr>
                          </a:solidFill>
                          <a:sym typeface="Times New Roman"/>
                        </a:rPr>
                        <a:t>2010</a:t>
                      </a:r>
                      <a:endParaRPr>
                        <a:solidFill>
                          <a:schemeClr val="bg2">
                            <a:lumMod val="25000"/>
                          </a:schemeClr>
                        </a:solidFill>
                      </a:endParaRPr>
                    </a:p>
                  </a:txBody>
                  <a:tcPr marL="91450" marR="91450" marT="45725" marB="45725"/>
                </a:tc>
                <a:tc>
                  <a:txBody>
                    <a:bodyPr/>
                    <a:lstStyle/>
                    <a:p>
                      <a:pPr marL="0" marR="0" lvl="0" indent="0" algn="l" rtl="0">
                        <a:spcBef>
                          <a:spcPts val="0"/>
                        </a:spcBef>
                        <a:spcAft>
                          <a:spcPts val="0"/>
                        </a:spcAft>
                        <a:buNone/>
                      </a:pPr>
                      <a:r>
                        <a:rPr lang="en-US" sz="1800">
                          <a:solidFill>
                            <a:schemeClr val="bg2">
                              <a:lumMod val="25000"/>
                            </a:schemeClr>
                          </a:solidFill>
                          <a:sym typeface="Times New Roman"/>
                        </a:rPr>
                        <a:t>2012</a:t>
                      </a:r>
                      <a:endParaRPr>
                        <a:solidFill>
                          <a:schemeClr val="bg2">
                            <a:lumMod val="25000"/>
                          </a:schemeClr>
                        </a:solidFill>
                      </a:endParaRPr>
                    </a:p>
                  </a:txBody>
                  <a:tcPr marL="91450" marR="91450" marT="45725" marB="45725"/>
                </a:tc>
                <a:tc>
                  <a:txBody>
                    <a:bodyPr/>
                    <a:lstStyle/>
                    <a:p>
                      <a:pPr marL="0" marR="0" lvl="0" indent="0" algn="l" rtl="0">
                        <a:spcBef>
                          <a:spcPts val="0"/>
                        </a:spcBef>
                        <a:spcAft>
                          <a:spcPts val="0"/>
                        </a:spcAft>
                        <a:buNone/>
                      </a:pPr>
                      <a:r>
                        <a:rPr lang="en-US" sz="1800">
                          <a:solidFill>
                            <a:schemeClr val="bg2">
                              <a:lumMod val="25000"/>
                            </a:schemeClr>
                          </a:solidFill>
                          <a:sym typeface="Times New Roman"/>
                        </a:rPr>
                        <a:t>2013</a:t>
                      </a:r>
                      <a:endParaRPr>
                        <a:solidFill>
                          <a:schemeClr val="bg2">
                            <a:lumMod val="25000"/>
                          </a:schemeClr>
                        </a:solidFill>
                      </a:endParaRPr>
                    </a:p>
                  </a:txBody>
                  <a:tcPr marL="91450" marR="91450" marT="45725" marB="45725"/>
                </a:tc>
                <a:tc>
                  <a:txBody>
                    <a:bodyPr/>
                    <a:lstStyle/>
                    <a:p>
                      <a:pPr marL="0" marR="0" lvl="0" indent="0" algn="l" rtl="0">
                        <a:spcBef>
                          <a:spcPts val="0"/>
                        </a:spcBef>
                        <a:spcAft>
                          <a:spcPts val="0"/>
                        </a:spcAft>
                        <a:buNone/>
                      </a:pPr>
                      <a:r>
                        <a:rPr lang="en-US" sz="1800">
                          <a:solidFill>
                            <a:schemeClr val="bg2">
                              <a:lumMod val="25000"/>
                            </a:schemeClr>
                          </a:solidFill>
                          <a:sym typeface="Times New Roman"/>
                        </a:rPr>
                        <a:t>2016</a:t>
                      </a:r>
                      <a:endParaRPr sz="1800">
                        <a:solidFill>
                          <a:schemeClr val="bg2">
                            <a:lumMod val="25000"/>
                          </a:schemeClr>
                        </a:solidFill>
                        <a:latin typeface="Times New Roman"/>
                        <a:ea typeface="Times New Roman"/>
                        <a:cs typeface="Times New Roman"/>
                        <a:sym typeface="Times New Roman"/>
                      </a:endParaRPr>
                    </a:p>
                  </a:txBody>
                  <a:tcPr marL="91450" marR="91450" marT="45725" marB="45725"/>
                </a:tc>
                <a:tc>
                  <a:txBody>
                    <a:bodyPr/>
                    <a:lstStyle/>
                    <a:p>
                      <a:pPr marL="0" marR="0" lvl="0" indent="0" algn="l" rtl="0">
                        <a:spcBef>
                          <a:spcPts val="0"/>
                        </a:spcBef>
                        <a:spcAft>
                          <a:spcPts val="0"/>
                        </a:spcAft>
                        <a:buNone/>
                      </a:pPr>
                      <a:r>
                        <a:rPr lang="en-US" sz="1800">
                          <a:solidFill>
                            <a:schemeClr val="bg2">
                              <a:lumMod val="25000"/>
                            </a:schemeClr>
                          </a:solidFill>
                          <a:sym typeface="Times New Roman"/>
                        </a:rPr>
                        <a:t>2017</a:t>
                      </a:r>
                      <a:endParaRPr>
                        <a:solidFill>
                          <a:schemeClr val="bg2">
                            <a:lumMod val="25000"/>
                          </a:schemeClr>
                        </a:solidFill>
                      </a:endParaRPr>
                    </a:p>
                  </a:txBody>
                  <a:tcPr marL="91450" marR="91450" marT="45725" marB="45725"/>
                </a:tc>
                <a:tc>
                  <a:txBody>
                    <a:bodyPr/>
                    <a:lstStyle/>
                    <a:p>
                      <a:pPr marL="0" marR="0" lvl="0" indent="0" algn="l" rtl="0">
                        <a:spcBef>
                          <a:spcPts val="0"/>
                        </a:spcBef>
                        <a:spcAft>
                          <a:spcPts val="0"/>
                        </a:spcAft>
                        <a:buNone/>
                      </a:pPr>
                      <a:r>
                        <a:rPr lang="en-US" sz="1800">
                          <a:solidFill>
                            <a:schemeClr val="bg2">
                              <a:lumMod val="25000"/>
                            </a:schemeClr>
                          </a:solidFill>
                          <a:sym typeface="Times New Roman"/>
                        </a:rPr>
                        <a:t>2018</a:t>
                      </a:r>
                      <a:endParaRPr>
                        <a:solidFill>
                          <a:schemeClr val="bg2">
                            <a:lumMod val="25000"/>
                          </a:schemeClr>
                        </a:solidFill>
                      </a:endParaRPr>
                    </a:p>
                  </a:txBody>
                  <a:tcPr marL="91450" marR="91450" marT="45725" marB="45725"/>
                </a:tc>
                <a:tc>
                  <a:txBody>
                    <a:bodyPr/>
                    <a:lstStyle/>
                    <a:p>
                      <a:pPr marL="0" marR="0" lvl="0" indent="0" algn="l" rtl="0">
                        <a:spcBef>
                          <a:spcPts val="0"/>
                        </a:spcBef>
                        <a:spcAft>
                          <a:spcPts val="0"/>
                        </a:spcAft>
                        <a:buNone/>
                      </a:pPr>
                      <a:r>
                        <a:rPr lang="en-US" sz="1800">
                          <a:solidFill>
                            <a:schemeClr val="bg2">
                              <a:lumMod val="25000"/>
                            </a:schemeClr>
                          </a:solidFill>
                          <a:sym typeface="Times New Roman"/>
                        </a:rPr>
                        <a:t>2019</a:t>
                      </a:r>
                      <a:endParaRPr>
                        <a:solidFill>
                          <a:schemeClr val="bg2">
                            <a:lumMod val="25000"/>
                          </a:schemeClr>
                        </a:solidFill>
                      </a:endParaRPr>
                    </a:p>
                  </a:txBody>
                  <a:tcPr marL="91450" marR="91450" marT="45725" marB="45725"/>
                </a:tc>
                <a:tc>
                  <a:txBody>
                    <a:bodyPr/>
                    <a:lstStyle/>
                    <a:p>
                      <a:pPr marL="0" marR="0" lvl="0" indent="0" algn="l" rtl="0">
                        <a:spcBef>
                          <a:spcPts val="0"/>
                        </a:spcBef>
                        <a:spcAft>
                          <a:spcPts val="0"/>
                        </a:spcAft>
                        <a:buNone/>
                      </a:pPr>
                      <a:r>
                        <a:rPr lang="en-US" sz="1800">
                          <a:solidFill>
                            <a:schemeClr val="bg2">
                              <a:lumMod val="25000"/>
                            </a:schemeClr>
                          </a:solidFill>
                          <a:sym typeface="Times New Roman"/>
                        </a:rPr>
                        <a:t>2021</a:t>
                      </a:r>
                      <a:endParaRPr>
                        <a:solidFill>
                          <a:schemeClr val="bg2">
                            <a:lumMod val="25000"/>
                          </a:schemeClr>
                        </a:solidFill>
                      </a:endParaRPr>
                    </a:p>
                  </a:txBody>
                  <a:tcPr marL="91450" marR="91450" marT="45725" marB="45725"/>
                </a:tc>
                <a:tc>
                  <a:txBody>
                    <a:bodyPr/>
                    <a:lstStyle/>
                    <a:p>
                      <a:pPr marL="0" marR="0" lvl="0" indent="0" algn="l" rtl="0">
                        <a:spcBef>
                          <a:spcPts val="0"/>
                        </a:spcBef>
                        <a:spcAft>
                          <a:spcPts val="0"/>
                        </a:spcAft>
                        <a:buNone/>
                      </a:pPr>
                      <a:r>
                        <a:rPr lang="en-US" sz="1800" dirty="0">
                          <a:solidFill>
                            <a:schemeClr val="bg2">
                              <a:lumMod val="25000"/>
                            </a:schemeClr>
                          </a:solidFill>
                          <a:sym typeface="Times New Roman"/>
                        </a:rPr>
                        <a:t>2022</a:t>
                      </a:r>
                      <a:endParaRPr dirty="0">
                        <a:solidFill>
                          <a:schemeClr val="bg2">
                            <a:lumMod val="25000"/>
                          </a:schemeClr>
                        </a:solidFill>
                      </a:endParaRPr>
                    </a:p>
                  </a:txBody>
                  <a:tcPr marL="91450" marR="91450" marT="45725" marB="45725"/>
                </a:tc>
                <a:extLst>
                  <a:ext uri="{0D108BD9-81ED-4DB2-BD59-A6C34878D82A}">
                    <a16:rowId xmlns:a16="http://schemas.microsoft.com/office/drawing/2014/main" val="10000"/>
                  </a:ext>
                </a:extLst>
              </a:tr>
              <a:tr h="5491025">
                <a:tc>
                  <a:txBody>
                    <a:bodyPr/>
                    <a:lstStyle/>
                    <a:p>
                      <a:pPr marL="0" marR="0" lvl="0" indent="0" algn="l" rtl="0">
                        <a:spcBef>
                          <a:spcPts val="0"/>
                        </a:spcBef>
                        <a:spcAft>
                          <a:spcPts val="0"/>
                        </a:spcAft>
                        <a:buNone/>
                      </a:pPr>
                      <a:r>
                        <a:rPr lang="en-US" sz="1800" u="sng" dirty="0">
                          <a:solidFill>
                            <a:schemeClr val="hlink"/>
                          </a:solidFill>
                          <a:sym typeface="Times New Roman"/>
                          <a:hlinkClick r:id="rId3"/>
                        </a:rPr>
                        <a:t>SB 1440</a:t>
                      </a:r>
                      <a:endParaRPr dirty="0"/>
                    </a:p>
                    <a:p>
                      <a:pPr marL="0" marR="0" lvl="0" indent="0" algn="l" rtl="0">
                        <a:spcBef>
                          <a:spcPts val="0"/>
                        </a:spcBef>
                        <a:spcAft>
                          <a:spcPts val="0"/>
                        </a:spcAft>
                        <a:buNone/>
                      </a:pPr>
                      <a:r>
                        <a:rPr lang="en-US" sz="1800" u="sng" dirty="0">
                          <a:solidFill>
                            <a:schemeClr val="hlink"/>
                          </a:solidFill>
                          <a:sym typeface="Times New Roman"/>
                          <a:hlinkClick r:id="rId3"/>
                        </a:rPr>
                        <a:t>(Padilla)</a:t>
                      </a:r>
                      <a:endParaRPr sz="1800" dirty="0">
                        <a:sym typeface="Times New Roman"/>
                      </a:endParaRPr>
                    </a:p>
                    <a:p>
                      <a:pPr marL="0" marR="0" lvl="0" indent="0" algn="l" rtl="0">
                        <a:spcBef>
                          <a:spcPts val="0"/>
                        </a:spcBef>
                        <a:spcAft>
                          <a:spcPts val="0"/>
                        </a:spcAft>
                        <a:buNone/>
                      </a:pPr>
                      <a:r>
                        <a:rPr lang="en-US" sz="1800" dirty="0">
                          <a:solidFill>
                            <a:srgbClr val="204165"/>
                          </a:solidFill>
                          <a:sym typeface="Times New Roman"/>
                        </a:rPr>
                        <a:t>Transfer</a:t>
                      </a:r>
                      <a:endParaRPr dirty="0"/>
                    </a:p>
                    <a:p>
                      <a:pPr marL="0" marR="0" lvl="0" indent="0" algn="l" rtl="0">
                        <a:spcBef>
                          <a:spcPts val="0"/>
                        </a:spcBef>
                        <a:spcAft>
                          <a:spcPts val="0"/>
                        </a:spcAft>
                        <a:buNone/>
                      </a:pPr>
                      <a:endParaRPr sz="1800" dirty="0">
                        <a:sym typeface="Times New Roman"/>
                      </a:endParaRPr>
                    </a:p>
                    <a:p>
                      <a:pPr marL="0" marR="0" lvl="0" indent="0" algn="l" rtl="0">
                        <a:spcBef>
                          <a:spcPts val="0"/>
                        </a:spcBef>
                        <a:spcAft>
                          <a:spcPts val="0"/>
                        </a:spcAft>
                        <a:buNone/>
                      </a:pPr>
                      <a:r>
                        <a:rPr lang="en-US" sz="1800" dirty="0">
                          <a:solidFill>
                            <a:srgbClr val="0000FF"/>
                          </a:solidFill>
                          <a:sym typeface="Times New Roman"/>
                        </a:rPr>
                        <a:t>Associate Degree for Transfer (ADT)</a:t>
                      </a:r>
                      <a:endParaRPr dirty="0">
                        <a:solidFill>
                          <a:srgbClr val="0000FF"/>
                        </a:solidFill>
                      </a:endParaRPr>
                    </a:p>
                  </a:txBody>
                  <a:tcPr marL="91450" marR="91450" marT="45725" marB="45725"/>
                </a:tc>
                <a:tc>
                  <a:txBody>
                    <a:bodyPr/>
                    <a:lstStyle/>
                    <a:p>
                      <a:pPr marL="0" marR="0" lvl="0" indent="0" algn="l" rtl="0">
                        <a:spcBef>
                          <a:spcPts val="0"/>
                        </a:spcBef>
                        <a:spcAft>
                          <a:spcPts val="0"/>
                        </a:spcAft>
                        <a:buNone/>
                      </a:pPr>
                      <a:r>
                        <a:rPr lang="en-US" sz="1800" u="sng" dirty="0">
                          <a:solidFill>
                            <a:schemeClr val="hlink"/>
                          </a:solidFill>
                          <a:sym typeface="Times New Roman"/>
                          <a:hlinkClick r:id="rId4"/>
                        </a:rPr>
                        <a:t>SB 1456</a:t>
                      </a:r>
                      <a:endParaRPr dirty="0"/>
                    </a:p>
                    <a:p>
                      <a:pPr marL="0" marR="0" lvl="0" indent="0" algn="l" rtl="0">
                        <a:spcBef>
                          <a:spcPts val="0"/>
                        </a:spcBef>
                        <a:spcAft>
                          <a:spcPts val="0"/>
                        </a:spcAft>
                        <a:buNone/>
                      </a:pPr>
                      <a:r>
                        <a:rPr lang="en-US" sz="1700" u="sng" dirty="0">
                          <a:solidFill>
                            <a:schemeClr val="hlink"/>
                          </a:solidFill>
                          <a:sym typeface="Times New Roman"/>
                          <a:hlinkClick r:id="rId4"/>
                        </a:rPr>
                        <a:t>(Lowenthal)</a:t>
                      </a:r>
                      <a:endParaRPr sz="1800" dirty="0">
                        <a:sym typeface="Times New Roman"/>
                      </a:endParaRPr>
                    </a:p>
                    <a:p>
                      <a:pPr marL="0" marR="0" lvl="0" indent="0" algn="l" rtl="0">
                        <a:spcBef>
                          <a:spcPts val="0"/>
                        </a:spcBef>
                        <a:spcAft>
                          <a:spcPts val="0"/>
                        </a:spcAft>
                        <a:buNone/>
                      </a:pPr>
                      <a:r>
                        <a:rPr lang="en-US" sz="1800" dirty="0">
                          <a:solidFill>
                            <a:srgbClr val="204165"/>
                          </a:solidFill>
                          <a:sym typeface="Times New Roman"/>
                        </a:rPr>
                        <a:t>Seymour-</a:t>
                      </a:r>
                      <a:endParaRPr sz="1800" dirty="0">
                        <a:solidFill>
                          <a:srgbClr val="204165"/>
                        </a:solidFill>
                        <a:sym typeface="Times New Roman"/>
                      </a:endParaRPr>
                    </a:p>
                    <a:p>
                      <a:pPr marL="0" marR="0" lvl="0" indent="0" algn="l" rtl="0">
                        <a:spcBef>
                          <a:spcPts val="0"/>
                        </a:spcBef>
                        <a:spcAft>
                          <a:spcPts val="0"/>
                        </a:spcAft>
                        <a:buNone/>
                      </a:pPr>
                      <a:r>
                        <a:rPr lang="en-US" sz="1800" dirty="0">
                          <a:solidFill>
                            <a:srgbClr val="204165"/>
                          </a:solidFill>
                          <a:sym typeface="Times New Roman"/>
                        </a:rPr>
                        <a:t>Campbell Student Success Act of 2012</a:t>
                      </a:r>
                      <a:endParaRPr dirty="0"/>
                    </a:p>
                    <a:p>
                      <a:pPr marL="0" marR="0" lvl="0" indent="0" algn="l" rtl="0">
                        <a:spcBef>
                          <a:spcPts val="0"/>
                        </a:spcBef>
                        <a:spcAft>
                          <a:spcPts val="0"/>
                        </a:spcAft>
                        <a:buNone/>
                      </a:pPr>
                      <a:endParaRPr sz="1800" dirty="0">
                        <a:sym typeface="Times New Roman"/>
                      </a:endParaRPr>
                    </a:p>
                    <a:p>
                      <a:pPr marL="0" marR="0" lvl="0" indent="0" algn="l" rtl="0">
                        <a:spcBef>
                          <a:spcPts val="0"/>
                        </a:spcBef>
                        <a:spcAft>
                          <a:spcPts val="0"/>
                        </a:spcAft>
                        <a:buNone/>
                      </a:pPr>
                      <a:r>
                        <a:rPr lang="en-US" sz="1800" dirty="0">
                          <a:solidFill>
                            <a:srgbClr val="0000FF"/>
                          </a:solidFill>
                          <a:sym typeface="Times New Roman"/>
                        </a:rPr>
                        <a:t>Education Plans and Success Metrics</a:t>
                      </a:r>
                      <a:endParaRPr dirty="0">
                        <a:solidFill>
                          <a:srgbClr val="0000FF"/>
                        </a:solidFill>
                      </a:endParaRPr>
                    </a:p>
                  </a:txBody>
                  <a:tcPr marL="91450" marR="91450" marT="45725" marB="45725"/>
                </a:tc>
                <a:tc>
                  <a:txBody>
                    <a:bodyPr/>
                    <a:lstStyle/>
                    <a:p>
                      <a:pPr marL="0" marR="0" lvl="0" indent="0" algn="l" rtl="0">
                        <a:spcBef>
                          <a:spcPts val="0"/>
                        </a:spcBef>
                        <a:spcAft>
                          <a:spcPts val="0"/>
                        </a:spcAft>
                        <a:buNone/>
                      </a:pPr>
                      <a:r>
                        <a:rPr lang="en-US" sz="1800" u="sng" dirty="0">
                          <a:solidFill>
                            <a:schemeClr val="hlink"/>
                          </a:solidFill>
                          <a:sym typeface="Times New Roman"/>
                          <a:hlinkClick r:id="rId5"/>
                        </a:rPr>
                        <a:t>SB 440</a:t>
                      </a:r>
                      <a:endParaRPr dirty="0"/>
                    </a:p>
                    <a:p>
                      <a:pPr marL="0" marR="0" lvl="0" indent="0" algn="l" rtl="0">
                        <a:spcBef>
                          <a:spcPts val="0"/>
                        </a:spcBef>
                        <a:spcAft>
                          <a:spcPts val="0"/>
                        </a:spcAft>
                        <a:buNone/>
                      </a:pPr>
                      <a:r>
                        <a:rPr lang="en-US" sz="1800" u="sng" dirty="0">
                          <a:solidFill>
                            <a:schemeClr val="hlink"/>
                          </a:solidFill>
                          <a:sym typeface="Times New Roman"/>
                          <a:hlinkClick r:id="rId5"/>
                        </a:rPr>
                        <a:t>(Padilla)</a:t>
                      </a:r>
                      <a:endParaRPr sz="1800" dirty="0">
                        <a:sym typeface="Times New Roman"/>
                      </a:endParaRPr>
                    </a:p>
                    <a:p>
                      <a:pPr marL="0" marR="0" lvl="0" indent="0" algn="l" rtl="0">
                        <a:spcBef>
                          <a:spcPts val="0"/>
                        </a:spcBef>
                        <a:spcAft>
                          <a:spcPts val="0"/>
                        </a:spcAft>
                        <a:buNone/>
                      </a:pPr>
                      <a:r>
                        <a:rPr lang="en-US" sz="1500" dirty="0">
                          <a:solidFill>
                            <a:srgbClr val="204165"/>
                          </a:solidFill>
                          <a:sym typeface="Times New Roman"/>
                        </a:rPr>
                        <a:t>Student Transfer Achievement Reform Act</a:t>
                      </a:r>
                      <a:endParaRPr dirty="0"/>
                    </a:p>
                    <a:p>
                      <a:pPr marL="0" marR="0" lvl="0" indent="0" algn="l" rtl="0">
                        <a:spcBef>
                          <a:spcPts val="0"/>
                        </a:spcBef>
                        <a:spcAft>
                          <a:spcPts val="0"/>
                        </a:spcAft>
                        <a:buNone/>
                      </a:pPr>
                      <a:endParaRPr sz="1800" dirty="0">
                        <a:sym typeface="Times New Roman"/>
                      </a:endParaRPr>
                    </a:p>
                    <a:p>
                      <a:pPr marL="0" marR="0" lvl="0" indent="0" algn="l" rtl="0">
                        <a:spcBef>
                          <a:spcPts val="0"/>
                        </a:spcBef>
                        <a:spcAft>
                          <a:spcPts val="0"/>
                        </a:spcAft>
                        <a:buNone/>
                      </a:pPr>
                      <a:r>
                        <a:rPr lang="en-US" sz="1800" dirty="0">
                          <a:solidFill>
                            <a:srgbClr val="0000FF"/>
                          </a:solidFill>
                          <a:sym typeface="Times New Roman"/>
                        </a:rPr>
                        <a:t>ADT if a Local Associate Degree</a:t>
                      </a:r>
                      <a:endParaRPr dirty="0">
                        <a:solidFill>
                          <a:srgbClr val="0000FF"/>
                        </a:solidFill>
                      </a:endParaRPr>
                    </a:p>
                  </a:txBody>
                  <a:tcPr marL="91450" marR="91450" marT="45725" marB="45725"/>
                </a:tc>
                <a:tc>
                  <a:txBody>
                    <a:bodyPr/>
                    <a:lstStyle/>
                    <a:p>
                      <a:pPr marL="0" marR="0" lvl="0" indent="0" algn="l" rtl="0">
                        <a:spcBef>
                          <a:spcPts val="0"/>
                        </a:spcBef>
                        <a:spcAft>
                          <a:spcPts val="0"/>
                        </a:spcAft>
                        <a:buNone/>
                      </a:pPr>
                      <a:r>
                        <a:rPr lang="en-US" sz="1800" u="sng" dirty="0">
                          <a:solidFill>
                            <a:schemeClr val="hlink"/>
                          </a:solidFill>
                          <a:sym typeface="Times New Roman"/>
                          <a:hlinkClick r:id="rId6"/>
                        </a:rPr>
                        <a:t>Strong Workforce Program</a:t>
                      </a:r>
                      <a:endParaRPr sz="1800" dirty="0">
                        <a:latin typeface="Times New Roman"/>
                        <a:ea typeface="Times New Roman"/>
                        <a:cs typeface="Times New Roman"/>
                        <a:sym typeface="Times New Roman"/>
                      </a:endParaRPr>
                    </a:p>
                  </a:txBody>
                  <a:tcPr marL="91450" marR="91450" marT="45725" marB="45725"/>
                </a:tc>
                <a:tc>
                  <a:txBody>
                    <a:bodyPr/>
                    <a:lstStyle/>
                    <a:p>
                      <a:pPr marL="0" marR="0" lvl="0" indent="0" algn="l" rtl="0">
                        <a:spcBef>
                          <a:spcPts val="0"/>
                        </a:spcBef>
                        <a:spcAft>
                          <a:spcPts val="0"/>
                        </a:spcAft>
                        <a:buNone/>
                      </a:pPr>
                      <a:r>
                        <a:rPr lang="en-US" sz="1800" u="sng">
                          <a:solidFill>
                            <a:schemeClr val="hlink"/>
                          </a:solidFill>
                          <a:sym typeface="Times New Roman"/>
                          <a:hlinkClick r:id="rId7"/>
                        </a:rPr>
                        <a:t>AB 705</a:t>
                      </a:r>
                      <a:endParaRPr/>
                    </a:p>
                    <a:p>
                      <a:pPr marL="0" marR="0" lvl="0" indent="0" algn="l" rtl="0">
                        <a:spcBef>
                          <a:spcPts val="0"/>
                        </a:spcBef>
                        <a:spcAft>
                          <a:spcPts val="0"/>
                        </a:spcAft>
                        <a:buNone/>
                      </a:pPr>
                      <a:r>
                        <a:rPr lang="en-US" sz="1800" u="sng">
                          <a:solidFill>
                            <a:schemeClr val="hlink"/>
                          </a:solidFill>
                          <a:sym typeface="Times New Roman"/>
                          <a:hlinkClick r:id="rId7"/>
                        </a:rPr>
                        <a:t>(Irwin)</a:t>
                      </a:r>
                      <a:endParaRPr sz="1800">
                        <a:sym typeface="Times New Roman"/>
                      </a:endParaRPr>
                    </a:p>
                    <a:p>
                      <a:pPr marL="0" marR="0" lvl="0" indent="0" algn="l" rtl="0">
                        <a:lnSpc>
                          <a:spcPct val="100000"/>
                        </a:lnSpc>
                        <a:spcBef>
                          <a:spcPts val="0"/>
                        </a:spcBef>
                        <a:spcAft>
                          <a:spcPts val="0"/>
                        </a:spcAft>
                        <a:buClr>
                          <a:srgbClr val="204165"/>
                        </a:buClr>
                        <a:buSzPts val="1600"/>
                        <a:buFont typeface="Times New Roman"/>
                        <a:buNone/>
                      </a:pPr>
                      <a:r>
                        <a:rPr lang="en-US" sz="1600">
                          <a:solidFill>
                            <a:srgbClr val="204165"/>
                          </a:solidFill>
                          <a:sym typeface="Times New Roman"/>
                        </a:rPr>
                        <a:t>Seymour-</a:t>
                      </a:r>
                      <a:endParaRPr sz="1600">
                        <a:solidFill>
                          <a:srgbClr val="204165"/>
                        </a:solidFill>
                        <a:sym typeface="Times New Roman"/>
                      </a:endParaRPr>
                    </a:p>
                    <a:p>
                      <a:pPr marL="0" marR="0" lvl="0" indent="0" algn="l" rtl="0">
                        <a:lnSpc>
                          <a:spcPct val="100000"/>
                        </a:lnSpc>
                        <a:spcBef>
                          <a:spcPts val="0"/>
                        </a:spcBef>
                        <a:spcAft>
                          <a:spcPts val="0"/>
                        </a:spcAft>
                        <a:buClr>
                          <a:srgbClr val="204165"/>
                        </a:buClr>
                        <a:buSzPts val="1600"/>
                        <a:buFont typeface="Times New Roman"/>
                        <a:buNone/>
                      </a:pPr>
                      <a:r>
                        <a:rPr lang="en-US" sz="1600">
                          <a:solidFill>
                            <a:srgbClr val="204165"/>
                          </a:solidFill>
                          <a:sym typeface="Times New Roman"/>
                        </a:rPr>
                        <a:t>Campbell Student Success Act of 2012:</a:t>
                      </a:r>
                      <a:endParaRPr/>
                    </a:p>
                    <a:p>
                      <a:pPr marL="0" marR="0" lvl="0" indent="0" algn="l" rtl="0">
                        <a:spcBef>
                          <a:spcPts val="0"/>
                        </a:spcBef>
                        <a:spcAft>
                          <a:spcPts val="0"/>
                        </a:spcAft>
                        <a:buNone/>
                      </a:pPr>
                      <a:r>
                        <a:rPr lang="en-US" sz="1500">
                          <a:solidFill>
                            <a:srgbClr val="204165"/>
                          </a:solidFill>
                          <a:sym typeface="Times New Roman"/>
                        </a:rPr>
                        <a:t>Matriculation: assessment</a:t>
                      </a:r>
                      <a:endParaRPr/>
                    </a:p>
                    <a:p>
                      <a:pPr marL="0" marR="0" lvl="0" indent="0" algn="l" rtl="0">
                        <a:spcBef>
                          <a:spcPts val="0"/>
                        </a:spcBef>
                        <a:spcAft>
                          <a:spcPts val="0"/>
                        </a:spcAft>
                        <a:buNone/>
                      </a:pPr>
                      <a:endParaRPr sz="1800">
                        <a:sym typeface="Times New Roman"/>
                      </a:endParaRPr>
                    </a:p>
                    <a:p>
                      <a:pPr marL="0" marR="0" lvl="0" indent="0" algn="l" rtl="0">
                        <a:spcBef>
                          <a:spcPts val="0"/>
                        </a:spcBef>
                        <a:spcAft>
                          <a:spcPts val="0"/>
                        </a:spcAft>
                        <a:buNone/>
                      </a:pPr>
                      <a:r>
                        <a:rPr lang="en-US" sz="1500" u="sng">
                          <a:solidFill>
                            <a:schemeClr val="hlink"/>
                          </a:solidFill>
                          <a:sym typeface="Times New Roman"/>
                          <a:hlinkClick r:id="rId8"/>
                        </a:rPr>
                        <a:t>Vision for Success</a:t>
                      </a:r>
                      <a:endParaRPr sz="1500">
                        <a:sym typeface="Times New Roman"/>
                      </a:endParaRPr>
                    </a:p>
                    <a:p>
                      <a:pPr marL="0" marR="0" lvl="0" indent="0" algn="l" rtl="0">
                        <a:spcBef>
                          <a:spcPts val="0"/>
                        </a:spcBef>
                        <a:spcAft>
                          <a:spcPts val="0"/>
                        </a:spcAft>
                        <a:buNone/>
                      </a:pPr>
                      <a:r>
                        <a:rPr lang="en-US" sz="1500">
                          <a:solidFill>
                            <a:srgbClr val="204165"/>
                          </a:solidFill>
                          <a:sym typeface="Times New Roman"/>
                        </a:rPr>
                        <a:t>System Goals</a:t>
                      </a:r>
                      <a:endParaRPr/>
                    </a:p>
                    <a:p>
                      <a:pPr marL="0" marR="0" lvl="0" indent="0" algn="l" rtl="0">
                        <a:spcBef>
                          <a:spcPts val="0"/>
                        </a:spcBef>
                        <a:spcAft>
                          <a:spcPts val="0"/>
                        </a:spcAft>
                        <a:buNone/>
                      </a:pPr>
                      <a:endParaRPr sz="1500">
                        <a:sym typeface="Times New Roman"/>
                      </a:endParaRPr>
                    </a:p>
                    <a:p>
                      <a:pPr marL="0" marR="0" lvl="0" indent="0" algn="l" rtl="0">
                        <a:spcBef>
                          <a:spcPts val="0"/>
                        </a:spcBef>
                        <a:spcAft>
                          <a:spcPts val="0"/>
                        </a:spcAft>
                        <a:buNone/>
                      </a:pPr>
                      <a:r>
                        <a:rPr lang="en-US" sz="1500" u="sng">
                          <a:solidFill>
                            <a:schemeClr val="hlink"/>
                          </a:solidFill>
                          <a:sym typeface="Times New Roman"/>
                          <a:hlinkClick r:id="rId9"/>
                        </a:rPr>
                        <a:t>Guided Pathways</a:t>
                      </a:r>
                      <a:endParaRPr sz="1500">
                        <a:solidFill>
                          <a:srgbClr val="204165"/>
                        </a:solidFill>
                        <a:sym typeface="Times New Roman"/>
                      </a:endParaRPr>
                    </a:p>
                    <a:p>
                      <a:pPr marL="0" marR="0" lvl="0" indent="0" algn="l" rtl="0">
                        <a:spcBef>
                          <a:spcPts val="0"/>
                        </a:spcBef>
                        <a:spcAft>
                          <a:spcPts val="0"/>
                        </a:spcAft>
                        <a:buNone/>
                      </a:pPr>
                      <a:endParaRPr sz="1500">
                        <a:solidFill>
                          <a:srgbClr val="204165"/>
                        </a:solidFill>
                        <a:sym typeface="Times New Roman"/>
                      </a:endParaRPr>
                    </a:p>
                    <a:p>
                      <a:pPr marL="0" marR="0" lvl="0" indent="0" algn="l" rtl="0">
                        <a:spcBef>
                          <a:spcPts val="0"/>
                        </a:spcBef>
                        <a:spcAft>
                          <a:spcPts val="0"/>
                        </a:spcAft>
                        <a:buNone/>
                      </a:pPr>
                      <a:r>
                        <a:rPr lang="en-US" sz="1500" u="sng">
                          <a:solidFill>
                            <a:schemeClr val="hlink"/>
                          </a:solidFill>
                          <a:sym typeface="Times New Roman"/>
                          <a:hlinkClick r:id="rId10"/>
                        </a:rPr>
                        <a:t>Open Educational Resources Initiative</a:t>
                      </a:r>
                      <a:endParaRPr sz="1500">
                        <a:solidFill>
                          <a:schemeClr val="lt2"/>
                        </a:solidFill>
                        <a:latin typeface="Times New Roman"/>
                        <a:ea typeface="Times New Roman"/>
                        <a:cs typeface="Times New Roman"/>
                        <a:sym typeface="Times New Roman"/>
                      </a:endParaRPr>
                    </a:p>
                  </a:txBody>
                  <a:tcPr marL="91450" marR="91450" marT="45725" marB="45725"/>
                </a:tc>
                <a:tc>
                  <a:txBody>
                    <a:bodyPr/>
                    <a:lstStyle/>
                    <a:p>
                      <a:pPr marL="0" marR="0" lvl="0" indent="0" algn="l" rtl="0">
                        <a:spcBef>
                          <a:spcPts val="0"/>
                        </a:spcBef>
                        <a:spcAft>
                          <a:spcPts val="0"/>
                        </a:spcAft>
                        <a:buNone/>
                      </a:pPr>
                      <a:r>
                        <a:rPr lang="en-US" sz="1800" dirty="0">
                          <a:solidFill>
                            <a:srgbClr val="0000FF"/>
                          </a:solidFill>
                          <a:sym typeface="Times New Roman"/>
                        </a:rPr>
                        <a:t>Budget Act:</a:t>
                      </a:r>
                      <a:endParaRPr dirty="0">
                        <a:solidFill>
                          <a:srgbClr val="0000FF"/>
                        </a:solidFill>
                      </a:endParaRPr>
                    </a:p>
                    <a:p>
                      <a:pPr marL="0" marR="0" lvl="0" indent="0" algn="l" rtl="0">
                        <a:spcBef>
                          <a:spcPts val="0"/>
                        </a:spcBef>
                        <a:spcAft>
                          <a:spcPts val="0"/>
                        </a:spcAft>
                        <a:buNone/>
                      </a:pPr>
                      <a:r>
                        <a:rPr lang="en-US" sz="1800" dirty="0">
                          <a:solidFill>
                            <a:srgbClr val="204165"/>
                          </a:solidFill>
                          <a:sym typeface="Times New Roman"/>
                        </a:rPr>
                        <a:t>Student Centered Funding Formula</a:t>
                      </a:r>
                      <a:endParaRPr dirty="0"/>
                    </a:p>
                    <a:p>
                      <a:pPr marL="0" marR="0" lvl="0" indent="0" algn="l" rtl="0">
                        <a:spcBef>
                          <a:spcPts val="0"/>
                        </a:spcBef>
                        <a:spcAft>
                          <a:spcPts val="0"/>
                        </a:spcAft>
                        <a:buNone/>
                      </a:pPr>
                      <a:r>
                        <a:rPr lang="en-US" sz="1800" b="1" dirty="0">
                          <a:solidFill>
                            <a:srgbClr val="204165"/>
                          </a:solidFill>
                          <a:sym typeface="Times New Roman"/>
                        </a:rPr>
                        <a:t>(SCFF)</a:t>
                      </a:r>
                      <a:endParaRPr sz="1800" b="1" dirty="0">
                        <a:solidFill>
                          <a:srgbClr val="204165"/>
                        </a:solidFill>
                        <a:sym typeface="Times New Roman"/>
                      </a:endParaRPr>
                    </a:p>
                    <a:p>
                      <a:pPr marL="0" marR="0" lvl="0" indent="0" algn="l" rtl="0">
                        <a:spcBef>
                          <a:spcPts val="0"/>
                        </a:spcBef>
                        <a:spcAft>
                          <a:spcPts val="0"/>
                        </a:spcAft>
                        <a:buNone/>
                      </a:pPr>
                      <a:endParaRPr sz="1800" b="1" dirty="0">
                        <a:solidFill>
                          <a:srgbClr val="204165"/>
                        </a:solidFill>
                        <a:sym typeface="Times New Roman"/>
                      </a:endParaRPr>
                    </a:p>
                    <a:p>
                      <a:pPr marL="0" marR="0" lvl="0" indent="0" algn="l" rtl="0">
                        <a:spcBef>
                          <a:spcPts val="0"/>
                        </a:spcBef>
                        <a:spcAft>
                          <a:spcPts val="0"/>
                        </a:spcAft>
                        <a:buNone/>
                      </a:pPr>
                      <a:r>
                        <a:rPr lang="en-US" sz="1800" dirty="0" err="1">
                          <a:solidFill>
                            <a:srgbClr val="204165"/>
                          </a:solidFill>
                          <a:sym typeface="Times New Roman"/>
                        </a:rPr>
                        <a:t>Calbright</a:t>
                      </a:r>
                      <a:endParaRPr sz="1800" dirty="0">
                        <a:solidFill>
                          <a:srgbClr val="204165"/>
                        </a:solidFill>
                        <a:latin typeface="Times New Roman"/>
                        <a:ea typeface="Times New Roman"/>
                        <a:cs typeface="Times New Roman"/>
                        <a:sym typeface="Times New Roman"/>
                      </a:endParaRPr>
                    </a:p>
                  </a:txBody>
                  <a:tcPr marL="91450" marR="91450" marT="45725" marB="45725"/>
                </a:tc>
                <a:tc>
                  <a:txBody>
                    <a:bodyPr/>
                    <a:lstStyle/>
                    <a:p>
                      <a:pPr marL="0" marR="0" lvl="0" indent="0" algn="l" rtl="0">
                        <a:spcBef>
                          <a:spcPts val="0"/>
                        </a:spcBef>
                        <a:spcAft>
                          <a:spcPts val="0"/>
                        </a:spcAft>
                        <a:buNone/>
                      </a:pPr>
                      <a:r>
                        <a:rPr lang="en-US" sz="1800">
                          <a:solidFill>
                            <a:srgbClr val="0000FF"/>
                          </a:solidFill>
                          <a:sym typeface="Times New Roman"/>
                        </a:rPr>
                        <a:t>Budget Act:</a:t>
                      </a:r>
                      <a:endParaRPr>
                        <a:solidFill>
                          <a:srgbClr val="0000FF"/>
                        </a:solidFill>
                      </a:endParaRPr>
                    </a:p>
                    <a:p>
                      <a:pPr marL="0" marR="0" lvl="0" indent="0" algn="l" rtl="0">
                        <a:spcBef>
                          <a:spcPts val="0"/>
                        </a:spcBef>
                        <a:spcAft>
                          <a:spcPts val="0"/>
                        </a:spcAft>
                        <a:buNone/>
                      </a:pPr>
                      <a:r>
                        <a:rPr lang="en-US" sz="1800">
                          <a:solidFill>
                            <a:srgbClr val="204165"/>
                          </a:solidFill>
                          <a:sym typeface="Times New Roman"/>
                        </a:rPr>
                        <a:t>Cradle-to-Career Data System</a:t>
                      </a:r>
                      <a:endParaRPr/>
                    </a:p>
                  </a:txBody>
                  <a:tcPr marL="91450" marR="91450" marT="45725" marB="45725"/>
                </a:tc>
                <a:tc>
                  <a:txBody>
                    <a:bodyPr/>
                    <a:lstStyle/>
                    <a:p>
                      <a:pPr marL="0" marR="0" lvl="0" indent="0" algn="l" rtl="0">
                        <a:spcBef>
                          <a:spcPts val="0"/>
                        </a:spcBef>
                        <a:spcAft>
                          <a:spcPts val="0"/>
                        </a:spcAft>
                        <a:buNone/>
                      </a:pPr>
                      <a:r>
                        <a:rPr lang="en-US" sz="1800" u="sng" dirty="0">
                          <a:solidFill>
                            <a:schemeClr val="hlink"/>
                          </a:solidFill>
                          <a:sym typeface="Times New Roman"/>
                          <a:hlinkClick r:id="rId11"/>
                        </a:rPr>
                        <a:t>AB 928</a:t>
                      </a:r>
                      <a:endParaRPr dirty="0"/>
                    </a:p>
                    <a:p>
                      <a:pPr marL="0" marR="0" lvl="0" indent="0" algn="l" rtl="0">
                        <a:spcBef>
                          <a:spcPts val="0"/>
                        </a:spcBef>
                        <a:spcAft>
                          <a:spcPts val="0"/>
                        </a:spcAft>
                        <a:buNone/>
                      </a:pPr>
                      <a:r>
                        <a:rPr lang="en-US" sz="1800" u="sng" dirty="0">
                          <a:solidFill>
                            <a:schemeClr val="hlink"/>
                          </a:solidFill>
                          <a:sym typeface="Times New Roman"/>
                          <a:hlinkClick r:id="rId11"/>
                        </a:rPr>
                        <a:t>(Berman)</a:t>
                      </a:r>
                      <a:endParaRPr sz="1800" dirty="0">
                        <a:sym typeface="Times New Roman"/>
                      </a:endParaRPr>
                    </a:p>
                    <a:p>
                      <a:pPr marL="0" marR="0" lvl="0" indent="0" algn="l" rtl="0">
                        <a:spcBef>
                          <a:spcPts val="0"/>
                        </a:spcBef>
                        <a:spcAft>
                          <a:spcPts val="0"/>
                        </a:spcAft>
                        <a:buNone/>
                      </a:pPr>
                      <a:r>
                        <a:rPr lang="en-US" sz="1500" dirty="0">
                          <a:solidFill>
                            <a:srgbClr val="204165"/>
                          </a:solidFill>
                          <a:sym typeface="Times New Roman"/>
                        </a:rPr>
                        <a:t>Student</a:t>
                      </a:r>
                      <a:r>
                        <a:rPr lang="en-US" sz="1600" dirty="0">
                          <a:solidFill>
                            <a:srgbClr val="204165"/>
                          </a:solidFill>
                          <a:sym typeface="Times New Roman"/>
                        </a:rPr>
                        <a:t> </a:t>
                      </a:r>
                      <a:r>
                        <a:rPr lang="en-US" sz="1500" dirty="0">
                          <a:solidFill>
                            <a:srgbClr val="204165"/>
                          </a:solidFill>
                          <a:sym typeface="Times New Roman"/>
                        </a:rPr>
                        <a:t>Transfer Achievement Reform Act of 2021</a:t>
                      </a:r>
                      <a:endParaRPr dirty="0"/>
                    </a:p>
                    <a:p>
                      <a:pPr marL="0" marR="0" lvl="0" indent="0" algn="l" rtl="0">
                        <a:spcBef>
                          <a:spcPts val="0"/>
                        </a:spcBef>
                        <a:spcAft>
                          <a:spcPts val="0"/>
                        </a:spcAft>
                        <a:buNone/>
                      </a:pPr>
                      <a:endParaRPr sz="1000" dirty="0">
                        <a:sym typeface="Times New Roman"/>
                      </a:endParaRPr>
                    </a:p>
                    <a:p>
                      <a:pPr marL="0" marR="0" lvl="0" indent="0" algn="l" rtl="0">
                        <a:spcBef>
                          <a:spcPts val="0"/>
                        </a:spcBef>
                        <a:spcAft>
                          <a:spcPts val="0"/>
                        </a:spcAft>
                        <a:buNone/>
                      </a:pPr>
                      <a:r>
                        <a:rPr lang="en-US" sz="1800" u="sng" dirty="0">
                          <a:solidFill>
                            <a:schemeClr val="hlink"/>
                          </a:solidFill>
                          <a:sym typeface="Times New Roman"/>
                          <a:hlinkClick r:id="rId12"/>
                        </a:rPr>
                        <a:t>AB 1111</a:t>
                      </a:r>
                      <a:endParaRPr dirty="0"/>
                    </a:p>
                    <a:p>
                      <a:pPr marL="0" marR="0" lvl="0" indent="0" algn="l" rtl="0">
                        <a:spcBef>
                          <a:spcPts val="0"/>
                        </a:spcBef>
                        <a:spcAft>
                          <a:spcPts val="0"/>
                        </a:spcAft>
                        <a:buNone/>
                      </a:pPr>
                      <a:r>
                        <a:rPr lang="en-US" sz="1800" u="sng" dirty="0">
                          <a:solidFill>
                            <a:schemeClr val="hlink"/>
                          </a:solidFill>
                          <a:sym typeface="Times New Roman"/>
                          <a:hlinkClick r:id="rId12"/>
                        </a:rPr>
                        <a:t>(Berman)</a:t>
                      </a:r>
                      <a:endParaRPr sz="1800" dirty="0">
                        <a:sym typeface="Times New Roman"/>
                      </a:endParaRPr>
                    </a:p>
                    <a:p>
                      <a:pPr marL="0" marR="0" lvl="0" indent="0" algn="l" rtl="0">
                        <a:spcBef>
                          <a:spcPts val="0"/>
                        </a:spcBef>
                        <a:spcAft>
                          <a:spcPts val="0"/>
                        </a:spcAft>
                        <a:buNone/>
                      </a:pPr>
                      <a:r>
                        <a:rPr lang="en-US" sz="1800" dirty="0">
                          <a:solidFill>
                            <a:srgbClr val="204165"/>
                          </a:solidFill>
                          <a:sym typeface="Times New Roman"/>
                        </a:rPr>
                        <a:t>Common Course Numbering</a:t>
                      </a:r>
                      <a:endParaRPr dirty="0"/>
                    </a:p>
                    <a:p>
                      <a:pPr marL="0" marR="0" lvl="0" indent="0" algn="l" rtl="0">
                        <a:spcBef>
                          <a:spcPts val="0"/>
                        </a:spcBef>
                        <a:spcAft>
                          <a:spcPts val="0"/>
                        </a:spcAft>
                        <a:buNone/>
                      </a:pPr>
                      <a:endParaRPr sz="1000" dirty="0">
                        <a:solidFill>
                          <a:srgbClr val="204165"/>
                        </a:solidFill>
                        <a:sym typeface="Times New Roman"/>
                      </a:endParaRPr>
                    </a:p>
                    <a:p>
                      <a:pPr marL="0" marR="0" lvl="0" indent="0" algn="l" rtl="0">
                        <a:spcBef>
                          <a:spcPts val="0"/>
                        </a:spcBef>
                        <a:spcAft>
                          <a:spcPts val="0"/>
                        </a:spcAft>
                        <a:buNone/>
                      </a:pPr>
                      <a:r>
                        <a:rPr lang="en-US" sz="1800" u="sng" dirty="0">
                          <a:solidFill>
                            <a:schemeClr val="hlink"/>
                          </a:solidFill>
                          <a:sym typeface="Times New Roman"/>
                          <a:hlinkClick r:id="rId13"/>
                        </a:rPr>
                        <a:t>AB 927 (Medina)</a:t>
                      </a:r>
                      <a:endParaRPr sz="1800" dirty="0">
                        <a:solidFill>
                          <a:srgbClr val="204165"/>
                        </a:solidFill>
                        <a:sym typeface="Times New Roman"/>
                      </a:endParaRPr>
                    </a:p>
                    <a:p>
                      <a:pPr marL="0" marR="0" lvl="0" indent="0" algn="l" rtl="0">
                        <a:spcBef>
                          <a:spcPts val="0"/>
                        </a:spcBef>
                        <a:spcAft>
                          <a:spcPts val="0"/>
                        </a:spcAft>
                        <a:buNone/>
                      </a:pPr>
                      <a:r>
                        <a:rPr lang="en-US" sz="1500" dirty="0">
                          <a:solidFill>
                            <a:srgbClr val="204165"/>
                          </a:solidFill>
                          <a:sym typeface="Times New Roman"/>
                        </a:rPr>
                        <a:t>Baccalaureate Degrees</a:t>
                      </a:r>
                      <a:endParaRPr sz="1500" dirty="0"/>
                    </a:p>
                    <a:p>
                      <a:pPr marL="0" marR="0" lvl="0" indent="0" algn="l" rtl="0">
                        <a:spcBef>
                          <a:spcPts val="0"/>
                        </a:spcBef>
                        <a:spcAft>
                          <a:spcPts val="0"/>
                        </a:spcAft>
                        <a:buNone/>
                      </a:pPr>
                      <a:endParaRPr sz="1000" dirty="0">
                        <a:solidFill>
                          <a:srgbClr val="204165"/>
                        </a:solidFill>
                        <a:sym typeface="Times New Roman"/>
                      </a:endParaRPr>
                    </a:p>
                    <a:p>
                      <a:pPr marL="0" marR="0" lvl="0" indent="0" algn="l" rtl="0">
                        <a:spcBef>
                          <a:spcPts val="0"/>
                        </a:spcBef>
                        <a:spcAft>
                          <a:spcPts val="0"/>
                        </a:spcAft>
                        <a:buNone/>
                      </a:pPr>
                      <a:r>
                        <a:rPr lang="en-US" sz="1800" u="sng" dirty="0">
                          <a:solidFill>
                            <a:schemeClr val="hlink"/>
                          </a:solidFill>
                          <a:sym typeface="Times New Roman"/>
                          <a:hlinkClick r:id="rId14"/>
                        </a:rPr>
                        <a:t>Ethnic Studies</a:t>
                      </a:r>
                      <a:endParaRPr dirty="0"/>
                    </a:p>
                  </a:txBody>
                  <a:tcPr marL="91450" marR="91450" marT="45725" marB="45725"/>
                </a:tc>
                <a:tc>
                  <a:txBody>
                    <a:bodyPr/>
                    <a:lstStyle/>
                    <a:p>
                      <a:pPr marL="0" marR="0" lvl="0" indent="0" algn="l" rtl="0">
                        <a:spcBef>
                          <a:spcPts val="0"/>
                        </a:spcBef>
                        <a:spcAft>
                          <a:spcPts val="0"/>
                        </a:spcAft>
                        <a:buNone/>
                      </a:pPr>
                      <a:r>
                        <a:rPr lang="en-US" sz="1800" u="sng" dirty="0">
                          <a:solidFill>
                            <a:schemeClr val="hlink"/>
                          </a:solidFill>
                          <a:sym typeface="Times New Roman"/>
                          <a:hlinkClick r:id="rId15"/>
                        </a:rPr>
                        <a:t>AB 1705</a:t>
                      </a:r>
                      <a:endParaRPr dirty="0"/>
                    </a:p>
                    <a:p>
                      <a:pPr marL="0" marR="0" lvl="0" indent="0" algn="l" rtl="0">
                        <a:spcBef>
                          <a:spcPts val="0"/>
                        </a:spcBef>
                        <a:spcAft>
                          <a:spcPts val="0"/>
                        </a:spcAft>
                        <a:buNone/>
                      </a:pPr>
                      <a:r>
                        <a:rPr lang="en-US" sz="1800" u="sng" dirty="0">
                          <a:solidFill>
                            <a:schemeClr val="hlink"/>
                          </a:solidFill>
                          <a:sym typeface="Times New Roman"/>
                          <a:hlinkClick r:id="rId15"/>
                        </a:rPr>
                        <a:t>(Irwin)</a:t>
                      </a:r>
                      <a:endParaRPr sz="1800" dirty="0">
                        <a:sym typeface="Times New Roman"/>
                      </a:endParaRPr>
                    </a:p>
                    <a:p>
                      <a:pPr marL="0" marR="0" lvl="0" indent="0" algn="l" rtl="0">
                        <a:lnSpc>
                          <a:spcPct val="100000"/>
                        </a:lnSpc>
                        <a:spcBef>
                          <a:spcPts val="0"/>
                        </a:spcBef>
                        <a:spcAft>
                          <a:spcPts val="0"/>
                        </a:spcAft>
                        <a:buClr>
                          <a:srgbClr val="3B75B6"/>
                        </a:buClr>
                        <a:buSzPts val="1600"/>
                        <a:buFont typeface="Times New Roman"/>
                        <a:buNone/>
                      </a:pPr>
                      <a:r>
                        <a:rPr lang="en-US" sz="1600" dirty="0">
                          <a:solidFill>
                            <a:srgbClr val="3B75B6"/>
                          </a:solidFill>
                          <a:sym typeface="Times New Roman"/>
                        </a:rPr>
                        <a:t>Seymour-Campbell Student Success Act of 2012</a:t>
                      </a:r>
                      <a:endParaRPr dirty="0"/>
                    </a:p>
                    <a:p>
                      <a:pPr marL="0" marR="0" lvl="0" indent="0" algn="l" rtl="0">
                        <a:spcBef>
                          <a:spcPts val="0"/>
                        </a:spcBef>
                        <a:spcAft>
                          <a:spcPts val="0"/>
                        </a:spcAft>
                        <a:buNone/>
                      </a:pPr>
                      <a:endParaRPr sz="1800" dirty="0">
                        <a:sym typeface="Times New Roman"/>
                      </a:endParaRPr>
                    </a:p>
                    <a:p>
                      <a:pPr marL="0" marR="0" lvl="0" indent="0" algn="l" rtl="0">
                        <a:spcBef>
                          <a:spcPts val="0"/>
                        </a:spcBef>
                        <a:spcAft>
                          <a:spcPts val="0"/>
                        </a:spcAft>
                        <a:buNone/>
                      </a:pPr>
                      <a:r>
                        <a:rPr lang="en-US" sz="1800" dirty="0">
                          <a:solidFill>
                            <a:srgbClr val="002060"/>
                          </a:solidFill>
                          <a:sym typeface="Times New Roman"/>
                        </a:rPr>
                        <a:t>All students (with limited exceptions) in transfer-level English and math</a:t>
                      </a:r>
                      <a:endParaRPr dirty="0"/>
                    </a:p>
                    <a:p>
                      <a:pPr marL="0" marR="0" lvl="0" indent="0" algn="l" rtl="0">
                        <a:spcBef>
                          <a:spcPts val="0"/>
                        </a:spcBef>
                        <a:spcAft>
                          <a:spcPts val="0"/>
                        </a:spcAft>
                        <a:buNone/>
                      </a:pPr>
                      <a:endParaRPr sz="1800" dirty="0">
                        <a:latin typeface="Times New Roman"/>
                        <a:ea typeface="Times New Roman"/>
                        <a:cs typeface="Times New Roman"/>
                        <a:sym typeface="Times New Roman"/>
                      </a:endParaRPr>
                    </a:p>
                  </a:txBody>
                  <a:tcPr marL="91450" marR="91450" marT="45725" marB="45725"/>
                </a:tc>
                <a:extLst>
                  <a:ext uri="{0D108BD9-81ED-4DB2-BD59-A6C34878D82A}">
                    <a16:rowId xmlns:a16="http://schemas.microsoft.com/office/drawing/2014/main" val="10001"/>
                  </a:ext>
                </a:extLst>
              </a:tr>
            </a:tbl>
          </a:graphicData>
        </a:graphic>
      </p:graphicFrame>
      <p:sp>
        <p:nvSpPr>
          <p:cNvPr id="98" name="Google Shape;98;p14"/>
          <p:cNvSpPr txBox="1"/>
          <p:nvPr/>
        </p:nvSpPr>
        <p:spPr>
          <a:xfrm>
            <a:off x="1478625" y="112650"/>
            <a:ext cx="91533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dirty="0">
                <a:solidFill>
                  <a:schemeClr val="accent4">
                    <a:lumMod val="75000"/>
                  </a:schemeClr>
                </a:solidFill>
                <a:latin typeface="Times New Roman"/>
                <a:ea typeface="Times New Roman"/>
                <a:cs typeface="Times New Roman"/>
                <a:sym typeface="Times New Roman"/>
              </a:rPr>
              <a:t>12 Years of Initiatives Impacting </a:t>
            </a:r>
            <a:r>
              <a:rPr lang="en-US" sz="2400" b="1" dirty="0">
                <a:solidFill>
                  <a:schemeClr val="accent4">
                    <a:lumMod val="75000"/>
                  </a:schemeClr>
                </a:solidFill>
                <a:latin typeface="Times New Roman"/>
                <a:ea typeface="Times New Roman"/>
                <a:cs typeface="Times New Roman"/>
                <a:sym typeface="Times New Roman"/>
              </a:rPr>
              <a:t>CCC Educational Programs</a:t>
            </a:r>
            <a:endParaRPr dirty="0">
              <a:solidFill>
                <a:schemeClr val="accent4">
                  <a:lumMod val="75000"/>
                </a:schemeClr>
              </a:solidFill>
            </a:endParaRPr>
          </a:p>
        </p:txBody>
      </p:sp>
    </p:spTree>
    <p:extLst>
      <p:ext uri="{BB962C8B-B14F-4D97-AF65-F5344CB8AC3E}">
        <p14:creationId xmlns:p14="http://schemas.microsoft.com/office/powerpoint/2010/main" val="3710189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5"/>
          <p:cNvSpPr txBox="1">
            <a:spLocks noGrp="1"/>
          </p:cNvSpPr>
          <p:nvPr>
            <p:ph type="title"/>
          </p:nvPr>
        </p:nvSpPr>
        <p:spPr>
          <a:xfrm>
            <a:off x="1277650" y="365126"/>
            <a:ext cx="10046043" cy="90383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3600"/>
              <a:buFont typeface="Palatino"/>
              <a:buNone/>
            </a:pPr>
            <a:r>
              <a:rPr lang="en-US" b="1" dirty="0"/>
              <a:t>Impact on Career Education</a:t>
            </a:r>
            <a:endParaRPr dirty="0"/>
          </a:p>
        </p:txBody>
      </p:sp>
      <p:sp>
        <p:nvSpPr>
          <p:cNvPr id="104" name="Google Shape;104;p15"/>
          <p:cNvSpPr txBox="1">
            <a:spLocks noGrp="1"/>
          </p:cNvSpPr>
          <p:nvPr>
            <p:ph sz="half" idx="1"/>
          </p:nvPr>
        </p:nvSpPr>
        <p:spPr>
          <a:xfrm>
            <a:off x="1277650" y="1429305"/>
            <a:ext cx="10058400" cy="4788615"/>
          </a:xfrm>
          <a:prstGeom prst="rect">
            <a:avLst/>
          </a:prstGeom>
          <a:noFill/>
          <a:ln>
            <a:noFill/>
          </a:ln>
        </p:spPr>
        <p:txBody>
          <a:bodyPr spcFirstLastPara="1" wrap="square" lIns="0" tIns="45700" rIns="91425" bIns="45700" anchor="t" anchorCtr="0">
            <a:normAutofit fontScale="70000" lnSpcReduction="20000"/>
          </a:bodyPr>
          <a:lstStyle/>
          <a:p>
            <a:pPr marL="0" lvl="0" indent="0" algn="l" rtl="0">
              <a:lnSpc>
                <a:spcPct val="100000"/>
              </a:lnSpc>
              <a:spcBef>
                <a:spcPts val="0"/>
              </a:spcBef>
              <a:spcAft>
                <a:spcPts val="0"/>
              </a:spcAft>
              <a:buClr>
                <a:srgbClr val="3A3838"/>
              </a:buClr>
              <a:buSzPct val="100000"/>
              <a:buNone/>
            </a:pPr>
            <a:r>
              <a:rPr lang="en-US" b="1" dirty="0">
                <a:latin typeface="Times New Roman" panose="02020603050405020304" pitchFamily="18" charset="0"/>
                <a:cs typeface="Times New Roman" panose="02020603050405020304" pitchFamily="18" charset="0"/>
              </a:rPr>
              <a:t>Focus on Transfer Pathway</a:t>
            </a:r>
            <a:endParaRPr b="1" dirty="0">
              <a:latin typeface="Times New Roman" panose="02020603050405020304" pitchFamily="18" charset="0"/>
              <a:cs typeface="Times New Roman" panose="02020603050405020304" pitchFamily="18" charset="0"/>
            </a:endParaRPr>
          </a:p>
          <a:p>
            <a:pPr marL="457200" lvl="0" indent="-308610" algn="l" rtl="0">
              <a:lnSpc>
                <a:spcPct val="100000"/>
              </a:lnSpc>
              <a:spcBef>
                <a:spcPts val="1000"/>
              </a:spcBef>
              <a:spcAft>
                <a:spcPts val="0"/>
              </a:spcAft>
              <a:buSzPct val="69230"/>
              <a:buChar char="•"/>
            </a:pPr>
            <a:r>
              <a:rPr lang="en-US" dirty="0">
                <a:latin typeface="Times New Roman" panose="02020603050405020304" pitchFamily="18" charset="0"/>
                <a:cs typeface="Times New Roman" panose="02020603050405020304" pitchFamily="18" charset="0"/>
              </a:rPr>
              <a:t>Associate Degree for Transfer not the best option for all students</a:t>
            </a:r>
          </a:p>
          <a:p>
            <a:pPr marL="457200" lvl="0" indent="-308610" algn="l" rtl="0">
              <a:lnSpc>
                <a:spcPct val="100000"/>
              </a:lnSpc>
              <a:spcBef>
                <a:spcPts val="1000"/>
              </a:spcBef>
              <a:spcAft>
                <a:spcPts val="0"/>
              </a:spcAft>
              <a:buSzPct val="69230"/>
              <a:buChar char="•"/>
            </a:pPr>
            <a:r>
              <a:rPr lang="en-US" dirty="0">
                <a:latin typeface="Times New Roman" panose="02020603050405020304" pitchFamily="18" charset="0"/>
                <a:cs typeface="Times New Roman" panose="02020603050405020304" pitchFamily="18" charset="0"/>
              </a:rPr>
              <a:t>Local degree or UC Transfer Admission Guarantee (TAG) agreements might increase chance for acceptance to CSU/UC of choice</a:t>
            </a:r>
            <a:endParaRPr dirty="0">
              <a:latin typeface="Times New Roman" panose="02020603050405020304" pitchFamily="18" charset="0"/>
              <a:cs typeface="Times New Roman" panose="02020603050405020304" pitchFamily="18" charset="0"/>
            </a:endParaRPr>
          </a:p>
          <a:p>
            <a:pPr marL="0" lvl="0" indent="0" algn="l" rtl="0">
              <a:lnSpc>
                <a:spcPct val="100000"/>
              </a:lnSpc>
              <a:spcBef>
                <a:spcPts val="1000"/>
              </a:spcBef>
              <a:spcAft>
                <a:spcPts val="0"/>
              </a:spcAft>
              <a:buClr>
                <a:srgbClr val="3A3838"/>
              </a:buClr>
              <a:buSzPct val="100000"/>
              <a:buNone/>
            </a:pPr>
            <a:r>
              <a:rPr lang="en-US" b="1" dirty="0">
                <a:latin typeface="Times New Roman" panose="02020603050405020304" pitchFamily="18" charset="0"/>
                <a:cs typeface="Times New Roman" panose="02020603050405020304" pitchFamily="18" charset="0"/>
              </a:rPr>
              <a:t>Guided Pathways</a:t>
            </a:r>
            <a:endParaRPr b="1" dirty="0">
              <a:latin typeface="Times New Roman" panose="02020603050405020304" pitchFamily="18" charset="0"/>
              <a:cs typeface="Times New Roman" panose="02020603050405020304" pitchFamily="18" charset="0"/>
            </a:endParaRPr>
          </a:p>
          <a:p>
            <a:pPr marL="457200" lvl="0" indent="-308610" algn="l" rtl="0">
              <a:lnSpc>
                <a:spcPct val="100000"/>
              </a:lnSpc>
              <a:spcBef>
                <a:spcPts val="1000"/>
              </a:spcBef>
              <a:spcAft>
                <a:spcPts val="0"/>
              </a:spcAft>
              <a:buSzPct val="69230"/>
              <a:buChar char="•"/>
            </a:pPr>
            <a:r>
              <a:rPr lang="en-US" dirty="0">
                <a:latin typeface="Times New Roman" panose="02020603050405020304" pitchFamily="18" charset="0"/>
                <a:cs typeface="Times New Roman" panose="02020603050405020304" pitchFamily="18" charset="0"/>
              </a:rPr>
              <a:t>First year - core general education (GE) focus inadvertently decreasing enrollment of certain programs</a:t>
            </a:r>
            <a:endParaRPr dirty="0">
              <a:latin typeface="Times New Roman" panose="02020603050405020304" pitchFamily="18" charset="0"/>
              <a:cs typeface="Times New Roman" panose="02020603050405020304" pitchFamily="18" charset="0"/>
            </a:endParaRPr>
          </a:p>
          <a:p>
            <a:pPr marL="0" lvl="0" indent="0" algn="l" rtl="0">
              <a:lnSpc>
                <a:spcPct val="100000"/>
              </a:lnSpc>
              <a:spcBef>
                <a:spcPts val="1000"/>
              </a:spcBef>
              <a:spcAft>
                <a:spcPts val="0"/>
              </a:spcAft>
              <a:buClr>
                <a:srgbClr val="3A3838"/>
              </a:buClr>
              <a:buSzPct val="100000"/>
              <a:buNone/>
            </a:pPr>
            <a:r>
              <a:rPr lang="en-US" b="1" dirty="0">
                <a:latin typeface="Times New Roman" panose="02020603050405020304" pitchFamily="18" charset="0"/>
                <a:cs typeface="Times New Roman" panose="02020603050405020304" pitchFamily="18" charset="0"/>
              </a:rPr>
              <a:t>Student Centered Funding Formular (SCFF)</a:t>
            </a:r>
            <a:endParaRPr b="1" dirty="0">
              <a:latin typeface="Times New Roman" panose="02020603050405020304" pitchFamily="18" charset="0"/>
              <a:cs typeface="Times New Roman" panose="02020603050405020304" pitchFamily="18" charset="0"/>
            </a:endParaRPr>
          </a:p>
          <a:p>
            <a:pPr marL="457200" lvl="0" indent="-308610" algn="l" rtl="0">
              <a:lnSpc>
                <a:spcPct val="100000"/>
              </a:lnSpc>
              <a:spcBef>
                <a:spcPts val="1000"/>
              </a:spcBef>
              <a:spcAft>
                <a:spcPts val="0"/>
              </a:spcAft>
              <a:buSzPct val="69230"/>
              <a:buChar char="•"/>
            </a:pPr>
            <a:r>
              <a:rPr lang="en-US" dirty="0">
                <a:latin typeface="Times New Roman" panose="02020603050405020304" pitchFamily="18" charset="0"/>
                <a:cs typeface="Times New Roman" panose="02020603050405020304" pitchFamily="18" charset="0"/>
              </a:rPr>
              <a:t>Transfer monetized over certificates</a:t>
            </a:r>
            <a:endParaRPr dirty="0">
              <a:latin typeface="Times New Roman" panose="02020603050405020304" pitchFamily="18" charset="0"/>
              <a:cs typeface="Times New Roman" panose="02020603050405020304" pitchFamily="18" charset="0"/>
            </a:endParaRPr>
          </a:p>
          <a:p>
            <a:pPr marL="457200" lvl="0" indent="-308610" algn="l" rtl="0">
              <a:lnSpc>
                <a:spcPct val="100000"/>
              </a:lnSpc>
              <a:spcBef>
                <a:spcPts val="1000"/>
              </a:spcBef>
              <a:spcAft>
                <a:spcPts val="0"/>
              </a:spcAft>
              <a:buSzPct val="69230"/>
              <a:buChar char="•"/>
            </a:pPr>
            <a:r>
              <a:rPr lang="en-US" dirty="0">
                <a:latin typeface="Times New Roman" panose="02020603050405020304" pitchFamily="18" charset="0"/>
                <a:cs typeface="Times New Roman" panose="02020603050405020304" pitchFamily="18" charset="0"/>
              </a:rPr>
              <a:t>Disincentivizes colleges to focus on ESL, non-credit, CTE, etc. </a:t>
            </a:r>
            <a:endParaRPr dirty="0">
              <a:latin typeface="Times New Roman" panose="02020603050405020304" pitchFamily="18" charset="0"/>
              <a:cs typeface="Times New Roman" panose="02020603050405020304" pitchFamily="18" charset="0"/>
            </a:endParaRPr>
          </a:p>
          <a:p>
            <a:pPr marL="457200" lvl="0" indent="-308610" algn="l" rtl="0">
              <a:lnSpc>
                <a:spcPct val="100000"/>
              </a:lnSpc>
              <a:spcBef>
                <a:spcPts val="1000"/>
              </a:spcBef>
              <a:spcAft>
                <a:spcPts val="0"/>
              </a:spcAft>
              <a:buSzPct val="69230"/>
              <a:buChar char="•"/>
            </a:pPr>
            <a:r>
              <a:rPr lang="en-US" dirty="0">
                <a:latin typeface="Times New Roman" panose="02020603050405020304" pitchFamily="18" charset="0"/>
                <a:cs typeface="Times New Roman" panose="02020603050405020304" pitchFamily="18" charset="0"/>
              </a:rPr>
              <a:t>Incentivizes colleges to enroll students in transfer-level English and mathematics during student’s first year</a:t>
            </a:r>
            <a:endParaRPr dirty="0">
              <a:latin typeface="Times New Roman" panose="02020603050405020304" pitchFamily="18" charset="0"/>
              <a:cs typeface="Times New Roman" panose="02020603050405020304" pitchFamily="18" charset="0"/>
            </a:endParaRPr>
          </a:p>
          <a:p>
            <a:pPr marL="0" lvl="0" indent="0" algn="l" rtl="0">
              <a:lnSpc>
                <a:spcPct val="100000"/>
              </a:lnSpc>
              <a:spcBef>
                <a:spcPts val="1000"/>
              </a:spcBef>
              <a:spcAft>
                <a:spcPts val="0"/>
              </a:spcAft>
              <a:buNone/>
            </a:pPr>
            <a:r>
              <a:rPr lang="en-US" b="1" dirty="0">
                <a:latin typeface="Times New Roman" panose="02020603050405020304" pitchFamily="18" charset="0"/>
                <a:cs typeface="Times New Roman" panose="02020603050405020304" pitchFamily="18" charset="0"/>
              </a:rPr>
              <a:t>Open Educational Resources/Zero Textbook Cost (OER/ZTC) </a:t>
            </a:r>
            <a:endParaRPr b="1" dirty="0">
              <a:latin typeface="Times New Roman" panose="02020603050405020304" pitchFamily="18" charset="0"/>
              <a:cs typeface="Times New Roman" panose="02020603050405020304" pitchFamily="18" charset="0"/>
            </a:endParaRPr>
          </a:p>
          <a:p>
            <a:pPr marL="457200" lvl="0" indent="-308610" algn="l" rtl="0">
              <a:lnSpc>
                <a:spcPct val="100000"/>
              </a:lnSpc>
              <a:spcBef>
                <a:spcPts val="1000"/>
              </a:spcBef>
              <a:spcAft>
                <a:spcPts val="0"/>
              </a:spcAft>
              <a:buSzPct val="69230"/>
              <a:buChar char="•"/>
            </a:pPr>
            <a:r>
              <a:rPr lang="en-US" dirty="0">
                <a:latin typeface="Times New Roman" panose="02020603050405020304" pitchFamily="18" charset="0"/>
                <a:cs typeface="Times New Roman" panose="02020603050405020304" pitchFamily="18" charset="0"/>
              </a:rPr>
              <a:t>Student search schedule for low-cost options</a:t>
            </a:r>
            <a:endParaRPr dirty="0">
              <a:latin typeface="Times New Roman" panose="02020603050405020304" pitchFamily="18" charset="0"/>
              <a:cs typeface="Times New Roman" panose="02020603050405020304" pitchFamily="18" charset="0"/>
            </a:endParaRPr>
          </a:p>
          <a:p>
            <a:pPr marL="457200" lvl="0" indent="-308610" algn="l" rtl="0">
              <a:lnSpc>
                <a:spcPct val="100000"/>
              </a:lnSpc>
              <a:spcBef>
                <a:spcPts val="1000"/>
              </a:spcBef>
              <a:spcAft>
                <a:spcPts val="0"/>
              </a:spcAft>
              <a:buSzPct val="69230"/>
              <a:buChar char="•"/>
            </a:pPr>
            <a:r>
              <a:rPr lang="en-US" dirty="0">
                <a:latin typeface="Times New Roman" panose="02020603050405020304" pitchFamily="18" charset="0"/>
                <a:cs typeface="Times New Roman" panose="02020603050405020304" pitchFamily="18" charset="0"/>
              </a:rPr>
              <a:t>OER resources more available for common GE courses</a:t>
            </a:r>
            <a:endParaRPr dirty="0">
              <a:latin typeface="Times New Roman" panose="02020603050405020304" pitchFamily="18" charset="0"/>
              <a:cs typeface="Times New Roman" panose="02020603050405020304" pitchFamily="18" charset="0"/>
            </a:endParaRPr>
          </a:p>
          <a:p>
            <a:pPr marL="457200" lvl="0" indent="-308610" algn="l" rtl="0">
              <a:lnSpc>
                <a:spcPct val="100000"/>
              </a:lnSpc>
              <a:spcBef>
                <a:spcPts val="1000"/>
              </a:spcBef>
              <a:spcAft>
                <a:spcPts val="1000"/>
              </a:spcAft>
              <a:buSzPct val="69230"/>
              <a:buChar char="•"/>
            </a:pPr>
            <a:r>
              <a:rPr lang="en-US" dirty="0">
                <a:latin typeface="Times New Roman" panose="02020603050405020304" pitchFamily="18" charset="0"/>
                <a:cs typeface="Times New Roman" panose="02020603050405020304" pitchFamily="18" charset="0"/>
              </a:rPr>
              <a:t>Practicum courses may have additional material fees</a:t>
            </a:r>
            <a:endParaRP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6792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title"/>
          </p:nvPr>
        </p:nvSpPr>
        <p:spPr>
          <a:xfrm>
            <a:off x="1277650" y="365126"/>
            <a:ext cx="10046043" cy="81053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3600"/>
              <a:buFont typeface="Palatino"/>
              <a:buNone/>
            </a:pPr>
            <a:r>
              <a:rPr lang="en-US" b="1" dirty="0"/>
              <a:t>Impact on Career Education</a:t>
            </a:r>
            <a:endParaRPr dirty="0"/>
          </a:p>
        </p:txBody>
      </p:sp>
      <p:sp>
        <p:nvSpPr>
          <p:cNvPr id="110" name="Google Shape;110;p16"/>
          <p:cNvSpPr txBox="1">
            <a:spLocks noGrp="1"/>
          </p:cNvSpPr>
          <p:nvPr>
            <p:ph sz="half" idx="1"/>
          </p:nvPr>
        </p:nvSpPr>
        <p:spPr>
          <a:xfrm>
            <a:off x="1277650" y="1411550"/>
            <a:ext cx="10058400" cy="4806370"/>
          </a:xfrm>
          <a:prstGeom prst="rect">
            <a:avLst/>
          </a:prstGeom>
          <a:noFill/>
          <a:ln>
            <a:noFill/>
          </a:ln>
        </p:spPr>
        <p:txBody>
          <a:bodyPr spcFirstLastPara="1" wrap="square" lIns="0" tIns="45700" rIns="91425" bIns="45700" anchor="t" anchorCtr="0">
            <a:normAutofit fontScale="70000" lnSpcReduction="20000"/>
          </a:bodyPr>
          <a:lstStyle/>
          <a:p>
            <a:pPr marL="0" lvl="0" indent="0" algn="l" rtl="0">
              <a:lnSpc>
                <a:spcPct val="100000"/>
              </a:lnSpc>
              <a:spcBef>
                <a:spcPts val="0"/>
              </a:spcBef>
              <a:spcAft>
                <a:spcPts val="0"/>
              </a:spcAft>
              <a:buClr>
                <a:srgbClr val="3A3838"/>
              </a:buClr>
              <a:buSzPct val="100000"/>
              <a:buNone/>
            </a:pPr>
            <a:r>
              <a:rPr lang="en-US" b="1" dirty="0">
                <a:latin typeface="Times New Roman" panose="02020603050405020304" pitchFamily="18" charset="0"/>
                <a:cs typeface="Times New Roman" panose="02020603050405020304" pitchFamily="18" charset="0"/>
              </a:rPr>
              <a:t>AB 705/AB 1705</a:t>
            </a:r>
            <a:endParaRPr b="1" dirty="0">
              <a:latin typeface="Times New Roman" panose="02020603050405020304" pitchFamily="18" charset="0"/>
              <a:cs typeface="Times New Roman" panose="02020603050405020304" pitchFamily="18" charset="0"/>
            </a:endParaRPr>
          </a:p>
          <a:p>
            <a:pPr marL="457200" lvl="0" indent="-300037" algn="l" rtl="0">
              <a:lnSpc>
                <a:spcPct val="100000"/>
              </a:lnSpc>
              <a:spcBef>
                <a:spcPts val="1000"/>
              </a:spcBef>
              <a:spcAft>
                <a:spcPts val="0"/>
              </a:spcAft>
              <a:buSzPct val="69230"/>
              <a:buChar char="•"/>
            </a:pPr>
            <a:r>
              <a:rPr lang="en-US" dirty="0">
                <a:latin typeface="Times New Roman" panose="02020603050405020304" pitchFamily="18" charset="0"/>
                <a:cs typeface="Times New Roman" panose="02020603050405020304" pitchFamily="18" charset="0"/>
              </a:rPr>
              <a:t>Student placement and enrollment in transfer-level mathematics and English (limited exceptions)</a:t>
            </a:r>
            <a:endParaRPr dirty="0">
              <a:latin typeface="Times New Roman" panose="02020603050405020304" pitchFamily="18" charset="0"/>
              <a:cs typeface="Times New Roman" panose="02020603050405020304" pitchFamily="18" charset="0"/>
            </a:endParaRPr>
          </a:p>
          <a:p>
            <a:pPr marL="457200" lvl="0" indent="-300037" algn="l" rtl="0">
              <a:lnSpc>
                <a:spcPct val="100000"/>
              </a:lnSpc>
              <a:spcBef>
                <a:spcPts val="1000"/>
              </a:spcBef>
              <a:spcAft>
                <a:spcPts val="0"/>
              </a:spcAft>
              <a:buSzPct val="69230"/>
              <a:buChar char="•"/>
            </a:pPr>
            <a:r>
              <a:rPr lang="en-US" dirty="0">
                <a:latin typeface="Times New Roman" panose="02020603050405020304" pitchFamily="18" charset="0"/>
                <a:cs typeface="Times New Roman" panose="02020603050405020304" pitchFamily="18" charset="0"/>
              </a:rPr>
              <a:t>AB 1705 “</a:t>
            </a:r>
            <a:r>
              <a:rPr lang="en-US" b="1" dirty="0">
                <a:latin typeface="Times New Roman" panose="02020603050405020304" pitchFamily="18" charset="0"/>
                <a:cs typeface="Times New Roman" panose="02020603050405020304" pitchFamily="18" charset="0"/>
              </a:rPr>
              <a:t>IF </a:t>
            </a:r>
            <a:r>
              <a:rPr lang="en-US" dirty="0">
                <a:latin typeface="Times New Roman" panose="02020603050405020304" pitchFamily="18" charset="0"/>
                <a:cs typeface="Times New Roman" panose="02020603050405020304" pitchFamily="18" charset="0"/>
              </a:rPr>
              <a:t>not met by transfer-level course”</a:t>
            </a:r>
            <a:endParaRPr dirty="0">
              <a:latin typeface="Times New Roman" panose="02020603050405020304" pitchFamily="18" charset="0"/>
              <a:cs typeface="Times New Roman" panose="02020603050405020304" pitchFamily="18" charset="0"/>
            </a:endParaRPr>
          </a:p>
          <a:p>
            <a:pPr marL="0" lvl="0" indent="0" algn="l" rtl="0">
              <a:lnSpc>
                <a:spcPct val="100000"/>
              </a:lnSpc>
              <a:spcBef>
                <a:spcPts val="1000"/>
              </a:spcBef>
              <a:spcAft>
                <a:spcPts val="0"/>
              </a:spcAft>
              <a:buClr>
                <a:srgbClr val="3A3838"/>
              </a:buClr>
              <a:buSzPct val="100000"/>
              <a:buNone/>
            </a:pPr>
            <a:r>
              <a:rPr lang="en-US" b="1" dirty="0">
                <a:latin typeface="Times New Roman" panose="02020603050405020304" pitchFamily="18" charset="0"/>
                <a:cs typeface="Times New Roman" panose="02020603050405020304" pitchFamily="18" charset="0"/>
              </a:rPr>
              <a:t>College Promise/Dual Enrollment</a:t>
            </a:r>
            <a:endParaRPr b="1" dirty="0">
              <a:latin typeface="Times New Roman" panose="02020603050405020304" pitchFamily="18" charset="0"/>
              <a:cs typeface="Times New Roman" panose="02020603050405020304" pitchFamily="18" charset="0"/>
            </a:endParaRPr>
          </a:p>
          <a:p>
            <a:pPr marL="457200" lvl="0" indent="-300037" algn="l" rtl="0">
              <a:lnSpc>
                <a:spcPct val="100000"/>
              </a:lnSpc>
              <a:spcBef>
                <a:spcPts val="1000"/>
              </a:spcBef>
              <a:spcAft>
                <a:spcPts val="0"/>
              </a:spcAft>
              <a:buSzPct val="69230"/>
              <a:buChar char="•"/>
            </a:pPr>
            <a:r>
              <a:rPr lang="en-US" dirty="0">
                <a:latin typeface="Times New Roman" panose="02020603050405020304" pitchFamily="18" charset="0"/>
                <a:cs typeface="Times New Roman" panose="02020603050405020304" pitchFamily="18" charset="0"/>
              </a:rPr>
              <a:t>Change from BOG waiver</a:t>
            </a:r>
            <a:endParaRPr dirty="0">
              <a:latin typeface="Times New Roman" panose="02020603050405020304" pitchFamily="18" charset="0"/>
              <a:cs typeface="Times New Roman" panose="02020603050405020304" pitchFamily="18" charset="0"/>
            </a:endParaRPr>
          </a:p>
          <a:p>
            <a:pPr marL="457200" lvl="0" indent="-300037" algn="l" rtl="0">
              <a:lnSpc>
                <a:spcPct val="100000"/>
              </a:lnSpc>
              <a:spcBef>
                <a:spcPts val="1000"/>
              </a:spcBef>
              <a:spcAft>
                <a:spcPts val="0"/>
              </a:spcAft>
              <a:buSzPct val="69230"/>
              <a:buChar char="•"/>
            </a:pPr>
            <a:r>
              <a:rPr lang="en-US" dirty="0">
                <a:latin typeface="Times New Roman" panose="02020603050405020304" pitchFamily="18" charset="0"/>
                <a:cs typeface="Times New Roman" panose="02020603050405020304" pitchFamily="18" charset="0"/>
              </a:rPr>
              <a:t>Focus on full-time students</a:t>
            </a:r>
            <a:endParaRPr dirty="0">
              <a:latin typeface="Times New Roman" panose="02020603050405020304" pitchFamily="18" charset="0"/>
              <a:cs typeface="Times New Roman" panose="02020603050405020304" pitchFamily="18" charset="0"/>
            </a:endParaRPr>
          </a:p>
          <a:p>
            <a:pPr marL="457200" lvl="0" indent="-300037" algn="l" rtl="0">
              <a:lnSpc>
                <a:spcPct val="100000"/>
              </a:lnSpc>
              <a:spcBef>
                <a:spcPts val="1000"/>
              </a:spcBef>
              <a:spcAft>
                <a:spcPts val="0"/>
              </a:spcAft>
              <a:buSzPct val="69230"/>
              <a:buChar char="•"/>
            </a:pPr>
            <a:r>
              <a:rPr lang="en-US" dirty="0">
                <a:latin typeface="Times New Roman" panose="02020603050405020304" pitchFamily="18" charset="0"/>
                <a:cs typeface="Times New Roman" panose="02020603050405020304" pitchFamily="18" charset="0"/>
              </a:rPr>
              <a:t>work/life balance: able to carry 12 units per semester?</a:t>
            </a:r>
            <a:endParaRPr dirty="0">
              <a:latin typeface="Times New Roman" panose="02020603050405020304" pitchFamily="18" charset="0"/>
              <a:cs typeface="Times New Roman" panose="02020603050405020304" pitchFamily="18" charset="0"/>
            </a:endParaRPr>
          </a:p>
          <a:p>
            <a:pPr marL="0" lvl="0" indent="0" algn="l" rtl="0">
              <a:lnSpc>
                <a:spcPct val="100000"/>
              </a:lnSpc>
              <a:spcBef>
                <a:spcPts val="1000"/>
              </a:spcBef>
              <a:spcAft>
                <a:spcPts val="0"/>
              </a:spcAft>
              <a:buClr>
                <a:srgbClr val="3A3838"/>
              </a:buClr>
              <a:buSzPct val="100000"/>
              <a:buNone/>
            </a:pPr>
            <a:r>
              <a:rPr lang="en-US" b="1" dirty="0">
                <a:latin typeface="Times New Roman" panose="02020603050405020304" pitchFamily="18" charset="0"/>
                <a:cs typeface="Times New Roman" panose="02020603050405020304" pitchFamily="18" charset="0"/>
              </a:rPr>
              <a:t>AB 928 - Singular GE Pathway and ADT</a:t>
            </a:r>
            <a:endParaRPr b="1" dirty="0">
              <a:latin typeface="Times New Roman" panose="02020603050405020304" pitchFamily="18" charset="0"/>
              <a:cs typeface="Times New Roman" panose="02020603050405020304" pitchFamily="18" charset="0"/>
            </a:endParaRPr>
          </a:p>
          <a:p>
            <a:pPr marL="457200" lvl="0" indent="-300037" algn="l" rtl="0">
              <a:lnSpc>
                <a:spcPct val="100000"/>
              </a:lnSpc>
              <a:spcBef>
                <a:spcPts val="1000"/>
              </a:spcBef>
              <a:spcAft>
                <a:spcPts val="0"/>
              </a:spcAft>
              <a:buSzPct val="69230"/>
              <a:buChar char="•"/>
            </a:pPr>
            <a:r>
              <a:rPr lang="en-US" dirty="0">
                <a:latin typeface="Times New Roman" panose="02020603050405020304" pitchFamily="18" charset="0"/>
                <a:cs typeface="Times New Roman" panose="02020603050405020304" pitchFamily="18" charset="0"/>
              </a:rPr>
              <a:t>Auto placement in ADT pathway</a:t>
            </a:r>
            <a:endParaRPr dirty="0">
              <a:latin typeface="Times New Roman" panose="02020603050405020304" pitchFamily="18" charset="0"/>
              <a:cs typeface="Times New Roman" panose="02020603050405020304" pitchFamily="18" charset="0"/>
            </a:endParaRPr>
          </a:p>
          <a:p>
            <a:pPr marL="457200" lvl="0" indent="-300037" algn="l" rtl="0">
              <a:lnSpc>
                <a:spcPct val="100000"/>
              </a:lnSpc>
              <a:spcBef>
                <a:spcPts val="1000"/>
              </a:spcBef>
              <a:spcAft>
                <a:spcPts val="0"/>
              </a:spcAft>
              <a:buSzPct val="69230"/>
              <a:buChar char="•"/>
            </a:pPr>
            <a:r>
              <a:rPr lang="en-US" dirty="0">
                <a:latin typeface="Times New Roman" panose="02020603050405020304" pitchFamily="18" charset="0"/>
                <a:cs typeface="Times New Roman" panose="02020603050405020304" pitchFamily="18" charset="0"/>
              </a:rPr>
              <a:t>Change in GE course taking patterns</a:t>
            </a:r>
            <a:endParaRPr dirty="0">
              <a:latin typeface="Times New Roman" panose="02020603050405020304" pitchFamily="18" charset="0"/>
              <a:cs typeface="Times New Roman" panose="02020603050405020304" pitchFamily="18" charset="0"/>
            </a:endParaRPr>
          </a:p>
          <a:p>
            <a:pPr marL="457200" lvl="0" indent="-300037" algn="l" rtl="0">
              <a:lnSpc>
                <a:spcPct val="100000"/>
              </a:lnSpc>
              <a:spcBef>
                <a:spcPts val="1000"/>
              </a:spcBef>
              <a:spcAft>
                <a:spcPts val="0"/>
              </a:spcAft>
              <a:buSzPct val="69230"/>
              <a:buChar char="•"/>
            </a:pPr>
            <a:r>
              <a:rPr lang="en-US" dirty="0">
                <a:latin typeface="Times New Roman" panose="02020603050405020304" pitchFamily="18" charset="0"/>
                <a:cs typeface="Times New Roman" panose="02020603050405020304" pitchFamily="18" charset="0"/>
              </a:rPr>
              <a:t>CSU practicum vs. IGETC theory</a:t>
            </a:r>
            <a:endParaRPr dirty="0">
              <a:latin typeface="Times New Roman" panose="02020603050405020304" pitchFamily="18" charset="0"/>
              <a:cs typeface="Times New Roman" panose="02020603050405020304" pitchFamily="18" charset="0"/>
            </a:endParaRPr>
          </a:p>
          <a:p>
            <a:pPr marL="0" lvl="0" indent="0" algn="l" rtl="0">
              <a:lnSpc>
                <a:spcPct val="100000"/>
              </a:lnSpc>
              <a:spcBef>
                <a:spcPts val="1000"/>
              </a:spcBef>
              <a:spcAft>
                <a:spcPts val="0"/>
              </a:spcAft>
              <a:buClr>
                <a:srgbClr val="3A3838"/>
              </a:buClr>
              <a:buSzPct val="100000"/>
              <a:buNone/>
            </a:pPr>
            <a:r>
              <a:rPr lang="en-US" b="1" dirty="0">
                <a:latin typeface="Times New Roman" panose="02020603050405020304" pitchFamily="18" charset="0"/>
                <a:cs typeface="Times New Roman" panose="02020603050405020304" pitchFamily="18" charset="0"/>
              </a:rPr>
              <a:t>AB 1111 Common Course Numbering</a:t>
            </a:r>
            <a:endParaRPr b="1" dirty="0">
              <a:latin typeface="Times New Roman" panose="02020603050405020304" pitchFamily="18" charset="0"/>
              <a:cs typeface="Times New Roman" panose="02020603050405020304" pitchFamily="18" charset="0"/>
            </a:endParaRPr>
          </a:p>
          <a:p>
            <a:pPr marL="457200" lvl="0" indent="-300037" algn="l" rtl="0">
              <a:lnSpc>
                <a:spcPct val="100000"/>
              </a:lnSpc>
              <a:spcBef>
                <a:spcPts val="1000"/>
              </a:spcBef>
              <a:spcAft>
                <a:spcPts val="0"/>
              </a:spcAft>
              <a:buSzPct val="69230"/>
              <a:buChar char="•"/>
            </a:pPr>
            <a:r>
              <a:rPr lang="en-US" dirty="0">
                <a:latin typeface="Times New Roman" panose="02020603050405020304" pitchFamily="18" charset="0"/>
                <a:cs typeface="Times New Roman" panose="02020603050405020304" pitchFamily="18" charset="0"/>
              </a:rPr>
              <a:t>How will CTE courses fit in? </a:t>
            </a:r>
            <a:endParaRPr dirty="0">
              <a:latin typeface="Times New Roman" panose="02020603050405020304" pitchFamily="18" charset="0"/>
              <a:cs typeface="Times New Roman" panose="02020603050405020304" pitchFamily="18" charset="0"/>
            </a:endParaRPr>
          </a:p>
          <a:p>
            <a:pPr marL="457200" lvl="0" indent="-300037" algn="l" rtl="0">
              <a:lnSpc>
                <a:spcPct val="100000"/>
              </a:lnSpc>
              <a:spcBef>
                <a:spcPts val="1000"/>
              </a:spcBef>
              <a:spcAft>
                <a:spcPts val="1000"/>
              </a:spcAft>
              <a:buSzPct val="69230"/>
              <a:buChar char="•"/>
            </a:pPr>
            <a:r>
              <a:rPr lang="en-US" dirty="0">
                <a:latin typeface="Times New Roman" panose="02020603050405020304" pitchFamily="18" charset="0"/>
                <a:cs typeface="Times New Roman" panose="02020603050405020304" pitchFamily="18" charset="0"/>
              </a:rPr>
              <a:t>Will student select common courses over local CTE courses?</a:t>
            </a:r>
            <a:endParaRP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7928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8"/>
          <p:cNvSpPr txBox="1">
            <a:spLocks noGrp="1"/>
          </p:cNvSpPr>
          <p:nvPr>
            <p:ph type="title"/>
          </p:nvPr>
        </p:nvSpPr>
        <p:spPr>
          <a:xfrm>
            <a:off x="755780" y="365125"/>
            <a:ext cx="10567913" cy="885177"/>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b="1" dirty="0"/>
              <a:t>Instructional Costs/Structural Inequities</a:t>
            </a:r>
            <a:endParaRPr b="1" dirty="0"/>
          </a:p>
        </p:txBody>
      </p:sp>
      <p:sp>
        <p:nvSpPr>
          <p:cNvPr id="124" name="Google Shape;124;p18"/>
          <p:cNvSpPr txBox="1">
            <a:spLocks noGrp="1"/>
          </p:cNvSpPr>
          <p:nvPr>
            <p:ph sz="half" idx="1"/>
          </p:nvPr>
        </p:nvSpPr>
        <p:spPr>
          <a:xfrm>
            <a:off x="1277650" y="1576873"/>
            <a:ext cx="10058400" cy="4641047"/>
          </a:xfrm>
          <a:prstGeom prst="rect">
            <a:avLst/>
          </a:prstGeom>
        </p:spPr>
        <p:txBody>
          <a:bodyPr spcFirstLastPara="1" wrap="square" lIns="91425" tIns="45700" rIns="91425" bIns="45700" anchor="t" anchorCtr="0">
            <a:normAutofit fontScale="92500" lnSpcReduction="10000"/>
          </a:bodyPr>
          <a:lstStyle/>
          <a:p>
            <a:r>
              <a:rPr lang="en-US" dirty="0">
                <a:latin typeface="Times New Roman" panose="02020603050405020304" pitchFamily="18" charset="0"/>
                <a:cs typeface="Times New Roman" panose="02020603050405020304" pitchFamily="18" charset="0"/>
              </a:rPr>
              <a:t>Instructional materials</a:t>
            </a:r>
            <a:endParaRPr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Laboratory materials</a:t>
            </a:r>
            <a:endParaRPr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Operations</a:t>
            </a:r>
          </a:p>
          <a:p>
            <a:r>
              <a:rPr lang="en-US" dirty="0">
                <a:latin typeface="Times New Roman" panose="02020603050405020304" pitchFamily="18" charset="0"/>
                <a:cs typeface="Times New Roman" panose="02020603050405020304" pitchFamily="18" charset="0"/>
              </a:rPr>
              <a:t>Day/time of participatory governance meetings</a:t>
            </a:r>
          </a:p>
          <a:p>
            <a:r>
              <a:rPr lang="en-US" dirty="0">
                <a:latin typeface="Times New Roman" panose="02020603050405020304" pitchFamily="18" charset="0"/>
                <a:cs typeface="Times New Roman" panose="02020603050405020304" pitchFamily="18" charset="0"/>
              </a:rPr>
              <a:t>Lecture/lab parity</a:t>
            </a:r>
          </a:p>
          <a:p>
            <a:r>
              <a:rPr lang="en-US" dirty="0">
                <a:latin typeface="Times New Roman" panose="02020603050405020304" pitchFamily="18" charset="0"/>
                <a:cs typeface="Times New Roman" panose="02020603050405020304" pitchFamily="18" charset="0"/>
              </a:rPr>
              <a:t>Utilizing/management of funding to serve students (Perkins, Strong Workforce,    grants, other)</a:t>
            </a:r>
            <a:endParaRPr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Chancellor Office is discussing structural change to make instructional materials “$0” cost for students </a:t>
            </a:r>
          </a:p>
          <a:p>
            <a:pPr lvl="1">
              <a:spcBef>
                <a:spcPts val="1000"/>
              </a:spcBef>
            </a:pPr>
            <a:r>
              <a:rPr lang="en-US" dirty="0">
                <a:latin typeface="Times New Roman" panose="02020603050405020304" pitchFamily="18" charset="0"/>
                <a:cs typeface="Times New Roman" panose="02020603050405020304" pitchFamily="18" charset="0"/>
              </a:rPr>
              <a:t>With limited resources, it could negatively affect CTE that have high materials and equipment costs </a:t>
            </a:r>
          </a:p>
          <a:p>
            <a:pPr lvl="1">
              <a:spcBef>
                <a:spcPts val="0"/>
              </a:spcBef>
            </a:pPr>
            <a:r>
              <a:rPr lang="en-US" dirty="0">
                <a:latin typeface="Times New Roman" panose="02020603050405020304" pitchFamily="18" charset="0"/>
                <a:cs typeface="Times New Roman" panose="02020603050405020304" pitchFamily="18" charset="0"/>
              </a:rPr>
              <a:t>Practitioners voice and advocacy necessary</a:t>
            </a:r>
            <a:endParaRP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2800599"/>
      </p:ext>
    </p:extLst>
  </p:cSld>
  <p:clrMapOvr>
    <a:masterClrMapping/>
  </p:clrMapOvr>
</p:sld>
</file>

<file path=ppt/theme/theme1.xml><?xml version="1.0" encoding="utf-8"?>
<a:theme xmlns:a="http://schemas.openxmlformats.org/drawingml/2006/main" name="ASCCC Curriculum Inst. 2020 Theme">
  <a:themeElements>
    <a:clrScheme name="ASCCC Fall Plenary 2022">
      <a:dk1>
        <a:srgbClr val="07827C"/>
      </a:dk1>
      <a:lt1>
        <a:srgbClr val="FFFFFF"/>
      </a:lt1>
      <a:dk2>
        <a:srgbClr val="265E76"/>
      </a:dk2>
      <a:lt2>
        <a:srgbClr val="F8E8B9"/>
      </a:lt2>
      <a:accent1>
        <a:srgbClr val="2B2425"/>
      </a:accent1>
      <a:accent2>
        <a:srgbClr val="F15746"/>
      </a:accent2>
      <a:accent3>
        <a:srgbClr val="62C1AE"/>
      </a:accent3>
      <a:accent4>
        <a:srgbClr val="E8831D"/>
      </a:accent4>
      <a:accent5>
        <a:srgbClr val="B13635"/>
      </a:accent5>
      <a:accent6>
        <a:srgbClr val="D6BE78"/>
      </a:accent6>
      <a:hlink>
        <a:srgbClr val="06827B"/>
      </a:hlink>
      <a:folHlink>
        <a:srgbClr val="06827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Fall Plenary 2022 ppt template 1" id="{22AB14F2-1111-6741-90A7-A886D31D7F81}" vid="{FE9528C5-47D4-D74D-AEF9-C07A9645A7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Curriculum Inst</Template>
  <TotalTime>171</TotalTime>
  <Words>1488</Words>
  <Application>Microsoft Office PowerPoint</Application>
  <PresentationFormat>Widescreen</PresentationFormat>
  <Paragraphs>223</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Georgia</vt:lpstr>
      <vt:lpstr>Palatino</vt:lpstr>
      <vt:lpstr>Times New Roman</vt:lpstr>
      <vt:lpstr>ASCCC Curriculum Inst. 2020 Theme</vt:lpstr>
      <vt:lpstr>Mission Still Possible Friday, November 4 | 4:00-4:45</vt:lpstr>
      <vt:lpstr>Presenters</vt:lpstr>
      <vt:lpstr>Description</vt:lpstr>
      <vt:lpstr>Today’s Objectives</vt:lpstr>
      <vt:lpstr>The Mission of the  California Community College System</vt:lpstr>
      <vt:lpstr>PowerPoint Presentation</vt:lpstr>
      <vt:lpstr>Impact on Career Education</vt:lpstr>
      <vt:lpstr>Impact on Career Education</vt:lpstr>
      <vt:lpstr>Instructional Costs/Structural Inequities</vt:lpstr>
      <vt:lpstr>Cost of Focus on Transfer</vt:lpstr>
      <vt:lpstr>Let’s take another look…  are we fulfilling our mission? </vt:lpstr>
      <vt:lpstr>Strategies to Ensure CTE remains  ‘Mission Still Possible’</vt:lpstr>
      <vt:lpstr>Methods to Ensure CTE remains  ‘Mission Still Possible’</vt:lpstr>
      <vt:lpstr>Contact/Resources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 Virginia</dc:creator>
  <cp:lastModifiedBy>Carrie Roberson</cp:lastModifiedBy>
  <cp:revision>7</cp:revision>
  <cp:lastPrinted>2020-11-24T19:39:26Z</cp:lastPrinted>
  <dcterms:created xsi:type="dcterms:W3CDTF">2022-10-23T23:02:59Z</dcterms:created>
  <dcterms:modified xsi:type="dcterms:W3CDTF">2022-10-25T19:29:43Z</dcterms:modified>
</cp:coreProperties>
</file>