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0" r:id="rId4"/>
    <p:sldId id="288" r:id="rId5"/>
    <p:sldId id="289" r:id="rId6"/>
    <p:sldId id="275" r:id="rId7"/>
    <p:sldId id="258" r:id="rId8"/>
    <p:sldId id="273" r:id="rId9"/>
    <p:sldId id="287" r:id="rId10"/>
    <p:sldId id="280" r:id="rId11"/>
    <p:sldId id="285" r:id="rId12"/>
    <p:sldId id="290" r:id="rId13"/>
    <p:sldId id="292" r:id="rId14"/>
    <p:sldId id="291" r:id="rId15"/>
    <p:sldId id="293" r:id="rId16"/>
    <p:sldId id="294" r:id="rId17"/>
    <p:sldId id="295" r:id="rId18"/>
    <p:sldId id="296" r:id="rId19"/>
    <p:sldId id="279" r:id="rId20"/>
    <p:sldId id="278" r:id="rId21"/>
    <p:sldId id="286" r:id="rId22"/>
    <p:sldId id="271" r:id="rId23"/>
  </p:sldIdLst>
  <p:sldSz cx="12192000" cy="6858000"/>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382" autoAdjust="0"/>
    <p:restoredTop sz="94660"/>
  </p:normalViewPr>
  <p:slideViewPr>
    <p:cSldViewPr snapToGrid="0" snapToObjects="1">
      <p:cViewPr>
        <p:scale>
          <a:sx n="73" d="100"/>
          <a:sy n="73" d="100"/>
        </p:scale>
        <p:origin x="-660" y="-4"/>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3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16C5678-EE20-4FA5-88E2-6E0BD67A2E26}" type="datetime1">
              <a:rPr lang="en-US" smtClean="0"/>
              <a:t>7/10/2018</a:t>
            </a:fld>
            <a:endParaRPr lang="en-US" dirty="0"/>
          </a:p>
        </p:txBody>
      </p:sp>
      <p:sp>
        <p:nvSpPr>
          <p:cNvPr id="5" name="Footer Placeholder 4"/>
          <p:cNvSpPr>
            <a:spLocks noGrp="1"/>
          </p:cNvSpPr>
          <p:nvPr>
            <p:ph type="ftr" sz="quarter" idx="11"/>
          </p:nvPr>
        </p:nvSpPr>
        <p:spPr/>
        <p:txBody>
          <a:bodyPr/>
          <a:lstStyle/>
          <a:p>
            <a:r>
              <a:rPr lang="en-US" smtClean="0"/>
              <a:t>Footer Text</a:t>
            </a:r>
            <a:endParaRPr lang="en-US" dirty="0"/>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dirty="0"/>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946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051B39-B140-43FE-96DB-472A2B59CE7C}" type="datetime1">
              <a:rPr lang="en-US" smtClean="0"/>
              <a:t>7/10/2018</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extLst>
      <p:ext uri="{BB962C8B-B14F-4D97-AF65-F5344CB8AC3E}">
        <p14:creationId xmlns:p14="http://schemas.microsoft.com/office/powerpoint/2010/main" val="3394536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A600BB2-27C5-458B-ABCE-839C88CF47CE}" type="datetime1">
              <a:rPr lang="en-US" smtClean="0"/>
              <a:t>7/10/2018</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extLst>
      <p:ext uri="{BB962C8B-B14F-4D97-AF65-F5344CB8AC3E}">
        <p14:creationId xmlns:p14="http://schemas.microsoft.com/office/powerpoint/2010/main" val="2880443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1D738E-8962-435F-8C43-147B8DD7E819}" type="datetime1">
              <a:rPr lang="en-US" smtClean="0"/>
              <a:t>7/10/2018</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extLst>
      <p:ext uri="{BB962C8B-B14F-4D97-AF65-F5344CB8AC3E}">
        <p14:creationId xmlns:p14="http://schemas.microsoft.com/office/powerpoint/2010/main" val="2372092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9CAEA93-55E7-4DA9-90C2-089A26EEFEC4}" type="datetime1">
              <a:rPr lang="en-US" smtClean="0"/>
              <a:t>7/10/2018</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647921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0C4986D-6BE9-4264-908F-02DB36FD8D6C}" type="datetime1">
              <a:rPr lang="en-US" smtClean="0"/>
              <a:t>7/10/2018</a:t>
            </a:fld>
            <a:endParaRPr lang="en-US" dirty="0"/>
          </a:p>
        </p:txBody>
      </p:sp>
      <p:sp>
        <p:nvSpPr>
          <p:cNvPr id="6" name="Footer Placeholder 5"/>
          <p:cNvSpPr>
            <a:spLocks noGrp="1"/>
          </p:cNvSpPr>
          <p:nvPr>
            <p:ph type="ftr" sz="quarter" idx="11"/>
          </p:nvPr>
        </p:nvSpPr>
        <p:spPr/>
        <p:txBody>
          <a:bodyPr/>
          <a:lstStyle/>
          <a:p>
            <a:r>
              <a:rPr lang="en-US" smtClean="0"/>
              <a:t>Footer Text</a:t>
            </a:r>
            <a:endParaRPr lang="en-US" dirty="0"/>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dirty="0"/>
          </a:p>
        </p:txBody>
      </p:sp>
    </p:spTree>
    <p:extLst>
      <p:ext uri="{BB962C8B-B14F-4D97-AF65-F5344CB8AC3E}">
        <p14:creationId xmlns:p14="http://schemas.microsoft.com/office/powerpoint/2010/main" val="23533454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0C4986D-6BE9-4264-908F-02DB36FD8D6C}" type="datetime1">
              <a:rPr lang="en-US" smtClean="0"/>
              <a:t>7/10/2018</a:t>
            </a:fld>
            <a:endParaRPr lang="en-US" dirty="0"/>
          </a:p>
        </p:txBody>
      </p:sp>
      <p:sp>
        <p:nvSpPr>
          <p:cNvPr id="8" name="Footer Placeholder 7"/>
          <p:cNvSpPr>
            <a:spLocks noGrp="1"/>
          </p:cNvSpPr>
          <p:nvPr>
            <p:ph type="ftr" sz="quarter" idx="11"/>
          </p:nvPr>
        </p:nvSpPr>
        <p:spPr/>
        <p:txBody>
          <a:bodyPr/>
          <a:lstStyle/>
          <a:p>
            <a:r>
              <a:rPr lang="en-US" smtClean="0"/>
              <a:t>Footer Text</a:t>
            </a:r>
            <a:endParaRPr lang="en-US" dirty="0"/>
          </a:p>
        </p:txBody>
      </p:sp>
      <p:sp>
        <p:nvSpPr>
          <p:cNvPr id="9" name="Slide Number Placeholder 8"/>
          <p:cNvSpPr>
            <a:spLocks noGrp="1"/>
          </p:cNvSpPr>
          <p:nvPr>
            <p:ph type="sldNum" sz="quarter" idx="12"/>
          </p:nvPr>
        </p:nvSpPr>
        <p:spPr/>
        <p:txBody>
          <a:bodyPr/>
          <a:lstStyle/>
          <a:p>
            <a:fld id="{BA9B540C-44DA-4F69-89C9-7C84606640D3}" type="slidenum">
              <a:rPr lang="en-US" smtClean="0"/>
              <a:pPr/>
              <a:t>‹#›</a:t>
            </a:fld>
            <a:endParaRPr lang="en-US" dirty="0"/>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019660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BAADF0-1749-4E8B-9691-B44A5F8C0895}" type="datetime1">
              <a:rPr lang="en-US" smtClean="0"/>
              <a:t>7/10/2018</a:t>
            </a:fld>
            <a:endParaRPr lang="en-US"/>
          </a:p>
        </p:txBody>
      </p:sp>
      <p:sp>
        <p:nvSpPr>
          <p:cNvPr id="4" name="Footer Placeholder 3"/>
          <p:cNvSpPr>
            <a:spLocks noGrp="1"/>
          </p:cNvSpPr>
          <p:nvPr>
            <p:ph type="ftr" sz="quarter" idx="11"/>
          </p:nvPr>
        </p:nvSpPr>
        <p:spPr/>
        <p:txBody>
          <a:bodyPr/>
          <a:lstStyle/>
          <a:p>
            <a:r>
              <a:rPr lang="en-US" smtClean="0"/>
              <a:t>Footer Text</a:t>
            </a:r>
            <a:endParaRPr lang="en-US"/>
          </a:p>
        </p:txBody>
      </p:sp>
      <p:sp>
        <p:nvSpPr>
          <p:cNvPr id="5" name="Slide Number Placeholder 4"/>
          <p:cNvSpPr>
            <a:spLocks noGrp="1"/>
          </p:cNvSpPr>
          <p:nvPr>
            <p:ph type="sldNum" sz="quarter" idx="12"/>
          </p:nvPr>
        </p:nvSpPr>
        <p:spPr/>
        <p:txBody>
          <a:bodyPr/>
          <a:lstStyle/>
          <a:p>
            <a:fld id="{BA9B540C-44DA-4F69-89C9-7C84606640D3}" type="slidenum">
              <a:rPr lang="en-US" smtClean="0"/>
              <a:pPr/>
              <a:t>‹#›</a:t>
            </a:fld>
            <a:endParaRPr lang="en-US"/>
          </a:p>
        </p:txBody>
      </p:sp>
    </p:spTree>
    <p:extLst>
      <p:ext uri="{BB962C8B-B14F-4D97-AF65-F5344CB8AC3E}">
        <p14:creationId xmlns:p14="http://schemas.microsoft.com/office/powerpoint/2010/main" val="236351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AF628A-A867-4937-BBE5-207DB6F9C51A}" type="datetime1">
              <a:rPr lang="en-US" smtClean="0"/>
              <a:t>7/10/2018</a:t>
            </a:fld>
            <a:endParaRPr lang="en-US"/>
          </a:p>
        </p:txBody>
      </p:sp>
      <p:sp>
        <p:nvSpPr>
          <p:cNvPr id="3" name="Footer Placeholder 2"/>
          <p:cNvSpPr>
            <a:spLocks noGrp="1"/>
          </p:cNvSpPr>
          <p:nvPr>
            <p:ph type="ftr" sz="quarter" idx="11"/>
          </p:nvPr>
        </p:nvSpPr>
        <p:spPr/>
        <p:txBody>
          <a:bodyPr/>
          <a:lstStyle/>
          <a:p>
            <a:r>
              <a:rPr lang="en-US" smtClean="0"/>
              <a:t>Footer Text</a:t>
            </a:r>
            <a:endParaRPr lang="en-US"/>
          </a:p>
        </p:txBody>
      </p:sp>
      <p:sp>
        <p:nvSpPr>
          <p:cNvPr id="4" name="Slide Number Placeholder 3"/>
          <p:cNvSpPr>
            <a:spLocks noGrp="1"/>
          </p:cNvSpPr>
          <p:nvPr>
            <p:ph type="sldNum" sz="quarter" idx="12"/>
          </p:nvPr>
        </p:nvSpPr>
        <p:spPr/>
        <p:txBody>
          <a:bodyPr/>
          <a:lstStyle/>
          <a:p>
            <a:fld id="{BA9B540C-44DA-4F69-89C9-7C84606640D3}" type="slidenum">
              <a:rPr lang="en-US" smtClean="0"/>
              <a:pPr/>
              <a:t>‹#›</a:t>
            </a:fld>
            <a:endParaRPr lang="en-US"/>
          </a:p>
        </p:txBody>
      </p:sp>
    </p:spTree>
    <p:extLst>
      <p:ext uri="{BB962C8B-B14F-4D97-AF65-F5344CB8AC3E}">
        <p14:creationId xmlns:p14="http://schemas.microsoft.com/office/powerpoint/2010/main" val="3351757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18BBB94-68E6-4675-A946-F1C5994EDBD7}" type="datetime1">
              <a:rPr lang="en-US" smtClean="0"/>
              <a:t>7/10/2018</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2642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C3B8377-21E3-4835-B75D-4E2847E2750F}" type="datetime1">
              <a:rPr lang="en-US" smtClean="0"/>
              <a:t>7/10/2018</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Tree>
    <p:extLst>
      <p:ext uri="{BB962C8B-B14F-4D97-AF65-F5344CB8AC3E}">
        <p14:creationId xmlns:p14="http://schemas.microsoft.com/office/powerpoint/2010/main" val="899080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B0C4986D-6BE9-4264-908F-02DB36FD8D6C}" type="datetime1">
              <a:rPr lang="en-US" smtClean="0"/>
              <a:t>7/10/2018</a:t>
            </a:fld>
            <a:endParaRPr lang="en-US" dirty="0"/>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r>
              <a:rPr lang="en-US" smtClean="0"/>
              <a:t>Footer Text</a:t>
            </a:r>
            <a:endParaRPr lang="en-US" dirty="0"/>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BA9B540C-44DA-4F69-89C9-7C84606640D3}" type="slidenum">
              <a:rPr lang="en-US" smtClean="0"/>
              <a:pPr/>
              <a:t>‹#›</a:t>
            </a:fld>
            <a:endParaRPr lang="en-US" dirty="0"/>
          </a:p>
        </p:txBody>
      </p:sp>
    </p:spTree>
    <p:extLst>
      <p:ext uri="{BB962C8B-B14F-4D97-AF65-F5344CB8AC3E}">
        <p14:creationId xmlns:p14="http://schemas.microsoft.com/office/powerpoint/2010/main" val="35350326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Rebecca.eikey@canyons.edu" TargetMode="External"/><Relationship Id="rId2" Type="http://schemas.openxmlformats.org/officeDocument/2006/relationships/hyperlink" Target="http://accjc.org" TargetMode="External"/><Relationship Id="rId1" Type="http://schemas.openxmlformats.org/officeDocument/2006/relationships/slideLayout" Target="../slideLayouts/slideLayout2.xml"/><Relationship Id="rId5" Type="http://schemas.openxmlformats.org/officeDocument/2006/relationships/hyperlink" Target="mailto:thais.winsome@missioncollege.edu" TargetMode="External"/><Relationship Id="rId4" Type="http://schemas.openxmlformats.org/officeDocument/2006/relationships/hyperlink" Target="mailto:LaTonya.Parker@mvc.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3842" y="1448317"/>
            <a:ext cx="11061289" cy="1989222"/>
          </a:xfrm>
        </p:spPr>
        <p:txBody>
          <a:bodyPr/>
          <a:lstStyle/>
          <a:p>
            <a:r>
              <a:rPr lang="en-US" sz="4000" dirty="0"/>
              <a:t>GE and Guided Pathways: Sequencing and Scheduling of GE Courses to Facilitate Student Success</a:t>
            </a:r>
          </a:p>
        </p:txBody>
      </p:sp>
      <p:sp>
        <p:nvSpPr>
          <p:cNvPr id="3" name="Subtitle 2"/>
          <p:cNvSpPr>
            <a:spLocks noGrp="1"/>
          </p:cNvSpPr>
          <p:nvPr>
            <p:ph type="subTitle" idx="1"/>
          </p:nvPr>
        </p:nvSpPr>
        <p:spPr>
          <a:xfrm>
            <a:off x="873842" y="3612293"/>
            <a:ext cx="10331245" cy="2249254"/>
          </a:xfrm>
        </p:spPr>
        <p:txBody>
          <a:bodyPr>
            <a:normAutofit fontScale="92500" lnSpcReduction="10000"/>
          </a:bodyPr>
          <a:lstStyle/>
          <a:p>
            <a:pPr algn="l"/>
            <a:r>
              <a:rPr lang="en-US" dirty="0"/>
              <a:t>Rebecca Eikey, ASCCC Area C Representative</a:t>
            </a:r>
          </a:p>
          <a:p>
            <a:pPr algn="l"/>
            <a:r>
              <a:rPr lang="en-US" dirty="0"/>
              <a:t>LaTonya Parker, ASCCC South Representative</a:t>
            </a:r>
          </a:p>
          <a:p>
            <a:pPr algn="l"/>
            <a:r>
              <a:rPr lang="en-US" dirty="0"/>
              <a:t>Thais Winsome, ASCCC Curriculum Committee, Mission College</a:t>
            </a:r>
          </a:p>
          <a:p>
            <a:pPr algn="l"/>
            <a:endParaRPr lang="en-US" dirty="0" smtClean="0"/>
          </a:p>
          <a:p>
            <a:pPr algn="l"/>
            <a:endParaRPr lang="en-US" dirty="0"/>
          </a:p>
          <a:p>
            <a:pPr algn="l"/>
            <a:r>
              <a:rPr lang="en-US" sz="2200" dirty="0">
                <a:solidFill>
                  <a:srgbClr val="FF0000"/>
                </a:solidFill>
              </a:rPr>
              <a:t>Curriculum Institute, Riverside, July </a:t>
            </a:r>
            <a:r>
              <a:rPr lang="en-US" sz="2200" dirty="0" smtClean="0">
                <a:solidFill>
                  <a:srgbClr val="FF0000"/>
                </a:solidFill>
              </a:rPr>
              <a:t>13, 2018</a:t>
            </a:r>
            <a:endParaRPr lang="en-US" sz="2200" dirty="0">
              <a:solidFill>
                <a:srgbClr val="FF0000"/>
              </a:solidFill>
            </a:endParaRPr>
          </a:p>
        </p:txBody>
      </p:sp>
      <p:pic>
        <p:nvPicPr>
          <p:cNvPr id="4" name="Picture 3" descr="ASCCC_Logo"/>
          <p:cNvPicPr/>
          <p:nvPr/>
        </p:nvPicPr>
        <p:blipFill>
          <a:blip r:embed="rId2"/>
          <a:srcRect/>
          <a:stretch>
            <a:fillRect/>
          </a:stretch>
        </p:blipFill>
        <p:spPr bwMode="auto">
          <a:xfrm>
            <a:off x="4227263" y="494467"/>
            <a:ext cx="3624402" cy="786470"/>
          </a:xfrm>
          <a:prstGeom prst="rect">
            <a:avLst/>
          </a:prstGeom>
          <a:noFill/>
          <a:ln w="9525">
            <a:noFill/>
            <a:miter lim="800000"/>
            <a:headEnd/>
            <a:tailEnd/>
          </a:ln>
        </p:spPr>
      </p:pic>
    </p:spTree>
    <p:extLst>
      <p:ext uri="{BB962C8B-B14F-4D97-AF65-F5344CB8AC3E}">
        <p14:creationId xmlns:p14="http://schemas.microsoft.com/office/powerpoint/2010/main" val="4180826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Sequencing</a:t>
            </a:r>
            <a:endParaRPr lang="en-US" dirty="0"/>
          </a:p>
        </p:txBody>
      </p:sp>
      <p:sp>
        <p:nvSpPr>
          <p:cNvPr id="3" name="Content Placeholder 2"/>
          <p:cNvSpPr>
            <a:spLocks noGrp="1"/>
          </p:cNvSpPr>
          <p:nvPr>
            <p:ph idx="1"/>
          </p:nvPr>
        </p:nvSpPr>
        <p:spPr/>
        <p:txBody>
          <a:bodyPr/>
          <a:lstStyle/>
          <a:p>
            <a:pPr marL="0" indent="0" algn="ctr">
              <a:buNone/>
            </a:pPr>
            <a:r>
              <a:rPr lang="en-US" dirty="0" smtClean="0">
                <a:solidFill>
                  <a:srgbClr val="262626"/>
                </a:solidFill>
                <a:cs typeface="Times New Roman"/>
              </a:rPr>
              <a:t>Requirements </a:t>
            </a:r>
            <a:r>
              <a:rPr lang="mr-IN" dirty="0" smtClean="0">
                <a:solidFill>
                  <a:srgbClr val="262626"/>
                </a:solidFill>
                <a:cs typeface="Times New Roman"/>
              </a:rPr>
              <a:t>–</a:t>
            </a:r>
            <a:r>
              <a:rPr lang="en-US" dirty="0" smtClean="0">
                <a:solidFill>
                  <a:srgbClr val="262626"/>
                </a:solidFill>
                <a:cs typeface="Times New Roman"/>
              </a:rPr>
              <a:t> Accreditation</a:t>
            </a:r>
          </a:p>
          <a:p>
            <a:pPr marL="0" indent="0">
              <a:buNone/>
            </a:pPr>
            <a:endParaRPr lang="en-US" dirty="0">
              <a:solidFill>
                <a:srgbClr val="262626"/>
              </a:solidFill>
              <a:cs typeface="Times New Roman"/>
            </a:endParaRPr>
          </a:p>
          <a:p>
            <a:pPr marL="0" indent="0">
              <a:buNone/>
            </a:pPr>
            <a:r>
              <a:rPr lang="en-US" dirty="0" smtClean="0">
                <a:solidFill>
                  <a:srgbClr val="262626"/>
                </a:solidFill>
                <a:cs typeface="Times New Roman"/>
              </a:rPr>
              <a:t>Standard II.A.5: </a:t>
            </a:r>
            <a:r>
              <a:rPr lang="en-US" dirty="0">
                <a:solidFill>
                  <a:schemeClr val="tx1"/>
                </a:solidFill>
              </a:rPr>
              <a:t>The institution’s degrees and programs follow practices common to American higher education, including appropriate length, breadth, depth, rigor, </a:t>
            </a:r>
            <a:r>
              <a:rPr lang="en-US" b="1" dirty="0">
                <a:solidFill>
                  <a:srgbClr val="FF0000"/>
                </a:solidFill>
              </a:rPr>
              <a:t>course sequencing</a:t>
            </a:r>
            <a:r>
              <a:rPr lang="en-US" dirty="0">
                <a:solidFill>
                  <a:schemeClr val="tx1"/>
                </a:solidFill>
              </a:rPr>
              <a:t>, time to completion, and synthesis of learning. The institution ensures that minimum degree requirements are 60 semester credits or equivalent at the associate level, and 120 credits or equivalent at the baccalaureate level. </a:t>
            </a:r>
          </a:p>
          <a:p>
            <a:pPr marL="0" indent="0">
              <a:buNone/>
            </a:pPr>
            <a:endParaRPr lang="en-US" dirty="0"/>
          </a:p>
          <a:p>
            <a:pPr marL="0" indent="0">
              <a:buNone/>
            </a:pPr>
            <a:endParaRPr lang="en-US" dirty="0">
              <a:solidFill>
                <a:srgbClr val="262626"/>
              </a:solidFill>
              <a:cs typeface="Times New Roman"/>
            </a:endParaRPr>
          </a:p>
          <a:p>
            <a:endParaRPr lang="en-US" dirty="0">
              <a:solidFill>
                <a:srgbClr val="262626"/>
              </a:solidFill>
            </a:endParaRPr>
          </a:p>
        </p:txBody>
      </p:sp>
    </p:spTree>
    <p:extLst>
      <p:ext uri="{BB962C8B-B14F-4D97-AF65-F5344CB8AC3E}">
        <p14:creationId xmlns:p14="http://schemas.microsoft.com/office/powerpoint/2010/main" val="2229483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342" y="494071"/>
            <a:ext cx="8229600" cy="1219200"/>
          </a:xfrm>
        </p:spPr>
        <p:txBody>
          <a:bodyPr/>
          <a:lstStyle/>
          <a:p>
            <a:r>
              <a:rPr lang="en-US" dirty="0" smtClean="0"/>
              <a:t>Course Sequencing</a:t>
            </a:r>
            <a:endParaRPr lang="en-US" dirty="0"/>
          </a:p>
        </p:txBody>
      </p:sp>
      <p:sp>
        <p:nvSpPr>
          <p:cNvPr id="3" name="Content Placeholder 2"/>
          <p:cNvSpPr>
            <a:spLocks noGrp="1"/>
          </p:cNvSpPr>
          <p:nvPr>
            <p:ph idx="1"/>
          </p:nvPr>
        </p:nvSpPr>
        <p:spPr/>
        <p:txBody>
          <a:bodyPr/>
          <a:lstStyle/>
          <a:p>
            <a:pPr marL="0" indent="0" algn="ctr">
              <a:buNone/>
            </a:pPr>
            <a:r>
              <a:rPr lang="en-US" dirty="0" smtClean="0">
                <a:solidFill>
                  <a:schemeClr val="tx1"/>
                </a:solidFill>
                <a:cs typeface="Times New Roman"/>
              </a:rPr>
              <a:t>Scheduling </a:t>
            </a:r>
            <a:r>
              <a:rPr lang="mr-IN" dirty="0" smtClean="0">
                <a:solidFill>
                  <a:schemeClr val="tx1"/>
                </a:solidFill>
                <a:cs typeface="Times New Roman"/>
              </a:rPr>
              <a:t>–</a:t>
            </a:r>
            <a:r>
              <a:rPr lang="en-US" dirty="0" smtClean="0">
                <a:solidFill>
                  <a:schemeClr val="tx1"/>
                </a:solidFill>
                <a:cs typeface="Times New Roman"/>
              </a:rPr>
              <a:t> Accreditation</a:t>
            </a:r>
          </a:p>
          <a:p>
            <a:pPr marL="0" indent="0" algn="ctr">
              <a:buNone/>
            </a:pPr>
            <a:endParaRPr lang="en-US" dirty="0">
              <a:solidFill>
                <a:schemeClr val="tx1"/>
              </a:solidFill>
              <a:cs typeface="Times New Roman"/>
            </a:endParaRPr>
          </a:p>
          <a:p>
            <a:pPr marL="0" indent="0">
              <a:buNone/>
            </a:pPr>
            <a:r>
              <a:rPr lang="en-US" dirty="0" smtClean="0">
                <a:solidFill>
                  <a:schemeClr val="tx1"/>
                </a:solidFill>
                <a:cs typeface="Times New Roman"/>
              </a:rPr>
              <a:t>Standard II.A.6: </a:t>
            </a:r>
            <a:r>
              <a:rPr lang="en-US" dirty="0">
                <a:solidFill>
                  <a:schemeClr val="tx1"/>
                </a:solidFill>
              </a:rPr>
              <a:t>The institution </a:t>
            </a:r>
            <a:r>
              <a:rPr lang="en-US" b="1" dirty="0">
                <a:solidFill>
                  <a:srgbClr val="FF0000"/>
                </a:solidFill>
              </a:rPr>
              <a:t>schedules courses </a:t>
            </a:r>
            <a:r>
              <a:rPr lang="en-US" dirty="0">
                <a:solidFill>
                  <a:schemeClr val="tx1"/>
                </a:solidFill>
              </a:rPr>
              <a:t>in a manner that allows students to complete certificate and degree programs within a period of time consistent with established expectations in higher education. </a:t>
            </a:r>
          </a:p>
        </p:txBody>
      </p:sp>
    </p:spTree>
    <p:extLst>
      <p:ext uri="{BB962C8B-B14F-4D97-AF65-F5344CB8AC3E}">
        <p14:creationId xmlns:p14="http://schemas.microsoft.com/office/powerpoint/2010/main" val="2605253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Would Program Mapping Help Clarify Requirements?</a:t>
            </a:r>
          </a:p>
        </p:txBody>
      </p:sp>
      <p:sp>
        <p:nvSpPr>
          <p:cNvPr id="3" name="Content Placeholder 2"/>
          <p:cNvSpPr>
            <a:spLocks noGrp="1"/>
          </p:cNvSpPr>
          <p:nvPr>
            <p:ph idx="1"/>
          </p:nvPr>
        </p:nvSpPr>
        <p:spPr>
          <a:xfrm>
            <a:off x="609600" y="1600200"/>
            <a:ext cx="4928419" cy="4876800"/>
          </a:xfrm>
        </p:spPr>
        <p:txBody>
          <a:bodyPr/>
          <a:lstStyle/>
          <a:p>
            <a:r>
              <a:rPr lang="en-US" dirty="0"/>
              <a:t>Academic or Program Mapping</a:t>
            </a:r>
          </a:p>
          <a:p>
            <a:r>
              <a:rPr lang="en-US" dirty="0"/>
              <a:t>Maps sequence of courses required to complete the degree</a:t>
            </a:r>
          </a:p>
          <a:p>
            <a:pPr lvl="1"/>
            <a:r>
              <a:rPr lang="en-US" dirty="0"/>
              <a:t>Term-by-term or </a:t>
            </a:r>
          </a:p>
          <a:p>
            <a:pPr lvl="1"/>
            <a:r>
              <a:rPr lang="en-US" dirty="0"/>
              <a:t>Unit-based</a:t>
            </a:r>
          </a:p>
          <a:p>
            <a:endParaRPr lang="en-US" dirty="0"/>
          </a:p>
        </p:txBody>
      </p:sp>
      <p:pic>
        <p:nvPicPr>
          <p:cNvPr id="4" name="Picture 3"/>
          <p:cNvPicPr>
            <a:picLocks noChangeAspect="1"/>
          </p:cNvPicPr>
          <p:nvPr/>
        </p:nvPicPr>
        <p:blipFill rotWithShape="1">
          <a:blip r:embed="rId2"/>
          <a:srcRect l="22141" t="19775" r="23371" b="11725"/>
          <a:stretch/>
        </p:blipFill>
        <p:spPr>
          <a:xfrm>
            <a:off x="5538019" y="1681463"/>
            <a:ext cx="6256647" cy="4424369"/>
          </a:xfrm>
          <a:prstGeom prst="rect">
            <a:avLst/>
          </a:prstGeom>
        </p:spPr>
      </p:pic>
      <p:sp>
        <p:nvSpPr>
          <p:cNvPr id="5" name="TextBox 4"/>
          <p:cNvSpPr txBox="1"/>
          <p:nvPr/>
        </p:nvSpPr>
        <p:spPr>
          <a:xfrm>
            <a:off x="6778646" y="6263295"/>
            <a:ext cx="3775393" cy="369332"/>
          </a:xfrm>
          <a:prstGeom prst="rect">
            <a:avLst/>
          </a:prstGeom>
          <a:noFill/>
        </p:spPr>
        <p:txBody>
          <a:bodyPr wrap="none" rtlCol="0">
            <a:spAutoFit/>
          </a:bodyPr>
          <a:lstStyle/>
          <a:p>
            <a:r>
              <a:rPr lang="en-US" dirty="0" smtClean="0"/>
              <a:t>Middlesex Community College, MA</a:t>
            </a:r>
            <a:endParaRPr lang="en-US" dirty="0"/>
          </a:p>
        </p:txBody>
      </p:sp>
    </p:spTree>
    <p:extLst>
      <p:ext uri="{BB962C8B-B14F-4D97-AF65-F5344CB8AC3E}">
        <p14:creationId xmlns:p14="http://schemas.microsoft.com/office/powerpoint/2010/main" val="2270732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2524" t="17974" r="33692" b="5548"/>
          <a:stretch/>
        </p:blipFill>
        <p:spPr>
          <a:xfrm>
            <a:off x="3385486" y="129773"/>
            <a:ext cx="5236815" cy="6668334"/>
          </a:xfrm>
          <a:prstGeom prst="rect">
            <a:avLst/>
          </a:prstGeom>
        </p:spPr>
      </p:pic>
    </p:spTree>
    <p:extLst>
      <p:ext uri="{BB962C8B-B14F-4D97-AF65-F5344CB8AC3E}">
        <p14:creationId xmlns:p14="http://schemas.microsoft.com/office/powerpoint/2010/main" val="3002967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955654" y="91985"/>
            <a:ext cx="6409572" cy="7550743"/>
          </a:xfrm>
          <a:prstGeom prst="rect">
            <a:avLst/>
          </a:prstGeom>
        </p:spPr>
      </p:pic>
    </p:spTree>
    <p:extLst>
      <p:ext uri="{BB962C8B-B14F-4D97-AF65-F5344CB8AC3E}">
        <p14:creationId xmlns:p14="http://schemas.microsoft.com/office/powerpoint/2010/main" val="3149722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thecollegemoneymom.com/wp-content/uploads/2015/01/Meta-majors2.jpg">
            <a:extLst>
              <a:ext uri="{FF2B5EF4-FFF2-40B4-BE49-F238E27FC236}">
                <a16:creationId xmlns:a16="http://schemas.microsoft.com/office/drawing/2014/main" xmlns="" id="{584802F8-A14B-4B08-9457-4E4979EB45DB}"/>
              </a:ext>
            </a:extLst>
          </p:cNvPr>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b="11417"/>
          <a:stretch/>
        </p:blipFill>
        <p:spPr bwMode="auto">
          <a:xfrm>
            <a:off x="917400" y="437383"/>
            <a:ext cx="10136516" cy="5701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9159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Considerations for Program </a:t>
            </a:r>
            <a:r>
              <a:rPr lang="en-US" dirty="0"/>
              <a:t>Mapping</a:t>
            </a:r>
          </a:p>
        </p:txBody>
      </p:sp>
      <p:sp>
        <p:nvSpPr>
          <p:cNvPr id="3" name="Content Placeholder 2"/>
          <p:cNvSpPr>
            <a:spLocks noGrp="1"/>
          </p:cNvSpPr>
          <p:nvPr>
            <p:ph idx="1"/>
          </p:nvPr>
        </p:nvSpPr>
        <p:spPr/>
        <p:txBody>
          <a:bodyPr/>
          <a:lstStyle/>
          <a:p>
            <a:r>
              <a:rPr lang="en-US" dirty="0"/>
              <a:t>Who will lead the creation &amp; implementation?</a:t>
            </a:r>
          </a:p>
          <a:p>
            <a:pPr lvl="1"/>
            <a:r>
              <a:rPr lang="en-US" dirty="0"/>
              <a:t>Committee? Taskforce? </a:t>
            </a:r>
          </a:p>
          <a:p>
            <a:pPr lvl="1"/>
            <a:r>
              <a:rPr lang="en-US" dirty="0"/>
              <a:t>Who should be involved?</a:t>
            </a:r>
          </a:p>
          <a:p>
            <a:r>
              <a:rPr lang="en-US" dirty="0"/>
              <a:t>How do you bring in student voice?</a:t>
            </a:r>
          </a:p>
          <a:p>
            <a:r>
              <a:rPr lang="en-US" dirty="0"/>
              <a:t>Which other stakeholders need to know about this?</a:t>
            </a:r>
          </a:p>
          <a:p>
            <a:r>
              <a:rPr lang="en-US" dirty="0"/>
              <a:t>How does the college’s broader environment (e.g., state or college policy) support or inhibit </a:t>
            </a:r>
            <a:r>
              <a:rPr lang="en-US" dirty="0" smtClean="0"/>
              <a:t>the work?</a:t>
            </a:r>
            <a:endParaRPr lang="en-US" dirty="0"/>
          </a:p>
        </p:txBody>
      </p:sp>
    </p:spTree>
    <p:extLst>
      <p:ext uri="{BB962C8B-B14F-4D97-AF65-F5344CB8AC3E}">
        <p14:creationId xmlns:p14="http://schemas.microsoft.com/office/powerpoint/2010/main" val="2303832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Analysis for Program </a:t>
            </a:r>
            <a:r>
              <a:rPr lang="en-US" dirty="0"/>
              <a:t>Mapping</a:t>
            </a:r>
          </a:p>
        </p:txBody>
      </p:sp>
      <p:sp>
        <p:nvSpPr>
          <p:cNvPr id="3" name="Content Placeholder 2"/>
          <p:cNvSpPr>
            <a:spLocks noGrp="1"/>
          </p:cNvSpPr>
          <p:nvPr>
            <p:ph idx="1"/>
          </p:nvPr>
        </p:nvSpPr>
        <p:spPr/>
        <p:txBody>
          <a:bodyPr>
            <a:normAutofit/>
          </a:bodyPr>
          <a:lstStyle/>
          <a:p>
            <a:r>
              <a:rPr lang="en-US" dirty="0" smtClean="0"/>
              <a:t>What </a:t>
            </a:r>
            <a:r>
              <a:rPr lang="en-US" dirty="0"/>
              <a:t>is the full scope of programmatic offerings at the college</a:t>
            </a:r>
            <a:r>
              <a:rPr lang="en-US" dirty="0" smtClean="0"/>
              <a:t>?</a:t>
            </a:r>
            <a:endParaRPr lang="en-US" dirty="0"/>
          </a:p>
          <a:p>
            <a:r>
              <a:rPr lang="en-US" dirty="0"/>
              <a:t>Do the college’s programs align to the local labor market and/or university transfer partner?</a:t>
            </a:r>
          </a:p>
          <a:p>
            <a:r>
              <a:rPr lang="en-US"/>
              <a:t>Which </a:t>
            </a:r>
            <a:r>
              <a:rPr lang="en-US" smtClean="0"/>
              <a:t>GE courses </a:t>
            </a:r>
            <a:r>
              <a:rPr lang="en-US" dirty="0"/>
              <a:t>align best to each </a:t>
            </a:r>
            <a:r>
              <a:rPr lang="en-US" dirty="0" smtClean="0"/>
              <a:t>major and/or meta-major</a:t>
            </a:r>
            <a:r>
              <a:rPr lang="en-US" dirty="0"/>
              <a:t>?</a:t>
            </a:r>
          </a:p>
          <a:p>
            <a:r>
              <a:rPr lang="en-US" dirty="0"/>
              <a:t>What are the common courses across all programs?</a:t>
            </a:r>
          </a:p>
          <a:p>
            <a:r>
              <a:rPr lang="en-US" dirty="0"/>
              <a:t>What is the required core within </a:t>
            </a:r>
            <a:r>
              <a:rPr lang="en-US" dirty="0" smtClean="0"/>
              <a:t>a particular </a:t>
            </a:r>
            <a:r>
              <a:rPr lang="en-US" dirty="0"/>
              <a:t>meta-major that allows students to branch off into various majors without losing any credits</a:t>
            </a:r>
            <a:r>
              <a:rPr lang="en-US" dirty="0" smtClean="0"/>
              <a:t>?</a:t>
            </a:r>
            <a:endParaRPr lang="en-US" dirty="0"/>
          </a:p>
        </p:txBody>
      </p:sp>
    </p:spTree>
    <p:extLst>
      <p:ext uri="{BB962C8B-B14F-4D97-AF65-F5344CB8AC3E}">
        <p14:creationId xmlns:p14="http://schemas.microsoft.com/office/powerpoint/2010/main" val="3802207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Analysis and Implementation Questions</a:t>
            </a:r>
            <a:endParaRPr lang="en-US" dirty="0"/>
          </a:p>
        </p:txBody>
      </p:sp>
      <p:sp>
        <p:nvSpPr>
          <p:cNvPr id="3" name="Content Placeholder 2"/>
          <p:cNvSpPr>
            <a:spLocks noGrp="1"/>
          </p:cNvSpPr>
          <p:nvPr>
            <p:ph idx="1"/>
          </p:nvPr>
        </p:nvSpPr>
        <p:spPr/>
        <p:txBody>
          <a:bodyPr/>
          <a:lstStyle/>
          <a:p>
            <a:r>
              <a:rPr lang="en-US" dirty="0"/>
              <a:t>Which courses will introduce students to relevant faculty and career information early in their academic careers?</a:t>
            </a:r>
          </a:p>
          <a:p>
            <a:r>
              <a:rPr lang="en-US" dirty="0"/>
              <a:t>Which courses might not be included, and who needs to be involved in that decision?</a:t>
            </a:r>
          </a:p>
          <a:p>
            <a:r>
              <a:rPr lang="en-US" dirty="0"/>
              <a:t>How will the college present mapped pathway requirements to students?</a:t>
            </a:r>
          </a:p>
          <a:p>
            <a:r>
              <a:rPr lang="en-US" dirty="0" smtClean="0"/>
              <a:t>Will </a:t>
            </a:r>
            <a:r>
              <a:rPr lang="en-US" dirty="0"/>
              <a:t>mapped pathways be presented to students as their </a:t>
            </a:r>
            <a:r>
              <a:rPr lang="en-US" i="1" dirty="0"/>
              <a:t>default</a:t>
            </a:r>
            <a:r>
              <a:rPr lang="en-US" dirty="0"/>
              <a:t> registration? </a:t>
            </a:r>
          </a:p>
          <a:p>
            <a:endParaRPr lang="en-US" dirty="0"/>
          </a:p>
        </p:txBody>
      </p:sp>
    </p:spTree>
    <p:extLst>
      <p:ext uri="{BB962C8B-B14F-4D97-AF65-F5344CB8AC3E}">
        <p14:creationId xmlns:p14="http://schemas.microsoft.com/office/powerpoint/2010/main" val="2775476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593" y="583822"/>
            <a:ext cx="9574162" cy="978568"/>
          </a:xfrm>
        </p:spPr>
        <p:txBody>
          <a:bodyPr>
            <a:normAutofit/>
          </a:bodyPr>
          <a:lstStyle/>
          <a:p>
            <a:r>
              <a:rPr lang="en-US" dirty="0" smtClean="0"/>
              <a:t>Course Sequencing and Program Mapping </a:t>
            </a:r>
            <a:endParaRPr lang="en-US" dirty="0"/>
          </a:p>
        </p:txBody>
      </p:sp>
      <p:sp>
        <p:nvSpPr>
          <p:cNvPr id="3" name="Content Placeholder 2"/>
          <p:cNvSpPr>
            <a:spLocks noGrp="1"/>
          </p:cNvSpPr>
          <p:nvPr>
            <p:ph idx="1"/>
          </p:nvPr>
        </p:nvSpPr>
        <p:spPr>
          <a:xfrm>
            <a:off x="668593" y="1763686"/>
            <a:ext cx="10599175" cy="4045387"/>
          </a:xfrm>
        </p:spPr>
        <p:txBody>
          <a:bodyPr>
            <a:normAutofit/>
          </a:bodyPr>
          <a:lstStyle/>
          <a:p>
            <a:r>
              <a:rPr lang="en-US" b="1" dirty="0" smtClean="0">
                <a:solidFill>
                  <a:srgbClr val="262626"/>
                </a:solidFill>
                <a:cs typeface="Times New Roman"/>
              </a:rPr>
              <a:t>Essential </a:t>
            </a:r>
            <a:r>
              <a:rPr lang="en-US" b="1" dirty="0">
                <a:solidFill>
                  <a:srgbClr val="262626"/>
                </a:solidFill>
                <a:cs typeface="Times New Roman"/>
              </a:rPr>
              <a:t>q</a:t>
            </a:r>
            <a:r>
              <a:rPr lang="en-US" b="1" dirty="0" smtClean="0">
                <a:solidFill>
                  <a:srgbClr val="262626"/>
                </a:solidFill>
                <a:cs typeface="Times New Roman"/>
              </a:rPr>
              <a:t>uestions regarding Scheduling</a:t>
            </a:r>
            <a:r>
              <a:rPr lang="mr-IN" b="1" dirty="0" smtClean="0">
                <a:solidFill>
                  <a:srgbClr val="262626"/>
                </a:solidFill>
                <a:cs typeface="Times New Roman"/>
              </a:rPr>
              <a:t>…</a:t>
            </a:r>
            <a:endParaRPr lang="en-US" b="1" dirty="0" smtClean="0">
              <a:solidFill>
                <a:srgbClr val="262626"/>
              </a:solidFill>
              <a:cs typeface="Times New Roman"/>
            </a:endParaRPr>
          </a:p>
          <a:p>
            <a:pPr lvl="1"/>
            <a:r>
              <a:rPr lang="en-US" sz="2400" dirty="0">
                <a:solidFill>
                  <a:srgbClr val="262626"/>
                </a:solidFill>
                <a:cs typeface="Times New Roman"/>
              </a:rPr>
              <a:t>Can a student easily complete GE requirements within a reasonable period of time, while completing major requirements as well?</a:t>
            </a:r>
          </a:p>
          <a:p>
            <a:pPr lvl="1"/>
            <a:r>
              <a:rPr lang="en-US" sz="2400" dirty="0">
                <a:solidFill>
                  <a:srgbClr val="262626"/>
                </a:solidFill>
                <a:cs typeface="Times New Roman"/>
              </a:rPr>
              <a:t>Does the scheduling of a significant number of GE courses in one area overlap with those in another?</a:t>
            </a:r>
          </a:p>
          <a:p>
            <a:pPr lvl="1"/>
            <a:r>
              <a:rPr lang="en-US" sz="2400" dirty="0">
                <a:solidFill>
                  <a:srgbClr val="262626"/>
                </a:solidFill>
                <a:cs typeface="Times New Roman"/>
              </a:rPr>
              <a:t>For a given program of study or group of programs, do the GE offerings coordinate with one another or are they scheduled independently of one another?</a:t>
            </a:r>
          </a:p>
          <a:p>
            <a:endParaRPr lang="en-US" dirty="0">
              <a:solidFill>
                <a:srgbClr val="262626"/>
              </a:solidFill>
            </a:endParaRPr>
          </a:p>
        </p:txBody>
      </p:sp>
    </p:spTree>
    <p:extLst>
      <p:ext uri="{BB962C8B-B14F-4D97-AF65-F5344CB8AC3E}">
        <p14:creationId xmlns:p14="http://schemas.microsoft.com/office/powerpoint/2010/main" val="1110846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Overview</a:t>
            </a:r>
            <a:endParaRPr lang="en-US" dirty="0">
              <a:solidFill>
                <a:srgbClr val="FF0000"/>
              </a:solidFill>
            </a:endParaRPr>
          </a:p>
        </p:txBody>
      </p:sp>
      <p:sp>
        <p:nvSpPr>
          <p:cNvPr id="3" name="Content Placeholder 2"/>
          <p:cNvSpPr>
            <a:spLocks noGrp="1"/>
          </p:cNvSpPr>
          <p:nvPr>
            <p:ph sz="half" idx="1"/>
          </p:nvPr>
        </p:nvSpPr>
        <p:spPr>
          <a:xfrm>
            <a:off x="609600" y="1673352"/>
            <a:ext cx="6019800" cy="4718304"/>
          </a:xfrm>
        </p:spPr>
        <p:txBody>
          <a:bodyPr>
            <a:noAutofit/>
          </a:bodyPr>
          <a:lstStyle/>
          <a:p>
            <a:r>
              <a:rPr lang="en-US" smtClean="0"/>
              <a:t>Guided Pathways</a:t>
            </a:r>
          </a:p>
          <a:p>
            <a:pPr lvl="1"/>
            <a:r>
              <a:rPr lang="en-US" sz="2000" smtClean="0"/>
              <a:t>Student </a:t>
            </a:r>
            <a:r>
              <a:rPr lang="en-US" sz="2000" dirty="0"/>
              <a:t>Success</a:t>
            </a:r>
          </a:p>
          <a:p>
            <a:r>
              <a:rPr lang="en-US" smtClean="0">
                <a:solidFill>
                  <a:schemeClr val="tx1"/>
                </a:solidFill>
              </a:rPr>
              <a:t>General Education (GE)</a:t>
            </a:r>
          </a:p>
          <a:p>
            <a:pPr lvl="1"/>
            <a:r>
              <a:rPr lang="en-US" sz="2000" smtClean="0">
                <a:solidFill>
                  <a:schemeClr val="tx1"/>
                </a:solidFill>
              </a:rPr>
              <a:t>Requirements</a:t>
            </a:r>
          </a:p>
          <a:p>
            <a:pPr lvl="1"/>
            <a:r>
              <a:rPr lang="en-US" sz="2000" smtClean="0">
                <a:solidFill>
                  <a:schemeClr val="tx1"/>
                </a:solidFill>
              </a:rPr>
              <a:t>Unit Value Considerations</a:t>
            </a:r>
          </a:p>
          <a:p>
            <a:r>
              <a:rPr lang="en-US" smtClean="0"/>
              <a:t>Course </a:t>
            </a:r>
            <a:r>
              <a:rPr lang="en-US" dirty="0"/>
              <a:t>Sequencing</a:t>
            </a:r>
          </a:p>
          <a:p>
            <a:pPr lvl="1"/>
            <a:r>
              <a:rPr lang="en-US" dirty="0"/>
              <a:t>Requirements</a:t>
            </a:r>
          </a:p>
          <a:p>
            <a:pPr lvl="1"/>
            <a:r>
              <a:rPr lang="en-US" dirty="0"/>
              <a:t>Scheduling</a:t>
            </a:r>
          </a:p>
          <a:p>
            <a:r>
              <a:rPr lang="en-US" dirty="0" smtClean="0">
                <a:solidFill>
                  <a:schemeClr val="tx1"/>
                </a:solidFill>
              </a:rPr>
              <a:t>Discussion throughout</a:t>
            </a:r>
            <a:r>
              <a:rPr lang="mr-IN" dirty="0" smtClean="0">
                <a:solidFill>
                  <a:schemeClr val="tx1"/>
                </a:solidFill>
              </a:rPr>
              <a:t>…</a:t>
            </a:r>
            <a:endParaRPr lang="en-US" dirty="0">
              <a:solidFill>
                <a:schemeClr val="tx1"/>
              </a:solidFill>
            </a:endParaRPr>
          </a:p>
        </p:txBody>
      </p:sp>
      <p:pic>
        <p:nvPicPr>
          <p:cNvPr id="6" name="Content Placeholder 5" descr="&lt;strong&gt;Student&lt;/strong&gt; PNG"/>
          <p:cNvPicPr>
            <a:picLocks noGrp="1" noChangeAspect="1"/>
          </p:cNvPicPr>
          <p:nvPr>
            <p:ph sz="half" idx="2"/>
          </p:nvPr>
        </p:nvPicPr>
        <p:blipFill>
          <a:blip r:embed="rId2" cstate="email">
            <a:extLst>
              <a:ext uri="{28A0092B-C50C-407E-A947-70E740481C1C}">
                <a14:useLocalDpi xmlns:a14="http://schemas.microsoft.com/office/drawing/2010/main" val="0"/>
              </a:ext>
            </a:extLst>
          </a:blip>
          <a:stretch>
            <a:fillRect/>
          </a:stretch>
        </p:blipFill>
        <p:spPr>
          <a:xfrm>
            <a:off x="6902244" y="2291606"/>
            <a:ext cx="4680155" cy="3025733"/>
          </a:xfrm>
        </p:spPr>
      </p:pic>
    </p:spTree>
    <p:extLst>
      <p:ext uri="{BB962C8B-B14F-4D97-AF65-F5344CB8AC3E}">
        <p14:creationId xmlns:p14="http://schemas.microsoft.com/office/powerpoint/2010/main" val="42611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0936" y="558215"/>
            <a:ext cx="8229600" cy="1150100"/>
          </a:xfrm>
        </p:spPr>
        <p:txBody>
          <a:bodyPr/>
          <a:lstStyle/>
          <a:p>
            <a:pPr>
              <a:lnSpc>
                <a:spcPct val="100000"/>
              </a:lnSpc>
            </a:pPr>
            <a:r>
              <a:rPr lang="en-US" dirty="0" smtClean="0"/>
              <a:t>Course Sequencing</a:t>
            </a:r>
            <a:endParaRPr lang="en-US" dirty="0"/>
          </a:p>
        </p:txBody>
      </p:sp>
      <p:sp>
        <p:nvSpPr>
          <p:cNvPr id="3" name="Content Placeholder 2"/>
          <p:cNvSpPr>
            <a:spLocks noGrp="1"/>
          </p:cNvSpPr>
          <p:nvPr>
            <p:ph idx="1"/>
          </p:nvPr>
        </p:nvSpPr>
        <p:spPr>
          <a:xfrm>
            <a:off x="914399" y="1768251"/>
            <a:ext cx="10309123" cy="4357912"/>
          </a:xfrm>
        </p:spPr>
        <p:txBody>
          <a:bodyPr>
            <a:normAutofit/>
          </a:bodyPr>
          <a:lstStyle/>
          <a:p>
            <a:r>
              <a:rPr lang="en-US" dirty="0" smtClean="0">
                <a:solidFill>
                  <a:srgbClr val="262626"/>
                </a:solidFill>
                <a:cs typeface="Times New Roman"/>
              </a:rPr>
              <a:t>More questions regarding Scheduling</a:t>
            </a:r>
            <a:r>
              <a:rPr lang="mr-IN" dirty="0" smtClean="0">
                <a:solidFill>
                  <a:srgbClr val="262626"/>
                </a:solidFill>
                <a:cs typeface="Times New Roman"/>
              </a:rPr>
              <a:t>…</a:t>
            </a:r>
            <a:endParaRPr lang="en-US" dirty="0" smtClean="0">
              <a:solidFill>
                <a:srgbClr val="262626"/>
              </a:solidFill>
              <a:cs typeface="Times New Roman"/>
            </a:endParaRPr>
          </a:p>
          <a:p>
            <a:pPr lvl="1"/>
            <a:r>
              <a:rPr lang="en-US" sz="2400" dirty="0" smtClean="0">
                <a:solidFill>
                  <a:srgbClr val="262626"/>
                </a:solidFill>
                <a:cs typeface="Times New Roman"/>
              </a:rPr>
              <a:t>How </a:t>
            </a:r>
            <a:r>
              <a:rPr lang="en-US" sz="2400" dirty="0">
                <a:solidFill>
                  <a:srgbClr val="262626"/>
                </a:solidFill>
                <a:cs typeface="Times New Roman"/>
              </a:rPr>
              <a:t>are course schedules generated? </a:t>
            </a:r>
            <a:endParaRPr lang="en-US" sz="2400" dirty="0" smtClean="0">
              <a:solidFill>
                <a:srgbClr val="262626"/>
              </a:solidFill>
              <a:cs typeface="Times New Roman"/>
            </a:endParaRPr>
          </a:p>
          <a:p>
            <a:pPr lvl="1"/>
            <a:r>
              <a:rPr lang="en-US" sz="2400" dirty="0" smtClean="0">
                <a:solidFill>
                  <a:srgbClr val="262626"/>
                </a:solidFill>
                <a:cs typeface="Times New Roman"/>
              </a:rPr>
              <a:t>Who </a:t>
            </a:r>
            <a:r>
              <a:rPr lang="en-US" sz="2400" dirty="0">
                <a:solidFill>
                  <a:srgbClr val="262626"/>
                </a:solidFill>
                <a:cs typeface="Times New Roman"/>
              </a:rPr>
              <a:t>oversees the process</a:t>
            </a:r>
            <a:r>
              <a:rPr lang="en-US" sz="2400" dirty="0" smtClean="0">
                <a:solidFill>
                  <a:srgbClr val="262626"/>
                </a:solidFill>
                <a:cs typeface="Times New Roman"/>
              </a:rPr>
              <a:t>?</a:t>
            </a:r>
            <a:endParaRPr lang="en-US" dirty="0" smtClean="0">
              <a:solidFill>
                <a:srgbClr val="262626"/>
              </a:solidFill>
              <a:cs typeface="Times New Roman"/>
            </a:endParaRPr>
          </a:p>
          <a:p>
            <a:pPr lvl="1"/>
            <a:r>
              <a:rPr lang="en-US" sz="2400" dirty="0">
                <a:solidFill>
                  <a:srgbClr val="262626"/>
                </a:solidFill>
                <a:cs typeface="Times New Roman"/>
              </a:rPr>
              <a:t>How are conflicts resolved</a:t>
            </a:r>
            <a:r>
              <a:rPr lang="en-US" sz="2400" dirty="0" smtClean="0">
                <a:solidFill>
                  <a:srgbClr val="262626"/>
                </a:solidFill>
                <a:cs typeface="Times New Roman"/>
              </a:rPr>
              <a:t>?</a:t>
            </a:r>
          </a:p>
          <a:p>
            <a:pPr marL="274320" lvl="1" indent="0">
              <a:buNone/>
            </a:pPr>
            <a:endParaRPr lang="en-US" sz="2400" dirty="0" smtClean="0">
              <a:solidFill>
                <a:srgbClr val="262626"/>
              </a:solidFill>
              <a:cs typeface="Times New Roman"/>
            </a:endParaRPr>
          </a:p>
          <a:p>
            <a:r>
              <a:rPr lang="en-US" dirty="0" smtClean="0"/>
              <a:t>Faculty Involvement</a:t>
            </a:r>
          </a:p>
          <a:p>
            <a:pPr lvl="1"/>
            <a:r>
              <a:rPr lang="en-US" dirty="0" smtClean="0"/>
              <a:t>ASCCC Resolution 17.01 (F17) </a:t>
            </a:r>
            <a:r>
              <a:rPr lang="en-US" i="1" dirty="0" smtClean="0"/>
              <a:t>Faculty </a:t>
            </a:r>
            <a:r>
              <a:rPr lang="en-US" i="1" dirty="0"/>
              <a:t>Involvement in Scheduling of </a:t>
            </a:r>
            <a:r>
              <a:rPr lang="en-US" i="1" dirty="0" smtClean="0"/>
              <a:t>Courses</a:t>
            </a:r>
          </a:p>
          <a:p>
            <a:pPr lvl="1"/>
            <a:r>
              <a:rPr lang="en-US" i="1" dirty="0" smtClean="0"/>
              <a:t>“</a:t>
            </a:r>
            <a:r>
              <a:rPr lang="en-US" dirty="0"/>
              <a:t>Resolved, That the Academic Senate of California Community Colleges urge local senates to continue to assert their purview in the development of procedures for scheduling classes and the faculty role in determining which courses are offered within programs to support student achievement of their academic goals</a:t>
            </a:r>
            <a:r>
              <a:rPr lang="en-US" dirty="0" smtClean="0"/>
              <a:t>.”</a:t>
            </a:r>
            <a:endParaRPr lang="en-US" i="1" dirty="0"/>
          </a:p>
          <a:p>
            <a:endParaRPr lang="en-US" dirty="0">
              <a:solidFill>
                <a:srgbClr val="262626"/>
              </a:solidFill>
            </a:endParaRPr>
          </a:p>
        </p:txBody>
      </p:sp>
    </p:spTree>
    <p:extLst>
      <p:ext uri="{BB962C8B-B14F-4D97-AF65-F5344CB8AC3E}">
        <p14:creationId xmlns:p14="http://schemas.microsoft.com/office/powerpoint/2010/main" val="36550611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7" name="Content Placeholder 6" descr="Constitutional &lt;strong&gt;questions&lt;/strong&gt; | prior probability"/>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4874340" y="2005781"/>
            <a:ext cx="2281825" cy="3815212"/>
          </a:xfrm>
        </p:spPr>
      </p:pic>
    </p:spTree>
    <p:extLst>
      <p:ext uri="{BB962C8B-B14F-4D97-AF65-F5344CB8AC3E}">
        <p14:creationId xmlns:p14="http://schemas.microsoft.com/office/powerpoint/2010/main" val="15556669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r>
              <a:rPr lang="en-US" dirty="0" smtClean="0">
                <a:solidFill>
                  <a:srgbClr val="262626"/>
                </a:solidFill>
              </a:rPr>
              <a:t>Accrediting Commission for Community and </a:t>
            </a:r>
            <a:r>
              <a:rPr lang="en-US" dirty="0">
                <a:solidFill>
                  <a:srgbClr val="262626"/>
                </a:solidFill>
              </a:rPr>
              <a:t>Junior Colleges (ACCJC): </a:t>
            </a:r>
            <a:r>
              <a:rPr lang="en-US" dirty="0">
                <a:solidFill>
                  <a:srgbClr val="262626"/>
                </a:solidFill>
                <a:hlinkClick r:id="rId2"/>
              </a:rPr>
              <a:t>http://</a:t>
            </a:r>
            <a:r>
              <a:rPr lang="en-US" dirty="0" smtClean="0">
                <a:solidFill>
                  <a:srgbClr val="262626"/>
                </a:solidFill>
                <a:hlinkClick r:id="rId2"/>
              </a:rPr>
              <a:t>accjc.org</a:t>
            </a:r>
            <a:endParaRPr lang="en-US" dirty="0" smtClean="0">
              <a:solidFill>
                <a:srgbClr val="262626"/>
              </a:solidFill>
            </a:endParaRPr>
          </a:p>
          <a:p>
            <a:r>
              <a:rPr lang="en-US" dirty="0" smtClean="0">
                <a:solidFill>
                  <a:srgbClr val="262626"/>
                </a:solidFill>
              </a:rPr>
              <a:t>Rebecca Eikey (</a:t>
            </a:r>
            <a:r>
              <a:rPr lang="en-US" dirty="0" smtClean="0">
                <a:solidFill>
                  <a:srgbClr val="262626"/>
                </a:solidFill>
                <a:hlinkClick r:id="rId3"/>
              </a:rPr>
              <a:t>Rebecca.eikey@canyons.edu</a:t>
            </a:r>
            <a:r>
              <a:rPr lang="en-US" dirty="0" smtClean="0">
                <a:solidFill>
                  <a:srgbClr val="262626"/>
                </a:solidFill>
              </a:rPr>
              <a:t>)</a:t>
            </a:r>
          </a:p>
          <a:p>
            <a:r>
              <a:rPr lang="en-US" dirty="0" smtClean="0">
                <a:solidFill>
                  <a:srgbClr val="262626"/>
                </a:solidFill>
              </a:rPr>
              <a:t>LaTonya Parker </a:t>
            </a:r>
            <a:r>
              <a:rPr lang="en-US" dirty="0">
                <a:solidFill>
                  <a:srgbClr val="262626"/>
                </a:solidFill>
              </a:rPr>
              <a:t>(</a:t>
            </a:r>
            <a:r>
              <a:rPr lang="en-US" dirty="0" smtClean="0">
                <a:solidFill>
                  <a:srgbClr val="262626"/>
                </a:solidFill>
                <a:hlinkClick r:id="rId4"/>
              </a:rPr>
              <a:t>LaTonya.Parker@mvc.edu</a:t>
            </a:r>
            <a:r>
              <a:rPr lang="en-US" dirty="0" smtClean="0">
                <a:solidFill>
                  <a:srgbClr val="262626"/>
                </a:solidFill>
              </a:rPr>
              <a:t>) </a:t>
            </a:r>
          </a:p>
          <a:p>
            <a:r>
              <a:rPr lang="en-US" dirty="0" smtClean="0">
                <a:solidFill>
                  <a:srgbClr val="262626"/>
                </a:solidFill>
              </a:rPr>
              <a:t>Thais Winsome (</a:t>
            </a:r>
            <a:r>
              <a:rPr lang="en-US" dirty="0" smtClean="0">
                <a:solidFill>
                  <a:srgbClr val="262626"/>
                </a:solidFill>
                <a:hlinkClick r:id="rId5"/>
              </a:rPr>
              <a:t>thais.winsome@missioncollege.edu</a:t>
            </a:r>
            <a:r>
              <a:rPr lang="en-US" dirty="0" smtClean="0">
                <a:solidFill>
                  <a:srgbClr val="262626"/>
                </a:solidFill>
              </a:rPr>
              <a:t>) </a:t>
            </a:r>
            <a:endParaRPr lang="en-US" dirty="0">
              <a:solidFill>
                <a:srgbClr val="262626"/>
              </a:solidFill>
            </a:endParaRPr>
          </a:p>
          <a:p>
            <a:endParaRPr lang="en-US" dirty="0">
              <a:solidFill>
                <a:srgbClr val="262626"/>
              </a:solidFill>
            </a:endParaRPr>
          </a:p>
        </p:txBody>
      </p:sp>
    </p:spTree>
    <p:extLst>
      <p:ext uri="{BB962C8B-B14F-4D97-AF65-F5344CB8AC3E}">
        <p14:creationId xmlns:p14="http://schemas.microsoft.com/office/powerpoint/2010/main" val="3776677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Guided Pathways (GP)</a:t>
            </a:r>
            <a:endParaRPr lang="en-US" dirty="0"/>
          </a:p>
        </p:txBody>
      </p:sp>
      <p:sp>
        <p:nvSpPr>
          <p:cNvPr id="4" name="Content Placeholder 3"/>
          <p:cNvSpPr>
            <a:spLocks noGrp="1"/>
          </p:cNvSpPr>
          <p:nvPr>
            <p:ph sz="half" idx="1"/>
          </p:nvPr>
        </p:nvSpPr>
        <p:spPr>
          <a:xfrm>
            <a:off x="6436145" y="5441565"/>
            <a:ext cx="5588000" cy="4718304"/>
          </a:xfrm>
        </p:spPr>
        <p:txBody>
          <a:bodyPr>
            <a:normAutofit fontScale="85000" lnSpcReduction="10000"/>
          </a:bodyPr>
          <a:lstStyle/>
          <a:p>
            <a:pPr marL="0" indent="0">
              <a:buNone/>
            </a:pPr>
            <a:r>
              <a:rPr lang="en-US" dirty="0">
                <a:solidFill>
                  <a:schemeClr val="dk1"/>
                </a:solidFill>
                <a:ea typeface="Calibri"/>
                <a:cs typeface="Calibri"/>
                <a:sym typeface="Calibri"/>
              </a:rPr>
              <a:t>The Four Dimensions or “Pillars</a:t>
            </a:r>
            <a:r>
              <a:rPr lang="en-US" dirty="0" smtClean="0">
                <a:solidFill>
                  <a:schemeClr val="dk1"/>
                </a:solidFill>
                <a:ea typeface="Calibri"/>
                <a:cs typeface="Calibri"/>
                <a:sym typeface="Calibri"/>
              </a:rPr>
              <a:t>” of GP</a:t>
            </a:r>
          </a:p>
          <a:p>
            <a:pPr marL="0" indent="0">
              <a:buNone/>
            </a:pPr>
            <a:endParaRPr lang="en-US" dirty="0"/>
          </a:p>
        </p:txBody>
      </p:sp>
      <p:sp>
        <p:nvSpPr>
          <p:cNvPr id="5" name="Content Placeholder 4"/>
          <p:cNvSpPr>
            <a:spLocks noGrp="1"/>
          </p:cNvSpPr>
          <p:nvPr>
            <p:ph sz="half" idx="2"/>
          </p:nvPr>
        </p:nvSpPr>
        <p:spPr>
          <a:xfrm>
            <a:off x="559804" y="1552907"/>
            <a:ext cx="5497871" cy="4786442"/>
          </a:xfrm>
        </p:spPr>
        <p:txBody>
          <a:bodyPr>
            <a:normAutofit fontScale="85000" lnSpcReduction="10000"/>
          </a:bodyPr>
          <a:lstStyle/>
          <a:p>
            <a:r>
              <a:rPr lang="en-US" dirty="0"/>
              <a:t>America Association of Community Colleges (</a:t>
            </a:r>
            <a:r>
              <a:rPr lang="en-US" dirty="0" smtClean="0"/>
              <a:t>AACC) describes </a:t>
            </a:r>
            <a:r>
              <a:rPr lang="en-US" dirty="0"/>
              <a:t>its pathways model as “an </a:t>
            </a:r>
            <a:r>
              <a:rPr lang="en-US" b="1" i="1" dirty="0">
                <a:solidFill>
                  <a:schemeClr val="accent1"/>
                </a:solidFill>
              </a:rPr>
              <a:t>integrated</a:t>
            </a:r>
            <a:r>
              <a:rPr lang="en-US" b="1" dirty="0">
                <a:solidFill>
                  <a:schemeClr val="accent1"/>
                </a:solidFill>
              </a:rPr>
              <a:t>, </a:t>
            </a:r>
            <a:r>
              <a:rPr lang="en-US" b="1" i="1" dirty="0">
                <a:solidFill>
                  <a:schemeClr val="accent1"/>
                </a:solidFill>
              </a:rPr>
              <a:t>institution-wide </a:t>
            </a:r>
            <a:r>
              <a:rPr lang="en-US" dirty="0"/>
              <a:t>approach to student success based on </a:t>
            </a:r>
            <a:r>
              <a:rPr lang="en-US" dirty="0">
                <a:solidFill>
                  <a:schemeClr val="accent1"/>
                </a:solidFill>
              </a:rPr>
              <a:t>intentionally designed</a:t>
            </a:r>
            <a:r>
              <a:rPr lang="en-US" dirty="0"/>
              <a:t>, clear, coherent and structured educational experiences, </a:t>
            </a:r>
            <a:r>
              <a:rPr lang="en-US" dirty="0">
                <a:solidFill>
                  <a:schemeClr val="accent1"/>
                </a:solidFill>
              </a:rPr>
              <a:t>informed by available evidence</a:t>
            </a:r>
            <a:r>
              <a:rPr lang="en-US" dirty="0"/>
              <a:t>, that </a:t>
            </a:r>
            <a:r>
              <a:rPr lang="en-US" dirty="0">
                <a:solidFill>
                  <a:schemeClr val="accent1"/>
                </a:solidFill>
              </a:rPr>
              <a:t>guide each student </a:t>
            </a:r>
            <a:r>
              <a:rPr lang="en-US" dirty="0"/>
              <a:t>effectively and efficiently from her/his </a:t>
            </a:r>
            <a:r>
              <a:rPr lang="en-US" dirty="0">
                <a:solidFill>
                  <a:schemeClr val="accent1"/>
                </a:solidFill>
              </a:rPr>
              <a:t>point of entry </a:t>
            </a:r>
            <a:r>
              <a:rPr lang="en-US" dirty="0"/>
              <a:t>through </a:t>
            </a:r>
            <a:r>
              <a:rPr lang="en-US" dirty="0">
                <a:solidFill>
                  <a:schemeClr val="accent1"/>
                </a:solidFill>
              </a:rPr>
              <a:t>to attainment </a:t>
            </a:r>
            <a:r>
              <a:rPr lang="en-US" dirty="0"/>
              <a:t>of high-quality postsecondary credentials and careers with value in the labor market.”</a:t>
            </a:r>
          </a:p>
          <a:p>
            <a:endParaRPr lang="en-US" dirty="0"/>
          </a:p>
        </p:txBody>
      </p:sp>
      <p:grpSp>
        <p:nvGrpSpPr>
          <p:cNvPr id="6" name="Shape 106"/>
          <p:cNvGrpSpPr/>
          <p:nvPr/>
        </p:nvGrpSpPr>
        <p:grpSpPr>
          <a:xfrm>
            <a:off x="6832973" y="1028700"/>
            <a:ext cx="4402071" cy="4183335"/>
            <a:chOff x="2220446" y="1459569"/>
            <a:chExt cx="4703109" cy="4469414"/>
          </a:xfrm>
        </p:grpSpPr>
        <p:pic>
          <p:nvPicPr>
            <p:cNvPr id="7" name="Shape 107"/>
            <p:cNvPicPr preferRelativeResize="0"/>
            <p:nvPr/>
          </p:nvPicPr>
          <p:blipFill rotWithShape="1">
            <a:blip r:embed="rId2">
              <a:alphaModFix/>
            </a:blip>
            <a:srcRect/>
            <a:stretch/>
          </p:blipFill>
          <p:spPr>
            <a:xfrm>
              <a:off x="2220446" y="1459569"/>
              <a:ext cx="4703109" cy="4469414"/>
            </a:xfrm>
            <a:prstGeom prst="rect">
              <a:avLst/>
            </a:prstGeom>
            <a:noFill/>
            <a:ln>
              <a:noFill/>
            </a:ln>
          </p:spPr>
        </p:pic>
        <p:pic>
          <p:nvPicPr>
            <p:cNvPr id="8" name="Shape 108"/>
            <p:cNvPicPr preferRelativeResize="0"/>
            <p:nvPr/>
          </p:nvPicPr>
          <p:blipFill rotWithShape="1">
            <a:blip r:embed="rId3">
              <a:alphaModFix/>
            </a:blip>
            <a:srcRect/>
            <a:stretch/>
          </p:blipFill>
          <p:spPr>
            <a:xfrm>
              <a:off x="2571750" y="2420874"/>
              <a:ext cx="726947" cy="3017936"/>
            </a:xfrm>
            <a:prstGeom prst="rect">
              <a:avLst/>
            </a:prstGeom>
            <a:noFill/>
            <a:ln>
              <a:noFill/>
            </a:ln>
          </p:spPr>
        </p:pic>
        <p:pic>
          <p:nvPicPr>
            <p:cNvPr id="9" name="Shape 109"/>
            <p:cNvPicPr preferRelativeResize="0"/>
            <p:nvPr/>
          </p:nvPicPr>
          <p:blipFill rotWithShape="1">
            <a:blip r:embed="rId4">
              <a:alphaModFix/>
            </a:blip>
            <a:srcRect/>
            <a:stretch/>
          </p:blipFill>
          <p:spPr>
            <a:xfrm>
              <a:off x="3676650" y="2420876"/>
              <a:ext cx="726947" cy="3017933"/>
            </a:xfrm>
            <a:prstGeom prst="rect">
              <a:avLst/>
            </a:prstGeom>
            <a:noFill/>
            <a:ln>
              <a:noFill/>
            </a:ln>
          </p:spPr>
        </p:pic>
        <p:pic>
          <p:nvPicPr>
            <p:cNvPr id="10" name="Shape 110"/>
            <p:cNvPicPr preferRelativeResize="0"/>
            <p:nvPr/>
          </p:nvPicPr>
          <p:blipFill rotWithShape="1">
            <a:blip r:embed="rId5">
              <a:alphaModFix/>
            </a:blip>
            <a:srcRect/>
            <a:stretch/>
          </p:blipFill>
          <p:spPr>
            <a:xfrm>
              <a:off x="4781550" y="2420876"/>
              <a:ext cx="726947" cy="3017933"/>
            </a:xfrm>
            <a:prstGeom prst="rect">
              <a:avLst/>
            </a:prstGeom>
            <a:noFill/>
            <a:ln>
              <a:noFill/>
            </a:ln>
          </p:spPr>
        </p:pic>
        <p:pic>
          <p:nvPicPr>
            <p:cNvPr id="11" name="Shape 111"/>
            <p:cNvPicPr preferRelativeResize="0"/>
            <p:nvPr/>
          </p:nvPicPr>
          <p:blipFill rotWithShape="1">
            <a:blip r:embed="rId6">
              <a:alphaModFix/>
            </a:blip>
            <a:srcRect/>
            <a:stretch/>
          </p:blipFill>
          <p:spPr>
            <a:xfrm>
              <a:off x="5886450" y="2420874"/>
              <a:ext cx="726947" cy="3017933"/>
            </a:xfrm>
            <a:prstGeom prst="rect">
              <a:avLst/>
            </a:prstGeom>
            <a:noFill/>
            <a:ln>
              <a:noFill/>
            </a:ln>
          </p:spPr>
        </p:pic>
      </p:grpSp>
    </p:spTree>
    <p:extLst>
      <p:ext uri="{BB962C8B-B14F-4D97-AF65-F5344CB8AC3E}">
        <p14:creationId xmlns:p14="http://schemas.microsoft.com/office/powerpoint/2010/main" val="4034473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CCC Guided Pathways (GP)</a:t>
            </a:r>
            <a:endParaRPr lang="en-US" dirty="0"/>
          </a:p>
        </p:txBody>
      </p:sp>
      <p:sp>
        <p:nvSpPr>
          <p:cNvPr id="3" name="Content Placeholder 2"/>
          <p:cNvSpPr>
            <a:spLocks noGrp="1"/>
          </p:cNvSpPr>
          <p:nvPr>
            <p:ph idx="1"/>
          </p:nvPr>
        </p:nvSpPr>
        <p:spPr/>
        <p:txBody>
          <a:bodyPr>
            <a:normAutofit/>
          </a:bodyPr>
          <a:lstStyle/>
          <a:p>
            <a:r>
              <a:rPr lang="en-US" dirty="0"/>
              <a:t>State grant program</a:t>
            </a:r>
          </a:p>
          <a:p>
            <a:r>
              <a:rPr lang="en-US" dirty="0"/>
              <a:t>$150 million in one-time funds available to all </a:t>
            </a:r>
            <a:r>
              <a:rPr lang="en-US" dirty="0" smtClean="0"/>
              <a:t>CCCs</a:t>
            </a:r>
          </a:p>
          <a:p>
            <a:pPr lvl="1"/>
            <a:r>
              <a:rPr lang="en-US" dirty="0" smtClean="0"/>
              <a:t>First allocations received spring 2018</a:t>
            </a:r>
            <a:endParaRPr lang="en-US" dirty="0"/>
          </a:p>
          <a:p>
            <a:r>
              <a:rPr lang="en-US" dirty="0"/>
              <a:t>Progress towards Guided Pathways implementation expected to be made by early 2020s</a:t>
            </a:r>
          </a:p>
          <a:p>
            <a:r>
              <a:rPr lang="en-US" dirty="0"/>
              <a:t>All 114 colleges eligible to participate and receive </a:t>
            </a:r>
            <a:r>
              <a:rPr lang="en-US" dirty="0" smtClean="0"/>
              <a:t>funding</a:t>
            </a:r>
          </a:p>
          <a:p>
            <a:pPr lvl="1"/>
            <a:r>
              <a:rPr lang="en-US" dirty="0" smtClean="0"/>
              <a:t>Completed self-assessment</a:t>
            </a:r>
          </a:p>
          <a:p>
            <a:pPr lvl="1"/>
            <a:r>
              <a:rPr lang="en-US" dirty="0" smtClean="0"/>
              <a:t>Submitted a GP </a:t>
            </a:r>
            <a:r>
              <a:rPr lang="en-US" dirty="0" err="1" smtClean="0"/>
              <a:t>Workplan</a:t>
            </a:r>
            <a:endParaRPr lang="en-US" dirty="0"/>
          </a:p>
          <a:p>
            <a:r>
              <a:rPr lang="en-US" b="1" dirty="0">
                <a:solidFill>
                  <a:schemeClr val="accent1"/>
                </a:solidFill>
                <a:latin typeface="Rockwell" charset="0"/>
                <a:ea typeface="Rockwell" charset="0"/>
                <a:cs typeface="Rockwell" charset="0"/>
              </a:rPr>
              <a:t>Guided Pathways is not a “one-size-fits-all” initiative</a:t>
            </a:r>
            <a:r>
              <a:rPr lang="mr-IN" b="1" dirty="0">
                <a:solidFill>
                  <a:schemeClr val="accent1"/>
                </a:solidFill>
                <a:latin typeface="Rockwell" charset="0"/>
                <a:ea typeface="Rockwell" charset="0"/>
                <a:cs typeface="Rockwell" charset="0"/>
              </a:rPr>
              <a:t>…</a:t>
            </a:r>
            <a:r>
              <a:rPr lang="en-US" b="1" dirty="0">
                <a:solidFill>
                  <a:schemeClr val="accent1"/>
                </a:solidFill>
                <a:latin typeface="Rockwell" charset="0"/>
                <a:ea typeface="Rockwell" charset="0"/>
                <a:cs typeface="Rockwell" charset="0"/>
              </a:rPr>
              <a:t> </a:t>
            </a:r>
          </a:p>
          <a:p>
            <a:endParaRPr lang="en-US" dirty="0"/>
          </a:p>
        </p:txBody>
      </p:sp>
      <p:pic>
        <p:nvPicPr>
          <p:cNvPr id="5" name="Picture 4"/>
          <p:cNvPicPr>
            <a:picLocks noChangeAspect="1"/>
          </p:cNvPicPr>
          <p:nvPr/>
        </p:nvPicPr>
        <p:blipFill>
          <a:blip r:embed="rId2"/>
          <a:stretch>
            <a:fillRect/>
          </a:stretch>
        </p:blipFill>
        <p:spPr>
          <a:xfrm>
            <a:off x="10211926" y="533400"/>
            <a:ext cx="1228725" cy="1228725"/>
          </a:xfrm>
          <a:prstGeom prst="rect">
            <a:avLst/>
          </a:prstGeom>
        </p:spPr>
      </p:pic>
    </p:spTree>
    <p:extLst>
      <p:ext uri="{BB962C8B-B14F-4D97-AF65-F5344CB8AC3E}">
        <p14:creationId xmlns:p14="http://schemas.microsoft.com/office/powerpoint/2010/main" val="3999963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CCC Guided Pathways</a:t>
            </a:r>
            <a:endParaRPr lang="en-US" dirty="0"/>
          </a:p>
        </p:txBody>
      </p:sp>
      <p:grpSp>
        <p:nvGrpSpPr>
          <p:cNvPr id="4" name="Group 3"/>
          <p:cNvGrpSpPr/>
          <p:nvPr/>
        </p:nvGrpSpPr>
        <p:grpSpPr>
          <a:xfrm>
            <a:off x="1033896" y="2223655"/>
            <a:ext cx="11024968" cy="3630893"/>
            <a:chOff x="711200" y="3154015"/>
            <a:chExt cx="11960727" cy="4524137"/>
          </a:xfrm>
        </p:grpSpPr>
        <p:sp>
          <p:nvSpPr>
            <p:cNvPr id="5" name="Rectangle 4"/>
            <p:cNvSpPr/>
            <p:nvPr/>
          </p:nvSpPr>
          <p:spPr>
            <a:xfrm>
              <a:off x="711200" y="5353878"/>
              <a:ext cx="2286000" cy="2308324"/>
            </a:xfrm>
            <a:prstGeom prst="rect">
              <a:avLst/>
            </a:prstGeom>
          </p:spPr>
          <p:txBody>
            <a:bodyPr wrap="square">
              <a:spAutoFit/>
            </a:bodyPr>
            <a:lstStyle/>
            <a:p>
              <a:r>
                <a:rPr lang="en-US" sz="2400" dirty="0">
                  <a:solidFill>
                    <a:srgbClr val="242353"/>
                  </a:solidFill>
                  <a:latin typeface="Rockwell" charset="0"/>
                  <a:ea typeface="Rockwell" charset="0"/>
                  <a:cs typeface="Rockwell" charset="0"/>
                </a:rPr>
                <a:t>Create clear</a:t>
              </a:r>
            </a:p>
            <a:p>
              <a:r>
                <a:rPr lang="en-US" sz="2400" dirty="0">
                  <a:solidFill>
                    <a:srgbClr val="242353"/>
                  </a:solidFill>
                  <a:latin typeface="Rockwell" charset="0"/>
                  <a:ea typeface="Rockwell" charset="0"/>
                  <a:cs typeface="Rockwell" charset="0"/>
                </a:rPr>
                <a:t>curricular</a:t>
              </a:r>
            </a:p>
            <a:p>
              <a:r>
                <a:rPr lang="en-US" sz="2400" dirty="0">
                  <a:solidFill>
                    <a:srgbClr val="242353"/>
                  </a:solidFill>
                  <a:latin typeface="Rockwell" charset="0"/>
                  <a:ea typeface="Rockwell" charset="0"/>
                  <a:cs typeface="Rockwell" charset="0"/>
                </a:rPr>
                <a:t>pathways to</a:t>
              </a:r>
            </a:p>
            <a:p>
              <a:r>
                <a:rPr lang="en-US" sz="2400" dirty="0">
                  <a:solidFill>
                    <a:srgbClr val="242353"/>
                  </a:solidFill>
                  <a:latin typeface="Rockwell" charset="0"/>
                  <a:ea typeface="Rockwell" charset="0"/>
                  <a:cs typeface="Rockwell" charset="0"/>
                </a:rPr>
                <a:t>employment</a:t>
              </a:r>
            </a:p>
            <a:p>
              <a:r>
                <a:rPr lang="en-US" sz="2400" dirty="0">
                  <a:solidFill>
                    <a:srgbClr val="242353"/>
                  </a:solidFill>
                  <a:latin typeface="Rockwell" charset="0"/>
                  <a:ea typeface="Rockwell" charset="0"/>
                  <a:cs typeface="Rockwell" charset="0"/>
                </a:rPr>
                <a:t>and further</a:t>
              </a:r>
            </a:p>
            <a:p>
              <a:r>
                <a:rPr lang="en-US" sz="2400" dirty="0">
                  <a:solidFill>
                    <a:srgbClr val="242353"/>
                  </a:solidFill>
                  <a:latin typeface="Rockwell" charset="0"/>
                  <a:ea typeface="Rockwell" charset="0"/>
                  <a:cs typeface="Rockwell" charset="0"/>
                </a:rPr>
                <a:t>education.</a:t>
              </a:r>
            </a:p>
          </p:txBody>
        </p:sp>
        <p:sp>
          <p:nvSpPr>
            <p:cNvPr id="6" name="Rectangle 5"/>
            <p:cNvSpPr/>
            <p:nvPr/>
          </p:nvSpPr>
          <p:spPr>
            <a:xfrm>
              <a:off x="3911601" y="5353878"/>
              <a:ext cx="2133599" cy="1569660"/>
            </a:xfrm>
            <a:prstGeom prst="rect">
              <a:avLst/>
            </a:prstGeom>
          </p:spPr>
          <p:txBody>
            <a:bodyPr wrap="square">
              <a:spAutoFit/>
            </a:bodyPr>
            <a:lstStyle/>
            <a:p>
              <a:r>
                <a:rPr lang="en-US" sz="2400" dirty="0">
                  <a:solidFill>
                    <a:srgbClr val="242353"/>
                  </a:solidFill>
                  <a:latin typeface="Rockwell" charset="0"/>
                  <a:ea typeface="Rockwell" charset="0"/>
                  <a:cs typeface="Rockwell" charset="0"/>
                </a:rPr>
                <a:t>Help students</a:t>
              </a:r>
            </a:p>
            <a:p>
              <a:r>
                <a:rPr lang="en-US" sz="2400" dirty="0">
                  <a:solidFill>
                    <a:srgbClr val="242353"/>
                  </a:solidFill>
                  <a:latin typeface="Rockwell" charset="0"/>
                  <a:ea typeface="Rockwell" charset="0"/>
                  <a:cs typeface="Rockwell" charset="0"/>
                </a:rPr>
                <a:t>choose and</a:t>
              </a:r>
            </a:p>
            <a:p>
              <a:r>
                <a:rPr lang="en-US" sz="2400" dirty="0">
                  <a:solidFill>
                    <a:srgbClr val="242353"/>
                  </a:solidFill>
                  <a:latin typeface="Rockwell" charset="0"/>
                  <a:ea typeface="Rockwell" charset="0"/>
                  <a:cs typeface="Rockwell" charset="0"/>
                </a:rPr>
                <a:t>enter their</a:t>
              </a:r>
            </a:p>
            <a:p>
              <a:r>
                <a:rPr lang="en-US" sz="2400" dirty="0">
                  <a:solidFill>
                    <a:srgbClr val="242353"/>
                  </a:solidFill>
                  <a:latin typeface="Rockwell" charset="0"/>
                  <a:ea typeface="Rockwell" charset="0"/>
                  <a:cs typeface="Rockwell" charset="0"/>
                </a:rPr>
                <a:t>pathway.</a:t>
              </a:r>
            </a:p>
          </p:txBody>
        </p:sp>
        <p:sp>
          <p:nvSpPr>
            <p:cNvPr id="7" name="Rectangle 6"/>
            <p:cNvSpPr/>
            <p:nvPr/>
          </p:nvSpPr>
          <p:spPr>
            <a:xfrm>
              <a:off x="6807200" y="5410200"/>
              <a:ext cx="2590798" cy="1200329"/>
            </a:xfrm>
            <a:prstGeom prst="rect">
              <a:avLst/>
            </a:prstGeom>
          </p:spPr>
          <p:txBody>
            <a:bodyPr wrap="square">
              <a:spAutoFit/>
            </a:bodyPr>
            <a:lstStyle/>
            <a:p>
              <a:r>
                <a:rPr lang="en-US" sz="2400" dirty="0" smtClean="0">
                  <a:solidFill>
                    <a:srgbClr val="242353"/>
                  </a:solidFill>
                  <a:latin typeface="Rockwell" charset="0"/>
                  <a:ea typeface="Rockwell" charset="0"/>
                  <a:cs typeface="Rockwell" charset="0"/>
                </a:rPr>
                <a:t>Help students</a:t>
              </a:r>
              <a:endParaRPr lang="en-US" sz="2400" dirty="0">
                <a:solidFill>
                  <a:srgbClr val="242353"/>
                </a:solidFill>
                <a:latin typeface="Rockwell" charset="0"/>
                <a:ea typeface="Rockwell" charset="0"/>
                <a:cs typeface="Rockwell" charset="0"/>
              </a:endParaRPr>
            </a:p>
            <a:p>
              <a:r>
                <a:rPr lang="en-US" sz="2400" dirty="0" smtClean="0">
                  <a:solidFill>
                    <a:srgbClr val="242353"/>
                  </a:solidFill>
                  <a:latin typeface="Rockwell" charset="0"/>
                  <a:ea typeface="Rockwell" charset="0"/>
                  <a:cs typeface="Rockwell" charset="0"/>
                </a:rPr>
                <a:t>stay </a:t>
              </a:r>
              <a:r>
                <a:rPr lang="en-US" sz="2400" dirty="0">
                  <a:solidFill>
                    <a:srgbClr val="242353"/>
                  </a:solidFill>
                  <a:latin typeface="Rockwell" charset="0"/>
                  <a:ea typeface="Rockwell" charset="0"/>
                  <a:cs typeface="Rockwell" charset="0"/>
                </a:rPr>
                <a:t>on</a:t>
              </a:r>
            </a:p>
            <a:p>
              <a:r>
                <a:rPr lang="en-US" sz="2400" dirty="0" smtClean="0">
                  <a:solidFill>
                    <a:srgbClr val="242353"/>
                  </a:solidFill>
                  <a:latin typeface="Rockwell" charset="0"/>
                  <a:ea typeface="Rockwell" charset="0"/>
                  <a:cs typeface="Rockwell" charset="0"/>
                </a:rPr>
                <a:t>their path.</a:t>
              </a:r>
              <a:endParaRPr lang="en-US" sz="2400" dirty="0">
                <a:solidFill>
                  <a:srgbClr val="242353"/>
                </a:solidFill>
                <a:latin typeface="Rockwell" charset="0"/>
                <a:ea typeface="Rockwell" charset="0"/>
                <a:cs typeface="Rockwell" charset="0"/>
              </a:endParaRPr>
            </a:p>
          </p:txBody>
        </p:sp>
        <p:sp>
          <p:nvSpPr>
            <p:cNvPr id="8" name="Rectangle 7"/>
            <p:cNvSpPr/>
            <p:nvPr/>
          </p:nvSpPr>
          <p:spPr>
            <a:xfrm>
              <a:off x="9852530" y="5369828"/>
              <a:ext cx="2819397" cy="2308324"/>
            </a:xfrm>
            <a:prstGeom prst="rect">
              <a:avLst/>
            </a:prstGeom>
          </p:spPr>
          <p:txBody>
            <a:bodyPr wrap="square">
              <a:spAutoFit/>
            </a:bodyPr>
            <a:lstStyle/>
            <a:p>
              <a:r>
                <a:rPr lang="en-US" sz="2400" dirty="0">
                  <a:solidFill>
                    <a:srgbClr val="242353"/>
                  </a:solidFill>
                  <a:latin typeface="Rockwell" charset="0"/>
                  <a:ea typeface="Rockwell" charset="0"/>
                  <a:cs typeface="Rockwell" charset="0"/>
                </a:rPr>
                <a:t>Ensure that</a:t>
              </a:r>
            </a:p>
            <a:p>
              <a:r>
                <a:rPr lang="en-US" sz="2400" dirty="0">
                  <a:solidFill>
                    <a:srgbClr val="242353"/>
                  </a:solidFill>
                  <a:latin typeface="Rockwell" charset="0"/>
                  <a:ea typeface="Rockwell" charset="0"/>
                  <a:cs typeface="Rockwell" charset="0"/>
                </a:rPr>
                <a:t>learning is</a:t>
              </a:r>
            </a:p>
            <a:p>
              <a:r>
                <a:rPr lang="en-US" sz="2400" dirty="0">
                  <a:solidFill>
                    <a:srgbClr val="242353"/>
                  </a:solidFill>
                  <a:latin typeface="Rockwell" charset="0"/>
                  <a:ea typeface="Rockwell" charset="0"/>
                  <a:cs typeface="Rockwell" charset="0"/>
                </a:rPr>
                <a:t>happening</a:t>
              </a:r>
            </a:p>
            <a:p>
              <a:r>
                <a:rPr lang="en-US" sz="2400" dirty="0">
                  <a:solidFill>
                    <a:srgbClr val="242353"/>
                  </a:solidFill>
                  <a:latin typeface="Rockwell" charset="0"/>
                  <a:ea typeface="Rockwell" charset="0"/>
                  <a:cs typeface="Rockwell" charset="0"/>
                </a:rPr>
                <a:t>with</a:t>
              </a:r>
            </a:p>
            <a:p>
              <a:r>
                <a:rPr lang="en-US" sz="2400" dirty="0">
                  <a:solidFill>
                    <a:srgbClr val="242353"/>
                  </a:solidFill>
                  <a:latin typeface="Rockwell" charset="0"/>
                  <a:ea typeface="Rockwell" charset="0"/>
                  <a:cs typeface="Rockwell" charset="0"/>
                </a:rPr>
                <a:t>intentional</a:t>
              </a:r>
            </a:p>
            <a:p>
              <a:r>
                <a:rPr lang="en-US" sz="2400" dirty="0">
                  <a:solidFill>
                    <a:srgbClr val="242353"/>
                  </a:solidFill>
                  <a:latin typeface="Rockwell" charset="0"/>
                  <a:ea typeface="Rockwell" charset="0"/>
                  <a:cs typeface="Rockwell" charset="0"/>
                </a:rPr>
                <a:t>outcomes.</a:t>
              </a:r>
            </a:p>
          </p:txBody>
        </p:sp>
        <p:pic>
          <p:nvPicPr>
            <p:cNvPr id="9" name="Picture 8"/>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16000" y="3154015"/>
              <a:ext cx="10972800" cy="1722146"/>
            </a:xfrm>
            <a:prstGeom prst="rect">
              <a:avLst/>
            </a:prstGeom>
          </p:spPr>
        </p:pic>
        <p:cxnSp>
          <p:nvCxnSpPr>
            <p:cNvPr id="10" name="Straight Connector 9"/>
            <p:cNvCxnSpPr/>
            <p:nvPr/>
          </p:nvCxnSpPr>
          <p:spPr bwMode="auto">
            <a:xfrm>
              <a:off x="3454400" y="3230576"/>
              <a:ext cx="0" cy="4431626"/>
            </a:xfrm>
            <a:prstGeom prst="line">
              <a:avLst/>
            </a:prstGeom>
            <a:blipFill dpi="0" rotWithShape="0">
              <a:blip r:embed="rId3"/>
              <a:srcRect/>
              <a:tile tx="0" ty="0" sx="100000" sy="100000" flip="none" algn="tl"/>
            </a:blipFill>
            <a:ln w="25400" cap="flat" cmpd="sng" algn="ctr">
              <a:solidFill>
                <a:srgbClr val="F6B31E"/>
              </a:solidFill>
              <a:prstDash val="solid"/>
              <a:round/>
              <a:headEnd type="none" w="med" len="med"/>
              <a:tailEnd type="none" w="med" len="med"/>
            </a:ln>
            <a:effectLst/>
          </p:spPr>
        </p:cxnSp>
        <p:cxnSp>
          <p:nvCxnSpPr>
            <p:cNvPr id="11" name="Straight Connector 10"/>
            <p:cNvCxnSpPr/>
            <p:nvPr/>
          </p:nvCxnSpPr>
          <p:spPr bwMode="auto">
            <a:xfrm>
              <a:off x="6578600" y="3154015"/>
              <a:ext cx="0" cy="4431626"/>
            </a:xfrm>
            <a:prstGeom prst="line">
              <a:avLst/>
            </a:prstGeom>
            <a:blipFill dpi="0" rotWithShape="0">
              <a:blip r:embed="rId3"/>
              <a:srcRect/>
              <a:tile tx="0" ty="0" sx="100000" sy="100000" flip="none" algn="tl"/>
            </a:blipFill>
            <a:ln w="25400" cap="flat" cmpd="sng" algn="ctr">
              <a:solidFill>
                <a:srgbClr val="F6B31E"/>
              </a:solidFill>
              <a:prstDash val="solid"/>
              <a:round/>
              <a:headEnd type="none" w="med" len="med"/>
              <a:tailEnd type="none" w="med" len="med"/>
            </a:ln>
            <a:effectLst/>
          </p:spPr>
        </p:cxnSp>
        <p:cxnSp>
          <p:nvCxnSpPr>
            <p:cNvPr id="12" name="Straight Connector 11"/>
            <p:cNvCxnSpPr/>
            <p:nvPr/>
          </p:nvCxnSpPr>
          <p:spPr bwMode="auto">
            <a:xfrm>
              <a:off x="9626600" y="3154015"/>
              <a:ext cx="0" cy="4431626"/>
            </a:xfrm>
            <a:prstGeom prst="line">
              <a:avLst/>
            </a:prstGeom>
            <a:blipFill dpi="0" rotWithShape="0">
              <a:blip r:embed="rId3"/>
              <a:srcRect/>
              <a:tile tx="0" ty="0" sx="100000" sy="100000" flip="none" algn="tl"/>
            </a:blipFill>
            <a:ln w="25400" cap="flat" cmpd="sng" algn="ctr">
              <a:solidFill>
                <a:srgbClr val="F6B31E"/>
              </a:solidFill>
              <a:prstDash val="solid"/>
              <a:round/>
              <a:headEnd type="none" w="med" len="med"/>
              <a:tailEnd type="none" w="med" len="med"/>
            </a:ln>
            <a:effectLst/>
          </p:spPr>
        </p:cxnSp>
      </p:grpSp>
      <p:pic>
        <p:nvPicPr>
          <p:cNvPr id="13" name="Picture 12"/>
          <p:cNvPicPr>
            <a:picLocks noChangeAspect="1"/>
          </p:cNvPicPr>
          <p:nvPr/>
        </p:nvPicPr>
        <p:blipFill>
          <a:blip r:embed="rId4"/>
          <a:stretch>
            <a:fillRect/>
          </a:stretch>
        </p:blipFill>
        <p:spPr>
          <a:xfrm>
            <a:off x="10211926" y="533400"/>
            <a:ext cx="1228725" cy="1228725"/>
          </a:xfrm>
          <a:prstGeom prst="rect">
            <a:avLst/>
          </a:prstGeom>
        </p:spPr>
      </p:pic>
    </p:spTree>
    <p:extLst>
      <p:ext uri="{BB962C8B-B14F-4D97-AF65-F5344CB8AC3E}">
        <p14:creationId xmlns:p14="http://schemas.microsoft.com/office/powerpoint/2010/main" val="1001351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General Education Requirements </a:t>
            </a:r>
            <a:r>
              <a:rPr lang="en-US" dirty="0" smtClean="0"/>
              <a:t>(</a:t>
            </a:r>
            <a:r>
              <a:rPr lang="en-US" dirty="0"/>
              <a:t>Title 5)</a:t>
            </a:r>
          </a:p>
        </p:txBody>
      </p:sp>
      <p:sp>
        <p:nvSpPr>
          <p:cNvPr id="3" name="Content Placeholder 2"/>
          <p:cNvSpPr>
            <a:spLocks noGrp="1"/>
          </p:cNvSpPr>
          <p:nvPr>
            <p:ph idx="4294967295"/>
          </p:nvPr>
        </p:nvSpPr>
        <p:spPr>
          <a:xfrm>
            <a:off x="752169" y="1571625"/>
            <a:ext cx="10478728" cy="5207000"/>
          </a:xfrm>
        </p:spPr>
        <p:txBody>
          <a:bodyPr>
            <a:noAutofit/>
          </a:bodyPr>
          <a:lstStyle/>
          <a:p>
            <a:pPr marL="0" indent="0">
              <a:buNone/>
            </a:pPr>
            <a:r>
              <a:rPr lang="en-US" b="1" dirty="0" smtClean="0">
                <a:solidFill>
                  <a:schemeClr val="tx1"/>
                </a:solidFill>
                <a:latin typeface="+mn-lt"/>
                <a:cs typeface="Times New Roman"/>
              </a:rPr>
              <a:t>Title 5 §55063 (b)</a:t>
            </a:r>
          </a:p>
          <a:p>
            <a:pPr marL="0" indent="0">
              <a:buNone/>
            </a:pPr>
            <a:r>
              <a:rPr lang="en-US" sz="2000" dirty="0">
                <a:solidFill>
                  <a:schemeClr val="tx1"/>
                </a:solidFill>
                <a:latin typeface="+mn-lt"/>
              </a:rPr>
              <a:t>(1) Students receiving an associate degree shall complete a minimum of </a:t>
            </a:r>
            <a:r>
              <a:rPr lang="en-US" sz="2000" b="1" dirty="0">
                <a:solidFill>
                  <a:schemeClr val="tx1"/>
                </a:solidFill>
                <a:latin typeface="+mn-lt"/>
              </a:rPr>
              <a:t>18 semester or 27 quarter units </a:t>
            </a:r>
            <a:r>
              <a:rPr lang="en-US" sz="2000" dirty="0">
                <a:solidFill>
                  <a:schemeClr val="tx1"/>
                </a:solidFill>
                <a:latin typeface="+mn-lt"/>
              </a:rPr>
              <a:t>of general education coursework which includes a minimum of three semester or four quarter units in each of the areas specified in paragraphs (A), (B) and (C) and the same minimum in each part of paragraph (D). The remainder of the unit requirement is also to be selected from among these four divisions of learning or as determined by the local option:</a:t>
            </a:r>
          </a:p>
          <a:p>
            <a:pPr marL="0" indent="0">
              <a:buNone/>
            </a:pPr>
            <a:r>
              <a:rPr lang="en-US" sz="2000" dirty="0">
                <a:solidFill>
                  <a:schemeClr val="tx1"/>
                </a:solidFill>
                <a:latin typeface="+mn-lt"/>
                <a:cs typeface="Times New Roman"/>
              </a:rPr>
              <a:t>(A) Natural Sciences.  </a:t>
            </a:r>
          </a:p>
          <a:p>
            <a:pPr marL="0" indent="0">
              <a:buNone/>
            </a:pPr>
            <a:r>
              <a:rPr lang="en-US" sz="2000" dirty="0">
                <a:solidFill>
                  <a:schemeClr val="tx1"/>
                </a:solidFill>
                <a:latin typeface="+mn-lt"/>
                <a:cs typeface="Times New Roman"/>
              </a:rPr>
              <a:t>(B) Social and Behavioral Sciences.  </a:t>
            </a:r>
          </a:p>
          <a:p>
            <a:pPr marL="0" indent="0">
              <a:buNone/>
            </a:pPr>
            <a:r>
              <a:rPr lang="en-US" sz="2000" dirty="0">
                <a:solidFill>
                  <a:schemeClr val="tx1"/>
                </a:solidFill>
                <a:latin typeface="+mn-lt"/>
                <a:cs typeface="Times New Roman"/>
              </a:rPr>
              <a:t>(C) Humanities.  </a:t>
            </a:r>
          </a:p>
          <a:p>
            <a:pPr marL="0" indent="0">
              <a:buNone/>
            </a:pPr>
            <a:r>
              <a:rPr lang="en-US" sz="2000" dirty="0">
                <a:solidFill>
                  <a:schemeClr val="tx1"/>
                </a:solidFill>
                <a:latin typeface="+mn-lt"/>
              </a:rPr>
              <a:t>(D) Language and Rationality.  </a:t>
            </a:r>
          </a:p>
          <a:p>
            <a:pPr marL="0" indent="0">
              <a:buNone/>
            </a:pPr>
            <a:endParaRPr lang="en-US" sz="2000" dirty="0">
              <a:solidFill>
                <a:schemeClr val="tx1"/>
              </a:solidFill>
              <a:latin typeface="+mn-lt"/>
            </a:endParaRPr>
          </a:p>
          <a:p>
            <a:pPr marL="0" indent="0">
              <a:buNone/>
            </a:pPr>
            <a:r>
              <a:rPr lang="en-US" sz="2000" dirty="0">
                <a:solidFill>
                  <a:schemeClr val="tx1"/>
                </a:solidFill>
                <a:latin typeface="+mn-lt"/>
              </a:rPr>
              <a:t>(2) Ethnic Studies will be offered in at least one of the areas required by subdivision (1). </a:t>
            </a:r>
          </a:p>
          <a:p>
            <a:pPr marL="0" indent="0">
              <a:buNone/>
            </a:pPr>
            <a:endParaRPr lang="en-US" sz="2000" dirty="0">
              <a:solidFill>
                <a:schemeClr val="tx1"/>
              </a:solidFill>
              <a:latin typeface="+mn-lt"/>
            </a:endParaRPr>
          </a:p>
        </p:txBody>
      </p:sp>
    </p:spTree>
    <p:extLst>
      <p:ext uri="{BB962C8B-B14F-4D97-AF65-F5344CB8AC3E}">
        <p14:creationId xmlns:p14="http://schemas.microsoft.com/office/powerpoint/2010/main" val="2401436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Education Requirements (Accreditation)</a:t>
            </a:r>
          </a:p>
        </p:txBody>
      </p:sp>
      <p:sp>
        <p:nvSpPr>
          <p:cNvPr id="3" name="Content Placeholder 2"/>
          <p:cNvSpPr>
            <a:spLocks noGrp="1"/>
          </p:cNvSpPr>
          <p:nvPr>
            <p:ph idx="4294967295"/>
          </p:nvPr>
        </p:nvSpPr>
        <p:spPr>
          <a:xfrm>
            <a:off x="744794" y="1537264"/>
            <a:ext cx="10837606" cy="4525962"/>
          </a:xfrm>
        </p:spPr>
        <p:txBody>
          <a:bodyPr>
            <a:normAutofit lnSpcReduction="10000"/>
          </a:bodyPr>
          <a:lstStyle/>
          <a:p>
            <a:pPr marL="0" indent="0">
              <a:buNone/>
            </a:pPr>
            <a:endParaRPr lang="en-US" dirty="0">
              <a:solidFill>
                <a:schemeClr val="tx1"/>
              </a:solidFill>
              <a:latin typeface="Times New Roman"/>
              <a:cs typeface="Times New Roman"/>
            </a:endParaRPr>
          </a:p>
          <a:p>
            <a:pPr marL="0" indent="0">
              <a:buNone/>
            </a:pPr>
            <a:r>
              <a:rPr lang="en-US" dirty="0" smtClean="0">
                <a:solidFill>
                  <a:schemeClr val="tx1"/>
                </a:solidFill>
                <a:cs typeface="Times New Roman"/>
              </a:rPr>
              <a:t>Standard II.A.12: </a:t>
            </a:r>
          </a:p>
          <a:p>
            <a:pPr marL="0" indent="0">
              <a:buNone/>
            </a:pPr>
            <a:r>
              <a:rPr lang="en-US" dirty="0" smtClean="0">
                <a:solidFill>
                  <a:schemeClr val="tx1"/>
                </a:solidFill>
              </a:rPr>
              <a:t>The </a:t>
            </a:r>
            <a:r>
              <a:rPr lang="en-US" dirty="0">
                <a:solidFill>
                  <a:schemeClr val="tx1"/>
                </a:solidFill>
              </a:rPr>
              <a:t>institution requires of all of its degree programs a component of general education based on a carefully considered philosophy for both associate and baccalaureate degrees that is clearly stated in its catalog. The institution, relying on faculty expertise, determines the appropriateness of each course for inclusion in the general education curriculum, based upon student learning outcomes and competencies appropriate to the degree level. The learning outcomes include a student’s preparation for and acceptance of responsible participation in civil society, skills for lifelong learning and application of learning, and a broad comprehension of the development of knowledge, practice, and interpretive approaches in the arts and humanities, the sciences, mathematics, and social sciences. </a:t>
            </a:r>
          </a:p>
          <a:p>
            <a:pPr marL="0" indent="0">
              <a:buNone/>
            </a:pPr>
            <a:endParaRPr lang="en-US" dirty="0">
              <a:solidFill>
                <a:schemeClr val="tx1"/>
              </a:solidFill>
              <a:latin typeface="Times New Roman"/>
              <a:cs typeface="Times New Roman"/>
            </a:endParaRPr>
          </a:p>
          <a:p>
            <a:endParaRPr lang="en-US" dirty="0">
              <a:solidFill>
                <a:schemeClr val="tx1"/>
              </a:solidFill>
            </a:endParaRPr>
          </a:p>
        </p:txBody>
      </p:sp>
    </p:spTree>
    <p:extLst>
      <p:ext uri="{BB962C8B-B14F-4D97-AF65-F5344CB8AC3E}">
        <p14:creationId xmlns:p14="http://schemas.microsoft.com/office/powerpoint/2010/main" val="1983627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General Education: </a:t>
            </a:r>
            <a:r>
              <a:rPr lang="en-US" dirty="0" smtClean="0"/>
              <a:t>Unit-Value </a:t>
            </a:r>
            <a:r>
              <a:rPr lang="en-US" dirty="0"/>
              <a:t>Considerations</a:t>
            </a:r>
          </a:p>
        </p:txBody>
      </p:sp>
      <p:sp>
        <p:nvSpPr>
          <p:cNvPr id="3" name="Content Placeholder 2"/>
          <p:cNvSpPr>
            <a:spLocks noGrp="1"/>
          </p:cNvSpPr>
          <p:nvPr>
            <p:ph idx="4294967295"/>
          </p:nvPr>
        </p:nvSpPr>
        <p:spPr>
          <a:xfrm>
            <a:off x="609600" y="1637071"/>
            <a:ext cx="10972800" cy="4876800"/>
          </a:xfrm>
        </p:spPr>
        <p:txBody>
          <a:bodyPr>
            <a:normAutofit/>
          </a:bodyPr>
          <a:lstStyle/>
          <a:p>
            <a:pPr marL="0" lvl="1" indent="0">
              <a:spcBef>
                <a:spcPts val="0"/>
              </a:spcBef>
              <a:buNone/>
            </a:pPr>
            <a:r>
              <a:rPr lang="en-US" sz="2400" b="1" dirty="0">
                <a:solidFill>
                  <a:schemeClr val="tx1"/>
                </a:solidFill>
              </a:rPr>
              <a:t>Title 5 §55002 (a)(2</a:t>
            </a:r>
            <a:r>
              <a:rPr lang="en-US" sz="2400" b="1" dirty="0" smtClean="0">
                <a:solidFill>
                  <a:schemeClr val="tx1"/>
                </a:solidFill>
              </a:rPr>
              <a:t>)</a:t>
            </a:r>
            <a:endParaRPr lang="en-US" sz="2400" dirty="0">
              <a:solidFill>
                <a:schemeClr val="tx1"/>
              </a:solidFill>
            </a:endParaRPr>
          </a:p>
          <a:p>
            <a:pPr marL="0" lvl="1" indent="0">
              <a:spcBef>
                <a:spcPts val="0"/>
              </a:spcBef>
              <a:buNone/>
            </a:pPr>
            <a:r>
              <a:rPr lang="en-US" sz="2400" dirty="0">
                <a:solidFill>
                  <a:schemeClr val="tx1"/>
                </a:solidFill>
              </a:rPr>
              <a:t>(B) Units. The course grants units of credit based upon a relationship specified by the governing board between the number of units assigned to the course and the number of lecture and/or laboratory hours or performance criteria specified in the course outline. The course also requires a minimum of three hours of student work per week, including class time for each unit of credit, prorated for short-term, extended term, laboratory and/or activity courses.</a:t>
            </a:r>
          </a:p>
          <a:p>
            <a:pPr marL="0" lvl="1" indent="0">
              <a:spcBef>
                <a:spcPts val="0"/>
              </a:spcBef>
              <a:buNone/>
            </a:pPr>
            <a:endParaRPr lang="en-US" sz="2400" dirty="0">
              <a:solidFill>
                <a:schemeClr val="tx1"/>
              </a:solidFill>
            </a:endParaRPr>
          </a:p>
        </p:txBody>
      </p:sp>
    </p:spTree>
    <p:extLst>
      <p:ext uri="{BB962C8B-B14F-4D97-AF65-F5344CB8AC3E}">
        <p14:creationId xmlns:p14="http://schemas.microsoft.com/office/powerpoint/2010/main" val="67727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General Education: </a:t>
            </a:r>
            <a:r>
              <a:rPr lang="en-US" dirty="0" smtClean="0"/>
              <a:t>Unit-Value </a:t>
            </a:r>
            <a:r>
              <a:rPr lang="en-US" dirty="0"/>
              <a:t>Considerations</a:t>
            </a:r>
          </a:p>
        </p:txBody>
      </p:sp>
      <p:sp>
        <p:nvSpPr>
          <p:cNvPr id="3" name="Content Placeholder 2"/>
          <p:cNvSpPr>
            <a:spLocks noGrp="1"/>
          </p:cNvSpPr>
          <p:nvPr>
            <p:ph idx="4294967295"/>
          </p:nvPr>
        </p:nvSpPr>
        <p:spPr>
          <a:xfrm>
            <a:off x="609600" y="1622323"/>
            <a:ext cx="10972800" cy="4876800"/>
          </a:xfrm>
        </p:spPr>
        <p:txBody>
          <a:bodyPr>
            <a:normAutofit/>
          </a:bodyPr>
          <a:lstStyle/>
          <a:p>
            <a:r>
              <a:rPr lang="en-US" dirty="0" smtClean="0">
                <a:solidFill>
                  <a:srgbClr val="262626"/>
                </a:solidFill>
                <a:cs typeface="Times New Roman"/>
              </a:rPr>
              <a:t>High-unit courses may include more content and in-class time for practice and review, but this comes at a cost to students</a:t>
            </a:r>
          </a:p>
          <a:p>
            <a:pPr lvl="1">
              <a:spcBef>
                <a:spcPts val="0"/>
              </a:spcBef>
            </a:pPr>
            <a:r>
              <a:rPr lang="en-US" sz="2400" dirty="0">
                <a:solidFill>
                  <a:srgbClr val="262626"/>
                </a:solidFill>
                <a:cs typeface="Times New Roman"/>
              </a:rPr>
              <a:t>Difficult to complete all requirements</a:t>
            </a:r>
          </a:p>
          <a:p>
            <a:pPr lvl="1">
              <a:spcBef>
                <a:spcPts val="0"/>
              </a:spcBef>
            </a:pPr>
            <a:r>
              <a:rPr lang="en-US" sz="2400" dirty="0">
                <a:solidFill>
                  <a:srgbClr val="262626"/>
                </a:solidFill>
                <a:cs typeface="Times New Roman"/>
              </a:rPr>
              <a:t>Consume financial aid resources</a:t>
            </a:r>
          </a:p>
          <a:p>
            <a:pPr lvl="1">
              <a:spcBef>
                <a:spcPts val="0"/>
              </a:spcBef>
            </a:pPr>
            <a:r>
              <a:rPr lang="en-US" sz="2400" dirty="0">
                <a:solidFill>
                  <a:srgbClr val="262626"/>
                </a:solidFill>
                <a:cs typeface="Times New Roman"/>
              </a:rPr>
              <a:t>Make it difficult for students to juggle work, family, school</a:t>
            </a:r>
          </a:p>
          <a:p>
            <a:pPr marL="457200" lvl="1" indent="0">
              <a:spcBef>
                <a:spcPts val="0"/>
              </a:spcBef>
              <a:buNone/>
            </a:pPr>
            <a:endParaRPr lang="en-US" sz="2400" dirty="0">
              <a:solidFill>
                <a:srgbClr val="262626"/>
              </a:solidFill>
              <a:cs typeface="Times New Roman"/>
            </a:endParaRPr>
          </a:p>
          <a:p>
            <a:pPr>
              <a:spcBef>
                <a:spcPts val="0"/>
              </a:spcBef>
            </a:pPr>
            <a:r>
              <a:rPr lang="en-US" dirty="0" smtClean="0">
                <a:solidFill>
                  <a:srgbClr val="262626"/>
                </a:solidFill>
                <a:cs typeface="Times New Roman"/>
              </a:rPr>
              <a:t>Good data will help in addressing this issue: Review history of courses that have increased units over the years; what was the rationale and has it contributed significantly to success/retention?</a:t>
            </a:r>
            <a:endParaRPr lang="en-US" dirty="0">
              <a:solidFill>
                <a:srgbClr val="262626"/>
              </a:solidFill>
              <a:cs typeface="Times New Roman"/>
            </a:endParaRPr>
          </a:p>
          <a:p>
            <a:pPr lvl="1">
              <a:spcBef>
                <a:spcPts val="0"/>
              </a:spcBef>
            </a:pPr>
            <a:endParaRPr lang="en-US" sz="2400" dirty="0">
              <a:solidFill>
                <a:srgbClr val="262626"/>
              </a:solidFill>
            </a:endParaRPr>
          </a:p>
        </p:txBody>
      </p:sp>
    </p:spTree>
    <p:extLst>
      <p:ext uri="{BB962C8B-B14F-4D97-AF65-F5344CB8AC3E}">
        <p14:creationId xmlns:p14="http://schemas.microsoft.com/office/powerpoint/2010/main" val="25665410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5">
  <a:themeElements>
    <a:clrScheme name="Custom 4">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141AD2"/>
      </a:hlink>
      <a:folHlink>
        <a:srgbClr val="D89243"/>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xmlns="" name="Theme5" id="{213A183A-1CFB-4CD6-A1B9-3F90E6114F51}" vid="{F0541254-7032-432E-8130-4D693CAE145B}"/>
    </a:ext>
  </a:extLst>
</a:theme>
</file>

<file path=docProps/app.xml><?xml version="1.0" encoding="utf-8"?>
<Properties xmlns="http://schemas.openxmlformats.org/officeDocument/2006/extended-properties" xmlns:vt="http://schemas.openxmlformats.org/officeDocument/2006/docPropsVTypes">
  <Template>Theme5</Template>
  <TotalTime>3527</TotalTime>
  <Words>1189</Words>
  <Application>Microsoft Office PowerPoint</Application>
  <PresentationFormat>Custom</PresentationFormat>
  <Paragraphs>125</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Theme5</vt:lpstr>
      <vt:lpstr>GE and Guided Pathways: Sequencing and Scheduling of GE Courses to Facilitate Student Success</vt:lpstr>
      <vt:lpstr>Overview</vt:lpstr>
      <vt:lpstr>Guided Pathways (GP)</vt:lpstr>
      <vt:lpstr>CCC Guided Pathways (GP)</vt:lpstr>
      <vt:lpstr>CCC Guided Pathways</vt:lpstr>
      <vt:lpstr>General Education Requirements (Title 5)</vt:lpstr>
      <vt:lpstr>General Education Requirements (Accreditation)</vt:lpstr>
      <vt:lpstr>General Education: Unit-Value Considerations</vt:lpstr>
      <vt:lpstr>General Education: Unit-Value Considerations</vt:lpstr>
      <vt:lpstr>Course Sequencing</vt:lpstr>
      <vt:lpstr>Course Sequencing</vt:lpstr>
      <vt:lpstr>Would Program Mapping Help Clarify Requirements?</vt:lpstr>
      <vt:lpstr>PowerPoint Presentation</vt:lpstr>
      <vt:lpstr>PowerPoint Presentation</vt:lpstr>
      <vt:lpstr>PowerPoint Presentation</vt:lpstr>
      <vt:lpstr>Considerations for Program Mapping</vt:lpstr>
      <vt:lpstr>Analysis for Program Mapping</vt:lpstr>
      <vt:lpstr>Analysis and Implementation Questions</vt:lpstr>
      <vt:lpstr>Course Sequencing and Program Mapping </vt:lpstr>
      <vt:lpstr>Course Sequencing</vt:lpstr>
      <vt:lpstr>Questions?</vt:lpstr>
      <vt:lpstr>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Curriculum and Accreditation</dc:title>
  <dc:creator>Virginia May</dc:creator>
  <cp:lastModifiedBy>Thais Winsome</cp:lastModifiedBy>
  <cp:revision>122</cp:revision>
  <dcterms:created xsi:type="dcterms:W3CDTF">2017-06-27T19:46:44Z</dcterms:created>
  <dcterms:modified xsi:type="dcterms:W3CDTF">2018-07-10T14:42:53Z</dcterms:modified>
</cp:coreProperties>
</file>