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9"/>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4" name="Shape 1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Shape 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8" name="Shape 5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61" name="Shape 6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8" name="Shape 1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3" name="Shape 2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9" name="Shape 2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3" name="Shape 3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Shape 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8" name="Shape 3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2" name="Shape 4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Shape 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Shape 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3" name="Shape 5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
        <p:nvSpPr>
          <p:cNvPr id="9" name="Shape 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1483225"/>
            <a:ext cx="8520600" cy="1314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4000">
                <a:latin typeface="Times New Roman"/>
                <a:ea typeface="Times New Roman"/>
                <a:cs typeface="Times New Roman"/>
                <a:sym typeface="Times New Roman"/>
              </a:rPr>
              <a:t>Guided Pathways: Connecting and Reconnecting with Students</a:t>
            </a:r>
            <a:endParaRPr sz="4000">
              <a:latin typeface="Times New Roman"/>
              <a:ea typeface="Times New Roman"/>
              <a:cs typeface="Times New Roman"/>
              <a:sym typeface="Times New Roman"/>
            </a:endParaRPr>
          </a:p>
        </p:txBody>
      </p:sp>
      <p:sp>
        <p:nvSpPr>
          <p:cNvPr id="67" name="Shape 67"/>
          <p:cNvSpPr txBox="1">
            <a:spLocks noGrp="1"/>
          </p:cNvSpPr>
          <p:nvPr>
            <p:ph type="subTitle" idx="1"/>
          </p:nvPr>
        </p:nvSpPr>
        <p:spPr>
          <a:xfrm>
            <a:off x="311700" y="2880775"/>
            <a:ext cx="85206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Randy Beach, ASCCC Guided Pathways Task Force</a:t>
            </a:r>
            <a:br>
              <a:rPr lang="en" sz="1800">
                <a:latin typeface="Times New Roman"/>
                <a:ea typeface="Times New Roman"/>
                <a:cs typeface="Times New Roman"/>
                <a:sym typeface="Times New Roman"/>
              </a:rPr>
            </a:br>
            <a:r>
              <a:rPr lang="en" sz="1800">
                <a:latin typeface="Times New Roman"/>
                <a:ea typeface="Times New Roman"/>
                <a:cs typeface="Times New Roman"/>
                <a:sym typeface="Times New Roman"/>
              </a:rPr>
              <a:t>Derek Majors, LA Trade Tech Pathway Counselor</a:t>
            </a:r>
            <a:br>
              <a:rPr lang="en" sz="1800">
                <a:latin typeface="Times New Roman"/>
                <a:ea typeface="Times New Roman"/>
                <a:cs typeface="Times New Roman"/>
                <a:sym typeface="Times New Roman"/>
              </a:rPr>
            </a:br>
            <a:r>
              <a:rPr lang="en" sz="1800">
                <a:latin typeface="Times New Roman"/>
                <a:ea typeface="Times New Roman"/>
                <a:cs typeface="Times New Roman"/>
                <a:sym typeface="Times New Roman"/>
              </a:rPr>
              <a:t>Gwyer Schuyler, ASCCC Guided Pathways Task Force Counselor</a:t>
            </a:r>
            <a:endParaRPr sz="1800">
              <a:latin typeface="Times New Roman"/>
              <a:ea typeface="Times New Roman"/>
              <a:cs typeface="Times New Roman"/>
              <a:sym typeface="Times New Roman"/>
            </a:endParaRPr>
          </a:p>
        </p:txBody>
      </p:sp>
      <p:pic>
        <p:nvPicPr>
          <p:cNvPr id="68" name="Shape 68"/>
          <p:cNvPicPr preferRelativeResize="0"/>
          <p:nvPr/>
        </p:nvPicPr>
        <p:blipFill>
          <a:blip r:embed="rId3">
            <a:alphaModFix/>
          </a:blip>
          <a:stretch>
            <a:fillRect/>
          </a:stretch>
        </p:blipFill>
        <p:spPr>
          <a:xfrm>
            <a:off x="2986075" y="583800"/>
            <a:ext cx="3171825"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Enter the Path: Student Services</a:t>
            </a:r>
            <a:endParaRPr/>
          </a:p>
        </p:txBody>
      </p:sp>
      <p:sp>
        <p:nvSpPr>
          <p:cNvPr id="130" name="Shape 1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Expanded and early Career Counseling</a:t>
            </a:r>
            <a:endParaRPr/>
          </a:p>
          <a:p>
            <a:pPr marL="457200" lvl="0" indent="-342900" rtl="0">
              <a:spcBef>
                <a:spcPts val="0"/>
              </a:spcBef>
              <a:spcAft>
                <a:spcPts val="0"/>
              </a:spcAft>
              <a:buSzPts val="1800"/>
              <a:buChar char="●"/>
            </a:pPr>
            <a:r>
              <a:rPr lang="en"/>
              <a:t>Career counseling coursework linked to areas of interest</a:t>
            </a:r>
            <a:endParaRPr/>
          </a:p>
          <a:p>
            <a:pPr marL="457200" lvl="0" indent="-342900" rtl="0">
              <a:spcBef>
                <a:spcPts val="0"/>
              </a:spcBef>
              <a:spcAft>
                <a:spcPts val="0"/>
              </a:spcAft>
              <a:buSzPts val="1800"/>
              <a:buChar char="●"/>
            </a:pPr>
            <a:r>
              <a:rPr lang="en"/>
              <a:t>Use of multiple measures to assess students’ needs</a:t>
            </a:r>
            <a:endParaRPr/>
          </a:p>
          <a:p>
            <a:pPr marL="457200" lvl="0" indent="-342900" rtl="0">
              <a:spcBef>
                <a:spcPts val="0"/>
              </a:spcBef>
              <a:spcAft>
                <a:spcPts val="0"/>
              </a:spcAft>
              <a:buSzPts val="1800"/>
              <a:buChar char="●"/>
            </a:pPr>
            <a:r>
              <a:rPr lang="en"/>
              <a:t>First-year experiences to help students explore the field and choose a major</a:t>
            </a:r>
            <a:endParaRPr/>
          </a:p>
          <a:p>
            <a:pPr marL="457200" lvl="0" indent="-342900" rtl="0">
              <a:spcBef>
                <a:spcPts val="0"/>
              </a:spcBef>
              <a:spcAft>
                <a:spcPts val="0"/>
              </a:spcAft>
              <a:buSzPts val="1800"/>
              <a:buChar char="●"/>
            </a:pPr>
            <a:r>
              <a:rPr lang="en"/>
              <a:t>Full program plans based on required career/transfer exploration</a:t>
            </a:r>
            <a:endParaRPr/>
          </a:p>
          <a:p>
            <a:pPr marL="457200" lvl="0" indent="-342900" rtl="0">
              <a:spcBef>
                <a:spcPts val="0"/>
              </a:spcBef>
              <a:spcAft>
                <a:spcPts val="0"/>
              </a:spcAft>
              <a:buSzPts val="1800"/>
              <a:buChar char="●"/>
            </a:pPr>
            <a:r>
              <a:rPr lang="en"/>
              <a:t>Contextualized, integrated academic support to help students pass program gateway courses</a:t>
            </a:r>
            <a:endParaRPr/>
          </a:p>
          <a:p>
            <a:pPr marL="457200" lvl="0" indent="-342900" rtl="0">
              <a:spcBef>
                <a:spcPts val="0"/>
              </a:spcBef>
              <a:spcAft>
                <a:spcPts val="0"/>
              </a:spcAft>
              <a:buSzPts val="1800"/>
              <a:buChar char="●"/>
            </a:pPr>
            <a:r>
              <a:rPr lang="en"/>
              <a:t>K–12 partnerships focused on career/college program exploration (Outreach) </a:t>
            </a:r>
            <a:endParaRPr/>
          </a:p>
        </p:txBody>
      </p:sp>
      <p:sp>
        <p:nvSpPr>
          <p:cNvPr id="131" name="Shape 1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a:t>
            </a:fld>
            <a:endParaRPr/>
          </a:p>
        </p:txBody>
      </p:sp>
      <p:sp>
        <p:nvSpPr>
          <p:cNvPr id="132" name="Shape 132"/>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Stay on the Path: Student Services</a:t>
            </a:r>
            <a:endParaRPr/>
          </a:p>
        </p:txBody>
      </p:sp>
      <p:sp>
        <p:nvSpPr>
          <p:cNvPr id="138" name="Shape 1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Work with discipline faculty to identify student habits relevant to their course-taking habits</a:t>
            </a:r>
            <a:endParaRPr/>
          </a:p>
          <a:p>
            <a:pPr marL="457200" lvl="0" indent="-342900" rtl="0">
              <a:spcBef>
                <a:spcPts val="0"/>
              </a:spcBef>
              <a:spcAft>
                <a:spcPts val="0"/>
              </a:spcAft>
              <a:buSzPts val="1800"/>
              <a:buChar char="●"/>
            </a:pPr>
            <a:r>
              <a:rPr lang="en"/>
              <a:t>Ongoing, intrusive counseling intervention strategies</a:t>
            </a:r>
            <a:endParaRPr/>
          </a:p>
          <a:p>
            <a:pPr marL="457200" lvl="0" indent="-342900" rtl="0">
              <a:spcBef>
                <a:spcPts val="0"/>
              </a:spcBef>
              <a:spcAft>
                <a:spcPts val="0"/>
              </a:spcAft>
              <a:buSzPts val="1800"/>
              <a:buChar char="●"/>
            </a:pPr>
            <a:r>
              <a:rPr lang="en"/>
              <a:t>Systems for students to easily track their progress</a:t>
            </a:r>
            <a:endParaRPr/>
          </a:p>
          <a:p>
            <a:pPr marL="457200" lvl="0" indent="-342900" rtl="0">
              <a:spcBef>
                <a:spcPts val="0"/>
              </a:spcBef>
              <a:spcAft>
                <a:spcPts val="0"/>
              </a:spcAft>
              <a:buSzPts val="1800"/>
              <a:buChar char="●"/>
            </a:pPr>
            <a:r>
              <a:rPr lang="en"/>
              <a:t>Technology (EPI, Early Alert, e-SEP, Degree Works, Starfish, GradesFirst)</a:t>
            </a:r>
            <a:endParaRPr/>
          </a:p>
          <a:p>
            <a:pPr marL="457200" lvl="0" indent="-342900" rtl="0">
              <a:spcBef>
                <a:spcPts val="0"/>
              </a:spcBef>
              <a:spcAft>
                <a:spcPts val="0"/>
              </a:spcAft>
              <a:buSzPts val="1800"/>
              <a:buChar char="●"/>
            </a:pPr>
            <a:r>
              <a:rPr lang="en"/>
              <a:t>Systems/procedures to identify students at risk and provide needed supports</a:t>
            </a:r>
            <a:endParaRPr/>
          </a:p>
          <a:p>
            <a:pPr marL="457200" lvl="0" indent="-342900" rtl="0">
              <a:spcBef>
                <a:spcPts val="0"/>
              </a:spcBef>
              <a:spcAft>
                <a:spcPts val="0"/>
              </a:spcAft>
              <a:buSzPts val="1800"/>
              <a:buChar char="●"/>
            </a:pPr>
            <a:r>
              <a:rPr lang="en"/>
              <a:t>Capacity to help students redirect and change their goals without amassing significant numbers of units. </a:t>
            </a:r>
            <a:endParaRPr/>
          </a:p>
        </p:txBody>
      </p:sp>
      <p:sp>
        <p:nvSpPr>
          <p:cNvPr id="139" name="Shape 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11</a:t>
            </a:fld>
            <a:endParaRPr/>
          </a:p>
        </p:txBody>
      </p:sp>
      <p:sp>
        <p:nvSpPr>
          <p:cNvPr id="140" name="Shape 140"/>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Ensure Learning: Student Services</a:t>
            </a:r>
            <a:br>
              <a:rPr lang="en"/>
            </a:br>
            <a:endParaRPr/>
          </a:p>
        </p:txBody>
      </p:sp>
      <p:sp>
        <p:nvSpPr>
          <p:cNvPr id="146" name="Shape 1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Enhanced or supplemental instruction practices to support project-based learning, collaborative learning, and other applied learning experiences</a:t>
            </a:r>
            <a:endParaRPr/>
          </a:p>
          <a:p>
            <a:pPr marL="457200" lvl="0" indent="-342900" rtl="0">
              <a:spcBef>
                <a:spcPts val="0"/>
              </a:spcBef>
              <a:spcAft>
                <a:spcPts val="0"/>
              </a:spcAft>
              <a:buSzPts val="1800"/>
              <a:buChar char="●"/>
            </a:pPr>
            <a:r>
              <a:rPr lang="en"/>
              <a:t>Embedded counseling-counselors developing stronger relationships with program faculty to bring students across the finish line</a:t>
            </a:r>
            <a:endParaRPr/>
          </a:p>
          <a:p>
            <a:pPr marL="457200" lvl="0" indent="-342900" rtl="0">
              <a:spcBef>
                <a:spcPts val="0"/>
              </a:spcBef>
              <a:spcAft>
                <a:spcPts val="0"/>
              </a:spcAft>
              <a:buSzPts val="1800"/>
              <a:buChar char="●"/>
            </a:pPr>
            <a:r>
              <a:rPr lang="en"/>
              <a:t>Collaboration with library faculty, faculty involved in tutoring and supplemental instruction to maximize meta-cognitive skills</a:t>
            </a:r>
            <a:endParaRPr/>
          </a:p>
          <a:p>
            <a:pPr marL="457200" lvl="0" indent="-342900" rtl="0">
              <a:spcBef>
                <a:spcPts val="0"/>
              </a:spcBef>
              <a:spcAft>
                <a:spcPts val="0"/>
              </a:spcAft>
              <a:buSzPts val="1800"/>
              <a:buChar char="●"/>
            </a:pPr>
            <a:r>
              <a:rPr lang="en"/>
              <a:t>Systems/procedures for the college and students to track mastery of learning outcomes that lead to credentials, transfer, and/or employment</a:t>
            </a:r>
            <a:endParaRPr/>
          </a:p>
        </p:txBody>
      </p:sp>
      <p:sp>
        <p:nvSpPr>
          <p:cNvPr id="147" name="Shape 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
        <p:nvSpPr>
          <p:cNvPr id="148" name="Shape 148"/>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Next Steps</a:t>
            </a:r>
            <a:endParaRPr/>
          </a:p>
        </p:txBody>
      </p:sp>
      <p:sp>
        <p:nvSpPr>
          <p:cNvPr id="154" name="Shape 1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SzPts val="1800"/>
              <a:buChar char="●"/>
            </a:pPr>
            <a:r>
              <a:rPr lang="en"/>
              <a:t>Assert faculty leadership and purview in 10 + 1 areas</a:t>
            </a:r>
            <a:endParaRPr/>
          </a:p>
          <a:p>
            <a:pPr marL="457200" marR="0" lvl="0" indent="-342900" algn="l" rtl="0">
              <a:lnSpc>
                <a:spcPct val="100000"/>
              </a:lnSpc>
              <a:spcBef>
                <a:spcPts val="0"/>
              </a:spcBef>
              <a:spcAft>
                <a:spcPts val="0"/>
              </a:spcAft>
              <a:buSzPts val="1800"/>
              <a:buChar char="●"/>
            </a:pPr>
            <a:r>
              <a:rPr lang="en"/>
              <a:t>Determine planning and design structures that put faculty heavily involved in decision-making</a:t>
            </a:r>
            <a:endParaRPr/>
          </a:p>
          <a:p>
            <a:pPr marL="457200" marR="0" lvl="0" indent="-342900" algn="l" rtl="0">
              <a:lnSpc>
                <a:spcPct val="100000"/>
              </a:lnSpc>
              <a:spcBef>
                <a:spcPts val="0"/>
              </a:spcBef>
              <a:spcAft>
                <a:spcPts val="0"/>
              </a:spcAft>
              <a:buSzPts val="1800"/>
              <a:buChar char="●"/>
            </a:pPr>
            <a:r>
              <a:rPr lang="en"/>
              <a:t>Talk to students; find out where they need help</a:t>
            </a:r>
            <a:endParaRPr/>
          </a:p>
          <a:p>
            <a:pPr marL="457200" marR="0" lvl="0" indent="-342900" algn="l" rtl="0">
              <a:lnSpc>
                <a:spcPct val="100000"/>
              </a:lnSpc>
              <a:spcBef>
                <a:spcPts val="0"/>
              </a:spcBef>
              <a:spcAft>
                <a:spcPts val="0"/>
              </a:spcAft>
              <a:buSzPts val="1800"/>
              <a:buChar char="●"/>
            </a:pPr>
            <a:r>
              <a:rPr lang="en"/>
              <a:t>Look to GP for inspiration, not an off-the-shelf model</a:t>
            </a:r>
            <a:endParaRPr/>
          </a:p>
          <a:p>
            <a:pPr marL="457200" marR="0" lvl="0" indent="-342900" algn="l" rtl="0">
              <a:lnSpc>
                <a:spcPct val="100000"/>
              </a:lnSpc>
              <a:spcBef>
                <a:spcPts val="0"/>
              </a:spcBef>
              <a:spcAft>
                <a:spcPts val="0"/>
              </a:spcAft>
              <a:buSzPts val="1800"/>
              <a:buChar char="●"/>
            </a:pPr>
            <a:r>
              <a:rPr lang="en"/>
              <a:t>Be cautious of faculty taking sides and pointing fingers</a:t>
            </a:r>
            <a:endParaRPr/>
          </a:p>
          <a:p>
            <a:pPr marL="457200" marR="0" lvl="0" indent="-342900" algn="l" rtl="0">
              <a:lnSpc>
                <a:spcPct val="100000"/>
              </a:lnSpc>
              <a:spcBef>
                <a:spcPts val="0"/>
              </a:spcBef>
              <a:spcAft>
                <a:spcPts val="0"/>
              </a:spcAft>
              <a:buSzPts val="1800"/>
              <a:buChar char="●"/>
            </a:pPr>
            <a:r>
              <a:rPr lang="en"/>
              <a:t>Keep students’ needs at the forefront</a:t>
            </a:r>
            <a:endParaRPr/>
          </a:p>
        </p:txBody>
      </p:sp>
      <p:sp>
        <p:nvSpPr>
          <p:cNvPr id="155" name="Shape 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Connecting and Reconnecting: Defining Connection </a:t>
            </a:r>
            <a:endParaRPr/>
          </a:p>
        </p:txBody>
      </p:sp>
      <p:sp>
        <p:nvSpPr>
          <p:cNvPr id="161" name="Shape 1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“Communicating information is a one-way, self-contained event. The individual for whom the information is intended may or may not receive it, understand it, care about it, or act on it. Connecting is an interactive, iterative series of events that is personal and creates a sense of presence.” from the Center for Community College Student Engagement report, Making Connections: Dimensions of Student Engagement, 2009.</a:t>
            </a:r>
            <a:endParaRPr/>
          </a:p>
        </p:txBody>
      </p:sp>
      <p:sp>
        <p:nvSpPr>
          <p:cNvPr id="162" name="Shape 1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Importance of Connection: Telling Stories</a:t>
            </a:r>
            <a:endParaRPr/>
          </a:p>
        </p:txBody>
      </p:sp>
      <p:sp>
        <p:nvSpPr>
          <p:cNvPr id="168" name="Shape 1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What stories do you have (positive or negative) that demonstrate connection between faculty and students? </a:t>
            </a:r>
            <a:endParaRPr/>
          </a:p>
          <a:p>
            <a:pPr marL="0" lvl="0" indent="0" rtl="0">
              <a:lnSpc>
                <a:spcPct val="100000"/>
              </a:lnSpc>
              <a:spcBef>
                <a:spcPts val="0"/>
              </a:spcBef>
              <a:spcAft>
                <a:spcPts val="0"/>
              </a:spcAft>
              <a:buNone/>
            </a:pPr>
            <a:endParaRPr/>
          </a:p>
          <a:p>
            <a:pPr marL="0" lvl="0" indent="0">
              <a:lnSpc>
                <a:spcPct val="100000"/>
              </a:lnSpc>
              <a:spcBef>
                <a:spcPts val="0"/>
              </a:spcBef>
              <a:spcAft>
                <a:spcPts val="0"/>
              </a:spcAft>
              <a:buNone/>
            </a:pPr>
            <a:r>
              <a:rPr lang="en"/>
              <a:t>How do these stories demonstrate effective practices?</a:t>
            </a:r>
            <a:br>
              <a:rPr lang="en"/>
            </a:br>
            <a:br>
              <a:rPr lang="en"/>
            </a:br>
            <a:br>
              <a:rPr lang="en"/>
            </a:br>
            <a:endParaRPr/>
          </a:p>
        </p:txBody>
      </p:sp>
      <p:sp>
        <p:nvSpPr>
          <p:cNvPr id="169" name="Shape 1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Importance of Connection: Telling Stories</a:t>
            </a:r>
            <a:endParaRPr/>
          </a:p>
        </p:txBody>
      </p:sp>
      <p:sp>
        <p:nvSpPr>
          <p:cNvPr id="175" name="Shape 1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
              <a:t>What are the common elements in our stories?</a:t>
            </a:r>
            <a:endParaRPr/>
          </a:p>
          <a:p>
            <a:pPr marL="0" lvl="0" indent="0" algn="ctr" rtl="0">
              <a:lnSpc>
                <a:spcPct val="100000"/>
              </a:lnSpc>
              <a:spcBef>
                <a:spcPts val="0"/>
              </a:spcBef>
              <a:spcAft>
                <a:spcPts val="0"/>
              </a:spcAft>
              <a:buNone/>
            </a:pPr>
            <a:endParaRPr/>
          </a:p>
          <a:p>
            <a:pPr marL="0" lvl="0" indent="0" algn="ctr"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
              <a:t>How can we build these elements into our Guided Pathways work?</a:t>
            </a:r>
            <a:br>
              <a:rPr lang="en"/>
            </a:br>
            <a:br>
              <a:rPr lang="en"/>
            </a:br>
            <a:br>
              <a:rPr lang="en"/>
            </a:br>
            <a:endParaRPr/>
          </a:p>
        </p:txBody>
      </p:sp>
      <p:sp>
        <p:nvSpPr>
          <p:cNvPr id="176" name="Shape 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000" b="1"/>
          </a:p>
          <a:p>
            <a:pPr marL="0" lvl="0" indent="0" algn="ctr" rtl="0">
              <a:spcBef>
                <a:spcPts val="1600"/>
              </a:spcBef>
              <a:spcAft>
                <a:spcPts val="0"/>
              </a:spcAft>
              <a:buNone/>
            </a:pPr>
            <a:r>
              <a:rPr lang="en" sz="3000" b="1"/>
              <a:t>Thank you!</a:t>
            </a:r>
            <a:endParaRPr sz="3000" b="1"/>
          </a:p>
          <a:p>
            <a:pPr marL="0" lvl="0" indent="0" algn="ctr">
              <a:spcBef>
                <a:spcPts val="1600"/>
              </a:spcBef>
              <a:spcAft>
                <a:spcPts val="1600"/>
              </a:spcAft>
              <a:buNone/>
            </a:pPr>
            <a:r>
              <a:rPr lang="en" sz="3000" b="1"/>
              <a:t>Questions</a:t>
            </a:r>
            <a:endParaRPr sz="3000" b="1"/>
          </a:p>
        </p:txBody>
      </p:sp>
      <p:sp>
        <p:nvSpPr>
          <p:cNvPr id="182" name="Shape 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a:t>
            </a:fld>
            <a:endParaRPr/>
          </a:p>
        </p:txBody>
      </p:sp>
      <p:pic>
        <p:nvPicPr>
          <p:cNvPr id="81" name="Shape 81"/>
          <p:cNvPicPr preferRelativeResize="0"/>
          <p:nvPr/>
        </p:nvPicPr>
        <p:blipFill rotWithShape="1">
          <a:blip r:embed="rId3">
            <a:alphaModFix/>
          </a:blip>
          <a:srcRect/>
          <a:stretch/>
        </p:blipFill>
        <p:spPr>
          <a:xfrm>
            <a:off x="928150" y="552950"/>
            <a:ext cx="6792024" cy="4392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pic>
        <p:nvPicPr>
          <p:cNvPr id="87" name="Shape 87"/>
          <p:cNvPicPr preferRelativeResize="0"/>
          <p:nvPr/>
        </p:nvPicPr>
        <p:blipFill rotWithShape="1">
          <a:blip r:embed="rId3">
            <a:alphaModFix/>
          </a:blip>
          <a:srcRect/>
          <a:stretch/>
        </p:blipFill>
        <p:spPr>
          <a:xfrm>
            <a:off x="928150" y="552950"/>
            <a:ext cx="6792024" cy="4392326"/>
          </a:xfrm>
          <a:prstGeom prst="rect">
            <a:avLst/>
          </a:prstGeom>
          <a:noFill/>
          <a:ln>
            <a:noFill/>
          </a:ln>
        </p:spPr>
      </p:pic>
      <p:pic>
        <p:nvPicPr>
          <p:cNvPr id="88" name="Shape 88"/>
          <p:cNvPicPr preferRelativeResize="0"/>
          <p:nvPr/>
        </p:nvPicPr>
        <p:blipFill rotWithShape="1">
          <a:blip r:embed="rId4">
            <a:alphaModFix/>
          </a:blip>
          <a:srcRect/>
          <a:stretch/>
        </p:blipFill>
        <p:spPr>
          <a:xfrm>
            <a:off x="758825" y="664500"/>
            <a:ext cx="7626350" cy="4392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Does it Take to Help a Student Persist?</a:t>
            </a:r>
            <a:endParaRPr/>
          </a:p>
        </p:txBody>
      </p:sp>
      <p:sp>
        <p:nvSpPr>
          <p:cNvPr id="74" name="Shape 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are the institutional out-reaches and in-reaches that help students engage and persist? </a:t>
            </a:r>
            <a:endParaRPr/>
          </a:p>
          <a:p>
            <a:pPr marL="0" lvl="0" indent="0">
              <a:spcBef>
                <a:spcPts val="1600"/>
              </a:spcBef>
              <a:spcAft>
                <a:spcPts val="0"/>
              </a:spcAft>
              <a:buNone/>
            </a:pPr>
            <a:r>
              <a:rPr lang="en"/>
              <a:t>How can faculty and the institution support this engagement?</a:t>
            </a:r>
            <a:endParaRPr/>
          </a:p>
          <a:p>
            <a:pPr marL="0" lvl="0" indent="0">
              <a:spcBef>
                <a:spcPts val="1600"/>
              </a:spcBef>
              <a:spcAft>
                <a:spcPts val="0"/>
              </a:spcAft>
              <a:buNone/>
            </a:pPr>
            <a:r>
              <a:rPr lang="en"/>
              <a:t>How does the engagement differ based on a student's goal? </a:t>
            </a:r>
            <a:endParaRPr/>
          </a:p>
          <a:p>
            <a:pPr marL="0" lvl="0" indent="0">
              <a:spcBef>
                <a:spcPts val="1600"/>
              </a:spcBef>
              <a:spcAft>
                <a:spcPts val="1600"/>
              </a:spcAft>
              <a:buNone/>
            </a:pPr>
            <a:r>
              <a:rPr lang="en"/>
              <a:t>What does this engagement look like in a guided pathways framework? </a:t>
            </a:r>
            <a:endParaRPr/>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Which Student Services Are Involved?</a:t>
            </a:r>
            <a:endParaRPr/>
          </a:p>
        </p:txBody>
      </p:sp>
      <p:sp>
        <p:nvSpPr>
          <p:cNvPr id="94" name="Shape 94"/>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Easier question is “Which ones are NOT?”</a:t>
            </a:r>
            <a:endParaRPr sz="1800"/>
          </a:p>
        </p:txBody>
      </p:sp>
      <p:sp>
        <p:nvSpPr>
          <p:cNvPr id="95" name="Shape 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5</a:t>
            </a:fld>
            <a:endParaRPr/>
          </a:p>
        </p:txBody>
      </p:sp>
      <p:sp>
        <p:nvSpPr>
          <p:cNvPr id="96" name="Shape 96"/>
          <p:cNvSpPr txBox="1"/>
          <p:nvPr/>
        </p:nvSpPr>
        <p:spPr>
          <a:xfrm>
            <a:off x="311625" y="1679725"/>
            <a:ext cx="8520600" cy="2649900"/>
          </a:xfrm>
          <a:prstGeom prst="rect">
            <a:avLst/>
          </a:prstGeom>
          <a:noFill/>
          <a:ln>
            <a:noFill/>
          </a:ln>
        </p:spPr>
        <p:txBody>
          <a:bodyPr spcFirstLastPara="1" wrap="square" lIns="91425" tIns="91425" rIns="91425" bIns="91425" anchor="t" anchorCtr="0">
            <a:noAutofit/>
          </a:bodyPr>
          <a:lstStyle/>
          <a:p>
            <a:pPr marL="914400" lvl="1" indent="-342900" rtl="0">
              <a:lnSpc>
                <a:spcPct val="115000"/>
              </a:lnSpc>
              <a:spcBef>
                <a:spcPts val="0"/>
              </a:spcBef>
              <a:spcAft>
                <a:spcPts val="0"/>
              </a:spcAft>
              <a:buClr>
                <a:schemeClr val="dk2"/>
              </a:buClr>
              <a:buSzPts val="1800"/>
              <a:buChar char="○"/>
            </a:pPr>
            <a:r>
              <a:rPr lang="en" sz="1800">
                <a:solidFill>
                  <a:schemeClr val="dk2"/>
                </a:solidFill>
              </a:rPr>
              <a:t>Counseling</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Admissions and Application Process</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Assessment</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Financial Aid</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Outreach</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Transfer Centers</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Tutoring and Supplemental Learning</a:t>
            </a:r>
            <a:endParaRPr sz="1800">
              <a:solidFill>
                <a:schemeClr val="dk2"/>
              </a:solidFill>
            </a:endParaRPr>
          </a:p>
          <a:p>
            <a:pPr marL="914400" lvl="1" indent="-342900" rtl="0">
              <a:lnSpc>
                <a:spcPct val="115000"/>
              </a:lnSpc>
              <a:spcBef>
                <a:spcPts val="0"/>
              </a:spcBef>
              <a:spcAft>
                <a:spcPts val="0"/>
              </a:spcAft>
              <a:buClr>
                <a:schemeClr val="dk2"/>
              </a:buClr>
              <a:buSzPts val="1800"/>
              <a:buChar char="○"/>
            </a:pPr>
            <a:r>
              <a:rPr lang="en" sz="1800">
                <a:solidFill>
                  <a:schemeClr val="dk2"/>
                </a:solidFill>
              </a:rPr>
              <a:t>Others?</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6</a:t>
            </a:fld>
            <a:endParaRPr/>
          </a:p>
        </p:txBody>
      </p:sp>
      <p:sp>
        <p:nvSpPr>
          <p:cNvPr id="102" name="Shape 10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03" name="Shape 103"/>
          <p:cNvPicPr preferRelativeResize="0"/>
          <p:nvPr/>
        </p:nvPicPr>
        <p:blipFill>
          <a:blip r:embed="rId3">
            <a:alphaModFix/>
          </a:blip>
          <a:stretch>
            <a:fillRect/>
          </a:stretch>
        </p:blipFill>
        <p:spPr>
          <a:xfrm>
            <a:off x="1680950" y="956225"/>
            <a:ext cx="5234101" cy="3543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7</a:t>
            </a:fld>
            <a:endParaRPr/>
          </a:p>
        </p:txBody>
      </p:sp>
      <p:pic>
        <p:nvPicPr>
          <p:cNvPr id="109" name="Shape 109"/>
          <p:cNvPicPr preferRelativeResize="0"/>
          <p:nvPr/>
        </p:nvPicPr>
        <p:blipFill>
          <a:blip r:embed="rId3">
            <a:alphaModFix/>
          </a:blip>
          <a:stretch>
            <a:fillRect/>
          </a:stretch>
        </p:blipFill>
        <p:spPr>
          <a:xfrm>
            <a:off x="237200" y="388475"/>
            <a:ext cx="8906799" cy="4668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Designing the Framework; Talking to Students</a:t>
            </a:r>
            <a:endParaRPr/>
          </a:p>
        </p:txBody>
      </p:sp>
      <p:sp>
        <p:nvSpPr>
          <p:cNvPr id="115" name="Shape 1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Focus Groups</a:t>
            </a:r>
            <a:endParaRPr/>
          </a:p>
          <a:p>
            <a:pPr marL="0" lvl="0" indent="0">
              <a:spcBef>
                <a:spcPts val="1600"/>
              </a:spcBef>
              <a:spcAft>
                <a:spcPts val="0"/>
              </a:spcAft>
              <a:buNone/>
            </a:pPr>
            <a:r>
              <a:rPr lang="en"/>
              <a:t>Student surveys</a:t>
            </a:r>
            <a:endParaRPr/>
          </a:p>
          <a:p>
            <a:pPr marL="0" lvl="0" indent="0">
              <a:spcBef>
                <a:spcPts val="1600"/>
              </a:spcBef>
              <a:spcAft>
                <a:spcPts val="0"/>
              </a:spcAft>
              <a:buNone/>
            </a:pPr>
            <a:r>
              <a:rPr lang="en"/>
              <a:t>Data collection</a:t>
            </a:r>
            <a:endParaRPr/>
          </a:p>
          <a:p>
            <a:pPr marL="0" lvl="0" indent="0" rtl="0">
              <a:spcBef>
                <a:spcPts val="1600"/>
              </a:spcBef>
              <a:spcAft>
                <a:spcPts val="0"/>
              </a:spcAft>
              <a:buNone/>
            </a:pPr>
            <a:r>
              <a:rPr lang="en"/>
              <a:t>Keep students’ needs at the forefront</a:t>
            </a:r>
            <a:endParaRPr/>
          </a:p>
          <a:p>
            <a:pPr marL="0" lvl="0" indent="0">
              <a:spcBef>
                <a:spcPts val="1600"/>
              </a:spcBef>
              <a:spcAft>
                <a:spcPts val="1600"/>
              </a:spcAft>
              <a:buNone/>
            </a:pPr>
            <a:r>
              <a:rPr lang="en"/>
              <a:t>Making the case </a:t>
            </a:r>
            <a:endParaRPr/>
          </a:p>
        </p:txBody>
      </p:sp>
      <p:sp>
        <p:nvSpPr>
          <p:cNvPr id="116" name="Shape 1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Clarify the Path: Begin with the End</a:t>
            </a:r>
            <a:endParaRPr/>
          </a:p>
        </p:txBody>
      </p:sp>
      <p:sp>
        <p:nvSpPr>
          <p:cNvPr id="122" name="Shape 1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Create the shortest path of courses the students will take from their first day of attendance to their graduation by designing curriculum with the end goal of their program’s outcomes in mind</a:t>
            </a:r>
            <a:endParaRPr/>
          </a:p>
          <a:p>
            <a:pPr marL="457200" lvl="0" indent="-342900" rtl="0">
              <a:spcBef>
                <a:spcPts val="0"/>
              </a:spcBef>
              <a:spcAft>
                <a:spcPts val="0"/>
              </a:spcAft>
              <a:buSzPts val="1800"/>
              <a:buChar char="●"/>
            </a:pPr>
            <a:r>
              <a:rPr lang="en"/>
              <a:t>Requires discussion across traditional discipline boundaries and sacred cows</a:t>
            </a:r>
            <a:endParaRPr/>
          </a:p>
          <a:p>
            <a:pPr marL="457200" lvl="0" indent="-342900" rtl="0">
              <a:spcBef>
                <a:spcPts val="0"/>
              </a:spcBef>
              <a:spcAft>
                <a:spcPts val="0"/>
              </a:spcAft>
              <a:buSzPts val="1800"/>
              <a:buChar char="●"/>
            </a:pPr>
            <a:r>
              <a:rPr lang="en"/>
              <a:t>Considers Employment and further education opportunities targeted by each program in the beginning </a:t>
            </a:r>
            <a:endParaRPr/>
          </a:p>
          <a:p>
            <a:pPr marL="457200" lvl="0" indent="-342900" rtl="0">
              <a:spcBef>
                <a:spcPts val="0"/>
              </a:spcBef>
              <a:spcAft>
                <a:spcPts val="0"/>
              </a:spcAft>
              <a:buSzPts val="1800"/>
              <a:buChar char="●"/>
            </a:pPr>
            <a:r>
              <a:rPr lang="en"/>
              <a:t>Makes sense of general education</a:t>
            </a:r>
            <a:endParaRPr/>
          </a:p>
          <a:p>
            <a:pPr marL="457200" lvl="0" indent="-342900" rtl="0">
              <a:spcBef>
                <a:spcPts val="0"/>
              </a:spcBef>
              <a:spcAft>
                <a:spcPts val="0"/>
              </a:spcAft>
              <a:buSzPts val="1800"/>
              <a:buChar char="●"/>
            </a:pPr>
            <a:r>
              <a:rPr lang="en"/>
              <a:t>Introduces the concept of “Meta Majors” sorting of programs for clarity and to design support services</a:t>
            </a:r>
            <a:endParaRPr/>
          </a:p>
        </p:txBody>
      </p:sp>
      <p:sp>
        <p:nvSpPr>
          <p:cNvPr id="123" name="Shape 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124" name="Shape 124"/>
          <p:cNvSpPr txBox="1"/>
          <p:nvPr/>
        </p:nvSpPr>
        <p:spPr>
          <a:xfrm>
            <a:off x="874125" y="4471800"/>
            <a:ext cx="7701300" cy="30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AACC, “Guided Pathways: Planning, Implementation, Evaluation.” Diagram. </a:t>
            </a:r>
            <a:r>
              <a:rPr lang="en" sz="1200" u="sng">
                <a:solidFill>
                  <a:schemeClr val="hlink"/>
                </a:solidFill>
                <a:hlinkClick r:id="rId3"/>
              </a:rPr>
              <a:t>https://www.aacc.nche.edu/wp-content/uploads/2017/09/PathwaysGraphic462017.pdf</a:t>
            </a:r>
            <a:r>
              <a:rPr lang="en" sz="1200"/>
              <a:t> </a:t>
            </a:r>
            <a:endParaRPr sz="12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809</Words>
  <Application>Microsoft Office PowerPoint</Application>
  <PresentationFormat>On-screen Show (16:9)</PresentationFormat>
  <Paragraphs>97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Times New Roman</vt:lpstr>
      <vt:lpstr>Simple Light</vt:lpstr>
      <vt:lpstr>Guided Pathways: Connecting and Reconnecting with Students</vt:lpstr>
      <vt:lpstr>PowerPoint Presentation</vt:lpstr>
      <vt:lpstr>PowerPoint Presentation</vt:lpstr>
      <vt:lpstr>What Does it Take to Help a Student Persist?</vt:lpstr>
      <vt:lpstr>Which Student Services Are Involved?</vt:lpstr>
      <vt:lpstr>PowerPoint Presentation</vt:lpstr>
      <vt:lpstr>PowerPoint Presentation</vt:lpstr>
      <vt:lpstr>Designing the Framework; Talking to Students</vt:lpstr>
      <vt:lpstr>Clarify the Path: Begin with the End</vt:lpstr>
      <vt:lpstr>Enter the Path: Student Services</vt:lpstr>
      <vt:lpstr>Stay on the Path: Student Services</vt:lpstr>
      <vt:lpstr>Ensure Learning: Student Services </vt:lpstr>
      <vt:lpstr>Next Steps</vt:lpstr>
      <vt:lpstr>Connecting and Reconnecting: Defining Connection </vt:lpstr>
      <vt:lpstr>The Importance of Connection: Telling Stories</vt:lpstr>
      <vt:lpstr>The Importance of Connection: Telling Stories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Pathways: Connecting and Reconnecting with Students</dc:title>
  <dc:creator>CaRRiE RoBeRSoN</dc:creator>
  <cp:lastModifiedBy>Roberson, Carrie</cp:lastModifiedBy>
  <cp:revision>2</cp:revision>
  <dcterms:modified xsi:type="dcterms:W3CDTF">2018-05-17T20:54:38Z</dcterms:modified>
</cp:coreProperties>
</file>