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7" r:id="rId2"/>
    <p:sldId id="259" r:id="rId3"/>
    <p:sldId id="260" r:id="rId4"/>
    <p:sldId id="261" r:id="rId5"/>
    <p:sldId id="258" r:id="rId6"/>
    <p:sldId id="263" r:id="rId7"/>
    <p:sldId id="264" r:id="rId8"/>
    <p:sldId id="265" r:id="rId9"/>
    <p:sldId id="266" r:id="rId10"/>
    <p:sldId id="267" r:id="rId11"/>
    <p:sldId id="268" r:id="rId12"/>
    <p:sldId id="269" r:id="rId13"/>
    <p:sldId id="270" r:id="rId14"/>
    <p:sldId id="271" r:id="rId15"/>
    <p:sldId id="272" r:id="rId16"/>
    <p:sldId id="274" r:id="rId17"/>
    <p:sldId id="273"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5" d="100"/>
          <a:sy n="35" d="100"/>
        </p:scale>
        <p:origin x="1363" y="3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EDD02F-543C-9048-857A-4D4AA59E33A2}" type="doc">
      <dgm:prSet loTypeId="urn:microsoft.com/office/officeart/2005/8/layout/venn2" loCatId="" qsTypeId="urn:microsoft.com/office/officeart/2005/8/quickstyle/3d3" qsCatId="3D" csTypeId="urn:microsoft.com/office/officeart/2005/8/colors/accent1_3" csCatId="accent1" phldr="1"/>
      <dgm:spPr/>
      <dgm:t>
        <a:bodyPr/>
        <a:lstStyle/>
        <a:p>
          <a:endParaRPr lang="en-US"/>
        </a:p>
      </dgm:t>
    </dgm:pt>
    <dgm:pt modelId="{2D5E8155-81CF-B844-8530-9EFD54387379}">
      <dgm:prSet phldrT="[Text]" custT="1"/>
      <dgm:spPr/>
      <dgm:t>
        <a:bodyPr/>
        <a:lstStyle/>
        <a:p>
          <a:r>
            <a:rPr lang="en-US" sz="1800" dirty="0"/>
            <a:t>Teaching and Learning</a:t>
          </a:r>
        </a:p>
      </dgm:t>
    </dgm:pt>
    <dgm:pt modelId="{44226D6F-BAB5-2B4A-BBE9-E57662D6AF40}" type="parTrans" cxnId="{4F09B87D-B67F-8C4D-BAB3-628E12439052}">
      <dgm:prSet/>
      <dgm:spPr/>
      <dgm:t>
        <a:bodyPr/>
        <a:lstStyle/>
        <a:p>
          <a:endParaRPr lang="en-US"/>
        </a:p>
      </dgm:t>
    </dgm:pt>
    <dgm:pt modelId="{8F73A845-C49C-BA42-82D6-8E61F276E712}" type="sibTrans" cxnId="{4F09B87D-B67F-8C4D-BAB3-628E12439052}">
      <dgm:prSet/>
      <dgm:spPr/>
      <dgm:t>
        <a:bodyPr/>
        <a:lstStyle/>
        <a:p>
          <a:endParaRPr lang="en-US"/>
        </a:p>
      </dgm:t>
    </dgm:pt>
    <dgm:pt modelId="{63B77EE6-8D0B-044C-8618-B69690800460}">
      <dgm:prSet phldrT="[Text]" custT="1"/>
      <dgm:spPr/>
      <dgm:t>
        <a:bodyPr/>
        <a:lstStyle/>
        <a:p>
          <a:r>
            <a:rPr lang="en-US" sz="1800" dirty="0"/>
            <a:t>Guided Exploration and Progression</a:t>
          </a:r>
        </a:p>
      </dgm:t>
    </dgm:pt>
    <dgm:pt modelId="{59A1B77A-7024-2642-AF52-DBA1CBB17642}" type="parTrans" cxnId="{D66BFB7A-65C2-2940-AED2-7850A14AB7FD}">
      <dgm:prSet/>
      <dgm:spPr/>
      <dgm:t>
        <a:bodyPr/>
        <a:lstStyle/>
        <a:p>
          <a:endParaRPr lang="en-US"/>
        </a:p>
      </dgm:t>
    </dgm:pt>
    <dgm:pt modelId="{A78AFB3D-9689-DC47-A79E-BCC371F8D12E}" type="sibTrans" cxnId="{D66BFB7A-65C2-2940-AED2-7850A14AB7FD}">
      <dgm:prSet/>
      <dgm:spPr/>
      <dgm:t>
        <a:bodyPr/>
        <a:lstStyle/>
        <a:p>
          <a:endParaRPr lang="en-US"/>
        </a:p>
      </dgm:t>
    </dgm:pt>
    <dgm:pt modelId="{E3091F65-39B6-7E45-AB20-263698335C8B}">
      <dgm:prSet phldrT="[Text]" custT="1"/>
      <dgm:spPr/>
      <dgm:t>
        <a:bodyPr/>
        <a:lstStyle/>
        <a:p>
          <a:r>
            <a:rPr lang="en-US" sz="1800" dirty="0"/>
            <a:t>Academic and Student Support</a:t>
          </a:r>
        </a:p>
      </dgm:t>
    </dgm:pt>
    <dgm:pt modelId="{761AE660-E340-FC45-A47D-0786B5408EAD}" type="parTrans" cxnId="{E7DC4F5B-3DBB-3F4C-920F-1127D4A7A659}">
      <dgm:prSet/>
      <dgm:spPr/>
      <dgm:t>
        <a:bodyPr/>
        <a:lstStyle/>
        <a:p>
          <a:endParaRPr lang="en-US"/>
        </a:p>
      </dgm:t>
    </dgm:pt>
    <dgm:pt modelId="{F0B446A5-9663-DD49-A1D9-955BDA52EEF8}" type="sibTrans" cxnId="{E7DC4F5B-3DBB-3F4C-920F-1127D4A7A659}">
      <dgm:prSet/>
      <dgm:spPr/>
      <dgm:t>
        <a:bodyPr/>
        <a:lstStyle/>
        <a:p>
          <a:endParaRPr lang="en-US"/>
        </a:p>
      </dgm:t>
    </dgm:pt>
    <dgm:pt modelId="{9B384389-ED1E-4845-AC5B-B0B12A7FAE1E}">
      <dgm:prSet phldrT="[Text]" custT="1"/>
      <dgm:spPr/>
      <dgm:t>
        <a:bodyPr/>
        <a:lstStyle/>
        <a:p>
          <a:r>
            <a:rPr lang="en-US" sz="1800" dirty="0"/>
            <a:t>Clear Pathways and Programs</a:t>
          </a:r>
        </a:p>
      </dgm:t>
    </dgm:pt>
    <dgm:pt modelId="{F52065EC-A7A0-E94D-98F9-8C596233DA0D}" type="parTrans" cxnId="{3359892C-B3CA-7B45-85B8-1D4785E53B86}">
      <dgm:prSet/>
      <dgm:spPr/>
      <dgm:t>
        <a:bodyPr/>
        <a:lstStyle/>
        <a:p>
          <a:endParaRPr lang="en-US"/>
        </a:p>
      </dgm:t>
    </dgm:pt>
    <dgm:pt modelId="{08D955EA-E638-764E-B122-025701CAEAD6}" type="sibTrans" cxnId="{3359892C-B3CA-7B45-85B8-1D4785E53B86}">
      <dgm:prSet/>
      <dgm:spPr/>
      <dgm:t>
        <a:bodyPr/>
        <a:lstStyle/>
        <a:p>
          <a:endParaRPr lang="en-US"/>
        </a:p>
      </dgm:t>
    </dgm:pt>
    <dgm:pt modelId="{86A7DA33-F633-0D4E-A688-4A32D48977B9}" type="pres">
      <dgm:prSet presAssocID="{CAEDD02F-543C-9048-857A-4D4AA59E33A2}" presName="Name0" presStyleCnt="0">
        <dgm:presLayoutVars>
          <dgm:chMax val="7"/>
          <dgm:resizeHandles val="exact"/>
        </dgm:presLayoutVars>
      </dgm:prSet>
      <dgm:spPr/>
    </dgm:pt>
    <dgm:pt modelId="{DC92DC6A-5F67-484A-870A-FBC0B39EE1C2}" type="pres">
      <dgm:prSet presAssocID="{CAEDD02F-543C-9048-857A-4D4AA59E33A2}" presName="comp1" presStyleCnt="0"/>
      <dgm:spPr/>
    </dgm:pt>
    <dgm:pt modelId="{F07C9814-9B91-5741-B178-F0FDEAA64758}" type="pres">
      <dgm:prSet presAssocID="{CAEDD02F-543C-9048-857A-4D4AA59E33A2}" presName="circle1" presStyleLbl="node1" presStyleIdx="0" presStyleCnt="4" custScaleX="102724" custScaleY="100000"/>
      <dgm:spPr/>
    </dgm:pt>
    <dgm:pt modelId="{3E808BA1-5309-9D45-BCCF-AE7918784F86}" type="pres">
      <dgm:prSet presAssocID="{CAEDD02F-543C-9048-857A-4D4AA59E33A2}" presName="c1text" presStyleLbl="node1" presStyleIdx="0" presStyleCnt="4">
        <dgm:presLayoutVars>
          <dgm:bulletEnabled val="1"/>
        </dgm:presLayoutVars>
      </dgm:prSet>
      <dgm:spPr/>
    </dgm:pt>
    <dgm:pt modelId="{4D8D0F9B-6C34-1B42-8D0B-5FA3F6290512}" type="pres">
      <dgm:prSet presAssocID="{CAEDD02F-543C-9048-857A-4D4AA59E33A2}" presName="comp2" presStyleCnt="0"/>
      <dgm:spPr/>
    </dgm:pt>
    <dgm:pt modelId="{3DE69643-09D7-6B40-9E84-8C61B40B08FB}" type="pres">
      <dgm:prSet presAssocID="{CAEDD02F-543C-9048-857A-4D4AA59E33A2}" presName="circle2" presStyleLbl="node1" presStyleIdx="1" presStyleCnt="4" custScaleY="104123"/>
      <dgm:spPr/>
    </dgm:pt>
    <dgm:pt modelId="{3011F837-8987-2B40-B269-8D9637FCEAE1}" type="pres">
      <dgm:prSet presAssocID="{CAEDD02F-543C-9048-857A-4D4AA59E33A2}" presName="c2text" presStyleLbl="node1" presStyleIdx="1" presStyleCnt="4">
        <dgm:presLayoutVars>
          <dgm:bulletEnabled val="1"/>
        </dgm:presLayoutVars>
      </dgm:prSet>
      <dgm:spPr/>
    </dgm:pt>
    <dgm:pt modelId="{1953254F-B826-AA4F-96E3-F6214AF95A2D}" type="pres">
      <dgm:prSet presAssocID="{CAEDD02F-543C-9048-857A-4D4AA59E33A2}" presName="comp3" presStyleCnt="0"/>
      <dgm:spPr/>
    </dgm:pt>
    <dgm:pt modelId="{37FCEEA9-EBD0-A64D-BC69-A8817EF10F75}" type="pres">
      <dgm:prSet presAssocID="{CAEDD02F-543C-9048-857A-4D4AA59E33A2}" presName="circle3" presStyleLbl="node1" presStyleIdx="2" presStyleCnt="4"/>
      <dgm:spPr/>
    </dgm:pt>
    <dgm:pt modelId="{72A9DF4D-E85E-5A4F-BB93-D323A9F20366}" type="pres">
      <dgm:prSet presAssocID="{CAEDD02F-543C-9048-857A-4D4AA59E33A2}" presName="c3text" presStyleLbl="node1" presStyleIdx="2" presStyleCnt="4">
        <dgm:presLayoutVars>
          <dgm:bulletEnabled val="1"/>
        </dgm:presLayoutVars>
      </dgm:prSet>
      <dgm:spPr/>
    </dgm:pt>
    <dgm:pt modelId="{ECD9CEE1-4FF2-8649-94EF-EB085375CBD0}" type="pres">
      <dgm:prSet presAssocID="{CAEDD02F-543C-9048-857A-4D4AA59E33A2}" presName="comp4" presStyleCnt="0"/>
      <dgm:spPr/>
    </dgm:pt>
    <dgm:pt modelId="{8783FBD2-5703-A345-9B9C-B40519C17842}" type="pres">
      <dgm:prSet presAssocID="{CAEDD02F-543C-9048-857A-4D4AA59E33A2}" presName="circle4" presStyleLbl="node1" presStyleIdx="3" presStyleCnt="4"/>
      <dgm:spPr/>
    </dgm:pt>
    <dgm:pt modelId="{07189B08-9685-0146-8E35-5811CFF013E8}" type="pres">
      <dgm:prSet presAssocID="{CAEDD02F-543C-9048-857A-4D4AA59E33A2}" presName="c4text" presStyleLbl="node1" presStyleIdx="3" presStyleCnt="4">
        <dgm:presLayoutVars>
          <dgm:bulletEnabled val="1"/>
        </dgm:presLayoutVars>
      </dgm:prSet>
      <dgm:spPr/>
    </dgm:pt>
  </dgm:ptLst>
  <dgm:cxnLst>
    <dgm:cxn modelId="{3359892C-B3CA-7B45-85B8-1D4785E53B86}" srcId="{CAEDD02F-543C-9048-857A-4D4AA59E33A2}" destId="{9B384389-ED1E-4845-AC5B-B0B12A7FAE1E}" srcOrd="3" destOrd="0" parTransId="{F52065EC-A7A0-E94D-98F9-8C596233DA0D}" sibTransId="{08D955EA-E638-764E-B122-025701CAEAD6}"/>
    <dgm:cxn modelId="{8AF4F03C-3AE5-0D4C-B6AA-165A702E2911}" type="presOf" srcId="{2D5E8155-81CF-B844-8530-9EFD54387379}" destId="{3E808BA1-5309-9D45-BCCF-AE7918784F86}" srcOrd="1" destOrd="0" presId="urn:microsoft.com/office/officeart/2005/8/layout/venn2"/>
    <dgm:cxn modelId="{97C8213E-FB4E-2249-AE41-4EA11AF8E709}" type="presOf" srcId="{63B77EE6-8D0B-044C-8618-B69690800460}" destId="{3DE69643-09D7-6B40-9E84-8C61B40B08FB}" srcOrd="0" destOrd="0" presId="urn:microsoft.com/office/officeart/2005/8/layout/venn2"/>
    <dgm:cxn modelId="{E7DC4F5B-3DBB-3F4C-920F-1127D4A7A659}" srcId="{CAEDD02F-543C-9048-857A-4D4AA59E33A2}" destId="{E3091F65-39B6-7E45-AB20-263698335C8B}" srcOrd="2" destOrd="0" parTransId="{761AE660-E340-FC45-A47D-0786B5408EAD}" sibTransId="{F0B446A5-9663-DD49-A1D9-955BDA52EEF8}"/>
    <dgm:cxn modelId="{D66BFB7A-65C2-2940-AED2-7850A14AB7FD}" srcId="{CAEDD02F-543C-9048-857A-4D4AA59E33A2}" destId="{63B77EE6-8D0B-044C-8618-B69690800460}" srcOrd="1" destOrd="0" parTransId="{59A1B77A-7024-2642-AF52-DBA1CBB17642}" sibTransId="{A78AFB3D-9689-DC47-A79E-BCC371F8D12E}"/>
    <dgm:cxn modelId="{4F09B87D-B67F-8C4D-BAB3-628E12439052}" srcId="{CAEDD02F-543C-9048-857A-4D4AA59E33A2}" destId="{2D5E8155-81CF-B844-8530-9EFD54387379}" srcOrd="0" destOrd="0" parTransId="{44226D6F-BAB5-2B4A-BBE9-E57662D6AF40}" sibTransId="{8F73A845-C49C-BA42-82D6-8E61F276E712}"/>
    <dgm:cxn modelId="{FFD8B583-6F02-BB46-97F0-23B13BCF07AC}" type="presOf" srcId="{9B384389-ED1E-4845-AC5B-B0B12A7FAE1E}" destId="{8783FBD2-5703-A345-9B9C-B40519C17842}" srcOrd="0" destOrd="0" presId="urn:microsoft.com/office/officeart/2005/8/layout/venn2"/>
    <dgm:cxn modelId="{73D7C884-C753-8340-965F-28FFD395C389}" type="presOf" srcId="{E3091F65-39B6-7E45-AB20-263698335C8B}" destId="{72A9DF4D-E85E-5A4F-BB93-D323A9F20366}" srcOrd="1" destOrd="0" presId="urn:microsoft.com/office/officeart/2005/8/layout/venn2"/>
    <dgm:cxn modelId="{1711CD86-7FE8-DD41-8572-F5A2C7DCA2ED}" type="presOf" srcId="{9B384389-ED1E-4845-AC5B-B0B12A7FAE1E}" destId="{07189B08-9685-0146-8E35-5811CFF013E8}" srcOrd="1" destOrd="0" presId="urn:microsoft.com/office/officeart/2005/8/layout/venn2"/>
    <dgm:cxn modelId="{DC4818C1-77A5-3046-B6C2-9D20809846A4}" type="presOf" srcId="{E3091F65-39B6-7E45-AB20-263698335C8B}" destId="{37FCEEA9-EBD0-A64D-BC69-A8817EF10F75}" srcOrd="0" destOrd="0" presId="urn:microsoft.com/office/officeart/2005/8/layout/venn2"/>
    <dgm:cxn modelId="{9C6CC8C5-247D-7044-AA9B-CE2659CCDE75}" type="presOf" srcId="{2D5E8155-81CF-B844-8530-9EFD54387379}" destId="{F07C9814-9B91-5741-B178-F0FDEAA64758}" srcOrd="0" destOrd="0" presId="urn:microsoft.com/office/officeart/2005/8/layout/venn2"/>
    <dgm:cxn modelId="{F7CEC4D5-3E0D-7246-96A8-7B16EBFE5557}" type="presOf" srcId="{CAEDD02F-543C-9048-857A-4D4AA59E33A2}" destId="{86A7DA33-F633-0D4E-A688-4A32D48977B9}" srcOrd="0" destOrd="0" presId="urn:microsoft.com/office/officeart/2005/8/layout/venn2"/>
    <dgm:cxn modelId="{B5345BDA-AC3F-8D43-9D58-5A54637BF0B4}" type="presOf" srcId="{63B77EE6-8D0B-044C-8618-B69690800460}" destId="{3011F837-8987-2B40-B269-8D9637FCEAE1}" srcOrd="1" destOrd="0" presId="urn:microsoft.com/office/officeart/2005/8/layout/venn2"/>
    <dgm:cxn modelId="{3B3EC074-4B64-E04E-B142-82BFEB0DB5FA}" type="presParOf" srcId="{86A7DA33-F633-0D4E-A688-4A32D48977B9}" destId="{DC92DC6A-5F67-484A-870A-FBC0B39EE1C2}" srcOrd="0" destOrd="0" presId="urn:microsoft.com/office/officeart/2005/8/layout/venn2"/>
    <dgm:cxn modelId="{F7B0F2FE-E86A-1346-B87C-ABD3653A6B26}" type="presParOf" srcId="{DC92DC6A-5F67-484A-870A-FBC0B39EE1C2}" destId="{F07C9814-9B91-5741-B178-F0FDEAA64758}" srcOrd="0" destOrd="0" presId="urn:microsoft.com/office/officeart/2005/8/layout/venn2"/>
    <dgm:cxn modelId="{F503EF84-8891-5D47-91EE-6311EE1E8712}" type="presParOf" srcId="{DC92DC6A-5F67-484A-870A-FBC0B39EE1C2}" destId="{3E808BA1-5309-9D45-BCCF-AE7918784F86}" srcOrd="1" destOrd="0" presId="urn:microsoft.com/office/officeart/2005/8/layout/venn2"/>
    <dgm:cxn modelId="{8C75269C-F597-EF45-8409-DA09FC2625DB}" type="presParOf" srcId="{86A7DA33-F633-0D4E-A688-4A32D48977B9}" destId="{4D8D0F9B-6C34-1B42-8D0B-5FA3F6290512}" srcOrd="1" destOrd="0" presId="urn:microsoft.com/office/officeart/2005/8/layout/venn2"/>
    <dgm:cxn modelId="{DF20AF48-1DE2-B145-9CFD-D80EC5707B39}" type="presParOf" srcId="{4D8D0F9B-6C34-1B42-8D0B-5FA3F6290512}" destId="{3DE69643-09D7-6B40-9E84-8C61B40B08FB}" srcOrd="0" destOrd="0" presId="urn:microsoft.com/office/officeart/2005/8/layout/venn2"/>
    <dgm:cxn modelId="{200A53B0-7BE1-6345-989F-B0CF2E99E1EA}" type="presParOf" srcId="{4D8D0F9B-6C34-1B42-8D0B-5FA3F6290512}" destId="{3011F837-8987-2B40-B269-8D9637FCEAE1}" srcOrd="1" destOrd="0" presId="urn:microsoft.com/office/officeart/2005/8/layout/venn2"/>
    <dgm:cxn modelId="{FC8FC257-1DBB-D343-9FD7-1023C29D7D3F}" type="presParOf" srcId="{86A7DA33-F633-0D4E-A688-4A32D48977B9}" destId="{1953254F-B826-AA4F-96E3-F6214AF95A2D}" srcOrd="2" destOrd="0" presId="urn:microsoft.com/office/officeart/2005/8/layout/venn2"/>
    <dgm:cxn modelId="{D4322967-39EA-7240-9CC9-C9F82F79A847}" type="presParOf" srcId="{1953254F-B826-AA4F-96E3-F6214AF95A2D}" destId="{37FCEEA9-EBD0-A64D-BC69-A8817EF10F75}" srcOrd="0" destOrd="0" presId="urn:microsoft.com/office/officeart/2005/8/layout/venn2"/>
    <dgm:cxn modelId="{836A15DD-B37E-7F40-BACE-D1603863BBC0}" type="presParOf" srcId="{1953254F-B826-AA4F-96E3-F6214AF95A2D}" destId="{72A9DF4D-E85E-5A4F-BB93-D323A9F20366}" srcOrd="1" destOrd="0" presId="urn:microsoft.com/office/officeart/2005/8/layout/venn2"/>
    <dgm:cxn modelId="{E477DF46-BD45-7B40-865F-EF9851B76783}" type="presParOf" srcId="{86A7DA33-F633-0D4E-A688-4A32D48977B9}" destId="{ECD9CEE1-4FF2-8649-94EF-EB085375CBD0}" srcOrd="3" destOrd="0" presId="urn:microsoft.com/office/officeart/2005/8/layout/venn2"/>
    <dgm:cxn modelId="{EE6DB20C-E6E8-C448-9AC7-CC9A5DDF7233}" type="presParOf" srcId="{ECD9CEE1-4FF2-8649-94EF-EB085375CBD0}" destId="{8783FBD2-5703-A345-9B9C-B40519C17842}" srcOrd="0" destOrd="0" presId="urn:microsoft.com/office/officeart/2005/8/layout/venn2"/>
    <dgm:cxn modelId="{DEFE7125-4905-1441-B900-BADDBF3D1B9E}" type="presParOf" srcId="{ECD9CEE1-4FF2-8649-94EF-EB085375CBD0}" destId="{07189B08-9685-0146-8E35-5811CFF013E8}"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6CE65F-CFEF-4243-AECD-31BEA686892E}" type="doc">
      <dgm:prSet loTypeId="urn:microsoft.com/office/officeart/2005/8/layout/cycle4#2" loCatId="" qsTypeId="urn:microsoft.com/office/officeart/2005/8/quickstyle/simple4" qsCatId="simple" csTypeId="urn:microsoft.com/office/officeart/2005/8/colors/accent1_2" csCatId="accent1" phldr="1"/>
      <dgm:spPr/>
      <dgm:t>
        <a:bodyPr/>
        <a:lstStyle/>
        <a:p>
          <a:endParaRPr lang="en-US"/>
        </a:p>
      </dgm:t>
    </dgm:pt>
    <dgm:pt modelId="{69C05C51-BF6E-E449-A301-0F4BB6542C38}">
      <dgm:prSet phldrT="[Text]"/>
      <dgm:spPr/>
      <dgm:t>
        <a:bodyPr/>
        <a:lstStyle/>
        <a:p>
          <a:r>
            <a:rPr lang="en-US" dirty="0"/>
            <a:t>Clear pathways and programs</a:t>
          </a:r>
        </a:p>
      </dgm:t>
    </dgm:pt>
    <dgm:pt modelId="{B59B4505-E813-064C-96D1-A6AC0B104DB6}" type="parTrans" cxnId="{E7F4DA84-81C9-BD4E-9808-3E5DA47444F4}">
      <dgm:prSet/>
      <dgm:spPr/>
      <dgm:t>
        <a:bodyPr/>
        <a:lstStyle/>
        <a:p>
          <a:endParaRPr lang="en-US"/>
        </a:p>
      </dgm:t>
    </dgm:pt>
    <dgm:pt modelId="{F79C4E78-F559-AA4E-BC2D-F78342EC830A}" type="sibTrans" cxnId="{E7F4DA84-81C9-BD4E-9808-3E5DA47444F4}">
      <dgm:prSet/>
      <dgm:spPr/>
      <dgm:t>
        <a:bodyPr/>
        <a:lstStyle/>
        <a:p>
          <a:endParaRPr lang="en-US"/>
        </a:p>
      </dgm:t>
    </dgm:pt>
    <dgm:pt modelId="{E2A28B8B-37A8-1B41-81C4-6AF1E4FEB0FA}">
      <dgm:prSet phldrT="[Text]" custT="1"/>
      <dgm:spPr/>
      <dgm:t>
        <a:bodyPr/>
        <a:lstStyle/>
        <a:p>
          <a:r>
            <a:rPr lang="en-US" sz="1400" dirty="0"/>
            <a:t>Curriculum</a:t>
          </a:r>
        </a:p>
      </dgm:t>
    </dgm:pt>
    <dgm:pt modelId="{EB124BF8-A84A-B443-B957-3EBB1F38139B}" type="parTrans" cxnId="{D3D65AA7-F77C-2C46-AA24-2EE77F5982DF}">
      <dgm:prSet/>
      <dgm:spPr/>
      <dgm:t>
        <a:bodyPr/>
        <a:lstStyle/>
        <a:p>
          <a:endParaRPr lang="en-US"/>
        </a:p>
      </dgm:t>
    </dgm:pt>
    <dgm:pt modelId="{B7663A3B-9785-C641-B84E-E94611BB3D6E}" type="sibTrans" cxnId="{D3D65AA7-F77C-2C46-AA24-2EE77F5982DF}">
      <dgm:prSet/>
      <dgm:spPr/>
      <dgm:t>
        <a:bodyPr/>
        <a:lstStyle/>
        <a:p>
          <a:endParaRPr lang="en-US"/>
        </a:p>
      </dgm:t>
    </dgm:pt>
    <dgm:pt modelId="{05BFC133-399A-0D47-B69E-BB11F649CBED}">
      <dgm:prSet phldrT="[Text]"/>
      <dgm:spPr/>
      <dgm:t>
        <a:bodyPr/>
        <a:lstStyle/>
        <a:p>
          <a:r>
            <a:rPr lang="en-US" dirty="0"/>
            <a:t>Guided Exploration and Progress</a:t>
          </a:r>
        </a:p>
      </dgm:t>
    </dgm:pt>
    <dgm:pt modelId="{F0098D94-17DE-044C-BB6B-86E30E410F5D}" type="parTrans" cxnId="{A27ED0DE-9C96-9B44-87E8-F6E06CA7FDED}">
      <dgm:prSet/>
      <dgm:spPr/>
      <dgm:t>
        <a:bodyPr/>
        <a:lstStyle/>
        <a:p>
          <a:endParaRPr lang="en-US"/>
        </a:p>
      </dgm:t>
    </dgm:pt>
    <dgm:pt modelId="{612C8D6B-9495-514A-A5B4-4B9FD50AC390}" type="sibTrans" cxnId="{A27ED0DE-9C96-9B44-87E8-F6E06CA7FDED}">
      <dgm:prSet/>
      <dgm:spPr/>
      <dgm:t>
        <a:bodyPr/>
        <a:lstStyle/>
        <a:p>
          <a:endParaRPr lang="en-US"/>
        </a:p>
      </dgm:t>
    </dgm:pt>
    <dgm:pt modelId="{6AB71816-34A7-0C4E-81D5-9C8C133E3B25}">
      <dgm:prSet phldrT="[Text]" custT="1"/>
      <dgm:spPr/>
      <dgm:t>
        <a:bodyPr/>
        <a:lstStyle/>
        <a:p>
          <a:r>
            <a:rPr lang="en-US" sz="1400" dirty="0"/>
            <a:t>Curriculum</a:t>
          </a:r>
        </a:p>
      </dgm:t>
    </dgm:pt>
    <dgm:pt modelId="{9D8695C3-8740-3A47-B58E-38DABDE33116}" type="parTrans" cxnId="{EB155BBF-3748-2941-A2DF-101B3A54AE25}">
      <dgm:prSet/>
      <dgm:spPr/>
      <dgm:t>
        <a:bodyPr/>
        <a:lstStyle/>
        <a:p>
          <a:endParaRPr lang="en-US"/>
        </a:p>
      </dgm:t>
    </dgm:pt>
    <dgm:pt modelId="{134F6593-05F0-C549-BB66-36DE7A48325F}" type="sibTrans" cxnId="{EB155BBF-3748-2941-A2DF-101B3A54AE25}">
      <dgm:prSet/>
      <dgm:spPr/>
      <dgm:t>
        <a:bodyPr/>
        <a:lstStyle/>
        <a:p>
          <a:endParaRPr lang="en-US"/>
        </a:p>
      </dgm:t>
    </dgm:pt>
    <dgm:pt modelId="{F3D98577-6CBC-5C48-B36D-2C537012475E}">
      <dgm:prSet phldrT="[Text]"/>
      <dgm:spPr/>
      <dgm:t>
        <a:bodyPr/>
        <a:lstStyle/>
        <a:p>
          <a:r>
            <a:rPr lang="en-US" dirty="0"/>
            <a:t>Academic and Student Support</a:t>
          </a:r>
        </a:p>
      </dgm:t>
    </dgm:pt>
    <dgm:pt modelId="{BC55AF75-F510-A04E-A4FE-C155AC9D1E02}" type="parTrans" cxnId="{E8664606-6759-6340-ADE2-6D87F1A17DDD}">
      <dgm:prSet/>
      <dgm:spPr/>
      <dgm:t>
        <a:bodyPr/>
        <a:lstStyle/>
        <a:p>
          <a:endParaRPr lang="en-US"/>
        </a:p>
      </dgm:t>
    </dgm:pt>
    <dgm:pt modelId="{FAAB0B14-4AA4-934C-8691-C550B1493C9E}" type="sibTrans" cxnId="{E8664606-6759-6340-ADE2-6D87F1A17DDD}">
      <dgm:prSet/>
      <dgm:spPr/>
      <dgm:t>
        <a:bodyPr/>
        <a:lstStyle/>
        <a:p>
          <a:endParaRPr lang="en-US"/>
        </a:p>
      </dgm:t>
    </dgm:pt>
    <dgm:pt modelId="{7A57615B-4E59-C045-8E9A-3B80201363C3}">
      <dgm:prSet phldrT="[Text]" custT="1"/>
      <dgm:spPr/>
      <dgm:t>
        <a:bodyPr/>
        <a:lstStyle/>
        <a:p>
          <a:r>
            <a:rPr lang="en-US" sz="1400" dirty="0"/>
            <a:t>Curriculum</a:t>
          </a:r>
        </a:p>
      </dgm:t>
    </dgm:pt>
    <dgm:pt modelId="{CEB42F53-7123-884D-B719-FCE5E77627E7}" type="parTrans" cxnId="{EAF97366-A513-5949-A249-461055264157}">
      <dgm:prSet/>
      <dgm:spPr/>
      <dgm:t>
        <a:bodyPr/>
        <a:lstStyle/>
        <a:p>
          <a:endParaRPr lang="en-US"/>
        </a:p>
      </dgm:t>
    </dgm:pt>
    <dgm:pt modelId="{1342B31A-41C1-1143-A17E-055A878962CF}" type="sibTrans" cxnId="{EAF97366-A513-5949-A249-461055264157}">
      <dgm:prSet/>
      <dgm:spPr/>
      <dgm:t>
        <a:bodyPr/>
        <a:lstStyle/>
        <a:p>
          <a:endParaRPr lang="en-US"/>
        </a:p>
      </dgm:t>
    </dgm:pt>
    <dgm:pt modelId="{B74EDBB3-E128-DA45-82A4-8AD797CBA545}">
      <dgm:prSet phldrT="[Text]"/>
      <dgm:spPr/>
      <dgm:t>
        <a:bodyPr/>
        <a:lstStyle/>
        <a:p>
          <a:r>
            <a:rPr lang="en-US" dirty="0"/>
            <a:t>Teaching and Learning</a:t>
          </a:r>
        </a:p>
      </dgm:t>
    </dgm:pt>
    <dgm:pt modelId="{F542A9E6-7610-0240-9132-B6EE5EC86A67}" type="parTrans" cxnId="{BDA0AC30-89F9-A148-A203-DFDA3DC5AD8C}">
      <dgm:prSet/>
      <dgm:spPr/>
      <dgm:t>
        <a:bodyPr/>
        <a:lstStyle/>
        <a:p>
          <a:endParaRPr lang="en-US"/>
        </a:p>
      </dgm:t>
    </dgm:pt>
    <dgm:pt modelId="{88653128-1052-C54F-8A42-656D6B88E59D}" type="sibTrans" cxnId="{BDA0AC30-89F9-A148-A203-DFDA3DC5AD8C}">
      <dgm:prSet/>
      <dgm:spPr/>
      <dgm:t>
        <a:bodyPr/>
        <a:lstStyle/>
        <a:p>
          <a:endParaRPr lang="en-US"/>
        </a:p>
      </dgm:t>
    </dgm:pt>
    <dgm:pt modelId="{5FE18A65-22AC-C34D-9A8A-CA54BCBF719A}">
      <dgm:prSet custT="1"/>
      <dgm:spPr/>
      <dgm:t>
        <a:bodyPr/>
        <a:lstStyle/>
        <a:p>
          <a:r>
            <a:rPr lang="en-US" sz="1400" dirty="0"/>
            <a:t>Educational Programs</a:t>
          </a:r>
        </a:p>
      </dgm:t>
    </dgm:pt>
    <dgm:pt modelId="{E596220B-6725-5C4F-AE16-8F20863DFA6D}" type="parTrans" cxnId="{3F5C15B1-41DD-4E42-B641-C25A705F13C8}">
      <dgm:prSet/>
      <dgm:spPr/>
      <dgm:t>
        <a:bodyPr/>
        <a:lstStyle/>
        <a:p>
          <a:endParaRPr lang="en-US"/>
        </a:p>
      </dgm:t>
    </dgm:pt>
    <dgm:pt modelId="{8B23CF91-D0EC-F74C-A1DD-75304A38BCB2}" type="sibTrans" cxnId="{3F5C15B1-41DD-4E42-B641-C25A705F13C8}">
      <dgm:prSet/>
      <dgm:spPr/>
      <dgm:t>
        <a:bodyPr/>
        <a:lstStyle/>
        <a:p>
          <a:endParaRPr lang="en-US"/>
        </a:p>
      </dgm:t>
    </dgm:pt>
    <dgm:pt modelId="{8E7EE51A-958B-E140-A533-CCA84DE97297}">
      <dgm:prSet custT="1"/>
      <dgm:spPr/>
      <dgm:t>
        <a:bodyPr/>
        <a:lstStyle/>
        <a:p>
          <a:r>
            <a:rPr lang="en-US" sz="1400" dirty="0"/>
            <a:t>Degree and Certificate Requirements</a:t>
          </a:r>
        </a:p>
      </dgm:t>
    </dgm:pt>
    <dgm:pt modelId="{04EDD710-F34B-8E42-AE7B-0F334232689A}" type="parTrans" cxnId="{8D4794AC-3D14-9749-A211-B71ED8E6E4A6}">
      <dgm:prSet/>
      <dgm:spPr/>
      <dgm:t>
        <a:bodyPr/>
        <a:lstStyle/>
        <a:p>
          <a:endParaRPr lang="en-US"/>
        </a:p>
      </dgm:t>
    </dgm:pt>
    <dgm:pt modelId="{2EC525CA-3C04-B249-8BCF-7359A4ED0190}" type="sibTrans" cxnId="{8D4794AC-3D14-9749-A211-B71ED8E6E4A6}">
      <dgm:prSet/>
      <dgm:spPr/>
      <dgm:t>
        <a:bodyPr/>
        <a:lstStyle/>
        <a:p>
          <a:endParaRPr lang="en-US"/>
        </a:p>
      </dgm:t>
    </dgm:pt>
    <dgm:pt modelId="{A723BB35-C22E-4F43-91CB-49A4135F9DD9}">
      <dgm:prSet custT="1"/>
      <dgm:spPr/>
      <dgm:t>
        <a:bodyPr/>
        <a:lstStyle/>
        <a:p>
          <a:r>
            <a:rPr lang="en-US" sz="1400" dirty="0"/>
            <a:t>Student Preparation and Success</a:t>
          </a:r>
        </a:p>
      </dgm:t>
    </dgm:pt>
    <dgm:pt modelId="{E81A21B1-55B4-3C4A-8157-FF48A443F2DE}" type="parTrans" cxnId="{1C443E70-C79B-744D-A3CB-5A3DE85C0FAF}">
      <dgm:prSet/>
      <dgm:spPr/>
      <dgm:t>
        <a:bodyPr/>
        <a:lstStyle/>
        <a:p>
          <a:endParaRPr lang="en-US"/>
        </a:p>
      </dgm:t>
    </dgm:pt>
    <dgm:pt modelId="{2FFF4DCD-91D8-8F4E-BBE4-025DC7834B13}" type="sibTrans" cxnId="{1C443E70-C79B-744D-A3CB-5A3DE85C0FAF}">
      <dgm:prSet/>
      <dgm:spPr/>
      <dgm:t>
        <a:bodyPr/>
        <a:lstStyle/>
        <a:p>
          <a:endParaRPr lang="en-US"/>
        </a:p>
      </dgm:t>
    </dgm:pt>
    <dgm:pt modelId="{89FCA79A-04EE-C145-9760-87FB4AA2CC55}">
      <dgm:prSet custT="1"/>
      <dgm:spPr/>
      <dgm:t>
        <a:bodyPr/>
        <a:lstStyle/>
        <a:p>
          <a:r>
            <a:rPr lang="en-US" sz="1400" dirty="0"/>
            <a:t>Student Preparation and Success</a:t>
          </a:r>
        </a:p>
      </dgm:t>
    </dgm:pt>
    <dgm:pt modelId="{1108BFF4-B7B0-9746-B186-8D5D88211915}" type="parTrans" cxnId="{DB04D22E-E0A6-AE48-B787-ED7B09509804}">
      <dgm:prSet/>
      <dgm:spPr/>
      <dgm:t>
        <a:bodyPr/>
        <a:lstStyle/>
        <a:p>
          <a:endParaRPr lang="en-US"/>
        </a:p>
      </dgm:t>
    </dgm:pt>
    <dgm:pt modelId="{F9FD58A1-2431-EE41-BC15-210014A5F074}" type="sibTrans" cxnId="{DB04D22E-E0A6-AE48-B787-ED7B09509804}">
      <dgm:prSet/>
      <dgm:spPr/>
      <dgm:t>
        <a:bodyPr/>
        <a:lstStyle/>
        <a:p>
          <a:endParaRPr lang="en-US"/>
        </a:p>
      </dgm:t>
    </dgm:pt>
    <dgm:pt modelId="{9B467866-3DBB-FB47-B63D-0EC0241590CE}">
      <dgm:prSet custT="1"/>
      <dgm:spPr/>
      <dgm:t>
        <a:bodyPr/>
        <a:lstStyle/>
        <a:p>
          <a:r>
            <a:rPr lang="en-US" sz="1400" dirty="0"/>
            <a:t>Educational Programs</a:t>
          </a:r>
        </a:p>
      </dgm:t>
    </dgm:pt>
    <dgm:pt modelId="{4B14A92E-24E2-5A4C-AAA6-943E102FA9F3}" type="parTrans" cxnId="{F75B854C-BA16-0F4A-9E57-DE094DC34452}">
      <dgm:prSet/>
      <dgm:spPr/>
      <dgm:t>
        <a:bodyPr/>
        <a:lstStyle/>
        <a:p>
          <a:endParaRPr lang="en-US"/>
        </a:p>
      </dgm:t>
    </dgm:pt>
    <dgm:pt modelId="{8043E63C-FC4E-B844-A260-C75D9102E79C}" type="sibTrans" cxnId="{F75B854C-BA16-0F4A-9E57-DE094DC34452}">
      <dgm:prSet/>
      <dgm:spPr/>
      <dgm:t>
        <a:bodyPr/>
        <a:lstStyle/>
        <a:p>
          <a:endParaRPr lang="en-US"/>
        </a:p>
      </dgm:t>
    </dgm:pt>
    <dgm:pt modelId="{69A22550-D11B-B74B-8D27-51778B522887}">
      <dgm:prSet custT="1"/>
      <dgm:spPr/>
      <dgm:t>
        <a:bodyPr/>
        <a:lstStyle/>
        <a:p>
          <a:r>
            <a:rPr lang="en-US" sz="1400" dirty="0"/>
            <a:t>Student Preparation and Success</a:t>
          </a:r>
        </a:p>
      </dgm:t>
    </dgm:pt>
    <dgm:pt modelId="{E58122E2-BB28-234A-8093-A7F96BF39281}" type="parTrans" cxnId="{F8443FC6-E6F2-5E4E-924A-3BFE22878FC9}">
      <dgm:prSet/>
      <dgm:spPr/>
      <dgm:t>
        <a:bodyPr/>
        <a:lstStyle/>
        <a:p>
          <a:endParaRPr lang="en-US"/>
        </a:p>
      </dgm:t>
    </dgm:pt>
    <dgm:pt modelId="{23BA0530-5A99-7B4D-A663-9239FF76890C}" type="sibTrans" cxnId="{F8443FC6-E6F2-5E4E-924A-3BFE22878FC9}">
      <dgm:prSet/>
      <dgm:spPr/>
      <dgm:t>
        <a:bodyPr/>
        <a:lstStyle/>
        <a:p>
          <a:endParaRPr lang="en-US"/>
        </a:p>
      </dgm:t>
    </dgm:pt>
    <dgm:pt modelId="{F31D0E80-E037-F34C-8EDF-51DD1F803E66}">
      <dgm:prSet custT="1"/>
      <dgm:spPr/>
      <dgm:t>
        <a:bodyPr/>
        <a:lstStyle/>
        <a:p>
          <a:r>
            <a:rPr lang="en-US" sz="1400" dirty="0"/>
            <a:t>Educational Programs</a:t>
          </a:r>
        </a:p>
      </dgm:t>
    </dgm:pt>
    <dgm:pt modelId="{518339E1-9C0E-0345-B1DA-83384FFDE631}" type="parTrans" cxnId="{2794FA26-CB2C-954E-A32A-7A3DCDAB0D5A}">
      <dgm:prSet/>
      <dgm:spPr/>
      <dgm:t>
        <a:bodyPr/>
        <a:lstStyle/>
        <a:p>
          <a:endParaRPr lang="en-US"/>
        </a:p>
      </dgm:t>
    </dgm:pt>
    <dgm:pt modelId="{16757FC7-FA0B-AB4C-856A-7677639605CF}" type="sibTrans" cxnId="{2794FA26-CB2C-954E-A32A-7A3DCDAB0D5A}">
      <dgm:prSet/>
      <dgm:spPr/>
      <dgm:t>
        <a:bodyPr/>
        <a:lstStyle/>
        <a:p>
          <a:endParaRPr lang="en-US"/>
        </a:p>
      </dgm:t>
    </dgm:pt>
    <dgm:pt modelId="{DE3B4323-BDC6-3D4F-842E-4C28B7C1DFEE}">
      <dgm:prSet custT="1"/>
      <dgm:spPr/>
      <dgm:t>
        <a:bodyPr/>
        <a:lstStyle/>
        <a:p>
          <a:r>
            <a:rPr lang="en-US" sz="1400" dirty="0"/>
            <a:t>Student Preparation and Success</a:t>
          </a:r>
        </a:p>
      </dgm:t>
    </dgm:pt>
    <dgm:pt modelId="{51C87886-AC85-F34C-A110-91F14836F0D8}" type="parTrans" cxnId="{322FBA0F-3487-D341-B225-27AA46DF8188}">
      <dgm:prSet/>
      <dgm:spPr/>
      <dgm:t>
        <a:bodyPr/>
        <a:lstStyle/>
        <a:p>
          <a:endParaRPr lang="en-US"/>
        </a:p>
      </dgm:t>
    </dgm:pt>
    <dgm:pt modelId="{B6D28B62-1D3B-944E-BC49-20029F574BA2}" type="sibTrans" cxnId="{322FBA0F-3487-D341-B225-27AA46DF8188}">
      <dgm:prSet/>
      <dgm:spPr/>
      <dgm:t>
        <a:bodyPr/>
        <a:lstStyle/>
        <a:p>
          <a:endParaRPr lang="en-US"/>
        </a:p>
      </dgm:t>
    </dgm:pt>
    <dgm:pt modelId="{8FE4CFC5-C33D-EB41-819E-8A9A5A051B66}">
      <dgm:prSet phldrT="[Text]" custT="1"/>
      <dgm:spPr/>
      <dgm:t>
        <a:bodyPr/>
        <a:lstStyle/>
        <a:p>
          <a:r>
            <a:rPr lang="en-US" sz="1400" dirty="0"/>
            <a:t>Curriculum</a:t>
          </a:r>
        </a:p>
      </dgm:t>
    </dgm:pt>
    <dgm:pt modelId="{FD601784-877A-7F41-AD74-05FACECF6C31}" type="sibTrans" cxnId="{FC0A0E12-CC77-1641-A08A-713D8E9D8A91}">
      <dgm:prSet/>
      <dgm:spPr/>
      <dgm:t>
        <a:bodyPr/>
        <a:lstStyle/>
        <a:p>
          <a:endParaRPr lang="en-US"/>
        </a:p>
      </dgm:t>
    </dgm:pt>
    <dgm:pt modelId="{943EAEE8-9A91-CA46-AA3B-F2ABBEB9157D}" type="parTrans" cxnId="{FC0A0E12-CC77-1641-A08A-713D8E9D8A91}">
      <dgm:prSet/>
      <dgm:spPr/>
      <dgm:t>
        <a:bodyPr/>
        <a:lstStyle/>
        <a:p>
          <a:endParaRPr lang="en-US"/>
        </a:p>
      </dgm:t>
    </dgm:pt>
    <dgm:pt modelId="{9AB4C83A-6830-A94E-814B-2B579EB113A0}">
      <dgm:prSet phldrT="[Text]" custT="1"/>
      <dgm:spPr/>
      <dgm:t>
        <a:bodyPr/>
        <a:lstStyle/>
        <a:p>
          <a:r>
            <a:rPr lang="en-US" sz="1400" dirty="0"/>
            <a:t>Grading Policies</a:t>
          </a:r>
        </a:p>
      </dgm:t>
    </dgm:pt>
    <dgm:pt modelId="{7E2B67B0-32EA-EB44-B50B-AA98121CB941}" type="parTrans" cxnId="{E348D2F3-C0B7-6A44-8CD8-1C607281183D}">
      <dgm:prSet/>
      <dgm:spPr/>
      <dgm:t>
        <a:bodyPr/>
        <a:lstStyle/>
        <a:p>
          <a:endParaRPr lang="en-US"/>
        </a:p>
      </dgm:t>
    </dgm:pt>
    <dgm:pt modelId="{A2E42B14-9798-9546-956B-C624A551F0D6}" type="sibTrans" cxnId="{E348D2F3-C0B7-6A44-8CD8-1C607281183D}">
      <dgm:prSet/>
      <dgm:spPr/>
      <dgm:t>
        <a:bodyPr/>
        <a:lstStyle/>
        <a:p>
          <a:endParaRPr lang="en-US"/>
        </a:p>
      </dgm:t>
    </dgm:pt>
    <dgm:pt modelId="{EF7BB8C6-4848-7B47-AFB3-C2F8AB1D0C26}" type="pres">
      <dgm:prSet presAssocID="{F36CE65F-CFEF-4243-AECD-31BEA686892E}" presName="cycleMatrixDiagram" presStyleCnt="0">
        <dgm:presLayoutVars>
          <dgm:chMax val="1"/>
          <dgm:dir/>
          <dgm:animLvl val="lvl"/>
          <dgm:resizeHandles val="exact"/>
        </dgm:presLayoutVars>
      </dgm:prSet>
      <dgm:spPr/>
    </dgm:pt>
    <dgm:pt modelId="{4C2AA272-EE5E-114B-8DC5-32863548BF21}" type="pres">
      <dgm:prSet presAssocID="{F36CE65F-CFEF-4243-AECD-31BEA686892E}" presName="children" presStyleCnt="0"/>
      <dgm:spPr/>
    </dgm:pt>
    <dgm:pt modelId="{641E83A4-312F-6E4D-A003-BF552635FBA9}" type="pres">
      <dgm:prSet presAssocID="{F36CE65F-CFEF-4243-AECD-31BEA686892E}" presName="child1group" presStyleCnt="0"/>
      <dgm:spPr/>
    </dgm:pt>
    <dgm:pt modelId="{80B42364-F2F9-E84A-948B-597900802512}" type="pres">
      <dgm:prSet presAssocID="{F36CE65F-CFEF-4243-AECD-31BEA686892E}" presName="child1" presStyleLbl="bgAcc1" presStyleIdx="0" presStyleCnt="4" custScaleX="139107" custScaleY="111998" custLinFactNeighborX="-16586" custLinFactNeighborY="4612"/>
      <dgm:spPr/>
    </dgm:pt>
    <dgm:pt modelId="{ACD041F1-0CBD-D74A-A4BF-B19A6A6E4ABE}" type="pres">
      <dgm:prSet presAssocID="{F36CE65F-CFEF-4243-AECD-31BEA686892E}" presName="child1Text" presStyleLbl="bgAcc1" presStyleIdx="0" presStyleCnt="4">
        <dgm:presLayoutVars>
          <dgm:bulletEnabled val="1"/>
        </dgm:presLayoutVars>
      </dgm:prSet>
      <dgm:spPr/>
    </dgm:pt>
    <dgm:pt modelId="{A8F0276F-1107-C643-AE88-C1ACCE8868EB}" type="pres">
      <dgm:prSet presAssocID="{F36CE65F-CFEF-4243-AECD-31BEA686892E}" presName="child2group" presStyleCnt="0"/>
      <dgm:spPr/>
    </dgm:pt>
    <dgm:pt modelId="{33AF96FA-FFE6-C34E-BBBC-A7FE1809A2C0}" type="pres">
      <dgm:prSet presAssocID="{F36CE65F-CFEF-4243-AECD-31BEA686892E}" presName="child2" presStyleLbl="bgAcc1" presStyleIdx="1" presStyleCnt="4" custScaleX="137750" custLinFactNeighborX="17887"/>
      <dgm:spPr/>
    </dgm:pt>
    <dgm:pt modelId="{0355A7F7-B51B-E644-81B7-C9960A7361B4}" type="pres">
      <dgm:prSet presAssocID="{F36CE65F-CFEF-4243-AECD-31BEA686892E}" presName="child2Text" presStyleLbl="bgAcc1" presStyleIdx="1" presStyleCnt="4">
        <dgm:presLayoutVars>
          <dgm:bulletEnabled val="1"/>
        </dgm:presLayoutVars>
      </dgm:prSet>
      <dgm:spPr/>
    </dgm:pt>
    <dgm:pt modelId="{B6C76DAE-05F6-664A-84F6-77D74AE67CA5}" type="pres">
      <dgm:prSet presAssocID="{F36CE65F-CFEF-4243-AECD-31BEA686892E}" presName="child3group" presStyleCnt="0"/>
      <dgm:spPr/>
    </dgm:pt>
    <dgm:pt modelId="{D18DD8A1-DA29-B74E-8631-277C99C11976}" type="pres">
      <dgm:prSet presAssocID="{F36CE65F-CFEF-4243-AECD-31BEA686892E}" presName="child3" presStyleLbl="bgAcc1" presStyleIdx="2" presStyleCnt="4" custScaleX="137674" custScaleY="119491" custLinFactNeighborX="20630" custLinFactNeighborY="-1500"/>
      <dgm:spPr/>
    </dgm:pt>
    <dgm:pt modelId="{F302BA81-37F4-8F4D-B8A9-70EEEBC69C36}" type="pres">
      <dgm:prSet presAssocID="{F36CE65F-CFEF-4243-AECD-31BEA686892E}" presName="child3Text" presStyleLbl="bgAcc1" presStyleIdx="2" presStyleCnt="4">
        <dgm:presLayoutVars>
          <dgm:bulletEnabled val="1"/>
        </dgm:presLayoutVars>
      </dgm:prSet>
      <dgm:spPr/>
    </dgm:pt>
    <dgm:pt modelId="{91B1C03C-4451-CA4C-AC1B-F9ED1699E964}" type="pres">
      <dgm:prSet presAssocID="{F36CE65F-CFEF-4243-AECD-31BEA686892E}" presName="child4group" presStyleCnt="0"/>
      <dgm:spPr/>
    </dgm:pt>
    <dgm:pt modelId="{1B275871-E10B-3149-9F47-BCBA3FB813E4}" type="pres">
      <dgm:prSet presAssocID="{F36CE65F-CFEF-4243-AECD-31BEA686892E}" presName="child4" presStyleLbl="bgAcc1" presStyleIdx="3" presStyleCnt="4" custScaleX="135741" custScaleY="107224" custLinFactNeighborX="-14455" custLinFactNeighborY="1153"/>
      <dgm:spPr/>
    </dgm:pt>
    <dgm:pt modelId="{06B4635F-DBEB-3749-8013-582F3D87D356}" type="pres">
      <dgm:prSet presAssocID="{F36CE65F-CFEF-4243-AECD-31BEA686892E}" presName="child4Text" presStyleLbl="bgAcc1" presStyleIdx="3" presStyleCnt="4">
        <dgm:presLayoutVars>
          <dgm:bulletEnabled val="1"/>
        </dgm:presLayoutVars>
      </dgm:prSet>
      <dgm:spPr/>
    </dgm:pt>
    <dgm:pt modelId="{8D09CD47-FCDE-E74A-980C-31BEA5B0E9B5}" type="pres">
      <dgm:prSet presAssocID="{F36CE65F-CFEF-4243-AECD-31BEA686892E}" presName="childPlaceholder" presStyleCnt="0"/>
      <dgm:spPr/>
    </dgm:pt>
    <dgm:pt modelId="{ADE4AE70-A0D1-BF4B-81B6-028D8F9BFEE6}" type="pres">
      <dgm:prSet presAssocID="{F36CE65F-CFEF-4243-AECD-31BEA686892E}" presName="circle" presStyleCnt="0"/>
      <dgm:spPr/>
    </dgm:pt>
    <dgm:pt modelId="{9E6FBC5E-AFD8-224E-B38B-2688BF122A53}" type="pres">
      <dgm:prSet presAssocID="{F36CE65F-CFEF-4243-AECD-31BEA686892E}" presName="quadrant1" presStyleLbl="node1" presStyleIdx="0" presStyleCnt="4">
        <dgm:presLayoutVars>
          <dgm:chMax val="1"/>
          <dgm:bulletEnabled val="1"/>
        </dgm:presLayoutVars>
      </dgm:prSet>
      <dgm:spPr/>
    </dgm:pt>
    <dgm:pt modelId="{0079145D-538C-A44A-87FF-74C6D5CC5B54}" type="pres">
      <dgm:prSet presAssocID="{F36CE65F-CFEF-4243-AECD-31BEA686892E}" presName="quadrant2" presStyleLbl="node1" presStyleIdx="1" presStyleCnt="4">
        <dgm:presLayoutVars>
          <dgm:chMax val="1"/>
          <dgm:bulletEnabled val="1"/>
        </dgm:presLayoutVars>
      </dgm:prSet>
      <dgm:spPr/>
    </dgm:pt>
    <dgm:pt modelId="{2F583B56-7564-C449-AC6E-423BBCEF5717}" type="pres">
      <dgm:prSet presAssocID="{F36CE65F-CFEF-4243-AECD-31BEA686892E}" presName="quadrant3" presStyleLbl="node1" presStyleIdx="2" presStyleCnt="4">
        <dgm:presLayoutVars>
          <dgm:chMax val="1"/>
          <dgm:bulletEnabled val="1"/>
        </dgm:presLayoutVars>
      </dgm:prSet>
      <dgm:spPr/>
    </dgm:pt>
    <dgm:pt modelId="{E81C20FF-AA47-8340-803D-CF9568D13FD7}" type="pres">
      <dgm:prSet presAssocID="{F36CE65F-CFEF-4243-AECD-31BEA686892E}" presName="quadrant4" presStyleLbl="node1" presStyleIdx="3" presStyleCnt="4">
        <dgm:presLayoutVars>
          <dgm:chMax val="1"/>
          <dgm:bulletEnabled val="1"/>
        </dgm:presLayoutVars>
      </dgm:prSet>
      <dgm:spPr/>
    </dgm:pt>
    <dgm:pt modelId="{E467176C-6AE5-1A41-AF73-33AC281B25F1}" type="pres">
      <dgm:prSet presAssocID="{F36CE65F-CFEF-4243-AECD-31BEA686892E}" presName="quadrantPlaceholder" presStyleCnt="0"/>
      <dgm:spPr/>
    </dgm:pt>
    <dgm:pt modelId="{2F88C87E-C720-B44E-B2A9-1A1153783123}" type="pres">
      <dgm:prSet presAssocID="{F36CE65F-CFEF-4243-AECD-31BEA686892E}" presName="center1" presStyleLbl="fgShp" presStyleIdx="0" presStyleCnt="2"/>
      <dgm:spPr/>
    </dgm:pt>
    <dgm:pt modelId="{78BCF01A-CD1E-DF43-B23A-3259CC41584B}" type="pres">
      <dgm:prSet presAssocID="{F36CE65F-CFEF-4243-AECD-31BEA686892E}" presName="center2" presStyleLbl="fgShp" presStyleIdx="1" presStyleCnt="2"/>
      <dgm:spPr/>
    </dgm:pt>
  </dgm:ptLst>
  <dgm:cxnLst>
    <dgm:cxn modelId="{E8664606-6759-6340-ADE2-6D87F1A17DDD}" srcId="{F36CE65F-CFEF-4243-AECD-31BEA686892E}" destId="{F3D98577-6CBC-5C48-B36D-2C537012475E}" srcOrd="2" destOrd="0" parTransId="{BC55AF75-F510-A04E-A4FE-C155AC9D1E02}" sibTransId="{FAAB0B14-4AA4-934C-8691-C550B1493C9E}"/>
    <dgm:cxn modelId="{322FBA0F-3487-D341-B225-27AA46DF8188}" srcId="{F3D98577-6CBC-5C48-B36D-2C537012475E}" destId="{DE3B4323-BDC6-3D4F-842E-4C28B7C1DFEE}" srcOrd="1" destOrd="0" parTransId="{51C87886-AC85-F34C-A110-91F14836F0D8}" sibTransId="{B6D28B62-1D3B-944E-BC49-20029F574BA2}"/>
    <dgm:cxn modelId="{C0DA0911-2BB2-5C4C-BF9F-A853CD9B392B}" type="presOf" srcId="{5FE18A65-22AC-C34D-9A8A-CA54BCBF719A}" destId="{80B42364-F2F9-E84A-948B-597900802512}" srcOrd="0" destOrd="1" presId="urn:microsoft.com/office/officeart/2005/8/layout/cycle4#2"/>
    <dgm:cxn modelId="{FC0A0E12-CC77-1641-A08A-713D8E9D8A91}" srcId="{B74EDBB3-E128-DA45-82A4-8AD797CBA545}" destId="{8FE4CFC5-C33D-EB41-819E-8A9A5A051B66}" srcOrd="0" destOrd="0" parTransId="{943EAEE8-9A91-CA46-AA3B-F2ABBEB9157D}" sibTransId="{FD601784-877A-7F41-AD74-05FACECF6C31}"/>
    <dgm:cxn modelId="{9F3EA321-5B83-4D41-8D5E-C62995529D38}" type="presOf" srcId="{F31D0E80-E037-F34C-8EDF-51DD1F803E66}" destId="{06B4635F-DBEB-3749-8013-582F3D87D356}" srcOrd="1" destOrd="3" presId="urn:microsoft.com/office/officeart/2005/8/layout/cycle4#2"/>
    <dgm:cxn modelId="{40F75325-CE01-D641-9A34-A787C7577351}" type="presOf" srcId="{B74EDBB3-E128-DA45-82A4-8AD797CBA545}" destId="{E81C20FF-AA47-8340-803D-CF9568D13FD7}" srcOrd="0" destOrd="0" presId="urn:microsoft.com/office/officeart/2005/8/layout/cycle4#2"/>
    <dgm:cxn modelId="{2794FA26-CB2C-954E-A32A-7A3DCDAB0D5A}" srcId="{B74EDBB3-E128-DA45-82A4-8AD797CBA545}" destId="{F31D0E80-E037-F34C-8EDF-51DD1F803E66}" srcOrd="3" destOrd="0" parTransId="{518339E1-9C0E-0345-B1DA-83384FFDE631}" sibTransId="{16757FC7-FA0B-AB4C-856A-7677639605CF}"/>
    <dgm:cxn modelId="{2F49BD29-4D2A-B846-B35E-3F8204DD934D}" type="presOf" srcId="{A723BB35-C22E-4F43-91CB-49A4135F9DD9}" destId="{80B42364-F2F9-E84A-948B-597900802512}" srcOrd="0" destOrd="3" presId="urn:microsoft.com/office/officeart/2005/8/layout/cycle4#2"/>
    <dgm:cxn modelId="{DB04D22E-E0A6-AE48-B787-ED7B09509804}" srcId="{05BFC133-399A-0D47-B69E-BB11F649CBED}" destId="{89FCA79A-04EE-C145-9760-87FB4AA2CC55}" srcOrd="1" destOrd="0" parTransId="{1108BFF4-B7B0-9746-B186-8D5D88211915}" sibTransId="{F9FD58A1-2431-EE41-BC15-210014A5F074}"/>
    <dgm:cxn modelId="{BDA0AC30-89F9-A148-A203-DFDA3DC5AD8C}" srcId="{F36CE65F-CFEF-4243-AECD-31BEA686892E}" destId="{B74EDBB3-E128-DA45-82A4-8AD797CBA545}" srcOrd="3" destOrd="0" parTransId="{F542A9E6-7610-0240-9132-B6EE5EC86A67}" sibTransId="{88653128-1052-C54F-8A42-656D6B88E59D}"/>
    <dgm:cxn modelId="{82FC5731-9A0E-F84A-AD9E-5369880C4E8A}" type="presOf" srcId="{E2A28B8B-37A8-1B41-81C4-6AF1E4FEB0FA}" destId="{80B42364-F2F9-E84A-948B-597900802512}" srcOrd="0" destOrd="0" presId="urn:microsoft.com/office/officeart/2005/8/layout/cycle4#2"/>
    <dgm:cxn modelId="{F6537134-F597-DF4D-B852-AAA3669898CD}" type="presOf" srcId="{DE3B4323-BDC6-3D4F-842E-4C28B7C1DFEE}" destId="{F302BA81-37F4-8F4D-B8A9-70EEEBC69C36}" srcOrd="1" destOrd="1" presId="urn:microsoft.com/office/officeart/2005/8/layout/cycle4#2"/>
    <dgm:cxn modelId="{9BEC6E40-4E11-1944-911C-C70FEF9926A8}" type="presOf" srcId="{F31D0E80-E037-F34C-8EDF-51DD1F803E66}" destId="{1B275871-E10B-3149-9F47-BCBA3FB813E4}" srcOrd="0" destOrd="3" presId="urn:microsoft.com/office/officeart/2005/8/layout/cycle4#2"/>
    <dgm:cxn modelId="{7838205C-9C51-3F48-8E5E-E722A8E41D2B}" type="presOf" srcId="{7A57615B-4E59-C045-8E9A-3B80201363C3}" destId="{F302BA81-37F4-8F4D-B8A9-70EEEBC69C36}" srcOrd="1" destOrd="0" presId="urn:microsoft.com/office/officeart/2005/8/layout/cycle4#2"/>
    <dgm:cxn modelId="{1E7FF262-3097-5B4C-8EB2-EF91D6EDAA4C}" type="presOf" srcId="{6AB71816-34A7-0C4E-81D5-9C8C133E3B25}" destId="{0355A7F7-B51B-E644-81B7-C9960A7361B4}" srcOrd="1" destOrd="0" presId="urn:microsoft.com/office/officeart/2005/8/layout/cycle4#2"/>
    <dgm:cxn modelId="{EAF97366-A513-5949-A249-461055264157}" srcId="{F3D98577-6CBC-5C48-B36D-2C537012475E}" destId="{7A57615B-4E59-C045-8E9A-3B80201363C3}" srcOrd="0" destOrd="0" parTransId="{CEB42F53-7123-884D-B719-FCE5E77627E7}" sibTransId="{1342B31A-41C1-1143-A17E-055A878962CF}"/>
    <dgm:cxn modelId="{7877F047-9C29-BA46-9754-4D1DBE358695}" type="presOf" srcId="{DE3B4323-BDC6-3D4F-842E-4C28B7C1DFEE}" destId="{D18DD8A1-DA29-B74E-8631-277C99C11976}" srcOrd="0" destOrd="1" presId="urn:microsoft.com/office/officeart/2005/8/layout/cycle4#2"/>
    <dgm:cxn modelId="{C155204A-16FB-1849-AB72-DE3EFF85988C}" type="presOf" srcId="{8FE4CFC5-C33D-EB41-819E-8A9A5A051B66}" destId="{1B275871-E10B-3149-9F47-BCBA3FB813E4}" srcOrd="0" destOrd="0" presId="urn:microsoft.com/office/officeart/2005/8/layout/cycle4#2"/>
    <dgm:cxn modelId="{F75B854C-BA16-0F4A-9E57-DE094DC34452}" srcId="{05BFC133-399A-0D47-B69E-BB11F649CBED}" destId="{9B467866-3DBB-FB47-B63D-0EC0241590CE}" srcOrd="2" destOrd="0" parTransId="{4B14A92E-24E2-5A4C-AAA6-943E102FA9F3}" sibTransId="{8043E63C-FC4E-B844-A260-C75D9102E79C}"/>
    <dgm:cxn modelId="{1C443E70-C79B-744D-A3CB-5A3DE85C0FAF}" srcId="{69C05C51-BF6E-E449-A301-0F4BB6542C38}" destId="{A723BB35-C22E-4F43-91CB-49A4135F9DD9}" srcOrd="3" destOrd="0" parTransId="{E81A21B1-55B4-3C4A-8157-FF48A443F2DE}" sibTransId="{2FFF4DCD-91D8-8F4E-BBE4-025DC7834B13}"/>
    <dgm:cxn modelId="{B5389F82-E840-8842-9FFA-2DC20BD8F400}" type="presOf" srcId="{9B467866-3DBB-FB47-B63D-0EC0241590CE}" destId="{33AF96FA-FFE6-C34E-BBBC-A7FE1809A2C0}" srcOrd="0" destOrd="2" presId="urn:microsoft.com/office/officeart/2005/8/layout/cycle4#2"/>
    <dgm:cxn modelId="{E7F4DA84-81C9-BD4E-9808-3E5DA47444F4}" srcId="{F36CE65F-CFEF-4243-AECD-31BEA686892E}" destId="{69C05C51-BF6E-E449-A301-0F4BB6542C38}" srcOrd="0" destOrd="0" parTransId="{B59B4505-E813-064C-96D1-A6AC0B104DB6}" sibTransId="{F79C4E78-F559-AA4E-BC2D-F78342EC830A}"/>
    <dgm:cxn modelId="{298D2A87-2B4A-EA4E-835E-F302FAB9DA84}" type="presOf" srcId="{7A57615B-4E59-C045-8E9A-3B80201363C3}" destId="{D18DD8A1-DA29-B74E-8631-277C99C11976}" srcOrd="0" destOrd="0" presId="urn:microsoft.com/office/officeart/2005/8/layout/cycle4#2"/>
    <dgm:cxn modelId="{65757F8A-A51B-D144-B08A-6E1FBC4F3DCA}" type="presOf" srcId="{A723BB35-C22E-4F43-91CB-49A4135F9DD9}" destId="{ACD041F1-0CBD-D74A-A4BF-B19A6A6E4ABE}" srcOrd="1" destOrd="3" presId="urn:microsoft.com/office/officeart/2005/8/layout/cycle4#2"/>
    <dgm:cxn modelId="{C782848C-6B9E-2F4F-B064-4E8212EEAA89}" type="presOf" srcId="{6AB71816-34A7-0C4E-81D5-9C8C133E3B25}" destId="{33AF96FA-FFE6-C34E-BBBC-A7FE1809A2C0}" srcOrd="0" destOrd="0" presId="urn:microsoft.com/office/officeart/2005/8/layout/cycle4#2"/>
    <dgm:cxn modelId="{62B92E8F-EC1F-5849-963A-11F1A9E00FAB}" type="presOf" srcId="{8E7EE51A-958B-E140-A533-CCA84DE97297}" destId="{80B42364-F2F9-E84A-948B-597900802512}" srcOrd="0" destOrd="2" presId="urn:microsoft.com/office/officeart/2005/8/layout/cycle4#2"/>
    <dgm:cxn modelId="{ADA52F99-8CCA-ED4E-995C-85B9C582212F}" type="presOf" srcId="{F36CE65F-CFEF-4243-AECD-31BEA686892E}" destId="{EF7BB8C6-4848-7B47-AFB3-C2F8AB1D0C26}" srcOrd="0" destOrd="0" presId="urn:microsoft.com/office/officeart/2005/8/layout/cycle4#2"/>
    <dgm:cxn modelId="{3279869C-E68E-EA4C-B45D-D2A9F2FB9BB3}" type="presOf" srcId="{69C05C51-BF6E-E449-A301-0F4BB6542C38}" destId="{9E6FBC5E-AFD8-224E-B38B-2688BF122A53}" srcOrd="0" destOrd="0" presId="urn:microsoft.com/office/officeart/2005/8/layout/cycle4#2"/>
    <dgm:cxn modelId="{11DFD79E-EDB9-7040-9D8E-125314C93BA3}" type="presOf" srcId="{9AB4C83A-6830-A94E-814B-2B579EB113A0}" destId="{1B275871-E10B-3149-9F47-BCBA3FB813E4}" srcOrd="0" destOrd="1" presId="urn:microsoft.com/office/officeart/2005/8/layout/cycle4#2"/>
    <dgm:cxn modelId="{DC51ECA2-BDAD-694E-87FF-6D736A5696D4}" type="presOf" srcId="{8FE4CFC5-C33D-EB41-819E-8A9A5A051B66}" destId="{06B4635F-DBEB-3749-8013-582F3D87D356}" srcOrd="1" destOrd="0" presId="urn:microsoft.com/office/officeart/2005/8/layout/cycle4#2"/>
    <dgm:cxn modelId="{9CC34BA3-580D-2B4D-BBD9-EBCEC6834AE1}" type="presOf" srcId="{05BFC133-399A-0D47-B69E-BB11F649CBED}" destId="{0079145D-538C-A44A-87FF-74C6D5CC5B54}" srcOrd="0" destOrd="0" presId="urn:microsoft.com/office/officeart/2005/8/layout/cycle4#2"/>
    <dgm:cxn modelId="{21A41FA7-2A6B-5346-9694-CCDA86154519}" type="presOf" srcId="{8E7EE51A-958B-E140-A533-CCA84DE97297}" destId="{ACD041F1-0CBD-D74A-A4BF-B19A6A6E4ABE}" srcOrd="1" destOrd="2" presId="urn:microsoft.com/office/officeart/2005/8/layout/cycle4#2"/>
    <dgm:cxn modelId="{D3D65AA7-F77C-2C46-AA24-2EE77F5982DF}" srcId="{69C05C51-BF6E-E449-A301-0F4BB6542C38}" destId="{E2A28B8B-37A8-1B41-81C4-6AF1E4FEB0FA}" srcOrd="0" destOrd="0" parTransId="{EB124BF8-A84A-B443-B957-3EBB1F38139B}" sibTransId="{B7663A3B-9785-C641-B84E-E94611BB3D6E}"/>
    <dgm:cxn modelId="{570841A8-A67E-1C46-BC96-424DA0BFBDBC}" type="presOf" srcId="{69A22550-D11B-B74B-8D27-51778B522887}" destId="{1B275871-E10B-3149-9F47-BCBA3FB813E4}" srcOrd="0" destOrd="2" presId="urn:microsoft.com/office/officeart/2005/8/layout/cycle4#2"/>
    <dgm:cxn modelId="{8D4794AC-3D14-9749-A211-B71ED8E6E4A6}" srcId="{69C05C51-BF6E-E449-A301-0F4BB6542C38}" destId="{8E7EE51A-958B-E140-A533-CCA84DE97297}" srcOrd="2" destOrd="0" parTransId="{04EDD710-F34B-8E42-AE7B-0F334232689A}" sibTransId="{2EC525CA-3C04-B249-8BCF-7359A4ED0190}"/>
    <dgm:cxn modelId="{3F5C15B1-41DD-4E42-B641-C25A705F13C8}" srcId="{69C05C51-BF6E-E449-A301-0F4BB6542C38}" destId="{5FE18A65-22AC-C34D-9A8A-CA54BCBF719A}" srcOrd="1" destOrd="0" parTransId="{E596220B-6725-5C4F-AE16-8F20863DFA6D}" sibTransId="{8B23CF91-D0EC-F74C-A1DD-75304A38BCB2}"/>
    <dgm:cxn modelId="{D251F4BA-3AF0-5842-B7BA-C65D4CBDFD03}" type="presOf" srcId="{9AB4C83A-6830-A94E-814B-2B579EB113A0}" destId="{06B4635F-DBEB-3749-8013-582F3D87D356}" srcOrd="1" destOrd="1" presId="urn:microsoft.com/office/officeart/2005/8/layout/cycle4#2"/>
    <dgm:cxn modelId="{EB155BBF-3748-2941-A2DF-101B3A54AE25}" srcId="{05BFC133-399A-0D47-B69E-BB11F649CBED}" destId="{6AB71816-34A7-0C4E-81D5-9C8C133E3B25}" srcOrd="0" destOrd="0" parTransId="{9D8695C3-8740-3A47-B58E-38DABDE33116}" sibTransId="{134F6593-05F0-C549-BB66-36DE7A48325F}"/>
    <dgm:cxn modelId="{E30862C3-E5EF-9244-9763-A5FE8D4A97EF}" type="presOf" srcId="{69A22550-D11B-B74B-8D27-51778B522887}" destId="{06B4635F-DBEB-3749-8013-582F3D87D356}" srcOrd="1" destOrd="2" presId="urn:microsoft.com/office/officeart/2005/8/layout/cycle4#2"/>
    <dgm:cxn modelId="{F8443FC6-E6F2-5E4E-924A-3BFE22878FC9}" srcId="{B74EDBB3-E128-DA45-82A4-8AD797CBA545}" destId="{69A22550-D11B-B74B-8D27-51778B522887}" srcOrd="2" destOrd="0" parTransId="{E58122E2-BB28-234A-8093-A7F96BF39281}" sibTransId="{23BA0530-5A99-7B4D-A663-9239FF76890C}"/>
    <dgm:cxn modelId="{C797E8D3-7BFC-0145-87EC-4B958B60EA00}" type="presOf" srcId="{89FCA79A-04EE-C145-9760-87FB4AA2CC55}" destId="{0355A7F7-B51B-E644-81B7-C9960A7361B4}" srcOrd="1" destOrd="1" presId="urn:microsoft.com/office/officeart/2005/8/layout/cycle4#2"/>
    <dgm:cxn modelId="{BDE443D7-A3FA-A941-B50C-38FC8BF829D5}" type="presOf" srcId="{89FCA79A-04EE-C145-9760-87FB4AA2CC55}" destId="{33AF96FA-FFE6-C34E-BBBC-A7FE1809A2C0}" srcOrd="0" destOrd="1" presId="urn:microsoft.com/office/officeart/2005/8/layout/cycle4#2"/>
    <dgm:cxn modelId="{A27ED0DE-9C96-9B44-87E8-F6E06CA7FDED}" srcId="{F36CE65F-CFEF-4243-AECD-31BEA686892E}" destId="{05BFC133-399A-0D47-B69E-BB11F649CBED}" srcOrd="1" destOrd="0" parTransId="{F0098D94-17DE-044C-BB6B-86E30E410F5D}" sibTransId="{612C8D6B-9495-514A-A5B4-4B9FD50AC390}"/>
    <dgm:cxn modelId="{918D34E6-8927-B548-9588-3E4AC92A233C}" type="presOf" srcId="{9B467866-3DBB-FB47-B63D-0EC0241590CE}" destId="{0355A7F7-B51B-E644-81B7-C9960A7361B4}" srcOrd="1" destOrd="2" presId="urn:microsoft.com/office/officeart/2005/8/layout/cycle4#2"/>
    <dgm:cxn modelId="{AF7249EA-19A0-254E-932D-3B250955FCA9}" type="presOf" srcId="{5FE18A65-22AC-C34D-9A8A-CA54BCBF719A}" destId="{ACD041F1-0CBD-D74A-A4BF-B19A6A6E4ABE}" srcOrd="1" destOrd="1" presId="urn:microsoft.com/office/officeart/2005/8/layout/cycle4#2"/>
    <dgm:cxn modelId="{E348D2F3-C0B7-6A44-8CD8-1C607281183D}" srcId="{B74EDBB3-E128-DA45-82A4-8AD797CBA545}" destId="{9AB4C83A-6830-A94E-814B-2B579EB113A0}" srcOrd="1" destOrd="0" parTransId="{7E2B67B0-32EA-EB44-B50B-AA98121CB941}" sibTransId="{A2E42B14-9798-9546-956B-C624A551F0D6}"/>
    <dgm:cxn modelId="{30E42BF6-5751-D24E-8811-7D8DA70C38C4}" type="presOf" srcId="{E2A28B8B-37A8-1B41-81C4-6AF1E4FEB0FA}" destId="{ACD041F1-0CBD-D74A-A4BF-B19A6A6E4ABE}" srcOrd="1" destOrd="0" presId="urn:microsoft.com/office/officeart/2005/8/layout/cycle4#2"/>
    <dgm:cxn modelId="{592987FD-4A0E-0E48-B3AA-8D8F4FFAEE93}" type="presOf" srcId="{F3D98577-6CBC-5C48-B36D-2C537012475E}" destId="{2F583B56-7564-C449-AC6E-423BBCEF5717}" srcOrd="0" destOrd="0" presId="urn:microsoft.com/office/officeart/2005/8/layout/cycle4#2"/>
    <dgm:cxn modelId="{D1107D4A-54CE-9B4B-A033-6C9C0CDBFEBA}" type="presParOf" srcId="{EF7BB8C6-4848-7B47-AFB3-C2F8AB1D0C26}" destId="{4C2AA272-EE5E-114B-8DC5-32863548BF21}" srcOrd="0" destOrd="0" presId="urn:microsoft.com/office/officeart/2005/8/layout/cycle4#2"/>
    <dgm:cxn modelId="{FB705889-1BE0-0842-9544-9CC4661672C9}" type="presParOf" srcId="{4C2AA272-EE5E-114B-8DC5-32863548BF21}" destId="{641E83A4-312F-6E4D-A003-BF552635FBA9}" srcOrd="0" destOrd="0" presId="urn:microsoft.com/office/officeart/2005/8/layout/cycle4#2"/>
    <dgm:cxn modelId="{E9A1E5E1-2960-F640-AC0D-5FE95FC7A989}" type="presParOf" srcId="{641E83A4-312F-6E4D-A003-BF552635FBA9}" destId="{80B42364-F2F9-E84A-948B-597900802512}" srcOrd="0" destOrd="0" presId="urn:microsoft.com/office/officeart/2005/8/layout/cycle4#2"/>
    <dgm:cxn modelId="{B4B9D15A-30BB-324B-88B3-9E5EF09C2B59}" type="presParOf" srcId="{641E83A4-312F-6E4D-A003-BF552635FBA9}" destId="{ACD041F1-0CBD-D74A-A4BF-B19A6A6E4ABE}" srcOrd="1" destOrd="0" presId="urn:microsoft.com/office/officeart/2005/8/layout/cycle4#2"/>
    <dgm:cxn modelId="{B594D1AE-E886-9541-86DE-BCC17022A900}" type="presParOf" srcId="{4C2AA272-EE5E-114B-8DC5-32863548BF21}" destId="{A8F0276F-1107-C643-AE88-C1ACCE8868EB}" srcOrd="1" destOrd="0" presId="urn:microsoft.com/office/officeart/2005/8/layout/cycle4#2"/>
    <dgm:cxn modelId="{EE09ED06-6192-314A-864E-FC05488E3DBE}" type="presParOf" srcId="{A8F0276F-1107-C643-AE88-C1ACCE8868EB}" destId="{33AF96FA-FFE6-C34E-BBBC-A7FE1809A2C0}" srcOrd="0" destOrd="0" presId="urn:microsoft.com/office/officeart/2005/8/layout/cycle4#2"/>
    <dgm:cxn modelId="{3E4887C1-8E7F-324F-9872-9D3E777F5A04}" type="presParOf" srcId="{A8F0276F-1107-C643-AE88-C1ACCE8868EB}" destId="{0355A7F7-B51B-E644-81B7-C9960A7361B4}" srcOrd="1" destOrd="0" presId="urn:microsoft.com/office/officeart/2005/8/layout/cycle4#2"/>
    <dgm:cxn modelId="{2BEBF5D6-8720-FA4B-922C-D78324ABA830}" type="presParOf" srcId="{4C2AA272-EE5E-114B-8DC5-32863548BF21}" destId="{B6C76DAE-05F6-664A-84F6-77D74AE67CA5}" srcOrd="2" destOrd="0" presId="urn:microsoft.com/office/officeart/2005/8/layout/cycle4#2"/>
    <dgm:cxn modelId="{B923B77D-CD95-9242-AB8B-7CECC33BEB5F}" type="presParOf" srcId="{B6C76DAE-05F6-664A-84F6-77D74AE67CA5}" destId="{D18DD8A1-DA29-B74E-8631-277C99C11976}" srcOrd="0" destOrd="0" presId="urn:microsoft.com/office/officeart/2005/8/layout/cycle4#2"/>
    <dgm:cxn modelId="{8A54C454-01A1-8E47-B8A9-1BF4840DA61B}" type="presParOf" srcId="{B6C76DAE-05F6-664A-84F6-77D74AE67CA5}" destId="{F302BA81-37F4-8F4D-B8A9-70EEEBC69C36}" srcOrd="1" destOrd="0" presId="urn:microsoft.com/office/officeart/2005/8/layout/cycle4#2"/>
    <dgm:cxn modelId="{95BEAE12-BC69-E240-BC49-32CD5D25F469}" type="presParOf" srcId="{4C2AA272-EE5E-114B-8DC5-32863548BF21}" destId="{91B1C03C-4451-CA4C-AC1B-F9ED1699E964}" srcOrd="3" destOrd="0" presId="urn:microsoft.com/office/officeart/2005/8/layout/cycle4#2"/>
    <dgm:cxn modelId="{C48E67CB-9481-9943-BC4E-280CCCC6C654}" type="presParOf" srcId="{91B1C03C-4451-CA4C-AC1B-F9ED1699E964}" destId="{1B275871-E10B-3149-9F47-BCBA3FB813E4}" srcOrd="0" destOrd="0" presId="urn:microsoft.com/office/officeart/2005/8/layout/cycle4#2"/>
    <dgm:cxn modelId="{EEAD3EAE-ACA6-5F42-B187-9534F668C496}" type="presParOf" srcId="{91B1C03C-4451-CA4C-AC1B-F9ED1699E964}" destId="{06B4635F-DBEB-3749-8013-582F3D87D356}" srcOrd="1" destOrd="0" presId="urn:microsoft.com/office/officeart/2005/8/layout/cycle4#2"/>
    <dgm:cxn modelId="{28C5A9A2-AE3B-9545-86DA-3B5A169D96BA}" type="presParOf" srcId="{4C2AA272-EE5E-114B-8DC5-32863548BF21}" destId="{8D09CD47-FCDE-E74A-980C-31BEA5B0E9B5}" srcOrd="4" destOrd="0" presId="urn:microsoft.com/office/officeart/2005/8/layout/cycle4#2"/>
    <dgm:cxn modelId="{A4DEF0A3-A7C0-5946-A6BB-3F391A809FB5}" type="presParOf" srcId="{EF7BB8C6-4848-7B47-AFB3-C2F8AB1D0C26}" destId="{ADE4AE70-A0D1-BF4B-81B6-028D8F9BFEE6}" srcOrd="1" destOrd="0" presId="urn:microsoft.com/office/officeart/2005/8/layout/cycle4#2"/>
    <dgm:cxn modelId="{33E85B6D-6CB0-E642-BFD1-5C049A5892FD}" type="presParOf" srcId="{ADE4AE70-A0D1-BF4B-81B6-028D8F9BFEE6}" destId="{9E6FBC5E-AFD8-224E-B38B-2688BF122A53}" srcOrd="0" destOrd="0" presId="urn:microsoft.com/office/officeart/2005/8/layout/cycle4#2"/>
    <dgm:cxn modelId="{FD46EB5F-6583-524B-B7C4-470C5C393E28}" type="presParOf" srcId="{ADE4AE70-A0D1-BF4B-81B6-028D8F9BFEE6}" destId="{0079145D-538C-A44A-87FF-74C6D5CC5B54}" srcOrd="1" destOrd="0" presId="urn:microsoft.com/office/officeart/2005/8/layout/cycle4#2"/>
    <dgm:cxn modelId="{8CF30105-33C6-C44C-B766-E29BF85EFA62}" type="presParOf" srcId="{ADE4AE70-A0D1-BF4B-81B6-028D8F9BFEE6}" destId="{2F583B56-7564-C449-AC6E-423BBCEF5717}" srcOrd="2" destOrd="0" presId="urn:microsoft.com/office/officeart/2005/8/layout/cycle4#2"/>
    <dgm:cxn modelId="{E2C91B2B-3D1A-0449-AE82-9D2C56C4C546}" type="presParOf" srcId="{ADE4AE70-A0D1-BF4B-81B6-028D8F9BFEE6}" destId="{E81C20FF-AA47-8340-803D-CF9568D13FD7}" srcOrd="3" destOrd="0" presId="urn:microsoft.com/office/officeart/2005/8/layout/cycle4#2"/>
    <dgm:cxn modelId="{C969D72D-034D-F448-A2EF-C3D0F6B7BF51}" type="presParOf" srcId="{ADE4AE70-A0D1-BF4B-81B6-028D8F9BFEE6}" destId="{E467176C-6AE5-1A41-AF73-33AC281B25F1}" srcOrd="4" destOrd="0" presId="urn:microsoft.com/office/officeart/2005/8/layout/cycle4#2"/>
    <dgm:cxn modelId="{80820523-63C9-4C44-B29C-F2105B1B07D7}" type="presParOf" srcId="{EF7BB8C6-4848-7B47-AFB3-C2F8AB1D0C26}" destId="{2F88C87E-C720-B44E-B2A9-1A1153783123}" srcOrd="2" destOrd="0" presId="urn:microsoft.com/office/officeart/2005/8/layout/cycle4#2"/>
    <dgm:cxn modelId="{788E4B51-7455-F140-8AF5-8C03017D139B}" type="presParOf" srcId="{EF7BB8C6-4848-7B47-AFB3-C2F8AB1D0C26}" destId="{78BCF01A-CD1E-DF43-B23A-3259CC41584B}" srcOrd="3" destOrd="0" presId="urn:microsoft.com/office/officeart/2005/8/layout/cycle4#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C9814-9B91-5741-B178-F0FDEAA64758}">
      <dsp:nvSpPr>
        <dsp:cNvPr id="0" name=""/>
        <dsp:cNvSpPr/>
      </dsp:nvSpPr>
      <dsp:spPr>
        <a:xfrm>
          <a:off x="1260534" y="-45699"/>
          <a:ext cx="5693033" cy="5542068"/>
        </a:xfrm>
        <a:prstGeom prst="ellipse">
          <a:avLst/>
        </a:prstGeom>
        <a:solidFill>
          <a:schemeClr val="accent1">
            <a:shade val="80000"/>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Teaching and Learning</a:t>
          </a:r>
        </a:p>
      </dsp:txBody>
      <dsp:txXfrm>
        <a:off x="3311164" y="231403"/>
        <a:ext cx="1591772" cy="831310"/>
      </dsp:txXfrm>
    </dsp:sp>
    <dsp:sp modelId="{3DE69643-09D7-6B40-9E84-8C61B40B08FB}">
      <dsp:nvSpPr>
        <dsp:cNvPr id="0" name=""/>
        <dsp:cNvSpPr/>
      </dsp:nvSpPr>
      <dsp:spPr>
        <a:xfrm>
          <a:off x="1890223" y="971313"/>
          <a:ext cx="4433654" cy="4616453"/>
        </a:xfrm>
        <a:prstGeom prst="ellipse">
          <a:avLst/>
        </a:prstGeom>
        <a:solidFill>
          <a:schemeClr val="accent1">
            <a:shade val="80000"/>
            <a:hueOff val="0"/>
            <a:satOff val="-21795"/>
            <a:lumOff val="12681"/>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Guided Exploration and Progression</a:t>
          </a:r>
        </a:p>
      </dsp:txBody>
      <dsp:txXfrm>
        <a:off x="3332269" y="1248301"/>
        <a:ext cx="1549562" cy="830961"/>
      </dsp:txXfrm>
    </dsp:sp>
    <dsp:sp modelId="{37FCEEA9-EBD0-A64D-BC69-A8817EF10F75}">
      <dsp:nvSpPr>
        <dsp:cNvPr id="0" name=""/>
        <dsp:cNvSpPr/>
      </dsp:nvSpPr>
      <dsp:spPr>
        <a:xfrm>
          <a:off x="2444430" y="2171127"/>
          <a:ext cx="3325240" cy="3325240"/>
        </a:xfrm>
        <a:prstGeom prst="ellipse">
          <a:avLst/>
        </a:prstGeom>
        <a:solidFill>
          <a:schemeClr val="accent1">
            <a:shade val="80000"/>
            <a:hueOff val="0"/>
            <a:satOff val="-43591"/>
            <a:lumOff val="25363"/>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Academic and Student Support</a:t>
          </a:r>
        </a:p>
      </dsp:txBody>
      <dsp:txXfrm>
        <a:off x="3332269" y="2420520"/>
        <a:ext cx="1549562" cy="748179"/>
      </dsp:txXfrm>
    </dsp:sp>
    <dsp:sp modelId="{8783FBD2-5703-A345-9B9C-B40519C17842}">
      <dsp:nvSpPr>
        <dsp:cNvPr id="0" name=""/>
        <dsp:cNvSpPr/>
      </dsp:nvSpPr>
      <dsp:spPr>
        <a:xfrm>
          <a:off x="2998637" y="3279540"/>
          <a:ext cx="2216827" cy="2216827"/>
        </a:xfrm>
        <a:prstGeom prst="ellipse">
          <a:avLst/>
        </a:prstGeom>
        <a:solidFill>
          <a:schemeClr val="accent1">
            <a:shade val="80000"/>
            <a:hueOff val="0"/>
            <a:satOff val="-65386"/>
            <a:lumOff val="38044"/>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Clear Pathways and Programs</a:t>
          </a:r>
        </a:p>
      </dsp:txBody>
      <dsp:txXfrm>
        <a:off x="3323284" y="3833747"/>
        <a:ext cx="1567533" cy="1108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DD8A1-DA29-B74E-8631-277C99C11976}">
      <dsp:nvSpPr>
        <dsp:cNvPr id="0" name=""/>
        <dsp:cNvSpPr/>
      </dsp:nvSpPr>
      <dsp:spPr>
        <a:xfrm>
          <a:off x="4922110" y="3107485"/>
          <a:ext cx="3296994" cy="185363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Student Preparation and Success</a:t>
          </a:r>
        </a:p>
      </dsp:txBody>
      <dsp:txXfrm>
        <a:off x="5951926" y="3611612"/>
        <a:ext cx="2226460" cy="1308791"/>
      </dsp:txXfrm>
    </dsp:sp>
    <dsp:sp modelId="{1B275871-E10B-3149-9F47-BCBA3FB813E4}">
      <dsp:nvSpPr>
        <dsp:cNvPr id="0" name=""/>
        <dsp:cNvSpPr/>
      </dsp:nvSpPr>
      <dsp:spPr>
        <a:xfrm>
          <a:off x="197766" y="3225901"/>
          <a:ext cx="3250703" cy="166334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Grading Policies</a:t>
          </a:r>
        </a:p>
        <a:p>
          <a:pPr marL="114300" lvl="1" indent="-114300" algn="l" defTabSz="622300">
            <a:lnSpc>
              <a:spcPct val="90000"/>
            </a:lnSpc>
            <a:spcBef>
              <a:spcPct val="0"/>
            </a:spcBef>
            <a:spcAft>
              <a:spcPct val="15000"/>
            </a:spcAft>
            <a:buChar char="•"/>
          </a:pPr>
          <a:r>
            <a:rPr lang="en-US" sz="1400" kern="1200" dirty="0"/>
            <a:t>Student Preparation and Success</a:t>
          </a:r>
        </a:p>
        <a:p>
          <a:pPr marL="114300" lvl="1" indent="-114300" algn="l" defTabSz="622300">
            <a:lnSpc>
              <a:spcPct val="90000"/>
            </a:lnSpc>
            <a:spcBef>
              <a:spcPct val="0"/>
            </a:spcBef>
            <a:spcAft>
              <a:spcPct val="15000"/>
            </a:spcAft>
            <a:buChar char="•"/>
          </a:pPr>
          <a:r>
            <a:rPr lang="en-US" sz="1400" kern="1200" dirty="0"/>
            <a:t>Educational Programs</a:t>
          </a:r>
        </a:p>
      </dsp:txBody>
      <dsp:txXfrm>
        <a:off x="234304" y="3678275"/>
        <a:ext cx="2202416" cy="1174429"/>
      </dsp:txXfrm>
    </dsp:sp>
    <dsp:sp modelId="{33AF96FA-FFE6-C34E-BBBC-A7FE1809A2C0}">
      <dsp:nvSpPr>
        <dsp:cNvPr id="0" name=""/>
        <dsp:cNvSpPr/>
      </dsp:nvSpPr>
      <dsp:spPr>
        <a:xfrm>
          <a:off x="4855511" y="-14529"/>
          <a:ext cx="3298814" cy="155127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Student Preparation and Success</a:t>
          </a:r>
        </a:p>
        <a:p>
          <a:pPr marL="114300" lvl="1" indent="-114300" algn="l" defTabSz="622300">
            <a:lnSpc>
              <a:spcPct val="90000"/>
            </a:lnSpc>
            <a:spcBef>
              <a:spcPct val="0"/>
            </a:spcBef>
            <a:spcAft>
              <a:spcPct val="15000"/>
            </a:spcAft>
            <a:buChar char="•"/>
          </a:pPr>
          <a:r>
            <a:rPr lang="en-US" sz="1400" kern="1200" dirty="0"/>
            <a:t>Educational Programs</a:t>
          </a:r>
        </a:p>
      </dsp:txBody>
      <dsp:txXfrm>
        <a:off x="5879231" y="19547"/>
        <a:ext cx="2241018" cy="1095305"/>
      </dsp:txXfrm>
    </dsp:sp>
    <dsp:sp modelId="{80B42364-F2F9-E84A-948B-597900802512}">
      <dsp:nvSpPr>
        <dsp:cNvPr id="0" name=""/>
        <dsp:cNvSpPr/>
      </dsp:nvSpPr>
      <dsp:spPr>
        <a:xfrm>
          <a:off x="106429" y="-36045"/>
          <a:ext cx="3331312" cy="173739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Curriculum</a:t>
          </a:r>
        </a:p>
        <a:p>
          <a:pPr marL="114300" lvl="1" indent="-114300" algn="l" defTabSz="622300">
            <a:lnSpc>
              <a:spcPct val="90000"/>
            </a:lnSpc>
            <a:spcBef>
              <a:spcPct val="0"/>
            </a:spcBef>
            <a:spcAft>
              <a:spcPct val="15000"/>
            </a:spcAft>
            <a:buChar char="•"/>
          </a:pPr>
          <a:r>
            <a:rPr lang="en-US" sz="1400" kern="1200" dirty="0"/>
            <a:t>Educational Programs</a:t>
          </a:r>
        </a:p>
        <a:p>
          <a:pPr marL="114300" lvl="1" indent="-114300" algn="l" defTabSz="622300">
            <a:lnSpc>
              <a:spcPct val="90000"/>
            </a:lnSpc>
            <a:spcBef>
              <a:spcPct val="0"/>
            </a:spcBef>
            <a:spcAft>
              <a:spcPct val="15000"/>
            </a:spcAft>
            <a:buChar char="•"/>
          </a:pPr>
          <a:r>
            <a:rPr lang="en-US" sz="1400" kern="1200" dirty="0"/>
            <a:t>Degree and Certificate Requirements</a:t>
          </a:r>
        </a:p>
        <a:p>
          <a:pPr marL="114300" lvl="1" indent="-114300" algn="l" defTabSz="622300">
            <a:lnSpc>
              <a:spcPct val="90000"/>
            </a:lnSpc>
            <a:spcBef>
              <a:spcPct val="0"/>
            </a:spcBef>
            <a:spcAft>
              <a:spcPct val="15000"/>
            </a:spcAft>
            <a:buChar char="•"/>
          </a:pPr>
          <a:r>
            <a:rPr lang="en-US" sz="1400" kern="1200" dirty="0"/>
            <a:t>Student Preparation and Success</a:t>
          </a:r>
        </a:p>
      </dsp:txBody>
      <dsp:txXfrm>
        <a:off x="144594" y="2120"/>
        <a:ext cx="2255588" cy="1226719"/>
      </dsp:txXfrm>
    </dsp:sp>
    <dsp:sp modelId="{9E6FBC5E-AFD8-224E-B38B-2688BF122A53}">
      <dsp:nvSpPr>
        <dsp:cNvPr id="0" name=""/>
        <dsp:cNvSpPr/>
      </dsp:nvSpPr>
      <dsp:spPr>
        <a:xfrm>
          <a:off x="1967250" y="290850"/>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Clear pathways and programs</a:t>
          </a:r>
        </a:p>
      </dsp:txBody>
      <dsp:txXfrm>
        <a:off x="2582054" y="905654"/>
        <a:ext cx="1484267" cy="1484267"/>
      </dsp:txXfrm>
    </dsp:sp>
    <dsp:sp modelId="{0079145D-538C-A44A-87FF-74C6D5CC5B54}">
      <dsp:nvSpPr>
        <dsp:cNvPr id="0" name=""/>
        <dsp:cNvSpPr/>
      </dsp:nvSpPr>
      <dsp:spPr>
        <a:xfrm rot="5400000">
          <a:off x="4163277" y="290850"/>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Guided Exploration and Progress</a:t>
          </a:r>
        </a:p>
      </dsp:txBody>
      <dsp:txXfrm rot="-5400000">
        <a:off x="4163277" y="905654"/>
        <a:ext cx="1484267" cy="1484267"/>
      </dsp:txXfrm>
    </dsp:sp>
    <dsp:sp modelId="{2F583B56-7564-C449-AC6E-423BBCEF5717}">
      <dsp:nvSpPr>
        <dsp:cNvPr id="0" name=""/>
        <dsp:cNvSpPr/>
      </dsp:nvSpPr>
      <dsp:spPr>
        <a:xfrm rot="10800000">
          <a:off x="4163277" y="2486877"/>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Academic and Student Support</a:t>
          </a:r>
        </a:p>
      </dsp:txBody>
      <dsp:txXfrm rot="10800000">
        <a:off x="4163277" y="2486877"/>
        <a:ext cx="1484267" cy="1484267"/>
      </dsp:txXfrm>
    </dsp:sp>
    <dsp:sp modelId="{E81C20FF-AA47-8340-803D-CF9568D13FD7}">
      <dsp:nvSpPr>
        <dsp:cNvPr id="0" name=""/>
        <dsp:cNvSpPr/>
      </dsp:nvSpPr>
      <dsp:spPr>
        <a:xfrm rot="16200000">
          <a:off x="1967250" y="2486877"/>
          <a:ext cx="2099071" cy="2099071"/>
        </a:xfrm>
        <a:prstGeom prst="pieWedge">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Teaching and Learning</a:t>
          </a:r>
        </a:p>
      </dsp:txBody>
      <dsp:txXfrm rot="5400000">
        <a:off x="2582054" y="2486877"/>
        <a:ext cx="1484267" cy="1484267"/>
      </dsp:txXfrm>
    </dsp:sp>
    <dsp:sp modelId="{2F88C87E-C720-B44E-B2A9-1A1153783123}">
      <dsp:nvSpPr>
        <dsp:cNvPr id="0" name=""/>
        <dsp:cNvSpPr/>
      </dsp:nvSpPr>
      <dsp:spPr>
        <a:xfrm>
          <a:off x="3752431" y="2002103"/>
          <a:ext cx="724737" cy="630206"/>
        </a:xfrm>
        <a:prstGeom prst="circularArrow">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dsp:style>
    </dsp:sp>
    <dsp:sp modelId="{78BCF01A-CD1E-DF43-B23A-3259CC41584B}">
      <dsp:nvSpPr>
        <dsp:cNvPr id="0" name=""/>
        <dsp:cNvSpPr/>
      </dsp:nvSpPr>
      <dsp:spPr>
        <a:xfrm rot="10800000">
          <a:off x="3752431" y="2244490"/>
          <a:ext cx="724737" cy="630206"/>
        </a:xfrm>
        <a:prstGeom prst="circularArrow">
          <a:avLst/>
        </a:prstGeom>
        <a:gradFill rotWithShape="0">
          <a:gsLst>
            <a:gs pos="0">
              <a:schemeClr val="accent1">
                <a:tint val="60000"/>
                <a:hueOff val="0"/>
                <a:satOff val="0"/>
                <a:lumOff val="0"/>
                <a:alphaOff val="0"/>
                <a:shade val="70000"/>
                <a:satMod val="150000"/>
              </a:schemeClr>
            </a:gs>
            <a:gs pos="34000">
              <a:schemeClr val="accent1">
                <a:tint val="60000"/>
                <a:hueOff val="0"/>
                <a:satOff val="0"/>
                <a:lumOff val="0"/>
                <a:alphaOff val="0"/>
                <a:shade val="70000"/>
                <a:satMod val="140000"/>
              </a:schemeClr>
            </a:gs>
            <a:gs pos="70000">
              <a:schemeClr val="accent1">
                <a:tint val="60000"/>
                <a:hueOff val="0"/>
                <a:satOff val="0"/>
                <a:lumOff val="0"/>
                <a:alphaOff val="0"/>
                <a:tint val="100000"/>
                <a:shade val="90000"/>
                <a:satMod val="140000"/>
              </a:schemeClr>
            </a:gs>
            <a:gs pos="100000">
              <a:schemeClr val="accent1">
                <a:tint val="6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cycle4#2">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A4319E-C77D-0A4F-B3DA-87C8A501969F}" type="datetimeFigureOut">
              <a:rPr lang="en-US" smtClean="0"/>
              <a:t>5/17/2018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70B0FC-0463-F54E-BD1D-5041FE437A46}" type="slidenum">
              <a:rPr lang="en-US" smtClean="0"/>
              <a:t>‹#›</a:t>
            </a:fld>
            <a:endParaRPr lang="en-US"/>
          </a:p>
        </p:txBody>
      </p:sp>
    </p:spTree>
    <p:extLst>
      <p:ext uri="{BB962C8B-B14F-4D97-AF65-F5344CB8AC3E}">
        <p14:creationId xmlns:p14="http://schemas.microsoft.com/office/powerpoint/2010/main" val="16007718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selves, determine</a:t>
            </a:r>
            <a:r>
              <a:rPr lang="en-US" baseline="0" dirty="0"/>
              <a:t> who is in the room.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6</a:t>
            </a:fld>
            <a:endParaRPr lang="en-US"/>
          </a:p>
        </p:txBody>
      </p:sp>
    </p:spTree>
    <p:extLst>
      <p:ext uri="{BB962C8B-B14F-4D97-AF65-F5344CB8AC3E}">
        <p14:creationId xmlns:p14="http://schemas.microsoft.com/office/powerpoint/2010/main" val="616449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11</a:t>
            </a:fld>
            <a:endParaRPr lang="en-US"/>
          </a:p>
        </p:txBody>
      </p:sp>
    </p:spTree>
    <p:extLst>
      <p:ext uri="{BB962C8B-B14F-4D97-AF65-F5344CB8AC3E}">
        <p14:creationId xmlns:p14="http://schemas.microsoft.com/office/powerpoint/2010/main" val="357730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4EDF79-22EF-F24F-A224-DBAA4CBB224E}"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59C7F-2C16-9343-856F-5F5D9198D5D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4EDF79-22EF-F24F-A224-DBAA4CBB224E}"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59C7F-2C16-9343-856F-5F5D9198D5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4EDF79-22EF-F24F-A224-DBAA4CBB224E}"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59C7F-2C16-9343-856F-5F5D9198D5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4EDF79-22EF-F24F-A224-DBAA4CBB224E}"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59C7F-2C16-9343-856F-5F5D9198D5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4EDF79-22EF-F24F-A224-DBAA4CBB224E}" type="datetimeFigureOut">
              <a:rPr lang="en-US" smtClean="0"/>
              <a:t>5/17/2018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59C7F-2C16-9343-856F-5F5D9198D5D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4EDF79-22EF-F24F-A224-DBAA4CBB224E}"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59C7F-2C16-9343-856F-5F5D9198D5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4EDF79-22EF-F24F-A224-DBAA4CBB224E}" type="datetimeFigureOut">
              <a:rPr lang="en-US" smtClean="0"/>
              <a:t>5/17/2018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359C7F-2C16-9343-856F-5F5D9198D5D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4EDF79-22EF-F24F-A224-DBAA4CBB224E}" type="datetimeFigureOut">
              <a:rPr lang="en-US" smtClean="0"/>
              <a:t>5/17/2018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359C7F-2C16-9343-856F-5F5D9198D5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EDF79-22EF-F24F-A224-DBAA4CBB224E}" type="datetimeFigureOut">
              <a:rPr lang="en-US" smtClean="0"/>
              <a:t>5/17/2018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359C7F-2C16-9343-856F-5F5D9198D5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4EDF79-22EF-F24F-A224-DBAA4CBB224E}"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59C7F-2C16-9343-856F-5F5D9198D5D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4EDF79-22EF-F24F-A224-DBAA4CBB224E}" type="datetimeFigureOut">
              <a:rPr lang="en-US" smtClean="0"/>
              <a:t>5/17/2018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59C7F-2C16-9343-856F-5F5D9198D5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84EDF79-22EF-F24F-A224-DBAA4CBB224E}" type="datetimeFigureOut">
              <a:rPr lang="en-US" smtClean="0"/>
              <a:t>5/17/2018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9359C7F-2C16-9343-856F-5F5D9198D5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iepi.cccco.edu/guided-pathways" TargetMode="External"/><Relationship Id="rId2" Type="http://schemas.openxmlformats.org/officeDocument/2006/relationships/hyperlink" Target="https://www.asccc.org/content/developing-guided-pathways-importance-faculty-voice-and-leadership" TargetMode="External"/><Relationship Id="rId1" Type="http://schemas.openxmlformats.org/officeDocument/2006/relationships/slideLayout" Target="../slideLayouts/slideLayout2.xml"/><Relationship Id="rId6" Type="http://schemas.openxmlformats.org/officeDocument/2006/relationships/hyperlink" Target="http://www.dof.ca.gov/budget/Trailer_Bill_Language/documents/307CCCGuidedPathways_001.pdf" TargetMode="External"/><Relationship Id="rId5" Type="http://schemas.openxmlformats.org/officeDocument/2006/relationships/hyperlink" Target="https://www.caguidedpathways.org/" TargetMode="External"/><Relationship Id="rId4" Type="http://schemas.openxmlformats.org/officeDocument/2006/relationships/hyperlink" Target="http://www.aacc.nche.edu/Resources/aaccprograms/pathways/Pages/default.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885" y="1747380"/>
            <a:ext cx="8336071" cy="1872641"/>
          </a:xfrm>
        </p:spPr>
        <p:txBody>
          <a:bodyPr anchor="ctr"/>
          <a:lstStyle/>
          <a:p>
            <a:pPr algn="ctr"/>
            <a:r>
              <a:rPr lang="en-US" sz="3600" cap="none" dirty="0">
                <a:latin typeface="+mn-lt"/>
                <a:cs typeface="Times New Roman"/>
              </a:rPr>
              <a:t>Guided Pathways 101:</a:t>
            </a:r>
            <a:br>
              <a:rPr lang="en-US" sz="3600" cap="none" dirty="0">
                <a:latin typeface="+mn-lt"/>
                <a:cs typeface="Times New Roman"/>
              </a:rPr>
            </a:br>
            <a:r>
              <a:rPr lang="en-US" sz="3600" cap="none" dirty="0">
                <a:latin typeface="+mn-lt"/>
                <a:cs typeface="Times New Roman"/>
              </a:rPr>
              <a:t>Introduction and a Faculty Perspective</a:t>
            </a:r>
          </a:p>
        </p:txBody>
      </p:sp>
      <p:pic>
        <p:nvPicPr>
          <p:cNvPr id="5" name="Picture 4" descr="ASCCC_Logo"/>
          <p:cNvPicPr/>
          <p:nvPr/>
        </p:nvPicPr>
        <p:blipFill>
          <a:blip r:embed="rId3"/>
          <a:srcRect/>
          <a:stretch>
            <a:fillRect/>
          </a:stretch>
        </p:blipFill>
        <p:spPr bwMode="auto">
          <a:xfrm>
            <a:off x="2141950" y="400049"/>
            <a:ext cx="4816258" cy="1478855"/>
          </a:xfrm>
          <a:prstGeom prst="rect">
            <a:avLst/>
          </a:prstGeom>
          <a:noFill/>
          <a:ln w="9525">
            <a:noFill/>
            <a:miter lim="800000"/>
            <a:headEnd/>
            <a:tailEnd/>
          </a:ln>
        </p:spPr>
      </p:pic>
    </p:spTree>
    <p:extLst>
      <p:ext uri="{BB962C8B-B14F-4D97-AF65-F5344CB8AC3E}">
        <p14:creationId xmlns:p14="http://schemas.microsoft.com/office/powerpoint/2010/main" val="927408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STAY ON the Path</a:t>
            </a:r>
          </a:p>
        </p:txBody>
      </p:sp>
      <p:sp>
        <p:nvSpPr>
          <p:cNvPr id="3" name="Content Placeholder 2"/>
          <p:cNvSpPr>
            <a:spLocks noGrp="1"/>
          </p:cNvSpPr>
          <p:nvPr>
            <p:ph idx="1"/>
          </p:nvPr>
        </p:nvSpPr>
        <p:spPr>
          <a:xfrm>
            <a:off x="457200" y="1600200"/>
            <a:ext cx="8229600" cy="5257800"/>
          </a:xfrm>
        </p:spPr>
        <p:txBody>
          <a:bodyPr>
            <a:normAutofit/>
          </a:bodyPr>
          <a:lstStyle/>
          <a:p>
            <a:r>
              <a:rPr lang="en-US" dirty="0">
                <a:ea typeface="Times New Roman" charset="0"/>
                <a:cs typeface="Times New Roman" charset="0"/>
              </a:rPr>
              <a:t>Support students with ongoing advising mechanisms to support informed choices, strengthen clarity about opportunities, develop an academic plan with a predictable schedule, monitor progress, and intervene if they go off track </a:t>
            </a:r>
          </a:p>
          <a:p>
            <a:pPr marL="0" indent="0">
              <a:buNone/>
            </a:pPr>
            <a:endParaRPr lang="en-US" sz="1200" dirty="0">
              <a:ea typeface="Times New Roman" charset="0"/>
              <a:cs typeface="Times New Roman" charset="0"/>
            </a:endParaRPr>
          </a:p>
          <a:p>
            <a:r>
              <a:rPr lang="en-US" dirty="0">
                <a:ea typeface="Times New Roman" charset="0"/>
                <a:cs typeface="Times New Roman" charset="0"/>
              </a:rPr>
              <a:t>Embed academic and nonacademic support services throughout programs to promote student learning, persistence, and retention </a:t>
            </a:r>
          </a:p>
        </p:txBody>
      </p:sp>
      <p:pic>
        <p:nvPicPr>
          <p:cNvPr id="7" name="Picture 6">
            <a:extLst>
              <a:ext uri="{FF2B5EF4-FFF2-40B4-BE49-F238E27FC236}">
                <a16:creationId xmlns:a16="http://schemas.microsoft.com/office/drawing/2014/main" id="{93DE6720-916C-4348-A75E-DFC9809CF689}"/>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446739" y="4621802"/>
            <a:ext cx="3582444" cy="2236198"/>
          </a:xfrm>
          <a:prstGeom prst="rect">
            <a:avLst/>
          </a:prstGeom>
        </p:spPr>
      </p:pic>
    </p:spTree>
    <p:extLst>
      <p:ext uri="{BB962C8B-B14F-4D97-AF65-F5344CB8AC3E}">
        <p14:creationId xmlns:p14="http://schemas.microsoft.com/office/powerpoint/2010/main" val="3350499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ENSURE LEARNING</a:t>
            </a:r>
          </a:p>
        </p:txBody>
      </p:sp>
      <p:sp>
        <p:nvSpPr>
          <p:cNvPr id="3" name="Content Placeholder 2"/>
          <p:cNvSpPr>
            <a:spLocks noGrp="1"/>
          </p:cNvSpPr>
          <p:nvPr>
            <p:ph sz="half" idx="1"/>
          </p:nvPr>
        </p:nvSpPr>
        <p:spPr>
          <a:xfrm>
            <a:off x="457200" y="1615858"/>
            <a:ext cx="4038600" cy="5054252"/>
          </a:xfrm>
        </p:spPr>
        <p:txBody>
          <a:bodyPr>
            <a:normAutofit fontScale="92500"/>
          </a:bodyPr>
          <a:lstStyle/>
          <a:p>
            <a:r>
              <a:rPr lang="en-US" sz="2400" dirty="0">
                <a:ea typeface="Times New Roman" charset="0"/>
                <a:cs typeface="Times New Roman" charset="0"/>
              </a:rPr>
              <a:t>Establish program-level learning outcomes aligned with the requirements for success in employment and/or further education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Apply the results of learning outcomes assessments to improve the effectiveness of instruction across programs </a:t>
            </a:r>
          </a:p>
          <a:p>
            <a:pPr marL="0" indent="0">
              <a:buNone/>
            </a:pPr>
            <a:endParaRPr lang="en-US" sz="1000" dirty="0">
              <a:ea typeface="Times New Roman" charset="0"/>
              <a:cs typeface="Times New Roman" charset="0"/>
            </a:endParaRPr>
          </a:p>
          <a:p>
            <a:r>
              <a:rPr lang="en-US" sz="2400" dirty="0">
                <a:ea typeface="Times New Roman" charset="0"/>
                <a:cs typeface="Times New Roman" charset="0"/>
              </a:rPr>
              <a:t>Ensure incorporation of effective teaching practice throughout the pathways </a:t>
            </a:r>
            <a:endParaRPr lang="en-US" dirty="0">
              <a:ea typeface="Times New Roman" charset="0"/>
              <a:cs typeface="Times New Roman" charset="0"/>
            </a:endParaRPr>
          </a:p>
          <a:p>
            <a:pPr lvl="1"/>
            <a:endParaRPr lang="en-US" dirty="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pic>
        <p:nvPicPr>
          <p:cNvPr id="3074" name="Picture 2" descr="https://www.colourbox.com/preview/4159252-magnifying-glass-learn.jpg">
            <a:extLst>
              <a:ext uri="{FF2B5EF4-FFF2-40B4-BE49-F238E27FC236}">
                <a16:creationId xmlns:a16="http://schemas.microsoft.com/office/drawing/2014/main" id="{CA3D551A-4D87-4FF2-B8AB-86D264B863B4}"/>
              </a:ext>
            </a:extLst>
          </p:cNvPr>
          <p:cNvPicPr>
            <a:picLocks noGrp="1" noChangeAspect="1" noChangeArrowheads="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bwMode="auto">
          <a:xfrm>
            <a:off x="4344081" y="2081643"/>
            <a:ext cx="4524345" cy="34611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492675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4"/>
          <p:cNvSpPr/>
          <p:nvPr/>
        </p:nvSpPr>
        <p:spPr>
          <a:xfrm>
            <a:off x="3760278" y="1948392"/>
            <a:ext cx="1623443" cy="7838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a:p>
        </p:txBody>
      </p:sp>
      <p:graphicFrame>
        <p:nvGraphicFramePr>
          <p:cNvPr id="5" name="Diagram 4"/>
          <p:cNvGraphicFramePr/>
          <p:nvPr>
            <p:extLst/>
          </p:nvPr>
        </p:nvGraphicFramePr>
        <p:xfrm>
          <a:off x="568271" y="1162374"/>
          <a:ext cx="8214102" cy="55420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457200" y="366792"/>
            <a:ext cx="8229600" cy="96756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latin typeface="+mn-lt"/>
              </a:rPr>
              <a:t>Guided Pathways Principles</a:t>
            </a:r>
          </a:p>
        </p:txBody>
      </p:sp>
    </p:spTree>
    <p:extLst>
      <p:ext uri="{BB962C8B-B14F-4D97-AF65-F5344CB8AC3E}">
        <p14:creationId xmlns:p14="http://schemas.microsoft.com/office/powerpoint/2010/main" val="2149220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t>What are you </a:t>
            </a:r>
            <a:br>
              <a:rPr lang="en-US" b="1" dirty="0"/>
            </a:br>
            <a:r>
              <a:rPr lang="en-US" b="1" dirty="0"/>
              <a:t>doing well?</a:t>
            </a:r>
          </a:p>
        </p:txBody>
      </p:sp>
      <p:sp>
        <p:nvSpPr>
          <p:cNvPr id="4" name="Subtitle 3"/>
          <p:cNvSpPr>
            <a:spLocks noGrp="1"/>
          </p:cNvSpPr>
          <p:nvPr>
            <p:ph type="subTitle" idx="1"/>
          </p:nvPr>
        </p:nvSpPr>
        <p:spPr>
          <a:xfrm>
            <a:off x="685800" y="3505199"/>
            <a:ext cx="6400800" cy="2419611"/>
          </a:xfrm>
        </p:spPr>
        <p:txBody>
          <a:bodyPr>
            <a:normAutofit fontScale="85000" lnSpcReduction="10000"/>
          </a:bodyPr>
          <a:lstStyle/>
          <a:p>
            <a:r>
              <a:rPr lang="en-US" sz="3300" dirty="0"/>
              <a:t>Have you already started the implementation of guided pathways and you don’t even know it?</a:t>
            </a:r>
          </a:p>
          <a:p>
            <a:endParaRPr lang="en-US" dirty="0"/>
          </a:p>
          <a:p>
            <a:r>
              <a:rPr lang="en-US" dirty="0">
                <a:solidFill>
                  <a:srgbClr val="FF0000"/>
                </a:solidFill>
              </a:rPr>
              <a:t>(Hint: The answer is yes. Nearly every major initiative you’ve already implemented is part of pathways)! </a:t>
            </a:r>
          </a:p>
        </p:txBody>
      </p:sp>
    </p:spTree>
    <p:extLst>
      <p:ext uri="{BB962C8B-B14F-4D97-AF65-F5344CB8AC3E}">
        <p14:creationId xmlns:p14="http://schemas.microsoft.com/office/powerpoint/2010/main" val="2198045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First steps</a:t>
            </a:r>
          </a:p>
        </p:txBody>
      </p:sp>
      <p:sp>
        <p:nvSpPr>
          <p:cNvPr id="3" name="Content Placeholder 2"/>
          <p:cNvSpPr>
            <a:spLocks noGrp="1"/>
          </p:cNvSpPr>
          <p:nvPr>
            <p:ph idx="1"/>
          </p:nvPr>
        </p:nvSpPr>
        <p:spPr/>
        <p:txBody>
          <a:bodyPr>
            <a:normAutofit fontScale="92500" lnSpcReduction="20000"/>
          </a:bodyPr>
          <a:lstStyle/>
          <a:p>
            <a:r>
              <a:rPr lang="en-US" dirty="0"/>
              <a:t>Think, dream, ask questions, and plan before acting. </a:t>
            </a:r>
          </a:p>
          <a:p>
            <a:endParaRPr lang="en-US" dirty="0"/>
          </a:p>
          <a:p>
            <a:r>
              <a:rPr lang="en-US" dirty="0"/>
              <a:t>Establish the faculty and the academic senate as the prime movers of the effort. </a:t>
            </a:r>
          </a:p>
          <a:p>
            <a:endParaRPr lang="en-US" dirty="0"/>
          </a:p>
          <a:p>
            <a:r>
              <a:rPr lang="en-US" dirty="0"/>
              <a:t>All hands on deck: Get everyone involved (classified, students, faculty, non-instructional faculty, administrators). </a:t>
            </a:r>
          </a:p>
          <a:p>
            <a:endParaRPr lang="en-US" dirty="0"/>
          </a:p>
          <a:p>
            <a:r>
              <a:rPr lang="en-US" dirty="0"/>
              <a:t>Inventory what your college is already doing, and recognize the people doing that work—they are key to the GP success.</a:t>
            </a:r>
          </a:p>
          <a:p>
            <a:endParaRPr lang="en-US" dirty="0"/>
          </a:p>
          <a:p>
            <a:r>
              <a:rPr lang="en-US" dirty="0"/>
              <a:t>Choose some of the easier tasks to get buy-in and show success (Don’t try academic major selection first!) </a:t>
            </a:r>
          </a:p>
          <a:p>
            <a:endParaRPr lang="en-US" dirty="0"/>
          </a:p>
          <a:p>
            <a:r>
              <a:rPr lang="en-US" dirty="0"/>
              <a:t>Focus. Work with intention. Be authentic in your work. </a:t>
            </a:r>
          </a:p>
        </p:txBody>
      </p:sp>
    </p:spTree>
    <p:extLst>
      <p:ext uri="{BB962C8B-B14F-4D97-AF65-F5344CB8AC3E}">
        <p14:creationId xmlns:p14="http://schemas.microsoft.com/office/powerpoint/2010/main" val="262237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rPr>
              <a:t>The 10+1 and Guided Pathways</a:t>
            </a:r>
          </a:p>
        </p:txBody>
      </p:sp>
      <p:graphicFrame>
        <p:nvGraphicFramePr>
          <p:cNvPr id="4" name="Content Placeholder 3"/>
          <p:cNvGraphicFramePr>
            <a:graphicFrameLocks noGrp="1"/>
          </p:cNvGraphicFramePr>
          <p:nvPr>
            <p:ph idx="1"/>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193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caveat:</a:t>
            </a:r>
          </a:p>
        </p:txBody>
      </p:sp>
      <p:sp>
        <p:nvSpPr>
          <p:cNvPr id="3" name="Content Placeholder 2"/>
          <p:cNvSpPr>
            <a:spLocks noGrp="1"/>
          </p:cNvSpPr>
          <p:nvPr>
            <p:ph idx="1"/>
          </p:nvPr>
        </p:nvSpPr>
        <p:spPr/>
        <p:txBody>
          <a:bodyPr>
            <a:normAutofit lnSpcReduction="10000"/>
          </a:bodyPr>
          <a:lstStyle/>
          <a:p>
            <a:pPr lvl="1"/>
            <a:r>
              <a:rPr lang="en-US" sz="3200" dirty="0"/>
              <a:t>Beware the rainmakers, the regional consortia, the consultants, the programs, the instant-pathways sellers, etc. </a:t>
            </a:r>
          </a:p>
          <a:p>
            <a:pPr lvl="1"/>
            <a:endParaRPr lang="en-US" sz="2400" dirty="0"/>
          </a:p>
          <a:p>
            <a:pPr lvl="1"/>
            <a:r>
              <a:rPr lang="en-US" sz="3200" dirty="0"/>
              <a:t>Those can be valuable resources; they can also be traps that move the development of your programs out of the hands of faculty and into the hands of people whose goal is profit, not student success. </a:t>
            </a:r>
          </a:p>
          <a:p>
            <a:pPr lvl="1"/>
            <a:endParaRPr lang="en-US" dirty="0"/>
          </a:p>
          <a:p>
            <a:pPr lvl="1"/>
            <a:endParaRPr lang="en-US" dirty="0"/>
          </a:p>
        </p:txBody>
      </p:sp>
    </p:spTree>
    <p:extLst>
      <p:ext uri="{BB962C8B-B14F-4D97-AF65-F5344CB8AC3E}">
        <p14:creationId xmlns:p14="http://schemas.microsoft.com/office/powerpoint/2010/main" val="2732670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patents4life.com/wp-content/uploads/2014/07/iStock_000041330984_Small.jpg">
            <a:extLst>
              <a:ext uri="{FF2B5EF4-FFF2-40B4-BE49-F238E27FC236}">
                <a16:creationId xmlns:a16="http://schemas.microsoft.com/office/drawing/2014/main" id="{3C278FE6-B20D-42EF-BAE5-12D4530BF715}"/>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641350" y="953130"/>
            <a:ext cx="7861300" cy="50895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783983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570"/>
            <a:ext cx="8229600" cy="914400"/>
          </a:xfrm>
        </p:spPr>
        <p:txBody>
          <a:bodyPr/>
          <a:lstStyle/>
          <a:p>
            <a:pPr algn="ctr"/>
            <a:r>
              <a:rPr lang="en-US" b="1" dirty="0">
                <a:latin typeface="+mn-lt"/>
                <a:cs typeface="Times New Roman"/>
              </a:rPr>
              <a:t>RESOURCES</a:t>
            </a:r>
          </a:p>
        </p:txBody>
      </p:sp>
      <p:sp>
        <p:nvSpPr>
          <p:cNvPr id="3" name="Content Placeholder 2"/>
          <p:cNvSpPr>
            <a:spLocks noGrp="1"/>
          </p:cNvSpPr>
          <p:nvPr>
            <p:ph idx="1"/>
          </p:nvPr>
        </p:nvSpPr>
        <p:spPr>
          <a:xfrm>
            <a:off x="457199" y="1390388"/>
            <a:ext cx="8542751" cy="5086611"/>
          </a:xfrm>
        </p:spPr>
        <p:txBody>
          <a:bodyPr>
            <a:normAutofit/>
          </a:bodyPr>
          <a:lstStyle/>
          <a:p>
            <a:r>
              <a:rPr lang="en-US" u="sng" dirty="0">
                <a:solidFill>
                  <a:srgbClr val="0000FF"/>
                </a:solidFill>
                <a:ea typeface="Times New Roman" charset="0"/>
                <a:cs typeface="Times New Roman" charset="0"/>
                <a:hlinkClick r:id="rId2"/>
              </a:rPr>
              <a:t>ASCCC </a:t>
            </a:r>
            <a:r>
              <a:rPr lang="en-US" u="sng" dirty="0">
                <a:solidFill>
                  <a:srgbClr val="0000CC"/>
                </a:solidFill>
                <a:ea typeface="Times New Roman" charset="0"/>
                <a:cs typeface="Times New Roman" charset="0"/>
                <a:hlinkClick r:id="rId2"/>
              </a:rPr>
              <a:t>Guided Pathways </a:t>
            </a:r>
            <a:endParaRPr lang="en-US" u="sng" dirty="0">
              <a:solidFill>
                <a:srgbClr val="0000CC"/>
              </a:solidFill>
              <a:ea typeface="Times New Roman" charset="0"/>
              <a:cs typeface="Times New Roman" charset="0"/>
            </a:endParaRPr>
          </a:p>
          <a:p>
            <a:pPr marL="0" indent="0">
              <a:buNone/>
            </a:pPr>
            <a:endParaRPr lang="en-US" dirty="0">
              <a:solidFill>
                <a:srgbClr val="0000FF"/>
              </a:solidFill>
              <a:ea typeface="Times New Roman" charset="0"/>
              <a:cs typeface="Times New Roman" charset="0"/>
            </a:endParaRPr>
          </a:p>
          <a:p>
            <a:r>
              <a:rPr lang="en-US" dirty="0">
                <a:solidFill>
                  <a:srgbClr val="0000FF"/>
                </a:solidFill>
                <a:ea typeface="Times New Roman" charset="0"/>
                <a:cs typeface="Times New Roman" charset="0"/>
                <a:hlinkClick r:id="rId3"/>
              </a:rPr>
              <a:t>IEPI Guided Pathways</a:t>
            </a:r>
            <a:endParaRPr lang="en-US" dirty="0">
              <a:solidFill>
                <a:srgbClr val="0000FF"/>
              </a:solidFill>
              <a:ea typeface="Times New Roman" charset="0"/>
              <a:cs typeface="Times New Roman" charset="0"/>
            </a:endParaRPr>
          </a:p>
          <a:p>
            <a:pPr marL="0" indent="0">
              <a:buNone/>
            </a:pPr>
            <a:endParaRPr lang="en-US" dirty="0">
              <a:solidFill>
                <a:srgbClr val="0000FF"/>
              </a:solidFill>
              <a:ea typeface="Times New Roman" charset="0"/>
              <a:cs typeface="Times New Roman" charset="0"/>
            </a:endParaRPr>
          </a:p>
          <a:p>
            <a:r>
              <a:rPr lang="en-US" dirty="0">
                <a:solidFill>
                  <a:srgbClr val="0000FF"/>
                </a:solidFill>
                <a:ea typeface="Times New Roman" charset="0"/>
                <a:cs typeface="Times New Roman" charset="0"/>
                <a:hlinkClick r:id="rId4"/>
              </a:rPr>
              <a:t>AACC Pathways Project</a:t>
            </a:r>
            <a:endParaRPr lang="en-US" dirty="0">
              <a:solidFill>
                <a:srgbClr val="0000FF"/>
              </a:solidFill>
              <a:ea typeface="Times New Roman" charset="0"/>
              <a:cs typeface="Times New Roman" charset="0"/>
            </a:endParaRPr>
          </a:p>
          <a:p>
            <a:pPr marL="0" indent="0">
              <a:buNone/>
            </a:pPr>
            <a:endParaRPr lang="en-US" dirty="0">
              <a:solidFill>
                <a:srgbClr val="0000FF"/>
              </a:solidFill>
              <a:ea typeface="Times New Roman" charset="0"/>
              <a:cs typeface="Times New Roman" charset="0"/>
            </a:endParaRPr>
          </a:p>
          <a:p>
            <a:r>
              <a:rPr lang="en-US" dirty="0">
                <a:solidFill>
                  <a:srgbClr val="0000FF"/>
                </a:solidFill>
                <a:ea typeface="Times New Roman" charset="0"/>
                <a:cs typeface="Times New Roman" charset="0"/>
                <a:hlinkClick r:id="rId5"/>
              </a:rPr>
              <a:t>California Guided Pathways Project </a:t>
            </a:r>
            <a:endParaRPr lang="en-US" dirty="0">
              <a:solidFill>
                <a:srgbClr val="0000FF"/>
              </a:solidFill>
              <a:ea typeface="Times New Roman" charset="0"/>
              <a:cs typeface="Times New Roman" charset="0"/>
            </a:endParaRPr>
          </a:p>
          <a:p>
            <a:pPr marL="0" indent="0">
              <a:buNone/>
            </a:pPr>
            <a:endParaRPr lang="en-US" dirty="0">
              <a:solidFill>
                <a:srgbClr val="0000FF"/>
              </a:solidFill>
              <a:ea typeface="Times New Roman" charset="0"/>
              <a:cs typeface="Times New Roman" charset="0"/>
            </a:endParaRPr>
          </a:p>
          <a:p>
            <a:r>
              <a:rPr lang="en-US" dirty="0">
                <a:solidFill>
                  <a:srgbClr val="0000FF"/>
                </a:solidFill>
                <a:ea typeface="Times New Roman" charset="0"/>
                <a:cs typeface="Times New Roman" charset="0"/>
                <a:hlinkClick r:id="rId6"/>
              </a:rPr>
              <a:t>CCC Guided Pathways Grant Program Trailer Bill Language </a:t>
            </a:r>
            <a:endParaRPr lang="en-US" dirty="0">
              <a:solidFill>
                <a:srgbClr val="0000FF"/>
              </a:solidFill>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p:txBody>
      </p:sp>
      <p:sp>
        <p:nvSpPr>
          <p:cNvPr id="6" name="AutoShape 2" descr="Image result for exclamation point animated gif">
            <a:extLst>
              <a:ext uri="{FF2B5EF4-FFF2-40B4-BE49-F238E27FC236}">
                <a16:creationId xmlns:a16="http://schemas.microsoft.com/office/drawing/2014/main" id="{6A47BBB5-BB03-446C-83F3-F83D86A62F5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25221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Pathways 101, an overview</a:t>
            </a:r>
          </a:p>
        </p:txBody>
      </p:sp>
      <p:sp>
        <p:nvSpPr>
          <p:cNvPr id="3" name="Content Placeholder 2"/>
          <p:cNvSpPr>
            <a:spLocks noGrp="1"/>
          </p:cNvSpPr>
          <p:nvPr>
            <p:ph idx="1"/>
          </p:nvPr>
        </p:nvSpPr>
        <p:spPr>
          <a:xfrm>
            <a:off x="457200" y="2248422"/>
            <a:ext cx="8229600" cy="4228578"/>
          </a:xfrm>
        </p:spPr>
        <p:txBody>
          <a:bodyPr/>
          <a:lstStyle/>
          <a:p>
            <a:pPr lvl="1"/>
            <a:r>
              <a:rPr lang="en-US" sz="2800" dirty="0"/>
              <a:t>Your college’s unique approach to Guided Pathways</a:t>
            </a:r>
          </a:p>
          <a:p>
            <a:pPr lvl="1"/>
            <a:r>
              <a:rPr lang="en-US" sz="2800" dirty="0"/>
              <a:t>Are we late? (Nope)</a:t>
            </a:r>
          </a:p>
          <a:p>
            <a:pPr lvl="1"/>
            <a:r>
              <a:rPr lang="en-US" sz="2800" dirty="0"/>
              <a:t>What are the goals of Guided Pathways? </a:t>
            </a:r>
          </a:p>
          <a:p>
            <a:pPr lvl="1"/>
            <a:r>
              <a:rPr lang="en-US" sz="2800" dirty="0"/>
              <a:t>First steps</a:t>
            </a:r>
          </a:p>
          <a:p>
            <a:pPr lvl="1"/>
            <a:r>
              <a:rPr lang="en-US" sz="2800" dirty="0"/>
              <a:t>The role of faculty and academic senates</a:t>
            </a:r>
          </a:p>
          <a:p>
            <a:pPr lvl="1"/>
            <a:r>
              <a:rPr lang="en-US" sz="2800" dirty="0"/>
              <a:t>Questions, brainstorming, and fears</a:t>
            </a:r>
          </a:p>
        </p:txBody>
      </p:sp>
    </p:spTree>
    <p:extLst>
      <p:ext uri="{BB962C8B-B14F-4D97-AF65-F5344CB8AC3E}">
        <p14:creationId xmlns:p14="http://schemas.microsoft.com/office/powerpoint/2010/main" val="413450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cs typeface="Times New Roman"/>
              </a:rPr>
              <a:t>REMEMBER…</a:t>
            </a:r>
          </a:p>
        </p:txBody>
      </p:sp>
      <p:sp>
        <p:nvSpPr>
          <p:cNvPr id="3" name="Content Placeholder 2"/>
          <p:cNvSpPr>
            <a:spLocks noGrp="1"/>
          </p:cNvSpPr>
          <p:nvPr>
            <p:ph idx="1"/>
          </p:nvPr>
        </p:nvSpPr>
        <p:spPr>
          <a:xfrm>
            <a:off x="567680" y="2138256"/>
            <a:ext cx="7630605" cy="4250018"/>
          </a:xfrm>
        </p:spPr>
        <p:txBody>
          <a:bodyPr>
            <a:normAutofit fontScale="92500" lnSpcReduction="10000"/>
          </a:bodyPr>
          <a:lstStyle/>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a:p>
            <a:pPr marL="0" indent="0" algn="ctr">
              <a:buNone/>
            </a:pPr>
            <a:endParaRPr lang="en-US" dirty="0">
              <a:latin typeface="Times New Roman"/>
              <a:cs typeface="Times New Roman"/>
            </a:endParaRPr>
          </a:p>
          <a:p>
            <a:pPr marL="0" indent="0" algn="ctr">
              <a:buNone/>
            </a:pPr>
            <a:r>
              <a:rPr lang="mr-IN" sz="3200" b="1" dirty="0">
                <a:solidFill>
                  <a:srgbClr val="C00000"/>
                </a:solidFill>
                <a:cs typeface="Times New Roman"/>
              </a:rPr>
              <a:t>…</a:t>
            </a:r>
            <a:r>
              <a:rPr lang="en-US" sz="3200" b="1" dirty="0">
                <a:solidFill>
                  <a:srgbClr val="C00000"/>
                </a:solidFill>
                <a:cs typeface="Times New Roman"/>
              </a:rPr>
              <a:t>this is all about the students!</a:t>
            </a:r>
          </a:p>
        </p:txBody>
      </p:sp>
      <p:pic>
        <p:nvPicPr>
          <p:cNvPr id="1026" name="Picture 2" descr="Image result for flashing light bulb animated gif">
            <a:extLst>
              <a:ext uri="{FF2B5EF4-FFF2-40B4-BE49-F238E27FC236}">
                <a16:creationId xmlns:a16="http://schemas.microsoft.com/office/drawing/2014/main" id="{5824D865-F900-4184-BC4A-199AAFE0C7B1}"/>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616812" y="2002338"/>
            <a:ext cx="3532340" cy="353234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11208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college’s vision</a:t>
            </a:r>
          </a:p>
        </p:txBody>
      </p:sp>
      <p:sp>
        <p:nvSpPr>
          <p:cNvPr id="3" name="Content Placeholder 2"/>
          <p:cNvSpPr>
            <a:spLocks noGrp="1"/>
          </p:cNvSpPr>
          <p:nvPr>
            <p:ph idx="1"/>
          </p:nvPr>
        </p:nvSpPr>
        <p:spPr>
          <a:xfrm>
            <a:off x="457200" y="2016690"/>
            <a:ext cx="8229600" cy="4460310"/>
          </a:xfrm>
        </p:spPr>
        <p:txBody>
          <a:bodyPr/>
          <a:lstStyle/>
          <a:p>
            <a:r>
              <a:rPr lang="en-US" dirty="0"/>
              <a:t>Guided pathways should be your invention within your college’s vision, mission, culture, and planning structure. </a:t>
            </a:r>
          </a:p>
          <a:p>
            <a:endParaRPr lang="en-US" dirty="0"/>
          </a:p>
          <a:p>
            <a:r>
              <a:rPr lang="en-US" dirty="0"/>
              <a:t>There are 114 solutions to the question, “How do we do guided pathways” </a:t>
            </a:r>
          </a:p>
          <a:p>
            <a:endParaRPr lang="en-US" dirty="0"/>
          </a:p>
          <a:p>
            <a:r>
              <a:rPr lang="en-US" dirty="0"/>
              <a:t>The measurement of success is student success. </a:t>
            </a:r>
          </a:p>
        </p:txBody>
      </p:sp>
    </p:spTree>
    <p:extLst>
      <p:ext uri="{BB962C8B-B14F-4D97-AF65-F5344CB8AC3E}">
        <p14:creationId xmlns:p14="http://schemas.microsoft.com/office/powerpoint/2010/main" val="2717082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 general definition: </a:t>
            </a:r>
            <a:br>
              <a:rPr lang="en-US" dirty="0"/>
            </a:br>
            <a:r>
              <a:rPr lang="en-US" sz="2700" dirty="0"/>
              <a:t>(You will find your own)</a:t>
            </a:r>
          </a:p>
        </p:txBody>
      </p:sp>
      <p:sp>
        <p:nvSpPr>
          <p:cNvPr id="3" name="Content Placeholder 2"/>
          <p:cNvSpPr>
            <a:spLocks noGrp="1"/>
          </p:cNvSpPr>
          <p:nvPr>
            <p:ph idx="1"/>
          </p:nvPr>
        </p:nvSpPr>
        <p:spPr/>
        <p:txBody>
          <a:bodyPr>
            <a:normAutofit/>
          </a:bodyPr>
          <a:lstStyle/>
          <a:p>
            <a:pPr marL="0" indent="0">
              <a:buNone/>
            </a:pPr>
            <a:r>
              <a:rPr lang="en-US" b="1" i="1" dirty="0"/>
              <a:t>Guided pathways is a way of looking at the student experience so we: </a:t>
            </a:r>
          </a:p>
          <a:p>
            <a:r>
              <a:rPr lang="en-US" i="1" dirty="0"/>
              <a:t>eliminate unnecessary barriers, </a:t>
            </a:r>
          </a:p>
          <a:p>
            <a:r>
              <a:rPr lang="en-US" i="1" dirty="0"/>
              <a:t>streamline existing processes as much as possible, and </a:t>
            </a:r>
          </a:p>
          <a:p>
            <a:r>
              <a:rPr lang="en-US" i="1" dirty="0"/>
              <a:t>find -- and fill -- gaps in our services. </a:t>
            </a:r>
          </a:p>
          <a:p>
            <a:pPr marL="0" indent="0">
              <a:buNone/>
            </a:pPr>
            <a:r>
              <a:rPr lang="en-US" b="1" i="1" dirty="0"/>
              <a:t>Why?</a:t>
            </a:r>
          </a:p>
          <a:p>
            <a:r>
              <a:rPr lang="en-US" i="1" dirty="0"/>
              <a:t>so students can learn effectively and progress toward their goals. </a:t>
            </a:r>
          </a:p>
          <a:p>
            <a:r>
              <a:rPr lang="en-US" i="1" dirty="0"/>
              <a:t>multi-year consolidation of much of the work we have already done, and provides opportunities for enhancements that benefit student learning</a:t>
            </a:r>
            <a:r>
              <a:rPr lang="en-US" i="1" dirty="0">
                <a:solidFill>
                  <a:srgbClr val="008000"/>
                </a:solidFill>
              </a:rPr>
              <a:t>. </a:t>
            </a:r>
          </a:p>
          <a:p>
            <a:endParaRPr lang="en-US" dirty="0"/>
          </a:p>
        </p:txBody>
      </p:sp>
    </p:spTree>
    <p:extLst>
      <p:ext uri="{BB962C8B-B14F-4D97-AF65-F5344CB8AC3E}">
        <p14:creationId xmlns:p14="http://schemas.microsoft.com/office/powerpoint/2010/main" val="1708378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DE67-0E70-4890-BA5D-E058C0BC8CF0}"/>
              </a:ext>
            </a:extLst>
          </p:cNvPr>
          <p:cNvSpPr>
            <a:spLocks noGrp="1"/>
          </p:cNvSpPr>
          <p:nvPr>
            <p:ph type="title"/>
          </p:nvPr>
        </p:nvSpPr>
        <p:spPr>
          <a:xfrm>
            <a:off x="457200" y="394569"/>
            <a:ext cx="8229600" cy="1753645"/>
          </a:xfrm>
        </p:spPr>
        <p:txBody>
          <a:bodyPr>
            <a:normAutofit/>
          </a:bodyPr>
          <a:lstStyle/>
          <a:p>
            <a:pPr algn="ctr"/>
            <a:r>
              <a:rPr lang="en-US" sz="4800" b="1" dirty="0">
                <a:latin typeface="+mn-lt"/>
                <a:cs typeface="Times New Roman" panose="02020603050405020304" pitchFamily="18" charset="0"/>
              </a:rPr>
              <a:t>GUIDED PATHWAYS</a:t>
            </a:r>
            <a:br>
              <a:rPr lang="en-US" sz="4800" b="1" dirty="0">
                <a:latin typeface="+mn-lt"/>
                <a:cs typeface="Times New Roman" panose="02020603050405020304" pitchFamily="18" charset="0"/>
              </a:rPr>
            </a:br>
            <a:r>
              <a:rPr lang="en-US" sz="4800" b="1" dirty="0">
                <a:latin typeface="+mn-lt"/>
                <a:cs typeface="Times New Roman" panose="02020603050405020304" pitchFamily="18" charset="0"/>
              </a:rPr>
              <a:t>FRAMEWORKS</a:t>
            </a:r>
          </a:p>
        </p:txBody>
      </p:sp>
      <p:sp>
        <p:nvSpPr>
          <p:cNvPr id="3" name="Content Placeholder 2">
            <a:extLst>
              <a:ext uri="{FF2B5EF4-FFF2-40B4-BE49-F238E27FC236}">
                <a16:creationId xmlns:a16="http://schemas.microsoft.com/office/drawing/2014/main" id="{2CB585B3-1555-4A07-A1BE-042155EDCE56}"/>
              </a:ext>
            </a:extLst>
          </p:cNvPr>
          <p:cNvSpPr>
            <a:spLocks noGrp="1"/>
          </p:cNvSpPr>
          <p:nvPr>
            <p:ph sz="half" idx="1"/>
          </p:nvPr>
        </p:nvSpPr>
        <p:spPr>
          <a:xfrm>
            <a:off x="457199" y="1897693"/>
            <a:ext cx="4753627" cy="2887249"/>
          </a:xfrm>
        </p:spPr>
        <p:txBody>
          <a:bodyPr>
            <a:normAutofit fontScale="92500" lnSpcReduction="20000"/>
          </a:bodyPr>
          <a:lstStyle/>
          <a:p>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pPr marL="0" indent="0" algn="ctr">
              <a:buNone/>
            </a:pPr>
            <a:endParaRPr lang="en-US" b="1" spc="50" dirty="0">
              <a:ln w="9525" cmpd="sng">
                <a:solidFill>
                  <a:schemeClr val="accent1"/>
                </a:solidFill>
                <a:prstDash val="solid"/>
              </a:ln>
              <a:solidFill>
                <a:srgbClr val="70AD47">
                  <a:tint val="1000"/>
                </a:srgbClr>
              </a:solidFill>
              <a:effectLst>
                <a:glow rad="38100">
                  <a:schemeClr val="accent1">
                    <a:alpha val="40000"/>
                  </a:schemeClr>
                </a:glow>
              </a:effectLst>
            </a:endParaRP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CLARIFY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ENTER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STAY ON THE PATH</a:t>
            </a:r>
          </a:p>
          <a:p>
            <a:r>
              <a:rPr lang="en-US" sz="3200" b="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cs typeface="Times New Roman" panose="02020603050405020304" pitchFamily="18" charset="0"/>
              </a:rPr>
              <a:t>ENSURE LEARNING</a:t>
            </a:r>
          </a:p>
          <a:p>
            <a:endParaRPr lang="en-US" dirty="0"/>
          </a:p>
        </p:txBody>
      </p:sp>
      <p:pic>
        <p:nvPicPr>
          <p:cNvPr id="1028" name="Picture 4" descr="http://ronedmondson.com/wp-content/uploads/2010/12/success-learn-lead.jpg">
            <a:extLst>
              <a:ext uri="{FF2B5EF4-FFF2-40B4-BE49-F238E27FC236}">
                <a16:creationId xmlns:a16="http://schemas.microsoft.com/office/drawing/2014/main" id="{B99D06B5-11D6-4D50-91AD-7ECBAE785FC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02920" y="2092021"/>
            <a:ext cx="4241684" cy="3181263"/>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0C680B8-A464-427B-A31C-1217E6E775BD}"/>
              </a:ext>
            </a:extLst>
          </p:cNvPr>
          <p:cNvSpPr txBox="1"/>
          <p:nvPr/>
        </p:nvSpPr>
        <p:spPr>
          <a:xfrm>
            <a:off x="757826" y="5348614"/>
            <a:ext cx="6995786" cy="1200329"/>
          </a:xfrm>
          <a:prstGeom prst="rect">
            <a:avLst/>
          </a:prstGeom>
          <a:noFill/>
        </p:spPr>
        <p:txBody>
          <a:bodyPr wrap="square" rtlCol="0">
            <a:spAutoFit/>
          </a:bodyPr>
          <a:lstStyle/>
          <a:p>
            <a:pPr algn="ctr"/>
            <a:r>
              <a:rPr lang="en-US" sz="2400" i="1" dirty="0"/>
              <a:t>How can faculty consolidate or enhance what they already do to contribute to the success of students in relation to the frameworks?</a:t>
            </a:r>
          </a:p>
        </p:txBody>
      </p:sp>
    </p:spTree>
    <p:extLst>
      <p:ext uri="{BB962C8B-B14F-4D97-AF65-F5344CB8AC3E}">
        <p14:creationId xmlns:p14="http://schemas.microsoft.com/office/powerpoint/2010/main" val="3027260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But we already do that! </a:t>
            </a:r>
          </a:p>
        </p:txBody>
      </p:sp>
      <p:sp>
        <p:nvSpPr>
          <p:cNvPr id="3" name="Content Placeholder 2"/>
          <p:cNvSpPr>
            <a:spLocks noGrp="1"/>
          </p:cNvSpPr>
          <p:nvPr>
            <p:ph sz="half" idx="1"/>
          </p:nvPr>
        </p:nvSpPr>
        <p:spPr/>
        <p:txBody>
          <a:bodyPr/>
          <a:lstStyle/>
          <a:p>
            <a:pPr marL="0" indent="0">
              <a:buNone/>
            </a:pPr>
            <a:r>
              <a:rPr lang="en-US" b="1" dirty="0"/>
              <a:t>Yes, we do:</a:t>
            </a:r>
          </a:p>
          <a:p>
            <a:r>
              <a:rPr lang="en-US" sz="2400" dirty="0"/>
              <a:t>SSSP</a:t>
            </a:r>
          </a:p>
          <a:p>
            <a:r>
              <a:rPr lang="en-US" sz="2400" dirty="0"/>
              <a:t>Basic Skills</a:t>
            </a:r>
          </a:p>
          <a:p>
            <a:r>
              <a:rPr lang="en-US" sz="2400" dirty="0"/>
              <a:t>Equity</a:t>
            </a:r>
          </a:p>
          <a:p>
            <a:r>
              <a:rPr lang="en-US" sz="2400" dirty="0"/>
              <a:t>And all of our other initiatives…</a:t>
            </a:r>
            <a:r>
              <a:rPr lang="en-US" dirty="0"/>
              <a:t>	</a:t>
            </a:r>
          </a:p>
        </p:txBody>
      </p:sp>
      <p:sp>
        <p:nvSpPr>
          <p:cNvPr id="4" name="Content Placeholder 3"/>
          <p:cNvSpPr>
            <a:spLocks noGrp="1"/>
          </p:cNvSpPr>
          <p:nvPr>
            <p:ph sz="half" idx="2"/>
          </p:nvPr>
        </p:nvSpPr>
        <p:spPr/>
        <p:txBody>
          <a:bodyPr/>
          <a:lstStyle/>
          <a:p>
            <a:pPr marL="0" indent="0">
              <a:buNone/>
            </a:pPr>
            <a:r>
              <a:rPr lang="en-US" b="1" dirty="0"/>
              <a:t>No, we don’t:</a:t>
            </a:r>
          </a:p>
          <a:p>
            <a:pPr lvl="1"/>
            <a:r>
              <a:rPr lang="en-US" dirty="0"/>
              <a:t>We still lose too many students</a:t>
            </a:r>
          </a:p>
          <a:p>
            <a:pPr lvl="1"/>
            <a:r>
              <a:rPr lang="en-US" dirty="0"/>
              <a:t>We still see students taking classes they don’t need</a:t>
            </a:r>
          </a:p>
          <a:p>
            <a:pPr lvl="1"/>
            <a:r>
              <a:rPr lang="en-US" dirty="0"/>
              <a:t>And we still have solid work to do on instruction in terms of active learning, study skills, mental health, etc. </a:t>
            </a:r>
          </a:p>
        </p:txBody>
      </p:sp>
    </p:spTree>
    <p:extLst>
      <p:ext uri="{BB962C8B-B14F-4D97-AF65-F5344CB8AC3E}">
        <p14:creationId xmlns:p14="http://schemas.microsoft.com/office/powerpoint/2010/main" val="286184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147"/>
            <a:ext cx="8229600" cy="1453019"/>
          </a:xfrm>
        </p:spPr>
        <p:txBody>
          <a:bodyPr/>
          <a:lstStyle/>
          <a:p>
            <a:pPr algn="ctr"/>
            <a:r>
              <a:rPr lang="en-US" b="1" dirty="0">
                <a:latin typeface="+mn-lt"/>
                <a:cs typeface="Times New Roman"/>
              </a:rPr>
              <a:t>CLARIFY the Path</a:t>
            </a:r>
          </a:p>
        </p:txBody>
      </p:sp>
      <p:sp>
        <p:nvSpPr>
          <p:cNvPr id="3" name="Content Placeholder 2"/>
          <p:cNvSpPr>
            <a:spLocks noGrp="1"/>
          </p:cNvSpPr>
          <p:nvPr>
            <p:ph sz="half" idx="1"/>
          </p:nvPr>
        </p:nvSpPr>
        <p:spPr>
          <a:xfrm>
            <a:off x="331940" y="1371600"/>
            <a:ext cx="4163860" cy="5229616"/>
          </a:xfrm>
        </p:spPr>
        <p:txBody>
          <a:bodyPr>
            <a:normAutofit fontScale="77500" lnSpcReduction="20000"/>
          </a:bodyPr>
          <a:lstStyle/>
          <a:p>
            <a:pPr marL="0" indent="0">
              <a:buNone/>
            </a:pPr>
            <a:endParaRPr lang="en-US" sz="3400" dirty="0">
              <a:latin typeface="Times New Roman" charset="0"/>
              <a:ea typeface="Times New Roman" charset="0"/>
              <a:cs typeface="Times New Roman" charset="0"/>
            </a:endParaRPr>
          </a:p>
          <a:p>
            <a:pPr marL="0" indent="0">
              <a:buNone/>
            </a:pPr>
            <a:endParaRPr lang="en-US" sz="3400" dirty="0">
              <a:latin typeface="Times New Roman" charset="0"/>
              <a:ea typeface="Times New Roman" charset="0"/>
              <a:cs typeface="Times New Roman" charset="0"/>
            </a:endParaRPr>
          </a:p>
          <a:p>
            <a:r>
              <a:rPr lang="en-US" sz="3500" dirty="0">
                <a:ea typeface="Times New Roman" charset="0"/>
                <a:cs typeface="Times New Roman" charset="0"/>
              </a:rPr>
              <a:t>Simplify choices to show students a clear pathway to completion, further education, and/or employment</a:t>
            </a:r>
          </a:p>
          <a:p>
            <a:endParaRPr lang="en-US" sz="3500" dirty="0">
              <a:ea typeface="Times New Roman" charset="0"/>
              <a:cs typeface="Times New Roman" charset="0"/>
            </a:endParaRPr>
          </a:p>
          <a:p>
            <a:r>
              <a:rPr lang="en-US" sz="3500" dirty="0">
                <a:ea typeface="Times New Roman" charset="0"/>
                <a:cs typeface="Times New Roman" charset="0"/>
              </a:rPr>
              <a:t>Establish transfer pathways to optimize applicability of community college credits to university majors </a:t>
            </a:r>
          </a:p>
        </p:txBody>
      </p:sp>
      <p:pic>
        <p:nvPicPr>
          <p:cNvPr id="11" name="Content Placeholder 10">
            <a:extLst>
              <a:ext uri="{FF2B5EF4-FFF2-40B4-BE49-F238E27FC236}">
                <a16:creationId xmlns:a16="http://schemas.microsoft.com/office/drawing/2014/main" id="{911B41F5-4C27-4751-9AAA-2CEBCE3A5ABF}"/>
              </a:ext>
            </a:extLst>
          </p:cNvPr>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4572000" y="2160740"/>
            <a:ext cx="4038600" cy="3300608"/>
          </a:xfrm>
        </p:spPr>
      </p:pic>
    </p:spTree>
    <p:extLst>
      <p:ext uri="{BB962C8B-B14F-4D97-AF65-F5344CB8AC3E}">
        <p14:creationId xmlns:p14="http://schemas.microsoft.com/office/powerpoint/2010/main" val="371888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mn-lt"/>
                <a:cs typeface="Times New Roman"/>
              </a:rPr>
              <a:t>ENTER the Path</a:t>
            </a:r>
          </a:p>
        </p:txBody>
      </p:sp>
      <p:sp>
        <p:nvSpPr>
          <p:cNvPr id="3" name="Content Placeholder 2"/>
          <p:cNvSpPr>
            <a:spLocks noGrp="1"/>
          </p:cNvSpPr>
          <p:nvPr>
            <p:ph sz="half" idx="1"/>
          </p:nvPr>
        </p:nvSpPr>
        <p:spPr>
          <a:xfrm>
            <a:off x="457200" y="1791222"/>
            <a:ext cx="4038600" cy="4600434"/>
          </a:xfrm>
        </p:spPr>
        <p:txBody>
          <a:bodyPr>
            <a:normAutofit fontScale="92500" lnSpcReduction="20000"/>
          </a:bodyPr>
          <a:lstStyle/>
          <a:p>
            <a:r>
              <a:rPr lang="en-US" dirty="0">
                <a:ea typeface="Times New Roman" charset="0"/>
                <a:cs typeface="Times New Roman" charset="0"/>
              </a:rPr>
              <a:t>Bridging K-12 to higher education</a:t>
            </a:r>
          </a:p>
          <a:p>
            <a:r>
              <a:rPr lang="en-US" dirty="0">
                <a:cs typeface="Times New Roman" panose="02020603050405020304" pitchFamily="18" charset="0"/>
              </a:rPr>
              <a:t>Redesign the pathways that lead to programs of study</a:t>
            </a:r>
          </a:p>
          <a:p>
            <a:r>
              <a:rPr lang="en-US" dirty="0">
                <a:cs typeface="Times New Roman" panose="02020603050405020304" pitchFamily="18" charset="0"/>
              </a:rPr>
              <a:t>Redesign pathways through the college experience</a:t>
            </a:r>
          </a:p>
          <a:p>
            <a:r>
              <a:rPr lang="en-US" dirty="0">
                <a:cs typeface="Times New Roman" panose="02020603050405020304" pitchFamily="18" charset="0"/>
              </a:rPr>
              <a:t>Integrate and contextualize instruction to build foundational skills.</a:t>
            </a:r>
            <a:endParaRPr lang="en-US" dirty="0">
              <a:ea typeface="Times New Roman"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9863D046-8A43-48E2-BF54-A9B5E7817E2C}"/>
              </a:ext>
            </a:extLst>
          </p:cNvPr>
          <p:cNvSpPr>
            <a:spLocks noGrp="1"/>
          </p:cNvSpPr>
          <p:nvPr>
            <p:ph sz="half" idx="2"/>
          </p:nvPr>
        </p:nvSpPr>
        <p:spPr/>
        <p:txBody>
          <a:bodyPr>
            <a:normAutofit fontScale="92500" lnSpcReduction="20000"/>
          </a:bodyPr>
          <a:lstStyle/>
          <a:p>
            <a:endParaRPr lang="en-US"/>
          </a:p>
        </p:txBody>
      </p:sp>
      <p:pic>
        <p:nvPicPr>
          <p:cNvPr id="2050" name="Picture 2" descr="Related image">
            <a:extLst>
              <a:ext uri="{FF2B5EF4-FFF2-40B4-BE49-F238E27FC236}">
                <a16:creationId xmlns:a16="http://schemas.microsoft.com/office/drawing/2014/main" id="{2C4C392F-08F3-45E1-8481-6C6577D0D1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121" y="2148213"/>
            <a:ext cx="4207804" cy="356991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8940700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theme">
  <a:themeElements>
    <a:clrScheme name="Custom 1">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F28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ASCCC theme.thmx</Template>
  <TotalTime>89</TotalTime>
  <Words>759</Words>
  <Application>Microsoft Office PowerPoint</Application>
  <PresentationFormat>On-screen Show (4:3)</PresentationFormat>
  <Paragraphs>131</Paragraphs>
  <Slides>18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ASCCC theme</vt:lpstr>
      <vt:lpstr>Guided Pathways 101: Introduction and a Faculty Perspective</vt:lpstr>
      <vt:lpstr>Guided Pathways 101, an overview</vt:lpstr>
      <vt:lpstr>REMEMBER…</vt:lpstr>
      <vt:lpstr>Your college’s vision</vt:lpstr>
      <vt:lpstr>A general definition:  (You will find your own)</vt:lpstr>
      <vt:lpstr>GUIDED PATHWAYS FRAMEWORKS</vt:lpstr>
      <vt:lpstr>But we already do that! </vt:lpstr>
      <vt:lpstr>CLARIFY the Path</vt:lpstr>
      <vt:lpstr>ENTER the Path</vt:lpstr>
      <vt:lpstr>STAY ON the Path</vt:lpstr>
      <vt:lpstr>ENSURE LEARNING</vt:lpstr>
      <vt:lpstr>PowerPoint Presentation</vt:lpstr>
      <vt:lpstr>What are you  doing well?</vt:lpstr>
      <vt:lpstr>First steps</vt:lpstr>
      <vt:lpstr>The 10+1 and Guided Pathways</vt:lpstr>
      <vt:lpstr>A caveat:</vt:lpstr>
      <vt:lpstr>PowerPoint Presentation</vt:lpstr>
      <vt:lpstr>RESOURCES</vt:lpstr>
    </vt:vector>
  </TitlesOfParts>
  <Company>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 Pathways 101: Introduction and a Faculty Perspective</dc:title>
  <dc:creator>Jeff Burdick</dc:creator>
  <cp:lastModifiedBy>Roberson, Carrie</cp:lastModifiedBy>
  <cp:revision>11</cp:revision>
  <dcterms:created xsi:type="dcterms:W3CDTF">2018-05-05T13:17:37Z</dcterms:created>
  <dcterms:modified xsi:type="dcterms:W3CDTF">2018-05-17T20:52:32Z</dcterms:modified>
</cp:coreProperties>
</file>