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4"/>
  </p:notesMasterIdLst>
  <p:handoutMasterIdLst>
    <p:handoutMasterId r:id="rId35"/>
  </p:handoutMasterIdLst>
  <p:sldIdLst>
    <p:sldId id="256" r:id="rId2"/>
    <p:sldId id="280" r:id="rId3"/>
    <p:sldId id="270" r:id="rId4"/>
    <p:sldId id="287" r:id="rId5"/>
    <p:sldId id="285" r:id="rId6"/>
    <p:sldId id="286" r:id="rId7"/>
    <p:sldId id="288" r:id="rId8"/>
    <p:sldId id="258" r:id="rId9"/>
    <p:sldId id="269" r:id="rId10"/>
    <p:sldId id="275" r:id="rId11"/>
    <p:sldId id="264" r:id="rId12"/>
    <p:sldId id="265" r:id="rId13"/>
    <p:sldId id="266" r:id="rId14"/>
    <p:sldId id="267" r:id="rId15"/>
    <p:sldId id="277" r:id="rId16"/>
    <p:sldId id="303" r:id="rId17"/>
    <p:sldId id="314" r:id="rId18"/>
    <p:sldId id="315" r:id="rId19"/>
    <p:sldId id="289" r:id="rId20"/>
    <p:sldId id="290" r:id="rId21"/>
    <p:sldId id="299" r:id="rId22"/>
    <p:sldId id="300" r:id="rId23"/>
    <p:sldId id="278" r:id="rId24"/>
    <p:sldId id="279" r:id="rId25"/>
    <p:sldId id="323" r:id="rId26"/>
    <p:sldId id="291" r:id="rId27"/>
    <p:sldId id="322" r:id="rId28"/>
    <p:sldId id="302" r:id="rId29"/>
    <p:sldId id="301" r:id="rId30"/>
    <p:sldId id="259" r:id="rId31"/>
    <p:sldId id="262" r:id="rId32"/>
    <p:sldId id="26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3"/>
    <p:restoredTop sz="94656"/>
  </p:normalViewPr>
  <p:slideViewPr>
    <p:cSldViewPr snapToGrid="0" snapToObjects="1">
      <p:cViewPr varScale="1">
        <p:scale>
          <a:sx n="89" d="100"/>
          <a:sy n="89" d="100"/>
        </p:scale>
        <p:origin x="76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DD02F-543C-9048-857A-4D4AA59E33A2}" type="doc">
      <dgm:prSet loTypeId="urn:microsoft.com/office/officeart/2005/8/layout/venn2" loCatId="" qsTypeId="urn:microsoft.com/office/officeart/2005/8/quickstyle/3d3" qsCatId="3D" csTypeId="urn:microsoft.com/office/officeart/2005/8/colors/accent1_3" csCatId="accent1" phldr="1"/>
      <dgm:spPr/>
      <dgm:t>
        <a:bodyPr/>
        <a:lstStyle/>
        <a:p>
          <a:endParaRPr lang="en-US"/>
        </a:p>
      </dgm:t>
    </dgm:pt>
    <dgm:pt modelId="{2D5E8155-81CF-B844-8530-9EFD54387379}">
      <dgm:prSet phldrT="[Text]" custT="1"/>
      <dgm:spPr/>
      <dgm:t>
        <a:bodyPr/>
        <a:lstStyle/>
        <a:p>
          <a:r>
            <a:rPr lang="en-US" sz="1800" dirty="0"/>
            <a:t>Teaching and Learning</a:t>
          </a:r>
        </a:p>
      </dgm:t>
    </dgm:pt>
    <dgm:pt modelId="{44226D6F-BAB5-2B4A-BBE9-E57662D6AF40}" type="parTrans" cxnId="{4F09B87D-B67F-8C4D-BAB3-628E12439052}">
      <dgm:prSet/>
      <dgm:spPr/>
      <dgm:t>
        <a:bodyPr/>
        <a:lstStyle/>
        <a:p>
          <a:endParaRPr lang="en-US"/>
        </a:p>
      </dgm:t>
    </dgm:pt>
    <dgm:pt modelId="{8F73A845-C49C-BA42-82D6-8E61F276E712}" type="sibTrans" cxnId="{4F09B87D-B67F-8C4D-BAB3-628E12439052}">
      <dgm:prSet/>
      <dgm:spPr/>
      <dgm:t>
        <a:bodyPr/>
        <a:lstStyle/>
        <a:p>
          <a:endParaRPr lang="en-US"/>
        </a:p>
      </dgm:t>
    </dgm:pt>
    <dgm:pt modelId="{63B77EE6-8D0B-044C-8618-B69690800460}">
      <dgm:prSet phldrT="[Text]" custT="1"/>
      <dgm:spPr/>
      <dgm:t>
        <a:bodyPr/>
        <a:lstStyle/>
        <a:p>
          <a:r>
            <a:rPr lang="en-US" sz="1800" dirty="0"/>
            <a:t>Guided Exploration and Progression</a:t>
          </a:r>
        </a:p>
      </dgm:t>
    </dgm:pt>
    <dgm:pt modelId="{59A1B77A-7024-2642-AF52-DBA1CBB17642}" type="parTrans" cxnId="{D66BFB7A-65C2-2940-AED2-7850A14AB7FD}">
      <dgm:prSet/>
      <dgm:spPr/>
      <dgm:t>
        <a:bodyPr/>
        <a:lstStyle/>
        <a:p>
          <a:endParaRPr lang="en-US"/>
        </a:p>
      </dgm:t>
    </dgm:pt>
    <dgm:pt modelId="{A78AFB3D-9689-DC47-A79E-BCC371F8D12E}" type="sibTrans" cxnId="{D66BFB7A-65C2-2940-AED2-7850A14AB7FD}">
      <dgm:prSet/>
      <dgm:spPr/>
      <dgm:t>
        <a:bodyPr/>
        <a:lstStyle/>
        <a:p>
          <a:endParaRPr lang="en-US"/>
        </a:p>
      </dgm:t>
    </dgm:pt>
    <dgm:pt modelId="{E3091F65-39B6-7E45-AB20-263698335C8B}">
      <dgm:prSet phldrT="[Text]" custT="1"/>
      <dgm:spPr/>
      <dgm:t>
        <a:bodyPr/>
        <a:lstStyle/>
        <a:p>
          <a:r>
            <a:rPr lang="en-US" sz="1800" dirty="0"/>
            <a:t>Academic and Student Support</a:t>
          </a:r>
        </a:p>
      </dgm:t>
    </dgm:pt>
    <dgm:pt modelId="{761AE660-E340-FC45-A47D-0786B5408EAD}" type="parTrans" cxnId="{E7DC4F5B-3DBB-3F4C-920F-1127D4A7A659}">
      <dgm:prSet/>
      <dgm:spPr/>
      <dgm:t>
        <a:bodyPr/>
        <a:lstStyle/>
        <a:p>
          <a:endParaRPr lang="en-US"/>
        </a:p>
      </dgm:t>
    </dgm:pt>
    <dgm:pt modelId="{F0B446A5-9663-DD49-A1D9-955BDA52EEF8}" type="sibTrans" cxnId="{E7DC4F5B-3DBB-3F4C-920F-1127D4A7A659}">
      <dgm:prSet/>
      <dgm:spPr/>
      <dgm:t>
        <a:bodyPr/>
        <a:lstStyle/>
        <a:p>
          <a:endParaRPr lang="en-US"/>
        </a:p>
      </dgm:t>
    </dgm:pt>
    <dgm:pt modelId="{9B384389-ED1E-4845-AC5B-B0B12A7FAE1E}">
      <dgm:prSet phldrT="[Text]" custT="1"/>
      <dgm:spPr/>
      <dgm:t>
        <a:bodyPr/>
        <a:lstStyle/>
        <a:p>
          <a:r>
            <a:rPr lang="en-US" sz="1800" dirty="0"/>
            <a:t>Clear Pathways and Programs</a:t>
          </a:r>
        </a:p>
      </dgm:t>
    </dgm:pt>
    <dgm:pt modelId="{F52065EC-A7A0-E94D-98F9-8C596233DA0D}" type="parTrans" cxnId="{3359892C-B3CA-7B45-85B8-1D4785E53B86}">
      <dgm:prSet/>
      <dgm:spPr/>
      <dgm:t>
        <a:bodyPr/>
        <a:lstStyle/>
        <a:p>
          <a:endParaRPr lang="en-US"/>
        </a:p>
      </dgm:t>
    </dgm:pt>
    <dgm:pt modelId="{08D955EA-E638-764E-B122-025701CAEAD6}" type="sibTrans" cxnId="{3359892C-B3CA-7B45-85B8-1D4785E53B86}">
      <dgm:prSet/>
      <dgm:spPr/>
      <dgm:t>
        <a:bodyPr/>
        <a:lstStyle/>
        <a:p>
          <a:endParaRPr lang="en-US"/>
        </a:p>
      </dgm:t>
    </dgm:pt>
    <dgm:pt modelId="{86A7DA33-F633-0D4E-A688-4A32D48977B9}" type="pres">
      <dgm:prSet presAssocID="{CAEDD02F-543C-9048-857A-4D4AA59E33A2}" presName="Name0" presStyleCnt="0">
        <dgm:presLayoutVars>
          <dgm:chMax val="7"/>
          <dgm:resizeHandles val="exact"/>
        </dgm:presLayoutVars>
      </dgm:prSet>
      <dgm:spPr/>
    </dgm:pt>
    <dgm:pt modelId="{DC92DC6A-5F67-484A-870A-FBC0B39EE1C2}" type="pres">
      <dgm:prSet presAssocID="{CAEDD02F-543C-9048-857A-4D4AA59E33A2}" presName="comp1" presStyleCnt="0"/>
      <dgm:spPr/>
    </dgm:pt>
    <dgm:pt modelId="{F07C9814-9B91-5741-B178-F0FDEAA64758}" type="pres">
      <dgm:prSet presAssocID="{CAEDD02F-543C-9048-857A-4D4AA59E33A2}" presName="circle1" presStyleLbl="node1" presStyleIdx="0" presStyleCnt="4" custScaleX="102724" custScaleY="100000"/>
      <dgm:spPr/>
    </dgm:pt>
    <dgm:pt modelId="{3E808BA1-5309-9D45-BCCF-AE7918784F86}" type="pres">
      <dgm:prSet presAssocID="{CAEDD02F-543C-9048-857A-4D4AA59E33A2}" presName="c1text" presStyleLbl="node1" presStyleIdx="0" presStyleCnt="4">
        <dgm:presLayoutVars>
          <dgm:bulletEnabled val="1"/>
        </dgm:presLayoutVars>
      </dgm:prSet>
      <dgm:spPr/>
    </dgm:pt>
    <dgm:pt modelId="{4D8D0F9B-6C34-1B42-8D0B-5FA3F6290512}" type="pres">
      <dgm:prSet presAssocID="{CAEDD02F-543C-9048-857A-4D4AA59E33A2}" presName="comp2" presStyleCnt="0"/>
      <dgm:spPr/>
    </dgm:pt>
    <dgm:pt modelId="{3DE69643-09D7-6B40-9E84-8C61B40B08FB}" type="pres">
      <dgm:prSet presAssocID="{CAEDD02F-543C-9048-857A-4D4AA59E33A2}" presName="circle2" presStyleLbl="node1" presStyleIdx="1" presStyleCnt="4" custScaleY="104123"/>
      <dgm:spPr/>
    </dgm:pt>
    <dgm:pt modelId="{3011F837-8987-2B40-B269-8D9637FCEAE1}" type="pres">
      <dgm:prSet presAssocID="{CAEDD02F-543C-9048-857A-4D4AA59E33A2}" presName="c2text" presStyleLbl="node1" presStyleIdx="1" presStyleCnt="4">
        <dgm:presLayoutVars>
          <dgm:bulletEnabled val="1"/>
        </dgm:presLayoutVars>
      </dgm:prSet>
      <dgm:spPr/>
    </dgm:pt>
    <dgm:pt modelId="{1953254F-B826-AA4F-96E3-F6214AF95A2D}" type="pres">
      <dgm:prSet presAssocID="{CAEDD02F-543C-9048-857A-4D4AA59E33A2}" presName="comp3" presStyleCnt="0"/>
      <dgm:spPr/>
    </dgm:pt>
    <dgm:pt modelId="{37FCEEA9-EBD0-A64D-BC69-A8817EF10F75}" type="pres">
      <dgm:prSet presAssocID="{CAEDD02F-543C-9048-857A-4D4AA59E33A2}" presName="circle3" presStyleLbl="node1" presStyleIdx="2" presStyleCnt="4"/>
      <dgm:spPr/>
    </dgm:pt>
    <dgm:pt modelId="{72A9DF4D-E85E-5A4F-BB93-D323A9F20366}" type="pres">
      <dgm:prSet presAssocID="{CAEDD02F-543C-9048-857A-4D4AA59E33A2}" presName="c3text" presStyleLbl="node1" presStyleIdx="2" presStyleCnt="4">
        <dgm:presLayoutVars>
          <dgm:bulletEnabled val="1"/>
        </dgm:presLayoutVars>
      </dgm:prSet>
      <dgm:spPr/>
    </dgm:pt>
    <dgm:pt modelId="{ECD9CEE1-4FF2-8649-94EF-EB085375CBD0}" type="pres">
      <dgm:prSet presAssocID="{CAEDD02F-543C-9048-857A-4D4AA59E33A2}" presName="comp4" presStyleCnt="0"/>
      <dgm:spPr/>
    </dgm:pt>
    <dgm:pt modelId="{8783FBD2-5703-A345-9B9C-B40519C17842}" type="pres">
      <dgm:prSet presAssocID="{CAEDD02F-543C-9048-857A-4D4AA59E33A2}" presName="circle4" presStyleLbl="node1" presStyleIdx="3" presStyleCnt="4"/>
      <dgm:spPr/>
    </dgm:pt>
    <dgm:pt modelId="{07189B08-9685-0146-8E35-5811CFF013E8}" type="pres">
      <dgm:prSet presAssocID="{CAEDD02F-543C-9048-857A-4D4AA59E33A2}" presName="c4text" presStyleLbl="node1" presStyleIdx="3" presStyleCnt="4">
        <dgm:presLayoutVars>
          <dgm:bulletEnabled val="1"/>
        </dgm:presLayoutVars>
      </dgm:prSet>
      <dgm:spPr/>
    </dgm:pt>
  </dgm:ptLst>
  <dgm:cxnLst>
    <dgm:cxn modelId="{DCB7EF29-39B9-7343-85CE-2D1AB7D82ACA}" type="presOf" srcId="{CAEDD02F-543C-9048-857A-4D4AA59E33A2}" destId="{86A7DA33-F633-0D4E-A688-4A32D48977B9}" srcOrd="0" destOrd="0" presId="urn:microsoft.com/office/officeart/2005/8/layout/venn2"/>
    <dgm:cxn modelId="{3359892C-B3CA-7B45-85B8-1D4785E53B86}" srcId="{CAEDD02F-543C-9048-857A-4D4AA59E33A2}" destId="{9B384389-ED1E-4845-AC5B-B0B12A7FAE1E}" srcOrd="3" destOrd="0" parTransId="{F52065EC-A7A0-E94D-98F9-8C596233DA0D}" sibTransId="{08D955EA-E638-764E-B122-025701CAEAD6}"/>
    <dgm:cxn modelId="{73E01C34-0AEA-7945-B6DE-C14B03A86322}" type="presOf" srcId="{9B384389-ED1E-4845-AC5B-B0B12A7FAE1E}" destId="{07189B08-9685-0146-8E35-5811CFF013E8}" srcOrd="1" destOrd="0" presId="urn:microsoft.com/office/officeart/2005/8/layout/venn2"/>
    <dgm:cxn modelId="{E7DC4F5B-3DBB-3F4C-920F-1127D4A7A659}" srcId="{CAEDD02F-543C-9048-857A-4D4AA59E33A2}" destId="{E3091F65-39B6-7E45-AB20-263698335C8B}" srcOrd="2" destOrd="0" parTransId="{761AE660-E340-FC45-A47D-0786B5408EAD}" sibTransId="{F0B446A5-9663-DD49-A1D9-955BDA52EEF8}"/>
    <dgm:cxn modelId="{46D13E64-6B6B-AF49-B846-9693F46D9071}" type="presOf" srcId="{2D5E8155-81CF-B844-8530-9EFD54387379}" destId="{3E808BA1-5309-9D45-BCCF-AE7918784F86}" srcOrd="1" destOrd="0" presId="urn:microsoft.com/office/officeart/2005/8/layout/venn2"/>
    <dgm:cxn modelId="{D66BFB7A-65C2-2940-AED2-7850A14AB7FD}" srcId="{CAEDD02F-543C-9048-857A-4D4AA59E33A2}" destId="{63B77EE6-8D0B-044C-8618-B69690800460}" srcOrd="1" destOrd="0" parTransId="{59A1B77A-7024-2642-AF52-DBA1CBB17642}" sibTransId="{A78AFB3D-9689-DC47-A79E-BCC371F8D12E}"/>
    <dgm:cxn modelId="{4F09B87D-B67F-8C4D-BAB3-628E12439052}" srcId="{CAEDD02F-543C-9048-857A-4D4AA59E33A2}" destId="{2D5E8155-81CF-B844-8530-9EFD54387379}" srcOrd="0" destOrd="0" parTransId="{44226D6F-BAB5-2B4A-BBE9-E57662D6AF40}" sibTransId="{8F73A845-C49C-BA42-82D6-8E61F276E712}"/>
    <dgm:cxn modelId="{8492E09B-AB24-8644-A5B2-5C8225DEEC52}" type="presOf" srcId="{E3091F65-39B6-7E45-AB20-263698335C8B}" destId="{37FCEEA9-EBD0-A64D-BC69-A8817EF10F75}" srcOrd="0" destOrd="0" presId="urn:microsoft.com/office/officeart/2005/8/layout/venn2"/>
    <dgm:cxn modelId="{09C9ABB3-9BA7-AC45-BFC7-2A1577C48C59}" type="presOf" srcId="{9B384389-ED1E-4845-AC5B-B0B12A7FAE1E}" destId="{8783FBD2-5703-A345-9B9C-B40519C17842}" srcOrd="0" destOrd="0" presId="urn:microsoft.com/office/officeart/2005/8/layout/venn2"/>
    <dgm:cxn modelId="{CB6362D3-81D0-E64A-A34D-6B32962F5D9E}" type="presOf" srcId="{63B77EE6-8D0B-044C-8618-B69690800460}" destId="{3DE69643-09D7-6B40-9E84-8C61B40B08FB}" srcOrd="0" destOrd="0" presId="urn:microsoft.com/office/officeart/2005/8/layout/venn2"/>
    <dgm:cxn modelId="{4DC5CBE7-F928-3A4E-898D-97915105DD86}" type="presOf" srcId="{2D5E8155-81CF-B844-8530-9EFD54387379}" destId="{F07C9814-9B91-5741-B178-F0FDEAA64758}" srcOrd="0" destOrd="0" presId="urn:microsoft.com/office/officeart/2005/8/layout/venn2"/>
    <dgm:cxn modelId="{C6F4EEE9-86DD-0D4F-8A3F-91430823FEE3}" type="presOf" srcId="{E3091F65-39B6-7E45-AB20-263698335C8B}" destId="{72A9DF4D-E85E-5A4F-BB93-D323A9F20366}" srcOrd="1" destOrd="0" presId="urn:microsoft.com/office/officeart/2005/8/layout/venn2"/>
    <dgm:cxn modelId="{94FE1DFD-A0D4-194D-835D-91ECB79D0630}" type="presOf" srcId="{63B77EE6-8D0B-044C-8618-B69690800460}" destId="{3011F837-8987-2B40-B269-8D9637FCEAE1}" srcOrd="1" destOrd="0" presId="urn:microsoft.com/office/officeart/2005/8/layout/venn2"/>
    <dgm:cxn modelId="{731D6027-DD9A-EF49-919E-94D87F2415C6}" type="presParOf" srcId="{86A7DA33-F633-0D4E-A688-4A32D48977B9}" destId="{DC92DC6A-5F67-484A-870A-FBC0B39EE1C2}" srcOrd="0" destOrd="0" presId="urn:microsoft.com/office/officeart/2005/8/layout/venn2"/>
    <dgm:cxn modelId="{26564EF0-F106-B34A-932C-4525AD8D6921}" type="presParOf" srcId="{DC92DC6A-5F67-484A-870A-FBC0B39EE1C2}" destId="{F07C9814-9B91-5741-B178-F0FDEAA64758}" srcOrd="0" destOrd="0" presId="urn:microsoft.com/office/officeart/2005/8/layout/venn2"/>
    <dgm:cxn modelId="{37CF8A0B-F761-A541-8B4C-02131F91E97C}" type="presParOf" srcId="{DC92DC6A-5F67-484A-870A-FBC0B39EE1C2}" destId="{3E808BA1-5309-9D45-BCCF-AE7918784F86}" srcOrd="1" destOrd="0" presId="urn:microsoft.com/office/officeart/2005/8/layout/venn2"/>
    <dgm:cxn modelId="{4811A087-0468-F042-9FB7-39F2C77AAFFA}" type="presParOf" srcId="{86A7DA33-F633-0D4E-A688-4A32D48977B9}" destId="{4D8D0F9B-6C34-1B42-8D0B-5FA3F6290512}" srcOrd="1" destOrd="0" presId="urn:microsoft.com/office/officeart/2005/8/layout/venn2"/>
    <dgm:cxn modelId="{61060311-6EB9-3347-B5F3-6BB512C15DC2}" type="presParOf" srcId="{4D8D0F9B-6C34-1B42-8D0B-5FA3F6290512}" destId="{3DE69643-09D7-6B40-9E84-8C61B40B08FB}" srcOrd="0" destOrd="0" presId="urn:microsoft.com/office/officeart/2005/8/layout/venn2"/>
    <dgm:cxn modelId="{DF7592C2-27D1-6443-82F3-702E45A13278}" type="presParOf" srcId="{4D8D0F9B-6C34-1B42-8D0B-5FA3F6290512}" destId="{3011F837-8987-2B40-B269-8D9637FCEAE1}" srcOrd="1" destOrd="0" presId="urn:microsoft.com/office/officeart/2005/8/layout/venn2"/>
    <dgm:cxn modelId="{7EB53B91-76FA-934D-8A6C-D2BEC239AC25}" type="presParOf" srcId="{86A7DA33-F633-0D4E-A688-4A32D48977B9}" destId="{1953254F-B826-AA4F-96E3-F6214AF95A2D}" srcOrd="2" destOrd="0" presId="urn:microsoft.com/office/officeart/2005/8/layout/venn2"/>
    <dgm:cxn modelId="{58C24B71-B0FC-2042-8AC4-4B31F067264A}" type="presParOf" srcId="{1953254F-B826-AA4F-96E3-F6214AF95A2D}" destId="{37FCEEA9-EBD0-A64D-BC69-A8817EF10F75}" srcOrd="0" destOrd="0" presId="urn:microsoft.com/office/officeart/2005/8/layout/venn2"/>
    <dgm:cxn modelId="{64C41D7A-0E65-3149-B418-FB6E52A259A5}" type="presParOf" srcId="{1953254F-B826-AA4F-96E3-F6214AF95A2D}" destId="{72A9DF4D-E85E-5A4F-BB93-D323A9F20366}" srcOrd="1" destOrd="0" presId="urn:microsoft.com/office/officeart/2005/8/layout/venn2"/>
    <dgm:cxn modelId="{1FE5DB0B-989F-9946-9BAB-6E144C91A5CE}" type="presParOf" srcId="{86A7DA33-F633-0D4E-A688-4A32D48977B9}" destId="{ECD9CEE1-4FF2-8649-94EF-EB085375CBD0}" srcOrd="3" destOrd="0" presId="urn:microsoft.com/office/officeart/2005/8/layout/venn2"/>
    <dgm:cxn modelId="{76298B39-4429-1E49-B68F-50FC18ACD28E}" type="presParOf" srcId="{ECD9CEE1-4FF2-8649-94EF-EB085375CBD0}" destId="{8783FBD2-5703-A345-9B9C-B40519C17842}" srcOrd="0" destOrd="0" presId="urn:microsoft.com/office/officeart/2005/8/layout/venn2"/>
    <dgm:cxn modelId="{298D8404-B0CC-B94C-8072-44362224FE82}" type="presParOf" srcId="{ECD9CEE1-4FF2-8649-94EF-EB085375CBD0}" destId="{07189B08-9685-0146-8E35-5811CFF013E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CE65F-CFEF-4243-AECD-31BEA686892E}" type="doc">
      <dgm:prSet loTypeId="urn:microsoft.com/office/officeart/2005/8/layout/cycle4#2" loCatId="" qsTypeId="urn:microsoft.com/office/officeart/2005/8/quickstyle/simple4" qsCatId="simple" csTypeId="urn:microsoft.com/office/officeart/2005/8/colors/accent1_2" csCatId="accent1" phldr="1"/>
      <dgm:spPr/>
      <dgm:t>
        <a:bodyPr/>
        <a:lstStyle/>
        <a:p>
          <a:endParaRPr lang="en-US"/>
        </a:p>
      </dgm:t>
    </dgm:pt>
    <dgm:pt modelId="{69C05C51-BF6E-E449-A301-0F4BB6542C38}">
      <dgm:prSet phldrT="[Text]"/>
      <dgm:spPr/>
      <dgm:t>
        <a:bodyPr/>
        <a:lstStyle/>
        <a:p>
          <a:r>
            <a:rPr lang="en-US" dirty="0"/>
            <a:t>Clear pathways and programs</a:t>
          </a:r>
        </a:p>
      </dgm:t>
    </dgm:pt>
    <dgm:pt modelId="{B59B4505-E813-064C-96D1-A6AC0B104DB6}" type="parTrans" cxnId="{E7F4DA84-81C9-BD4E-9808-3E5DA47444F4}">
      <dgm:prSet/>
      <dgm:spPr/>
      <dgm:t>
        <a:bodyPr/>
        <a:lstStyle/>
        <a:p>
          <a:endParaRPr lang="en-US"/>
        </a:p>
      </dgm:t>
    </dgm:pt>
    <dgm:pt modelId="{F79C4E78-F559-AA4E-BC2D-F78342EC830A}" type="sibTrans" cxnId="{E7F4DA84-81C9-BD4E-9808-3E5DA47444F4}">
      <dgm:prSet/>
      <dgm:spPr/>
      <dgm:t>
        <a:bodyPr/>
        <a:lstStyle/>
        <a:p>
          <a:endParaRPr lang="en-US"/>
        </a:p>
      </dgm:t>
    </dgm:pt>
    <dgm:pt modelId="{E2A28B8B-37A8-1B41-81C4-6AF1E4FEB0FA}">
      <dgm:prSet phldrT="[Text]" custT="1"/>
      <dgm:spPr/>
      <dgm:t>
        <a:bodyPr/>
        <a:lstStyle/>
        <a:p>
          <a:r>
            <a:rPr lang="en-US" sz="1400" dirty="0"/>
            <a:t>Curriculum</a:t>
          </a:r>
        </a:p>
      </dgm:t>
    </dgm:pt>
    <dgm:pt modelId="{EB124BF8-A84A-B443-B957-3EBB1F38139B}" type="parTrans" cxnId="{D3D65AA7-F77C-2C46-AA24-2EE77F5982DF}">
      <dgm:prSet/>
      <dgm:spPr/>
      <dgm:t>
        <a:bodyPr/>
        <a:lstStyle/>
        <a:p>
          <a:endParaRPr lang="en-US"/>
        </a:p>
      </dgm:t>
    </dgm:pt>
    <dgm:pt modelId="{B7663A3B-9785-C641-B84E-E94611BB3D6E}" type="sibTrans" cxnId="{D3D65AA7-F77C-2C46-AA24-2EE77F5982DF}">
      <dgm:prSet/>
      <dgm:spPr/>
      <dgm:t>
        <a:bodyPr/>
        <a:lstStyle/>
        <a:p>
          <a:endParaRPr lang="en-US"/>
        </a:p>
      </dgm:t>
    </dgm:pt>
    <dgm:pt modelId="{05BFC133-399A-0D47-B69E-BB11F649CBED}">
      <dgm:prSet phldrT="[Text]"/>
      <dgm:spPr/>
      <dgm:t>
        <a:bodyPr/>
        <a:lstStyle/>
        <a:p>
          <a:r>
            <a:rPr lang="en-US" dirty="0"/>
            <a:t>Guided Exploration and Progress</a:t>
          </a:r>
        </a:p>
      </dgm:t>
    </dgm:pt>
    <dgm:pt modelId="{F0098D94-17DE-044C-BB6B-86E30E410F5D}" type="parTrans" cxnId="{A27ED0DE-9C96-9B44-87E8-F6E06CA7FDED}">
      <dgm:prSet/>
      <dgm:spPr/>
      <dgm:t>
        <a:bodyPr/>
        <a:lstStyle/>
        <a:p>
          <a:endParaRPr lang="en-US"/>
        </a:p>
      </dgm:t>
    </dgm:pt>
    <dgm:pt modelId="{612C8D6B-9495-514A-A5B4-4B9FD50AC390}" type="sibTrans" cxnId="{A27ED0DE-9C96-9B44-87E8-F6E06CA7FDED}">
      <dgm:prSet/>
      <dgm:spPr/>
      <dgm:t>
        <a:bodyPr/>
        <a:lstStyle/>
        <a:p>
          <a:endParaRPr lang="en-US"/>
        </a:p>
      </dgm:t>
    </dgm:pt>
    <dgm:pt modelId="{6AB71816-34A7-0C4E-81D5-9C8C133E3B25}">
      <dgm:prSet phldrT="[Text]" custT="1"/>
      <dgm:spPr/>
      <dgm:t>
        <a:bodyPr/>
        <a:lstStyle/>
        <a:p>
          <a:r>
            <a:rPr lang="en-US" sz="1400" dirty="0"/>
            <a:t>Curriculum</a:t>
          </a:r>
        </a:p>
      </dgm:t>
    </dgm:pt>
    <dgm:pt modelId="{9D8695C3-8740-3A47-B58E-38DABDE33116}" type="parTrans" cxnId="{EB155BBF-3748-2941-A2DF-101B3A54AE25}">
      <dgm:prSet/>
      <dgm:spPr/>
      <dgm:t>
        <a:bodyPr/>
        <a:lstStyle/>
        <a:p>
          <a:endParaRPr lang="en-US"/>
        </a:p>
      </dgm:t>
    </dgm:pt>
    <dgm:pt modelId="{134F6593-05F0-C549-BB66-36DE7A48325F}" type="sibTrans" cxnId="{EB155BBF-3748-2941-A2DF-101B3A54AE25}">
      <dgm:prSet/>
      <dgm:spPr/>
      <dgm:t>
        <a:bodyPr/>
        <a:lstStyle/>
        <a:p>
          <a:endParaRPr lang="en-US"/>
        </a:p>
      </dgm:t>
    </dgm:pt>
    <dgm:pt modelId="{F3D98577-6CBC-5C48-B36D-2C537012475E}">
      <dgm:prSet phldrT="[Text]"/>
      <dgm:spPr/>
      <dgm:t>
        <a:bodyPr/>
        <a:lstStyle/>
        <a:p>
          <a:r>
            <a:rPr lang="en-US" dirty="0"/>
            <a:t>Academic and Student Support</a:t>
          </a:r>
        </a:p>
      </dgm:t>
    </dgm:pt>
    <dgm:pt modelId="{BC55AF75-F510-A04E-A4FE-C155AC9D1E02}" type="parTrans" cxnId="{E8664606-6759-6340-ADE2-6D87F1A17DDD}">
      <dgm:prSet/>
      <dgm:spPr/>
      <dgm:t>
        <a:bodyPr/>
        <a:lstStyle/>
        <a:p>
          <a:endParaRPr lang="en-US"/>
        </a:p>
      </dgm:t>
    </dgm:pt>
    <dgm:pt modelId="{FAAB0B14-4AA4-934C-8691-C550B1493C9E}" type="sibTrans" cxnId="{E8664606-6759-6340-ADE2-6D87F1A17DDD}">
      <dgm:prSet/>
      <dgm:spPr/>
      <dgm:t>
        <a:bodyPr/>
        <a:lstStyle/>
        <a:p>
          <a:endParaRPr lang="en-US"/>
        </a:p>
      </dgm:t>
    </dgm:pt>
    <dgm:pt modelId="{7A57615B-4E59-C045-8E9A-3B80201363C3}">
      <dgm:prSet phldrT="[Text]" custT="1"/>
      <dgm:spPr/>
      <dgm:t>
        <a:bodyPr/>
        <a:lstStyle/>
        <a:p>
          <a:r>
            <a:rPr lang="en-US" sz="1400" dirty="0"/>
            <a:t>Curriculum</a:t>
          </a:r>
        </a:p>
      </dgm:t>
    </dgm:pt>
    <dgm:pt modelId="{CEB42F53-7123-884D-B719-FCE5E77627E7}" type="parTrans" cxnId="{EAF97366-A513-5949-A249-461055264157}">
      <dgm:prSet/>
      <dgm:spPr/>
      <dgm:t>
        <a:bodyPr/>
        <a:lstStyle/>
        <a:p>
          <a:endParaRPr lang="en-US"/>
        </a:p>
      </dgm:t>
    </dgm:pt>
    <dgm:pt modelId="{1342B31A-41C1-1143-A17E-055A878962CF}" type="sibTrans" cxnId="{EAF97366-A513-5949-A249-461055264157}">
      <dgm:prSet/>
      <dgm:spPr/>
      <dgm:t>
        <a:bodyPr/>
        <a:lstStyle/>
        <a:p>
          <a:endParaRPr lang="en-US"/>
        </a:p>
      </dgm:t>
    </dgm:pt>
    <dgm:pt modelId="{B74EDBB3-E128-DA45-82A4-8AD797CBA545}">
      <dgm:prSet phldrT="[Text]"/>
      <dgm:spPr/>
      <dgm:t>
        <a:bodyPr/>
        <a:lstStyle/>
        <a:p>
          <a:r>
            <a:rPr lang="en-US" dirty="0"/>
            <a:t>Teaching and Learning</a:t>
          </a:r>
        </a:p>
      </dgm:t>
    </dgm:pt>
    <dgm:pt modelId="{F542A9E6-7610-0240-9132-B6EE5EC86A67}" type="parTrans" cxnId="{BDA0AC30-89F9-A148-A203-DFDA3DC5AD8C}">
      <dgm:prSet/>
      <dgm:spPr/>
      <dgm:t>
        <a:bodyPr/>
        <a:lstStyle/>
        <a:p>
          <a:endParaRPr lang="en-US"/>
        </a:p>
      </dgm:t>
    </dgm:pt>
    <dgm:pt modelId="{88653128-1052-C54F-8A42-656D6B88E59D}" type="sibTrans" cxnId="{BDA0AC30-89F9-A148-A203-DFDA3DC5AD8C}">
      <dgm:prSet/>
      <dgm:spPr/>
      <dgm:t>
        <a:bodyPr/>
        <a:lstStyle/>
        <a:p>
          <a:endParaRPr lang="en-US"/>
        </a:p>
      </dgm:t>
    </dgm:pt>
    <dgm:pt modelId="{5FE18A65-22AC-C34D-9A8A-CA54BCBF719A}">
      <dgm:prSet custT="1"/>
      <dgm:spPr/>
      <dgm:t>
        <a:bodyPr/>
        <a:lstStyle/>
        <a:p>
          <a:r>
            <a:rPr lang="en-US" sz="1400" dirty="0"/>
            <a:t>Educational Programs</a:t>
          </a:r>
        </a:p>
      </dgm:t>
    </dgm:pt>
    <dgm:pt modelId="{E596220B-6725-5C4F-AE16-8F20863DFA6D}" type="parTrans" cxnId="{3F5C15B1-41DD-4E42-B641-C25A705F13C8}">
      <dgm:prSet/>
      <dgm:spPr/>
      <dgm:t>
        <a:bodyPr/>
        <a:lstStyle/>
        <a:p>
          <a:endParaRPr lang="en-US"/>
        </a:p>
      </dgm:t>
    </dgm:pt>
    <dgm:pt modelId="{8B23CF91-D0EC-F74C-A1DD-75304A38BCB2}" type="sibTrans" cxnId="{3F5C15B1-41DD-4E42-B641-C25A705F13C8}">
      <dgm:prSet/>
      <dgm:spPr/>
      <dgm:t>
        <a:bodyPr/>
        <a:lstStyle/>
        <a:p>
          <a:endParaRPr lang="en-US"/>
        </a:p>
      </dgm:t>
    </dgm:pt>
    <dgm:pt modelId="{8E7EE51A-958B-E140-A533-CCA84DE97297}">
      <dgm:prSet custT="1"/>
      <dgm:spPr/>
      <dgm:t>
        <a:bodyPr/>
        <a:lstStyle/>
        <a:p>
          <a:r>
            <a:rPr lang="en-US" sz="1400" dirty="0"/>
            <a:t>Degree and Certificate Requirements</a:t>
          </a:r>
        </a:p>
      </dgm:t>
    </dgm:pt>
    <dgm:pt modelId="{04EDD710-F34B-8E42-AE7B-0F334232689A}" type="parTrans" cxnId="{8D4794AC-3D14-9749-A211-B71ED8E6E4A6}">
      <dgm:prSet/>
      <dgm:spPr/>
      <dgm:t>
        <a:bodyPr/>
        <a:lstStyle/>
        <a:p>
          <a:endParaRPr lang="en-US"/>
        </a:p>
      </dgm:t>
    </dgm:pt>
    <dgm:pt modelId="{2EC525CA-3C04-B249-8BCF-7359A4ED0190}" type="sibTrans" cxnId="{8D4794AC-3D14-9749-A211-B71ED8E6E4A6}">
      <dgm:prSet/>
      <dgm:spPr/>
      <dgm:t>
        <a:bodyPr/>
        <a:lstStyle/>
        <a:p>
          <a:endParaRPr lang="en-US"/>
        </a:p>
      </dgm:t>
    </dgm:pt>
    <dgm:pt modelId="{A723BB35-C22E-4F43-91CB-49A4135F9DD9}">
      <dgm:prSet custT="1"/>
      <dgm:spPr/>
      <dgm:t>
        <a:bodyPr/>
        <a:lstStyle/>
        <a:p>
          <a:r>
            <a:rPr lang="en-US" sz="1400" dirty="0"/>
            <a:t>Student Preparation and Success</a:t>
          </a:r>
        </a:p>
      </dgm:t>
    </dgm:pt>
    <dgm:pt modelId="{E81A21B1-55B4-3C4A-8157-FF48A443F2DE}" type="parTrans" cxnId="{1C443E70-C79B-744D-A3CB-5A3DE85C0FAF}">
      <dgm:prSet/>
      <dgm:spPr/>
      <dgm:t>
        <a:bodyPr/>
        <a:lstStyle/>
        <a:p>
          <a:endParaRPr lang="en-US"/>
        </a:p>
      </dgm:t>
    </dgm:pt>
    <dgm:pt modelId="{2FFF4DCD-91D8-8F4E-BBE4-025DC7834B13}" type="sibTrans" cxnId="{1C443E70-C79B-744D-A3CB-5A3DE85C0FAF}">
      <dgm:prSet/>
      <dgm:spPr/>
      <dgm:t>
        <a:bodyPr/>
        <a:lstStyle/>
        <a:p>
          <a:endParaRPr lang="en-US"/>
        </a:p>
      </dgm:t>
    </dgm:pt>
    <dgm:pt modelId="{89FCA79A-04EE-C145-9760-87FB4AA2CC55}">
      <dgm:prSet custT="1"/>
      <dgm:spPr/>
      <dgm:t>
        <a:bodyPr/>
        <a:lstStyle/>
        <a:p>
          <a:r>
            <a:rPr lang="en-US" sz="1400" dirty="0"/>
            <a:t>Student Preparation and Success</a:t>
          </a:r>
        </a:p>
      </dgm:t>
    </dgm:pt>
    <dgm:pt modelId="{1108BFF4-B7B0-9746-B186-8D5D88211915}" type="parTrans" cxnId="{DB04D22E-E0A6-AE48-B787-ED7B09509804}">
      <dgm:prSet/>
      <dgm:spPr/>
      <dgm:t>
        <a:bodyPr/>
        <a:lstStyle/>
        <a:p>
          <a:endParaRPr lang="en-US"/>
        </a:p>
      </dgm:t>
    </dgm:pt>
    <dgm:pt modelId="{F9FD58A1-2431-EE41-BC15-210014A5F074}" type="sibTrans" cxnId="{DB04D22E-E0A6-AE48-B787-ED7B09509804}">
      <dgm:prSet/>
      <dgm:spPr/>
      <dgm:t>
        <a:bodyPr/>
        <a:lstStyle/>
        <a:p>
          <a:endParaRPr lang="en-US"/>
        </a:p>
      </dgm:t>
    </dgm:pt>
    <dgm:pt modelId="{9B467866-3DBB-FB47-B63D-0EC0241590CE}">
      <dgm:prSet custT="1"/>
      <dgm:spPr/>
      <dgm:t>
        <a:bodyPr/>
        <a:lstStyle/>
        <a:p>
          <a:r>
            <a:rPr lang="en-US" sz="1400" dirty="0"/>
            <a:t>Educational Programs</a:t>
          </a:r>
        </a:p>
      </dgm:t>
    </dgm:pt>
    <dgm:pt modelId="{4B14A92E-24E2-5A4C-AAA6-943E102FA9F3}" type="parTrans" cxnId="{F75B854C-BA16-0F4A-9E57-DE094DC34452}">
      <dgm:prSet/>
      <dgm:spPr/>
      <dgm:t>
        <a:bodyPr/>
        <a:lstStyle/>
        <a:p>
          <a:endParaRPr lang="en-US"/>
        </a:p>
      </dgm:t>
    </dgm:pt>
    <dgm:pt modelId="{8043E63C-FC4E-B844-A260-C75D9102E79C}" type="sibTrans" cxnId="{F75B854C-BA16-0F4A-9E57-DE094DC34452}">
      <dgm:prSet/>
      <dgm:spPr/>
      <dgm:t>
        <a:bodyPr/>
        <a:lstStyle/>
        <a:p>
          <a:endParaRPr lang="en-US"/>
        </a:p>
      </dgm:t>
    </dgm:pt>
    <dgm:pt modelId="{69A22550-D11B-B74B-8D27-51778B522887}">
      <dgm:prSet custT="1"/>
      <dgm:spPr/>
      <dgm:t>
        <a:bodyPr/>
        <a:lstStyle/>
        <a:p>
          <a:r>
            <a:rPr lang="en-US" sz="1400" dirty="0"/>
            <a:t>Student Preparation and Success</a:t>
          </a:r>
        </a:p>
      </dgm:t>
    </dgm:pt>
    <dgm:pt modelId="{E58122E2-BB28-234A-8093-A7F96BF39281}" type="parTrans" cxnId="{F8443FC6-E6F2-5E4E-924A-3BFE22878FC9}">
      <dgm:prSet/>
      <dgm:spPr/>
      <dgm:t>
        <a:bodyPr/>
        <a:lstStyle/>
        <a:p>
          <a:endParaRPr lang="en-US"/>
        </a:p>
      </dgm:t>
    </dgm:pt>
    <dgm:pt modelId="{23BA0530-5A99-7B4D-A663-9239FF76890C}" type="sibTrans" cxnId="{F8443FC6-E6F2-5E4E-924A-3BFE22878FC9}">
      <dgm:prSet/>
      <dgm:spPr/>
      <dgm:t>
        <a:bodyPr/>
        <a:lstStyle/>
        <a:p>
          <a:endParaRPr lang="en-US"/>
        </a:p>
      </dgm:t>
    </dgm:pt>
    <dgm:pt modelId="{F31D0E80-E037-F34C-8EDF-51DD1F803E66}">
      <dgm:prSet custT="1"/>
      <dgm:spPr/>
      <dgm:t>
        <a:bodyPr/>
        <a:lstStyle/>
        <a:p>
          <a:r>
            <a:rPr lang="en-US" sz="1400" dirty="0"/>
            <a:t>Educational Programs</a:t>
          </a:r>
        </a:p>
      </dgm:t>
    </dgm:pt>
    <dgm:pt modelId="{518339E1-9C0E-0345-B1DA-83384FFDE631}" type="parTrans" cxnId="{2794FA26-CB2C-954E-A32A-7A3DCDAB0D5A}">
      <dgm:prSet/>
      <dgm:spPr/>
      <dgm:t>
        <a:bodyPr/>
        <a:lstStyle/>
        <a:p>
          <a:endParaRPr lang="en-US"/>
        </a:p>
      </dgm:t>
    </dgm:pt>
    <dgm:pt modelId="{16757FC7-FA0B-AB4C-856A-7677639605CF}" type="sibTrans" cxnId="{2794FA26-CB2C-954E-A32A-7A3DCDAB0D5A}">
      <dgm:prSet/>
      <dgm:spPr/>
      <dgm:t>
        <a:bodyPr/>
        <a:lstStyle/>
        <a:p>
          <a:endParaRPr lang="en-US"/>
        </a:p>
      </dgm:t>
    </dgm:pt>
    <dgm:pt modelId="{DE3B4323-BDC6-3D4F-842E-4C28B7C1DFEE}">
      <dgm:prSet custT="1"/>
      <dgm:spPr/>
      <dgm:t>
        <a:bodyPr/>
        <a:lstStyle/>
        <a:p>
          <a:r>
            <a:rPr lang="en-US" sz="1400" dirty="0"/>
            <a:t>Student Preparation and Success</a:t>
          </a:r>
        </a:p>
      </dgm:t>
    </dgm:pt>
    <dgm:pt modelId="{51C87886-AC85-F34C-A110-91F14836F0D8}" type="parTrans" cxnId="{322FBA0F-3487-D341-B225-27AA46DF8188}">
      <dgm:prSet/>
      <dgm:spPr/>
      <dgm:t>
        <a:bodyPr/>
        <a:lstStyle/>
        <a:p>
          <a:endParaRPr lang="en-US"/>
        </a:p>
      </dgm:t>
    </dgm:pt>
    <dgm:pt modelId="{B6D28B62-1D3B-944E-BC49-20029F574BA2}" type="sibTrans" cxnId="{322FBA0F-3487-D341-B225-27AA46DF8188}">
      <dgm:prSet/>
      <dgm:spPr/>
      <dgm:t>
        <a:bodyPr/>
        <a:lstStyle/>
        <a:p>
          <a:endParaRPr lang="en-US"/>
        </a:p>
      </dgm:t>
    </dgm:pt>
    <dgm:pt modelId="{8FE4CFC5-C33D-EB41-819E-8A9A5A051B66}">
      <dgm:prSet phldrT="[Text]" custT="1"/>
      <dgm:spPr/>
      <dgm:t>
        <a:bodyPr/>
        <a:lstStyle/>
        <a:p>
          <a:r>
            <a:rPr lang="en-US" sz="1400" dirty="0"/>
            <a:t>Curriculum</a:t>
          </a:r>
        </a:p>
      </dgm:t>
    </dgm:pt>
    <dgm:pt modelId="{FD601784-877A-7F41-AD74-05FACECF6C31}" type="sibTrans" cxnId="{FC0A0E12-CC77-1641-A08A-713D8E9D8A91}">
      <dgm:prSet/>
      <dgm:spPr/>
      <dgm:t>
        <a:bodyPr/>
        <a:lstStyle/>
        <a:p>
          <a:endParaRPr lang="en-US"/>
        </a:p>
      </dgm:t>
    </dgm:pt>
    <dgm:pt modelId="{943EAEE8-9A91-CA46-AA3B-F2ABBEB9157D}" type="parTrans" cxnId="{FC0A0E12-CC77-1641-A08A-713D8E9D8A91}">
      <dgm:prSet/>
      <dgm:spPr/>
      <dgm:t>
        <a:bodyPr/>
        <a:lstStyle/>
        <a:p>
          <a:endParaRPr lang="en-US"/>
        </a:p>
      </dgm:t>
    </dgm:pt>
    <dgm:pt modelId="{9AB4C83A-6830-A94E-814B-2B579EB113A0}">
      <dgm:prSet phldrT="[Text]" custT="1"/>
      <dgm:spPr/>
      <dgm:t>
        <a:bodyPr/>
        <a:lstStyle/>
        <a:p>
          <a:r>
            <a:rPr lang="en-US" sz="1400" dirty="0"/>
            <a:t>Grading Policies</a:t>
          </a:r>
        </a:p>
      </dgm:t>
    </dgm:pt>
    <dgm:pt modelId="{7E2B67B0-32EA-EB44-B50B-AA98121CB941}" type="parTrans" cxnId="{E348D2F3-C0B7-6A44-8CD8-1C607281183D}">
      <dgm:prSet/>
      <dgm:spPr/>
      <dgm:t>
        <a:bodyPr/>
        <a:lstStyle/>
        <a:p>
          <a:endParaRPr lang="en-US"/>
        </a:p>
      </dgm:t>
    </dgm:pt>
    <dgm:pt modelId="{A2E42B14-9798-9546-956B-C624A551F0D6}" type="sibTrans" cxnId="{E348D2F3-C0B7-6A44-8CD8-1C607281183D}">
      <dgm:prSet/>
      <dgm:spPr/>
      <dgm:t>
        <a:bodyPr/>
        <a:lstStyle/>
        <a:p>
          <a:endParaRPr lang="en-US"/>
        </a:p>
      </dgm:t>
    </dgm:pt>
    <dgm:pt modelId="{EF7BB8C6-4848-7B47-AFB3-C2F8AB1D0C26}" type="pres">
      <dgm:prSet presAssocID="{F36CE65F-CFEF-4243-AECD-31BEA686892E}" presName="cycleMatrixDiagram" presStyleCnt="0">
        <dgm:presLayoutVars>
          <dgm:chMax val="1"/>
          <dgm:dir/>
          <dgm:animLvl val="lvl"/>
          <dgm:resizeHandles val="exact"/>
        </dgm:presLayoutVars>
      </dgm:prSet>
      <dgm:spPr/>
    </dgm:pt>
    <dgm:pt modelId="{4C2AA272-EE5E-114B-8DC5-32863548BF21}" type="pres">
      <dgm:prSet presAssocID="{F36CE65F-CFEF-4243-AECD-31BEA686892E}" presName="children" presStyleCnt="0"/>
      <dgm:spPr/>
    </dgm:pt>
    <dgm:pt modelId="{641E83A4-312F-6E4D-A003-BF552635FBA9}" type="pres">
      <dgm:prSet presAssocID="{F36CE65F-CFEF-4243-AECD-31BEA686892E}" presName="child1group" presStyleCnt="0"/>
      <dgm:spPr/>
    </dgm:pt>
    <dgm:pt modelId="{80B42364-F2F9-E84A-948B-597900802512}" type="pres">
      <dgm:prSet presAssocID="{F36CE65F-CFEF-4243-AECD-31BEA686892E}" presName="child1" presStyleLbl="bgAcc1" presStyleIdx="0" presStyleCnt="4" custScaleX="139107" custScaleY="111998" custLinFactNeighborX="-16586" custLinFactNeighborY="4612"/>
      <dgm:spPr/>
    </dgm:pt>
    <dgm:pt modelId="{ACD041F1-0CBD-D74A-A4BF-B19A6A6E4ABE}" type="pres">
      <dgm:prSet presAssocID="{F36CE65F-CFEF-4243-AECD-31BEA686892E}" presName="child1Text" presStyleLbl="bgAcc1" presStyleIdx="0" presStyleCnt="4">
        <dgm:presLayoutVars>
          <dgm:bulletEnabled val="1"/>
        </dgm:presLayoutVars>
      </dgm:prSet>
      <dgm:spPr/>
    </dgm:pt>
    <dgm:pt modelId="{A8F0276F-1107-C643-AE88-C1ACCE8868EB}" type="pres">
      <dgm:prSet presAssocID="{F36CE65F-CFEF-4243-AECD-31BEA686892E}" presName="child2group" presStyleCnt="0"/>
      <dgm:spPr/>
    </dgm:pt>
    <dgm:pt modelId="{33AF96FA-FFE6-C34E-BBBC-A7FE1809A2C0}" type="pres">
      <dgm:prSet presAssocID="{F36CE65F-CFEF-4243-AECD-31BEA686892E}" presName="child2" presStyleLbl="bgAcc1" presStyleIdx="1" presStyleCnt="4" custScaleX="137750" custLinFactNeighborX="17887"/>
      <dgm:spPr/>
    </dgm:pt>
    <dgm:pt modelId="{0355A7F7-B51B-E644-81B7-C9960A7361B4}" type="pres">
      <dgm:prSet presAssocID="{F36CE65F-CFEF-4243-AECD-31BEA686892E}" presName="child2Text" presStyleLbl="bgAcc1" presStyleIdx="1" presStyleCnt="4">
        <dgm:presLayoutVars>
          <dgm:bulletEnabled val="1"/>
        </dgm:presLayoutVars>
      </dgm:prSet>
      <dgm:spPr/>
    </dgm:pt>
    <dgm:pt modelId="{B6C76DAE-05F6-664A-84F6-77D74AE67CA5}" type="pres">
      <dgm:prSet presAssocID="{F36CE65F-CFEF-4243-AECD-31BEA686892E}" presName="child3group" presStyleCnt="0"/>
      <dgm:spPr/>
    </dgm:pt>
    <dgm:pt modelId="{D18DD8A1-DA29-B74E-8631-277C99C11976}" type="pres">
      <dgm:prSet presAssocID="{F36CE65F-CFEF-4243-AECD-31BEA686892E}" presName="child3" presStyleLbl="bgAcc1" presStyleIdx="2" presStyleCnt="4" custScaleX="137674" custScaleY="119491" custLinFactNeighborX="20630" custLinFactNeighborY="-1500"/>
      <dgm:spPr/>
    </dgm:pt>
    <dgm:pt modelId="{F302BA81-37F4-8F4D-B8A9-70EEEBC69C36}" type="pres">
      <dgm:prSet presAssocID="{F36CE65F-CFEF-4243-AECD-31BEA686892E}" presName="child3Text" presStyleLbl="bgAcc1" presStyleIdx="2" presStyleCnt="4">
        <dgm:presLayoutVars>
          <dgm:bulletEnabled val="1"/>
        </dgm:presLayoutVars>
      </dgm:prSet>
      <dgm:spPr/>
    </dgm:pt>
    <dgm:pt modelId="{91B1C03C-4451-CA4C-AC1B-F9ED1699E964}" type="pres">
      <dgm:prSet presAssocID="{F36CE65F-CFEF-4243-AECD-31BEA686892E}" presName="child4group" presStyleCnt="0"/>
      <dgm:spPr/>
    </dgm:pt>
    <dgm:pt modelId="{1B275871-E10B-3149-9F47-BCBA3FB813E4}" type="pres">
      <dgm:prSet presAssocID="{F36CE65F-CFEF-4243-AECD-31BEA686892E}" presName="child4" presStyleLbl="bgAcc1" presStyleIdx="3" presStyleCnt="4" custScaleX="135741" custScaleY="107224" custLinFactNeighborX="-14455" custLinFactNeighborY="1153"/>
      <dgm:spPr/>
    </dgm:pt>
    <dgm:pt modelId="{06B4635F-DBEB-3749-8013-582F3D87D356}" type="pres">
      <dgm:prSet presAssocID="{F36CE65F-CFEF-4243-AECD-31BEA686892E}" presName="child4Text" presStyleLbl="bgAcc1" presStyleIdx="3" presStyleCnt="4">
        <dgm:presLayoutVars>
          <dgm:bulletEnabled val="1"/>
        </dgm:presLayoutVars>
      </dgm:prSet>
      <dgm:spPr/>
    </dgm:pt>
    <dgm:pt modelId="{8D09CD47-FCDE-E74A-980C-31BEA5B0E9B5}" type="pres">
      <dgm:prSet presAssocID="{F36CE65F-CFEF-4243-AECD-31BEA686892E}" presName="childPlaceholder" presStyleCnt="0"/>
      <dgm:spPr/>
    </dgm:pt>
    <dgm:pt modelId="{ADE4AE70-A0D1-BF4B-81B6-028D8F9BFEE6}" type="pres">
      <dgm:prSet presAssocID="{F36CE65F-CFEF-4243-AECD-31BEA686892E}" presName="circle" presStyleCnt="0"/>
      <dgm:spPr/>
    </dgm:pt>
    <dgm:pt modelId="{9E6FBC5E-AFD8-224E-B38B-2688BF122A53}" type="pres">
      <dgm:prSet presAssocID="{F36CE65F-CFEF-4243-AECD-31BEA686892E}" presName="quadrant1" presStyleLbl="node1" presStyleIdx="0" presStyleCnt="4">
        <dgm:presLayoutVars>
          <dgm:chMax val="1"/>
          <dgm:bulletEnabled val="1"/>
        </dgm:presLayoutVars>
      </dgm:prSet>
      <dgm:spPr/>
    </dgm:pt>
    <dgm:pt modelId="{0079145D-538C-A44A-87FF-74C6D5CC5B54}" type="pres">
      <dgm:prSet presAssocID="{F36CE65F-CFEF-4243-AECD-31BEA686892E}" presName="quadrant2" presStyleLbl="node1" presStyleIdx="1" presStyleCnt="4">
        <dgm:presLayoutVars>
          <dgm:chMax val="1"/>
          <dgm:bulletEnabled val="1"/>
        </dgm:presLayoutVars>
      </dgm:prSet>
      <dgm:spPr/>
    </dgm:pt>
    <dgm:pt modelId="{2F583B56-7564-C449-AC6E-423BBCEF5717}" type="pres">
      <dgm:prSet presAssocID="{F36CE65F-CFEF-4243-AECD-31BEA686892E}" presName="quadrant3" presStyleLbl="node1" presStyleIdx="2" presStyleCnt="4">
        <dgm:presLayoutVars>
          <dgm:chMax val="1"/>
          <dgm:bulletEnabled val="1"/>
        </dgm:presLayoutVars>
      </dgm:prSet>
      <dgm:spPr/>
    </dgm:pt>
    <dgm:pt modelId="{E81C20FF-AA47-8340-803D-CF9568D13FD7}" type="pres">
      <dgm:prSet presAssocID="{F36CE65F-CFEF-4243-AECD-31BEA686892E}" presName="quadrant4" presStyleLbl="node1" presStyleIdx="3" presStyleCnt="4">
        <dgm:presLayoutVars>
          <dgm:chMax val="1"/>
          <dgm:bulletEnabled val="1"/>
        </dgm:presLayoutVars>
      </dgm:prSet>
      <dgm:spPr/>
    </dgm:pt>
    <dgm:pt modelId="{E467176C-6AE5-1A41-AF73-33AC281B25F1}" type="pres">
      <dgm:prSet presAssocID="{F36CE65F-CFEF-4243-AECD-31BEA686892E}" presName="quadrantPlaceholder" presStyleCnt="0"/>
      <dgm:spPr/>
    </dgm:pt>
    <dgm:pt modelId="{2F88C87E-C720-B44E-B2A9-1A1153783123}" type="pres">
      <dgm:prSet presAssocID="{F36CE65F-CFEF-4243-AECD-31BEA686892E}" presName="center1" presStyleLbl="fgShp" presStyleIdx="0" presStyleCnt="2"/>
      <dgm:spPr/>
    </dgm:pt>
    <dgm:pt modelId="{78BCF01A-CD1E-DF43-B23A-3259CC41584B}" type="pres">
      <dgm:prSet presAssocID="{F36CE65F-CFEF-4243-AECD-31BEA686892E}" presName="center2" presStyleLbl="fgShp" presStyleIdx="1" presStyleCnt="2"/>
      <dgm:spPr/>
    </dgm:pt>
  </dgm:ptLst>
  <dgm:cxnLst>
    <dgm:cxn modelId="{071D6F01-0038-3C43-867D-E90000AFFC4C}" type="presOf" srcId="{8FE4CFC5-C33D-EB41-819E-8A9A5A051B66}" destId="{06B4635F-DBEB-3749-8013-582F3D87D356}" srcOrd="1" destOrd="0" presId="urn:microsoft.com/office/officeart/2005/8/layout/cycle4#2"/>
    <dgm:cxn modelId="{E8664606-6759-6340-ADE2-6D87F1A17DDD}" srcId="{F36CE65F-CFEF-4243-AECD-31BEA686892E}" destId="{F3D98577-6CBC-5C48-B36D-2C537012475E}" srcOrd="2" destOrd="0" parTransId="{BC55AF75-F510-A04E-A4FE-C155AC9D1E02}" sibTransId="{FAAB0B14-4AA4-934C-8691-C550B1493C9E}"/>
    <dgm:cxn modelId="{D54D4409-FD40-F24E-B54C-E7843F0C849E}" type="presOf" srcId="{69C05C51-BF6E-E449-A301-0F4BB6542C38}" destId="{9E6FBC5E-AFD8-224E-B38B-2688BF122A53}" srcOrd="0" destOrd="0" presId="urn:microsoft.com/office/officeart/2005/8/layout/cycle4#2"/>
    <dgm:cxn modelId="{4E0C480B-CB5F-CC4E-ADF4-6E16E8BCF550}" type="presOf" srcId="{05BFC133-399A-0D47-B69E-BB11F649CBED}" destId="{0079145D-538C-A44A-87FF-74C6D5CC5B54}" srcOrd="0" destOrd="0" presId="urn:microsoft.com/office/officeart/2005/8/layout/cycle4#2"/>
    <dgm:cxn modelId="{15E7C60B-2930-5C4C-99A5-E11EE358DF61}" type="presOf" srcId="{F31D0E80-E037-F34C-8EDF-51DD1F803E66}" destId="{06B4635F-DBEB-3749-8013-582F3D87D356}" srcOrd="1" destOrd="3" presId="urn:microsoft.com/office/officeart/2005/8/layout/cycle4#2"/>
    <dgm:cxn modelId="{322FBA0F-3487-D341-B225-27AA46DF8188}" srcId="{F3D98577-6CBC-5C48-B36D-2C537012475E}" destId="{DE3B4323-BDC6-3D4F-842E-4C28B7C1DFEE}" srcOrd="1" destOrd="0" parTransId="{51C87886-AC85-F34C-A110-91F14836F0D8}" sibTransId="{B6D28B62-1D3B-944E-BC49-20029F574BA2}"/>
    <dgm:cxn modelId="{732AA310-46F1-5E44-B899-51ABDFBD7D16}" type="presOf" srcId="{A723BB35-C22E-4F43-91CB-49A4135F9DD9}" destId="{ACD041F1-0CBD-D74A-A4BF-B19A6A6E4ABE}" srcOrd="1" destOrd="3" presId="urn:microsoft.com/office/officeart/2005/8/layout/cycle4#2"/>
    <dgm:cxn modelId="{B2F3C410-DBCB-094E-B3BB-5D0796BB32AF}" type="presOf" srcId="{DE3B4323-BDC6-3D4F-842E-4C28B7C1DFEE}" destId="{F302BA81-37F4-8F4D-B8A9-70EEEBC69C36}" srcOrd="1" destOrd="1" presId="urn:microsoft.com/office/officeart/2005/8/layout/cycle4#2"/>
    <dgm:cxn modelId="{FC637311-9F78-C946-AE60-34539D3230D2}" type="presOf" srcId="{6AB71816-34A7-0C4E-81D5-9C8C133E3B25}" destId="{0355A7F7-B51B-E644-81B7-C9960A7361B4}" srcOrd="1" destOrd="0" presId="urn:microsoft.com/office/officeart/2005/8/layout/cycle4#2"/>
    <dgm:cxn modelId="{FC0A0E12-CC77-1641-A08A-713D8E9D8A91}" srcId="{B74EDBB3-E128-DA45-82A4-8AD797CBA545}" destId="{8FE4CFC5-C33D-EB41-819E-8A9A5A051B66}" srcOrd="0" destOrd="0" parTransId="{943EAEE8-9A91-CA46-AA3B-F2ABBEB9157D}" sibTransId="{FD601784-877A-7F41-AD74-05FACECF6C31}"/>
    <dgm:cxn modelId="{194FAB18-9357-7443-826D-E6D5F0BE9B25}" type="presOf" srcId="{69A22550-D11B-B74B-8D27-51778B522887}" destId="{1B275871-E10B-3149-9F47-BCBA3FB813E4}" srcOrd="0" destOrd="2" presId="urn:microsoft.com/office/officeart/2005/8/layout/cycle4#2"/>
    <dgm:cxn modelId="{69BFE01B-B7AA-1242-8E3A-CC97E074E738}" type="presOf" srcId="{E2A28B8B-37A8-1B41-81C4-6AF1E4FEB0FA}" destId="{ACD041F1-0CBD-D74A-A4BF-B19A6A6E4ABE}" srcOrd="1" destOrd="0" presId="urn:microsoft.com/office/officeart/2005/8/layout/cycle4#2"/>
    <dgm:cxn modelId="{29844A1C-4440-9F4E-83F0-C081BF939459}" type="presOf" srcId="{8E7EE51A-958B-E140-A533-CCA84DE97297}" destId="{80B42364-F2F9-E84A-948B-597900802512}" srcOrd="0" destOrd="2" presId="urn:microsoft.com/office/officeart/2005/8/layout/cycle4#2"/>
    <dgm:cxn modelId="{0E13B11D-107A-C845-A545-2D796F210DBB}" type="presOf" srcId="{89FCA79A-04EE-C145-9760-87FB4AA2CC55}" destId="{0355A7F7-B51B-E644-81B7-C9960A7361B4}" srcOrd="1" destOrd="1" presId="urn:microsoft.com/office/officeart/2005/8/layout/cycle4#2"/>
    <dgm:cxn modelId="{2794FA26-CB2C-954E-A32A-7A3DCDAB0D5A}" srcId="{B74EDBB3-E128-DA45-82A4-8AD797CBA545}" destId="{F31D0E80-E037-F34C-8EDF-51DD1F803E66}" srcOrd="3" destOrd="0" parTransId="{518339E1-9C0E-0345-B1DA-83384FFDE631}" sibTransId="{16757FC7-FA0B-AB4C-856A-7677639605CF}"/>
    <dgm:cxn modelId="{DB04D22E-E0A6-AE48-B787-ED7B09509804}" srcId="{05BFC133-399A-0D47-B69E-BB11F649CBED}" destId="{89FCA79A-04EE-C145-9760-87FB4AA2CC55}" srcOrd="1" destOrd="0" parTransId="{1108BFF4-B7B0-9746-B186-8D5D88211915}" sibTransId="{F9FD58A1-2431-EE41-BC15-210014A5F074}"/>
    <dgm:cxn modelId="{BDA0AC30-89F9-A148-A203-DFDA3DC5AD8C}" srcId="{F36CE65F-CFEF-4243-AECD-31BEA686892E}" destId="{B74EDBB3-E128-DA45-82A4-8AD797CBA545}" srcOrd="3" destOrd="0" parTransId="{F542A9E6-7610-0240-9132-B6EE5EC86A67}" sibTransId="{88653128-1052-C54F-8A42-656D6B88E59D}"/>
    <dgm:cxn modelId="{7901F030-59F6-B84F-8F19-69262758EE4A}" type="presOf" srcId="{7A57615B-4E59-C045-8E9A-3B80201363C3}" destId="{F302BA81-37F4-8F4D-B8A9-70EEEBC69C36}" srcOrd="1" destOrd="0" presId="urn:microsoft.com/office/officeart/2005/8/layout/cycle4#2"/>
    <dgm:cxn modelId="{6E83BD37-DF98-234B-BCF1-16DD1E5DBAF9}" type="presOf" srcId="{9AB4C83A-6830-A94E-814B-2B579EB113A0}" destId="{1B275871-E10B-3149-9F47-BCBA3FB813E4}" srcOrd="0" destOrd="1" presId="urn:microsoft.com/office/officeart/2005/8/layout/cycle4#2"/>
    <dgm:cxn modelId="{0682BA39-24D6-1240-8C40-9F869DE94329}" type="presOf" srcId="{7A57615B-4E59-C045-8E9A-3B80201363C3}" destId="{D18DD8A1-DA29-B74E-8631-277C99C11976}" srcOrd="0" destOrd="0" presId="urn:microsoft.com/office/officeart/2005/8/layout/cycle4#2"/>
    <dgm:cxn modelId="{F75B854C-BA16-0F4A-9E57-DE094DC34452}" srcId="{05BFC133-399A-0D47-B69E-BB11F649CBED}" destId="{9B467866-3DBB-FB47-B63D-0EC0241590CE}" srcOrd="2" destOrd="0" parTransId="{4B14A92E-24E2-5A4C-AAA6-943E102FA9F3}" sibTransId="{8043E63C-FC4E-B844-A260-C75D9102E79C}"/>
    <dgm:cxn modelId="{8C3F3B50-802D-AC49-986F-B6EA9BA0A76C}" type="presOf" srcId="{5FE18A65-22AC-C34D-9A8A-CA54BCBF719A}" destId="{ACD041F1-0CBD-D74A-A4BF-B19A6A6E4ABE}" srcOrd="1" destOrd="1" presId="urn:microsoft.com/office/officeart/2005/8/layout/cycle4#2"/>
    <dgm:cxn modelId="{8281D95C-0465-2644-B852-2E67B31FA46C}" type="presOf" srcId="{DE3B4323-BDC6-3D4F-842E-4C28B7C1DFEE}" destId="{D18DD8A1-DA29-B74E-8631-277C99C11976}" srcOrd="0" destOrd="1" presId="urn:microsoft.com/office/officeart/2005/8/layout/cycle4#2"/>
    <dgm:cxn modelId="{4F39DE65-BA90-7344-B1D8-86BF9217D899}" type="presOf" srcId="{6AB71816-34A7-0C4E-81D5-9C8C133E3B25}" destId="{33AF96FA-FFE6-C34E-BBBC-A7FE1809A2C0}" srcOrd="0" destOrd="0" presId="urn:microsoft.com/office/officeart/2005/8/layout/cycle4#2"/>
    <dgm:cxn modelId="{EAF97366-A513-5949-A249-461055264157}" srcId="{F3D98577-6CBC-5C48-B36D-2C537012475E}" destId="{7A57615B-4E59-C045-8E9A-3B80201363C3}" srcOrd="0" destOrd="0" parTransId="{CEB42F53-7123-884D-B719-FCE5E77627E7}" sibTransId="{1342B31A-41C1-1143-A17E-055A878962CF}"/>
    <dgm:cxn modelId="{DB9E596D-5885-CF41-9756-3CF61184B045}" type="presOf" srcId="{8E7EE51A-958B-E140-A533-CCA84DE97297}" destId="{ACD041F1-0CBD-D74A-A4BF-B19A6A6E4ABE}" srcOrd="1" destOrd="2" presId="urn:microsoft.com/office/officeart/2005/8/layout/cycle4#2"/>
    <dgm:cxn modelId="{1C443E70-C79B-744D-A3CB-5A3DE85C0FAF}" srcId="{69C05C51-BF6E-E449-A301-0F4BB6542C38}" destId="{A723BB35-C22E-4F43-91CB-49A4135F9DD9}" srcOrd="3" destOrd="0" parTransId="{E81A21B1-55B4-3C4A-8157-FF48A443F2DE}" sibTransId="{2FFF4DCD-91D8-8F4E-BBE4-025DC7834B13}"/>
    <dgm:cxn modelId="{8B631E78-F464-C140-A123-4F7473747CFC}" type="presOf" srcId="{9B467866-3DBB-FB47-B63D-0EC0241590CE}" destId="{33AF96FA-FFE6-C34E-BBBC-A7FE1809A2C0}" srcOrd="0" destOrd="2" presId="urn:microsoft.com/office/officeart/2005/8/layout/cycle4#2"/>
    <dgm:cxn modelId="{E7F4DA84-81C9-BD4E-9808-3E5DA47444F4}" srcId="{F36CE65F-CFEF-4243-AECD-31BEA686892E}" destId="{69C05C51-BF6E-E449-A301-0F4BB6542C38}" srcOrd="0" destOrd="0" parTransId="{B59B4505-E813-064C-96D1-A6AC0B104DB6}" sibTransId="{F79C4E78-F559-AA4E-BC2D-F78342EC830A}"/>
    <dgm:cxn modelId="{0587F18B-D95B-CB40-B21D-413B24B6D225}" type="presOf" srcId="{B74EDBB3-E128-DA45-82A4-8AD797CBA545}" destId="{E81C20FF-AA47-8340-803D-CF9568D13FD7}" srcOrd="0" destOrd="0" presId="urn:microsoft.com/office/officeart/2005/8/layout/cycle4#2"/>
    <dgm:cxn modelId="{A0522099-19EA-C441-88A5-633939FA6A76}" type="presOf" srcId="{E2A28B8B-37A8-1B41-81C4-6AF1E4FEB0FA}" destId="{80B42364-F2F9-E84A-948B-597900802512}" srcOrd="0" destOrd="0" presId="urn:microsoft.com/office/officeart/2005/8/layout/cycle4#2"/>
    <dgm:cxn modelId="{FFFA739B-845F-8740-8579-A6ABEC890B2E}" type="presOf" srcId="{69A22550-D11B-B74B-8D27-51778B522887}" destId="{06B4635F-DBEB-3749-8013-582F3D87D356}" srcOrd="1" destOrd="2" presId="urn:microsoft.com/office/officeart/2005/8/layout/cycle4#2"/>
    <dgm:cxn modelId="{D3D65AA7-F77C-2C46-AA24-2EE77F5982DF}" srcId="{69C05C51-BF6E-E449-A301-0F4BB6542C38}" destId="{E2A28B8B-37A8-1B41-81C4-6AF1E4FEB0FA}" srcOrd="0" destOrd="0" parTransId="{EB124BF8-A84A-B443-B957-3EBB1F38139B}" sibTransId="{B7663A3B-9785-C641-B84E-E94611BB3D6E}"/>
    <dgm:cxn modelId="{8D4794AC-3D14-9749-A211-B71ED8E6E4A6}" srcId="{69C05C51-BF6E-E449-A301-0F4BB6542C38}" destId="{8E7EE51A-958B-E140-A533-CCA84DE97297}" srcOrd="2" destOrd="0" parTransId="{04EDD710-F34B-8E42-AE7B-0F334232689A}" sibTransId="{2EC525CA-3C04-B249-8BCF-7359A4ED0190}"/>
    <dgm:cxn modelId="{D77CEEB0-8033-7044-93A4-695939DA9016}" type="presOf" srcId="{9AB4C83A-6830-A94E-814B-2B579EB113A0}" destId="{06B4635F-DBEB-3749-8013-582F3D87D356}" srcOrd="1" destOrd="1" presId="urn:microsoft.com/office/officeart/2005/8/layout/cycle4#2"/>
    <dgm:cxn modelId="{3F5C15B1-41DD-4E42-B641-C25A705F13C8}" srcId="{69C05C51-BF6E-E449-A301-0F4BB6542C38}" destId="{5FE18A65-22AC-C34D-9A8A-CA54BCBF719A}" srcOrd="1" destOrd="0" parTransId="{E596220B-6725-5C4F-AE16-8F20863DFA6D}" sibTransId="{8B23CF91-D0EC-F74C-A1DD-75304A38BCB2}"/>
    <dgm:cxn modelId="{D3542DB2-E360-1848-B237-1FE522425ABD}" type="presOf" srcId="{F36CE65F-CFEF-4243-AECD-31BEA686892E}" destId="{EF7BB8C6-4848-7B47-AFB3-C2F8AB1D0C26}" srcOrd="0" destOrd="0" presId="urn:microsoft.com/office/officeart/2005/8/layout/cycle4#2"/>
    <dgm:cxn modelId="{C88E55B2-FB6A-DE4E-8E81-51C30D7F7E3E}" type="presOf" srcId="{F31D0E80-E037-F34C-8EDF-51DD1F803E66}" destId="{1B275871-E10B-3149-9F47-BCBA3FB813E4}" srcOrd="0" destOrd="3" presId="urn:microsoft.com/office/officeart/2005/8/layout/cycle4#2"/>
    <dgm:cxn modelId="{EB155BBF-3748-2941-A2DF-101B3A54AE25}" srcId="{05BFC133-399A-0D47-B69E-BB11F649CBED}" destId="{6AB71816-34A7-0C4E-81D5-9C8C133E3B25}" srcOrd="0" destOrd="0" parTransId="{9D8695C3-8740-3A47-B58E-38DABDE33116}" sibTransId="{134F6593-05F0-C549-BB66-36DE7A48325F}"/>
    <dgm:cxn modelId="{F8443FC6-E6F2-5E4E-924A-3BFE22878FC9}" srcId="{B74EDBB3-E128-DA45-82A4-8AD797CBA545}" destId="{69A22550-D11B-B74B-8D27-51778B522887}" srcOrd="2" destOrd="0" parTransId="{E58122E2-BB28-234A-8093-A7F96BF39281}" sibTransId="{23BA0530-5A99-7B4D-A663-9239FF76890C}"/>
    <dgm:cxn modelId="{4D00DECD-9A59-B645-B7A2-265114751C90}" type="presOf" srcId="{9B467866-3DBB-FB47-B63D-0EC0241590CE}" destId="{0355A7F7-B51B-E644-81B7-C9960A7361B4}" srcOrd="1" destOrd="2" presId="urn:microsoft.com/office/officeart/2005/8/layout/cycle4#2"/>
    <dgm:cxn modelId="{A27ED0DE-9C96-9B44-87E8-F6E06CA7FDED}" srcId="{F36CE65F-CFEF-4243-AECD-31BEA686892E}" destId="{05BFC133-399A-0D47-B69E-BB11F649CBED}" srcOrd="1" destOrd="0" parTransId="{F0098D94-17DE-044C-BB6B-86E30E410F5D}" sibTransId="{612C8D6B-9495-514A-A5B4-4B9FD50AC390}"/>
    <dgm:cxn modelId="{ED8D65E1-9E60-C84F-A357-863A50E8CEE2}" type="presOf" srcId="{F3D98577-6CBC-5C48-B36D-2C537012475E}" destId="{2F583B56-7564-C449-AC6E-423BBCEF5717}" srcOrd="0" destOrd="0" presId="urn:microsoft.com/office/officeart/2005/8/layout/cycle4#2"/>
    <dgm:cxn modelId="{1FEE43E5-AA8C-C345-82CC-F3B877E9AFA7}" type="presOf" srcId="{8FE4CFC5-C33D-EB41-819E-8A9A5A051B66}" destId="{1B275871-E10B-3149-9F47-BCBA3FB813E4}" srcOrd="0" destOrd="0" presId="urn:microsoft.com/office/officeart/2005/8/layout/cycle4#2"/>
    <dgm:cxn modelId="{19474DEF-60B6-5E42-9C11-C022A4EBD0F4}" type="presOf" srcId="{5FE18A65-22AC-C34D-9A8A-CA54BCBF719A}" destId="{80B42364-F2F9-E84A-948B-597900802512}" srcOrd="0" destOrd="1" presId="urn:microsoft.com/office/officeart/2005/8/layout/cycle4#2"/>
    <dgm:cxn modelId="{E348D2F3-C0B7-6A44-8CD8-1C607281183D}" srcId="{B74EDBB3-E128-DA45-82A4-8AD797CBA545}" destId="{9AB4C83A-6830-A94E-814B-2B579EB113A0}" srcOrd="1" destOrd="0" parTransId="{7E2B67B0-32EA-EB44-B50B-AA98121CB941}" sibTransId="{A2E42B14-9798-9546-956B-C624A551F0D6}"/>
    <dgm:cxn modelId="{E629B6F4-49EB-F246-9122-71E19CBC4368}" type="presOf" srcId="{89FCA79A-04EE-C145-9760-87FB4AA2CC55}" destId="{33AF96FA-FFE6-C34E-BBBC-A7FE1809A2C0}" srcOrd="0" destOrd="1" presId="urn:microsoft.com/office/officeart/2005/8/layout/cycle4#2"/>
    <dgm:cxn modelId="{EBAA6EF8-BC02-BC4B-B98A-265A8199FBD5}" type="presOf" srcId="{A723BB35-C22E-4F43-91CB-49A4135F9DD9}" destId="{80B42364-F2F9-E84A-948B-597900802512}" srcOrd="0" destOrd="3" presId="urn:microsoft.com/office/officeart/2005/8/layout/cycle4#2"/>
    <dgm:cxn modelId="{7CE6A3EB-B873-8349-A5F1-481157679A17}" type="presParOf" srcId="{EF7BB8C6-4848-7B47-AFB3-C2F8AB1D0C26}" destId="{4C2AA272-EE5E-114B-8DC5-32863548BF21}" srcOrd="0" destOrd="0" presId="urn:microsoft.com/office/officeart/2005/8/layout/cycle4#2"/>
    <dgm:cxn modelId="{28C8CBBF-3064-6948-A588-2F17C3B9E995}" type="presParOf" srcId="{4C2AA272-EE5E-114B-8DC5-32863548BF21}" destId="{641E83A4-312F-6E4D-A003-BF552635FBA9}" srcOrd="0" destOrd="0" presId="urn:microsoft.com/office/officeart/2005/8/layout/cycle4#2"/>
    <dgm:cxn modelId="{882B513C-FB7D-3F4C-9A5D-EDABD4C47997}" type="presParOf" srcId="{641E83A4-312F-6E4D-A003-BF552635FBA9}" destId="{80B42364-F2F9-E84A-948B-597900802512}" srcOrd="0" destOrd="0" presId="urn:microsoft.com/office/officeart/2005/8/layout/cycle4#2"/>
    <dgm:cxn modelId="{F6B1641C-4FE4-D043-A9AE-340A9071BEB1}" type="presParOf" srcId="{641E83A4-312F-6E4D-A003-BF552635FBA9}" destId="{ACD041F1-0CBD-D74A-A4BF-B19A6A6E4ABE}" srcOrd="1" destOrd="0" presId="urn:microsoft.com/office/officeart/2005/8/layout/cycle4#2"/>
    <dgm:cxn modelId="{CDF3AF07-321A-AC41-A63F-0D401F8B02BA}" type="presParOf" srcId="{4C2AA272-EE5E-114B-8DC5-32863548BF21}" destId="{A8F0276F-1107-C643-AE88-C1ACCE8868EB}" srcOrd="1" destOrd="0" presId="urn:microsoft.com/office/officeart/2005/8/layout/cycle4#2"/>
    <dgm:cxn modelId="{3520DA58-AB48-7E4F-8F0B-243EDFEC0851}" type="presParOf" srcId="{A8F0276F-1107-C643-AE88-C1ACCE8868EB}" destId="{33AF96FA-FFE6-C34E-BBBC-A7FE1809A2C0}" srcOrd="0" destOrd="0" presId="urn:microsoft.com/office/officeart/2005/8/layout/cycle4#2"/>
    <dgm:cxn modelId="{9B8121BD-293D-7C4B-AAEC-68237CDFD361}" type="presParOf" srcId="{A8F0276F-1107-C643-AE88-C1ACCE8868EB}" destId="{0355A7F7-B51B-E644-81B7-C9960A7361B4}" srcOrd="1" destOrd="0" presId="urn:microsoft.com/office/officeart/2005/8/layout/cycle4#2"/>
    <dgm:cxn modelId="{F5250D01-89FE-244C-9A29-2361D34E06DB}" type="presParOf" srcId="{4C2AA272-EE5E-114B-8DC5-32863548BF21}" destId="{B6C76DAE-05F6-664A-84F6-77D74AE67CA5}" srcOrd="2" destOrd="0" presId="urn:microsoft.com/office/officeart/2005/8/layout/cycle4#2"/>
    <dgm:cxn modelId="{0BE37CFF-817C-AD4A-9171-96B4F7595F49}" type="presParOf" srcId="{B6C76DAE-05F6-664A-84F6-77D74AE67CA5}" destId="{D18DD8A1-DA29-B74E-8631-277C99C11976}" srcOrd="0" destOrd="0" presId="urn:microsoft.com/office/officeart/2005/8/layout/cycle4#2"/>
    <dgm:cxn modelId="{16BFFCE6-87C0-5D43-83AB-3F1F4D365A7D}" type="presParOf" srcId="{B6C76DAE-05F6-664A-84F6-77D74AE67CA5}" destId="{F302BA81-37F4-8F4D-B8A9-70EEEBC69C36}" srcOrd="1" destOrd="0" presId="urn:microsoft.com/office/officeart/2005/8/layout/cycle4#2"/>
    <dgm:cxn modelId="{57C54545-8573-7B44-A477-C5F233B1169B}" type="presParOf" srcId="{4C2AA272-EE5E-114B-8DC5-32863548BF21}" destId="{91B1C03C-4451-CA4C-AC1B-F9ED1699E964}" srcOrd="3" destOrd="0" presId="urn:microsoft.com/office/officeart/2005/8/layout/cycle4#2"/>
    <dgm:cxn modelId="{B95C8C82-BDC6-3241-AABF-3E40579194BA}" type="presParOf" srcId="{91B1C03C-4451-CA4C-AC1B-F9ED1699E964}" destId="{1B275871-E10B-3149-9F47-BCBA3FB813E4}" srcOrd="0" destOrd="0" presId="urn:microsoft.com/office/officeart/2005/8/layout/cycle4#2"/>
    <dgm:cxn modelId="{0CEFD13A-9E04-834B-BC09-298AD0DD97FD}" type="presParOf" srcId="{91B1C03C-4451-CA4C-AC1B-F9ED1699E964}" destId="{06B4635F-DBEB-3749-8013-582F3D87D356}" srcOrd="1" destOrd="0" presId="urn:microsoft.com/office/officeart/2005/8/layout/cycle4#2"/>
    <dgm:cxn modelId="{F4B231D1-30EF-8F48-93C1-713624706A95}" type="presParOf" srcId="{4C2AA272-EE5E-114B-8DC5-32863548BF21}" destId="{8D09CD47-FCDE-E74A-980C-31BEA5B0E9B5}" srcOrd="4" destOrd="0" presId="urn:microsoft.com/office/officeart/2005/8/layout/cycle4#2"/>
    <dgm:cxn modelId="{CD860A15-1216-CD40-9CAB-CDC8CDD34941}" type="presParOf" srcId="{EF7BB8C6-4848-7B47-AFB3-C2F8AB1D0C26}" destId="{ADE4AE70-A0D1-BF4B-81B6-028D8F9BFEE6}" srcOrd="1" destOrd="0" presId="urn:microsoft.com/office/officeart/2005/8/layout/cycle4#2"/>
    <dgm:cxn modelId="{B9AEEC49-A6D1-D743-9019-0BF636F872B6}" type="presParOf" srcId="{ADE4AE70-A0D1-BF4B-81B6-028D8F9BFEE6}" destId="{9E6FBC5E-AFD8-224E-B38B-2688BF122A53}" srcOrd="0" destOrd="0" presId="urn:microsoft.com/office/officeart/2005/8/layout/cycle4#2"/>
    <dgm:cxn modelId="{6CF2E44E-F9D1-274E-853F-316398F45A7A}" type="presParOf" srcId="{ADE4AE70-A0D1-BF4B-81B6-028D8F9BFEE6}" destId="{0079145D-538C-A44A-87FF-74C6D5CC5B54}" srcOrd="1" destOrd="0" presId="urn:microsoft.com/office/officeart/2005/8/layout/cycle4#2"/>
    <dgm:cxn modelId="{53614522-457F-824C-B8C3-41235A37CB78}" type="presParOf" srcId="{ADE4AE70-A0D1-BF4B-81B6-028D8F9BFEE6}" destId="{2F583B56-7564-C449-AC6E-423BBCEF5717}" srcOrd="2" destOrd="0" presId="urn:microsoft.com/office/officeart/2005/8/layout/cycle4#2"/>
    <dgm:cxn modelId="{F5A69A60-902B-0047-8EFE-6DC0A56A1525}" type="presParOf" srcId="{ADE4AE70-A0D1-BF4B-81B6-028D8F9BFEE6}" destId="{E81C20FF-AA47-8340-803D-CF9568D13FD7}" srcOrd="3" destOrd="0" presId="urn:microsoft.com/office/officeart/2005/8/layout/cycle4#2"/>
    <dgm:cxn modelId="{CC7F387B-576C-3F4D-AA00-333D82769F95}" type="presParOf" srcId="{ADE4AE70-A0D1-BF4B-81B6-028D8F9BFEE6}" destId="{E467176C-6AE5-1A41-AF73-33AC281B25F1}" srcOrd="4" destOrd="0" presId="urn:microsoft.com/office/officeart/2005/8/layout/cycle4#2"/>
    <dgm:cxn modelId="{BFC48C75-20BF-CD4D-92BF-5878239E9B2A}" type="presParOf" srcId="{EF7BB8C6-4848-7B47-AFB3-C2F8AB1D0C26}" destId="{2F88C87E-C720-B44E-B2A9-1A1153783123}" srcOrd="2" destOrd="0" presId="urn:microsoft.com/office/officeart/2005/8/layout/cycle4#2"/>
    <dgm:cxn modelId="{F2388FD6-6372-3649-9910-ACB017A6412C}" type="presParOf" srcId="{EF7BB8C6-4848-7B47-AFB3-C2F8AB1D0C26}" destId="{78BCF01A-CD1E-DF43-B23A-3259CC41584B}" srcOrd="3"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C9814-9B91-5741-B178-F0FDEAA64758}">
      <dsp:nvSpPr>
        <dsp:cNvPr id="0" name=""/>
        <dsp:cNvSpPr/>
      </dsp:nvSpPr>
      <dsp:spPr>
        <a:xfrm>
          <a:off x="1260534" y="-45699"/>
          <a:ext cx="5693033" cy="5542068"/>
        </a:xfrm>
        <a:prstGeom prst="ellipse">
          <a:avLst/>
        </a:prstGeom>
        <a:solidFill>
          <a:schemeClr val="accent1">
            <a:shade val="8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Teaching and Learning</a:t>
          </a:r>
        </a:p>
      </dsp:txBody>
      <dsp:txXfrm>
        <a:off x="3311164" y="231403"/>
        <a:ext cx="1591772" cy="831310"/>
      </dsp:txXfrm>
    </dsp:sp>
    <dsp:sp modelId="{3DE69643-09D7-6B40-9E84-8C61B40B08FB}">
      <dsp:nvSpPr>
        <dsp:cNvPr id="0" name=""/>
        <dsp:cNvSpPr/>
      </dsp:nvSpPr>
      <dsp:spPr>
        <a:xfrm>
          <a:off x="1890223" y="971313"/>
          <a:ext cx="4433654" cy="4616453"/>
        </a:xfrm>
        <a:prstGeom prst="ellipse">
          <a:avLst/>
        </a:prstGeom>
        <a:solidFill>
          <a:schemeClr val="accent1">
            <a:shade val="80000"/>
            <a:hueOff val="0"/>
            <a:satOff val="-21795"/>
            <a:lumOff val="12681"/>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Guided Exploration and Progression</a:t>
          </a:r>
        </a:p>
      </dsp:txBody>
      <dsp:txXfrm>
        <a:off x="3332269" y="1248301"/>
        <a:ext cx="1549562" cy="830961"/>
      </dsp:txXfrm>
    </dsp:sp>
    <dsp:sp modelId="{37FCEEA9-EBD0-A64D-BC69-A8817EF10F75}">
      <dsp:nvSpPr>
        <dsp:cNvPr id="0" name=""/>
        <dsp:cNvSpPr/>
      </dsp:nvSpPr>
      <dsp:spPr>
        <a:xfrm>
          <a:off x="2444430" y="2171127"/>
          <a:ext cx="3325240" cy="3325240"/>
        </a:xfrm>
        <a:prstGeom prst="ellipse">
          <a:avLst/>
        </a:prstGeom>
        <a:solidFill>
          <a:schemeClr val="accent1">
            <a:shade val="80000"/>
            <a:hueOff val="0"/>
            <a:satOff val="-43591"/>
            <a:lumOff val="25363"/>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Academic and Student Support</a:t>
          </a:r>
        </a:p>
      </dsp:txBody>
      <dsp:txXfrm>
        <a:off x="3332269" y="2420520"/>
        <a:ext cx="1549562" cy="748179"/>
      </dsp:txXfrm>
    </dsp:sp>
    <dsp:sp modelId="{8783FBD2-5703-A345-9B9C-B40519C17842}">
      <dsp:nvSpPr>
        <dsp:cNvPr id="0" name=""/>
        <dsp:cNvSpPr/>
      </dsp:nvSpPr>
      <dsp:spPr>
        <a:xfrm>
          <a:off x="2998637" y="3279540"/>
          <a:ext cx="2216827" cy="2216827"/>
        </a:xfrm>
        <a:prstGeom prst="ellipse">
          <a:avLst/>
        </a:prstGeom>
        <a:solidFill>
          <a:schemeClr val="accent1">
            <a:shade val="80000"/>
            <a:hueOff val="0"/>
            <a:satOff val="-65386"/>
            <a:lumOff val="3804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Clear Pathways and Programs</a:t>
          </a:r>
        </a:p>
      </dsp:txBody>
      <dsp:txXfrm>
        <a:off x="3323284" y="3833747"/>
        <a:ext cx="1567533" cy="1108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DD8A1-DA29-B74E-8631-277C99C11976}">
      <dsp:nvSpPr>
        <dsp:cNvPr id="0" name=""/>
        <dsp:cNvSpPr/>
      </dsp:nvSpPr>
      <dsp:spPr>
        <a:xfrm>
          <a:off x="4922110" y="3107485"/>
          <a:ext cx="3296994" cy="18536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Curriculum</a:t>
          </a:r>
        </a:p>
        <a:p>
          <a:pPr marL="114300" lvl="1" indent="-114300" algn="l" defTabSz="622300">
            <a:lnSpc>
              <a:spcPct val="90000"/>
            </a:lnSpc>
            <a:spcBef>
              <a:spcPct val="0"/>
            </a:spcBef>
            <a:spcAft>
              <a:spcPct val="15000"/>
            </a:spcAft>
            <a:buChar char="•"/>
          </a:pPr>
          <a:r>
            <a:rPr lang="en-US" sz="1400" kern="1200" dirty="0"/>
            <a:t>Student Preparation and Success</a:t>
          </a:r>
        </a:p>
      </dsp:txBody>
      <dsp:txXfrm>
        <a:off x="5951926" y="3611612"/>
        <a:ext cx="2226460" cy="1308791"/>
      </dsp:txXfrm>
    </dsp:sp>
    <dsp:sp modelId="{1B275871-E10B-3149-9F47-BCBA3FB813E4}">
      <dsp:nvSpPr>
        <dsp:cNvPr id="0" name=""/>
        <dsp:cNvSpPr/>
      </dsp:nvSpPr>
      <dsp:spPr>
        <a:xfrm>
          <a:off x="197766" y="3225901"/>
          <a:ext cx="3250703" cy="16633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Curriculum</a:t>
          </a:r>
        </a:p>
        <a:p>
          <a:pPr marL="114300" lvl="1" indent="-114300" algn="l" defTabSz="622300">
            <a:lnSpc>
              <a:spcPct val="90000"/>
            </a:lnSpc>
            <a:spcBef>
              <a:spcPct val="0"/>
            </a:spcBef>
            <a:spcAft>
              <a:spcPct val="15000"/>
            </a:spcAft>
            <a:buChar char="•"/>
          </a:pPr>
          <a:r>
            <a:rPr lang="en-US" sz="1400" kern="1200" dirty="0"/>
            <a:t>Grading Policies</a:t>
          </a:r>
        </a:p>
        <a:p>
          <a:pPr marL="114300" lvl="1" indent="-114300" algn="l" defTabSz="622300">
            <a:lnSpc>
              <a:spcPct val="90000"/>
            </a:lnSpc>
            <a:spcBef>
              <a:spcPct val="0"/>
            </a:spcBef>
            <a:spcAft>
              <a:spcPct val="15000"/>
            </a:spcAft>
            <a:buChar char="•"/>
          </a:pPr>
          <a:r>
            <a:rPr lang="en-US" sz="1400" kern="1200" dirty="0"/>
            <a:t>Student Preparation and Success</a:t>
          </a:r>
        </a:p>
        <a:p>
          <a:pPr marL="114300" lvl="1" indent="-114300" algn="l" defTabSz="622300">
            <a:lnSpc>
              <a:spcPct val="90000"/>
            </a:lnSpc>
            <a:spcBef>
              <a:spcPct val="0"/>
            </a:spcBef>
            <a:spcAft>
              <a:spcPct val="15000"/>
            </a:spcAft>
            <a:buChar char="•"/>
          </a:pPr>
          <a:r>
            <a:rPr lang="en-US" sz="1400" kern="1200" dirty="0"/>
            <a:t>Educational Programs</a:t>
          </a:r>
        </a:p>
      </dsp:txBody>
      <dsp:txXfrm>
        <a:off x="234304" y="3678275"/>
        <a:ext cx="2202416" cy="1174429"/>
      </dsp:txXfrm>
    </dsp:sp>
    <dsp:sp modelId="{33AF96FA-FFE6-C34E-BBBC-A7FE1809A2C0}">
      <dsp:nvSpPr>
        <dsp:cNvPr id="0" name=""/>
        <dsp:cNvSpPr/>
      </dsp:nvSpPr>
      <dsp:spPr>
        <a:xfrm>
          <a:off x="4855511" y="-14529"/>
          <a:ext cx="3298814" cy="15512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Curriculum</a:t>
          </a:r>
        </a:p>
        <a:p>
          <a:pPr marL="114300" lvl="1" indent="-114300" algn="l" defTabSz="622300">
            <a:lnSpc>
              <a:spcPct val="90000"/>
            </a:lnSpc>
            <a:spcBef>
              <a:spcPct val="0"/>
            </a:spcBef>
            <a:spcAft>
              <a:spcPct val="15000"/>
            </a:spcAft>
            <a:buChar char="•"/>
          </a:pPr>
          <a:r>
            <a:rPr lang="en-US" sz="1400" kern="1200" dirty="0"/>
            <a:t>Student Preparation and Success</a:t>
          </a:r>
        </a:p>
        <a:p>
          <a:pPr marL="114300" lvl="1" indent="-114300" algn="l" defTabSz="622300">
            <a:lnSpc>
              <a:spcPct val="90000"/>
            </a:lnSpc>
            <a:spcBef>
              <a:spcPct val="0"/>
            </a:spcBef>
            <a:spcAft>
              <a:spcPct val="15000"/>
            </a:spcAft>
            <a:buChar char="•"/>
          </a:pPr>
          <a:r>
            <a:rPr lang="en-US" sz="1400" kern="1200" dirty="0"/>
            <a:t>Educational Programs</a:t>
          </a:r>
        </a:p>
      </dsp:txBody>
      <dsp:txXfrm>
        <a:off x="5879231" y="19547"/>
        <a:ext cx="2241018" cy="1095305"/>
      </dsp:txXfrm>
    </dsp:sp>
    <dsp:sp modelId="{80B42364-F2F9-E84A-948B-597900802512}">
      <dsp:nvSpPr>
        <dsp:cNvPr id="0" name=""/>
        <dsp:cNvSpPr/>
      </dsp:nvSpPr>
      <dsp:spPr>
        <a:xfrm>
          <a:off x="106429" y="-36045"/>
          <a:ext cx="3331312" cy="17373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Curriculum</a:t>
          </a:r>
        </a:p>
        <a:p>
          <a:pPr marL="114300" lvl="1" indent="-114300" algn="l" defTabSz="622300">
            <a:lnSpc>
              <a:spcPct val="90000"/>
            </a:lnSpc>
            <a:spcBef>
              <a:spcPct val="0"/>
            </a:spcBef>
            <a:spcAft>
              <a:spcPct val="15000"/>
            </a:spcAft>
            <a:buChar char="•"/>
          </a:pPr>
          <a:r>
            <a:rPr lang="en-US" sz="1400" kern="1200" dirty="0"/>
            <a:t>Educational Programs</a:t>
          </a:r>
        </a:p>
        <a:p>
          <a:pPr marL="114300" lvl="1" indent="-114300" algn="l" defTabSz="622300">
            <a:lnSpc>
              <a:spcPct val="90000"/>
            </a:lnSpc>
            <a:spcBef>
              <a:spcPct val="0"/>
            </a:spcBef>
            <a:spcAft>
              <a:spcPct val="15000"/>
            </a:spcAft>
            <a:buChar char="•"/>
          </a:pPr>
          <a:r>
            <a:rPr lang="en-US" sz="1400" kern="1200" dirty="0"/>
            <a:t>Degree and Certificate Requirements</a:t>
          </a:r>
        </a:p>
        <a:p>
          <a:pPr marL="114300" lvl="1" indent="-114300" algn="l" defTabSz="622300">
            <a:lnSpc>
              <a:spcPct val="90000"/>
            </a:lnSpc>
            <a:spcBef>
              <a:spcPct val="0"/>
            </a:spcBef>
            <a:spcAft>
              <a:spcPct val="15000"/>
            </a:spcAft>
            <a:buChar char="•"/>
          </a:pPr>
          <a:r>
            <a:rPr lang="en-US" sz="1400" kern="1200" dirty="0"/>
            <a:t>Student Preparation and Success</a:t>
          </a:r>
        </a:p>
      </dsp:txBody>
      <dsp:txXfrm>
        <a:off x="144594" y="2120"/>
        <a:ext cx="2255588" cy="1226719"/>
      </dsp:txXfrm>
    </dsp:sp>
    <dsp:sp modelId="{9E6FBC5E-AFD8-224E-B38B-2688BF122A53}">
      <dsp:nvSpPr>
        <dsp:cNvPr id="0" name=""/>
        <dsp:cNvSpPr/>
      </dsp:nvSpPr>
      <dsp:spPr>
        <a:xfrm>
          <a:off x="1967250" y="290850"/>
          <a:ext cx="2099071" cy="2099071"/>
        </a:xfrm>
        <a:prstGeom prst="pieWedg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Clear pathways and programs</a:t>
          </a:r>
        </a:p>
      </dsp:txBody>
      <dsp:txXfrm>
        <a:off x="2582054" y="905654"/>
        <a:ext cx="1484267" cy="1484267"/>
      </dsp:txXfrm>
    </dsp:sp>
    <dsp:sp modelId="{0079145D-538C-A44A-87FF-74C6D5CC5B54}">
      <dsp:nvSpPr>
        <dsp:cNvPr id="0" name=""/>
        <dsp:cNvSpPr/>
      </dsp:nvSpPr>
      <dsp:spPr>
        <a:xfrm rot="5400000">
          <a:off x="4163277" y="290850"/>
          <a:ext cx="2099071" cy="2099071"/>
        </a:xfrm>
        <a:prstGeom prst="pieWedg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Guided Exploration and Progress</a:t>
          </a:r>
        </a:p>
      </dsp:txBody>
      <dsp:txXfrm rot="-5400000">
        <a:off x="4163277" y="905654"/>
        <a:ext cx="1484267" cy="1484267"/>
      </dsp:txXfrm>
    </dsp:sp>
    <dsp:sp modelId="{2F583B56-7564-C449-AC6E-423BBCEF5717}">
      <dsp:nvSpPr>
        <dsp:cNvPr id="0" name=""/>
        <dsp:cNvSpPr/>
      </dsp:nvSpPr>
      <dsp:spPr>
        <a:xfrm rot="10800000">
          <a:off x="4163277" y="2486877"/>
          <a:ext cx="2099071" cy="2099071"/>
        </a:xfrm>
        <a:prstGeom prst="pieWedg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Academic and Student Support</a:t>
          </a:r>
        </a:p>
      </dsp:txBody>
      <dsp:txXfrm rot="10800000">
        <a:off x="4163277" y="2486877"/>
        <a:ext cx="1484267" cy="1484267"/>
      </dsp:txXfrm>
    </dsp:sp>
    <dsp:sp modelId="{E81C20FF-AA47-8340-803D-CF9568D13FD7}">
      <dsp:nvSpPr>
        <dsp:cNvPr id="0" name=""/>
        <dsp:cNvSpPr/>
      </dsp:nvSpPr>
      <dsp:spPr>
        <a:xfrm rot="16200000">
          <a:off x="1967250" y="2486877"/>
          <a:ext cx="2099071" cy="2099071"/>
        </a:xfrm>
        <a:prstGeom prst="pieWedg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Teaching and Learning</a:t>
          </a:r>
        </a:p>
      </dsp:txBody>
      <dsp:txXfrm rot="5400000">
        <a:off x="2582054" y="2486877"/>
        <a:ext cx="1484267" cy="1484267"/>
      </dsp:txXfrm>
    </dsp:sp>
    <dsp:sp modelId="{2F88C87E-C720-B44E-B2A9-1A1153783123}">
      <dsp:nvSpPr>
        <dsp:cNvPr id="0" name=""/>
        <dsp:cNvSpPr/>
      </dsp:nvSpPr>
      <dsp:spPr>
        <a:xfrm>
          <a:off x="3752431" y="2002103"/>
          <a:ext cx="724737" cy="630206"/>
        </a:xfrm>
        <a:prstGeom prst="circularArrow">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 modelId="{78BCF01A-CD1E-DF43-B23A-3259CC41584B}">
      <dsp:nvSpPr>
        <dsp:cNvPr id="0" name=""/>
        <dsp:cNvSpPr/>
      </dsp:nvSpPr>
      <dsp:spPr>
        <a:xfrm rot="10800000">
          <a:off x="3752431" y="2244490"/>
          <a:ext cx="724737" cy="630206"/>
        </a:xfrm>
        <a:prstGeom prst="circularArrow">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pPr/>
              <a:t>7/25/18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pPr/>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pPr/>
              <a:t>7/25/18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pPr/>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t>
            </a:r>
          </a:p>
        </p:txBody>
      </p:sp>
      <p:sp>
        <p:nvSpPr>
          <p:cNvPr id="4" name="Slide Number Placeholder 3"/>
          <p:cNvSpPr>
            <a:spLocks noGrp="1"/>
          </p:cNvSpPr>
          <p:nvPr>
            <p:ph type="sldNum" sz="quarter" idx="10"/>
          </p:nvPr>
        </p:nvSpPr>
        <p:spPr/>
        <p:txBody>
          <a:bodyPr/>
          <a:lstStyle/>
          <a:p>
            <a:fld id="{A898C551-7708-9B49-90E3-D153F408E572}" type="slidenum">
              <a:rPr lang="en-US" smtClean="0"/>
              <a:pPr/>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10"/>
          </p:nvPr>
        </p:nvSpPr>
        <p:spPr/>
        <p:txBody>
          <a:bodyPr/>
          <a:lstStyle/>
          <a:p>
            <a:fld id="{A898C551-7708-9B49-90E3-D153F408E572}" type="slidenum">
              <a:rPr lang="en-US" smtClean="0"/>
              <a:pPr/>
              <a:t>10</a:t>
            </a:fld>
            <a:endParaRPr lang="en-US"/>
          </a:p>
        </p:txBody>
      </p:sp>
    </p:spTree>
    <p:extLst>
      <p:ext uri="{BB962C8B-B14F-4D97-AF65-F5344CB8AC3E}">
        <p14:creationId xmlns:p14="http://schemas.microsoft.com/office/powerpoint/2010/main" val="61644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Randy</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Randy</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Randy</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Randy</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14</a:t>
            </a:fld>
            <a:endParaRPr lang="en-US"/>
          </a:p>
        </p:txBody>
      </p:sp>
    </p:spTree>
    <p:extLst>
      <p:ext uri="{BB962C8B-B14F-4D97-AF65-F5344CB8AC3E}">
        <p14:creationId xmlns:p14="http://schemas.microsoft.com/office/powerpoint/2010/main" val="357730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Randy</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Randy</a:t>
            </a:r>
          </a:p>
          <a:p>
            <a:r>
              <a:rPr lang="en-US" dirty="0"/>
              <a:t>Ask each table to see if they can come up with a list of things they see happening at</a:t>
            </a:r>
            <a:r>
              <a:rPr lang="en-US" baseline="0" dirty="0"/>
              <a:t> the colleges that they teach at that would be examples of those colleges doing something well.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Randy</a:t>
            </a:r>
          </a:p>
          <a:p>
            <a:r>
              <a:rPr lang="en-US" dirty="0"/>
              <a:t>These slides need to be viewed in slide show and the initiatives enter on this slide then are organized on the following</a:t>
            </a:r>
            <a:r>
              <a:rPr lang="en-US" baseline="0" dirty="0"/>
              <a:t> slide.</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17</a:t>
            </a:fld>
            <a:endParaRPr lang="en-US" dirty="0"/>
          </a:p>
        </p:txBody>
      </p:sp>
    </p:spTree>
    <p:extLst>
      <p:ext uri="{BB962C8B-B14F-4D97-AF65-F5344CB8AC3E}">
        <p14:creationId xmlns:p14="http://schemas.microsoft.com/office/powerpoint/2010/main" val="458419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30588"/>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Randy</a:t>
            </a:r>
          </a:p>
          <a:p>
            <a:endParaRPr lang="en-US" dirty="0"/>
          </a:p>
        </p:txBody>
      </p:sp>
      <p:sp>
        <p:nvSpPr>
          <p:cNvPr id="4" name="Slide Number Placeholder 3"/>
          <p:cNvSpPr>
            <a:spLocks noGrp="1"/>
          </p:cNvSpPr>
          <p:nvPr>
            <p:ph type="sldNum" sz="quarter" idx="10"/>
          </p:nvPr>
        </p:nvSpPr>
        <p:spPr/>
        <p:txBody>
          <a:bodyPr/>
          <a:lstStyle/>
          <a:p>
            <a:fld id="{ED4B142D-A5F7-CF49-B5D2-3B2EAC7F7D71}" type="slidenum">
              <a:rPr lang="en-US" smtClean="0"/>
              <a:pPr/>
              <a:t>18</a:t>
            </a:fld>
            <a:endParaRPr lang="en-US"/>
          </a:p>
        </p:txBody>
      </p:sp>
    </p:spTree>
    <p:extLst>
      <p:ext uri="{BB962C8B-B14F-4D97-AF65-F5344CB8AC3E}">
        <p14:creationId xmlns:p14="http://schemas.microsoft.com/office/powerpoint/2010/main" val="2136334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Randy</a:t>
            </a:r>
          </a:p>
        </p:txBody>
      </p:sp>
      <p:sp>
        <p:nvSpPr>
          <p:cNvPr id="4" name="Slide Number Placeholder 3"/>
          <p:cNvSpPr>
            <a:spLocks noGrp="1"/>
          </p:cNvSpPr>
          <p:nvPr>
            <p:ph type="sldNum" sz="quarter" idx="10"/>
          </p:nvPr>
        </p:nvSpPr>
        <p:spPr/>
        <p:txBody>
          <a:bodyPr/>
          <a:lstStyle/>
          <a:p>
            <a:fld id="{A898C551-7708-9B49-90E3-D153F408E57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Dolores</a:t>
            </a:r>
          </a:p>
        </p:txBody>
      </p:sp>
      <p:sp>
        <p:nvSpPr>
          <p:cNvPr id="4" name="Slide Number Placeholder 3"/>
          <p:cNvSpPr>
            <a:spLocks noGrp="1"/>
          </p:cNvSpPr>
          <p:nvPr>
            <p:ph type="sldNum" sz="quarter" idx="10"/>
          </p:nvPr>
        </p:nvSpPr>
        <p:spPr/>
        <p:txBody>
          <a:bodyPr/>
          <a:lstStyle/>
          <a:p>
            <a:fld id="{A898C551-7708-9B49-90E3-D153F408E57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Randy</a:t>
            </a:r>
          </a:p>
        </p:txBody>
      </p:sp>
      <p:sp>
        <p:nvSpPr>
          <p:cNvPr id="4" name="Slide Number Placeholder 3"/>
          <p:cNvSpPr>
            <a:spLocks noGrp="1"/>
          </p:cNvSpPr>
          <p:nvPr>
            <p:ph type="sldNum" sz="quarter" idx="10"/>
          </p:nvPr>
        </p:nvSpPr>
        <p:spPr/>
        <p:txBody>
          <a:bodyPr/>
          <a:lstStyle/>
          <a:p>
            <a:fld id="{A898C551-7708-9B49-90E3-D153F408E57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DD - Title 5 53200 - </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b</a:t>
            </a:r>
            <a:r>
              <a:rPr lang="en-US" sz="1200" kern="1200" dirty="0">
                <a:solidFill>
                  <a:schemeClr val="tx1"/>
                </a:solidFill>
                <a:latin typeface="+mn-lt"/>
                <a:ea typeface="+mn-ea"/>
                <a:cs typeface="+mn-cs"/>
              </a:rPr>
              <a:t>) “Academic senate,” “faculty council,” and “faculty senate” means an organization formed in accordance with the provisions of this Subchapter whose primary function, as the representative of the faculty, is to make recommendations to the administration of a college and to the governing board of a district with respect to academic and professional matters. For purposes of this Subchapter, reference to the term “academic senate” also constitutes reference </a:t>
            </a:r>
            <a:r>
              <a:rPr lang="en-US" sz="1200" kern="1200" dirty="0" err="1">
                <a:solidFill>
                  <a:schemeClr val="tx1"/>
                </a:solidFill>
                <a:latin typeface="+mn-lt"/>
                <a:ea typeface="+mn-ea"/>
                <a:cs typeface="+mn-cs"/>
              </a:rPr>
              <a:t>to“faculty</a:t>
            </a:r>
            <a:r>
              <a:rPr lang="en-US" sz="1200" kern="1200" dirty="0">
                <a:solidFill>
                  <a:schemeClr val="tx1"/>
                </a:solidFill>
                <a:latin typeface="+mn-lt"/>
                <a:ea typeface="+mn-ea"/>
                <a:cs typeface="+mn-cs"/>
              </a:rPr>
              <a:t> council” of “faculty </a:t>
            </a:r>
            <a:r>
              <a:rPr lang="en-US" sz="1200" kern="1200" dirty="0" err="1">
                <a:solidFill>
                  <a:schemeClr val="tx1"/>
                </a:solidFill>
                <a:latin typeface="+mn-lt"/>
                <a:ea typeface="+mn-ea"/>
                <a:cs typeface="+mn-cs"/>
              </a:rPr>
              <a:t>senate.”(c</a:t>
            </a:r>
            <a:r>
              <a:rPr lang="en-US" sz="1200" kern="1200" dirty="0">
                <a:solidFill>
                  <a:schemeClr val="tx1"/>
                </a:solidFill>
                <a:latin typeface="+mn-lt"/>
                <a:ea typeface="+mn-ea"/>
                <a:cs typeface="+mn-cs"/>
              </a:rPr>
              <a:t>) “Academic and professional matters” means the following policy development and implementation matters: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DD - Title 5 53200 - </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b</a:t>
            </a:r>
            <a:r>
              <a:rPr lang="en-US" sz="1200" kern="1200" dirty="0">
                <a:solidFill>
                  <a:schemeClr val="tx1"/>
                </a:solidFill>
                <a:latin typeface="+mn-lt"/>
                <a:ea typeface="+mn-ea"/>
                <a:cs typeface="+mn-cs"/>
              </a:rPr>
              <a:t>) “Academic senate,” “faculty council,” and “faculty senate” means an organization formed in accordance with the provisions of this Subchapter whose primary function, as the representative of the faculty, is to make recommendations to the administration of a college and to the governing board of a district with respect to academic and professional matters. For purposes of this Subchapter, reference to the term “academic senate” also constitutes reference </a:t>
            </a:r>
            <a:r>
              <a:rPr lang="en-US" sz="1200" kern="1200" dirty="0" err="1">
                <a:solidFill>
                  <a:schemeClr val="tx1"/>
                </a:solidFill>
                <a:latin typeface="+mn-lt"/>
                <a:ea typeface="+mn-ea"/>
                <a:cs typeface="+mn-cs"/>
              </a:rPr>
              <a:t>to“faculty</a:t>
            </a:r>
            <a:r>
              <a:rPr lang="en-US" sz="1200" kern="1200" dirty="0">
                <a:solidFill>
                  <a:schemeClr val="tx1"/>
                </a:solidFill>
                <a:latin typeface="+mn-lt"/>
                <a:ea typeface="+mn-ea"/>
                <a:cs typeface="+mn-cs"/>
              </a:rPr>
              <a:t> council” of “faculty </a:t>
            </a:r>
            <a:r>
              <a:rPr lang="en-US" sz="1200" kern="1200" dirty="0" err="1">
                <a:solidFill>
                  <a:schemeClr val="tx1"/>
                </a:solidFill>
                <a:latin typeface="+mn-lt"/>
                <a:ea typeface="+mn-ea"/>
                <a:cs typeface="+mn-cs"/>
              </a:rPr>
              <a:t>senate.”(c</a:t>
            </a:r>
            <a:r>
              <a:rPr lang="en-US" sz="1200" kern="1200" dirty="0">
                <a:solidFill>
                  <a:schemeClr val="tx1"/>
                </a:solidFill>
                <a:latin typeface="+mn-lt"/>
                <a:ea typeface="+mn-ea"/>
                <a:cs typeface="+mn-cs"/>
              </a:rPr>
              <a:t>) “Academic and professional matters” means the following policy development and implementation matters: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DD</a:t>
            </a:r>
          </a:p>
        </p:txBody>
      </p:sp>
      <p:sp>
        <p:nvSpPr>
          <p:cNvPr id="4" name="Slide Number Placeholder 3"/>
          <p:cNvSpPr>
            <a:spLocks noGrp="1"/>
          </p:cNvSpPr>
          <p:nvPr>
            <p:ph type="sldNum" sz="quarter" idx="10"/>
          </p:nvPr>
        </p:nvSpPr>
        <p:spPr/>
        <p:txBody>
          <a:bodyPr/>
          <a:lstStyle/>
          <a:p>
            <a:fld id="{A898C551-7708-9B49-90E3-D153F408E57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DD</a:t>
            </a:r>
          </a:p>
        </p:txBody>
      </p:sp>
      <p:sp>
        <p:nvSpPr>
          <p:cNvPr id="4" name="Slide Number Placeholder 3"/>
          <p:cNvSpPr>
            <a:spLocks noGrp="1"/>
          </p:cNvSpPr>
          <p:nvPr>
            <p:ph type="sldNum" sz="quarter" idx="10"/>
          </p:nvPr>
        </p:nvSpPr>
        <p:spPr/>
        <p:txBody>
          <a:bodyPr/>
          <a:lstStyle/>
          <a:p>
            <a:fld id="{A898C551-7708-9B49-90E3-D153F408E57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MP</a:t>
            </a:r>
          </a:p>
        </p:txBody>
      </p:sp>
      <p:sp>
        <p:nvSpPr>
          <p:cNvPr id="4" name="Slide Number Placeholder 3"/>
          <p:cNvSpPr>
            <a:spLocks noGrp="1"/>
          </p:cNvSpPr>
          <p:nvPr>
            <p:ph type="sldNum" sz="quarter" idx="10"/>
          </p:nvPr>
        </p:nvSpPr>
        <p:spPr/>
        <p:txBody>
          <a:bodyPr/>
          <a:lstStyle/>
          <a:p>
            <a:fld id="{A898C551-7708-9B49-90E3-D153F408E57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MP</a:t>
            </a:r>
          </a:p>
        </p:txBody>
      </p:sp>
      <p:sp>
        <p:nvSpPr>
          <p:cNvPr id="4" name="Slide Number Placeholder 3"/>
          <p:cNvSpPr>
            <a:spLocks noGrp="1"/>
          </p:cNvSpPr>
          <p:nvPr>
            <p:ph type="sldNum" sz="quarter" idx="10"/>
          </p:nvPr>
        </p:nvSpPr>
        <p:spPr/>
        <p:txBody>
          <a:bodyPr/>
          <a:lstStyle/>
          <a:p>
            <a:fld id="{A898C551-7708-9B49-90E3-D153F408E57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MP</a:t>
            </a:r>
          </a:p>
        </p:txBody>
      </p:sp>
      <p:sp>
        <p:nvSpPr>
          <p:cNvPr id="4" name="Slide Number Placeholder 3"/>
          <p:cNvSpPr>
            <a:spLocks noGrp="1"/>
          </p:cNvSpPr>
          <p:nvPr>
            <p:ph type="sldNum" sz="quarter" idx="10"/>
          </p:nvPr>
        </p:nvSpPr>
        <p:spPr/>
        <p:txBody>
          <a:bodyPr/>
          <a:lstStyle/>
          <a:p>
            <a:fld id="{A898C551-7708-9B49-90E3-D153F408E57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Randy</a:t>
            </a:r>
          </a:p>
        </p:txBody>
      </p:sp>
      <p:sp>
        <p:nvSpPr>
          <p:cNvPr id="4" name="Slide Number Placeholder 3"/>
          <p:cNvSpPr>
            <a:spLocks noGrp="1"/>
          </p:cNvSpPr>
          <p:nvPr>
            <p:ph type="sldNum" sz="quarter" idx="10"/>
          </p:nvPr>
        </p:nvSpPr>
        <p:spPr/>
        <p:txBody>
          <a:bodyPr/>
          <a:lstStyle/>
          <a:p>
            <a:fld id="{A898C551-7708-9B49-90E3-D153F408E57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Randy</a:t>
            </a:r>
          </a:p>
        </p:txBody>
      </p:sp>
      <p:sp>
        <p:nvSpPr>
          <p:cNvPr id="4" name="Slide Number Placeholder 3"/>
          <p:cNvSpPr>
            <a:spLocks noGrp="1"/>
          </p:cNvSpPr>
          <p:nvPr>
            <p:ph type="sldNum" sz="quarter" idx="10"/>
          </p:nvPr>
        </p:nvSpPr>
        <p:spPr/>
        <p:txBody>
          <a:bodyPr/>
          <a:lstStyle/>
          <a:p>
            <a:fld id="{A898C551-7708-9B49-90E3-D153F408E57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DD</a:t>
            </a:r>
          </a:p>
        </p:txBody>
      </p:sp>
      <p:sp>
        <p:nvSpPr>
          <p:cNvPr id="4" name="Slide Number Placeholder 3"/>
          <p:cNvSpPr>
            <a:spLocks noGrp="1"/>
          </p:cNvSpPr>
          <p:nvPr>
            <p:ph type="sldNum" sz="quarter" idx="10"/>
          </p:nvPr>
        </p:nvSpPr>
        <p:spPr/>
        <p:txBody>
          <a:bodyPr/>
          <a:lstStyle/>
          <a:p>
            <a:fld id="{A898C551-7708-9B49-90E3-D153F408E57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MP -</a:t>
            </a:r>
            <a:r>
              <a:rPr lang="en-US" baseline="0" dirty="0"/>
              <a:t> </a:t>
            </a:r>
            <a:r>
              <a:rPr lang="en-US" dirty="0"/>
              <a:t>Ask the audience…</a:t>
            </a:r>
          </a:p>
        </p:txBody>
      </p:sp>
      <p:sp>
        <p:nvSpPr>
          <p:cNvPr id="4" name="Slide Number Placeholder 3"/>
          <p:cNvSpPr>
            <a:spLocks noGrp="1"/>
          </p:cNvSpPr>
          <p:nvPr>
            <p:ph type="sldNum" sz="quarter" idx="10"/>
          </p:nvPr>
        </p:nvSpPr>
        <p:spPr/>
        <p:txBody>
          <a:bodyPr/>
          <a:lstStyle/>
          <a:p>
            <a:fld id="{A898C551-7708-9B49-90E3-D153F408E57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 - Some definitions that are “out there”</a:t>
            </a:r>
          </a:p>
        </p:txBody>
      </p:sp>
      <p:sp>
        <p:nvSpPr>
          <p:cNvPr id="4" name="Slide Number Placeholder 3"/>
          <p:cNvSpPr>
            <a:spLocks noGrp="1"/>
          </p:cNvSpPr>
          <p:nvPr>
            <p:ph type="sldNum" sz="quarter" idx="10"/>
          </p:nvPr>
        </p:nvSpPr>
        <p:spPr/>
        <p:txBody>
          <a:bodyPr/>
          <a:lstStyle/>
          <a:p>
            <a:fld id="{3D0B65F9-2CFB-4322-8E1C-CA470D294687}" type="slidenum">
              <a:rPr lang="en-US" smtClean="0"/>
              <a:pPr/>
              <a:t>5</a:t>
            </a:fld>
            <a:endParaRPr lang="en-US" dirty="0"/>
          </a:p>
        </p:txBody>
      </p:sp>
    </p:spTree>
    <p:extLst>
      <p:ext uri="{BB962C8B-B14F-4D97-AF65-F5344CB8AC3E}">
        <p14:creationId xmlns:p14="http://schemas.microsoft.com/office/powerpoint/2010/main" val="359060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 </a:t>
            </a:r>
          </a:p>
        </p:txBody>
      </p:sp>
      <p:sp>
        <p:nvSpPr>
          <p:cNvPr id="4" name="Slide Number Placeholder 3"/>
          <p:cNvSpPr>
            <a:spLocks noGrp="1"/>
          </p:cNvSpPr>
          <p:nvPr>
            <p:ph type="sldNum" sz="quarter" idx="10"/>
          </p:nvPr>
        </p:nvSpPr>
        <p:spPr/>
        <p:txBody>
          <a:bodyPr/>
          <a:lstStyle/>
          <a:p>
            <a:fld id="{3D0B65F9-2CFB-4322-8E1C-CA470D294687}" type="slidenum">
              <a:rPr lang="en-US" smtClean="0"/>
              <a:pPr/>
              <a:t>6</a:t>
            </a:fld>
            <a:endParaRPr lang="en-US" dirty="0"/>
          </a:p>
        </p:txBody>
      </p:sp>
    </p:spTree>
    <p:extLst>
      <p:ext uri="{BB962C8B-B14F-4D97-AF65-F5344CB8AC3E}">
        <p14:creationId xmlns:p14="http://schemas.microsoft.com/office/powerpoint/2010/main" val="276615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MP</a:t>
            </a:r>
          </a:p>
        </p:txBody>
      </p:sp>
      <p:sp>
        <p:nvSpPr>
          <p:cNvPr id="4" name="Slide Number Placeholder 3"/>
          <p:cNvSpPr>
            <a:spLocks noGrp="1"/>
          </p:cNvSpPr>
          <p:nvPr>
            <p:ph type="sldNum" sz="quarter" idx="10"/>
          </p:nvPr>
        </p:nvSpPr>
        <p:spPr/>
        <p:txBody>
          <a:bodyPr/>
          <a:lstStyle/>
          <a:p>
            <a:fld id="{A898C551-7708-9B49-90E3-D153F408E57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MP</a:t>
            </a:r>
          </a:p>
        </p:txBody>
      </p:sp>
      <p:sp>
        <p:nvSpPr>
          <p:cNvPr id="4" name="Slide Number Placeholder 3"/>
          <p:cNvSpPr>
            <a:spLocks noGrp="1"/>
          </p:cNvSpPr>
          <p:nvPr>
            <p:ph type="sldNum" sz="quarter" idx="10"/>
          </p:nvPr>
        </p:nvSpPr>
        <p:spPr/>
        <p:txBody>
          <a:bodyPr/>
          <a:lstStyle/>
          <a:p>
            <a:fld id="{A898C551-7708-9B49-90E3-D153F408E57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MP</a:t>
            </a:r>
          </a:p>
        </p:txBody>
      </p:sp>
      <p:sp>
        <p:nvSpPr>
          <p:cNvPr id="4" name="Slide Number Placeholder 3"/>
          <p:cNvSpPr>
            <a:spLocks noGrp="1"/>
          </p:cNvSpPr>
          <p:nvPr>
            <p:ph type="sldNum" sz="quarter" idx="10"/>
          </p:nvPr>
        </p:nvSpPr>
        <p:spPr/>
        <p:txBody>
          <a:bodyPr/>
          <a:lstStyle/>
          <a:p>
            <a:fld id="{A898C551-7708-9B49-90E3-D153F408E57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Wednesday, July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Wednesday, July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Wednesday, July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Wednesday, July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Wednesday, July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Wednesday, July 25,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Wednesday, July 25,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Wednesday, July 25,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Wednesday, July 25,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Wednesday, July 25,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Wednesday, July 25,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July 25,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5.gif"/><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7.xml"/><Relationship Id="rId16" Type="http://schemas.openxmlformats.org/officeDocument/2006/relationships/image" Target="../media/image23.gif"/><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jpeg"/><Relationship Id="rId5" Type="http://schemas.openxmlformats.org/officeDocument/2006/relationships/image" Target="../media/image13.gif"/><Relationship Id="rId15" Type="http://schemas.openxmlformats.org/officeDocument/2006/relationships/image" Target="../media/image22.gif"/><Relationship Id="rId23" Type="http://schemas.openxmlformats.org/officeDocument/2006/relationships/image" Target="../media/image30.jpeg"/><Relationship Id="rId10" Type="http://schemas.openxmlformats.org/officeDocument/2006/relationships/hyperlink" Target="http://doingwhatmatters.cccco.edu/Home.aspx" TargetMode="External"/><Relationship Id="rId19"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17.gif"/><Relationship Id="rId14" Type="http://schemas.openxmlformats.org/officeDocument/2006/relationships/image" Target="../media/image21.png"/><Relationship Id="rId22"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36.png"/><Relationship Id="rId18" Type="http://schemas.openxmlformats.org/officeDocument/2006/relationships/image" Target="../media/image11.png"/><Relationship Id="rId3" Type="http://schemas.openxmlformats.org/officeDocument/2006/relationships/image" Target="../media/image31.jpeg"/><Relationship Id="rId21" Type="http://schemas.openxmlformats.org/officeDocument/2006/relationships/image" Target="../media/image39.png"/><Relationship Id="rId7" Type="http://schemas.openxmlformats.org/officeDocument/2006/relationships/hyperlink" Target="http://doingwhatmatters.cccco.edu/Home.aspx" TargetMode="External"/><Relationship Id="rId12" Type="http://schemas.openxmlformats.org/officeDocument/2006/relationships/image" Target="../media/image35.png"/><Relationship Id="rId17" Type="http://schemas.openxmlformats.org/officeDocument/2006/relationships/image" Target="../media/image13.gif"/><Relationship Id="rId25" Type="http://schemas.openxmlformats.org/officeDocument/2006/relationships/image" Target="../media/image30.jpeg"/><Relationship Id="rId2" Type="http://schemas.openxmlformats.org/officeDocument/2006/relationships/notesSlide" Target="../notesSlides/notesSlide18.xml"/><Relationship Id="rId16" Type="http://schemas.openxmlformats.org/officeDocument/2006/relationships/image" Target="../media/image23.gif"/><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4.png"/><Relationship Id="rId24" Type="http://schemas.openxmlformats.org/officeDocument/2006/relationships/image" Target="../media/image42.jpeg"/><Relationship Id="rId5" Type="http://schemas.openxmlformats.org/officeDocument/2006/relationships/image" Target="../media/image32.png"/><Relationship Id="rId15" Type="http://schemas.openxmlformats.org/officeDocument/2006/relationships/image" Target="../media/image37.png"/><Relationship Id="rId23" Type="http://schemas.openxmlformats.org/officeDocument/2006/relationships/image" Target="../media/image41.jpeg"/><Relationship Id="rId10" Type="http://schemas.openxmlformats.org/officeDocument/2006/relationships/image" Target="../media/image16.png"/><Relationship Id="rId19" Type="http://schemas.openxmlformats.org/officeDocument/2006/relationships/image" Target="../media/image22.gif"/><Relationship Id="rId4" Type="http://schemas.openxmlformats.org/officeDocument/2006/relationships/image" Target="../media/image24.png"/><Relationship Id="rId9" Type="http://schemas.openxmlformats.org/officeDocument/2006/relationships/image" Target="../media/image33.png"/><Relationship Id="rId14" Type="http://schemas.openxmlformats.org/officeDocument/2006/relationships/image" Target="../media/image15.gif"/><Relationship Id="rId22"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rsc.edu/uploadedFiles/FacultyStaff/Pathways-Demystified.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epi.cccco.edu/guided-pathways" TargetMode="External"/><Relationship Id="rId2" Type="http://schemas.openxmlformats.org/officeDocument/2006/relationships/hyperlink" Target="https://www.asccc.org/content/developing-guided-pathways-importance-faculty-voice-and-leadership" TargetMode="External"/><Relationship Id="rId1" Type="http://schemas.openxmlformats.org/officeDocument/2006/relationships/slideLayout" Target="../slideLayouts/slideLayout2.xml"/><Relationship Id="rId6" Type="http://schemas.openxmlformats.org/officeDocument/2006/relationships/hyperlink" Target="http://www.dof.ca.gov/budget/Trailer_Bill_Language/documents/307CCCGuidedPathways_001.pdf" TargetMode="External"/><Relationship Id="rId5" Type="http://schemas.openxmlformats.org/officeDocument/2006/relationships/hyperlink" Target="https://www.caguidedpathways.org/" TargetMode="External"/><Relationship Id="rId4" Type="http://schemas.openxmlformats.org/officeDocument/2006/relationships/hyperlink" Target="http://www.aacc.nche.edu/Resources/aaccprograms/pathways/Pages/default.aspx"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38" y="1747380"/>
            <a:ext cx="9110925" cy="1872641"/>
          </a:xfrm>
        </p:spPr>
        <p:txBody>
          <a:bodyPr anchor="ctr"/>
          <a:lstStyle/>
          <a:p>
            <a:pPr algn="ctr"/>
            <a:r>
              <a:rPr lang="en-US" sz="3600" cap="none" dirty="0">
                <a:latin typeface="+mn-lt"/>
                <a:cs typeface="Times New Roman"/>
              </a:rPr>
              <a:t>Guided Pathways:</a:t>
            </a:r>
            <a:br>
              <a:rPr lang="en-US" sz="3600" cap="none" dirty="0">
                <a:latin typeface="+mn-lt"/>
                <a:cs typeface="Times New Roman"/>
              </a:rPr>
            </a:br>
            <a:r>
              <a:rPr lang="en-US" sz="3600" cap="none" dirty="0">
                <a:latin typeface="+mn-lt"/>
                <a:cs typeface="Times New Roman"/>
              </a:rPr>
              <a:t>Focusing on the Part-time Faculty Perspective</a:t>
            </a:r>
          </a:p>
        </p:txBody>
      </p:sp>
      <p:pic>
        <p:nvPicPr>
          <p:cNvPr id="5" name="Picture 4" descr="ASCCC_Logo"/>
          <p:cNvPicPr/>
          <p:nvPr/>
        </p:nvPicPr>
        <p:blipFill>
          <a:blip r:embed="rId3"/>
          <a:srcRect/>
          <a:stretch>
            <a:fillRect/>
          </a:stretch>
        </p:blipFill>
        <p:spPr bwMode="auto">
          <a:xfrm>
            <a:off x="2141950" y="400049"/>
            <a:ext cx="4816258" cy="1478855"/>
          </a:xfrm>
          <a:prstGeom prst="rect">
            <a:avLst/>
          </a:prstGeom>
          <a:noFill/>
          <a:ln w="9525">
            <a:noFill/>
            <a:miter lim="800000"/>
            <a:headEnd/>
            <a:tailEnd/>
          </a:ln>
        </p:spPr>
      </p:pic>
      <p:sp>
        <p:nvSpPr>
          <p:cNvPr id="4" name="TextBox 3"/>
          <p:cNvSpPr txBox="1"/>
          <p:nvPr/>
        </p:nvSpPr>
        <p:spPr>
          <a:xfrm>
            <a:off x="370435" y="4224378"/>
            <a:ext cx="7832046" cy="1454244"/>
          </a:xfrm>
          <a:prstGeom prst="rect">
            <a:avLst/>
          </a:prstGeom>
          <a:noFill/>
        </p:spPr>
        <p:txBody>
          <a:bodyPr wrap="square" rtlCol="0">
            <a:spAutoFit/>
          </a:bodyPr>
          <a:lstStyle/>
          <a:p>
            <a:r>
              <a:rPr lang="en-US" dirty="0"/>
              <a:t>Randy Beach, Southwestern College, ASCCC Guided Pathways Task Force</a:t>
            </a:r>
          </a:p>
          <a:p>
            <a:pPr>
              <a:lnSpc>
                <a:spcPct val="150000"/>
              </a:lnSpc>
            </a:pPr>
            <a:r>
              <a:rPr lang="en-US" dirty="0"/>
              <a:t>Dolores Davison, ASCCC Vice President</a:t>
            </a:r>
          </a:p>
          <a:p>
            <a:pPr>
              <a:lnSpc>
                <a:spcPct val="150000"/>
              </a:lnSpc>
            </a:pPr>
            <a:r>
              <a:rPr lang="en-US" dirty="0"/>
              <a:t>Michelle </a:t>
            </a:r>
            <a:r>
              <a:rPr lang="en-US" dirty="0" err="1"/>
              <a:t>Pilati</a:t>
            </a:r>
            <a:r>
              <a:rPr lang="en-US" dirty="0"/>
              <a:t>, ASCCC Guided Pathways Tool Development Lead</a:t>
            </a:r>
          </a:p>
        </p:txBody>
      </p:sp>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DE67-0E70-4890-BA5D-E058C0BC8CF0}"/>
              </a:ext>
            </a:extLst>
          </p:cNvPr>
          <p:cNvSpPr>
            <a:spLocks noGrp="1"/>
          </p:cNvSpPr>
          <p:nvPr>
            <p:ph type="title"/>
          </p:nvPr>
        </p:nvSpPr>
        <p:spPr>
          <a:xfrm>
            <a:off x="457200" y="394569"/>
            <a:ext cx="8229600" cy="1753645"/>
          </a:xfrm>
        </p:spPr>
        <p:txBody>
          <a:bodyPr>
            <a:normAutofit/>
          </a:bodyPr>
          <a:lstStyle/>
          <a:p>
            <a:pPr algn="ctr"/>
            <a:r>
              <a:rPr lang="en-US" sz="4800" b="1" dirty="0">
                <a:latin typeface="+mn-lt"/>
                <a:cs typeface="Times New Roman" panose="02020603050405020304" pitchFamily="18" charset="0"/>
              </a:rPr>
              <a:t>GUIDED PATHWAYS</a:t>
            </a:r>
            <a:br>
              <a:rPr lang="en-US" sz="4800" b="1" dirty="0">
                <a:latin typeface="+mn-lt"/>
                <a:cs typeface="Times New Roman" panose="02020603050405020304" pitchFamily="18" charset="0"/>
              </a:rPr>
            </a:br>
            <a:r>
              <a:rPr lang="en-US" sz="4800" b="1" dirty="0">
                <a:latin typeface="+mn-lt"/>
                <a:cs typeface="Times New Roman" panose="02020603050405020304" pitchFamily="18" charset="0"/>
              </a:rPr>
              <a:t>FRAMEWORKS</a:t>
            </a:r>
          </a:p>
        </p:txBody>
      </p:sp>
      <p:sp>
        <p:nvSpPr>
          <p:cNvPr id="3" name="Content Placeholder 2">
            <a:extLst>
              <a:ext uri="{FF2B5EF4-FFF2-40B4-BE49-F238E27FC236}">
                <a16:creationId xmlns:a16="http://schemas.microsoft.com/office/drawing/2014/main" id="{2CB585B3-1555-4A07-A1BE-042155EDCE56}"/>
              </a:ext>
            </a:extLst>
          </p:cNvPr>
          <p:cNvSpPr>
            <a:spLocks noGrp="1"/>
          </p:cNvSpPr>
          <p:nvPr>
            <p:ph sz="half" idx="1"/>
          </p:nvPr>
        </p:nvSpPr>
        <p:spPr>
          <a:xfrm>
            <a:off x="457199" y="1897693"/>
            <a:ext cx="4753627" cy="2887249"/>
          </a:xfrm>
        </p:spPr>
        <p:txBody>
          <a:bodyPr>
            <a:normAutofit fontScale="92500" lnSpcReduction="20000"/>
          </a:bodyPr>
          <a:lstStyle/>
          <a:p>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marL="0" indent="0" algn="ctr">
              <a:buNone/>
            </a:pP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a:p>
            <a:r>
              <a:rPr lang="en-US"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cs typeface="Times New Roman" panose="02020603050405020304" pitchFamily="18" charset="0"/>
              </a:rPr>
              <a:t>CLARIFY THE PATH</a:t>
            </a:r>
          </a:p>
          <a:p>
            <a:r>
              <a:rPr lang="en-US"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cs typeface="Times New Roman" panose="02020603050405020304" pitchFamily="18" charset="0"/>
              </a:rPr>
              <a:t>ENTER THE PATH</a:t>
            </a:r>
          </a:p>
          <a:p>
            <a:r>
              <a:rPr lang="en-US"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cs typeface="Times New Roman" panose="02020603050405020304" pitchFamily="18" charset="0"/>
              </a:rPr>
              <a:t>STAY ON THE PATH</a:t>
            </a:r>
          </a:p>
          <a:p>
            <a:r>
              <a:rPr lang="en-US"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cs typeface="Times New Roman" panose="02020603050405020304" pitchFamily="18" charset="0"/>
              </a:rPr>
              <a:t>ENSURE LEARNING</a:t>
            </a:r>
          </a:p>
          <a:p>
            <a:endParaRPr lang="en-US" dirty="0"/>
          </a:p>
        </p:txBody>
      </p:sp>
      <p:pic>
        <p:nvPicPr>
          <p:cNvPr id="1028" name="Picture 4" descr="http://ronedmondson.com/wp-content/uploads/2010/12/success-learn-lead.jpg">
            <a:extLst>
              <a:ext uri="{FF2B5EF4-FFF2-40B4-BE49-F238E27FC236}">
                <a16:creationId xmlns:a16="http://schemas.microsoft.com/office/drawing/2014/main" id="{B99D06B5-11D6-4D50-91AD-7ECBAE785FC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2920" y="2092021"/>
            <a:ext cx="4241684" cy="3181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C680B8-A464-427B-A31C-1217E6E775BD}"/>
              </a:ext>
            </a:extLst>
          </p:cNvPr>
          <p:cNvSpPr txBox="1"/>
          <p:nvPr/>
        </p:nvSpPr>
        <p:spPr>
          <a:xfrm>
            <a:off x="757826" y="5348614"/>
            <a:ext cx="6995786" cy="1200329"/>
          </a:xfrm>
          <a:prstGeom prst="rect">
            <a:avLst/>
          </a:prstGeom>
          <a:noFill/>
        </p:spPr>
        <p:txBody>
          <a:bodyPr wrap="square" rtlCol="0">
            <a:spAutoFit/>
          </a:bodyPr>
          <a:lstStyle/>
          <a:p>
            <a:pPr algn="ctr"/>
            <a:r>
              <a:rPr lang="en-US" sz="2400" i="1" dirty="0"/>
              <a:t>How can faculty consolidate or enhance what they already do to contribute to the success of students in relation to the frameworks?</a:t>
            </a:r>
          </a:p>
        </p:txBody>
      </p:sp>
    </p:spTree>
    <p:extLst>
      <p:ext uri="{BB962C8B-B14F-4D97-AF65-F5344CB8AC3E}">
        <p14:creationId xmlns:p14="http://schemas.microsoft.com/office/powerpoint/2010/main" val="188938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147"/>
            <a:ext cx="8229600" cy="1453019"/>
          </a:xfrm>
        </p:spPr>
        <p:txBody>
          <a:bodyPr/>
          <a:lstStyle/>
          <a:p>
            <a:pPr algn="ctr"/>
            <a:r>
              <a:rPr lang="en-US" b="1" dirty="0">
                <a:latin typeface="+mn-lt"/>
                <a:cs typeface="Times New Roman"/>
              </a:rPr>
              <a:t>CLARIFY the Path</a:t>
            </a:r>
          </a:p>
        </p:txBody>
      </p:sp>
      <p:sp>
        <p:nvSpPr>
          <p:cNvPr id="3" name="Content Placeholder 2"/>
          <p:cNvSpPr>
            <a:spLocks noGrp="1"/>
          </p:cNvSpPr>
          <p:nvPr>
            <p:ph sz="half" idx="1"/>
          </p:nvPr>
        </p:nvSpPr>
        <p:spPr>
          <a:xfrm>
            <a:off x="331940" y="1371600"/>
            <a:ext cx="4163860" cy="5229616"/>
          </a:xfrm>
        </p:spPr>
        <p:txBody>
          <a:bodyPr>
            <a:normAutofit fontScale="77500" lnSpcReduction="20000"/>
          </a:bodyPr>
          <a:lstStyle/>
          <a:p>
            <a:pPr marL="0" indent="0">
              <a:buNone/>
            </a:pPr>
            <a:endParaRPr lang="en-US" sz="3400" dirty="0">
              <a:latin typeface="Times New Roman" charset="0"/>
              <a:ea typeface="Times New Roman" charset="0"/>
              <a:cs typeface="Times New Roman" charset="0"/>
            </a:endParaRPr>
          </a:p>
          <a:p>
            <a:pPr marL="0" indent="0">
              <a:buNone/>
            </a:pPr>
            <a:endParaRPr lang="en-US" sz="3400" dirty="0">
              <a:latin typeface="Times New Roman" charset="0"/>
              <a:ea typeface="Times New Roman" charset="0"/>
              <a:cs typeface="Times New Roman" charset="0"/>
            </a:endParaRPr>
          </a:p>
          <a:p>
            <a:r>
              <a:rPr lang="en-US" sz="3500" dirty="0">
                <a:ea typeface="Times New Roman" charset="0"/>
                <a:cs typeface="Times New Roman" charset="0"/>
              </a:rPr>
              <a:t>Simplify choices to show students a clear pathway to completion, further education, and/or employment</a:t>
            </a:r>
          </a:p>
          <a:p>
            <a:endParaRPr lang="en-US" sz="3500" dirty="0">
              <a:ea typeface="Times New Roman" charset="0"/>
              <a:cs typeface="Times New Roman" charset="0"/>
            </a:endParaRPr>
          </a:p>
          <a:p>
            <a:r>
              <a:rPr lang="en-US" sz="3500" dirty="0">
                <a:ea typeface="Times New Roman" charset="0"/>
                <a:cs typeface="Times New Roman" charset="0"/>
              </a:rPr>
              <a:t>Establish transfer pathways to optimize applicability of community college credits to university majors </a:t>
            </a:r>
          </a:p>
        </p:txBody>
      </p:sp>
      <p:pic>
        <p:nvPicPr>
          <p:cNvPr id="11" name="Content Placeholder 10">
            <a:extLst>
              <a:ext uri="{FF2B5EF4-FFF2-40B4-BE49-F238E27FC236}">
                <a16:creationId xmlns:a16="http://schemas.microsoft.com/office/drawing/2014/main" id="{911B41F5-4C27-4751-9AAA-2CEBCE3A5ABF}"/>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572000" y="2160740"/>
            <a:ext cx="4038600" cy="3300608"/>
          </a:xfrm>
        </p:spPr>
      </p:pic>
    </p:spTree>
    <p:extLst>
      <p:ext uri="{BB962C8B-B14F-4D97-AF65-F5344CB8AC3E}">
        <p14:creationId xmlns:p14="http://schemas.microsoft.com/office/powerpoint/2010/main" val="23556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cs typeface="Times New Roman"/>
              </a:rPr>
              <a:t>ENTER the Path</a:t>
            </a:r>
          </a:p>
        </p:txBody>
      </p:sp>
      <p:sp>
        <p:nvSpPr>
          <p:cNvPr id="3" name="Content Placeholder 2"/>
          <p:cNvSpPr>
            <a:spLocks noGrp="1"/>
          </p:cNvSpPr>
          <p:nvPr>
            <p:ph sz="half" idx="1"/>
          </p:nvPr>
        </p:nvSpPr>
        <p:spPr>
          <a:xfrm>
            <a:off x="457200" y="1791222"/>
            <a:ext cx="4038600" cy="4600434"/>
          </a:xfrm>
        </p:spPr>
        <p:txBody>
          <a:bodyPr>
            <a:normAutofit fontScale="92500" lnSpcReduction="20000"/>
          </a:bodyPr>
          <a:lstStyle/>
          <a:p>
            <a:r>
              <a:rPr lang="en-US" dirty="0">
                <a:ea typeface="Times New Roman" charset="0"/>
                <a:cs typeface="Times New Roman" charset="0"/>
              </a:rPr>
              <a:t>Bridging K-12 to higher education</a:t>
            </a:r>
          </a:p>
          <a:p>
            <a:r>
              <a:rPr lang="en-US" dirty="0">
                <a:cs typeface="Times New Roman" panose="02020603050405020304" pitchFamily="18" charset="0"/>
              </a:rPr>
              <a:t>Redesign the pathways that lead to programs of study</a:t>
            </a:r>
          </a:p>
          <a:p>
            <a:r>
              <a:rPr lang="en-US" dirty="0">
                <a:cs typeface="Times New Roman" panose="02020603050405020304" pitchFamily="18" charset="0"/>
              </a:rPr>
              <a:t>Redesign pathways through the college experience</a:t>
            </a:r>
          </a:p>
          <a:p>
            <a:r>
              <a:rPr lang="en-US" dirty="0">
                <a:cs typeface="Times New Roman" panose="02020603050405020304" pitchFamily="18" charset="0"/>
              </a:rPr>
              <a:t>Integrate and contextualize instruction to build foundational skills.</a:t>
            </a:r>
            <a:endParaRPr lang="en-US" dirty="0">
              <a:ea typeface="Times New Roman"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9863D046-8A43-48E2-BF54-A9B5E7817E2C}"/>
              </a:ext>
            </a:extLst>
          </p:cNvPr>
          <p:cNvSpPr>
            <a:spLocks noGrp="1"/>
          </p:cNvSpPr>
          <p:nvPr>
            <p:ph sz="half" idx="2"/>
          </p:nvPr>
        </p:nvSpPr>
        <p:spPr/>
        <p:txBody>
          <a:bodyPr>
            <a:normAutofit fontScale="92500" lnSpcReduction="20000"/>
          </a:bodyPr>
          <a:lstStyle/>
          <a:p>
            <a:endParaRPr lang="en-US"/>
          </a:p>
        </p:txBody>
      </p:sp>
      <p:pic>
        <p:nvPicPr>
          <p:cNvPr id="2050" name="Picture 2" descr="Related image">
            <a:extLst>
              <a:ext uri="{FF2B5EF4-FFF2-40B4-BE49-F238E27FC236}">
                <a16:creationId xmlns:a16="http://schemas.microsoft.com/office/drawing/2014/main" id="{2C4C392F-08F3-45E1-8481-6C6577D0D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121" y="2148213"/>
            <a:ext cx="4207804" cy="356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46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cs typeface="Times New Roman"/>
              </a:rPr>
              <a:t>STAY ON the Path</a:t>
            </a:r>
          </a:p>
        </p:txBody>
      </p:sp>
      <p:sp>
        <p:nvSpPr>
          <p:cNvPr id="3" name="Content Placeholder 2"/>
          <p:cNvSpPr>
            <a:spLocks noGrp="1"/>
          </p:cNvSpPr>
          <p:nvPr>
            <p:ph idx="1"/>
          </p:nvPr>
        </p:nvSpPr>
        <p:spPr>
          <a:xfrm>
            <a:off x="457200" y="1524000"/>
            <a:ext cx="8229600" cy="5334000"/>
          </a:xfrm>
        </p:spPr>
        <p:txBody>
          <a:bodyPr>
            <a:normAutofit/>
          </a:bodyPr>
          <a:lstStyle/>
          <a:p>
            <a:r>
              <a:rPr lang="en-US" dirty="0">
                <a:ea typeface="Times New Roman" charset="0"/>
                <a:cs typeface="Times New Roman" charset="0"/>
              </a:rPr>
              <a:t>Support students with ongoing advising mechanisms to support *</a:t>
            </a:r>
            <a:r>
              <a:rPr lang="en-US" i="1" dirty="0">
                <a:ea typeface="Times New Roman" charset="0"/>
                <a:cs typeface="Times New Roman" charset="0"/>
              </a:rPr>
              <a:t>informed choices</a:t>
            </a:r>
            <a:r>
              <a:rPr lang="en-US" dirty="0">
                <a:ea typeface="Times New Roman" charset="0"/>
                <a:cs typeface="Times New Roman" charset="0"/>
              </a:rPr>
              <a:t>, strengthen clarity about opportunities, develop an academic plan with a predictable schedule, monitor progress, and intervene if they go off track </a:t>
            </a:r>
            <a:endParaRPr lang="en-US" sz="1200" dirty="0">
              <a:ea typeface="Times New Roman" charset="0"/>
              <a:cs typeface="Times New Roman" charset="0"/>
            </a:endParaRPr>
          </a:p>
          <a:p>
            <a:r>
              <a:rPr lang="en-US" dirty="0">
                <a:ea typeface="Times New Roman" charset="0"/>
                <a:cs typeface="Times New Roman" charset="0"/>
              </a:rPr>
              <a:t>Embed academic and nonacademic support services throughout programs to promote student learning, persistence, and retention </a:t>
            </a:r>
          </a:p>
          <a:p>
            <a:r>
              <a:rPr lang="en-US" dirty="0">
                <a:ea typeface="Times New Roman" charset="0"/>
                <a:cs typeface="Times New Roman" charset="0"/>
              </a:rPr>
              <a:t>*</a:t>
            </a:r>
            <a:r>
              <a:rPr lang="en-US" i="1" dirty="0">
                <a:ea typeface="Times New Roman" charset="0"/>
                <a:cs typeface="Times New Roman" charset="0"/>
              </a:rPr>
              <a:t>an informed choice COULD be choosing a different path </a:t>
            </a:r>
          </a:p>
          <a:p>
            <a:pPr marL="0" indent="0">
              <a:buNone/>
            </a:pPr>
            <a:endParaRPr lang="en-US" dirty="0">
              <a:latin typeface="Times New Roman" charset="0"/>
              <a:ea typeface="Times New Roman" charset="0"/>
              <a:cs typeface="Times New Roman" charset="0"/>
            </a:endParaRPr>
          </a:p>
          <a:p>
            <a:pPr lvl="1"/>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pic>
        <p:nvPicPr>
          <p:cNvPr id="7" name="Picture 6">
            <a:extLst>
              <a:ext uri="{FF2B5EF4-FFF2-40B4-BE49-F238E27FC236}">
                <a16:creationId xmlns:a16="http://schemas.microsoft.com/office/drawing/2014/main" id="{93DE6720-916C-4348-A75E-DFC9809CF6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68801" y="5150376"/>
            <a:ext cx="2399141" cy="1497568"/>
          </a:xfrm>
          <a:prstGeom prst="rect">
            <a:avLst/>
          </a:prstGeom>
        </p:spPr>
      </p:pic>
    </p:spTree>
    <p:extLst>
      <p:ext uri="{BB962C8B-B14F-4D97-AF65-F5344CB8AC3E}">
        <p14:creationId xmlns:p14="http://schemas.microsoft.com/office/powerpoint/2010/main" val="1982518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cs typeface="Times New Roman"/>
              </a:rPr>
              <a:t>ENSURE LEARNING</a:t>
            </a:r>
          </a:p>
        </p:txBody>
      </p:sp>
      <p:sp>
        <p:nvSpPr>
          <p:cNvPr id="3" name="Content Placeholder 2"/>
          <p:cNvSpPr>
            <a:spLocks noGrp="1"/>
          </p:cNvSpPr>
          <p:nvPr>
            <p:ph sz="half" idx="1"/>
          </p:nvPr>
        </p:nvSpPr>
        <p:spPr>
          <a:xfrm>
            <a:off x="457200" y="1615858"/>
            <a:ext cx="4038600" cy="5054252"/>
          </a:xfrm>
        </p:spPr>
        <p:txBody>
          <a:bodyPr>
            <a:normAutofit fontScale="92500"/>
          </a:bodyPr>
          <a:lstStyle/>
          <a:p>
            <a:r>
              <a:rPr lang="en-US" sz="2400" dirty="0">
                <a:ea typeface="Times New Roman" charset="0"/>
                <a:cs typeface="Times New Roman" charset="0"/>
              </a:rPr>
              <a:t>Establish program-level learning outcomes aligned with the requirements for success in employment and/or further education  </a:t>
            </a:r>
          </a:p>
          <a:p>
            <a:pPr marL="0" indent="0">
              <a:buNone/>
            </a:pPr>
            <a:endParaRPr lang="en-US" sz="1000" dirty="0">
              <a:ea typeface="Times New Roman" charset="0"/>
              <a:cs typeface="Times New Roman" charset="0"/>
            </a:endParaRPr>
          </a:p>
          <a:p>
            <a:r>
              <a:rPr lang="en-US" sz="2400" dirty="0">
                <a:ea typeface="Times New Roman" charset="0"/>
                <a:cs typeface="Times New Roman" charset="0"/>
              </a:rPr>
              <a:t>Apply the results of learning outcomes assessments to improve the effectiveness of instruction across programs </a:t>
            </a:r>
          </a:p>
          <a:p>
            <a:pPr marL="0" indent="0">
              <a:buNone/>
            </a:pPr>
            <a:endParaRPr lang="en-US" sz="1000" dirty="0">
              <a:ea typeface="Times New Roman" charset="0"/>
              <a:cs typeface="Times New Roman" charset="0"/>
            </a:endParaRPr>
          </a:p>
          <a:p>
            <a:r>
              <a:rPr lang="en-US" sz="2400" dirty="0">
                <a:ea typeface="Times New Roman" charset="0"/>
                <a:cs typeface="Times New Roman" charset="0"/>
              </a:rPr>
              <a:t>Ensure incorporation of effective teaching practice throughout the pathways </a:t>
            </a:r>
            <a:endParaRPr lang="en-US" dirty="0">
              <a:ea typeface="Times New Roman" charset="0"/>
              <a:cs typeface="Times New Roman" charset="0"/>
            </a:endParaRPr>
          </a:p>
          <a:p>
            <a:pPr lvl="1"/>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pic>
        <p:nvPicPr>
          <p:cNvPr id="3074" name="Picture 2" descr="https://www.colourbox.com/preview/4159252-magnifying-glass-learn.jpg">
            <a:extLst>
              <a:ext uri="{FF2B5EF4-FFF2-40B4-BE49-F238E27FC236}">
                <a16:creationId xmlns:a16="http://schemas.microsoft.com/office/drawing/2014/main" id="{CA3D551A-4D87-4FF2-B8AB-86D264B863B4}"/>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344081" y="2081643"/>
            <a:ext cx="4524345" cy="346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p:nvPr/>
        </p:nvSpPr>
        <p:spPr>
          <a:xfrm>
            <a:off x="3760278" y="1948392"/>
            <a:ext cx="1623443" cy="783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kern="1200"/>
          </a:p>
        </p:txBody>
      </p:sp>
      <p:graphicFrame>
        <p:nvGraphicFramePr>
          <p:cNvPr id="5" name="Diagram 4"/>
          <p:cNvGraphicFramePr/>
          <p:nvPr>
            <p:extLst/>
          </p:nvPr>
        </p:nvGraphicFramePr>
        <p:xfrm>
          <a:off x="568271" y="1162374"/>
          <a:ext cx="8214102" cy="5542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57200" y="366792"/>
            <a:ext cx="8229600" cy="96756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latin typeface="+mn-lt"/>
              </a:rPr>
              <a:t>Guided Pathways Principles</a:t>
            </a:r>
          </a:p>
        </p:txBody>
      </p:sp>
    </p:spTree>
    <p:extLst>
      <p:ext uri="{BB962C8B-B14F-4D97-AF65-F5344CB8AC3E}">
        <p14:creationId xmlns:p14="http://schemas.microsoft.com/office/powerpoint/2010/main" val="193407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are you doing well?</a:t>
            </a:r>
          </a:p>
        </p:txBody>
      </p:sp>
      <p:sp>
        <p:nvSpPr>
          <p:cNvPr id="4" name="Subtitle 3"/>
          <p:cNvSpPr>
            <a:spLocks noGrp="1"/>
          </p:cNvSpPr>
          <p:nvPr>
            <p:ph type="subTitle" idx="1"/>
          </p:nvPr>
        </p:nvSpPr>
        <p:spPr/>
        <p:txBody>
          <a:bodyPr/>
          <a:lstStyle/>
          <a:p>
            <a:r>
              <a:rPr lang="en-US" dirty="0"/>
              <a:t>Have you already started the implementation of guided pathways and you don’t even know 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56" y="299419"/>
            <a:ext cx="7543800" cy="1450757"/>
          </a:xfrm>
        </p:spPr>
        <p:txBody>
          <a:bodyPr/>
          <a:lstStyle/>
          <a:p>
            <a:r>
              <a:rPr lang="en-US" dirty="0"/>
              <a:t>Challenge 1: FOCUS</a:t>
            </a:r>
          </a:p>
        </p:txBody>
      </p:sp>
      <p:sp>
        <p:nvSpPr>
          <p:cNvPr id="3" name="Content Placeholder 2"/>
          <p:cNvSpPr>
            <a:spLocks noGrp="1"/>
          </p:cNvSpPr>
          <p:nvPr>
            <p:ph idx="1"/>
          </p:nvPr>
        </p:nvSpPr>
        <p:spPr/>
        <p:txBody>
          <a:bodyPr/>
          <a:lstStyle/>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75" y="4156568"/>
            <a:ext cx="27527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931" y="1996689"/>
            <a:ext cx="27622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SC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4712" y="4211993"/>
            <a:ext cx="2134460" cy="95339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ID - Course Identification Number System"/>
          <p:cNvPicPr>
            <a:picLocks noChangeAspect="1" noChangeArrowheads="1"/>
          </p:cNvPicPr>
          <p:nvPr/>
        </p:nvPicPr>
        <p:blipFill rotWithShape="1">
          <a:blip r:embed="rId6">
            <a:extLst>
              <a:ext uri="{28A0092B-C50C-407E-A947-70E740481C1C}">
                <a14:useLocalDpi xmlns:a14="http://schemas.microsoft.com/office/drawing/2010/main" val="0"/>
              </a:ext>
            </a:extLst>
          </a:blip>
          <a:srcRect t="37880" r="56254"/>
          <a:stretch/>
        </p:blipFill>
        <p:spPr bwMode="auto">
          <a:xfrm>
            <a:off x="18972" y="4607098"/>
            <a:ext cx="3106229" cy="106515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Basic Skills Initiati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0876" y="5175741"/>
            <a:ext cx="2239031" cy="117066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alifornia Community Colleges Curricul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000" y="2270463"/>
            <a:ext cx="2796042" cy="60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3474" t="8658" r="21753" b="36508"/>
          <a:stretch/>
        </p:blipFill>
        <p:spPr>
          <a:xfrm>
            <a:off x="5259684" y="331137"/>
            <a:ext cx="1349829" cy="642776"/>
          </a:xfrm>
          <a:prstGeom prst="rect">
            <a:avLst/>
          </a:prstGeom>
        </p:spPr>
      </p:pic>
      <p:pic>
        <p:nvPicPr>
          <p:cNvPr id="12" name="Picture 11" descr="Doing What Matters for Jobs and the Economy">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5805487" y="3510517"/>
            <a:ext cx="2857500" cy="676275"/>
          </a:xfrm>
          <a:prstGeom prst="rect">
            <a:avLst/>
          </a:prstGeom>
          <a:noFill/>
          <a:ln>
            <a:noFill/>
          </a:ln>
        </p:spPr>
      </p:pic>
      <p:sp>
        <p:nvSpPr>
          <p:cNvPr id="13" name="Title 1"/>
          <p:cNvSpPr txBox="1">
            <a:spLocks/>
          </p:cNvSpPr>
          <p:nvPr/>
        </p:nvSpPr>
        <p:spPr>
          <a:xfrm>
            <a:off x="5489334" y="5257800"/>
            <a:ext cx="3503317" cy="626258"/>
          </a:xfrm>
          <a:prstGeom prst="rect">
            <a:avLst/>
          </a:prstGeom>
          <a:solidFill>
            <a:srgbClr val="00B0F0"/>
          </a:solidFill>
        </p:spPr>
        <p:txBody>
          <a:bodyPr vert="horz" lIns="91440" tIns="45720" rIns="91440" bIns="45720" rtlCol="0" anchor="b">
            <a:normAutofit fontScale="4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chemeClr val="accent1">
                    <a:lumMod val="50000"/>
                  </a:schemeClr>
                </a:solidFill>
              </a:rPr>
              <a:t>Basic Skills and Student Outcomes Transformation Program</a:t>
            </a:r>
          </a:p>
        </p:txBody>
      </p:sp>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073" y="2949189"/>
            <a:ext cx="7087785" cy="64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descr="Student Success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69131" y="2166059"/>
            <a:ext cx="2000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878617"/>
            <a:ext cx="3295650" cy="666750"/>
          </a:xfrm>
          <a:prstGeom prst="rect">
            <a:avLst/>
          </a:prstGeom>
          <a:solidFill>
            <a:schemeClr val="bg1"/>
          </a:solidFill>
          <a:ln>
            <a:noFill/>
          </a:ln>
        </p:spPr>
      </p:pic>
      <p:pic>
        <p:nvPicPr>
          <p:cNvPr id="1043" name="Picture 19" descr="I Can Afford College"/>
          <p:cNvPicPr>
            <a:picLocks noChangeAspect="1" noChangeArrowheads="1"/>
          </p:cNvPicPr>
          <p:nvPr/>
        </p:nvPicPr>
        <p:blipFill rotWithShape="1">
          <a:blip r:embed="rId15">
            <a:extLst>
              <a:ext uri="{28A0092B-C50C-407E-A947-70E740481C1C}">
                <a14:useLocalDpi xmlns:a14="http://schemas.microsoft.com/office/drawing/2010/main" val="0"/>
              </a:ext>
            </a:extLst>
          </a:blip>
          <a:srcRect l="8034" t="26151" r="6140" b="23252"/>
          <a:stretch/>
        </p:blipFill>
        <p:spPr bwMode="auto">
          <a:xfrm>
            <a:off x="514905" y="1837680"/>
            <a:ext cx="2516990" cy="43278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Who Do U Want 2 B"/>
          <p:cNvPicPr>
            <a:picLocks noChangeAspect="1" noChangeArrowheads="1"/>
          </p:cNvPicPr>
          <p:nvPr/>
        </p:nvPicPr>
        <p:blipFill rotWithShape="1">
          <a:blip r:embed="rId16">
            <a:extLst>
              <a:ext uri="{28A0092B-C50C-407E-A947-70E740481C1C}">
                <a14:useLocalDpi xmlns:a14="http://schemas.microsoft.com/office/drawing/2010/main" val="0"/>
              </a:ext>
            </a:extLst>
          </a:blip>
          <a:srcRect l="8147" t="17226" r="8746" b="28280"/>
          <a:stretch/>
        </p:blipFill>
        <p:spPr bwMode="auto">
          <a:xfrm>
            <a:off x="2997299" y="3674931"/>
            <a:ext cx="2808188" cy="53706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nstitutional Effectiveness Partnership Initiative Ho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4262" y="166102"/>
            <a:ext cx="3568963" cy="56389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anvas CCM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40992" y="61994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82628" y="5422097"/>
            <a:ext cx="26384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6" name="Picture 32"/>
          <p:cNvPicPr>
            <a:picLocks noChangeAspect="1" noChangeArrowheads="1"/>
          </p:cNvPicPr>
          <p:nvPr/>
        </p:nvPicPr>
        <p:blipFill>
          <a:blip r:embed="rId20">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6434" y="5641184"/>
            <a:ext cx="25527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p:cNvPicPr/>
          <p:nvPr/>
        </p:nvPicPr>
        <p:blipFill rotWithShape="1">
          <a:blip r:embed="rId21"/>
          <a:srcRect l="12514" t="12834" r="71594" b="77534"/>
          <a:stretch/>
        </p:blipFill>
        <p:spPr bwMode="auto">
          <a:xfrm>
            <a:off x="6891336" y="18559"/>
            <a:ext cx="2080892" cy="633966"/>
          </a:xfrm>
          <a:prstGeom prst="rect">
            <a:avLst/>
          </a:prstGeom>
          <a:ln>
            <a:noFill/>
          </a:ln>
          <a:extLst>
            <a:ext uri="{53640926-AAD7-44D8-BBD7-CCE9431645EC}">
              <a14:shadowObscured xmlns:a14="http://schemas.microsoft.com/office/drawing/2010/main"/>
            </a:ext>
          </a:extLst>
        </p:spPr>
      </p:pic>
      <p:pic>
        <p:nvPicPr>
          <p:cNvPr id="34" name="Picture 33"/>
          <p:cNvPicPr/>
          <p:nvPr/>
        </p:nvPicPr>
        <p:blipFill>
          <a:blip r:embed="rId22" cstate="print">
            <a:extLst>
              <a:ext uri="{28A0092B-C50C-407E-A947-70E740481C1C}">
                <a14:useLocalDpi xmlns:a14="http://schemas.microsoft.com/office/drawing/2010/main" val="0"/>
              </a:ext>
            </a:extLst>
          </a:blip>
          <a:stretch>
            <a:fillRect/>
          </a:stretch>
        </p:blipFill>
        <p:spPr>
          <a:xfrm>
            <a:off x="5334000" y="1378382"/>
            <a:ext cx="2171700" cy="743585"/>
          </a:xfrm>
          <a:prstGeom prst="rect">
            <a:avLst/>
          </a:prstGeom>
        </p:spPr>
      </p:pic>
      <p:sp>
        <p:nvSpPr>
          <p:cNvPr id="27" name="TextBox 26"/>
          <p:cNvSpPr txBox="1"/>
          <p:nvPr/>
        </p:nvSpPr>
        <p:spPr>
          <a:xfrm>
            <a:off x="7700029" y="3996481"/>
            <a:ext cx="1343216" cy="175432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STUDENT SUCCESS AND SUPPORT PROGRAM (SSSP)</a:t>
            </a:r>
            <a:endParaRPr lang="en-US" dirty="0">
              <a:latin typeface="Broadway" panose="04040905080B02020502" pitchFamily="82" charset="0"/>
            </a:endParaRPr>
          </a:p>
        </p:txBody>
      </p:sp>
      <p:sp>
        <p:nvSpPr>
          <p:cNvPr id="28" name="Pentagon 27"/>
          <p:cNvSpPr/>
          <p:nvPr/>
        </p:nvSpPr>
        <p:spPr>
          <a:xfrm>
            <a:off x="2750361" y="762012"/>
            <a:ext cx="1844499" cy="4247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California Career Pathways Trust (CCPT)</a:t>
            </a:r>
          </a:p>
        </p:txBody>
      </p:sp>
      <p:pic>
        <p:nvPicPr>
          <p:cNvPr id="30" name="Picture 29"/>
          <p:cNvPicPr/>
          <p:nvPr/>
        </p:nvPicPr>
        <p:blipFill rotWithShape="1">
          <a:blip r:embed="rId23">
            <a:extLst>
              <a:ext uri="{28A0092B-C50C-407E-A947-70E740481C1C}">
                <a14:useLocalDpi xmlns:a14="http://schemas.microsoft.com/office/drawing/2010/main" val="0"/>
              </a:ext>
            </a:extLst>
          </a:blip>
          <a:srcRect l="57212" t="19517" r="9134" b="26242"/>
          <a:stretch/>
        </p:blipFill>
        <p:spPr bwMode="auto">
          <a:xfrm>
            <a:off x="5566603" y="2167128"/>
            <a:ext cx="1284932" cy="1204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385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35"/>
                                        </p:tgtEl>
                                        <p:attrNameLst>
                                          <p:attrName>style.visibility</p:attrName>
                                        </p:attrNameLst>
                                      </p:cBhvr>
                                      <p:to>
                                        <p:strVal val="visible"/>
                                      </p:to>
                                    </p:set>
                                    <p:anim calcmode="lin" valueType="num">
                                      <p:cBhvr additive="base">
                                        <p:cTn id="12" dur="2000" fill="hold"/>
                                        <p:tgtEl>
                                          <p:spTgt spid="1035"/>
                                        </p:tgtEl>
                                        <p:attrNameLst>
                                          <p:attrName>ppt_x</p:attrName>
                                        </p:attrNameLst>
                                      </p:cBhvr>
                                      <p:tavLst>
                                        <p:tav tm="0">
                                          <p:val>
                                            <p:strVal val="#ppt_x"/>
                                          </p:val>
                                        </p:tav>
                                        <p:tav tm="100000">
                                          <p:val>
                                            <p:strVal val="#ppt_x"/>
                                          </p:val>
                                        </p:tav>
                                      </p:tavLst>
                                    </p:anim>
                                    <p:anim calcmode="lin" valueType="num">
                                      <p:cBhvr additive="base">
                                        <p:cTn id="13" dur="2000" fill="hold"/>
                                        <p:tgtEl>
                                          <p:spTgt spid="1035"/>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031"/>
                                        </p:tgtEl>
                                        <p:attrNameLst>
                                          <p:attrName>style.visibility</p:attrName>
                                        </p:attrNameLst>
                                      </p:cBhvr>
                                      <p:to>
                                        <p:strVal val="visible"/>
                                      </p:to>
                                    </p:set>
                                    <p:anim calcmode="lin" valueType="num">
                                      <p:cBhvr additive="base">
                                        <p:cTn id="17" dur="2000" fill="hold"/>
                                        <p:tgtEl>
                                          <p:spTgt spid="1031"/>
                                        </p:tgtEl>
                                        <p:attrNameLst>
                                          <p:attrName>ppt_x</p:attrName>
                                        </p:attrNameLst>
                                      </p:cBhvr>
                                      <p:tavLst>
                                        <p:tav tm="0">
                                          <p:val>
                                            <p:strVal val="#ppt_x"/>
                                          </p:val>
                                        </p:tav>
                                        <p:tav tm="100000">
                                          <p:val>
                                            <p:strVal val="#ppt_x"/>
                                          </p:val>
                                        </p:tav>
                                      </p:tavLst>
                                    </p:anim>
                                    <p:anim calcmode="lin" valueType="num">
                                      <p:cBhvr additive="base">
                                        <p:cTn id="18" dur="2000" fill="hold"/>
                                        <p:tgtEl>
                                          <p:spTgt spid="1031"/>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additive="base">
                                        <p:cTn id="22" dur="2000" fill="hold"/>
                                        <p:tgtEl>
                                          <p:spTgt spid="1029"/>
                                        </p:tgtEl>
                                        <p:attrNameLst>
                                          <p:attrName>ppt_x</p:attrName>
                                        </p:attrNameLst>
                                      </p:cBhvr>
                                      <p:tavLst>
                                        <p:tav tm="0">
                                          <p:val>
                                            <p:strVal val="#ppt_x"/>
                                          </p:val>
                                        </p:tav>
                                        <p:tav tm="100000">
                                          <p:val>
                                            <p:strVal val="#ppt_x"/>
                                          </p:val>
                                        </p:tav>
                                      </p:tavLst>
                                    </p:anim>
                                    <p:anim calcmode="lin" valueType="num">
                                      <p:cBhvr additive="base">
                                        <p:cTn id="23" dur="2000" fill="hold"/>
                                        <p:tgtEl>
                                          <p:spTgt spid="1029"/>
                                        </p:tgtEl>
                                        <p:attrNameLst>
                                          <p:attrName>ppt_y</p:attrName>
                                        </p:attrNameLst>
                                      </p:cBhvr>
                                      <p:tavLst>
                                        <p:tav tm="0">
                                          <p:val>
                                            <p:strVal val="1+#ppt_h/2"/>
                                          </p:val>
                                        </p:tav>
                                        <p:tav tm="100000">
                                          <p:val>
                                            <p:strVal val="#ppt_y"/>
                                          </p:val>
                                        </p:tav>
                                      </p:tavLst>
                                    </p:anim>
                                  </p:childTnLst>
                                </p:cTn>
                              </p:par>
                            </p:childTnLst>
                          </p:cTn>
                        </p:par>
                        <p:par>
                          <p:cTn id="24" fill="hold">
                            <p:stCondLst>
                              <p:cond delay="6500"/>
                            </p:stCondLst>
                            <p:childTnLst>
                              <p:par>
                                <p:cTn id="25" presetID="2" presetClass="entr" presetSubtype="4" fill="hold" nodeType="afterEffect">
                                  <p:stCondLst>
                                    <p:cond delay="0"/>
                                  </p:stCondLst>
                                  <p:childTnLst>
                                    <p:set>
                                      <p:cBhvr>
                                        <p:cTn id="26" dur="1" fill="hold">
                                          <p:stCondLst>
                                            <p:cond delay="0"/>
                                          </p:stCondLst>
                                        </p:cTn>
                                        <p:tgtEl>
                                          <p:spTgt spid="1033"/>
                                        </p:tgtEl>
                                        <p:attrNameLst>
                                          <p:attrName>style.visibility</p:attrName>
                                        </p:attrNameLst>
                                      </p:cBhvr>
                                      <p:to>
                                        <p:strVal val="visible"/>
                                      </p:to>
                                    </p:set>
                                    <p:anim calcmode="lin" valueType="num">
                                      <p:cBhvr additive="base">
                                        <p:cTn id="27" dur="2000" fill="hold"/>
                                        <p:tgtEl>
                                          <p:spTgt spid="1033"/>
                                        </p:tgtEl>
                                        <p:attrNameLst>
                                          <p:attrName>ppt_x</p:attrName>
                                        </p:attrNameLst>
                                      </p:cBhvr>
                                      <p:tavLst>
                                        <p:tav tm="0">
                                          <p:val>
                                            <p:strVal val="#ppt_x"/>
                                          </p:val>
                                        </p:tav>
                                        <p:tav tm="100000">
                                          <p:val>
                                            <p:strVal val="#ppt_x"/>
                                          </p:val>
                                        </p:tav>
                                      </p:tavLst>
                                    </p:anim>
                                    <p:anim calcmode="lin" valueType="num">
                                      <p:cBhvr additive="base">
                                        <p:cTn id="28" dur="2000" fill="hold"/>
                                        <p:tgtEl>
                                          <p:spTgt spid="1033"/>
                                        </p:tgtEl>
                                        <p:attrNameLst>
                                          <p:attrName>ppt_y</p:attrName>
                                        </p:attrNameLst>
                                      </p:cBhvr>
                                      <p:tavLst>
                                        <p:tav tm="0">
                                          <p:val>
                                            <p:strVal val="1+#ppt_h/2"/>
                                          </p:val>
                                        </p:tav>
                                        <p:tav tm="100000">
                                          <p:val>
                                            <p:strVal val="#ppt_y"/>
                                          </p:val>
                                        </p:tav>
                                      </p:tavLst>
                                    </p:anim>
                                  </p:childTnLst>
                                </p:cTn>
                              </p:par>
                            </p:childTnLst>
                          </p:cTn>
                        </p:par>
                        <p:par>
                          <p:cTn id="29" fill="hold">
                            <p:stCondLst>
                              <p:cond delay="8500"/>
                            </p:stCondLst>
                            <p:childTnLst>
                              <p:par>
                                <p:cTn id="30" presetID="2" presetClass="entr" presetSubtype="4" fill="hold" grpId="0" nodeType="afterEffect">
                                  <p:stCondLst>
                                    <p:cond delay="5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ppt_x"/>
                                          </p:val>
                                        </p:tav>
                                        <p:tav tm="100000">
                                          <p:val>
                                            <p:strVal val="#ppt_x"/>
                                          </p:val>
                                        </p:tav>
                                      </p:tavLst>
                                    </p:anim>
                                    <p:anim calcmode="lin" valueType="num">
                                      <p:cBhvr additive="base">
                                        <p:cTn id="33" dur="10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10000"/>
                            </p:stCondLst>
                            <p:childTnLst>
                              <p:par>
                                <p:cTn id="35" presetID="2" presetClass="entr" presetSubtype="4" fill="hold" nodeType="afterEffect">
                                  <p:stCondLst>
                                    <p:cond delay="50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1000" fill="hold"/>
                                        <p:tgtEl>
                                          <p:spTgt spid="1026"/>
                                        </p:tgtEl>
                                        <p:attrNameLst>
                                          <p:attrName>ppt_x</p:attrName>
                                        </p:attrNameLst>
                                      </p:cBhvr>
                                      <p:tavLst>
                                        <p:tav tm="0">
                                          <p:val>
                                            <p:strVal val="#ppt_x"/>
                                          </p:val>
                                        </p:tav>
                                        <p:tav tm="100000">
                                          <p:val>
                                            <p:strVal val="#ppt_x"/>
                                          </p:val>
                                        </p:tav>
                                      </p:tavLst>
                                    </p:anim>
                                    <p:anim calcmode="lin" valueType="num">
                                      <p:cBhvr additive="base">
                                        <p:cTn id="38" dur="1000" fill="hold"/>
                                        <p:tgtEl>
                                          <p:spTgt spid="1026"/>
                                        </p:tgtEl>
                                        <p:attrNameLst>
                                          <p:attrName>ppt_y</p:attrName>
                                        </p:attrNameLst>
                                      </p:cBhvr>
                                      <p:tavLst>
                                        <p:tav tm="0">
                                          <p:val>
                                            <p:strVal val="1+#ppt_h/2"/>
                                          </p:val>
                                        </p:tav>
                                        <p:tav tm="100000">
                                          <p:val>
                                            <p:strVal val="#ppt_y"/>
                                          </p:val>
                                        </p:tav>
                                      </p:tavLst>
                                    </p:anim>
                                  </p:childTnLst>
                                </p:cTn>
                              </p:par>
                            </p:childTnLst>
                          </p:cTn>
                        </p:par>
                        <p:par>
                          <p:cTn id="39" fill="hold">
                            <p:stCondLst>
                              <p:cond delay="11500"/>
                            </p:stCondLst>
                            <p:childTnLst>
                              <p:par>
                                <p:cTn id="40" presetID="2" presetClass="entr" presetSubtype="4" fill="hold" nodeType="afterEffect">
                                  <p:stCondLst>
                                    <p:cond delay="500"/>
                                  </p:stCondLst>
                                  <p:childTnLst>
                                    <p:set>
                                      <p:cBhvr>
                                        <p:cTn id="41" dur="1" fill="hold">
                                          <p:stCondLst>
                                            <p:cond delay="0"/>
                                          </p:stCondLst>
                                        </p:cTn>
                                        <p:tgtEl>
                                          <p:spTgt spid="1038"/>
                                        </p:tgtEl>
                                        <p:attrNameLst>
                                          <p:attrName>style.visibility</p:attrName>
                                        </p:attrNameLst>
                                      </p:cBhvr>
                                      <p:to>
                                        <p:strVal val="visible"/>
                                      </p:to>
                                    </p:set>
                                    <p:anim calcmode="lin" valueType="num">
                                      <p:cBhvr additive="base">
                                        <p:cTn id="42" dur="1000" fill="hold"/>
                                        <p:tgtEl>
                                          <p:spTgt spid="1038"/>
                                        </p:tgtEl>
                                        <p:attrNameLst>
                                          <p:attrName>ppt_x</p:attrName>
                                        </p:attrNameLst>
                                      </p:cBhvr>
                                      <p:tavLst>
                                        <p:tav tm="0">
                                          <p:val>
                                            <p:strVal val="#ppt_x"/>
                                          </p:val>
                                        </p:tav>
                                        <p:tav tm="100000">
                                          <p:val>
                                            <p:strVal val="#ppt_x"/>
                                          </p:val>
                                        </p:tav>
                                      </p:tavLst>
                                    </p:anim>
                                    <p:anim calcmode="lin" valueType="num">
                                      <p:cBhvr additive="base">
                                        <p:cTn id="43" dur="1000" fill="hold"/>
                                        <p:tgtEl>
                                          <p:spTgt spid="1038"/>
                                        </p:tgtEl>
                                        <p:attrNameLst>
                                          <p:attrName>ppt_y</p:attrName>
                                        </p:attrNameLst>
                                      </p:cBhvr>
                                      <p:tavLst>
                                        <p:tav tm="0">
                                          <p:val>
                                            <p:strVal val="1+#ppt_h/2"/>
                                          </p:val>
                                        </p:tav>
                                        <p:tav tm="100000">
                                          <p:val>
                                            <p:strVal val="#ppt_y"/>
                                          </p:val>
                                        </p:tav>
                                      </p:tavLst>
                                    </p:anim>
                                  </p:childTnLst>
                                </p:cTn>
                              </p:par>
                            </p:childTnLst>
                          </p:cTn>
                        </p:par>
                        <p:par>
                          <p:cTn id="44" fill="hold">
                            <p:stCondLst>
                              <p:cond delay="13000"/>
                            </p:stCondLst>
                            <p:childTnLst>
                              <p:par>
                                <p:cTn id="45" presetID="2" presetClass="entr" presetSubtype="4" fill="hold" nodeType="afterEffect">
                                  <p:stCondLst>
                                    <p:cond delay="500"/>
                                  </p:stCondLst>
                                  <p:childTnLst>
                                    <p:set>
                                      <p:cBhvr>
                                        <p:cTn id="46" dur="1" fill="hold">
                                          <p:stCondLst>
                                            <p:cond delay="0"/>
                                          </p:stCondLst>
                                        </p:cTn>
                                        <p:tgtEl>
                                          <p:spTgt spid="1045"/>
                                        </p:tgtEl>
                                        <p:attrNameLst>
                                          <p:attrName>style.visibility</p:attrName>
                                        </p:attrNameLst>
                                      </p:cBhvr>
                                      <p:to>
                                        <p:strVal val="visible"/>
                                      </p:to>
                                    </p:set>
                                    <p:anim calcmode="lin" valueType="num">
                                      <p:cBhvr additive="base">
                                        <p:cTn id="47" dur="1000" fill="hold"/>
                                        <p:tgtEl>
                                          <p:spTgt spid="1045"/>
                                        </p:tgtEl>
                                        <p:attrNameLst>
                                          <p:attrName>ppt_x</p:attrName>
                                        </p:attrNameLst>
                                      </p:cBhvr>
                                      <p:tavLst>
                                        <p:tav tm="0">
                                          <p:val>
                                            <p:strVal val="#ppt_x"/>
                                          </p:val>
                                        </p:tav>
                                        <p:tav tm="100000">
                                          <p:val>
                                            <p:strVal val="#ppt_x"/>
                                          </p:val>
                                        </p:tav>
                                      </p:tavLst>
                                    </p:anim>
                                    <p:anim calcmode="lin" valueType="num">
                                      <p:cBhvr additive="base">
                                        <p:cTn id="48" dur="1000" fill="hold"/>
                                        <p:tgtEl>
                                          <p:spTgt spid="1045"/>
                                        </p:tgtEl>
                                        <p:attrNameLst>
                                          <p:attrName>ppt_y</p:attrName>
                                        </p:attrNameLst>
                                      </p:cBhvr>
                                      <p:tavLst>
                                        <p:tav tm="0">
                                          <p:val>
                                            <p:strVal val="1+#ppt_h/2"/>
                                          </p:val>
                                        </p:tav>
                                        <p:tav tm="100000">
                                          <p:val>
                                            <p:strVal val="#ppt_y"/>
                                          </p:val>
                                        </p:tav>
                                      </p:tavLst>
                                    </p:anim>
                                  </p:childTnLst>
                                </p:cTn>
                              </p:par>
                            </p:childTnLst>
                          </p:cTn>
                        </p:par>
                        <p:par>
                          <p:cTn id="49" fill="hold">
                            <p:stCondLst>
                              <p:cond delay="14500"/>
                            </p:stCondLst>
                            <p:childTnLst>
                              <p:par>
                                <p:cTn id="50" presetID="2" presetClass="entr" presetSubtype="4" fill="hold" nodeType="afterEffect">
                                  <p:stCondLst>
                                    <p:cond delay="500"/>
                                  </p:stCondLst>
                                  <p:childTnLst>
                                    <p:set>
                                      <p:cBhvr>
                                        <p:cTn id="51" dur="1" fill="hold">
                                          <p:stCondLst>
                                            <p:cond delay="0"/>
                                          </p:stCondLst>
                                        </p:cTn>
                                        <p:tgtEl>
                                          <p:spTgt spid="1036"/>
                                        </p:tgtEl>
                                        <p:attrNameLst>
                                          <p:attrName>style.visibility</p:attrName>
                                        </p:attrNameLst>
                                      </p:cBhvr>
                                      <p:to>
                                        <p:strVal val="visible"/>
                                      </p:to>
                                    </p:set>
                                    <p:anim calcmode="lin" valueType="num">
                                      <p:cBhvr additive="base">
                                        <p:cTn id="52" dur="1000" fill="hold"/>
                                        <p:tgtEl>
                                          <p:spTgt spid="1036"/>
                                        </p:tgtEl>
                                        <p:attrNameLst>
                                          <p:attrName>ppt_x</p:attrName>
                                        </p:attrNameLst>
                                      </p:cBhvr>
                                      <p:tavLst>
                                        <p:tav tm="0">
                                          <p:val>
                                            <p:strVal val="#ppt_x"/>
                                          </p:val>
                                        </p:tav>
                                        <p:tav tm="100000">
                                          <p:val>
                                            <p:strVal val="#ppt_x"/>
                                          </p:val>
                                        </p:tav>
                                      </p:tavLst>
                                    </p:anim>
                                    <p:anim calcmode="lin" valueType="num">
                                      <p:cBhvr additive="base">
                                        <p:cTn id="53" dur="1000" fill="hold"/>
                                        <p:tgtEl>
                                          <p:spTgt spid="1036"/>
                                        </p:tgtEl>
                                        <p:attrNameLst>
                                          <p:attrName>ppt_y</p:attrName>
                                        </p:attrNameLst>
                                      </p:cBhvr>
                                      <p:tavLst>
                                        <p:tav tm="0">
                                          <p:val>
                                            <p:strVal val="1+#ppt_h/2"/>
                                          </p:val>
                                        </p:tav>
                                        <p:tav tm="100000">
                                          <p:val>
                                            <p:strVal val="#ppt_y"/>
                                          </p:val>
                                        </p:tav>
                                      </p:tavLst>
                                    </p:anim>
                                  </p:childTnLst>
                                </p:cTn>
                              </p:par>
                            </p:childTnLst>
                          </p:cTn>
                        </p:par>
                        <p:par>
                          <p:cTn id="54" fill="hold">
                            <p:stCondLst>
                              <p:cond delay="16000"/>
                            </p:stCondLst>
                            <p:childTnLst>
                              <p:par>
                                <p:cTn id="55" presetID="2" presetClass="entr" presetSubtype="4" fill="hold" nodeType="afterEffect">
                                  <p:stCondLst>
                                    <p:cond delay="500"/>
                                  </p:stCondLst>
                                  <p:childTnLst>
                                    <p:set>
                                      <p:cBhvr>
                                        <p:cTn id="56" dur="1" fill="hold">
                                          <p:stCondLst>
                                            <p:cond delay="0"/>
                                          </p:stCondLst>
                                        </p:cTn>
                                        <p:tgtEl>
                                          <p:spTgt spid="1043"/>
                                        </p:tgtEl>
                                        <p:attrNameLst>
                                          <p:attrName>style.visibility</p:attrName>
                                        </p:attrNameLst>
                                      </p:cBhvr>
                                      <p:to>
                                        <p:strVal val="visible"/>
                                      </p:to>
                                    </p:set>
                                    <p:anim calcmode="lin" valueType="num">
                                      <p:cBhvr additive="base">
                                        <p:cTn id="57" dur="1000" fill="hold"/>
                                        <p:tgtEl>
                                          <p:spTgt spid="1043"/>
                                        </p:tgtEl>
                                        <p:attrNameLst>
                                          <p:attrName>ppt_x</p:attrName>
                                        </p:attrNameLst>
                                      </p:cBhvr>
                                      <p:tavLst>
                                        <p:tav tm="0">
                                          <p:val>
                                            <p:strVal val="#ppt_x"/>
                                          </p:val>
                                        </p:tav>
                                        <p:tav tm="100000">
                                          <p:val>
                                            <p:strVal val="#ppt_x"/>
                                          </p:val>
                                        </p:tav>
                                      </p:tavLst>
                                    </p:anim>
                                    <p:anim calcmode="lin" valueType="num">
                                      <p:cBhvr additive="base">
                                        <p:cTn id="58" dur="1000" fill="hold"/>
                                        <p:tgtEl>
                                          <p:spTgt spid="1043"/>
                                        </p:tgtEl>
                                        <p:attrNameLst>
                                          <p:attrName>ppt_y</p:attrName>
                                        </p:attrNameLst>
                                      </p:cBhvr>
                                      <p:tavLst>
                                        <p:tav tm="0">
                                          <p:val>
                                            <p:strVal val="1+#ppt_h/2"/>
                                          </p:val>
                                        </p:tav>
                                        <p:tav tm="100000">
                                          <p:val>
                                            <p:strVal val="#ppt_y"/>
                                          </p:val>
                                        </p:tav>
                                      </p:tavLst>
                                    </p:anim>
                                  </p:childTnLst>
                                </p:cTn>
                              </p:par>
                            </p:childTnLst>
                          </p:cTn>
                        </p:par>
                        <p:par>
                          <p:cTn id="59" fill="hold">
                            <p:stCondLst>
                              <p:cond delay="17500"/>
                            </p:stCondLst>
                            <p:childTnLst>
                              <p:par>
                                <p:cTn id="60" presetID="2" presetClass="entr" presetSubtype="4" fill="hold" nodeType="afterEffect">
                                  <p:stCondLst>
                                    <p:cond delay="500"/>
                                  </p:stCondLst>
                                  <p:childTnLst>
                                    <p:set>
                                      <p:cBhvr>
                                        <p:cTn id="61" dur="1" fill="hold">
                                          <p:stCondLst>
                                            <p:cond delay="0"/>
                                          </p:stCondLst>
                                        </p:cTn>
                                        <p:tgtEl>
                                          <p:spTgt spid="1041"/>
                                        </p:tgtEl>
                                        <p:attrNameLst>
                                          <p:attrName>style.visibility</p:attrName>
                                        </p:attrNameLst>
                                      </p:cBhvr>
                                      <p:to>
                                        <p:strVal val="visible"/>
                                      </p:to>
                                    </p:set>
                                    <p:anim calcmode="lin" valueType="num">
                                      <p:cBhvr additive="base">
                                        <p:cTn id="62" dur="1000" fill="hold"/>
                                        <p:tgtEl>
                                          <p:spTgt spid="1041"/>
                                        </p:tgtEl>
                                        <p:attrNameLst>
                                          <p:attrName>ppt_x</p:attrName>
                                        </p:attrNameLst>
                                      </p:cBhvr>
                                      <p:tavLst>
                                        <p:tav tm="0">
                                          <p:val>
                                            <p:strVal val="#ppt_x"/>
                                          </p:val>
                                        </p:tav>
                                        <p:tav tm="100000">
                                          <p:val>
                                            <p:strVal val="#ppt_x"/>
                                          </p:val>
                                        </p:tav>
                                      </p:tavLst>
                                    </p:anim>
                                    <p:anim calcmode="lin" valueType="num">
                                      <p:cBhvr additive="base">
                                        <p:cTn id="63" dur="1000" fill="hold"/>
                                        <p:tgtEl>
                                          <p:spTgt spid="1041"/>
                                        </p:tgtEl>
                                        <p:attrNameLst>
                                          <p:attrName>ppt_y</p:attrName>
                                        </p:attrNameLst>
                                      </p:cBhvr>
                                      <p:tavLst>
                                        <p:tav tm="0">
                                          <p:val>
                                            <p:strVal val="1+#ppt_h/2"/>
                                          </p:val>
                                        </p:tav>
                                        <p:tav tm="100000">
                                          <p:val>
                                            <p:strVal val="#ppt_y"/>
                                          </p:val>
                                        </p:tav>
                                      </p:tavLst>
                                    </p:anim>
                                  </p:childTnLst>
                                </p:cTn>
                              </p:par>
                            </p:childTnLst>
                          </p:cTn>
                        </p:par>
                        <p:par>
                          <p:cTn id="64" fill="hold">
                            <p:stCondLst>
                              <p:cond delay="19000"/>
                            </p:stCondLst>
                            <p:childTnLst>
                              <p:par>
                                <p:cTn id="65" presetID="1" presetClass="entr" presetSubtype="0" fill="hold" nodeType="afterEffect">
                                  <p:stCondLst>
                                    <p:cond delay="500"/>
                                  </p:stCondLst>
                                  <p:childTnLst>
                                    <p:set>
                                      <p:cBhvr>
                                        <p:cTn id="66" dur="1" fill="hold">
                                          <p:stCondLst>
                                            <p:cond delay="0"/>
                                          </p:stCondLst>
                                        </p:cTn>
                                        <p:tgtEl>
                                          <p:spTgt spid="30"/>
                                        </p:tgtEl>
                                        <p:attrNameLst>
                                          <p:attrName>style.visibility</p:attrName>
                                        </p:attrNameLst>
                                      </p:cBhvr>
                                      <p:to>
                                        <p:strVal val="visible"/>
                                      </p:to>
                                    </p:set>
                                  </p:childTnLst>
                                </p:cTn>
                              </p:par>
                            </p:childTnLst>
                          </p:cTn>
                        </p:par>
                        <p:par>
                          <p:cTn id="67" fill="hold">
                            <p:stCondLst>
                              <p:cond delay="19500"/>
                            </p:stCondLst>
                            <p:childTnLst>
                              <p:par>
                                <p:cTn id="68" presetID="2" presetClass="entr" presetSubtype="4" fill="hold" nodeType="afterEffect">
                                  <p:stCondLst>
                                    <p:cond delay="500"/>
                                  </p:stCondLst>
                                  <p:childTnLst>
                                    <p:set>
                                      <p:cBhvr>
                                        <p:cTn id="69" dur="1" fill="hold">
                                          <p:stCondLst>
                                            <p:cond delay="0"/>
                                          </p:stCondLst>
                                        </p:cTn>
                                        <p:tgtEl>
                                          <p:spTgt spid="1050"/>
                                        </p:tgtEl>
                                        <p:attrNameLst>
                                          <p:attrName>style.visibility</p:attrName>
                                        </p:attrNameLst>
                                      </p:cBhvr>
                                      <p:to>
                                        <p:strVal val="visible"/>
                                      </p:to>
                                    </p:set>
                                    <p:anim calcmode="lin" valueType="num">
                                      <p:cBhvr additive="base">
                                        <p:cTn id="70" dur="1000" fill="hold"/>
                                        <p:tgtEl>
                                          <p:spTgt spid="1050"/>
                                        </p:tgtEl>
                                        <p:attrNameLst>
                                          <p:attrName>ppt_x</p:attrName>
                                        </p:attrNameLst>
                                      </p:cBhvr>
                                      <p:tavLst>
                                        <p:tav tm="0">
                                          <p:val>
                                            <p:strVal val="#ppt_x"/>
                                          </p:val>
                                        </p:tav>
                                        <p:tav tm="100000">
                                          <p:val>
                                            <p:strVal val="#ppt_x"/>
                                          </p:val>
                                        </p:tav>
                                      </p:tavLst>
                                    </p:anim>
                                    <p:anim calcmode="lin" valueType="num">
                                      <p:cBhvr additive="base">
                                        <p:cTn id="71" dur="1000" fill="hold"/>
                                        <p:tgtEl>
                                          <p:spTgt spid="1050"/>
                                        </p:tgtEl>
                                        <p:attrNameLst>
                                          <p:attrName>ppt_y</p:attrName>
                                        </p:attrNameLst>
                                      </p:cBhvr>
                                      <p:tavLst>
                                        <p:tav tm="0">
                                          <p:val>
                                            <p:strVal val="1+#ppt_h/2"/>
                                          </p:val>
                                        </p:tav>
                                        <p:tav tm="100000">
                                          <p:val>
                                            <p:strVal val="#ppt_y"/>
                                          </p:val>
                                        </p:tav>
                                      </p:tavLst>
                                    </p:anim>
                                  </p:childTnLst>
                                </p:cTn>
                              </p:par>
                            </p:childTnLst>
                          </p:cTn>
                        </p:par>
                        <p:par>
                          <p:cTn id="72" fill="hold">
                            <p:stCondLst>
                              <p:cond delay="21000"/>
                            </p:stCondLst>
                            <p:childTnLst>
                              <p:par>
                                <p:cTn id="73" presetID="2" presetClass="entr" presetSubtype="4" fill="hold" nodeType="afterEffect">
                                  <p:stCondLst>
                                    <p:cond delay="500"/>
                                  </p:stCondLst>
                                  <p:childTnLst>
                                    <p:set>
                                      <p:cBhvr>
                                        <p:cTn id="74" dur="1" fill="hold">
                                          <p:stCondLst>
                                            <p:cond delay="0"/>
                                          </p:stCondLst>
                                        </p:cTn>
                                        <p:tgtEl>
                                          <p:spTgt spid="1055"/>
                                        </p:tgtEl>
                                        <p:attrNameLst>
                                          <p:attrName>style.visibility</p:attrName>
                                        </p:attrNameLst>
                                      </p:cBhvr>
                                      <p:to>
                                        <p:strVal val="visible"/>
                                      </p:to>
                                    </p:set>
                                    <p:anim calcmode="lin" valueType="num">
                                      <p:cBhvr additive="base">
                                        <p:cTn id="75" dur="1000" fill="hold"/>
                                        <p:tgtEl>
                                          <p:spTgt spid="1055"/>
                                        </p:tgtEl>
                                        <p:attrNameLst>
                                          <p:attrName>ppt_x</p:attrName>
                                        </p:attrNameLst>
                                      </p:cBhvr>
                                      <p:tavLst>
                                        <p:tav tm="0">
                                          <p:val>
                                            <p:strVal val="#ppt_x"/>
                                          </p:val>
                                        </p:tav>
                                        <p:tav tm="100000">
                                          <p:val>
                                            <p:strVal val="#ppt_x"/>
                                          </p:val>
                                        </p:tav>
                                      </p:tavLst>
                                    </p:anim>
                                    <p:anim calcmode="lin" valueType="num">
                                      <p:cBhvr additive="base">
                                        <p:cTn id="76" dur="1000" fill="hold"/>
                                        <p:tgtEl>
                                          <p:spTgt spid="1055"/>
                                        </p:tgtEl>
                                        <p:attrNameLst>
                                          <p:attrName>ppt_y</p:attrName>
                                        </p:attrNameLst>
                                      </p:cBhvr>
                                      <p:tavLst>
                                        <p:tav tm="0">
                                          <p:val>
                                            <p:strVal val="1+#ppt_h/2"/>
                                          </p:val>
                                        </p:tav>
                                        <p:tav tm="100000">
                                          <p:val>
                                            <p:strVal val="#ppt_y"/>
                                          </p:val>
                                        </p:tav>
                                      </p:tavLst>
                                    </p:anim>
                                  </p:childTnLst>
                                </p:cTn>
                              </p:par>
                            </p:childTnLst>
                          </p:cTn>
                        </p:par>
                        <p:par>
                          <p:cTn id="77" fill="hold">
                            <p:stCondLst>
                              <p:cond delay="22500"/>
                            </p:stCondLst>
                            <p:childTnLst>
                              <p:par>
                                <p:cTn id="78" presetID="2" presetClass="entr" presetSubtype="4" fill="hold" nodeType="afterEffect">
                                  <p:stCondLst>
                                    <p:cond delay="50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1000" fill="hold"/>
                                        <p:tgtEl>
                                          <p:spTgt spid="31"/>
                                        </p:tgtEl>
                                        <p:attrNameLst>
                                          <p:attrName>ppt_x</p:attrName>
                                        </p:attrNameLst>
                                      </p:cBhvr>
                                      <p:tavLst>
                                        <p:tav tm="0">
                                          <p:val>
                                            <p:strVal val="#ppt_x"/>
                                          </p:val>
                                        </p:tav>
                                        <p:tav tm="100000">
                                          <p:val>
                                            <p:strVal val="#ppt_x"/>
                                          </p:val>
                                        </p:tav>
                                      </p:tavLst>
                                    </p:anim>
                                    <p:anim calcmode="lin" valueType="num">
                                      <p:cBhvr additive="base">
                                        <p:cTn id="81" dur="1000" fill="hold"/>
                                        <p:tgtEl>
                                          <p:spTgt spid="31"/>
                                        </p:tgtEl>
                                        <p:attrNameLst>
                                          <p:attrName>ppt_y</p:attrName>
                                        </p:attrNameLst>
                                      </p:cBhvr>
                                      <p:tavLst>
                                        <p:tav tm="0">
                                          <p:val>
                                            <p:strVal val="1+#ppt_h/2"/>
                                          </p:val>
                                        </p:tav>
                                        <p:tav tm="100000">
                                          <p:val>
                                            <p:strVal val="#ppt_y"/>
                                          </p:val>
                                        </p:tav>
                                      </p:tavLst>
                                    </p:anim>
                                  </p:childTnLst>
                                </p:cTn>
                              </p:par>
                            </p:childTnLst>
                          </p:cTn>
                        </p:par>
                        <p:par>
                          <p:cTn id="82" fill="hold">
                            <p:stCondLst>
                              <p:cond delay="24000"/>
                            </p:stCondLst>
                            <p:childTnLst>
                              <p:par>
                                <p:cTn id="83" presetID="2" presetClass="entr" presetSubtype="4"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par>
                          <p:cTn id="87" fill="hold">
                            <p:stCondLst>
                              <p:cond delay="24500"/>
                            </p:stCondLst>
                            <p:childTnLst>
                              <p:par>
                                <p:cTn id="88" presetID="2" presetClass="entr" presetSubtype="4" fill="hold" nodeType="afterEffect">
                                  <p:stCondLst>
                                    <p:cond delay="500"/>
                                  </p:stCondLst>
                                  <p:childTnLst>
                                    <p:set>
                                      <p:cBhvr>
                                        <p:cTn id="89" dur="1" fill="hold">
                                          <p:stCondLst>
                                            <p:cond delay="0"/>
                                          </p:stCondLst>
                                        </p:cTn>
                                        <p:tgtEl>
                                          <p:spTgt spid="1052"/>
                                        </p:tgtEl>
                                        <p:attrNameLst>
                                          <p:attrName>style.visibility</p:attrName>
                                        </p:attrNameLst>
                                      </p:cBhvr>
                                      <p:to>
                                        <p:strVal val="visible"/>
                                      </p:to>
                                    </p:set>
                                    <p:anim calcmode="lin" valueType="num">
                                      <p:cBhvr additive="base">
                                        <p:cTn id="90" dur="1000" fill="hold"/>
                                        <p:tgtEl>
                                          <p:spTgt spid="1052"/>
                                        </p:tgtEl>
                                        <p:attrNameLst>
                                          <p:attrName>ppt_x</p:attrName>
                                        </p:attrNameLst>
                                      </p:cBhvr>
                                      <p:tavLst>
                                        <p:tav tm="0">
                                          <p:val>
                                            <p:strVal val="#ppt_x"/>
                                          </p:val>
                                        </p:tav>
                                        <p:tav tm="100000">
                                          <p:val>
                                            <p:strVal val="#ppt_x"/>
                                          </p:val>
                                        </p:tav>
                                      </p:tavLst>
                                    </p:anim>
                                    <p:anim calcmode="lin" valueType="num">
                                      <p:cBhvr additive="base">
                                        <p:cTn id="91" dur="1000" fill="hold"/>
                                        <p:tgtEl>
                                          <p:spTgt spid="1052"/>
                                        </p:tgtEl>
                                        <p:attrNameLst>
                                          <p:attrName>ppt_y</p:attrName>
                                        </p:attrNameLst>
                                      </p:cBhvr>
                                      <p:tavLst>
                                        <p:tav tm="0">
                                          <p:val>
                                            <p:strVal val="1+#ppt_h/2"/>
                                          </p:val>
                                        </p:tav>
                                        <p:tav tm="100000">
                                          <p:val>
                                            <p:strVal val="#ppt_y"/>
                                          </p:val>
                                        </p:tav>
                                      </p:tavLst>
                                    </p:anim>
                                  </p:childTnLst>
                                </p:cTn>
                              </p:par>
                            </p:childTnLst>
                          </p:cTn>
                        </p:par>
                        <p:par>
                          <p:cTn id="92" fill="hold">
                            <p:stCondLst>
                              <p:cond delay="26000"/>
                            </p:stCondLst>
                            <p:childTnLst>
                              <p:par>
                                <p:cTn id="93" presetID="2" presetClass="entr" presetSubtype="4" fill="hold" nodeType="afterEffect">
                                  <p:stCondLst>
                                    <p:cond delay="500"/>
                                  </p:stCondLst>
                                  <p:childTnLst>
                                    <p:set>
                                      <p:cBhvr>
                                        <p:cTn id="94" dur="1" fill="hold">
                                          <p:stCondLst>
                                            <p:cond delay="0"/>
                                          </p:stCondLst>
                                        </p:cTn>
                                        <p:tgtEl>
                                          <p:spTgt spid="1056"/>
                                        </p:tgtEl>
                                        <p:attrNameLst>
                                          <p:attrName>style.visibility</p:attrName>
                                        </p:attrNameLst>
                                      </p:cBhvr>
                                      <p:to>
                                        <p:strVal val="visible"/>
                                      </p:to>
                                    </p:set>
                                    <p:anim calcmode="lin" valueType="num">
                                      <p:cBhvr additive="base">
                                        <p:cTn id="95" dur="1000" fill="hold"/>
                                        <p:tgtEl>
                                          <p:spTgt spid="1056"/>
                                        </p:tgtEl>
                                        <p:attrNameLst>
                                          <p:attrName>ppt_x</p:attrName>
                                        </p:attrNameLst>
                                      </p:cBhvr>
                                      <p:tavLst>
                                        <p:tav tm="0">
                                          <p:val>
                                            <p:strVal val="#ppt_x"/>
                                          </p:val>
                                        </p:tav>
                                        <p:tav tm="100000">
                                          <p:val>
                                            <p:strVal val="#ppt_x"/>
                                          </p:val>
                                        </p:tav>
                                      </p:tavLst>
                                    </p:anim>
                                    <p:anim calcmode="lin" valueType="num">
                                      <p:cBhvr additive="base">
                                        <p:cTn id="96" dur="1000" fill="hold"/>
                                        <p:tgtEl>
                                          <p:spTgt spid="1056"/>
                                        </p:tgtEl>
                                        <p:attrNameLst>
                                          <p:attrName>ppt_y</p:attrName>
                                        </p:attrNameLst>
                                      </p:cBhvr>
                                      <p:tavLst>
                                        <p:tav tm="0">
                                          <p:val>
                                            <p:strVal val="1+#ppt_h/2"/>
                                          </p:val>
                                        </p:tav>
                                        <p:tav tm="100000">
                                          <p:val>
                                            <p:strVal val="#ppt_y"/>
                                          </p:val>
                                        </p:tav>
                                      </p:tavLst>
                                    </p:anim>
                                  </p:childTnLst>
                                </p:cTn>
                              </p:par>
                            </p:childTnLst>
                          </p:cTn>
                        </p:par>
                        <p:par>
                          <p:cTn id="97" fill="hold">
                            <p:stCondLst>
                              <p:cond delay="27500"/>
                            </p:stCondLst>
                            <p:childTnLst>
                              <p:par>
                                <p:cTn id="98" presetID="2" presetClass="entr" presetSubtype="4" fill="hold" nodeType="afterEffect">
                                  <p:stCondLst>
                                    <p:cond delay="500"/>
                                  </p:stCondLst>
                                  <p:childTnLst>
                                    <p:set>
                                      <p:cBhvr>
                                        <p:cTn id="99" dur="1" fill="hold">
                                          <p:stCondLst>
                                            <p:cond delay="0"/>
                                          </p:stCondLst>
                                        </p:cTn>
                                        <p:tgtEl>
                                          <p:spTgt spid="12"/>
                                        </p:tgtEl>
                                        <p:attrNameLst>
                                          <p:attrName>style.visibility</p:attrName>
                                        </p:attrNameLst>
                                      </p:cBhvr>
                                      <p:to>
                                        <p:strVal val="visible"/>
                                      </p:to>
                                    </p:set>
                                    <p:anim calcmode="lin" valueType="num">
                                      <p:cBhvr additive="base">
                                        <p:cTn id="100" dur="1000" fill="hold"/>
                                        <p:tgtEl>
                                          <p:spTgt spid="12"/>
                                        </p:tgtEl>
                                        <p:attrNameLst>
                                          <p:attrName>ppt_x</p:attrName>
                                        </p:attrNameLst>
                                      </p:cBhvr>
                                      <p:tavLst>
                                        <p:tav tm="0">
                                          <p:val>
                                            <p:strVal val="#ppt_x"/>
                                          </p:val>
                                        </p:tav>
                                        <p:tav tm="100000">
                                          <p:val>
                                            <p:strVal val="#ppt_x"/>
                                          </p:val>
                                        </p:tav>
                                      </p:tavLst>
                                    </p:anim>
                                    <p:anim calcmode="lin" valueType="num">
                                      <p:cBhvr additive="base">
                                        <p:cTn id="101" dur="1000" fill="hold"/>
                                        <p:tgtEl>
                                          <p:spTgt spid="12"/>
                                        </p:tgtEl>
                                        <p:attrNameLst>
                                          <p:attrName>ppt_y</p:attrName>
                                        </p:attrNameLst>
                                      </p:cBhvr>
                                      <p:tavLst>
                                        <p:tav tm="0">
                                          <p:val>
                                            <p:strVal val="1+#ppt_h/2"/>
                                          </p:val>
                                        </p:tav>
                                        <p:tav tm="100000">
                                          <p:val>
                                            <p:strVal val="#ppt_y"/>
                                          </p:val>
                                        </p:tav>
                                      </p:tavLst>
                                    </p:anim>
                                  </p:childTnLst>
                                </p:cTn>
                              </p:par>
                            </p:childTnLst>
                          </p:cTn>
                        </p:par>
                        <p:par>
                          <p:cTn id="102" fill="hold">
                            <p:stCondLst>
                              <p:cond delay="29000"/>
                            </p:stCondLst>
                            <p:childTnLst>
                              <p:par>
                                <p:cTn id="103" presetID="1" presetClass="entr" presetSubtype="0" fill="hold" grpId="0" nodeType="afterEffect">
                                  <p:stCondLst>
                                    <p:cond delay="500"/>
                                  </p:stCondLst>
                                  <p:childTnLst>
                                    <p:set>
                                      <p:cBhvr>
                                        <p:cTn id="104" dur="1" fill="hold">
                                          <p:stCondLst>
                                            <p:cond delay="0"/>
                                          </p:stCondLst>
                                        </p:cTn>
                                        <p:tgtEl>
                                          <p:spTgt spid="28"/>
                                        </p:tgtEl>
                                        <p:attrNameLst>
                                          <p:attrName>style.visibility</p:attrName>
                                        </p:attrNameLst>
                                      </p:cBhvr>
                                      <p:to>
                                        <p:strVal val="visible"/>
                                      </p:to>
                                    </p:set>
                                  </p:childTnLst>
                                </p:cTn>
                              </p:par>
                            </p:childTnLst>
                          </p:cTn>
                        </p:par>
                        <p:par>
                          <p:cTn id="105" fill="hold">
                            <p:stCondLst>
                              <p:cond delay="29500"/>
                            </p:stCondLst>
                            <p:childTnLst>
                              <p:par>
                                <p:cTn id="106" presetID="2" presetClass="entr" presetSubtype="4" fill="hold" nodeType="afterEffect">
                                  <p:stCondLst>
                                    <p:cond delay="500"/>
                                  </p:stCondLst>
                                  <p:childTnLst>
                                    <p:set>
                                      <p:cBhvr>
                                        <p:cTn id="107" dur="1" fill="hold">
                                          <p:stCondLst>
                                            <p:cond delay="0"/>
                                          </p:stCondLst>
                                        </p:cTn>
                                        <p:tgtEl>
                                          <p:spTgt spid="10"/>
                                        </p:tgtEl>
                                        <p:attrNameLst>
                                          <p:attrName>style.visibility</p:attrName>
                                        </p:attrNameLst>
                                      </p:cBhvr>
                                      <p:to>
                                        <p:strVal val="visible"/>
                                      </p:to>
                                    </p:set>
                                    <p:anim calcmode="lin" valueType="num">
                                      <p:cBhvr additive="base">
                                        <p:cTn id="108" dur="1000" fill="hold"/>
                                        <p:tgtEl>
                                          <p:spTgt spid="10"/>
                                        </p:tgtEl>
                                        <p:attrNameLst>
                                          <p:attrName>ppt_x</p:attrName>
                                        </p:attrNameLst>
                                      </p:cBhvr>
                                      <p:tavLst>
                                        <p:tav tm="0">
                                          <p:val>
                                            <p:strVal val="#ppt_x"/>
                                          </p:val>
                                        </p:tav>
                                        <p:tav tm="100000">
                                          <p:val>
                                            <p:strVal val="#ppt_x"/>
                                          </p:val>
                                        </p:tav>
                                      </p:tavLst>
                                    </p:anim>
                                    <p:anim calcmode="lin" valueType="num">
                                      <p:cBhvr additive="base">
                                        <p:cTn id="10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946"/>
          <a:stretch/>
        </p:blipFill>
        <p:spPr>
          <a:xfrm>
            <a:off x="726074" y="627495"/>
            <a:ext cx="7813228" cy="579927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2" name="Slide Number Placeholder 1"/>
          <p:cNvSpPr>
            <a:spLocks noGrp="1"/>
          </p:cNvSpPr>
          <p:nvPr>
            <p:ph type="sldNum" sz="quarter" idx="12"/>
          </p:nvPr>
        </p:nvSpPr>
        <p:spPr/>
        <p:txBody>
          <a:bodyPr/>
          <a:lstStyle/>
          <a:p>
            <a:fld id="{15CEE7A2-E7C0-6B4F-BA08-4AE297FD6A33}" type="slidenum">
              <a:rPr lang="en-US" smtClean="0"/>
              <a:pPr/>
              <a:t>18</a:t>
            </a:fld>
            <a:endParaRPr lang="en-US"/>
          </a:p>
        </p:txBody>
      </p:sp>
      <p:sp>
        <p:nvSpPr>
          <p:cNvPr id="3" name="Title 1"/>
          <p:cNvSpPr txBox="1">
            <a:spLocks/>
          </p:cNvSpPr>
          <p:nvPr/>
        </p:nvSpPr>
        <p:spPr>
          <a:xfrm>
            <a:off x="0" y="658427"/>
            <a:ext cx="9144000" cy="6213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opperplate Gothic Bold" charset="0"/>
                <a:ea typeface="Copperplate Gothic Bold" charset="0"/>
                <a:cs typeface="Copperplate Gothic Bold" charset="0"/>
              </a:defRPr>
            </a:lvl1pPr>
          </a:lstStyle>
          <a:p>
            <a:r>
              <a:rPr lang="en-US" sz="3600" b="1" dirty="0">
                <a:solidFill>
                  <a:srgbClr val="C00000"/>
                </a:solidFill>
              </a:rPr>
              <a:t> </a:t>
            </a:r>
          </a:p>
        </p:txBody>
      </p:sp>
      <p:sp>
        <p:nvSpPr>
          <p:cNvPr id="4" name="Title 1"/>
          <p:cNvSpPr txBox="1">
            <a:spLocks/>
          </p:cNvSpPr>
          <p:nvPr/>
        </p:nvSpPr>
        <p:spPr>
          <a:xfrm>
            <a:off x="-76200" y="627496"/>
            <a:ext cx="9144000" cy="6522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opperplate Gothic Bold" charset="0"/>
                <a:ea typeface="Copperplate Gothic Bold" charset="0"/>
                <a:cs typeface="Copperplate Gothic Bold" charset="0"/>
              </a:defRPr>
            </a:lvl1pPr>
          </a:lstStyle>
          <a:p>
            <a:pPr algn="ctr"/>
            <a:r>
              <a:rPr lang="en-US" sz="3600" b="1" dirty="0"/>
              <a:t>Guided Pathways</a:t>
            </a:r>
          </a:p>
        </p:txBody>
      </p:sp>
      <p:pic>
        <p:nvPicPr>
          <p:cNvPr id="7" name="Picture 26" descr="Institutional Effectiveness Partnership Initiative Home"/>
          <p:cNvPicPr>
            <a:picLocks noChangeAspect="1" noChangeArrowheads="1"/>
          </p:cNvPicPr>
          <p:nvPr/>
        </p:nvPicPr>
        <p:blipFill rotWithShape="1">
          <a:blip r:embed="rId4">
            <a:extLst>
              <a:ext uri="{28A0092B-C50C-407E-A947-70E740481C1C}">
                <a14:useLocalDpi xmlns:a14="http://schemas.microsoft.com/office/drawing/2010/main" val="0"/>
              </a:ext>
            </a:extLst>
          </a:blip>
          <a:srcRect r="77483"/>
          <a:stretch/>
        </p:blipFill>
        <p:spPr bwMode="auto">
          <a:xfrm>
            <a:off x="1937222" y="4647701"/>
            <a:ext cx="700782" cy="491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67553" y="6088363"/>
            <a:ext cx="6530273" cy="646331"/>
          </a:xfrm>
          <a:prstGeom prst="rect">
            <a:avLst/>
          </a:prstGeom>
          <a:noFill/>
        </p:spPr>
        <p:txBody>
          <a:bodyPr wrap="square" rtlCol="0">
            <a:spAutoFit/>
          </a:bodyPr>
          <a:lstStyle/>
          <a:p>
            <a:r>
              <a:rPr lang="en-US" dirty="0"/>
              <a:t>California Pathways – Redesigning California’s Community Colleges</a:t>
            </a:r>
          </a:p>
        </p:txBody>
      </p:sp>
      <p:sp>
        <p:nvSpPr>
          <p:cNvPr id="8" name="TextBox 7"/>
          <p:cNvSpPr txBox="1"/>
          <p:nvPr/>
        </p:nvSpPr>
        <p:spPr>
          <a:xfrm>
            <a:off x="1731697" y="5777713"/>
            <a:ext cx="5712977" cy="369332"/>
          </a:xfrm>
          <a:prstGeom prst="rect">
            <a:avLst/>
          </a:prstGeom>
          <a:noFill/>
        </p:spPr>
        <p:txBody>
          <a:bodyPr wrap="square" rtlCol="0">
            <a:spAutoFit/>
          </a:bodyPr>
          <a:lstStyle/>
          <a:p>
            <a:pPr algn="ctr"/>
            <a:r>
              <a:rPr lang="en-US" dirty="0"/>
              <a:t>Equity, Social Mobility, Economic Health</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8004" y="3537131"/>
            <a:ext cx="20843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8" descr="Canvas CCM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0013" y="2969629"/>
            <a:ext cx="570185" cy="5675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ing What Matters for Jobs and the Economy">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1858331" y="4309563"/>
            <a:ext cx="858564" cy="338138"/>
          </a:xfrm>
          <a:prstGeom prst="rect">
            <a:avLst/>
          </a:prstGeom>
          <a:noFill/>
          <a:ln>
            <a:noFill/>
          </a:ln>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8531" y="4215736"/>
            <a:ext cx="3052284" cy="2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descr="California Community Colleges Curriculu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5353" y="5326494"/>
            <a:ext cx="1809686" cy="3922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1618" y="5450734"/>
            <a:ext cx="1278542" cy="258665"/>
          </a:xfrm>
          <a:prstGeom prst="rect">
            <a:avLst/>
          </a:prstGeom>
          <a:solidFill>
            <a:schemeClr val="bg1"/>
          </a:solidFill>
          <a:ln>
            <a:noFill/>
          </a:ln>
        </p:spPr>
      </p:pic>
      <p:pic>
        <p:nvPicPr>
          <p:cNvPr id="16" name="Picture 7" descr="C-ID - Course Identification Number Syste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95" t="37880" r="56254" b="8727"/>
          <a:stretch/>
        </p:blipFill>
        <p:spPr bwMode="auto">
          <a:xfrm>
            <a:off x="6416767" y="4998965"/>
            <a:ext cx="836675" cy="2627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2"/>
          <p:cNvPicPr>
            <a:picLocks noChangeAspect="1" noChangeArrowheads="1"/>
          </p:cNvPicPr>
          <p:nvPr/>
        </p:nvPicPr>
        <p:blipFill>
          <a:blip r:embed="rId1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269743" y="4976510"/>
            <a:ext cx="1034478" cy="459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descr="Basic Skills Initiativ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0876" y="4478632"/>
            <a:ext cx="952247" cy="4978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57914" y="3837113"/>
            <a:ext cx="952476" cy="41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1" descr="Who Do U Want 2 B"/>
          <p:cNvPicPr>
            <a:picLocks noChangeAspect="1" noChangeArrowheads="1"/>
          </p:cNvPicPr>
          <p:nvPr/>
        </p:nvPicPr>
        <p:blipFill rotWithShape="1">
          <a:blip r:embed="rId16">
            <a:extLst>
              <a:ext uri="{28A0092B-C50C-407E-A947-70E740481C1C}">
                <a14:useLocalDpi xmlns:a14="http://schemas.microsoft.com/office/drawing/2010/main" val="0"/>
              </a:ext>
            </a:extLst>
          </a:blip>
          <a:srcRect l="8147" t="17226" r="8746" b="28280"/>
          <a:stretch/>
        </p:blipFill>
        <p:spPr bwMode="auto">
          <a:xfrm>
            <a:off x="1665791" y="4056368"/>
            <a:ext cx="1193999" cy="2283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SC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2562" y="3427927"/>
            <a:ext cx="1320453" cy="5898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73353" y="2555049"/>
            <a:ext cx="1210481" cy="44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9" descr="I Can Afford College"/>
          <p:cNvPicPr>
            <a:picLocks noChangeAspect="1" noChangeArrowheads="1"/>
          </p:cNvPicPr>
          <p:nvPr/>
        </p:nvPicPr>
        <p:blipFill rotWithShape="1">
          <a:blip r:embed="rId19">
            <a:extLst>
              <a:ext uri="{28A0092B-C50C-407E-A947-70E740481C1C}">
                <a14:useLocalDpi xmlns:a14="http://schemas.microsoft.com/office/drawing/2010/main" val="0"/>
              </a:ext>
            </a:extLst>
          </a:blip>
          <a:srcRect l="8034" t="26151" r="6140" b="23252"/>
          <a:stretch/>
        </p:blipFill>
        <p:spPr bwMode="auto">
          <a:xfrm>
            <a:off x="3016745" y="4202397"/>
            <a:ext cx="1540472" cy="2648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17760" y="4537429"/>
            <a:ext cx="1210481" cy="44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59080" y="2166102"/>
            <a:ext cx="1057065" cy="36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420405" y="1743884"/>
            <a:ext cx="1555463" cy="4206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t>Defining Competencies</a:t>
            </a:r>
          </a:p>
        </p:txBody>
      </p:sp>
      <p:sp>
        <p:nvSpPr>
          <p:cNvPr id="28" name="Oval 27"/>
          <p:cNvSpPr/>
          <p:nvPr/>
        </p:nvSpPr>
        <p:spPr>
          <a:xfrm>
            <a:off x="6215354" y="2179723"/>
            <a:ext cx="1555463" cy="4206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t>Assessing</a:t>
            </a:r>
          </a:p>
          <a:p>
            <a:pPr algn="ctr"/>
            <a:r>
              <a:rPr lang="en-US" sz="1100" dirty="0"/>
              <a:t>Competencies</a:t>
            </a:r>
          </a:p>
        </p:txBody>
      </p:sp>
      <p:sp>
        <p:nvSpPr>
          <p:cNvPr id="13" name="TextBox 12"/>
          <p:cNvSpPr txBox="1"/>
          <p:nvPr/>
        </p:nvSpPr>
        <p:spPr>
          <a:xfrm>
            <a:off x="4798578" y="4017729"/>
            <a:ext cx="1119954" cy="646331"/>
          </a:xfrm>
          <a:prstGeom prst="rect">
            <a:avLst/>
          </a:prstGeom>
          <a:solidFill>
            <a:srgbClr val="FF0000"/>
          </a:solidFill>
        </p:spPr>
        <p:txBody>
          <a:bodyPr wrap="square" rtlCol="0">
            <a:spAutoFit/>
          </a:bodyPr>
          <a:lstStyle/>
          <a:p>
            <a:r>
              <a:rPr lang="en-US" dirty="0"/>
              <a:t>Noncredit</a:t>
            </a:r>
          </a:p>
        </p:txBody>
      </p:sp>
      <p:pic>
        <p:nvPicPr>
          <p:cNvPr id="30" name="Picture 9" descr="Basic Skills Initiativ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98577" y="5288199"/>
            <a:ext cx="952247" cy="4978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772802" y="4982576"/>
            <a:ext cx="1442552"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BSI e-Resource</a:t>
            </a:r>
          </a:p>
        </p:txBody>
      </p:sp>
      <p:sp>
        <p:nvSpPr>
          <p:cNvPr id="26" name="TextBox 25"/>
          <p:cNvSpPr txBox="1"/>
          <p:nvPr/>
        </p:nvSpPr>
        <p:spPr>
          <a:xfrm>
            <a:off x="3357914" y="2547589"/>
            <a:ext cx="95247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latin typeface="Broadway" panose="04040905080B02020502" pitchFamily="82" charset="0"/>
              </a:rPr>
              <a:t>SSSP</a:t>
            </a:r>
          </a:p>
        </p:txBody>
      </p:sp>
      <p:sp>
        <p:nvSpPr>
          <p:cNvPr id="29" name="TextBox 28"/>
          <p:cNvSpPr txBox="1"/>
          <p:nvPr/>
        </p:nvSpPr>
        <p:spPr>
          <a:xfrm>
            <a:off x="3269742" y="2175203"/>
            <a:ext cx="1128820" cy="369332"/>
          </a:xfrm>
          <a:prstGeom prst="rect">
            <a:avLst/>
          </a:prstGeom>
          <a:solidFill>
            <a:srgbClr val="FF0000"/>
          </a:solidFill>
        </p:spPr>
        <p:txBody>
          <a:bodyPr wrap="square" rtlCol="0">
            <a:spAutoFit/>
          </a:bodyPr>
          <a:lstStyle/>
          <a:p>
            <a:r>
              <a:rPr lang="en-US" dirty="0">
                <a:latin typeface="Calisto MT" panose="02040603050505030304" pitchFamily="18" charset="0"/>
              </a:rPr>
              <a:t>EQUITY</a:t>
            </a:r>
          </a:p>
        </p:txBody>
      </p:sp>
      <p:sp>
        <p:nvSpPr>
          <p:cNvPr id="31" name="TextBox 30"/>
          <p:cNvSpPr txBox="1"/>
          <p:nvPr/>
        </p:nvSpPr>
        <p:spPr>
          <a:xfrm>
            <a:off x="4572000" y="4366645"/>
            <a:ext cx="142947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Supplemental Instruction/Tutoring</a:t>
            </a:r>
          </a:p>
        </p:txBody>
      </p:sp>
      <p:sp>
        <p:nvSpPr>
          <p:cNvPr id="1024" name="TextBox 1023"/>
          <p:cNvSpPr txBox="1"/>
          <p:nvPr/>
        </p:nvSpPr>
        <p:spPr>
          <a:xfrm>
            <a:off x="4798577" y="3699950"/>
            <a:ext cx="1202898" cy="5232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400" dirty="0"/>
              <a:t>Co-Requisites</a:t>
            </a:r>
          </a:p>
        </p:txBody>
      </p:sp>
      <p:sp>
        <p:nvSpPr>
          <p:cNvPr id="37" name="TextBox 36"/>
          <p:cNvSpPr txBox="1"/>
          <p:nvPr/>
        </p:nvSpPr>
        <p:spPr>
          <a:xfrm>
            <a:off x="4882315" y="2783602"/>
            <a:ext cx="95247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latin typeface="Broadway" panose="04040905080B02020502" pitchFamily="82" charset="0"/>
              </a:rPr>
              <a:t>SSSP</a:t>
            </a:r>
          </a:p>
        </p:txBody>
      </p:sp>
      <p:sp>
        <p:nvSpPr>
          <p:cNvPr id="38" name="TextBox 37"/>
          <p:cNvSpPr txBox="1"/>
          <p:nvPr/>
        </p:nvSpPr>
        <p:spPr>
          <a:xfrm>
            <a:off x="4789711" y="2420863"/>
            <a:ext cx="1128820" cy="369332"/>
          </a:xfrm>
          <a:prstGeom prst="rect">
            <a:avLst/>
          </a:prstGeom>
          <a:solidFill>
            <a:srgbClr val="FF0000"/>
          </a:solidFill>
        </p:spPr>
        <p:txBody>
          <a:bodyPr wrap="square" rtlCol="0">
            <a:spAutoFit/>
          </a:bodyPr>
          <a:lstStyle/>
          <a:p>
            <a:r>
              <a:rPr lang="en-US" dirty="0">
                <a:latin typeface="Calisto MT" panose="02040603050505030304" pitchFamily="18" charset="0"/>
              </a:rPr>
              <a:t>EQUITY</a:t>
            </a:r>
          </a:p>
        </p:txBody>
      </p:sp>
      <p:pic>
        <p:nvPicPr>
          <p:cNvPr id="39" name="Picture 3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13946" y="3244056"/>
            <a:ext cx="952476" cy="41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 name="TextBox 1024"/>
          <p:cNvSpPr txBox="1"/>
          <p:nvPr/>
        </p:nvSpPr>
        <p:spPr>
          <a:xfrm>
            <a:off x="4221074" y="4762761"/>
            <a:ext cx="2139852" cy="2616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100" dirty="0">
                <a:latin typeface="Algerian" panose="04020705040A02060702" pitchFamily="82" charset="0"/>
              </a:rPr>
              <a:t>Contextualized Learning</a:t>
            </a:r>
          </a:p>
        </p:txBody>
      </p:sp>
      <p:pic>
        <p:nvPicPr>
          <p:cNvPr id="27" name="Picture 2" descr="Student Success Initiative Logo"/>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31368" y="5108959"/>
            <a:ext cx="20002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CA Career Cafe logo"/>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20897" y="3272066"/>
            <a:ext cx="1099985" cy="58177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StepForward header"/>
          <p:cNvPicPr/>
          <p:nvPr/>
        </p:nvPicPr>
        <p:blipFill rotWithShape="1">
          <a:blip r:embed="rId23" cstate="print">
            <a:extLst>
              <a:ext uri="{28A0092B-C50C-407E-A947-70E740481C1C}">
                <a14:useLocalDpi xmlns:a14="http://schemas.microsoft.com/office/drawing/2010/main" val="0"/>
              </a:ext>
            </a:extLst>
          </a:blip>
          <a:srcRect l="4119" t="3884" r="36595" b="31554"/>
          <a:stretch/>
        </p:blipFill>
        <p:spPr bwMode="auto">
          <a:xfrm>
            <a:off x="2975868" y="2854423"/>
            <a:ext cx="1597745" cy="533288"/>
          </a:xfrm>
          <a:prstGeom prst="rect">
            <a:avLst/>
          </a:prstGeom>
          <a:noFill/>
          <a:ln>
            <a:noFill/>
          </a:ln>
          <a:extLst>
            <a:ext uri="{53640926-AAD7-44D8-BBD7-CCE9431645EC}">
              <a14:shadowObscured xmlns:a14="http://schemas.microsoft.com/office/drawing/2010/main"/>
            </a:ext>
          </a:extLst>
        </p:spPr>
      </p:pic>
      <p:sp>
        <p:nvSpPr>
          <p:cNvPr id="42" name="TextBox 41"/>
          <p:cNvSpPr txBox="1"/>
          <p:nvPr/>
        </p:nvSpPr>
        <p:spPr>
          <a:xfrm>
            <a:off x="6399422" y="2605529"/>
            <a:ext cx="1128820" cy="369332"/>
          </a:xfrm>
          <a:prstGeom prst="rect">
            <a:avLst/>
          </a:prstGeom>
          <a:solidFill>
            <a:srgbClr val="FF0000"/>
          </a:solidFill>
        </p:spPr>
        <p:txBody>
          <a:bodyPr wrap="square" rtlCol="0">
            <a:spAutoFit/>
          </a:bodyPr>
          <a:lstStyle/>
          <a:p>
            <a:r>
              <a:rPr lang="en-US" dirty="0">
                <a:latin typeface="Calisto MT" panose="02040603050505030304" pitchFamily="18" charset="0"/>
              </a:rPr>
              <a:t>EQUITY</a:t>
            </a:r>
          </a:p>
        </p:txBody>
      </p:sp>
      <p:sp>
        <p:nvSpPr>
          <p:cNvPr id="32" name="Bent Arrow 31"/>
          <p:cNvSpPr/>
          <p:nvPr/>
        </p:nvSpPr>
        <p:spPr>
          <a:xfrm>
            <a:off x="6620380" y="1127505"/>
            <a:ext cx="605241" cy="10476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4" name="Picture 43"/>
          <p:cNvPicPr/>
          <p:nvPr/>
        </p:nvPicPr>
        <p:blipFill>
          <a:blip r:embed="rId24" cstate="print">
            <a:extLst>
              <a:ext uri="{28A0092B-C50C-407E-A947-70E740481C1C}">
                <a14:useLocalDpi xmlns:a14="http://schemas.microsoft.com/office/drawing/2010/main" val="0"/>
              </a:ext>
            </a:extLst>
          </a:blip>
          <a:stretch>
            <a:fillRect/>
          </a:stretch>
        </p:blipFill>
        <p:spPr>
          <a:xfrm>
            <a:off x="7225621" y="275080"/>
            <a:ext cx="1860467" cy="1248921"/>
          </a:xfrm>
          <a:prstGeom prst="rect">
            <a:avLst/>
          </a:prstGeom>
        </p:spPr>
      </p:pic>
      <p:sp>
        <p:nvSpPr>
          <p:cNvPr id="33" name="Pentagon 32"/>
          <p:cNvSpPr/>
          <p:nvPr/>
        </p:nvSpPr>
        <p:spPr>
          <a:xfrm>
            <a:off x="1131368" y="3003220"/>
            <a:ext cx="1844499" cy="4247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California Career Pathways Trust (CCPT)</a:t>
            </a:r>
          </a:p>
        </p:txBody>
      </p:sp>
      <p:pic>
        <p:nvPicPr>
          <p:cNvPr id="46" name="Picture 45"/>
          <p:cNvPicPr/>
          <p:nvPr/>
        </p:nvPicPr>
        <p:blipFill rotWithShape="1">
          <a:blip r:embed="rId25">
            <a:extLst>
              <a:ext uri="{28A0092B-C50C-407E-A947-70E740481C1C}">
                <a14:useLocalDpi xmlns:a14="http://schemas.microsoft.com/office/drawing/2010/main" val="0"/>
              </a:ext>
            </a:extLst>
          </a:blip>
          <a:srcRect l="57212" t="19517" r="9134" b="26242"/>
          <a:stretch/>
        </p:blipFill>
        <p:spPr bwMode="auto">
          <a:xfrm>
            <a:off x="3357915" y="1170464"/>
            <a:ext cx="971550" cy="99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62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50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nodeType="afterEffect">
                                  <p:stCondLst>
                                    <p:cond delay="50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500"/>
                                  </p:stCondLst>
                                  <p:childTnLst>
                                    <p:set>
                                      <p:cBhvr>
                                        <p:cTn id="31" dur="1" fill="hold">
                                          <p:stCondLst>
                                            <p:cond delay="0"/>
                                          </p:stCondLst>
                                        </p:cTn>
                                        <p:tgtEl>
                                          <p:spTgt spid="33"/>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nodeType="afterEffect">
                                  <p:stCondLst>
                                    <p:cond delay="50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nodeType="afterEffect">
                                  <p:stCondLst>
                                    <p:cond delay="500"/>
                                  </p:stCondLst>
                                  <p:childTnLst>
                                    <p:set>
                                      <p:cBhvr>
                                        <p:cTn id="37" dur="1" fill="hold">
                                          <p:stCondLst>
                                            <p:cond delay="0"/>
                                          </p:stCondLst>
                                        </p:cTn>
                                        <p:tgtEl>
                                          <p:spTgt spid="10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500"/>
                                  </p:stCondLst>
                                  <p:childTnLst>
                                    <p:set>
                                      <p:cBhvr>
                                        <p:cTn id="44" dur="1" fill="hold">
                                          <p:stCondLst>
                                            <p:cond delay="0"/>
                                          </p:stCondLst>
                                        </p:cTn>
                                        <p:tgtEl>
                                          <p:spTgt spid="17"/>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nodeType="afterEffect">
                                  <p:stCondLst>
                                    <p:cond delay="500"/>
                                  </p:stCondLst>
                                  <p:childTnLst>
                                    <p:set>
                                      <p:cBhvr>
                                        <p:cTn id="47" dur="1" fill="hold">
                                          <p:stCondLst>
                                            <p:cond delay="0"/>
                                          </p:stCondLst>
                                        </p:cTn>
                                        <p:tgtEl>
                                          <p:spTgt spid="18"/>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nodeType="afterEffect">
                                  <p:stCondLst>
                                    <p:cond delay="50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1500"/>
                            </p:stCondLst>
                            <p:childTnLst>
                              <p:par>
                                <p:cTn id="52" presetID="1" presetClass="entr" presetSubtype="0" fill="hold" nodeType="afterEffect">
                                  <p:stCondLst>
                                    <p:cond delay="500"/>
                                  </p:stCondLst>
                                  <p:childTnLst>
                                    <p:set>
                                      <p:cBhvr>
                                        <p:cTn id="53" dur="1" fill="hold">
                                          <p:stCondLst>
                                            <p:cond delay="0"/>
                                          </p:stCondLst>
                                        </p:cTn>
                                        <p:tgtEl>
                                          <p:spTgt spid="19"/>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500"/>
                                  </p:stCondLst>
                                  <p:childTnLst>
                                    <p:set>
                                      <p:cBhvr>
                                        <p:cTn id="56" dur="1" fill="hold">
                                          <p:stCondLst>
                                            <p:cond delay="0"/>
                                          </p:stCondLst>
                                        </p:cTn>
                                        <p:tgtEl>
                                          <p:spTgt spid="40"/>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500"/>
                                  </p:stCondLst>
                                  <p:childTnLst>
                                    <p:set>
                                      <p:cBhvr>
                                        <p:cTn id="59" dur="1" fill="hold">
                                          <p:stCondLst>
                                            <p:cond delay="0"/>
                                          </p:stCondLst>
                                        </p:cTn>
                                        <p:tgtEl>
                                          <p:spTgt spid="41"/>
                                        </p:tgtEl>
                                        <p:attrNameLst>
                                          <p:attrName>style.visibility</p:attrName>
                                        </p:attrNameLst>
                                      </p:cBhvr>
                                      <p:to>
                                        <p:strVal val="visible"/>
                                      </p:to>
                                    </p:set>
                                  </p:childTnLst>
                                </p:cTn>
                              </p:par>
                            </p:childTnLst>
                          </p:cTn>
                        </p:par>
                        <p:par>
                          <p:cTn id="60" fill="hold">
                            <p:stCondLst>
                              <p:cond delay="3000"/>
                            </p:stCondLst>
                            <p:childTnLst>
                              <p:par>
                                <p:cTn id="61" presetID="1" presetClass="entr" presetSubtype="0" fill="hold" grpId="0" nodeType="afterEffect">
                                  <p:stCondLst>
                                    <p:cond delay="500"/>
                                  </p:stCondLst>
                                  <p:childTnLst>
                                    <p:set>
                                      <p:cBhvr>
                                        <p:cTn id="62" dur="1" fill="hold">
                                          <p:stCondLst>
                                            <p:cond delay="0"/>
                                          </p:stCondLst>
                                        </p:cTn>
                                        <p:tgtEl>
                                          <p:spTgt spid="26"/>
                                        </p:tgtEl>
                                        <p:attrNameLst>
                                          <p:attrName>style.visibility</p:attrName>
                                        </p:attrNameLst>
                                      </p:cBhvr>
                                      <p:to>
                                        <p:strVal val="visible"/>
                                      </p:to>
                                    </p:set>
                                  </p:childTnLst>
                                </p:cTn>
                              </p:par>
                            </p:childTnLst>
                          </p:cTn>
                        </p:par>
                        <p:par>
                          <p:cTn id="63" fill="hold">
                            <p:stCondLst>
                              <p:cond delay="3500"/>
                            </p:stCondLst>
                            <p:childTnLst>
                              <p:par>
                                <p:cTn id="64" presetID="1" presetClass="entr" presetSubtype="0" fill="hold" grpId="0" nodeType="afterEffect">
                                  <p:stCondLst>
                                    <p:cond delay="500"/>
                                  </p:stCondLst>
                                  <p:childTnLst>
                                    <p:set>
                                      <p:cBhvr>
                                        <p:cTn id="65" dur="1" fill="hold">
                                          <p:stCondLst>
                                            <p:cond delay="0"/>
                                          </p:stCondLst>
                                        </p:cTn>
                                        <p:tgtEl>
                                          <p:spTgt spid="29"/>
                                        </p:tgtEl>
                                        <p:attrNameLst>
                                          <p:attrName>style.visibility</p:attrName>
                                        </p:attrNameLst>
                                      </p:cBhvr>
                                      <p:to>
                                        <p:strVal val="visible"/>
                                      </p:to>
                                    </p:set>
                                  </p:childTnLst>
                                </p:cTn>
                              </p:par>
                            </p:childTnLst>
                          </p:cTn>
                        </p:par>
                        <p:par>
                          <p:cTn id="66" fill="hold">
                            <p:stCondLst>
                              <p:cond delay="4000"/>
                            </p:stCondLst>
                            <p:childTnLst>
                              <p:par>
                                <p:cTn id="67" presetID="1" presetClass="entr" presetSubtype="0" fill="hold" nodeType="afterEffect">
                                  <p:stCondLst>
                                    <p:cond delay="50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500"/>
                                  </p:stCondLst>
                                  <p:childTnLst>
                                    <p:set>
                                      <p:cBhvr>
                                        <p:cTn id="75" dur="1" fill="hold">
                                          <p:stCondLst>
                                            <p:cond delay="0"/>
                                          </p:stCondLst>
                                        </p:cTn>
                                        <p:tgtEl>
                                          <p:spTgt spid="25"/>
                                        </p:tgtEl>
                                        <p:attrNameLst>
                                          <p:attrName>style.visibility</p:attrName>
                                        </p:attrNameLst>
                                      </p:cBhvr>
                                      <p:to>
                                        <p:strVal val="visible"/>
                                      </p:to>
                                    </p:set>
                                  </p:childTnLst>
                                </p:cTn>
                              </p:par>
                            </p:childTnLst>
                          </p:cTn>
                        </p:par>
                        <p:par>
                          <p:cTn id="76" fill="hold">
                            <p:stCondLst>
                              <p:cond delay="500"/>
                            </p:stCondLst>
                            <p:childTnLst>
                              <p:par>
                                <p:cTn id="77" presetID="1" presetClass="entr" presetSubtype="0" fill="hold" grpId="0" nodeType="afterEffect">
                                  <p:stCondLst>
                                    <p:cond delay="500"/>
                                  </p:stCondLst>
                                  <p:childTnLst>
                                    <p:set>
                                      <p:cBhvr>
                                        <p:cTn id="78" dur="1" fill="hold">
                                          <p:stCondLst>
                                            <p:cond delay="0"/>
                                          </p:stCondLst>
                                        </p:cTn>
                                        <p:tgtEl>
                                          <p:spTgt spid="1025"/>
                                        </p:tgtEl>
                                        <p:attrNameLst>
                                          <p:attrName>style.visibility</p:attrName>
                                        </p:attrNameLst>
                                      </p:cBhvr>
                                      <p:to>
                                        <p:strVal val="visible"/>
                                      </p:to>
                                    </p:set>
                                  </p:childTnLst>
                                </p:cTn>
                              </p:par>
                            </p:childTnLst>
                          </p:cTn>
                        </p:par>
                        <p:par>
                          <p:cTn id="79" fill="hold">
                            <p:stCondLst>
                              <p:cond delay="1000"/>
                            </p:stCondLst>
                            <p:childTnLst>
                              <p:par>
                                <p:cTn id="80" presetID="1" presetClass="entr" presetSubtype="0" fill="hold" grpId="0" nodeType="afterEffect">
                                  <p:stCondLst>
                                    <p:cond delay="500"/>
                                  </p:stCondLst>
                                  <p:childTnLst>
                                    <p:set>
                                      <p:cBhvr>
                                        <p:cTn id="81" dur="1" fill="hold">
                                          <p:stCondLst>
                                            <p:cond delay="0"/>
                                          </p:stCondLst>
                                        </p:cTn>
                                        <p:tgtEl>
                                          <p:spTgt spid="31"/>
                                        </p:tgtEl>
                                        <p:attrNameLst>
                                          <p:attrName>style.visibility</p:attrName>
                                        </p:attrNameLst>
                                      </p:cBhvr>
                                      <p:to>
                                        <p:strVal val="visible"/>
                                      </p:to>
                                    </p:set>
                                  </p:childTnLst>
                                </p:cTn>
                              </p:par>
                            </p:childTnLst>
                          </p:cTn>
                        </p:par>
                        <p:par>
                          <p:cTn id="82" fill="hold">
                            <p:stCondLst>
                              <p:cond delay="1500"/>
                            </p:stCondLst>
                            <p:childTnLst>
                              <p:par>
                                <p:cTn id="83" presetID="1" presetClass="entr" presetSubtype="0" fill="hold" grpId="0" nodeType="afterEffect">
                                  <p:stCondLst>
                                    <p:cond delay="500"/>
                                  </p:stCondLst>
                                  <p:childTnLst>
                                    <p:set>
                                      <p:cBhvr>
                                        <p:cTn id="84" dur="1" fill="hold">
                                          <p:stCondLst>
                                            <p:cond delay="0"/>
                                          </p:stCondLst>
                                        </p:cTn>
                                        <p:tgtEl>
                                          <p:spTgt spid="13"/>
                                        </p:tgtEl>
                                        <p:attrNameLst>
                                          <p:attrName>style.visibility</p:attrName>
                                        </p:attrNameLst>
                                      </p:cBhvr>
                                      <p:to>
                                        <p:strVal val="visible"/>
                                      </p:to>
                                    </p:set>
                                  </p:childTnLst>
                                </p:cTn>
                              </p:par>
                            </p:childTnLst>
                          </p:cTn>
                        </p:par>
                        <p:par>
                          <p:cTn id="85" fill="hold">
                            <p:stCondLst>
                              <p:cond delay="2000"/>
                            </p:stCondLst>
                            <p:childTnLst>
                              <p:par>
                                <p:cTn id="86" presetID="1" presetClass="entr" presetSubtype="0" fill="hold" grpId="0" nodeType="afterEffect">
                                  <p:stCondLst>
                                    <p:cond delay="500"/>
                                  </p:stCondLst>
                                  <p:childTnLst>
                                    <p:set>
                                      <p:cBhvr>
                                        <p:cTn id="87" dur="1" fill="hold">
                                          <p:stCondLst>
                                            <p:cond delay="0"/>
                                          </p:stCondLst>
                                        </p:cTn>
                                        <p:tgtEl>
                                          <p:spTgt spid="1024"/>
                                        </p:tgtEl>
                                        <p:attrNameLst>
                                          <p:attrName>style.visibility</p:attrName>
                                        </p:attrNameLst>
                                      </p:cBhvr>
                                      <p:to>
                                        <p:strVal val="visible"/>
                                      </p:to>
                                    </p:set>
                                  </p:childTnLst>
                                </p:cTn>
                              </p:par>
                            </p:childTnLst>
                          </p:cTn>
                        </p:par>
                        <p:par>
                          <p:cTn id="88" fill="hold">
                            <p:stCondLst>
                              <p:cond delay="2500"/>
                            </p:stCondLst>
                            <p:childTnLst>
                              <p:par>
                                <p:cTn id="89" presetID="1" presetClass="entr" presetSubtype="0" fill="hold" nodeType="afterEffect">
                                  <p:stCondLst>
                                    <p:cond delay="500"/>
                                  </p:stCondLst>
                                  <p:childTnLst>
                                    <p:set>
                                      <p:cBhvr>
                                        <p:cTn id="90" dur="1" fill="hold">
                                          <p:stCondLst>
                                            <p:cond delay="0"/>
                                          </p:stCondLst>
                                        </p:cTn>
                                        <p:tgtEl>
                                          <p:spTgt spid="39"/>
                                        </p:tgtEl>
                                        <p:attrNameLst>
                                          <p:attrName>style.visibility</p:attrName>
                                        </p:attrNameLst>
                                      </p:cBhvr>
                                      <p:to>
                                        <p:strVal val="visible"/>
                                      </p:to>
                                    </p:set>
                                  </p:childTnLst>
                                </p:cTn>
                              </p:par>
                            </p:childTnLst>
                          </p:cTn>
                        </p:par>
                        <p:par>
                          <p:cTn id="91" fill="hold">
                            <p:stCondLst>
                              <p:cond delay="3000"/>
                            </p:stCondLst>
                            <p:childTnLst>
                              <p:par>
                                <p:cTn id="92" presetID="1" presetClass="entr" presetSubtype="0" fill="hold" grpId="0" nodeType="afterEffect">
                                  <p:stCondLst>
                                    <p:cond delay="500"/>
                                  </p:stCondLst>
                                  <p:childTnLst>
                                    <p:set>
                                      <p:cBhvr>
                                        <p:cTn id="93" dur="1" fill="hold">
                                          <p:stCondLst>
                                            <p:cond delay="0"/>
                                          </p:stCondLst>
                                        </p:cTn>
                                        <p:tgtEl>
                                          <p:spTgt spid="37"/>
                                        </p:tgtEl>
                                        <p:attrNameLst>
                                          <p:attrName>style.visibility</p:attrName>
                                        </p:attrNameLst>
                                      </p:cBhvr>
                                      <p:to>
                                        <p:strVal val="visible"/>
                                      </p:to>
                                    </p:set>
                                  </p:childTnLst>
                                </p:cTn>
                              </p:par>
                            </p:childTnLst>
                          </p:cTn>
                        </p:par>
                        <p:par>
                          <p:cTn id="94" fill="hold">
                            <p:stCondLst>
                              <p:cond delay="3500"/>
                            </p:stCondLst>
                            <p:childTnLst>
                              <p:par>
                                <p:cTn id="95" presetID="1" presetClass="entr" presetSubtype="0" fill="hold" grpId="0" nodeType="afterEffect">
                                  <p:stCondLst>
                                    <p:cond delay="500"/>
                                  </p:stCondLst>
                                  <p:childTnLst>
                                    <p:set>
                                      <p:cBhvr>
                                        <p:cTn id="96" dur="1" fill="hold">
                                          <p:stCondLst>
                                            <p:cond delay="0"/>
                                          </p:stCondLst>
                                        </p:cTn>
                                        <p:tgtEl>
                                          <p:spTgt spid="3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childTnLst>
                          </p:cTn>
                        </p:par>
                        <p:par>
                          <p:cTn id="101" fill="hold">
                            <p:stCondLst>
                              <p:cond delay="0"/>
                            </p:stCondLst>
                            <p:childTnLst>
                              <p:par>
                                <p:cTn id="102" presetID="1" presetClass="entr" presetSubtype="0" fill="hold" nodeType="afterEffect">
                                  <p:stCondLst>
                                    <p:cond delay="500"/>
                                  </p:stCondLst>
                                  <p:childTnLst>
                                    <p:set>
                                      <p:cBhvr>
                                        <p:cTn id="103" dur="1" fill="hold">
                                          <p:stCondLst>
                                            <p:cond delay="0"/>
                                          </p:stCondLst>
                                        </p:cTn>
                                        <p:tgtEl>
                                          <p:spTgt spid="16"/>
                                        </p:tgtEl>
                                        <p:attrNameLst>
                                          <p:attrName>style.visibility</p:attrName>
                                        </p:attrNameLst>
                                      </p:cBhvr>
                                      <p:to>
                                        <p:strVal val="visible"/>
                                      </p:to>
                                    </p:set>
                                  </p:childTnLst>
                                </p:cTn>
                              </p:par>
                            </p:childTnLst>
                          </p:cTn>
                        </p:par>
                        <p:par>
                          <p:cTn id="104" fill="hold">
                            <p:stCondLst>
                              <p:cond delay="500"/>
                            </p:stCondLst>
                            <p:childTnLst>
                              <p:par>
                                <p:cTn id="105" presetID="1" presetClass="entr" presetSubtype="0" fill="hold" nodeType="afterEffect">
                                  <p:stCondLst>
                                    <p:cond delay="500"/>
                                  </p:stCondLst>
                                  <p:childTnLst>
                                    <p:set>
                                      <p:cBhvr>
                                        <p:cTn id="106" dur="1" fill="hold">
                                          <p:stCondLst>
                                            <p:cond delay="0"/>
                                          </p:stCondLst>
                                        </p:cTn>
                                        <p:tgtEl>
                                          <p:spTgt spid="24"/>
                                        </p:tgtEl>
                                        <p:attrNameLst>
                                          <p:attrName>style.visibility</p:attrName>
                                        </p:attrNameLst>
                                      </p:cBhvr>
                                      <p:to>
                                        <p:strVal val="visible"/>
                                      </p:to>
                                    </p:set>
                                  </p:childTnLst>
                                </p:cTn>
                              </p:par>
                            </p:childTnLst>
                          </p:cTn>
                        </p:par>
                        <p:par>
                          <p:cTn id="107" fill="hold">
                            <p:stCondLst>
                              <p:cond delay="1000"/>
                            </p:stCondLst>
                            <p:childTnLst>
                              <p:par>
                                <p:cTn id="108" presetID="1" presetClass="entr" presetSubtype="0" fill="hold" nodeType="afterEffect">
                                  <p:stCondLst>
                                    <p:cond delay="500"/>
                                  </p:stCondLst>
                                  <p:childTnLst>
                                    <p:set>
                                      <p:cBhvr>
                                        <p:cTn id="109" dur="1" fill="hold">
                                          <p:stCondLst>
                                            <p:cond delay="0"/>
                                          </p:stCondLst>
                                        </p:cTn>
                                        <p:tgtEl>
                                          <p:spTgt spid="1027"/>
                                        </p:tgtEl>
                                        <p:attrNameLst>
                                          <p:attrName>style.visibility</p:attrName>
                                        </p:attrNameLst>
                                      </p:cBhvr>
                                      <p:to>
                                        <p:strVal val="visible"/>
                                      </p:to>
                                    </p:set>
                                  </p:childTnLst>
                                </p:cTn>
                              </p:par>
                            </p:childTnLst>
                          </p:cTn>
                        </p:par>
                        <p:par>
                          <p:cTn id="110" fill="hold">
                            <p:stCondLst>
                              <p:cond delay="1500"/>
                            </p:stCondLst>
                            <p:childTnLst>
                              <p:par>
                                <p:cTn id="111" presetID="1" presetClass="entr" presetSubtype="0" fill="hold" nodeType="afterEffect">
                                  <p:stCondLst>
                                    <p:cond delay="500"/>
                                  </p:stCondLst>
                                  <p:childTnLst>
                                    <p:set>
                                      <p:cBhvr>
                                        <p:cTn id="112" dur="1" fill="hold">
                                          <p:stCondLst>
                                            <p:cond delay="0"/>
                                          </p:stCondLst>
                                        </p:cTn>
                                        <p:tgtEl>
                                          <p:spTgt spid="1026"/>
                                        </p:tgtEl>
                                        <p:attrNameLst>
                                          <p:attrName>style.visibility</p:attrName>
                                        </p:attrNameLst>
                                      </p:cBhvr>
                                      <p:to>
                                        <p:strVal val="visible"/>
                                      </p:to>
                                    </p:set>
                                  </p:childTnLst>
                                </p:cTn>
                              </p:par>
                            </p:childTnLst>
                          </p:cTn>
                        </p:par>
                        <p:par>
                          <p:cTn id="113" fill="hold">
                            <p:stCondLst>
                              <p:cond delay="2000"/>
                            </p:stCondLst>
                            <p:childTnLst>
                              <p:par>
                                <p:cTn id="114" presetID="1" presetClass="entr" presetSubtype="0" fill="hold" nodeType="afterEffect">
                                  <p:stCondLst>
                                    <p:cond delay="500"/>
                                  </p:stCondLst>
                                  <p:childTnLst>
                                    <p:set>
                                      <p:cBhvr>
                                        <p:cTn id="115" dur="1" fill="hold">
                                          <p:stCondLst>
                                            <p:cond delay="0"/>
                                          </p:stCondLst>
                                        </p:cTn>
                                        <p:tgtEl>
                                          <p:spTgt spid="10"/>
                                        </p:tgtEl>
                                        <p:attrNameLst>
                                          <p:attrName>style.visibility</p:attrName>
                                        </p:attrNameLst>
                                      </p:cBhvr>
                                      <p:to>
                                        <p:strVal val="visible"/>
                                      </p:to>
                                    </p:set>
                                  </p:childTnLst>
                                </p:cTn>
                              </p:par>
                            </p:childTnLst>
                          </p:cTn>
                        </p:par>
                        <p:par>
                          <p:cTn id="116" fill="hold">
                            <p:stCondLst>
                              <p:cond delay="2500"/>
                            </p:stCondLst>
                            <p:childTnLst>
                              <p:par>
                                <p:cTn id="117" presetID="1" presetClass="entr" presetSubtype="0" fill="hold" grpId="0" nodeType="afterEffect">
                                  <p:stCondLst>
                                    <p:cond delay="500"/>
                                  </p:stCondLst>
                                  <p:childTnLst>
                                    <p:set>
                                      <p:cBhvr>
                                        <p:cTn id="118" dur="1" fill="hold">
                                          <p:stCondLst>
                                            <p:cond delay="0"/>
                                          </p:stCondLst>
                                        </p:cTn>
                                        <p:tgtEl>
                                          <p:spTgt spid="4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28" grpId="0" animBg="1"/>
      <p:bldP spid="13" grpId="0" animBg="1"/>
      <p:bldP spid="25" grpId="0" animBg="1"/>
      <p:bldP spid="26" grpId="0" animBg="1"/>
      <p:bldP spid="29" grpId="0" animBg="1"/>
      <p:bldP spid="31" grpId="0" animBg="1"/>
      <p:bldP spid="1024" grpId="0" animBg="1"/>
      <p:bldP spid="37" grpId="0" animBg="1"/>
      <p:bldP spid="38" grpId="0" animBg="1"/>
      <p:bldP spid="1025" grpId="0" animBg="1"/>
      <p:bldP spid="42"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Guided Pathways?</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sz="3200" dirty="0"/>
              <a:t>What are “Guided Pathways”?</a:t>
            </a:r>
          </a:p>
          <a:p>
            <a:r>
              <a:rPr lang="en-US" sz="3200" dirty="0"/>
              <a:t>Why Guided Pathways? </a:t>
            </a:r>
          </a:p>
          <a:p>
            <a:r>
              <a:rPr lang="en-US" sz="3200" dirty="0"/>
              <a:t>What role should part-time faculty play in the implementation of guided pathways?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Guided Pathways?</a:t>
            </a:r>
          </a:p>
        </p:txBody>
      </p:sp>
      <p:sp>
        <p:nvSpPr>
          <p:cNvPr id="3" name="Content Placeholder 2"/>
          <p:cNvSpPr>
            <a:spLocks noGrp="1"/>
          </p:cNvSpPr>
          <p:nvPr>
            <p:ph idx="1"/>
          </p:nvPr>
        </p:nvSpPr>
        <p:spPr/>
        <p:txBody>
          <a:bodyPr/>
          <a:lstStyle/>
          <a:p>
            <a:r>
              <a:rPr lang="en-US" dirty="0"/>
              <a:t>Funding</a:t>
            </a:r>
          </a:p>
          <a:p>
            <a:r>
              <a:rPr lang="en-US" dirty="0"/>
              <a:t>Equity</a:t>
            </a:r>
          </a:p>
          <a:p>
            <a:r>
              <a:rPr lang="en-US" dirty="0"/>
              <a:t>Locally, your “why” and “how” needs to be determined</a:t>
            </a:r>
          </a:p>
          <a:p>
            <a:r>
              <a:rPr lang="en-US" dirty="0"/>
              <a:t>How do you “make the case” for your college?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and the 10 + 1(§ 53200) </a:t>
            </a:r>
          </a:p>
        </p:txBody>
      </p:sp>
      <p:sp>
        <p:nvSpPr>
          <p:cNvPr id="3" name="Content Placeholder 2"/>
          <p:cNvSpPr>
            <a:spLocks noGrp="1"/>
          </p:cNvSpPr>
          <p:nvPr>
            <p:ph idx="1"/>
          </p:nvPr>
        </p:nvSpPr>
        <p:spPr/>
        <p:txBody>
          <a:bodyPr>
            <a:normAutofit/>
          </a:bodyPr>
          <a:lstStyle/>
          <a:p>
            <a:pPr marL="457200" indent="-457200">
              <a:buFont typeface="+mj-lt"/>
              <a:buAutoNum type="arabicParenR"/>
            </a:pPr>
            <a:r>
              <a:rPr lang="en-US" sz="2600" dirty="0"/>
              <a:t>curriculum, including establishing prerequisites and placing courses within disciplines; </a:t>
            </a:r>
          </a:p>
          <a:p>
            <a:pPr marL="457200" indent="-457200">
              <a:buFont typeface="+mj-lt"/>
              <a:buAutoNum type="arabicParenR"/>
            </a:pPr>
            <a:r>
              <a:rPr lang="en-US" sz="2600" dirty="0"/>
              <a:t>degree and certificate requirements; </a:t>
            </a:r>
          </a:p>
          <a:p>
            <a:pPr marL="457200" indent="-457200">
              <a:buFont typeface="+mj-lt"/>
              <a:buAutoNum type="arabicParenR"/>
            </a:pPr>
            <a:r>
              <a:rPr lang="en-US" sz="2600" dirty="0"/>
              <a:t>grading policies; </a:t>
            </a:r>
          </a:p>
          <a:p>
            <a:pPr marL="457200" indent="-457200">
              <a:buFont typeface="+mj-lt"/>
              <a:buAutoNum type="arabicParenR"/>
            </a:pPr>
            <a:r>
              <a:rPr lang="en-US" sz="2600" dirty="0"/>
              <a:t>educational program development; </a:t>
            </a:r>
          </a:p>
          <a:p>
            <a:pPr marL="457200" indent="-457200">
              <a:buFont typeface="+mj-lt"/>
              <a:buAutoNum type="arabicParenR"/>
            </a:pPr>
            <a:r>
              <a:rPr lang="en-US" sz="2600" dirty="0"/>
              <a:t>standards or policies regarding student preparation and success;</a:t>
            </a:r>
          </a:p>
          <a:p>
            <a:pPr marL="457200" indent="-457200">
              <a:buFont typeface="+mj-lt"/>
              <a:buAutoNum type="arabicParenR"/>
            </a:pPr>
            <a:r>
              <a:rPr lang="en-US" sz="2600" dirty="0"/>
              <a:t>district and college governance structures, as related to faculty roles;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and the 10 + 1(§ 53200) </a:t>
            </a:r>
          </a:p>
        </p:txBody>
      </p:sp>
      <p:sp>
        <p:nvSpPr>
          <p:cNvPr id="3" name="Content Placeholder 2"/>
          <p:cNvSpPr>
            <a:spLocks noGrp="1"/>
          </p:cNvSpPr>
          <p:nvPr>
            <p:ph idx="1"/>
          </p:nvPr>
        </p:nvSpPr>
        <p:spPr/>
        <p:txBody>
          <a:bodyPr>
            <a:normAutofit/>
          </a:bodyPr>
          <a:lstStyle/>
          <a:p>
            <a:pPr marL="457200" indent="-457200">
              <a:buFont typeface="+mj-lt"/>
              <a:buAutoNum type="arabicParenR" startAt="7"/>
            </a:pPr>
            <a:r>
              <a:rPr lang="en-US" sz="2600" dirty="0"/>
              <a:t>faculty roles and involvement in accreditation processes, including self-study and annual reports;</a:t>
            </a:r>
          </a:p>
          <a:p>
            <a:pPr marL="457200" indent="-457200">
              <a:buFont typeface="+mj-lt"/>
              <a:buAutoNum type="arabicParenR" startAt="7"/>
            </a:pPr>
            <a:r>
              <a:rPr lang="en-US" sz="2600" dirty="0"/>
              <a:t>policies for faculty professional development activities;</a:t>
            </a:r>
          </a:p>
          <a:p>
            <a:pPr marL="457200" indent="-457200">
              <a:buFont typeface="+mj-lt"/>
              <a:buAutoNum type="arabicParenR" startAt="7"/>
            </a:pPr>
            <a:r>
              <a:rPr lang="en-US" sz="2600" dirty="0"/>
              <a:t>processes for program review;</a:t>
            </a:r>
          </a:p>
          <a:p>
            <a:pPr marL="457200" indent="-457200">
              <a:buFont typeface="+mj-lt"/>
              <a:buAutoNum type="arabicParenR" startAt="7"/>
            </a:pPr>
            <a:r>
              <a:rPr lang="en-US" sz="2600" dirty="0"/>
              <a:t>processes for institutional planning and budget development; and </a:t>
            </a:r>
          </a:p>
          <a:p>
            <a:pPr marL="457200" indent="-457200">
              <a:buFont typeface="+mj-lt"/>
              <a:buAutoNum type="arabicParenR" startAt="7"/>
            </a:pPr>
            <a:r>
              <a:rPr lang="en-US" sz="2600" dirty="0"/>
              <a:t>other academic and professional matters as are mutually agreed upon between the governing board and the academic senate.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The 10+1 and Guided Pathways</a:t>
            </a:r>
          </a:p>
        </p:txBody>
      </p:sp>
      <p:graphicFrame>
        <p:nvGraphicFramePr>
          <p:cNvPr id="4" name="Content Placeholder 3"/>
          <p:cNvGraphicFramePr>
            <a:graphicFrameLocks noGrp="1"/>
          </p:cNvGraphicFramePr>
          <p:nvPr>
            <p:ph idx="1"/>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0242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10+1 and Guided Pathways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If Guided Pathways is truly about institutional transformation then these areas of the 10+1 will also be affected:</a:t>
            </a:r>
          </a:p>
          <a:p>
            <a:pPr marL="514350" indent="-514350">
              <a:buClr>
                <a:schemeClr val="tx1"/>
              </a:buClr>
              <a:buSzPct val="75000"/>
              <a:buFont typeface="+mj-lt"/>
              <a:buAutoNum type="arabicPeriod" startAt="6"/>
            </a:pPr>
            <a:r>
              <a:rPr lang="en-US" sz="3027" dirty="0">
                <a:cs typeface="Georgia" charset="0"/>
              </a:rPr>
              <a:t>…college governance structures, as related to faculty roles;</a:t>
            </a:r>
          </a:p>
          <a:p>
            <a:pPr marL="455613" indent="-455613">
              <a:buClr>
                <a:schemeClr val="tx1"/>
              </a:buClr>
              <a:buSzPct val="75000"/>
              <a:buFont typeface="Wingdings" charset="0"/>
              <a:buAutoNum type="arabicPeriod" startAt="6"/>
            </a:pPr>
            <a:r>
              <a:rPr lang="en-US" sz="3027" dirty="0">
                <a:cs typeface="Georgia" charset="0"/>
              </a:rPr>
              <a:t>faculty roles and involvement in accreditation processes..;</a:t>
            </a:r>
          </a:p>
          <a:p>
            <a:pPr marL="455613" indent="-455613">
              <a:buClr>
                <a:schemeClr val="tx1"/>
              </a:buClr>
              <a:buSzPct val="75000"/>
              <a:buFont typeface="Wingdings" charset="0"/>
              <a:buAutoNum type="arabicPeriod" startAt="6"/>
            </a:pPr>
            <a:r>
              <a:rPr lang="en-US" sz="3027" dirty="0">
                <a:cs typeface="Georgia" charset="0"/>
              </a:rPr>
              <a:t>policies for faculty professional development activities;</a:t>
            </a:r>
          </a:p>
          <a:p>
            <a:pPr marL="455613" indent="-455613">
              <a:buClr>
                <a:schemeClr val="tx1"/>
              </a:buClr>
              <a:buSzPct val="75000"/>
              <a:buFont typeface="Wingdings" charset="0"/>
              <a:buAutoNum type="arabicPeriod" startAt="6"/>
            </a:pPr>
            <a:r>
              <a:rPr lang="en-US" sz="3027" dirty="0">
                <a:cs typeface="Georgia" charset="0"/>
              </a:rPr>
              <a:t>processes for program review;</a:t>
            </a:r>
          </a:p>
          <a:p>
            <a:pPr marL="455613" indent="-455613">
              <a:buClr>
                <a:schemeClr val="tx1"/>
              </a:buClr>
              <a:buSzPct val="75000"/>
              <a:buFont typeface="Wingdings" charset="0"/>
              <a:buAutoNum type="arabicPeriod" startAt="6"/>
            </a:pPr>
            <a:r>
              <a:rPr lang="en-US" sz="3027" dirty="0">
                <a:cs typeface="Georgia" charset="0"/>
              </a:rPr>
              <a:t>processes for institutional planning and budget development;</a:t>
            </a:r>
          </a:p>
          <a:p>
            <a:endParaRPr lang="en-US" dirty="0"/>
          </a:p>
        </p:txBody>
      </p:sp>
    </p:spTree>
    <p:extLst>
      <p:ext uri="{BB962C8B-B14F-4D97-AF65-F5344CB8AC3E}">
        <p14:creationId xmlns:p14="http://schemas.microsoft.com/office/powerpoint/2010/main" val="73065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Part-Time Faculty</a:t>
            </a:r>
          </a:p>
        </p:txBody>
      </p:sp>
      <p:sp>
        <p:nvSpPr>
          <p:cNvPr id="3" name="Content Placeholder 2"/>
          <p:cNvSpPr>
            <a:spLocks noGrp="1"/>
          </p:cNvSpPr>
          <p:nvPr>
            <p:ph idx="1"/>
          </p:nvPr>
        </p:nvSpPr>
        <p:spPr/>
        <p:txBody>
          <a:bodyPr/>
          <a:lstStyle/>
          <a:p>
            <a:r>
              <a:rPr lang="en-US" dirty="0"/>
              <a:t>What is the benefit to the college of involving part-time faculty in local guided pathways implementation?</a:t>
            </a:r>
          </a:p>
          <a:p>
            <a:r>
              <a:rPr lang="en-US" dirty="0"/>
              <a:t>What is the role of part-time faculty in the implementation of the four principles of guided pathways?</a:t>
            </a:r>
          </a:p>
          <a:p>
            <a:r>
              <a:rPr lang="en-US" dirty="0"/>
              <a:t>Do guided pathways benefit part-time faculty?</a:t>
            </a:r>
          </a:p>
          <a:p>
            <a:pPr>
              <a:buNone/>
            </a:pPr>
            <a:endParaRPr lang="en-US" dirty="0"/>
          </a:p>
        </p:txBody>
      </p:sp>
      <p:pic>
        <p:nvPicPr>
          <p:cNvPr id="4" name="Picture 3" descr="alphabet-class-conceptual-301926.jpg"/>
          <p:cNvPicPr>
            <a:picLocks noChangeAspect="1"/>
          </p:cNvPicPr>
          <p:nvPr/>
        </p:nvPicPr>
        <p:blipFill>
          <a:blip r:embed="rId3"/>
          <a:stretch>
            <a:fillRect/>
          </a:stretch>
        </p:blipFill>
        <p:spPr>
          <a:xfrm>
            <a:off x="2857329" y="3969773"/>
            <a:ext cx="3551245" cy="236906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Part-Time Faculty</a:t>
            </a:r>
          </a:p>
        </p:txBody>
      </p:sp>
      <p:sp>
        <p:nvSpPr>
          <p:cNvPr id="3" name="Content Placeholder 2"/>
          <p:cNvSpPr>
            <a:spLocks noGrp="1"/>
          </p:cNvSpPr>
          <p:nvPr>
            <p:ph idx="1"/>
          </p:nvPr>
        </p:nvSpPr>
        <p:spPr/>
        <p:txBody>
          <a:bodyPr>
            <a:normAutofit/>
          </a:bodyPr>
          <a:lstStyle/>
          <a:p>
            <a:r>
              <a:rPr lang="en-US" sz="2800" dirty="0"/>
              <a:t>After a long hot summer, the academic senate of Cactus College (part of Death Valley CCD) have realized that their part-time faculty must be involved in their local guided pathways efforts. As a consequence, the college has put out a call to recruit part-timers to serve on six of its critical participatory governance committees. Unfortunately, no one has stepped up. The senate president has asked you, in your role as a part-time senator, to come up with a plan for engaging your part-time colleagues.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Part-Time Faculty</a:t>
            </a:r>
          </a:p>
        </p:txBody>
      </p:sp>
      <p:sp>
        <p:nvSpPr>
          <p:cNvPr id="3" name="Content Placeholder 2"/>
          <p:cNvSpPr>
            <a:spLocks noGrp="1"/>
          </p:cNvSpPr>
          <p:nvPr>
            <p:ph idx="1"/>
          </p:nvPr>
        </p:nvSpPr>
        <p:spPr/>
        <p:txBody>
          <a:bodyPr>
            <a:normAutofit/>
          </a:bodyPr>
          <a:lstStyle/>
          <a:p>
            <a:r>
              <a:rPr lang="en-US" sz="3200" dirty="0"/>
              <a:t>What steps can Cactus College take to engage their part-time faculty?</a:t>
            </a:r>
          </a:p>
          <a:p>
            <a:r>
              <a:rPr lang="en-US" sz="3200" dirty="0"/>
              <a:t>Is there guidance that you can offer to the college to ensure that it does not unintentionally cause those faculty to disengage?</a:t>
            </a:r>
          </a:p>
        </p:txBody>
      </p:sp>
      <p:pic>
        <p:nvPicPr>
          <p:cNvPr id="4" name="Picture 3" descr="blur-botanical-cactus-595103.jpg"/>
          <p:cNvPicPr>
            <a:picLocks noChangeAspect="1"/>
          </p:cNvPicPr>
          <p:nvPr/>
        </p:nvPicPr>
        <p:blipFill>
          <a:blip r:embed="rId3"/>
          <a:stretch>
            <a:fillRect/>
          </a:stretch>
        </p:blipFill>
        <p:spPr>
          <a:xfrm>
            <a:off x="4057140" y="4233721"/>
            <a:ext cx="1495519" cy="224327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a:t>
            </a:r>
          </a:p>
        </p:txBody>
      </p:sp>
      <p:sp>
        <p:nvSpPr>
          <p:cNvPr id="5" name="Content Placeholder 4"/>
          <p:cNvSpPr>
            <a:spLocks noGrp="1"/>
          </p:cNvSpPr>
          <p:nvPr>
            <p:ph idx="1"/>
          </p:nvPr>
        </p:nvSpPr>
        <p:spPr/>
        <p:txBody>
          <a:bodyPr/>
          <a:lstStyle/>
          <a:p>
            <a:r>
              <a:rPr lang="en-US" sz="2800" dirty="0"/>
              <a:t>“Guided Pathways Demystified”</a:t>
            </a:r>
          </a:p>
          <a:p>
            <a:r>
              <a:rPr lang="en-US" sz="2800" dirty="0">
                <a:hlinkClick r:id="rId3"/>
              </a:rPr>
              <a:t>https://www.irsc.edu/uploadedFiles/FacultyStaff/Pathways-Demystified.pdf</a:t>
            </a:r>
            <a:endParaRPr lang="en-US" sz="2800" dirty="0"/>
          </a:p>
          <a:p>
            <a:r>
              <a:rPr lang="en-US" sz="2800" dirty="0"/>
              <a:t>Is this just the latest fad?</a:t>
            </a:r>
          </a:p>
          <a:p>
            <a:r>
              <a:rPr lang="en-US" sz="2800" dirty="0"/>
              <a:t>Will I still get to teach _______?</a:t>
            </a:r>
          </a:p>
          <a:p>
            <a:r>
              <a:rPr lang="en-US" sz="2800" dirty="0"/>
              <a:t>This does not make sense for my students.</a:t>
            </a:r>
          </a:p>
          <a:p>
            <a:r>
              <a:rPr lang="en-US" sz="2800" dirty="0"/>
              <a:t>Shouldn’t students be able to explore?</a:t>
            </a:r>
          </a:p>
          <a:p>
            <a:r>
              <a:rPr lang="en-US" sz="2800" dirty="0"/>
              <a:t>Are guided pathways, AB 705, and performance-based funding a plot to fundamentally change our colleges?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Implementation</a:t>
            </a:r>
          </a:p>
        </p:txBody>
      </p:sp>
      <p:sp>
        <p:nvSpPr>
          <p:cNvPr id="3" name="Content Placeholder 2"/>
          <p:cNvSpPr>
            <a:spLocks noGrp="1"/>
          </p:cNvSpPr>
          <p:nvPr>
            <p:ph idx="1"/>
          </p:nvPr>
        </p:nvSpPr>
        <p:spPr/>
        <p:txBody>
          <a:bodyPr/>
          <a:lstStyle/>
          <a:p>
            <a:r>
              <a:rPr lang="en-US" sz="2800" dirty="0"/>
              <a:t>Guided Pathways is the mechanism for you to implement the institutional change that is specific to your institution.</a:t>
            </a:r>
          </a:p>
          <a:p>
            <a:r>
              <a:rPr lang="en-US" sz="2800" dirty="0"/>
              <a:t>Does your college understand – or has it identified - the “Why?” for Guided Pathways?</a:t>
            </a:r>
          </a:p>
          <a:p>
            <a:r>
              <a:rPr lang="en-US" sz="2800" dirty="0"/>
              <a:t>Does your college have a sense of urgency around student success, completion, and equity?</a:t>
            </a:r>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cs typeface="Times New Roman"/>
              </a:rPr>
              <a:t>REMEMBER…</a:t>
            </a:r>
          </a:p>
        </p:txBody>
      </p:sp>
      <p:sp>
        <p:nvSpPr>
          <p:cNvPr id="3" name="Content Placeholder 2"/>
          <p:cNvSpPr>
            <a:spLocks noGrp="1"/>
          </p:cNvSpPr>
          <p:nvPr>
            <p:ph idx="1"/>
          </p:nvPr>
        </p:nvSpPr>
        <p:spPr>
          <a:xfrm>
            <a:off x="567680" y="2138256"/>
            <a:ext cx="7630605" cy="4250018"/>
          </a:xfrm>
        </p:spPr>
        <p:txBody>
          <a:bodyPr>
            <a:normAutofit fontScale="92500" lnSpcReduction="10000"/>
          </a:bodyPr>
          <a:lstStyle/>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lgn="ctr">
              <a:buNone/>
            </a:pPr>
            <a:endParaRPr lang="en-US" dirty="0">
              <a:latin typeface="Times New Roman"/>
              <a:cs typeface="Times New Roman"/>
            </a:endParaRPr>
          </a:p>
          <a:p>
            <a:pPr marL="0" indent="0" algn="ctr">
              <a:buNone/>
            </a:pPr>
            <a:r>
              <a:rPr lang="mr-IN" sz="3200" b="1" dirty="0">
                <a:solidFill>
                  <a:srgbClr val="C00000"/>
                </a:solidFill>
                <a:cs typeface="Times New Roman"/>
              </a:rPr>
              <a:t>…</a:t>
            </a:r>
            <a:r>
              <a:rPr lang="en-US" sz="3200" b="1" dirty="0">
                <a:solidFill>
                  <a:srgbClr val="C00000"/>
                </a:solidFill>
                <a:cs typeface="Times New Roman"/>
              </a:rPr>
              <a:t>this all about the students!</a:t>
            </a:r>
          </a:p>
        </p:txBody>
      </p:sp>
      <p:pic>
        <p:nvPicPr>
          <p:cNvPr id="1026" name="Picture 2" descr="Image result for flashing light bulb animated gif">
            <a:extLst>
              <a:ext uri="{FF2B5EF4-FFF2-40B4-BE49-F238E27FC236}">
                <a16:creationId xmlns:a16="http://schemas.microsoft.com/office/drawing/2014/main" id="{5824D865-F900-4184-BC4A-199AAFE0C7B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16812" y="2002338"/>
            <a:ext cx="3532340" cy="353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621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359"/>
            <a:ext cx="8229600" cy="966265"/>
          </a:xfrm>
        </p:spPr>
        <p:txBody>
          <a:bodyPr/>
          <a:lstStyle/>
          <a:p>
            <a:pPr algn="ctr"/>
            <a:r>
              <a:rPr lang="en-US" b="1" dirty="0">
                <a:latin typeface="+mn-lt"/>
                <a:cs typeface="Times New Roman"/>
              </a:rPr>
              <a:t>ASCCC &amp; Guided Pathways</a:t>
            </a:r>
          </a:p>
        </p:txBody>
      </p:sp>
      <p:sp>
        <p:nvSpPr>
          <p:cNvPr id="3" name="Content Placeholder 2"/>
          <p:cNvSpPr>
            <a:spLocks noGrp="1"/>
          </p:cNvSpPr>
          <p:nvPr>
            <p:ph idx="1"/>
          </p:nvPr>
        </p:nvSpPr>
        <p:spPr>
          <a:xfrm>
            <a:off x="457200" y="1379624"/>
            <a:ext cx="8229600" cy="5097376"/>
          </a:xfrm>
        </p:spPr>
        <p:txBody>
          <a:bodyPr>
            <a:normAutofit/>
          </a:bodyPr>
          <a:lstStyle/>
          <a:p>
            <a:r>
              <a:rPr lang="en-US" sz="2800" dirty="0">
                <a:ea typeface="Times New Roman" charset="0"/>
                <a:cs typeface="Times New Roman" charset="0"/>
              </a:rPr>
              <a:t>Resolutions</a:t>
            </a:r>
          </a:p>
          <a:p>
            <a:pPr marL="0" indent="0">
              <a:buNone/>
            </a:pPr>
            <a:endParaRPr lang="en-US" sz="2800" dirty="0">
              <a:ea typeface="Times New Roman" charset="0"/>
              <a:cs typeface="Times New Roman" charset="0"/>
            </a:endParaRPr>
          </a:p>
          <a:p>
            <a:r>
              <a:rPr lang="en-US" sz="2800" dirty="0">
                <a:ea typeface="Times New Roman" charset="0"/>
                <a:cs typeface="Times New Roman" charset="0"/>
              </a:rPr>
              <a:t>Rostrum Articles</a:t>
            </a:r>
          </a:p>
          <a:p>
            <a:pPr marL="0" indent="0">
              <a:buNone/>
            </a:pPr>
            <a:endParaRPr lang="en-US" sz="2800" dirty="0">
              <a:ea typeface="Times New Roman" charset="0"/>
              <a:cs typeface="Times New Roman" charset="0"/>
            </a:endParaRPr>
          </a:p>
          <a:p>
            <a:r>
              <a:rPr lang="en-US" sz="2800" dirty="0">
                <a:ea typeface="Times New Roman" charset="0"/>
                <a:cs typeface="Times New Roman" charset="0"/>
              </a:rPr>
              <a:t>ASCCC Guided Pathways Task Force</a:t>
            </a:r>
          </a:p>
          <a:p>
            <a:pPr lvl="1">
              <a:buFont typeface="Wingdings" panose="05000000000000000000" pitchFamily="2" charset="2"/>
              <a:buChar char="ü"/>
            </a:pPr>
            <a:r>
              <a:rPr lang="en-US" sz="2800" dirty="0">
                <a:ea typeface="Times New Roman" charset="0"/>
                <a:cs typeface="Times New Roman" charset="0"/>
              </a:rPr>
              <a:t>Liaison</a:t>
            </a:r>
          </a:p>
          <a:p>
            <a:pPr lvl="1">
              <a:buFont typeface="Wingdings" panose="05000000000000000000" pitchFamily="2" charset="2"/>
              <a:buChar char="ü"/>
            </a:pPr>
            <a:r>
              <a:rPr lang="en-US" sz="2800" dirty="0">
                <a:ea typeface="Times New Roman" charset="0"/>
                <a:cs typeface="Times New Roman" charset="0"/>
              </a:rPr>
              <a:t>Resource Team</a:t>
            </a:r>
          </a:p>
        </p:txBody>
      </p:sp>
      <p:pic>
        <p:nvPicPr>
          <p:cNvPr id="5" name="Picture 4">
            <a:extLst>
              <a:ext uri="{FF2B5EF4-FFF2-40B4-BE49-F238E27FC236}">
                <a16:creationId xmlns:a16="http://schemas.microsoft.com/office/drawing/2014/main" id="{9E25919C-2103-4F0D-88B6-5A0642F5E94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41140" y="4553211"/>
            <a:ext cx="4711175" cy="1170857"/>
          </a:xfrm>
          <a:prstGeom prst="rect">
            <a:avLst/>
          </a:prstGeom>
        </p:spPr>
      </p:pic>
    </p:spTree>
    <p:extLst>
      <p:ext uri="{BB962C8B-B14F-4D97-AF65-F5344CB8AC3E}">
        <p14:creationId xmlns:p14="http://schemas.microsoft.com/office/powerpoint/2010/main" val="1899843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570"/>
            <a:ext cx="8229600" cy="914400"/>
          </a:xfrm>
        </p:spPr>
        <p:txBody>
          <a:bodyPr/>
          <a:lstStyle/>
          <a:p>
            <a:pPr algn="ctr"/>
            <a:r>
              <a:rPr lang="en-US" b="1" dirty="0">
                <a:latin typeface="+mn-lt"/>
                <a:cs typeface="Times New Roman"/>
              </a:rPr>
              <a:t>RESOURCES</a:t>
            </a:r>
          </a:p>
        </p:txBody>
      </p:sp>
      <p:sp>
        <p:nvSpPr>
          <p:cNvPr id="3" name="Content Placeholder 2"/>
          <p:cNvSpPr>
            <a:spLocks noGrp="1"/>
          </p:cNvSpPr>
          <p:nvPr>
            <p:ph idx="1"/>
          </p:nvPr>
        </p:nvSpPr>
        <p:spPr>
          <a:xfrm>
            <a:off x="457199" y="1390388"/>
            <a:ext cx="8542751" cy="5086611"/>
          </a:xfrm>
        </p:spPr>
        <p:txBody>
          <a:bodyPr>
            <a:normAutofit/>
          </a:bodyPr>
          <a:lstStyle/>
          <a:p>
            <a:r>
              <a:rPr lang="en-US" u="sng" dirty="0">
                <a:solidFill>
                  <a:srgbClr val="0000FF"/>
                </a:solidFill>
                <a:ea typeface="Times New Roman" charset="0"/>
                <a:cs typeface="Times New Roman" charset="0"/>
                <a:hlinkClick r:id="rId2"/>
              </a:rPr>
              <a:t>ASCCC </a:t>
            </a:r>
            <a:r>
              <a:rPr lang="en-US" u="sng" dirty="0">
                <a:solidFill>
                  <a:srgbClr val="0000CC"/>
                </a:solidFill>
                <a:ea typeface="Times New Roman" charset="0"/>
                <a:cs typeface="Times New Roman" charset="0"/>
                <a:hlinkClick r:id="rId2"/>
              </a:rPr>
              <a:t>Guided Pathways </a:t>
            </a:r>
            <a:endParaRPr lang="en-US" u="sng" dirty="0">
              <a:solidFill>
                <a:srgbClr val="0000CC"/>
              </a:solidFill>
              <a:ea typeface="Times New Roman" charset="0"/>
              <a:cs typeface="Times New Roman" charset="0"/>
            </a:endParaRPr>
          </a:p>
          <a:p>
            <a:pPr marL="0" indent="0">
              <a:buNone/>
            </a:pPr>
            <a:endParaRPr lang="en-US" dirty="0">
              <a:solidFill>
                <a:srgbClr val="0000FF"/>
              </a:solidFill>
              <a:ea typeface="Times New Roman" charset="0"/>
              <a:cs typeface="Times New Roman" charset="0"/>
            </a:endParaRPr>
          </a:p>
          <a:p>
            <a:r>
              <a:rPr lang="en-US" dirty="0">
                <a:solidFill>
                  <a:srgbClr val="0000FF"/>
                </a:solidFill>
                <a:ea typeface="Times New Roman" charset="0"/>
                <a:cs typeface="Times New Roman" charset="0"/>
                <a:hlinkClick r:id="rId3"/>
              </a:rPr>
              <a:t>IEPI Guided Pathways</a:t>
            </a:r>
            <a:endParaRPr lang="en-US" dirty="0">
              <a:solidFill>
                <a:srgbClr val="0000FF"/>
              </a:solidFill>
              <a:ea typeface="Times New Roman" charset="0"/>
              <a:cs typeface="Times New Roman" charset="0"/>
            </a:endParaRPr>
          </a:p>
          <a:p>
            <a:pPr marL="0" indent="0">
              <a:buNone/>
            </a:pPr>
            <a:endParaRPr lang="en-US" dirty="0">
              <a:solidFill>
                <a:srgbClr val="0000FF"/>
              </a:solidFill>
              <a:ea typeface="Times New Roman" charset="0"/>
              <a:cs typeface="Times New Roman" charset="0"/>
            </a:endParaRPr>
          </a:p>
          <a:p>
            <a:r>
              <a:rPr lang="en-US" dirty="0">
                <a:solidFill>
                  <a:srgbClr val="0000FF"/>
                </a:solidFill>
                <a:ea typeface="Times New Roman" charset="0"/>
                <a:cs typeface="Times New Roman" charset="0"/>
                <a:hlinkClick r:id="rId4"/>
              </a:rPr>
              <a:t>AACC Pathways Project</a:t>
            </a:r>
            <a:endParaRPr lang="en-US" dirty="0">
              <a:solidFill>
                <a:srgbClr val="0000FF"/>
              </a:solidFill>
              <a:ea typeface="Times New Roman" charset="0"/>
              <a:cs typeface="Times New Roman" charset="0"/>
            </a:endParaRPr>
          </a:p>
          <a:p>
            <a:pPr marL="0" indent="0">
              <a:buNone/>
            </a:pPr>
            <a:endParaRPr lang="en-US" dirty="0">
              <a:solidFill>
                <a:srgbClr val="0000FF"/>
              </a:solidFill>
              <a:ea typeface="Times New Roman" charset="0"/>
              <a:cs typeface="Times New Roman" charset="0"/>
            </a:endParaRPr>
          </a:p>
          <a:p>
            <a:r>
              <a:rPr lang="en-US" dirty="0">
                <a:solidFill>
                  <a:srgbClr val="0000FF"/>
                </a:solidFill>
                <a:ea typeface="Times New Roman" charset="0"/>
                <a:cs typeface="Times New Roman" charset="0"/>
                <a:hlinkClick r:id="rId5"/>
              </a:rPr>
              <a:t>California Guided Pathways Project </a:t>
            </a:r>
            <a:endParaRPr lang="en-US" dirty="0">
              <a:solidFill>
                <a:srgbClr val="0000FF"/>
              </a:solidFill>
              <a:ea typeface="Times New Roman" charset="0"/>
              <a:cs typeface="Times New Roman" charset="0"/>
            </a:endParaRPr>
          </a:p>
          <a:p>
            <a:pPr marL="0" indent="0">
              <a:buNone/>
            </a:pPr>
            <a:endParaRPr lang="en-US" dirty="0">
              <a:solidFill>
                <a:srgbClr val="0000FF"/>
              </a:solidFill>
              <a:ea typeface="Times New Roman" charset="0"/>
              <a:cs typeface="Times New Roman" charset="0"/>
            </a:endParaRPr>
          </a:p>
          <a:p>
            <a:r>
              <a:rPr lang="en-US" dirty="0">
                <a:solidFill>
                  <a:srgbClr val="0000FF"/>
                </a:solidFill>
                <a:ea typeface="Times New Roman" charset="0"/>
                <a:cs typeface="Times New Roman" charset="0"/>
                <a:hlinkClick r:id="rId6"/>
              </a:rPr>
              <a:t>CCC Guided Pathways Grant Program Trailer Bill Language </a:t>
            </a:r>
            <a:endParaRPr lang="en-US" dirty="0">
              <a:solidFill>
                <a:srgbClr val="0000FF"/>
              </a:solidFill>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p:txBody>
      </p:sp>
      <p:sp>
        <p:nvSpPr>
          <p:cNvPr id="6" name="AutoShape 2" descr="Image result for exclamation point animated gif">
            <a:extLst>
              <a:ext uri="{FF2B5EF4-FFF2-40B4-BE49-F238E27FC236}">
                <a16:creationId xmlns:a16="http://schemas.microsoft.com/office/drawing/2014/main" id="{6A47BBB5-BB03-446C-83F3-F83D86A62F5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2494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patents4life.com/wp-content/uploads/2014/07/iStock_000041330984_Small.jpg">
            <a:extLst>
              <a:ext uri="{FF2B5EF4-FFF2-40B4-BE49-F238E27FC236}">
                <a16:creationId xmlns:a16="http://schemas.microsoft.com/office/drawing/2014/main" id="{3C278FE6-B20D-42EF-BAE5-12D4530BF71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38826" y="1167008"/>
            <a:ext cx="7861318" cy="508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4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 are “guided pathways”?</a:t>
            </a:r>
          </a:p>
        </p:txBody>
      </p:sp>
      <p:sp>
        <p:nvSpPr>
          <p:cNvPr id="5" name="Subtitle 4"/>
          <p:cNvSpPr>
            <a:spLocks noGrp="1"/>
          </p:cNvSpPr>
          <p:nvPr>
            <p:ph type="subTitle" idx="1"/>
          </p:nvPr>
        </p:nvSpPr>
        <p:spPr>
          <a:xfrm>
            <a:off x="416010" y="3505200"/>
            <a:ext cx="8353034" cy="1752600"/>
          </a:xfrm>
        </p:spPr>
        <p:txBody>
          <a:bodyPr>
            <a:noAutofit/>
          </a:bodyPr>
          <a:lstStyle/>
          <a:p>
            <a:pPr>
              <a:buFont typeface="Wingdings" charset="2"/>
              <a:buChar char="u"/>
            </a:pPr>
            <a:r>
              <a:rPr lang="en-US" sz="3200" dirty="0"/>
              <a:t>Has guided pathways been introduced at the </a:t>
            </a:r>
            <a:r>
              <a:rPr lang="en-US" sz="3200" dirty="0" err="1"/>
              <a:t>college(s</a:t>
            </a:r>
            <a:r>
              <a:rPr lang="en-US" sz="3200" dirty="0"/>
              <a:t>) at which you teach?</a:t>
            </a:r>
          </a:p>
          <a:p>
            <a:pPr>
              <a:buFont typeface="Wingdings" charset="2"/>
              <a:buChar char="u"/>
            </a:pPr>
            <a:r>
              <a:rPr lang="en-US" sz="3200" dirty="0"/>
              <a:t>Have you been a part of defining guided pathways?</a:t>
            </a:r>
          </a:p>
          <a:p>
            <a:pPr>
              <a:buFont typeface="Wingdings" charset="2"/>
              <a:buChar char="u"/>
            </a:pPr>
            <a:r>
              <a:rPr lang="en-US" sz="3200" dirty="0"/>
              <a:t>How is guided pathways defined?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64A1-A684-4F01-B12C-C2A9A767DF91}"/>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11BFEFE0-7F34-4E5B-BD5D-3F6C204025FC}"/>
              </a:ext>
            </a:extLst>
          </p:cNvPr>
          <p:cNvSpPr>
            <a:spLocks noGrp="1"/>
          </p:cNvSpPr>
          <p:nvPr>
            <p:ph idx="1"/>
          </p:nvPr>
        </p:nvSpPr>
        <p:spPr>
          <a:xfrm>
            <a:off x="740881" y="1524000"/>
            <a:ext cx="7945919" cy="4525963"/>
          </a:xfrm>
        </p:spPr>
        <p:txBody>
          <a:bodyPr>
            <a:noAutofit/>
          </a:bodyPr>
          <a:lstStyle/>
          <a:p>
            <a:pPr fontAlgn="base"/>
            <a:r>
              <a:rPr lang="en-US" sz="2800" i="1" dirty="0">
                <a:latin typeface="+mn-lt"/>
              </a:rPr>
              <a:t>“Guided pathways reform is </a:t>
            </a:r>
            <a:r>
              <a:rPr lang="en-US" sz="2800" i="1" u="sng" dirty="0">
                <a:latin typeface="+mn-lt"/>
              </a:rPr>
              <a:t>a student-centered approach</a:t>
            </a:r>
            <a:r>
              <a:rPr lang="en-US" sz="2800" i="1" dirty="0">
                <a:latin typeface="+mn-lt"/>
              </a:rPr>
              <a:t> that can dramatically </a:t>
            </a:r>
            <a:r>
              <a:rPr lang="en-US" sz="2800" i="1" u="sng" dirty="0">
                <a:latin typeface="+mn-lt"/>
              </a:rPr>
              <a:t>increase the number of students earning community college credentials, while closing equity gaps</a:t>
            </a:r>
            <a:r>
              <a:rPr lang="en-US" sz="2800" i="1" dirty="0">
                <a:latin typeface="+mn-lt"/>
              </a:rPr>
              <a:t>. Rather than work with a subset of students, guided pathways are a college-wide undertaking that provides a framework for integrating California-based initiatives such as SSSP, Equity, Basic Skills Transformation, the Strong Workforce Program, and California College Promise.” (Foundation for California Community Colleges)</a:t>
            </a:r>
          </a:p>
          <a:p>
            <a:pPr marL="0" indent="0" fontAlgn="base">
              <a:buNone/>
            </a:pPr>
            <a:endParaRPr lang="en-US" sz="2400" dirty="0">
              <a:latin typeface="+mn-lt"/>
            </a:endParaRPr>
          </a:p>
        </p:txBody>
      </p:sp>
      <p:sp>
        <p:nvSpPr>
          <p:cNvPr id="4" name="Slide Number Placeholder 3">
            <a:extLst>
              <a:ext uri="{FF2B5EF4-FFF2-40B4-BE49-F238E27FC236}">
                <a16:creationId xmlns:a16="http://schemas.microsoft.com/office/drawing/2014/main" id="{F2752022-1E93-4680-9A90-6240493A06BC}"/>
              </a:ext>
            </a:extLst>
          </p:cNvPr>
          <p:cNvSpPr>
            <a:spLocks noGrp="1"/>
          </p:cNvSpPr>
          <p:nvPr>
            <p:ph type="sldNum" sz="quarter" idx="12"/>
          </p:nvPr>
        </p:nvSpPr>
        <p:spPr/>
        <p:txBody>
          <a:bodyPr/>
          <a:lstStyle/>
          <a:p>
            <a:fld id="{E5E507D8-6DC6-4D2C-8233-08C18F3EF4D6}"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82434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64A1-A684-4F01-B12C-C2A9A767DF91}"/>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11BFEFE0-7F34-4E5B-BD5D-3F6C204025FC}"/>
              </a:ext>
            </a:extLst>
          </p:cNvPr>
          <p:cNvSpPr>
            <a:spLocks noGrp="1"/>
          </p:cNvSpPr>
          <p:nvPr>
            <p:ph idx="1"/>
          </p:nvPr>
        </p:nvSpPr>
        <p:spPr>
          <a:xfrm>
            <a:off x="456128" y="1524000"/>
            <a:ext cx="7545765" cy="4525963"/>
          </a:xfrm>
        </p:spPr>
        <p:txBody>
          <a:bodyPr>
            <a:noAutofit/>
          </a:bodyPr>
          <a:lstStyle/>
          <a:p>
            <a:pPr fontAlgn="base"/>
            <a:r>
              <a:rPr lang="en-US" sz="2800" i="1" dirty="0">
                <a:latin typeface="+mn-lt"/>
              </a:rPr>
              <a:t>The </a:t>
            </a:r>
            <a:r>
              <a:rPr lang="en-US" sz="2800" i="1" u="sng" dirty="0">
                <a:latin typeface="+mn-lt"/>
              </a:rPr>
              <a:t>Guided Pathways framework</a:t>
            </a:r>
            <a:r>
              <a:rPr lang="en-US" sz="2800" i="1" dirty="0">
                <a:latin typeface="+mn-lt"/>
              </a:rPr>
              <a:t> creates a highly structured approach to student success that:</a:t>
            </a:r>
          </a:p>
          <a:p>
            <a:pPr lvl="1" fontAlgn="base"/>
            <a:r>
              <a:rPr lang="en-US" sz="2400" i="1" dirty="0">
                <a:latin typeface="+mn-lt"/>
              </a:rPr>
              <a:t>Provides all students with </a:t>
            </a:r>
            <a:r>
              <a:rPr lang="en-US" sz="2400" i="1" u="sng" dirty="0">
                <a:latin typeface="+mn-lt"/>
              </a:rPr>
              <a:t>a set of clear course-taking patterns</a:t>
            </a:r>
            <a:r>
              <a:rPr lang="en-US" sz="2400" i="1" dirty="0">
                <a:latin typeface="+mn-lt"/>
              </a:rPr>
              <a:t> that promotes better enrollment decisions and prepares students for future success</a:t>
            </a:r>
          </a:p>
          <a:p>
            <a:pPr lvl="1" fontAlgn="base"/>
            <a:r>
              <a:rPr lang="en-US" sz="2400" i="1" u="sng" dirty="0">
                <a:latin typeface="+mn-lt"/>
              </a:rPr>
              <a:t>Integrates support services</a:t>
            </a:r>
            <a:r>
              <a:rPr lang="en-US" sz="2400" i="1" dirty="0">
                <a:latin typeface="+mn-lt"/>
              </a:rPr>
              <a:t> in ways that make it easier for students to get the help they need during every step of their community college experience. (CCCCO Guided Pathways)</a:t>
            </a:r>
          </a:p>
          <a:p>
            <a:pPr marL="457200" lvl="1" indent="0" fontAlgn="base">
              <a:buNone/>
            </a:pPr>
            <a:endParaRPr lang="en-US" i="1" dirty="0">
              <a:latin typeface="+mn-lt"/>
            </a:endParaRPr>
          </a:p>
          <a:p>
            <a:pPr fontAlgn="base">
              <a:buNone/>
            </a:pPr>
            <a:endParaRPr lang="en-US" sz="2200" dirty="0">
              <a:latin typeface="+mn-lt"/>
            </a:endParaRPr>
          </a:p>
        </p:txBody>
      </p:sp>
      <p:sp>
        <p:nvSpPr>
          <p:cNvPr id="4" name="Slide Number Placeholder 3">
            <a:extLst>
              <a:ext uri="{FF2B5EF4-FFF2-40B4-BE49-F238E27FC236}">
                <a16:creationId xmlns:a16="http://schemas.microsoft.com/office/drawing/2014/main" id="{F2752022-1E93-4680-9A90-6240493A06BC}"/>
              </a:ext>
            </a:extLst>
          </p:cNvPr>
          <p:cNvSpPr>
            <a:spLocks noGrp="1"/>
          </p:cNvSpPr>
          <p:nvPr>
            <p:ph type="sldNum" sz="quarter" idx="12"/>
          </p:nvPr>
        </p:nvSpPr>
        <p:spPr/>
        <p:txBody>
          <a:bodyPr/>
          <a:lstStyle/>
          <a:p>
            <a:fld id="{E5E507D8-6DC6-4D2C-8233-08C18F3EF4D6}"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20868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Why define Guided Pathways?</a:t>
            </a:r>
          </a:p>
        </p:txBody>
      </p:sp>
      <p:sp>
        <p:nvSpPr>
          <p:cNvPr id="9" name="Content Placeholder 8"/>
          <p:cNvSpPr>
            <a:spLocks noGrp="1"/>
          </p:cNvSpPr>
          <p:nvPr>
            <p:ph idx="1"/>
          </p:nvPr>
        </p:nvSpPr>
        <p:spPr/>
        <p:txBody>
          <a:bodyPr>
            <a:normAutofit/>
          </a:bodyPr>
          <a:lstStyle/>
          <a:p>
            <a:r>
              <a:rPr lang="en-US" sz="2800" dirty="0"/>
              <a:t>Allows for local emphases.</a:t>
            </a:r>
          </a:p>
          <a:p>
            <a:r>
              <a:rPr lang="en-US" sz="2800" dirty="0"/>
              <a:t>Facilitates local communication.</a:t>
            </a:r>
          </a:p>
          <a:p>
            <a:r>
              <a:rPr lang="en-US" sz="2800" dirty="0"/>
              <a:t>Ownership.</a:t>
            </a:r>
          </a:p>
          <a:p>
            <a:r>
              <a:rPr lang="en-US" sz="2800" dirty="0"/>
              <a:t>GP is a “framework” – you determine how it is implemented locally.</a:t>
            </a:r>
          </a:p>
          <a:p>
            <a:endParaRPr lang="en-US" sz="2800" dirty="0"/>
          </a:p>
          <a:p>
            <a:pPr>
              <a:buNone/>
            </a:pPr>
            <a:endParaRPr lang="en-US" sz="2800" dirty="0"/>
          </a:p>
        </p:txBody>
      </p:sp>
      <p:pic>
        <p:nvPicPr>
          <p:cNvPr id="4" name="Picture 3" descr="beautiful-blonde-hair-brick-wall-975680.jpg"/>
          <p:cNvPicPr>
            <a:picLocks noChangeAspect="1"/>
          </p:cNvPicPr>
          <p:nvPr/>
        </p:nvPicPr>
        <p:blipFill>
          <a:blip r:embed="rId3"/>
          <a:stretch>
            <a:fillRect/>
          </a:stretch>
        </p:blipFill>
        <p:spPr>
          <a:xfrm>
            <a:off x="2963476" y="4280428"/>
            <a:ext cx="3296086" cy="2196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cs typeface="Times New Roman"/>
              </a:rPr>
              <a:t>What are Guided Pathways?</a:t>
            </a:r>
          </a:p>
        </p:txBody>
      </p:sp>
      <p:sp>
        <p:nvSpPr>
          <p:cNvPr id="3" name="Content Placeholder 2"/>
          <p:cNvSpPr>
            <a:spLocks noGrp="1"/>
          </p:cNvSpPr>
          <p:nvPr>
            <p:ph idx="1"/>
          </p:nvPr>
        </p:nvSpPr>
        <p:spPr>
          <a:xfrm>
            <a:off x="568036" y="4471792"/>
            <a:ext cx="8118764" cy="1910219"/>
          </a:xfrm>
        </p:spPr>
        <p:txBody>
          <a:bodyPr>
            <a:normAutofit fontScale="92500"/>
          </a:bodyPr>
          <a:lstStyle/>
          <a:p>
            <a:r>
              <a:rPr lang="en-US" dirty="0">
                <a:cs typeface="Times New Roman"/>
              </a:rPr>
              <a:t>AACC Pathway Project (National)</a:t>
            </a:r>
          </a:p>
          <a:p>
            <a:r>
              <a:rPr lang="en-US" dirty="0">
                <a:cs typeface="Times New Roman"/>
              </a:rPr>
              <a:t>CA Guided Pathways Project (State-20 colleges)</a:t>
            </a:r>
          </a:p>
          <a:p>
            <a:r>
              <a:rPr lang="en-US" dirty="0">
                <a:cs typeface="Times New Roman"/>
              </a:rPr>
              <a:t>CCCCO Guided Pathway Award Program (CA-all eligible)</a:t>
            </a:r>
          </a:p>
          <a:p>
            <a:r>
              <a:rPr lang="en-US" dirty="0">
                <a:cs typeface="Times New Roman"/>
              </a:rPr>
              <a:t>Local college-designed programs</a:t>
            </a:r>
          </a:p>
          <a:p>
            <a:pPr marL="0" indent="0">
              <a:buNone/>
            </a:pPr>
            <a:endParaRPr lang="en-US" dirty="0">
              <a:latin typeface="Times New Roman"/>
              <a:cs typeface="Times New Roman"/>
            </a:endParaRPr>
          </a:p>
        </p:txBody>
      </p:sp>
      <p:pic>
        <p:nvPicPr>
          <p:cNvPr id="5124" name="Picture 4" descr="Image result for guided pathway success">
            <a:extLst>
              <a:ext uri="{FF2B5EF4-FFF2-40B4-BE49-F238E27FC236}">
                <a16:creationId xmlns:a16="http://schemas.microsoft.com/office/drawing/2014/main" id="{E710DE5D-8B69-4B98-B4A5-E3F0B555F1B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8866" y="1504167"/>
            <a:ext cx="6475956" cy="269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7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27" y="533400"/>
            <a:ext cx="8812061" cy="990600"/>
          </a:xfrm>
        </p:spPr>
        <p:txBody>
          <a:bodyPr>
            <a:normAutofit fontScale="90000"/>
          </a:bodyPr>
          <a:lstStyle/>
          <a:p>
            <a:pPr algn="ctr"/>
            <a:r>
              <a:rPr lang="en-US" dirty="0">
                <a:latin typeface="+mn-lt"/>
                <a:ea typeface="Times New Roman" charset="0"/>
                <a:cs typeface="Times New Roman" charset="0"/>
              </a:rPr>
              <a:t>CCCCO Guided Pathways Award Program</a:t>
            </a:r>
            <a:endParaRPr lang="en-US" dirty="0">
              <a:latin typeface="+mn-lt"/>
            </a:endParaRPr>
          </a:p>
        </p:txBody>
      </p:sp>
      <p:sp>
        <p:nvSpPr>
          <p:cNvPr id="3" name="Content Placeholder 2"/>
          <p:cNvSpPr>
            <a:spLocks noGrp="1"/>
          </p:cNvSpPr>
          <p:nvPr>
            <p:ph idx="1"/>
          </p:nvPr>
        </p:nvSpPr>
        <p:spPr>
          <a:xfrm>
            <a:off x="457200" y="1524000"/>
            <a:ext cx="8229600" cy="5102268"/>
          </a:xfrm>
        </p:spPr>
        <p:txBody>
          <a:bodyPr>
            <a:normAutofit lnSpcReduction="10000"/>
          </a:bodyPr>
          <a:lstStyle/>
          <a:p>
            <a:pPr marL="0" indent="0">
              <a:buNone/>
            </a:pPr>
            <a:r>
              <a:rPr lang="en-US" dirty="0">
                <a:ea typeface="Times New Roman" charset="0"/>
                <a:cs typeface="Times New Roman" charset="0"/>
              </a:rPr>
              <a:t>(g) Participating community colleges may use grant funds to implement guided pathways programs for various purposes, including, but not limited to any, or any combination, including all, of the following: </a:t>
            </a:r>
          </a:p>
          <a:p>
            <a:pPr marL="0" indent="0">
              <a:buNone/>
            </a:pPr>
            <a:r>
              <a:rPr lang="en-US" dirty="0">
                <a:ea typeface="Times New Roman" charset="0"/>
                <a:cs typeface="Times New Roman" charset="0"/>
              </a:rPr>
              <a:t>(1) Faculty and staff release time to review and redesign guided pathways programs, instruction, and support services. </a:t>
            </a:r>
          </a:p>
          <a:p>
            <a:pPr marL="0" indent="0">
              <a:buNone/>
            </a:pPr>
            <a:r>
              <a:rPr lang="en-US" dirty="0">
                <a:ea typeface="Times New Roman" charset="0"/>
                <a:cs typeface="Times New Roman" charset="0"/>
              </a:rPr>
              <a:t>(2) Professional development in areas related to guided pathways. </a:t>
            </a:r>
          </a:p>
          <a:p>
            <a:pPr marL="0" indent="0">
              <a:buNone/>
            </a:pPr>
            <a:r>
              <a:rPr lang="en-US" dirty="0">
                <a:ea typeface="Times New Roman" charset="0"/>
                <a:cs typeface="Times New Roman" charset="0"/>
              </a:rPr>
              <a:t>(3) Administrative time to coordinate, communicate, and engage college stakeholders in the process of developing and implementing guided pathways programs.</a:t>
            </a:r>
          </a:p>
          <a:p>
            <a:pPr marL="0" indent="0">
              <a:buNone/>
            </a:pPr>
            <a:r>
              <a:rPr lang="en-US" dirty="0">
                <a:ea typeface="Times New Roman" charset="0"/>
                <a:cs typeface="Times New Roman" charset="0"/>
              </a:rPr>
              <a:t>(4) Upgrades to computer and student information systems to improve tracking of student progress. </a:t>
            </a: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08168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F28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3809</TotalTime>
  <Words>1726</Words>
  <Application>Microsoft Macintosh PowerPoint</Application>
  <PresentationFormat>On-screen Show (4:3)</PresentationFormat>
  <Paragraphs>251</Paragraphs>
  <Slides>32</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Algerian</vt:lpstr>
      <vt:lpstr>Arial</vt:lpstr>
      <vt:lpstr>Broadway</vt:lpstr>
      <vt:lpstr>Calibri</vt:lpstr>
      <vt:lpstr>Calisto MT</vt:lpstr>
      <vt:lpstr>Copperplate Gothic Bold</vt:lpstr>
      <vt:lpstr>Georgia</vt:lpstr>
      <vt:lpstr>Times New Roman</vt:lpstr>
      <vt:lpstr>Wingdings</vt:lpstr>
      <vt:lpstr>Clarity</vt:lpstr>
      <vt:lpstr>Guided Pathways: Focusing on the Part-time Faculty Perspective</vt:lpstr>
      <vt:lpstr>Overview</vt:lpstr>
      <vt:lpstr>REMEMBER…</vt:lpstr>
      <vt:lpstr>What are “guided pathways”?</vt:lpstr>
      <vt:lpstr>Examples</vt:lpstr>
      <vt:lpstr>Examples</vt:lpstr>
      <vt:lpstr>Why define Guided Pathways?</vt:lpstr>
      <vt:lpstr>What are Guided Pathways?</vt:lpstr>
      <vt:lpstr>CCCCO Guided Pathways Award Program</vt:lpstr>
      <vt:lpstr>GUIDED PATHWAYS FRAMEWORKS</vt:lpstr>
      <vt:lpstr>CLARIFY the Path</vt:lpstr>
      <vt:lpstr>ENTER the Path</vt:lpstr>
      <vt:lpstr>STAY ON the Path</vt:lpstr>
      <vt:lpstr>ENSURE LEARNING</vt:lpstr>
      <vt:lpstr>PowerPoint Presentation</vt:lpstr>
      <vt:lpstr>What are you doing well?</vt:lpstr>
      <vt:lpstr>Challenge 1: FOCUS</vt:lpstr>
      <vt:lpstr>PowerPoint Presentation</vt:lpstr>
      <vt:lpstr>Why Guided Pathways?</vt:lpstr>
      <vt:lpstr>Why Guided Pathways?</vt:lpstr>
      <vt:lpstr>Faculty and the 10 + 1(§ 53200) </vt:lpstr>
      <vt:lpstr>Faculty and the 10 + 1(§ 53200) </vt:lpstr>
      <vt:lpstr>The 10+1 and Guided Pathways</vt:lpstr>
      <vt:lpstr>The 10+1 and Guided Pathways</vt:lpstr>
      <vt:lpstr>The Value of Part-Time Faculty</vt:lpstr>
      <vt:lpstr>The Role of Part-Time Faculty</vt:lpstr>
      <vt:lpstr>Engaging Part-Time Faculty</vt:lpstr>
      <vt:lpstr>Common Concerns</vt:lpstr>
      <vt:lpstr>Approaches to Implementation</vt:lpstr>
      <vt:lpstr>ASCCC &amp; Guided Pathways</vt:lpstr>
      <vt:lpstr>RESOURCES</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May;Carrie Roberson</dc:creator>
  <cp:lastModifiedBy>Dolores Davison</cp:lastModifiedBy>
  <cp:revision>100</cp:revision>
  <cp:lastPrinted>2018-04-20T13:55:36Z</cp:lastPrinted>
  <dcterms:created xsi:type="dcterms:W3CDTF">2018-07-20T12:21:05Z</dcterms:created>
  <dcterms:modified xsi:type="dcterms:W3CDTF">2018-07-25T19:13:34Z</dcterms:modified>
</cp:coreProperties>
</file>