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15"/>
  </p:notesMasterIdLst>
  <p:handoutMasterIdLst>
    <p:handoutMasterId r:id="rId16"/>
  </p:handoutMasterIdLst>
  <p:sldIdLst>
    <p:sldId id="270" r:id="rId2"/>
    <p:sldId id="273" r:id="rId3"/>
    <p:sldId id="275" r:id="rId4"/>
    <p:sldId id="271" r:id="rId5"/>
    <p:sldId id="257" r:id="rId6"/>
    <p:sldId id="259" r:id="rId7"/>
    <p:sldId id="261" r:id="rId8"/>
    <p:sldId id="274" r:id="rId9"/>
    <p:sldId id="256" r:id="rId10"/>
    <p:sldId id="296" r:id="rId11"/>
    <p:sldId id="272" r:id="rId12"/>
    <p:sldId id="29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92904"/>
  </p:normalViewPr>
  <p:slideViewPr>
    <p:cSldViewPr snapToGrid="0" snapToObjects="1">
      <p:cViewPr varScale="1">
        <p:scale>
          <a:sx n="35" d="100"/>
          <a:sy n="35" d="100"/>
        </p:scale>
        <p:origin x="1380" y="31"/>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0" d="100"/>
          <a:sy n="50" d="100"/>
        </p:scale>
        <p:origin x="2710" y="1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69C9EC-5296-D44A-A7E3-9D50F2CBDD28}" type="datetimeFigureOut">
              <a:rPr lang="en-US" smtClean="0"/>
              <a:t>5/17/2018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AE1346-2993-0F4D-AEB3-7C0F53CDDF6D}" type="slidenum">
              <a:rPr lang="en-US" smtClean="0"/>
              <a:t>‹#›</a:t>
            </a:fld>
            <a:endParaRPr lang="en-US"/>
          </a:p>
        </p:txBody>
      </p:sp>
    </p:spTree>
    <p:extLst>
      <p:ext uri="{BB962C8B-B14F-4D97-AF65-F5344CB8AC3E}">
        <p14:creationId xmlns:p14="http://schemas.microsoft.com/office/powerpoint/2010/main" val="10939764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8C79D6-1503-7C47-8D3D-9B8B046E9A19}" type="datetimeFigureOut">
              <a:rPr lang="en-US" smtClean="0"/>
              <a:t>5/17/2018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98C551-7708-9B49-90E3-D153F408E572}" type="slidenum">
              <a:rPr lang="en-US" smtClean="0"/>
              <a:t>‹#›</a:t>
            </a:fld>
            <a:endParaRPr lang="en-US"/>
          </a:p>
        </p:txBody>
      </p:sp>
    </p:spTree>
    <p:extLst>
      <p:ext uri="{BB962C8B-B14F-4D97-AF65-F5344CB8AC3E}">
        <p14:creationId xmlns:p14="http://schemas.microsoft.com/office/powerpoint/2010/main" val="5880962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98C551-7708-9B49-90E3-D153F408E572}" type="slidenum">
              <a:rPr lang="en-US" smtClean="0"/>
              <a:t>1</a:t>
            </a:fld>
            <a:endParaRPr lang="en-US"/>
          </a:p>
        </p:txBody>
      </p:sp>
    </p:spTree>
    <p:extLst>
      <p:ext uri="{BB962C8B-B14F-4D97-AF65-F5344CB8AC3E}">
        <p14:creationId xmlns:p14="http://schemas.microsoft.com/office/powerpoint/2010/main" val="963445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13</a:t>
            </a:fld>
            <a:endParaRPr lang="en-US"/>
          </a:p>
        </p:txBody>
      </p:sp>
    </p:spTree>
    <p:extLst>
      <p:ext uri="{BB962C8B-B14F-4D97-AF65-F5344CB8AC3E}">
        <p14:creationId xmlns:p14="http://schemas.microsoft.com/office/powerpoint/2010/main" val="3309820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2</a:t>
            </a:fld>
            <a:endParaRPr lang="en-US"/>
          </a:p>
        </p:txBody>
      </p:sp>
    </p:spTree>
    <p:extLst>
      <p:ext uri="{BB962C8B-B14F-4D97-AF65-F5344CB8AC3E}">
        <p14:creationId xmlns:p14="http://schemas.microsoft.com/office/powerpoint/2010/main" val="3129676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fld id="{A898C551-7708-9B49-90E3-D153F408E572}" type="slidenum">
              <a:rPr lang="en-US" smtClean="0"/>
              <a:pPr/>
              <a:t>3</a:t>
            </a:fld>
            <a:endParaRPr lang="en-US"/>
          </a:p>
        </p:txBody>
      </p:sp>
    </p:spTree>
    <p:extLst>
      <p:ext uri="{BB962C8B-B14F-4D97-AF65-F5344CB8AC3E}">
        <p14:creationId xmlns:p14="http://schemas.microsoft.com/office/powerpoint/2010/main" val="2639456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4</a:t>
            </a:fld>
            <a:endParaRPr lang="en-US"/>
          </a:p>
        </p:txBody>
      </p:sp>
    </p:spTree>
    <p:extLst>
      <p:ext uri="{BB962C8B-B14F-4D97-AF65-F5344CB8AC3E}">
        <p14:creationId xmlns:p14="http://schemas.microsoft.com/office/powerpoint/2010/main" val="2109582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000" dirty="0"/>
          </a:p>
        </p:txBody>
      </p:sp>
      <p:sp>
        <p:nvSpPr>
          <p:cNvPr id="4" name="Slide Number Placeholder 3"/>
          <p:cNvSpPr>
            <a:spLocks noGrp="1"/>
          </p:cNvSpPr>
          <p:nvPr>
            <p:ph type="sldNum" sz="quarter" idx="10"/>
          </p:nvPr>
        </p:nvSpPr>
        <p:spPr/>
        <p:txBody>
          <a:bodyPr/>
          <a:lstStyle/>
          <a:p>
            <a:fld id="{A898C551-7708-9B49-90E3-D153F408E572}" type="slidenum">
              <a:rPr lang="en-US" smtClean="0"/>
              <a:t>5</a:t>
            </a:fld>
            <a:endParaRPr lang="en-US"/>
          </a:p>
        </p:txBody>
      </p:sp>
    </p:spTree>
    <p:extLst>
      <p:ext uri="{BB962C8B-B14F-4D97-AF65-F5344CB8AC3E}">
        <p14:creationId xmlns:p14="http://schemas.microsoft.com/office/powerpoint/2010/main" val="361984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fld id="{A898C551-7708-9B49-90E3-D153F408E572}" type="slidenum">
              <a:rPr lang="en-US" smtClean="0"/>
              <a:t>7</a:t>
            </a:fld>
            <a:endParaRPr lang="en-US"/>
          </a:p>
        </p:txBody>
      </p:sp>
    </p:spTree>
    <p:extLst>
      <p:ext uri="{BB962C8B-B14F-4D97-AF65-F5344CB8AC3E}">
        <p14:creationId xmlns:p14="http://schemas.microsoft.com/office/powerpoint/2010/main" val="3625403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fld id="{A898C551-7708-9B49-90E3-D153F408E572}" type="slidenum">
              <a:rPr lang="en-US" smtClean="0"/>
              <a:t>8</a:t>
            </a:fld>
            <a:endParaRPr lang="en-US"/>
          </a:p>
        </p:txBody>
      </p:sp>
    </p:spTree>
    <p:extLst>
      <p:ext uri="{BB962C8B-B14F-4D97-AF65-F5344CB8AC3E}">
        <p14:creationId xmlns:p14="http://schemas.microsoft.com/office/powerpoint/2010/main" val="3526565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98C551-7708-9B49-90E3-D153F408E572}" type="slidenum">
              <a:rPr lang="en-US" smtClean="0"/>
              <a:t>9</a:t>
            </a:fld>
            <a:endParaRPr lang="en-US"/>
          </a:p>
        </p:txBody>
      </p:sp>
    </p:spTree>
    <p:extLst>
      <p:ext uri="{BB962C8B-B14F-4D97-AF65-F5344CB8AC3E}">
        <p14:creationId xmlns:p14="http://schemas.microsoft.com/office/powerpoint/2010/main" val="577175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kern="1200" dirty="0">
                <a:solidFill>
                  <a:schemeClr val="tx1"/>
                </a:solidFill>
                <a:effectLst/>
                <a:latin typeface="+mn-lt"/>
                <a:ea typeface="+mn-ea"/>
                <a:cs typeface="+mn-cs"/>
              </a:rPr>
              <a:t>10+1 HANDOUT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t>OPTIMIZE all ASCCC outreach channels…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t>Will use feedback provided today!</a:t>
            </a:r>
          </a:p>
          <a:p>
            <a:endParaRPr lang="en-US" sz="20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pPr/>
              <a:t>10</a:t>
            </a:fld>
            <a:endParaRPr lang="en-US"/>
          </a:p>
        </p:txBody>
      </p:sp>
    </p:spTree>
    <p:extLst>
      <p:ext uri="{BB962C8B-B14F-4D97-AF65-F5344CB8AC3E}">
        <p14:creationId xmlns:p14="http://schemas.microsoft.com/office/powerpoint/2010/main" val="2970538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Thursday, May 17, 2018</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C057FC-95B6-4D89-AFDA-ABA33EE921E5}" type="datetime2">
              <a:rPr lang="en-US" smtClean="0"/>
              <a:t>Thursday, May 17, 2018</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Thursday, May 17, 2018</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6A3A3-94A6-4E5B-AF39-173ACA3E61CC}" type="datetime2">
              <a:rPr lang="en-US" smtClean="0"/>
              <a:t>Thursday, May 17, 2018</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Thursday, May 17, 2018</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Thursday, May 17, 2018</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Thursday, May 17, 2018</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CD4847-11EF-4466-A8AD-85CDB7B49118}" type="datetime2">
              <a:rPr lang="en-US" smtClean="0"/>
              <a:t>Thursday, May 17, 2018</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Thursday, May 17, 2018</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Thursday, May 17, 2018</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Thursday, May 17, 2018</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Thursday, May 17, 2018</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b="1" cap="none" dirty="0">
                <a:cs typeface="Times New Roman"/>
              </a:rPr>
              <a:t>2018 Guided Pathways</a:t>
            </a:r>
            <a:br>
              <a:rPr lang="en-US" sz="4000" b="1" cap="none" dirty="0">
                <a:cs typeface="Times New Roman"/>
              </a:rPr>
            </a:br>
            <a:r>
              <a:rPr lang="en-US" sz="4000" b="1" cap="none" dirty="0">
                <a:cs typeface="Times New Roman"/>
              </a:rPr>
              <a:t>Regional Meeting</a:t>
            </a:r>
          </a:p>
        </p:txBody>
      </p:sp>
      <p:sp>
        <p:nvSpPr>
          <p:cNvPr id="4" name="Content Placeholder 3">
            <a:extLst>
              <a:ext uri="{FF2B5EF4-FFF2-40B4-BE49-F238E27FC236}">
                <a16:creationId xmlns:a16="http://schemas.microsoft.com/office/drawing/2014/main" id="{303B92CB-4FDF-43BD-A33E-34C4F015CAB8}"/>
              </a:ext>
            </a:extLst>
          </p:cNvPr>
          <p:cNvSpPr>
            <a:spLocks noGrp="1"/>
          </p:cNvSpPr>
          <p:nvPr>
            <p:ph sz="half" idx="1"/>
          </p:nvPr>
        </p:nvSpPr>
        <p:spPr>
          <a:xfrm>
            <a:off x="457200" y="2100458"/>
            <a:ext cx="8229600" cy="1328542"/>
          </a:xfrm>
        </p:spPr>
        <p:txBody>
          <a:bodyPr>
            <a:normAutofit/>
          </a:bodyPr>
          <a:lstStyle/>
          <a:p>
            <a:pPr marL="0" indent="0" algn="ctr">
              <a:buNone/>
            </a:pPr>
            <a:r>
              <a:rPr lang="en-US" sz="5400" b="1" spc="50" dirty="0">
                <a:ln w="9525" cmpd="sng">
                  <a:solidFill>
                    <a:schemeClr val="accent1"/>
                  </a:solidFill>
                  <a:prstDash val="solid"/>
                </a:ln>
                <a:solidFill>
                  <a:srgbClr val="70AD47">
                    <a:tint val="1000"/>
                  </a:srgbClr>
                </a:solidFill>
                <a:effectLst>
                  <a:glow rad="38100">
                    <a:schemeClr val="accent1">
                      <a:alpha val="40000"/>
                    </a:schemeClr>
                  </a:glow>
                </a:effectLst>
              </a:rPr>
              <a:t>WELCOME!</a:t>
            </a:r>
            <a:endParaRPr lang="en-US" sz="5400" dirty="0"/>
          </a:p>
        </p:txBody>
      </p:sp>
      <p:sp>
        <p:nvSpPr>
          <p:cNvPr id="6" name="Content Placeholder 5">
            <a:extLst>
              <a:ext uri="{FF2B5EF4-FFF2-40B4-BE49-F238E27FC236}">
                <a16:creationId xmlns:a16="http://schemas.microsoft.com/office/drawing/2014/main" id="{1057B655-8ACF-462C-939B-D492F8D8B7B7}"/>
              </a:ext>
            </a:extLst>
          </p:cNvPr>
          <p:cNvSpPr>
            <a:spLocks noGrp="1"/>
          </p:cNvSpPr>
          <p:nvPr>
            <p:ph sz="half" idx="2"/>
          </p:nvPr>
        </p:nvSpPr>
        <p:spPr>
          <a:xfrm>
            <a:off x="457200" y="3429001"/>
            <a:ext cx="8229600" cy="2120030"/>
          </a:xfrm>
        </p:spPr>
        <p:txBody>
          <a:bodyPr>
            <a:normAutofit/>
          </a:bodyPr>
          <a:lstStyle/>
          <a:p>
            <a:pPr marL="0" indent="0" algn="ctr">
              <a:buNone/>
            </a:pPr>
            <a:r>
              <a:rPr lang="en-US" sz="4000" b="1" dirty="0"/>
              <a:t>ASCCC Guided Pathways</a:t>
            </a:r>
          </a:p>
          <a:p>
            <a:pPr marL="0" indent="0" algn="ctr">
              <a:buNone/>
            </a:pPr>
            <a:r>
              <a:rPr lang="en-US" sz="4000" b="1" dirty="0"/>
              <a:t>REGIONAL MEETING</a:t>
            </a:r>
          </a:p>
        </p:txBody>
      </p:sp>
      <p:pic>
        <p:nvPicPr>
          <p:cNvPr id="5" name="Picture 4" descr="ASCCC_Logo"/>
          <p:cNvPicPr/>
          <p:nvPr/>
        </p:nvPicPr>
        <p:blipFill>
          <a:blip r:embed="rId3"/>
          <a:srcRect/>
          <a:stretch>
            <a:fillRect/>
          </a:stretch>
        </p:blipFill>
        <p:spPr bwMode="auto">
          <a:xfrm>
            <a:off x="2242159" y="412967"/>
            <a:ext cx="4659682" cy="1328542"/>
          </a:xfrm>
          <a:prstGeom prst="rect">
            <a:avLst/>
          </a:prstGeom>
          <a:noFill/>
          <a:ln w="9525">
            <a:noFill/>
            <a:miter lim="800000"/>
            <a:headEnd/>
            <a:tailEnd/>
          </a:ln>
        </p:spPr>
      </p:pic>
    </p:spTree>
    <p:extLst>
      <p:ext uri="{BB962C8B-B14F-4D97-AF65-F5344CB8AC3E}">
        <p14:creationId xmlns:p14="http://schemas.microsoft.com/office/powerpoint/2010/main" val="1918127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0F2D8-44D9-4745-83FF-95004E973D31}"/>
              </a:ext>
            </a:extLst>
          </p:cNvPr>
          <p:cNvSpPr>
            <a:spLocks noGrp="1"/>
          </p:cNvSpPr>
          <p:nvPr>
            <p:ph type="title"/>
          </p:nvPr>
        </p:nvSpPr>
        <p:spPr/>
        <p:txBody>
          <a:bodyPr>
            <a:normAutofit fontScale="90000"/>
          </a:bodyPr>
          <a:lstStyle/>
          <a:p>
            <a:pPr algn="ctr"/>
            <a:r>
              <a:rPr lang="en-US" b="1" dirty="0"/>
              <a:t>ASCCC GUIDED PATHWAYS</a:t>
            </a:r>
            <a:br>
              <a:rPr lang="en-US" b="1" dirty="0"/>
            </a:br>
            <a:r>
              <a:rPr lang="en-US" b="1" dirty="0"/>
              <a:t> TASK FORCE</a:t>
            </a:r>
          </a:p>
        </p:txBody>
      </p:sp>
      <p:sp>
        <p:nvSpPr>
          <p:cNvPr id="3" name="Content Placeholder 2">
            <a:extLst>
              <a:ext uri="{FF2B5EF4-FFF2-40B4-BE49-F238E27FC236}">
                <a16:creationId xmlns:a16="http://schemas.microsoft.com/office/drawing/2014/main" id="{5474F3D9-5D94-48CF-AEE4-830506A6AB2E}"/>
              </a:ext>
            </a:extLst>
          </p:cNvPr>
          <p:cNvSpPr>
            <a:spLocks noGrp="1"/>
          </p:cNvSpPr>
          <p:nvPr>
            <p:ph sz="half" idx="1"/>
          </p:nvPr>
        </p:nvSpPr>
        <p:spPr>
          <a:xfrm>
            <a:off x="131523" y="1866296"/>
            <a:ext cx="4352795" cy="4789684"/>
          </a:xfrm>
        </p:spPr>
        <p:txBody>
          <a:bodyPr>
            <a:noAutofit/>
          </a:bodyPr>
          <a:lstStyle/>
          <a:p>
            <a:r>
              <a:rPr lang="en-US" dirty="0"/>
              <a:t>Focus on Guided Pathways as it relates to shared governance processes, faculty involvement, and other aspects of the “10+1”</a:t>
            </a:r>
          </a:p>
          <a:p>
            <a:pPr marL="0" indent="0">
              <a:buNone/>
            </a:pPr>
            <a:endParaRPr lang="en-US" dirty="0"/>
          </a:p>
        </p:txBody>
      </p:sp>
      <p:sp>
        <p:nvSpPr>
          <p:cNvPr id="4" name="Content Placeholder 3">
            <a:extLst>
              <a:ext uri="{FF2B5EF4-FFF2-40B4-BE49-F238E27FC236}">
                <a16:creationId xmlns:a16="http://schemas.microsoft.com/office/drawing/2014/main" id="{C5AA2643-DA6E-4F13-81C8-97FBB92A13A9}"/>
              </a:ext>
            </a:extLst>
          </p:cNvPr>
          <p:cNvSpPr>
            <a:spLocks noGrp="1"/>
          </p:cNvSpPr>
          <p:nvPr>
            <p:ph sz="half" idx="2"/>
          </p:nvPr>
        </p:nvSpPr>
        <p:spPr>
          <a:xfrm>
            <a:off x="4659684" y="2511467"/>
            <a:ext cx="4278753" cy="3739021"/>
          </a:xfrm>
        </p:spPr>
        <p:txBody>
          <a:bodyPr>
            <a:normAutofit/>
          </a:bodyPr>
          <a:lstStyle/>
          <a:p>
            <a:pPr marL="0" indent="0">
              <a:buNone/>
            </a:pPr>
            <a:endParaRPr lang="en-US" dirty="0"/>
          </a:p>
          <a:p>
            <a:r>
              <a:rPr lang="en-US" dirty="0"/>
              <a:t>Support for FACULTY through events, local visits, website materials, various resources, ongoing needs assessment, and solutions development!</a:t>
            </a:r>
          </a:p>
          <a:p>
            <a:pPr marL="0" indent="0">
              <a:buNone/>
            </a:pPr>
            <a:endParaRPr lang="en-US" dirty="0"/>
          </a:p>
        </p:txBody>
      </p:sp>
    </p:spTree>
    <p:extLst>
      <p:ext uri="{BB962C8B-B14F-4D97-AF65-F5344CB8AC3E}">
        <p14:creationId xmlns:p14="http://schemas.microsoft.com/office/powerpoint/2010/main" val="2874366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E2F0E-8DCB-4788-A533-EC12BDED93E3}"/>
              </a:ext>
            </a:extLst>
          </p:cNvPr>
          <p:cNvSpPr>
            <a:spLocks noGrp="1"/>
          </p:cNvSpPr>
          <p:nvPr>
            <p:ph type="title"/>
          </p:nvPr>
        </p:nvSpPr>
        <p:spPr/>
        <p:txBody>
          <a:bodyPr>
            <a:normAutofit/>
          </a:bodyPr>
          <a:lstStyle/>
          <a:p>
            <a:pPr algn="ctr"/>
            <a:r>
              <a:rPr lang="en-US" sz="5400" b="1" dirty="0" err="1"/>
              <a:t>LaunchBoard</a:t>
            </a:r>
            <a:endParaRPr lang="en-US" sz="5400" b="1" dirty="0"/>
          </a:p>
        </p:txBody>
      </p:sp>
      <p:pic>
        <p:nvPicPr>
          <p:cNvPr id="1026" name="Picture 2" descr="https://www.calpassplus.org/Images/lb5Images/lb-partners.png">
            <a:extLst>
              <a:ext uri="{FF2B5EF4-FFF2-40B4-BE49-F238E27FC236}">
                <a16:creationId xmlns:a16="http://schemas.microsoft.com/office/drawing/2014/main" id="{B3DD04C2-D1F7-452E-8FDC-A276A8B6E750}"/>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340285" y="5184648"/>
            <a:ext cx="6682636" cy="966709"/>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380D8D68-BD57-4155-AF18-C5B22A794C09}"/>
              </a:ext>
            </a:extLst>
          </p:cNvPr>
          <p:cNvSpPr>
            <a:spLocks noGrp="1"/>
          </p:cNvSpPr>
          <p:nvPr>
            <p:ph sz="half" idx="2"/>
          </p:nvPr>
        </p:nvSpPr>
        <p:spPr>
          <a:xfrm>
            <a:off x="557408" y="1860115"/>
            <a:ext cx="8129392" cy="1929008"/>
          </a:xfrm>
        </p:spPr>
        <p:txBody>
          <a:bodyPr/>
          <a:lstStyle/>
          <a:p>
            <a:r>
              <a:rPr lang="en-US" dirty="0" err="1"/>
              <a:t>LaunchBoard</a:t>
            </a:r>
            <a:r>
              <a:rPr lang="en-US" dirty="0"/>
              <a:t> is a statewide data system which provides data to California community colleges on progress, employment, and earnings outcomes for both CTE and non-CTE pathways.</a:t>
            </a:r>
          </a:p>
        </p:txBody>
      </p:sp>
    </p:spTree>
    <p:extLst>
      <p:ext uri="{BB962C8B-B14F-4D97-AF65-F5344CB8AC3E}">
        <p14:creationId xmlns:p14="http://schemas.microsoft.com/office/powerpoint/2010/main" val="1994439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resources">
            <a:extLst>
              <a:ext uri="{FF2B5EF4-FFF2-40B4-BE49-F238E27FC236}">
                <a16:creationId xmlns:a16="http://schemas.microsoft.com/office/drawing/2014/main" id="{4BB4D32A-BBDE-49CA-B247-054502B583EF}"/>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41700" y="618995"/>
            <a:ext cx="8860599" cy="5907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2894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ctr"/>
            <a:r>
              <a:rPr lang="en-US" sz="7200" b="1" dirty="0"/>
              <a:t>Thank you!</a:t>
            </a:r>
          </a:p>
        </p:txBody>
      </p:sp>
      <p:sp>
        <p:nvSpPr>
          <p:cNvPr id="6" name="Content Placeholder 5"/>
          <p:cNvSpPr>
            <a:spLocks noGrp="1"/>
          </p:cNvSpPr>
          <p:nvPr>
            <p:ph sz="half" idx="1"/>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buNone/>
            </a:pPr>
            <a:endParaRPr lang="en-US" dirty="0"/>
          </a:p>
        </p:txBody>
      </p:sp>
      <p:sp>
        <p:nvSpPr>
          <p:cNvPr id="2" name="Content Placeholder 1">
            <a:extLst>
              <a:ext uri="{FF2B5EF4-FFF2-40B4-BE49-F238E27FC236}">
                <a16:creationId xmlns:a16="http://schemas.microsoft.com/office/drawing/2014/main" id="{B6C6DE46-3816-4B2A-82E3-90954A086A02}"/>
              </a:ext>
            </a:extLst>
          </p:cNvPr>
          <p:cNvSpPr>
            <a:spLocks noGrp="1"/>
          </p:cNvSpPr>
          <p:nvPr>
            <p:ph sz="half" idx="2"/>
          </p:nvPr>
        </p:nvSpPr>
        <p:spPr>
          <a:xfrm>
            <a:off x="294362" y="1673352"/>
            <a:ext cx="8392438" cy="4718304"/>
          </a:xfrm>
        </p:spPr>
        <p:txBody>
          <a:bodyPr/>
          <a:lstStyle/>
          <a:p>
            <a:pPr algn="ctr">
              <a:buFont typeface="Wingdings" panose="05000000000000000000" pitchFamily="2" charset="2"/>
              <a:buChar char="ü"/>
            </a:pPr>
            <a:r>
              <a:rPr lang="en-US" b="1" dirty="0">
                <a:solidFill>
                  <a:srgbClr val="C00000"/>
                </a:solidFill>
              </a:rPr>
              <a:t>SAVE THE DATE!</a:t>
            </a:r>
          </a:p>
          <a:p>
            <a:pPr marL="0" indent="0" algn="ctr">
              <a:buNone/>
            </a:pPr>
            <a:r>
              <a:rPr lang="en-US" dirty="0"/>
              <a:t>Academic Academy: Guided Pathways</a:t>
            </a:r>
          </a:p>
          <a:p>
            <a:pPr marL="0" indent="0" algn="ctr">
              <a:buNone/>
            </a:pPr>
            <a:r>
              <a:rPr lang="en-US" dirty="0"/>
              <a:t>September 14</a:t>
            </a:r>
            <a:r>
              <a:rPr lang="en-US" baseline="30000" dirty="0"/>
              <a:t>th</a:t>
            </a:r>
            <a:r>
              <a:rPr lang="en-US" dirty="0"/>
              <a:t> – 15</a:t>
            </a:r>
            <a:r>
              <a:rPr lang="en-US" baseline="30000" dirty="0"/>
              <a:t>th</a:t>
            </a:r>
            <a:r>
              <a:rPr lang="en-US" dirty="0"/>
              <a:t>, 2018</a:t>
            </a:r>
          </a:p>
          <a:p>
            <a:pPr marL="0" indent="0" algn="ctr">
              <a:buNone/>
            </a:pPr>
            <a:r>
              <a:rPr lang="en-US" dirty="0"/>
              <a:t>Embassy Suites, South San Francisco Airport</a:t>
            </a:r>
          </a:p>
          <a:p>
            <a:pPr marL="0" indent="0" algn="ctr">
              <a:buNone/>
            </a:pPr>
            <a:r>
              <a:rPr lang="en-US" b="1" dirty="0">
                <a:solidFill>
                  <a:srgbClr val="C00000"/>
                </a:solidFill>
              </a:rPr>
              <a:t>~~~~~~~</a:t>
            </a:r>
          </a:p>
          <a:p>
            <a:pPr marL="0" indent="0" algn="ctr">
              <a:buNone/>
            </a:pPr>
            <a:r>
              <a:rPr lang="en-US" dirty="0"/>
              <a:t>ASCCC Guided Pathways Task Force</a:t>
            </a:r>
          </a:p>
          <a:p>
            <a:pPr marL="0" indent="0" algn="ctr">
              <a:buNone/>
            </a:pPr>
            <a:r>
              <a:rPr lang="en-US" dirty="0"/>
              <a:t>WEBSITE + RESOURCES!</a:t>
            </a:r>
          </a:p>
          <a:p>
            <a:pPr marL="0" indent="0" algn="ctr">
              <a:buNone/>
            </a:pPr>
            <a:r>
              <a:rPr lang="en-US" b="1" dirty="0">
                <a:solidFill>
                  <a:srgbClr val="C00000"/>
                </a:solidFill>
              </a:rPr>
              <a:t>~~~~~~~</a:t>
            </a:r>
          </a:p>
          <a:p>
            <a:pPr marL="0" indent="0" algn="ctr">
              <a:buNone/>
            </a:pPr>
            <a:r>
              <a:rPr lang="en-US" dirty="0"/>
              <a:t>AND MORE!</a:t>
            </a:r>
          </a:p>
        </p:txBody>
      </p:sp>
    </p:spTree>
    <p:extLst>
      <p:ext uri="{BB962C8B-B14F-4D97-AF65-F5344CB8AC3E}">
        <p14:creationId xmlns:p14="http://schemas.microsoft.com/office/powerpoint/2010/main" val="1051583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3EC38D2A-F615-4820-AC14-99FCC35871E3}"/>
              </a:ext>
            </a:extLst>
          </p:cNvPr>
          <p:cNvPicPr>
            <a:picLocks noGrp="1" noChangeAspect="1"/>
          </p:cNvPicPr>
          <p:nvPr>
            <p:ph idx="4294967295"/>
          </p:nvPr>
        </p:nvPicPr>
        <p:blipFill>
          <a:blip r:embed="rId3" cstate="email">
            <a:extLst>
              <a:ext uri="{28A0092B-C50C-407E-A947-70E740481C1C}">
                <a14:useLocalDpi xmlns:a14="http://schemas.microsoft.com/office/drawing/2010/main" val="0"/>
              </a:ext>
            </a:extLst>
          </a:blip>
          <a:stretch>
            <a:fillRect/>
          </a:stretch>
        </p:blipFill>
        <p:spPr>
          <a:xfrm>
            <a:off x="321969" y="250521"/>
            <a:ext cx="8723060" cy="6551111"/>
          </a:xfrm>
          <a:prstGeom prst="rect">
            <a:avLst/>
          </a:prstGeom>
        </p:spPr>
      </p:pic>
    </p:spTree>
    <p:extLst>
      <p:ext uri="{BB962C8B-B14F-4D97-AF65-F5344CB8AC3E}">
        <p14:creationId xmlns:p14="http://schemas.microsoft.com/office/powerpoint/2010/main" val="278265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6000" b="1" dirty="0">
                <a:solidFill>
                  <a:schemeClr val="tx1"/>
                </a:solidFill>
                <a:latin typeface="+mn-lt"/>
                <a:cs typeface="Times New Roman"/>
              </a:rPr>
              <a:t>REMEMBER…</a:t>
            </a:r>
          </a:p>
        </p:txBody>
      </p:sp>
      <p:sp>
        <p:nvSpPr>
          <p:cNvPr id="3" name="Content Placeholder 2"/>
          <p:cNvSpPr>
            <a:spLocks noGrp="1"/>
          </p:cNvSpPr>
          <p:nvPr>
            <p:ph idx="1"/>
          </p:nvPr>
        </p:nvSpPr>
        <p:spPr>
          <a:xfrm>
            <a:off x="567680" y="2138256"/>
            <a:ext cx="7630605" cy="4092423"/>
          </a:xfrm>
        </p:spPr>
        <p:txBody>
          <a:bodyPr>
            <a:normAutofit fontScale="92500" lnSpcReduction="20000"/>
          </a:bodyPr>
          <a:lstStyle/>
          <a:p>
            <a:pPr marL="0" indent="0">
              <a:buNone/>
            </a:pPr>
            <a:endParaRPr lang="en-US" dirty="0">
              <a:latin typeface="Times New Roman"/>
              <a:cs typeface="Times New Roman"/>
            </a:endParaRPr>
          </a:p>
          <a:p>
            <a:pPr marL="0" indent="0">
              <a:buNone/>
            </a:pPr>
            <a:endParaRPr lang="en-US" dirty="0">
              <a:latin typeface="Times New Roman"/>
              <a:cs typeface="Times New Roman"/>
            </a:endParaRPr>
          </a:p>
          <a:p>
            <a:pPr marL="0" indent="0">
              <a:buNone/>
            </a:pPr>
            <a:endParaRPr lang="en-US" dirty="0">
              <a:latin typeface="Times New Roman"/>
              <a:cs typeface="Times New Roman"/>
            </a:endParaRPr>
          </a:p>
          <a:p>
            <a:pPr marL="0" indent="0">
              <a:buNone/>
            </a:pPr>
            <a:endParaRPr lang="en-US" dirty="0">
              <a:latin typeface="Times New Roman"/>
              <a:cs typeface="Times New Roman"/>
            </a:endParaRPr>
          </a:p>
          <a:p>
            <a:pPr marL="0" indent="0">
              <a:buNone/>
            </a:pPr>
            <a:endParaRPr lang="en-US" dirty="0">
              <a:latin typeface="Times New Roman"/>
              <a:cs typeface="Times New Roman"/>
            </a:endParaRPr>
          </a:p>
          <a:p>
            <a:pPr marL="0" indent="0">
              <a:buNone/>
            </a:pPr>
            <a:endParaRPr lang="en-US" dirty="0">
              <a:latin typeface="Times New Roman"/>
              <a:cs typeface="Times New Roman"/>
            </a:endParaRPr>
          </a:p>
          <a:p>
            <a:pPr marL="0" indent="0">
              <a:buNone/>
            </a:pPr>
            <a:endParaRPr lang="en-US" dirty="0">
              <a:latin typeface="Times New Roman"/>
              <a:cs typeface="Times New Roman"/>
            </a:endParaRPr>
          </a:p>
          <a:p>
            <a:pPr marL="0" indent="0">
              <a:buNone/>
            </a:pPr>
            <a:endParaRPr lang="en-US" dirty="0">
              <a:latin typeface="Times New Roman"/>
              <a:cs typeface="Times New Roman"/>
            </a:endParaRPr>
          </a:p>
          <a:p>
            <a:pPr marL="0" indent="0">
              <a:buNone/>
            </a:pPr>
            <a:endParaRPr lang="en-US" dirty="0">
              <a:latin typeface="Times New Roman"/>
              <a:cs typeface="Times New Roman"/>
            </a:endParaRPr>
          </a:p>
          <a:p>
            <a:pPr marL="0" indent="0" algn="ctr">
              <a:buNone/>
            </a:pPr>
            <a:endParaRPr lang="en-US" dirty="0">
              <a:latin typeface="Times New Roman"/>
              <a:cs typeface="Times New Roman"/>
            </a:endParaRPr>
          </a:p>
          <a:p>
            <a:pPr marL="0" indent="0" algn="ctr">
              <a:buNone/>
            </a:pPr>
            <a:r>
              <a:rPr lang="mr-IN" sz="3500" b="1" dirty="0">
                <a:solidFill>
                  <a:srgbClr val="C00000"/>
                </a:solidFill>
                <a:cs typeface="Times New Roman"/>
              </a:rPr>
              <a:t>…</a:t>
            </a:r>
            <a:r>
              <a:rPr lang="en-US" sz="3500" b="1" dirty="0">
                <a:solidFill>
                  <a:srgbClr val="C00000"/>
                </a:solidFill>
                <a:cs typeface="Times New Roman"/>
              </a:rPr>
              <a:t>this all about the students!</a:t>
            </a:r>
          </a:p>
        </p:txBody>
      </p:sp>
      <p:pic>
        <p:nvPicPr>
          <p:cNvPr id="1026" name="Picture 2" descr="Image result for flashing light bulb animated gif">
            <a:extLst>
              <a:ext uri="{FF2B5EF4-FFF2-40B4-BE49-F238E27FC236}">
                <a16:creationId xmlns:a16="http://schemas.microsoft.com/office/drawing/2014/main" id="{5824D865-F900-4184-BC4A-199AAFE0C7B1}"/>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1656" y="1707303"/>
            <a:ext cx="3532340" cy="3607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621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9B6CC-00FC-4E82-8CE4-805A5DF75607}"/>
              </a:ext>
            </a:extLst>
          </p:cNvPr>
          <p:cNvSpPr>
            <a:spLocks noGrp="1"/>
          </p:cNvSpPr>
          <p:nvPr>
            <p:ph type="title"/>
          </p:nvPr>
        </p:nvSpPr>
        <p:spPr/>
        <p:txBody>
          <a:bodyPr>
            <a:normAutofit/>
          </a:bodyPr>
          <a:lstStyle/>
          <a:p>
            <a:pPr algn="ctr"/>
            <a:r>
              <a:rPr lang="en-US" sz="5400" b="1" dirty="0"/>
              <a:t>INTRODUCTIONS</a:t>
            </a:r>
          </a:p>
        </p:txBody>
      </p:sp>
      <p:sp>
        <p:nvSpPr>
          <p:cNvPr id="3" name="Content Placeholder 2">
            <a:extLst>
              <a:ext uri="{FF2B5EF4-FFF2-40B4-BE49-F238E27FC236}">
                <a16:creationId xmlns:a16="http://schemas.microsoft.com/office/drawing/2014/main" id="{4F002AEA-0752-4CD0-BA15-747258CC401E}"/>
              </a:ext>
            </a:extLst>
          </p:cNvPr>
          <p:cNvSpPr>
            <a:spLocks noGrp="1"/>
          </p:cNvSpPr>
          <p:nvPr>
            <p:ph idx="1"/>
          </p:nvPr>
        </p:nvSpPr>
        <p:spPr>
          <a:xfrm>
            <a:off x="68893" y="1747380"/>
            <a:ext cx="9012477" cy="4729619"/>
          </a:xfrm>
        </p:spPr>
        <p:txBody>
          <a:bodyPr>
            <a:normAutofit fontScale="92500" lnSpcReduction="10000"/>
          </a:bodyPr>
          <a:lstStyle/>
          <a:p>
            <a:r>
              <a:rPr lang="en-US" sz="2200" b="1" dirty="0"/>
              <a:t>Randy Beach</a:t>
            </a:r>
            <a:r>
              <a:rPr lang="en-US" sz="2200" dirty="0"/>
              <a:t>: ASCCC Executive, Guided Pathways Task Force</a:t>
            </a:r>
          </a:p>
          <a:p>
            <a:r>
              <a:rPr lang="en-US" sz="2200" b="1" dirty="0"/>
              <a:t>Jeff Burdick</a:t>
            </a:r>
            <a:r>
              <a:rPr lang="en-US" sz="2200" dirty="0"/>
              <a:t>: Guided Pathways Faculty Lead, Field Guide</a:t>
            </a:r>
          </a:p>
          <a:p>
            <a:r>
              <a:rPr lang="en-US" sz="2200" b="1" dirty="0"/>
              <a:t>Rebecca Eikey</a:t>
            </a:r>
            <a:r>
              <a:rPr lang="en-US" sz="2200" dirty="0"/>
              <a:t>: ASCCC Executive, Guided Pathways Task Force</a:t>
            </a:r>
          </a:p>
          <a:p>
            <a:r>
              <a:rPr lang="en-US" sz="2200" b="1" dirty="0"/>
              <a:t>Janet Fulks</a:t>
            </a:r>
            <a:r>
              <a:rPr lang="en-US" sz="2200" dirty="0"/>
              <a:t>: Guided Pathways Faculty Lead, Capacity Building</a:t>
            </a:r>
          </a:p>
          <a:p>
            <a:r>
              <a:rPr lang="en-US" sz="2200" b="1" dirty="0"/>
              <a:t>Derek Majors</a:t>
            </a:r>
            <a:r>
              <a:rPr lang="en-US" sz="2200" dirty="0"/>
              <a:t>: Guided Pathways Facilitator</a:t>
            </a:r>
          </a:p>
          <a:p>
            <a:r>
              <a:rPr lang="en-US" sz="2200" b="1" dirty="0"/>
              <a:t>Ginni May</a:t>
            </a:r>
            <a:r>
              <a:rPr lang="en-US" sz="2200" dirty="0"/>
              <a:t>: ASCCC Executive, Guided Pathways Task Force</a:t>
            </a:r>
          </a:p>
          <a:p>
            <a:r>
              <a:rPr lang="en-US" sz="2200" b="1" dirty="0"/>
              <a:t>Cynthia Orozco</a:t>
            </a:r>
            <a:r>
              <a:rPr lang="en-US" sz="2200" dirty="0"/>
              <a:t>: Guided Pathways Task Force, Librarian</a:t>
            </a:r>
          </a:p>
          <a:p>
            <a:r>
              <a:rPr lang="en-US" sz="2200" b="1" dirty="0"/>
              <a:t>Michelle </a:t>
            </a:r>
            <a:r>
              <a:rPr lang="en-US" sz="2200" b="1" dirty="0" err="1"/>
              <a:t>Pilati</a:t>
            </a:r>
            <a:r>
              <a:rPr lang="en-US" sz="2200" dirty="0"/>
              <a:t>: Guided Pathways Faculty Lead, Tool Development</a:t>
            </a:r>
          </a:p>
          <a:p>
            <a:r>
              <a:rPr lang="en-US" sz="2200" b="1" dirty="0"/>
              <a:t>Carrie Roberson</a:t>
            </a:r>
            <a:r>
              <a:rPr lang="en-US" sz="2200" dirty="0"/>
              <a:t>: ASCCC Guided Pathways Task Force- Chair</a:t>
            </a:r>
          </a:p>
          <a:p>
            <a:r>
              <a:rPr lang="en-US" sz="2200" b="1" dirty="0" err="1"/>
              <a:t>Gwyer</a:t>
            </a:r>
            <a:r>
              <a:rPr lang="en-US" sz="2200" b="1" dirty="0"/>
              <a:t> Schuyler</a:t>
            </a:r>
            <a:r>
              <a:rPr lang="en-US" sz="2200" dirty="0"/>
              <a:t>: Guided Pathways Task Force, Counselor</a:t>
            </a:r>
          </a:p>
          <a:p>
            <a:pPr marL="0" indent="0">
              <a:buNone/>
            </a:pPr>
            <a:endParaRPr lang="en-US" sz="2200" dirty="0"/>
          </a:p>
          <a:p>
            <a:pPr marL="0" indent="0" algn="ctr">
              <a:buNone/>
            </a:pPr>
            <a:endParaRPr lang="en-US" sz="2200" b="1" dirty="0"/>
          </a:p>
          <a:p>
            <a:pPr marL="0" indent="0" algn="ctr">
              <a:buNone/>
            </a:pPr>
            <a:r>
              <a:rPr lang="en-US" sz="2200" b="1" dirty="0"/>
              <a:t>…AND YOU!</a:t>
            </a:r>
          </a:p>
        </p:txBody>
      </p:sp>
    </p:spTree>
    <p:extLst>
      <p:ext uri="{BB962C8B-B14F-4D97-AF65-F5344CB8AC3E}">
        <p14:creationId xmlns:p14="http://schemas.microsoft.com/office/powerpoint/2010/main" val="130228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a:cs typeface="Times New Roman"/>
              </a:rPr>
              <a:t>Liaisons UNITE!</a:t>
            </a:r>
          </a:p>
        </p:txBody>
      </p:sp>
      <p:sp>
        <p:nvSpPr>
          <p:cNvPr id="3" name="Content Placeholder 2"/>
          <p:cNvSpPr>
            <a:spLocks noGrp="1"/>
          </p:cNvSpPr>
          <p:nvPr>
            <p:ph idx="1"/>
          </p:nvPr>
        </p:nvSpPr>
        <p:spPr>
          <a:xfrm>
            <a:off x="2974932" y="1672225"/>
            <a:ext cx="5810253" cy="5110619"/>
          </a:xfrm>
        </p:spPr>
        <p:txBody>
          <a:bodyPr>
            <a:normAutofit fontScale="92500"/>
          </a:bodyPr>
          <a:lstStyle/>
          <a:p>
            <a:pPr>
              <a:buFont typeface="Wingdings" charset="2"/>
              <a:buChar char="q"/>
            </a:pPr>
            <a:r>
              <a:rPr lang="en-US" sz="2800" dirty="0">
                <a:latin typeface="Times New Roman"/>
                <a:cs typeface="Times New Roman"/>
              </a:rPr>
              <a:t>  </a:t>
            </a:r>
            <a:r>
              <a:rPr lang="en-US" sz="2800" b="1" dirty="0">
                <a:cs typeface="Times New Roman"/>
              </a:rPr>
              <a:t>I am </a:t>
            </a:r>
            <a:r>
              <a:rPr lang="en-US" sz="2800" dirty="0">
                <a:cs typeface="Times New Roman"/>
              </a:rPr>
              <a:t>an ASCCC Guided  Pathway Liaison</a:t>
            </a:r>
          </a:p>
          <a:p>
            <a:pPr>
              <a:buFont typeface="Wingdings" charset="2"/>
              <a:buChar char="q"/>
            </a:pPr>
            <a:r>
              <a:rPr lang="en-US" sz="2800" dirty="0">
                <a:cs typeface="Times New Roman"/>
              </a:rPr>
              <a:t>  </a:t>
            </a:r>
            <a:r>
              <a:rPr lang="en-US" sz="2800" dirty="0"/>
              <a:t>Appointed by local senate presidents → ASCCC</a:t>
            </a:r>
          </a:p>
          <a:p>
            <a:pPr>
              <a:buFont typeface="Wingdings" charset="2"/>
              <a:buChar char="q"/>
            </a:pPr>
            <a:r>
              <a:rPr lang="en-US" sz="2800" dirty="0"/>
              <a:t>Overall purpose: </a:t>
            </a:r>
          </a:p>
          <a:p>
            <a:pPr marL="0" indent="0">
              <a:buNone/>
            </a:pPr>
            <a:r>
              <a:rPr lang="en-US" sz="2800" dirty="0"/>
              <a:t>Support local senates to address the impacts of a guided pathways framework which requires engaging in deliberative conversations with faculty, students, staff, and administrators, and creating collaborations around guided pathway efforts.</a:t>
            </a:r>
          </a:p>
          <a:p>
            <a:pPr>
              <a:buFont typeface="Wingdings" charset="2"/>
              <a:buChar char="q"/>
            </a:pPr>
            <a:endParaRPr lang="en-US" sz="2800" b="1" dirty="0">
              <a:cs typeface="Times New Roman"/>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625" y="2589418"/>
            <a:ext cx="2787448" cy="2491868"/>
          </a:xfrm>
          <a:prstGeom prst="rect">
            <a:avLst/>
          </a:prstGeom>
        </p:spPr>
      </p:pic>
    </p:spTree>
    <p:extLst>
      <p:ext uri="{BB962C8B-B14F-4D97-AF65-F5344CB8AC3E}">
        <p14:creationId xmlns:p14="http://schemas.microsoft.com/office/powerpoint/2010/main" val="2762427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257" y="864296"/>
            <a:ext cx="8642959" cy="801666"/>
          </a:xfrm>
        </p:spPr>
        <p:txBody>
          <a:bodyPr>
            <a:normAutofit fontScale="90000"/>
          </a:bodyPr>
          <a:lstStyle/>
          <a:p>
            <a:pPr algn="ctr"/>
            <a:r>
              <a:rPr lang="en-US" b="1" dirty="0"/>
              <a:t>What does a </a:t>
            </a:r>
            <a:br>
              <a:rPr lang="en-US" b="1" dirty="0"/>
            </a:br>
            <a:r>
              <a:rPr lang="en-US" b="1" dirty="0"/>
              <a:t>Guided Pathways </a:t>
            </a:r>
            <a:br>
              <a:rPr lang="en-US" b="1" dirty="0"/>
            </a:br>
            <a:r>
              <a:rPr lang="en-US" b="1" dirty="0"/>
              <a:t>Liaison do?</a:t>
            </a:r>
          </a:p>
        </p:txBody>
      </p:sp>
      <p:sp>
        <p:nvSpPr>
          <p:cNvPr id="3" name="Content Placeholder 2"/>
          <p:cNvSpPr>
            <a:spLocks noGrp="1"/>
          </p:cNvSpPr>
          <p:nvPr>
            <p:ph idx="1"/>
          </p:nvPr>
        </p:nvSpPr>
        <p:spPr>
          <a:xfrm>
            <a:off x="457200" y="2348630"/>
            <a:ext cx="8229600" cy="3062614"/>
          </a:xfrm>
        </p:spPr>
        <p:txBody>
          <a:bodyPr>
            <a:normAutofit lnSpcReduction="10000"/>
          </a:bodyPr>
          <a:lstStyle/>
          <a:p>
            <a:r>
              <a:rPr lang="en-US" sz="2800" dirty="0"/>
              <a:t>Liaisons can do as much or as manageable as their time and local senate structure allows!</a:t>
            </a:r>
          </a:p>
          <a:p>
            <a:pPr marL="0" indent="0">
              <a:buNone/>
            </a:pPr>
            <a:endParaRPr lang="en-US" sz="1500" dirty="0"/>
          </a:p>
          <a:p>
            <a:r>
              <a:rPr lang="en-US" sz="2800" dirty="0"/>
              <a:t>Two things are required:</a:t>
            </a:r>
          </a:p>
          <a:p>
            <a:pPr lvl="1"/>
            <a:r>
              <a:rPr lang="en-US" sz="2200" dirty="0"/>
              <a:t>Sign up for the ASCCC Guided Pathways Liaison listserv (ANYONE CAN JOIN!)</a:t>
            </a:r>
          </a:p>
          <a:p>
            <a:pPr lvl="1"/>
            <a:r>
              <a:rPr lang="en-US" sz="2200" dirty="0"/>
              <a:t>Communicate with your local senate and faculty regarding statewide conversations relevant to their college</a:t>
            </a:r>
          </a:p>
          <a:p>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422477" y="5010410"/>
            <a:ext cx="2169769" cy="1599396"/>
          </a:xfrm>
          <a:prstGeom prst="rect">
            <a:avLst/>
          </a:prstGeom>
        </p:spPr>
      </p:pic>
    </p:spTree>
    <p:extLst>
      <p:ext uri="{BB962C8B-B14F-4D97-AF65-F5344CB8AC3E}">
        <p14:creationId xmlns:p14="http://schemas.microsoft.com/office/powerpoint/2010/main" val="1145823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Participate with local senate:</a:t>
            </a:r>
            <a:r>
              <a:rPr lang="en-US" dirty="0"/>
              <a:t>	</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ü"/>
            </a:pPr>
            <a:r>
              <a:rPr lang="en-US" dirty="0"/>
              <a:t>Attend meetings as designated liaison</a:t>
            </a:r>
          </a:p>
          <a:p>
            <a:pPr>
              <a:buFont typeface="Wingdings" panose="05000000000000000000" pitchFamily="2" charset="2"/>
              <a:buChar char="ü"/>
            </a:pPr>
            <a:r>
              <a:rPr lang="en-US" dirty="0"/>
              <a:t>Give a liaison report as regularly, or as requested</a:t>
            </a:r>
          </a:p>
          <a:p>
            <a:pPr lvl="1"/>
            <a:r>
              <a:rPr lang="en-US" sz="1800" dirty="0"/>
              <a:t>Written or oral depending on local practice</a:t>
            </a:r>
          </a:p>
          <a:p>
            <a:pPr lvl="1"/>
            <a:r>
              <a:rPr lang="en-US" sz="1800" dirty="0"/>
              <a:t>Help to keep senators informed on specific issues &amp; topics</a:t>
            </a:r>
          </a:p>
          <a:p>
            <a:pPr>
              <a:buFont typeface="Wingdings" panose="05000000000000000000" pitchFamily="2" charset="2"/>
              <a:buChar char="ü"/>
            </a:pPr>
            <a:r>
              <a:rPr lang="en-US" dirty="0"/>
              <a:t>Share liaison perspectives with senators/ other liaisons</a:t>
            </a:r>
          </a:p>
          <a:p>
            <a:pPr>
              <a:buFont typeface="Wingdings" panose="05000000000000000000" pitchFamily="2" charset="2"/>
              <a:buChar char="ü"/>
            </a:pPr>
            <a:r>
              <a:rPr lang="en-US" dirty="0"/>
              <a:t>Recognize impact of possible senate actions related to implementing a guided pathways framework on students and programs</a:t>
            </a:r>
          </a:p>
          <a:p>
            <a:pPr>
              <a:buFont typeface="Wingdings" panose="05000000000000000000" pitchFamily="2" charset="2"/>
              <a:buChar char="ü"/>
            </a:pPr>
            <a:r>
              <a:rPr lang="en-US" dirty="0"/>
              <a:t>Consider being a senator </a:t>
            </a:r>
          </a:p>
          <a:p>
            <a:pPr lvl="1"/>
            <a:r>
              <a:rPr lang="en-US" sz="1800" dirty="0"/>
              <a:t>OR recruit other faculty to serve as senators</a:t>
            </a:r>
          </a:p>
          <a:p>
            <a:pPr lvl="1"/>
            <a:r>
              <a:rPr lang="en-US" sz="1800" dirty="0"/>
              <a:t>Helps to further increase necessary connections to senate</a:t>
            </a:r>
          </a:p>
          <a:p>
            <a:pPr lvl="1"/>
            <a:r>
              <a:rPr lang="en-US" sz="1800" dirty="0"/>
              <a:t>Helps to further senate’s understanding of statewide academic &amp; professional matters</a:t>
            </a:r>
          </a:p>
          <a:p>
            <a:pPr lvl="1"/>
            <a:endParaRPr lang="en-US" dirty="0"/>
          </a:p>
        </p:txBody>
      </p:sp>
    </p:spTree>
    <p:extLst>
      <p:ext uri="{BB962C8B-B14F-4D97-AF65-F5344CB8AC3E}">
        <p14:creationId xmlns:p14="http://schemas.microsoft.com/office/powerpoint/2010/main" val="939290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9F03C-7B8F-425D-9F95-33E875705292}"/>
              </a:ext>
            </a:extLst>
          </p:cNvPr>
          <p:cNvSpPr>
            <a:spLocks noGrp="1"/>
          </p:cNvSpPr>
          <p:nvPr>
            <p:ph type="title"/>
          </p:nvPr>
        </p:nvSpPr>
        <p:spPr>
          <a:xfrm>
            <a:off x="206679" y="388307"/>
            <a:ext cx="8724379" cy="1609405"/>
          </a:xfrm>
        </p:spPr>
        <p:txBody>
          <a:bodyPr>
            <a:normAutofit/>
          </a:bodyPr>
          <a:lstStyle/>
          <a:p>
            <a:pPr algn="ctr"/>
            <a:r>
              <a:rPr lang="en-US" b="1" dirty="0"/>
              <a:t>What is our WHY? </a:t>
            </a:r>
            <a:br>
              <a:rPr lang="en-US" b="1" dirty="0"/>
            </a:br>
            <a:r>
              <a:rPr lang="en-US" b="1" dirty="0"/>
              <a:t>10+1 … and other numbers!</a:t>
            </a:r>
          </a:p>
        </p:txBody>
      </p:sp>
      <p:sp>
        <p:nvSpPr>
          <p:cNvPr id="3" name="Content Placeholder 2">
            <a:extLst>
              <a:ext uri="{FF2B5EF4-FFF2-40B4-BE49-F238E27FC236}">
                <a16:creationId xmlns:a16="http://schemas.microsoft.com/office/drawing/2014/main" id="{B1C2789C-7856-4AAD-8CB0-7ADBF81182B5}"/>
              </a:ext>
            </a:extLst>
          </p:cNvPr>
          <p:cNvSpPr>
            <a:spLocks noGrp="1"/>
          </p:cNvSpPr>
          <p:nvPr>
            <p:ph sz="half" idx="1"/>
          </p:nvPr>
        </p:nvSpPr>
        <p:spPr>
          <a:xfrm>
            <a:off x="206679" y="2148214"/>
            <a:ext cx="5041725" cy="4243442"/>
          </a:xfrm>
        </p:spPr>
        <p:txBody>
          <a:bodyPr>
            <a:normAutofit fontScale="92500" lnSpcReduction="20000"/>
          </a:bodyPr>
          <a:lstStyle/>
          <a:p>
            <a:pPr marL="0" indent="0" algn="ctr">
              <a:buNone/>
            </a:pPr>
            <a:r>
              <a:rPr lang="en-US" dirty="0"/>
              <a:t>As our colleges determine </a:t>
            </a:r>
            <a:r>
              <a:rPr lang="en-US" i="1" dirty="0"/>
              <a:t>how</a:t>
            </a:r>
            <a:r>
              <a:rPr lang="en-US" dirty="0"/>
              <a:t> to implement Guided Pathways, they must begin by determining their own local “why.” In order to define your approach to moving forward, you must first explore and define your local reasons for implementing a Guided Pathways framework at your local campus. Determining that “why” can be the first step in identifying your “how” and can help define priorities.</a:t>
            </a:r>
          </a:p>
          <a:p>
            <a:pPr marL="0" indent="0">
              <a:buNone/>
            </a:pPr>
            <a:endParaRPr lang="en-US" dirty="0"/>
          </a:p>
        </p:txBody>
      </p:sp>
      <p:pic>
        <p:nvPicPr>
          <p:cNvPr id="7" name="Picture 6">
            <a:extLst>
              <a:ext uri="{FF2B5EF4-FFF2-40B4-BE49-F238E27FC236}">
                <a16:creationId xmlns:a16="http://schemas.microsoft.com/office/drawing/2014/main" id="{41EB6FDE-B871-4FB7-9AE9-9912106B38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5617" y="1997713"/>
            <a:ext cx="3113500" cy="4762500"/>
          </a:xfrm>
          <a:prstGeom prst="rect">
            <a:avLst/>
          </a:prstGeom>
        </p:spPr>
      </p:pic>
    </p:spTree>
    <p:extLst>
      <p:ext uri="{BB962C8B-B14F-4D97-AF65-F5344CB8AC3E}">
        <p14:creationId xmlns:p14="http://schemas.microsoft.com/office/powerpoint/2010/main" val="2863045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11260"/>
            <a:ext cx="7848600" cy="887565"/>
          </a:xfrm>
        </p:spPr>
        <p:txBody>
          <a:bodyPr/>
          <a:lstStyle/>
          <a:p>
            <a:pPr algn="ctr"/>
            <a:r>
              <a:rPr lang="en-US" sz="4000" b="1" cap="none" dirty="0">
                <a:cs typeface="Times New Roman"/>
              </a:rPr>
              <a:t>What’s Next?</a:t>
            </a:r>
          </a:p>
        </p:txBody>
      </p:sp>
      <p:pic>
        <p:nvPicPr>
          <p:cNvPr id="5" name="Picture 4" descr="ASCCC_Logo"/>
          <p:cNvPicPr/>
          <p:nvPr/>
        </p:nvPicPr>
        <p:blipFill>
          <a:blip r:embed="rId3"/>
          <a:srcRect/>
          <a:stretch>
            <a:fillRect/>
          </a:stretch>
        </p:blipFill>
        <p:spPr bwMode="auto">
          <a:xfrm>
            <a:off x="2091847" y="707329"/>
            <a:ext cx="4659682" cy="1328542"/>
          </a:xfrm>
          <a:prstGeom prst="rect">
            <a:avLst/>
          </a:prstGeom>
          <a:noFill/>
          <a:ln w="9525">
            <a:noFill/>
            <a:miter lim="800000"/>
            <a:headEnd/>
            <a:tailEnd/>
          </a:ln>
        </p:spPr>
      </p:pic>
    </p:spTree>
    <p:extLst>
      <p:ext uri="{BB962C8B-B14F-4D97-AF65-F5344CB8AC3E}">
        <p14:creationId xmlns:p14="http://schemas.microsoft.com/office/powerpoint/2010/main" val="25713850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385</TotalTime>
  <Words>543</Words>
  <Application>Microsoft Office PowerPoint</Application>
  <PresentationFormat>On-screen Show (4:3)</PresentationFormat>
  <Paragraphs>87</Paragraphs>
  <Slides>13</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Times New Roman</vt:lpstr>
      <vt:lpstr>Wingdings</vt:lpstr>
      <vt:lpstr>Clarity</vt:lpstr>
      <vt:lpstr>2018 Guided Pathways Regional Meeting</vt:lpstr>
      <vt:lpstr>PowerPoint Presentation</vt:lpstr>
      <vt:lpstr>REMEMBER…</vt:lpstr>
      <vt:lpstr>INTRODUCTIONS</vt:lpstr>
      <vt:lpstr>Liaisons UNITE!</vt:lpstr>
      <vt:lpstr>What does a  Guided Pathways  Liaison do?</vt:lpstr>
      <vt:lpstr>Participate with local senate: </vt:lpstr>
      <vt:lpstr>What is our WHY?  10+1 … and other numbers!</vt:lpstr>
      <vt:lpstr>What’s Next?</vt:lpstr>
      <vt:lpstr>ASCCC GUIDED PATHWAYS  TASK FORCE</vt:lpstr>
      <vt:lpstr>LaunchBoard</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Virginia May;Carrie Roberson</dc:creator>
  <cp:lastModifiedBy>Roberson, Carrie</cp:lastModifiedBy>
  <cp:revision>65</cp:revision>
  <dcterms:created xsi:type="dcterms:W3CDTF">2015-10-21T19:14:41Z</dcterms:created>
  <dcterms:modified xsi:type="dcterms:W3CDTF">2018-05-17T20:59:59Z</dcterms:modified>
</cp:coreProperties>
</file>