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sldIdLst>
    <p:sldId id="259" r:id="rId5"/>
    <p:sldId id="261" r:id="rId6"/>
    <p:sldId id="265" r:id="rId7"/>
    <p:sldId id="266" r:id="rId8"/>
    <p:sldId id="260" r:id="rId9"/>
    <p:sldId id="263" r:id="rId10"/>
    <p:sldId id="281" r:id="rId11"/>
    <p:sldId id="262" r:id="rId12"/>
    <p:sldId id="280" r:id="rId13"/>
    <p:sldId id="273" r:id="rId14"/>
    <p:sldId id="264" r:id="rId15"/>
    <p:sldId id="267" r:id="rId16"/>
    <p:sldId id="282" r:id="rId17"/>
    <p:sldId id="287" r:id="rId18"/>
    <p:sldId id="288" r:id="rId19"/>
    <p:sldId id="289" r:id="rId20"/>
    <p:sldId id="268" r:id="rId21"/>
    <p:sldId id="270" r:id="rId22"/>
    <p:sldId id="271" r:id="rId23"/>
    <p:sldId id="272" r:id="rId24"/>
    <p:sldId id="274" r:id="rId25"/>
    <p:sldId id="296" r:id="rId26"/>
    <p:sldId id="295" r:id="rId27"/>
    <p:sldId id="297" r:id="rId28"/>
    <p:sldId id="293" r:id="rId29"/>
    <p:sldId id="292" r:id="rId30"/>
    <p:sldId id="294" r:id="rId31"/>
    <p:sldId id="298" r:id="rId32"/>
    <p:sldId id="29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4831"/>
    <a:srgbClr val="3EBFD6"/>
    <a:srgbClr val="EA831C"/>
    <a:srgbClr val="E16C1C"/>
    <a:srgbClr val="04A07D"/>
    <a:srgbClr val="FFDE62"/>
    <a:srgbClr val="054690"/>
    <a:srgbClr val="D0EA6F"/>
    <a:srgbClr val="D0EA5B"/>
    <a:srgbClr val="533A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26"/>
    <p:restoredTop sz="93325"/>
  </p:normalViewPr>
  <p:slideViewPr>
    <p:cSldViewPr snapToGrid="0" snapToObjects="1">
      <p:cViewPr varScale="1">
        <p:scale>
          <a:sx n="63" d="100"/>
          <a:sy n="63" d="100"/>
        </p:scale>
        <p:origin x="28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notesMaster" Target="notesMasters/notes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1718C-EE5C-A545-A26B-F1D44DE2C295}" type="datetimeFigureOut">
              <a:rPr lang="en-US" smtClean="0"/>
              <a:t>7/9/20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7E57F4-9D9C-5847-BCD2-13B860A1E044}" type="slidenum">
              <a:rPr lang="en-US" smtClean="0"/>
              <a:t>‹#›</a:t>
            </a:fld>
            <a:endParaRPr lang="en-US"/>
          </a:p>
        </p:txBody>
      </p:sp>
    </p:spTree>
    <p:extLst>
      <p:ext uri="{BB962C8B-B14F-4D97-AF65-F5344CB8AC3E}">
        <p14:creationId xmlns:p14="http://schemas.microsoft.com/office/powerpoint/2010/main" val="145459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E98C01E4-BBDE-A04D-BF52-50C7E63D7B5A}"/>
              </a:ext>
            </a:extLst>
          </p:cNvPr>
          <p:cNvSpPr>
            <a:spLocks noGrp="1"/>
          </p:cNvSpPr>
          <p:nvPr>
            <p:ph type="title" hasCustomPrompt="1"/>
          </p:nvPr>
        </p:nvSpPr>
        <p:spPr>
          <a:xfrm>
            <a:off x="7555041" y="659567"/>
            <a:ext cx="4132289" cy="5477359"/>
          </a:xfrm>
        </p:spPr>
        <p:txBody>
          <a:bodyPr anchor="ctr">
            <a:normAutofit/>
          </a:bodyPr>
          <a:lstStyle>
            <a:lvl1pPr algn="ctr">
              <a:lnSpc>
                <a:spcPct val="100000"/>
              </a:lnSpc>
              <a:defRPr sz="4400">
                <a:solidFill>
                  <a:schemeClr val="accent4">
                    <a:lumMod val="50000"/>
                  </a:schemeClr>
                </a:solidFill>
              </a:defRPr>
            </a:lvl1pPr>
          </a:lstStyle>
          <a:p>
            <a:r>
              <a:rPr lang="en-US" dirty="0"/>
              <a:t>Click to Edit Title</a:t>
            </a:r>
          </a:p>
        </p:txBody>
      </p:sp>
    </p:spTree>
    <p:extLst>
      <p:ext uri="{BB962C8B-B14F-4D97-AF65-F5344CB8AC3E}">
        <p14:creationId xmlns:p14="http://schemas.microsoft.com/office/powerpoint/2010/main" val="3057468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A">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3663493-8C84-E346-96AF-8ED8B8873B92}"/>
              </a:ext>
            </a:extLst>
          </p:cNvPr>
          <p:cNvSpPr/>
          <p:nvPr userDrawn="1"/>
        </p:nvSpPr>
        <p:spPr>
          <a:xfrm>
            <a:off x="0" y="0"/>
            <a:ext cx="12192000" cy="2355163"/>
          </a:xfrm>
          <a:prstGeom prst="rect">
            <a:avLst/>
          </a:prstGeom>
          <a:solidFill>
            <a:schemeClr val="accent6">
              <a:lumMod val="75000"/>
            </a:schemeClr>
          </a:solidFill>
          <a:ln>
            <a:noFill/>
          </a:ln>
          <a:effectLst>
            <a:outerShdw blurRad="190500" dist="38100" dir="54000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4E280103-BDBC-4A40-9E85-AE3F70CBE934}"/>
              </a:ext>
            </a:extLst>
          </p:cNvPr>
          <p:cNvSpPr>
            <a:spLocks noGrp="1"/>
          </p:cNvSpPr>
          <p:nvPr>
            <p:ph type="title" hasCustomPrompt="1"/>
          </p:nvPr>
        </p:nvSpPr>
        <p:spPr>
          <a:xfrm>
            <a:off x="1066801" y="403412"/>
            <a:ext cx="10058400" cy="1685768"/>
          </a:xfrm>
        </p:spPr>
        <p:txBody>
          <a:bodyPr anchor="b">
            <a:normAutofit/>
          </a:bodyPr>
          <a:lstStyle>
            <a:lvl1pPr algn="ctr">
              <a:defRPr sz="3600">
                <a:solidFill>
                  <a:schemeClr val="bg1"/>
                </a:solidFill>
              </a:defRPr>
            </a:lvl1pPr>
          </a:lstStyle>
          <a:p>
            <a:r>
              <a:rPr lang="en-US" dirty="0"/>
              <a:t>Click to Edit Section Title</a:t>
            </a:r>
          </a:p>
        </p:txBody>
      </p:sp>
      <p:sp>
        <p:nvSpPr>
          <p:cNvPr id="3" name="Content Placeholder 2">
            <a:extLst>
              <a:ext uri="{FF2B5EF4-FFF2-40B4-BE49-F238E27FC236}">
                <a16:creationId xmlns:a16="http://schemas.microsoft.com/office/drawing/2014/main" xmlns="" id="{788E3A56-FB7B-AC46-8402-D5947961F472}"/>
              </a:ext>
            </a:extLst>
          </p:cNvPr>
          <p:cNvSpPr>
            <a:spLocks noGrp="1"/>
          </p:cNvSpPr>
          <p:nvPr>
            <p:ph idx="1" hasCustomPrompt="1"/>
          </p:nvPr>
        </p:nvSpPr>
        <p:spPr>
          <a:xfrm>
            <a:off x="1066800" y="2662569"/>
            <a:ext cx="10058400" cy="3120392"/>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6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 (Remember to add alt text to all imported graphics and images.)</a:t>
            </a:r>
          </a:p>
          <a:p>
            <a:pPr lvl="1"/>
            <a:r>
              <a:rPr lang="en-US" dirty="0"/>
              <a:t>Second level</a:t>
            </a:r>
          </a:p>
          <a:p>
            <a:pPr lvl="2"/>
            <a:r>
              <a:rPr lang="en-US" dirty="0"/>
              <a:t>Third level</a:t>
            </a:r>
          </a:p>
          <a:p>
            <a:pPr lvl="3"/>
            <a:r>
              <a:rPr lang="en-US" dirty="0"/>
              <a:t>Fourth level</a:t>
            </a:r>
          </a:p>
        </p:txBody>
      </p:sp>
      <p:sp>
        <p:nvSpPr>
          <p:cNvPr id="7" name="Slide Number Placeholder 6">
            <a:extLst>
              <a:ext uri="{FF2B5EF4-FFF2-40B4-BE49-F238E27FC236}">
                <a16:creationId xmlns:a16="http://schemas.microsoft.com/office/drawing/2014/main" xmlns="" id="{4782F75C-9DD2-074A-96FF-53829C465CFC}"/>
              </a:ext>
            </a:extLst>
          </p:cNvPr>
          <p:cNvSpPr>
            <a:spLocks noGrp="1"/>
          </p:cNvSpPr>
          <p:nvPr>
            <p:ph type="sldNum" sz="quarter" idx="12"/>
          </p:nvPr>
        </p:nvSpPr>
        <p:spPr>
          <a:xfrm>
            <a:off x="8382000" y="6356350"/>
            <a:ext cx="2743200" cy="365125"/>
          </a:xfrm>
        </p:spPr>
        <p:txBody>
          <a:bodyPr rIns="0"/>
          <a:lstStyle/>
          <a:p>
            <a:fld id="{492D8F1A-69A8-9242-9469-8400121D240A}" type="slidenum">
              <a:rPr lang="en-US" smtClean="0"/>
              <a:t>‹#›</a:t>
            </a:fld>
            <a:endParaRPr lang="en-US" dirty="0"/>
          </a:p>
        </p:txBody>
      </p:sp>
      <p:cxnSp>
        <p:nvCxnSpPr>
          <p:cNvPr id="6" name="Straight Connector 5">
            <a:extLst>
              <a:ext uri="{FF2B5EF4-FFF2-40B4-BE49-F238E27FC236}">
                <a16:creationId xmlns:a16="http://schemas.microsoft.com/office/drawing/2014/main" xmlns="" id="{8335C675-F55A-8A44-9B93-9E37ED70F138}"/>
              </a:ext>
            </a:extLst>
          </p:cNvPr>
          <p:cNvCxnSpPr>
            <a:cxnSpLocks/>
          </p:cNvCxnSpPr>
          <p:nvPr userDrawn="1"/>
        </p:nvCxnSpPr>
        <p:spPr>
          <a:xfrm flipH="1">
            <a:off x="0" y="2329763"/>
            <a:ext cx="1219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16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Section Slide B">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3663493-8C84-E346-96AF-8ED8B8873B92}"/>
              </a:ext>
            </a:extLst>
          </p:cNvPr>
          <p:cNvSpPr/>
          <p:nvPr userDrawn="1"/>
        </p:nvSpPr>
        <p:spPr>
          <a:xfrm>
            <a:off x="0" y="0"/>
            <a:ext cx="4049486" cy="6858000"/>
          </a:xfrm>
          <a:prstGeom prst="rect">
            <a:avLst/>
          </a:prstGeom>
          <a:solidFill>
            <a:schemeClr val="accent5"/>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11B4FB25-3788-9D40-8C85-70A6F279CB68}"/>
              </a:ext>
            </a:extLst>
          </p:cNvPr>
          <p:cNvSpPr/>
          <p:nvPr userDrawn="1"/>
        </p:nvSpPr>
        <p:spPr>
          <a:xfrm>
            <a:off x="-1734" y="1112108"/>
            <a:ext cx="4049486" cy="4559350"/>
          </a:xfrm>
          <a:prstGeom prst="rect">
            <a:avLst/>
          </a:prstGeom>
          <a:solidFill>
            <a:srgbClr val="3EBFD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4E280103-BDBC-4A40-9E85-AE3F70CBE934}"/>
              </a:ext>
            </a:extLst>
          </p:cNvPr>
          <p:cNvSpPr>
            <a:spLocks noGrp="1"/>
          </p:cNvSpPr>
          <p:nvPr>
            <p:ph type="title" hasCustomPrompt="1"/>
          </p:nvPr>
        </p:nvSpPr>
        <p:spPr>
          <a:xfrm>
            <a:off x="247135" y="1335091"/>
            <a:ext cx="3583461" cy="1611995"/>
          </a:xfrm>
        </p:spPr>
        <p:txBody>
          <a:bodyPr anchor="b">
            <a:normAutofit/>
          </a:bodyPr>
          <a:lstStyle>
            <a:lvl1pPr algn="ctr">
              <a:defRPr sz="3600">
                <a:solidFill>
                  <a:schemeClr val="bg1"/>
                </a:solidFill>
              </a:defRPr>
            </a:lvl1pPr>
          </a:lstStyle>
          <a:p>
            <a:r>
              <a:rPr lang="en-US" dirty="0"/>
              <a:t>Click to edit Section title</a:t>
            </a:r>
          </a:p>
        </p:txBody>
      </p:sp>
      <p:sp>
        <p:nvSpPr>
          <p:cNvPr id="3" name="Content Placeholder 2">
            <a:extLst>
              <a:ext uri="{FF2B5EF4-FFF2-40B4-BE49-F238E27FC236}">
                <a16:creationId xmlns:a16="http://schemas.microsoft.com/office/drawing/2014/main" xmlns="" id="{788E3A56-FB7B-AC46-8402-D5947961F472}"/>
              </a:ext>
            </a:extLst>
          </p:cNvPr>
          <p:cNvSpPr>
            <a:spLocks noGrp="1"/>
          </p:cNvSpPr>
          <p:nvPr>
            <p:ph idx="1" hasCustomPrompt="1"/>
          </p:nvPr>
        </p:nvSpPr>
        <p:spPr>
          <a:xfrm>
            <a:off x="4360759" y="1112108"/>
            <a:ext cx="6672648" cy="467085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 (Remember to add alt text to all imported graphics and images.)</a:t>
            </a:r>
          </a:p>
          <a:p>
            <a:pPr lvl="1"/>
            <a:r>
              <a:rPr lang="en-US" dirty="0"/>
              <a:t>Second level</a:t>
            </a:r>
          </a:p>
          <a:p>
            <a:pPr lvl="2"/>
            <a:r>
              <a:rPr lang="en-US" dirty="0"/>
              <a:t>Third level</a:t>
            </a:r>
          </a:p>
          <a:p>
            <a:pPr lvl="3"/>
            <a:r>
              <a:rPr lang="en-US" dirty="0"/>
              <a:t>Fourth level</a:t>
            </a:r>
          </a:p>
        </p:txBody>
      </p:sp>
      <p:sp>
        <p:nvSpPr>
          <p:cNvPr id="4" name="Text Placeholder 3">
            <a:extLst>
              <a:ext uri="{FF2B5EF4-FFF2-40B4-BE49-F238E27FC236}">
                <a16:creationId xmlns:a16="http://schemas.microsoft.com/office/drawing/2014/main" xmlns="" id="{16BCEDA2-8D63-C44F-BC49-24E0BC45BAEB}"/>
              </a:ext>
            </a:extLst>
          </p:cNvPr>
          <p:cNvSpPr>
            <a:spLocks noGrp="1"/>
          </p:cNvSpPr>
          <p:nvPr>
            <p:ph type="body" sz="half" idx="2" hasCustomPrompt="1"/>
          </p:nvPr>
        </p:nvSpPr>
        <p:spPr>
          <a:xfrm>
            <a:off x="247135" y="2928551"/>
            <a:ext cx="3583461" cy="2533135"/>
          </a:xfrm>
          <a:ln>
            <a:solidFill>
              <a:schemeClr val="accent3">
                <a:lumMod val="20000"/>
                <a:lumOff val="80000"/>
              </a:schemeClr>
            </a:solidFill>
          </a:ln>
        </p:spPr>
        <p:txBody>
          <a:bodyPr>
            <a:normAutofit/>
          </a:bodyPr>
          <a:lstStyle>
            <a:lvl1pPr marL="0" indent="0" algn="ctr">
              <a:buNone/>
              <a:defRPr sz="2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a:t>
            </a:r>
          </a:p>
        </p:txBody>
      </p:sp>
      <p:sp>
        <p:nvSpPr>
          <p:cNvPr id="7" name="Slide Number Placeholder 6">
            <a:extLst>
              <a:ext uri="{FF2B5EF4-FFF2-40B4-BE49-F238E27FC236}">
                <a16:creationId xmlns:a16="http://schemas.microsoft.com/office/drawing/2014/main" xmlns="" id="{4782F75C-9DD2-074A-96FF-53829C465CFC}"/>
              </a:ext>
            </a:extLst>
          </p:cNvPr>
          <p:cNvSpPr>
            <a:spLocks noGrp="1"/>
          </p:cNvSpPr>
          <p:nvPr>
            <p:ph type="sldNum" sz="quarter" idx="12"/>
          </p:nvPr>
        </p:nvSpPr>
        <p:spPr>
          <a:xfrm>
            <a:off x="8290207" y="6356350"/>
            <a:ext cx="2743200" cy="365125"/>
          </a:xfrm>
        </p:spPr>
        <p:txBody>
          <a:bodyPr rIns="0"/>
          <a:lstStyle>
            <a:lvl1pPr>
              <a:defRPr>
                <a:solidFill>
                  <a:schemeClr val="accent2"/>
                </a:solidFill>
              </a:defRPr>
            </a:lvl1pPr>
          </a:lstStyle>
          <a:p>
            <a:fld id="{492D8F1A-69A8-9242-9469-8400121D240A}" type="slidenum">
              <a:rPr lang="en-US" smtClean="0"/>
              <a:pPr/>
              <a:t>‹#›</a:t>
            </a:fld>
            <a:endParaRPr lang="en-US" dirty="0"/>
          </a:p>
        </p:txBody>
      </p:sp>
      <p:sp>
        <p:nvSpPr>
          <p:cNvPr id="10" name="Rectangle 9">
            <a:extLst>
              <a:ext uri="{FF2B5EF4-FFF2-40B4-BE49-F238E27FC236}">
                <a16:creationId xmlns:a16="http://schemas.microsoft.com/office/drawing/2014/main" xmlns="" id="{187515FF-A0B8-C748-B888-B5E7E36D9E01}"/>
              </a:ext>
            </a:extLst>
          </p:cNvPr>
          <p:cNvSpPr/>
          <p:nvPr userDrawn="1"/>
        </p:nvSpPr>
        <p:spPr>
          <a:xfrm>
            <a:off x="11510682" y="-37218"/>
            <a:ext cx="681318" cy="6895217"/>
          </a:xfrm>
          <a:prstGeom prst="rect">
            <a:avLst/>
          </a:prstGeom>
          <a:solidFill>
            <a:schemeClr val="accent5"/>
          </a:solidFill>
          <a:ln>
            <a:noFill/>
          </a:ln>
          <a:effectLst>
            <a:outerShdw blurRad="190500" dist="38100" dir="10800000" sx="101000" sy="101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xmlns="" id="{4DEB78EA-BEEE-F349-88FC-0EA343974678}"/>
              </a:ext>
            </a:extLst>
          </p:cNvPr>
          <p:cNvCxnSpPr>
            <a:cxnSpLocks/>
          </p:cNvCxnSpPr>
          <p:nvPr userDrawn="1"/>
        </p:nvCxnSpPr>
        <p:spPr>
          <a:xfrm flipH="1">
            <a:off x="-1734" y="1112108"/>
            <a:ext cx="404948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46D4A47C-A252-5E44-B313-E53706F59CD9}"/>
              </a:ext>
            </a:extLst>
          </p:cNvPr>
          <p:cNvCxnSpPr>
            <a:cxnSpLocks/>
          </p:cNvCxnSpPr>
          <p:nvPr userDrawn="1"/>
        </p:nvCxnSpPr>
        <p:spPr>
          <a:xfrm flipH="1">
            <a:off x="-1734" y="5671458"/>
            <a:ext cx="404948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826225CB-6D53-5B4E-9EFA-34719523B6EC}"/>
              </a:ext>
            </a:extLst>
          </p:cNvPr>
          <p:cNvCxnSpPr>
            <a:cxnSpLocks/>
          </p:cNvCxnSpPr>
          <p:nvPr userDrawn="1"/>
        </p:nvCxnSpPr>
        <p:spPr>
          <a:xfrm flipV="1">
            <a:off x="11510682" y="-37218"/>
            <a:ext cx="0" cy="689522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1754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2 Column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A98F2EA-9DEA-EE4D-B840-68DE3891D4D8}"/>
              </a:ext>
            </a:extLst>
          </p:cNvPr>
          <p:cNvSpPr/>
          <p:nvPr userDrawn="1"/>
        </p:nvSpPr>
        <p:spPr>
          <a:xfrm>
            <a:off x="0" y="0"/>
            <a:ext cx="927847" cy="6858000"/>
          </a:xfrm>
          <a:prstGeom prst="rect">
            <a:avLst/>
          </a:prstGeom>
          <a:solidFill>
            <a:schemeClr val="accent6">
              <a:lumMod val="75000"/>
            </a:schemeClr>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ADEDC0F-3BCC-4B40-AC8B-5FD51655BC3D}"/>
              </a:ext>
            </a:extLst>
          </p:cNvPr>
          <p:cNvSpPr>
            <a:spLocks noGrp="1"/>
          </p:cNvSpPr>
          <p:nvPr>
            <p:ph type="title"/>
          </p:nvPr>
        </p:nvSpPr>
        <p:spPr>
          <a:xfrm>
            <a:off x="1277650" y="365125"/>
            <a:ext cx="10046043" cy="1325563"/>
          </a:xfrm>
        </p:spPr>
        <p:txBody>
          <a:bodyPr anchor="b">
            <a:normAutofit/>
          </a:bodyPr>
          <a:lstStyle>
            <a:lvl1pPr>
              <a:defRPr sz="3600"/>
            </a:lvl1pPr>
          </a:lstStyle>
          <a:p>
            <a:r>
              <a:rPr lang="en-US" smtClean="0"/>
              <a:t>Click to edit Master title style</a:t>
            </a:r>
            <a:endParaRPr lang="en-US" dirty="0"/>
          </a:p>
        </p:txBody>
      </p:sp>
      <p:sp>
        <p:nvSpPr>
          <p:cNvPr id="4" name="Content Placeholder 3">
            <a:extLst>
              <a:ext uri="{FF2B5EF4-FFF2-40B4-BE49-F238E27FC236}">
                <a16:creationId xmlns:a16="http://schemas.microsoft.com/office/drawing/2014/main" xmlns="" id="{F8ADAEDF-6709-4345-868D-28A3E2BF9A07}"/>
              </a:ext>
            </a:extLst>
          </p:cNvPr>
          <p:cNvSpPr>
            <a:spLocks noGrp="1"/>
          </p:cNvSpPr>
          <p:nvPr>
            <p:ph sz="half" idx="2"/>
          </p:nvPr>
        </p:nvSpPr>
        <p:spPr>
          <a:xfrm>
            <a:off x="1277650" y="1798320"/>
            <a:ext cx="4922537" cy="439134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Content Placeholder 5">
            <a:extLst>
              <a:ext uri="{FF2B5EF4-FFF2-40B4-BE49-F238E27FC236}">
                <a16:creationId xmlns:a16="http://schemas.microsoft.com/office/drawing/2014/main" xmlns="" id="{9A17F0D2-6EF4-B446-81DE-946EB47EBEC5}"/>
              </a:ext>
            </a:extLst>
          </p:cNvPr>
          <p:cNvSpPr>
            <a:spLocks noGrp="1"/>
          </p:cNvSpPr>
          <p:nvPr>
            <p:ph sz="quarter" idx="4"/>
          </p:nvPr>
        </p:nvSpPr>
        <p:spPr>
          <a:xfrm>
            <a:off x="6388259" y="1798320"/>
            <a:ext cx="4948881" cy="439134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Slide Number Placeholder 6">
            <a:extLst>
              <a:ext uri="{FF2B5EF4-FFF2-40B4-BE49-F238E27FC236}">
                <a16:creationId xmlns:a16="http://schemas.microsoft.com/office/drawing/2014/main" xmlns="" id="{62B3F740-1E9C-A544-964D-48014EBF79BE}"/>
              </a:ext>
            </a:extLst>
          </p:cNvPr>
          <p:cNvSpPr txBox="1">
            <a:spLocks/>
          </p:cNvSpPr>
          <p:nvPr userDrawn="1"/>
        </p:nvSpPr>
        <p:spPr>
          <a:xfrm>
            <a:off x="8580493" y="6356350"/>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solidFill>
                <a:latin typeface="Gill Sans Ultra Bold" panose="020B0A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2D8F1A-69A8-9242-9469-8400121D240A}" type="slidenum">
              <a:rPr lang="en-US" sz="1000" smtClean="0">
                <a:solidFill>
                  <a:schemeClr val="accent2"/>
                </a:solidFill>
                <a:latin typeface="+mj-lt"/>
              </a:rPr>
              <a:pPr/>
              <a:t>‹#›</a:t>
            </a:fld>
            <a:endParaRPr lang="en-US" sz="1000" dirty="0">
              <a:solidFill>
                <a:schemeClr val="accent2"/>
              </a:solidFill>
              <a:latin typeface="+mj-lt"/>
            </a:endParaRPr>
          </a:p>
        </p:txBody>
      </p:sp>
      <p:cxnSp>
        <p:nvCxnSpPr>
          <p:cNvPr id="9" name="Straight Connector 8">
            <a:extLst>
              <a:ext uri="{FF2B5EF4-FFF2-40B4-BE49-F238E27FC236}">
                <a16:creationId xmlns:a16="http://schemas.microsoft.com/office/drawing/2014/main" xmlns="" id="{F3EB2186-3A18-D445-88A4-34402F9511EA}"/>
              </a:ext>
            </a:extLst>
          </p:cNvPr>
          <p:cNvCxnSpPr>
            <a:cxnSpLocks/>
          </p:cNvCxnSpPr>
          <p:nvPr userDrawn="1"/>
        </p:nvCxnSpPr>
        <p:spPr>
          <a:xfrm flipV="1">
            <a:off x="907790" y="-37218"/>
            <a:ext cx="0" cy="689522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163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Column 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A647686E-7239-014B-BDE6-C25098C3A993}"/>
              </a:ext>
            </a:extLst>
          </p:cNvPr>
          <p:cNvSpPr/>
          <p:nvPr userDrawn="1"/>
        </p:nvSpPr>
        <p:spPr>
          <a:xfrm>
            <a:off x="0" y="0"/>
            <a:ext cx="927847" cy="6858000"/>
          </a:xfrm>
          <a:prstGeom prst="rect">
            <a:avLst/>
          </a:prstGeom>
          <a:solidFill>
            <a:schemeClr val="accent6">
              <a:lumMod val="75000"/>
            </a:schemeClr>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ADEDC0F-3BCC-4B40-AC8B-5FD51655BC3D}"/>
              </a:ext>
            </a:extLst>
          </p:cNvPr>
          <p:cNvSpPr>
            <a:spLocks noGrp="1"/>
          </p:cNvSpPr>
          <p:nvPr>
            <p:ph type="title"/>
          </p:nvPr>
        </p:nvSpPr>
        <p:spPr>
          <a:xfrm>
            <a:off x="1277650" y="365125"/>
            <a:ext cx="10046043" cy="1325563"/>
          </a:xfrm>
        </p:spPr>
        <p:txBody>
          <a:bodyPr anchor="b">
            <a:normAutofit/>
          </a:bodyPr>
          <a:lstStyle>
            <a:lvl1pPr>
              <a:defRPr sz="3600"/>
            </a:lvl1pPr>
          </a:lstStyle>
          <a:p>
            <a:r>
              <a:rPr lang="en-US" smtClean="0"/>
              <a:t>Click to edit Master title style</a:t>
            </a:r>
            <a:endParaRPr lang="en-US" dirty="0"/>
          </a:p>
        </p:txBody>
      </p:sp>
      <p:sp>
        <p:nvSpPr>
          <p:cNvPr id="13" name="Slide Number Placeholder 6">
            <a:extLst>
              <a:ext uri="{FF2B5EF4-FFF2-40B4-BE49-F238E27FC236}">
                <a16:creationId xmlns:a16="http://schemas.microsoft.com/office/drawing/2014/main" xmlns="" id="{7E383382-0294-BD4C-A5F0-F13A44A6EA7B}"/>
              </a:ext>
            </a:extLst>
          </p:cNvPr>
          <p:cNvSpPr txBox="1">
            <a:spLocks/>
          </p:cNvSpPr>
          <p:nvPr userDrawn="1"/>
        </p:nvSpPr>
        <p:spPr>
          <a:xfrm>
            <a:off x="8580493" y="6356350"/>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solidFill>
                <a:latin typeface="Gill Sans Ultra Bold" panose="020B0A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2D8F1A-69A8-9242-9469-8400121D240A}" type="slidenum">
              <a:rPr lang="en-US" sz="1000" smtClean="0">
                <a:solidFill>
                  <a:schemeClr val="accent4">
                    <a:lumMod val="50000"/>
                  </a:schemeClr>
                </a:solidFill>
                <a:latin typeface="+mj-lt"/>
              </a:rPr>
              <a:pPr/>
              <a:t>‹#›</a:t>
            </a:fld>
            <a:endParaRPr lang="en-US" sz="1000" dirty="0">
              <a:solidFill>
                <a:schemeClr val="accent4">
                  <a:lumMod val="50000"/>
                </a:schemeClr>
              </a:solidFill>
              <a:latin typeface="+mj-lt"/>
            </a:endParaRPr>
          </a:p>
        </p:txBody>
      </p:sp>
      <p:sp>
        <p:nvSpPr>
          <p:cNvPr id="11" name="Content Placeholder 2">
            <a:extLst>
              <a:ext uri="{FF2B5EF4-FFF2-40B4-BE49-F238E27FC236}">
                <a16:creationId xmlns:a16="http://schemas.microsoft.com/office/drawing/2014/main" xmlns="" id="{19193D36-B121-6342-A5EB-898D4AD08232}"/>
              </a:ext>
            </a:extLst>
          </p:cNvPr>
          <p:cNvSpPr>
            <a:spLocks noGrp="1"/>
          </p:cNvSpPr>
          <p:nvPr>
            <p:ph sz="half" idx="1"/>
          </p:nvPr>
        </p:nvSpPr>
        <p:spPr>
          <a:xfrm>
            <a:off x="1277650" y="1798320"/>
            <a:ext cx="100584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6" name="Straight Connector 5">
            <a:extLst>
              <a:ext uri="{FF2B5EF4-FFF2-40B4-BE49-F238E27FC236}">
                <a16:creationId xmlns:a16="http://schemas.microsoft.com/office/drawing/2014/main" xmlns="" id="{1D860091-E249-9C44-9CCA-1956D1962FF4}"/>
              </a:ext>
            </a:extLst>
          </p:cNvPr>
          <p:cNvCxnSpPr>
            <a:cxnSpLocks/>
          </p:cNvCxnSpPr>
          <p:nvPr userDrawn="1"/>
        </p:nvCxnSpPr>
        <p:spPr>
          <a:xfrm flipV="1">
            <a:off x="907790" y="-37218"/>
            <a:ext cx="0" cy="689522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964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8B9249B-BE17-6849-9D73-B0C3BA84C550}"/>
              </a:ext>
            </a:extLst>
          </p:cNvPr>
          <p:cNvSpPr>
            <a:spLocks noGrp="1"/>
          </p:cNvSpPr>
          <p:nvPr>
            <p:ph type="sldNum" sz="quarter" idx="12"/>
          </p:nvPr>
        </p:nvSpPr>
        <p:spPr/>
        <p:txBody>
          <a:bodyPr/>
          <a:lstStyle>
            <a:lvl1pPr>
              <a:defRPr>
                <a:solidFill>
                  <a:schemeClr val="accent4">
                    <a:lumMod val="50000"/>
                  </a:schemeClr>
                </a:solidFill>
              </a:defRPr>
            </a:lvl1pPr>
          </a:lstStyle>
          <a:p>
            <a:fld id="{492D8F1A-69A8-9242-9469-8400121D240A}" type="slidenum">
              <a:rPr lang="en-US" smtClean="0"/>
              <a:pPr/>
              <a:t>‹#›</a:t>
            </a:fld>
            <a:endParaRPr lang="en-US" dirty="0"/>
          </a:p>
        </p:txBody>
      </p:sp>
    </p:spTree>
    <p:extLst>
      <p:ext uri="{BB962C8B-B14F-4D97-AF65-F5344CB8AC3E}">
        <p14:creationId xmlns:p14="http://schemas.microsoft.com/office/powerpoint/2010/main" val="5688669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A52D507-5401-464E-AD07-D24EE91AF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2E3A2FC3-D2C7-9B4C-9B9B-A2C7D0FDA3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 Remember to ad alt text to all imported graphics and images.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xmlns="" id="{2F650318-0809-C04F-9288-E60B69D54831}"/>
              </a:ext>
            </a:extLst>
          </p:cNvPr>
          <p:cNvSpPr>
            <a:spLocks noGrp="1"/>
          </p:cNvSpPr>
          <p:nvPr>
            <p:ph type="sldNum" sz="quarter" idx="4"/>
          </p:nvPr>
        </p:nvSpPr>
        <p:spPr>
          <a:xfrm>
            <a:off x="8610600" y="6356350"/>
            <a:ext cx="2743200" cy="365125"/>
          </a:xfrm>
          <a:prstGeom prst="rect">
            <a:avLst/>
          </a:prstGeom>
        </p:spPr>
        <p:txBody>
          <a:bodyPr vert="horz" lIns="91440" tIns="45720" rIns="0" bIns="45720" rtlCol="0" anchor="ctr"/>
          <a:lstStyle>
            <a:lvl1pPr algn="r">
              <a:defRPr sz="1000">
                <a:solidFill>
                  <a:schemeClr val="accent4">
                    <a:lumMod val="50000"/>
                  </a:schemeClr>
                </a:solidFill>
                <a:latin typeface="+mj-lt"/>
              </a:defRPr>
            </a:lvl1pPr>
          </a:lstStyle>
          <a:p>
            <a:fld id="{492D8F1A-69A8-9242-9469-8400121D240A}" type="slidenum">
              <a:rPr lang="en-US" smtClean="0"/>
              <a:pPr/>
              <a:t>‹#›</a:t>
            </a:fld>
            <a:endParaRPr lang="en-US" dirty="0"/>
          </a:p>
        </p:txBody>
      </p:sp>
    </p:spTree>
    <p:extLst>
      <p:ext uri="{BB962C8B-B14F-4D97-AF65-F5344CB8AC3E}">
        <p14:creationId xmlns:p14="http://schemas.microsoft.com/office/powerpoint/2010/main" val="984657070"/>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8" r:id="rId3"/>
    <p:sldLayoutId id="2147483653" r:id="rId4"/>
    <p:sldLayoutId id="2147483666" r:id="rId5"/>
    <p:sldLayoutId id="2147483655" r:id="rId6"/>
  </p:sldLayoutIdLst>
  <p:hf hdr="0" ftr="0" dt="0"/>
  <p:txStyles>
    <p:titleStyle>
      <a:lvl1pPr algn="l" defTabSz="914400" rtl="0" eaLnBrk="1" latinLnBrk="0" hangingPunct="1">
        <a:lnSpc>
          <a:spcPct val="90000"/>
        </a:lnSpc>
        <a:spcBef>
          <a:spcPct val="0"/>
        </a:spcBef>
        <a:buNone/>
        <a:defRPr sz="4400" kern="1200">
          <a:solidFill>
            <a:schemeClr val="accent4">
              <a:lumMod val="50000"/>
            </a:schemeClr>
          </a:solidFill>
          <a:latin typeface="Palatino" pitchFamily="2" charset="77"/>
          <a:ea typeface="Palatino"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2">
              <a:lumMod val="75000"/>
              <a:lumOff val="25000"/>
            </a:schemeClr>
          </a:solidFill>
          <a:latin typeface="+mj-lt"/>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2">
              <a:lumMod val="75000"/>
              <a:lumOff val="25000"/>
            </a:schemeClr>
          </a:solidFill>
          <a:latin typeface="+mj-lt"/>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lumMod val="75000"/>
              <a:lumOff val="25000"/>
            </a:schemeClr>
          </a:solidFill>
          <a:latin typeface="+mj-lt"/>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cccco.edu/-/media/CCCCO-Website/Reports/CCCCO_Report_Program_Course_Approval-web-102819.pdf?la=en&amp;hash=06918DD585E9F8C0805334FEA3EB1E6872C22F16" TargetMode="External"/><Relationship Id="rId4" Type="http://schemas.openxmlformats.org/officeDocument/2006/relationships/image" Target="../media/image2.png"/><Relationship Id="rId1" Type="http://schemas.openxmlformats.org/officeDocument/2006/relationships/slideLayout" Target="../slideLayouts/slideLayout5.xml"/><Relationship Id="rId2" Type="http://schemas.openxmlformats.org/officeDocument/2006/relationships/hyperlink" Target="https://www.cccco.edu/About-Us/Chancellors-Office/Divisions/Educational-Services-and-Support/What-we-do/Curriculum-and-Instruction-Unit"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cccco.edu/-/media/CCCCO-Website/About-Us/Divisions/Educational-Services-and-Support/Academic-Affairs/What-we-do/Curriculum-and-Instruction-Unit/Files/CommunitySvcsOfferingsFAQs111312pdf.pdf?la=en&amp;hash=94C44FB129C68039291AD0622B6068016C" TargetMode="External"/><Relationship Id="rId4" Type="http://schemas.openxmlformats.org/officeDocument/2006/relationships/hyperlink" Target="https://www.cccco.edu/-/media/CCCCO-Website/About-Us/Divisions/Educational-Services-and-Support/Academic-Affairs/What-we-do/Curriculum-and-Instruction-Unit/Files/InstructionalMaterialsGuidelines12813pdf.pdf?la=en&amp;hash=2F01870BA853CF4C370DD6BEB99EC" TargetMode="External"/><Relationship Id="rId5" Type="http://schemas.openxmlformats.org/officeDocument/2006/relationships/hyperlink" Target="https://www.cccco.edu/-/media/CCCCO-Website/About-Us/Divisions/Educational-Services-and-Support/Academic-Affairs/What-we-do/Curriculum-and-Instruction-Unit/Files/CreditCourseRepetitionGuidelinesFinal_pdf.pdf?la=en&amp;hash=D8118D0D7D74FAB5A58E6B3D8EAC" TargetMode="External"/><Relationship Id="rId6" Type="http://schemas.openxmlformats.org/officeDocument/2006/relationships/hyperlink" Target="https://www.cccco.edu/About-Us/Chancellors-Office/Divisions/Educational-Services-and-Support/What-we-do/Curriculum-and-Instruction-Unit" TargetMode="External"/><Relationship Id="rId7" Type="http://schemas.openxmlformats.org/officeDocument/2006/relationships/hyperlink" Target="https://www.cccco.edu/About-Us/Chancellors-Office/Divisions/Communications-and-Marketing/Novel-Coronavirus/co-communications-to-colleges" TargetMode="External"/><Relationship Id="rId1" Type="http://schemas.openxmlformats.org/officeDocument/2006/relationships/slideLayout" Target="../slideLayouts/slideLayout5.xml"/><Relationship Id="rId2" Type="http://schemas.openxmlformats.org/officeDocument/2006/relationships/hyperlink" Target="https://www.cccco.edu/-/media/CCCCO-Website/About-Us/Divisions/Educational-Services-and-Support/Academic-Affairs/What-we-do/Curriculum-and-Instruction-Unit/Files/Prerequisites_Guidelines_55003-Final_pdf.pdf?la=en&amp;hash=1C2711D92D6E603417C5FD5B75FB2"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ccco.edu/-/media/CCCCO-Website/Reports/CCCCO_Report_Program_Course_Approval-web-102819.ashx?la=en&amp;hash=8E54C44CB97423B024D18C7AB13C456F91FB03E3" TargetMode="External"/><Relationship Id="rId4" Type="http://schemas.openxmlformats.org/officeDocument/2006/relationships/hyperlink" Target="https://www.cccco.edu/-/media/CCCCO-Website/About-Us/Divisions/Educational-Services-and-Support/Academic-Affairs/What-we-do/Curriculum-and-Instruction-Unit/Files/TOPmanual6200909corrected12513pdf.ashx?la=en&amp;hash=C43FF81459CBF3BFF7D8FC14EFEC28A2E6D01244" TargetMode="External"/><Relationship Id="rId5" Type="http://schemas.openxmlformats.org/officeDocument/2006/relationships/hyperlink" Target="https://datamart.cccco.edu/Default.aspx" TargetMode="External"/><Relationship Id="rId6" Type="http://schemas.openxmlformats.org/officeDocument/2006/relationships/hyperlink" Target="https://www.cccco.edu/About-Us/Chancellors-Office/Divisions/Digital-Innovation-and-Infrastructure/Research" TargetMode="External"/><Relationship Id="rId7" Type="http://schemas.openxmlformats.org/officeDocument/2006/relationships/hyperlink" Target="https://www.cccco.edu/About-Us/Chancellors-Office/Divisions/Digital-Innovation-and-Infrastructure/Management-Information-Systems/Data-Element-Dictionary" TargetMode="External"/><Relationship Id="rId8" Type="http://schemas.openxmlformats.org/officeDocument/2006/relationships/hyperlink" Target="https://www.asccc.org/sites/default/files/COR_0.pdf" TargetMode="External"/><Relationship Id="rId1" Type="http://schemas.openxmlformats.org/officeDocument/2006/relationships/slideLayout" Target="../slideLayouts/slideLayout5.xml"/><Relationship Id="rId2" Type="http://schemas.openxmlformats.org/officeDocument/2006/relationships/hyperlink" Target="https://www.cccco.edu/About-Us/Chancellors-Office/Divisions/General-Counsel/Program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mailto:info@asccc.org" TargetMode="External"/><Relationship Id="rId4" Type="http://schemas.openxmlformats.org/officeDocument/2006/relationships/hyperlink" Target="http://listserv.cccnext.net/scripts/wa.exe?SUBED1=CURRICASSIST" TargetMode="External"/><Relationship Id="rId5" Type="http://schemas.openxmlformats.org/officeDocument/2006/relationships/hyperlink" Target="mailto:CCCCurriculumChairs+subscribe@groups.io" TargetMode="External"/><Relationship Id="rId6" Type="http://schemas.openxmlformats.org/officeDocument/2006/relationships/hyperlink" Target="mailto:cacurricstaff-subscribe@yahoogroups.com" TargetMode="External"/><Relationship Id="rId1" Type="http://schemas.openxmlformats.org/officeDocument/2006/relationships/slideLayout" Target="../slideLayouts/slideLayout5.xml"/><Relationship Id="rId2" Type="http://schemas.openxmlformats.org/officeDocument/2006/relationships/hyperlink" Target="http://www.asccc.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5.xml"/><Relationship Id="rId2"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1" Type="http://schemas.openxmlformats.org/officeDocument/2006/relationships/image" Target="../media/image19.jpg"/><Relationship Id="rId12" Type="http://schemas.openxmlformats.org/officeDocument/2006/relationships/image" Target="../media/image20.jpg"/><Relationship Id="rId13" Type="http://schemas.openxmlformats.org/officeDocument/2006/relationships/image" Target="../media/image21.jpg"/><Relationship Id="rId1" Type="http://schemas.openxmlformats.org/officeDocument/2006/relationships/slideLayout" Target="../slideLayouts/slideLayout5.xml"/><Relationship Id="rId2" Type="http://schemas.openxmlformats.org/officeDocument/2006/relationships/image" Target="../media/image10.jpg"/><Relationship Id="rId3" Type="http://schemas.openxmlformats.org/officeDocument/2006/relationships/image" Target="../media/image11.png"/><Relationship Id="rId4" Type="http://schemas.openxmlformats.org/officeDocument/2006/relationships/image" Target="../media/image12.jpg"/><Relationship Id="rId5" Type="http://schemas.openxmlformats.org/officeDocument/2006/relationships/image" Target="../media/image13.jpg"/><Relationship Id="rId6" Type="http://schemas.openxmlformats.org/officeDocument/2006/relationships/image" Target="../media/image14.jpg"/><Relationship Id="rId7" Type="http://schemas.openxmlformats.org/officeDocument/2006/relationships/image" Target="../media/image15.JPG"/><Relationship Id="rId8" Type="http://schemas.openxmlformats.org/officeDocument/2006/relationships/image" Target="../media/image16.jpg"/><Relationship Id="rId9" Type="http://schemas.openxmlformats.org/officeDocument/2006/relationships/image" Target="../media/image17.jpg"/><Relationship Id="rId10" Type="http://schemas.openxmlformats.org/officeDocument/2006/relationships/image" Target="../media/image18.jpg"/></Relationships>
</file>

<file path=ppt/slides/_rels/slide26.xml.rels><?xml version="1.0" encoding="UTF-8" standalone="yes"?>
<Relationships xmlns="http://schemas.openxmlformats.org/package/2006/relationships"><Relationship Id="rId9" Type="http://schemas.microsoft.com/office/2007/relationships/hdphoto" Target="../media/hdphoto2.wdp"/><Relationship Id="rId20" Type="http://schemas.openxmlformats.org/officeDocument/2006/relationships/image" Target="../media/image35.JPG"/><Relationship Id="rId21" Type="http://schemas.openxmlformats.org/officeDocument/2006/relationships/image" Target="../media/image36.jpg"/><Relationship Id="rId10" Type="http://schemas.openxmlformats.org/officeDocument/2006/relationships/image" Target="../media/image28.png"/><Relationship Id="rId11" Type="http://schemas.microsoft.com/office/2007/relationships/hdphoto" Target="../media/hdphoto3.wdp"/><Relationship Id="rId12" Type="http://schemas.openxmlformats.org/officeDocument/2006/relationships/image" Target="../media/image29.jpg"/><Relationship Id="rId13" Type="http://schemas.openxmlformats.org/officeDocument/2006/relationships/image" Target="../media/image30.png"/><Relationship Id="rId14" Type="http://schemas.microsoft.com/office/2007/relationships/hdphoto" Target="../media/hdphoto4.wdp"/><Relationship Id="rId15" Type="http://schemas.openxmlformats.org/officeDocument/2006/relationships/image" Target="../media/image31.png"/><Relationship Id="rId16" Type="http://schemas.microsoft.com/office/2007/relationships/hdphoto" Target="../media/hdphoto5.wdp"/><Relationship Id="rId17" Type="http://schemas.openxmlformats.org/officeDocument/2006/relationships/image" Target="../media/image32.jpg"/><Relationship Id="rId18" Type="http://schemas.openxmlformats.org/officeDocument/2006/relationships/image" Target="../media/image33.jpg"/><Relationship Id="rId19" Type="http://schemas.openxmlformats.org/officeDocument/2006/relationships/image" Target="../media/image34.JPG"/><Relationship Id="rId1" Type="http://schemas.openxmlformats.org/officeDocument/2006/relationships/slideLayout" Target="../slideLayouts/slideLayout5.xml"/><Relationship Id="rId2" Type="http://schemas.openxmlformats.org/officeDocument/2006/relationships/image" Target="../media/image22.png"/><Relationship Id="rId3" Type="http://schemas.microsoft.com/office/2007/relationships/hdphoto" Target="../media/hdphoto1.wdp"/><Relationship Id="rId4" Type="http://schemas.openxmlformats.org/officeDocument/2006/relationships/image" Target="../media/image23.jpg"/><Relationship Id="rId5" Type="http://schemas.openxmlformats.org/officeDocument/2006/relationships/image" Target="../media/image24.JPG"/><Relationship Id="rId6" Type="http://schemas.openxmlformats.org/officeDocument/2006/relationships/image" Target="../media/image25.jpg"/><Relationship Id="rId7" Type="http://schemas.openxmlformats.org/officeDocument/2006/relationships/image" Target="../media/image26.jpg"/><Relationship Id="rId8"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701685-6854-4F4E-8886-7E7F0A6D919B}"/>
              </a:ext>
            </a:extLst>
          </p:cNvPr>
          <p:cNvSpPr>
            <a:spLocks noGrp="1"/>
          </p:cNvSpPr>
          <p:nvPr>
            <p:ph type="title"/>
          </p:nvPr>
        </p:nvSpPr>
        <p:spPr/>
        <p:txBody>
          <a:bodyPr>
            <a:normAutofit/>
          </a:bodyPr>
          <a:lstStyle/>
          <a:p>
            <a:r>
              <a:rPr lang="en-US" sz="4200" dirty="0" smtClean="0"/>
              <a:t>Certification Training &amp; Training Local Committees</a:t>
            </a:r>
            <a:endParaRPr lang="en-US" sz="4200" dirty="0"/>
          </a:p>
        </p:txBody>
      </p:sp>
    </p:spTree>
    <p:extLst>
      <p:ext uri="{BB962C8B-B14F-4D97-AF65-F5344CB8AC3E}">
        <p14:creationId xmlns:p14="http://schemas.microsoft.com/office/powerpoint/2010/main" val="1036760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should be trained?</a:t>
            </a:r>
            <a:endParaRPr lang="en-US" dirty="0"/>
          </a:p>
        </p:txBody>
      </p:sp>
      <p:sp>
        <p:nvSpPr>
          <p:cNvPr id="3" name="Content Placeholder 2"/>
          <p:cNvSpPr>
            <a:spLocks noGrp="1"/>
          </p:cNvSpPr>
          <p:nvPr>
            <p:ph sz="half" idx="1"/>
          </p:nvPr>
        </p:nvSpPr>
        <p:spPr/>
        <p:txBody>
          <a:bodyPr/>
          <a:lstStyle/>
          <a:p>
            <a:r>
              <a:rPr lang="en-US" dirty="0" smtClean="0"/>
              <a:t>Curriculum committees</a:t>
            </a:r>
          </a:p>
          <a:p>
            <a:r>
              <a:rPr lang="en-US" dirty="0" smtClean="0"/>
              <a:t>Curriculum specialists</a:t>
            </a:r>
          </a:p>
          <a:p>
            <a:r>
              <a:rPr lang="en-US" dirty="0" smtClean="0"/>
              <a:t>Deans or other curriculum developers</a:t>
            </a:r>
          </a:p>
          <a:p>
            <a:r>
              <a:rPr lang="en-US" dirty="0" smtClean="0"/>
              <a:t>Chief </a:t>
            </a:r>
            <a:r>
              <a:rPr lang="en-US" dirty="0"/>
              <a:t>Executive </a:t>
            </a:r>
            <a:r>
              <a:rPr lang="en-US" dirty="0" smtClean="0"/>
              <a:t>Officer</a:t>
            </a:r>
          </a:p>
          <a:p>
            <a:r>
              <a:rPr lang="en-US" dirty="0" smtClean="0"/>
              <a:t>Chief </a:t>
            </a:r>
            <a:r>
              <a:rPr lang="en-US" dirty="0"/>
              <a:t>Instructional </a:t>
            </a:r>
            <a:r>
              <a:rPr lang="en-US" dirty="0" smtClean="0"/>
              <a:t>Officer</a:t>
            </a:r>
          </a:p>
          <a:p>
            <a:r>
              <a:rPr lang="en-US" dirty="0" smtClean="0"/>
              <a:t>Academic </a:t>
            </a:r>
            <a:r>
              <a:rPr lang="en-US" dirty="0"/>
              <a:t>Senate </a:t>
            </a:r>
            <a:r>
              <a:rPr lang="en-US" dirty="0" smtClean="0"/>
              <a:t>President</a:t>
            </a:r>
          </a:p>
          <a:p>
            <a:r>
              <a:rPr lang="en-US" dirty="0" smtClean="0"/>
              <a:t>Others?</a:t>
            </a:r>
          </a:p>
          <a:p>
            <a:pPr lvl="1"/>
            <a:endParaRPr lang="en-US" sz="1600" dirty="0"/>
          </a:p>
        </p:txBody>
      </p:sp>
    </p:spTree>
    <p:extLst>
      <p:ext uri="{BB962C8B-B14F-4D97-AF65-F5344CB8AC3E}">
        <p14:creationId xmlns:p14="http://schemas.microsoft.com/office/powerpoint/2010/main" val="920429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Reminders</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Make sure course </a:t>
            </a:r>
            <a:r>
              <a:rPr lang="en-US" dirty="0"/>
              <a:t>hours and units are correct</a:t>
            </a:r>
          </a:p>
          <a:p>
            <a:r>
              <a:rPr lang="en-US" dirty="0"/>
              <a:t>Development of local policy for consistency in awarding units of credit</a:t>
            </a:r>
          </a:p>
          <a:p>
            <a:r>
              <a:rPr lang="en-US" dirty="0"/>
              <a:t>Course outline of record approved by district governing board</a:t>
            </a:r>
          </a:p>
          <a:p>
            <a:r>
              <a:rPr lang="en-US" dirty="0"/>
              <a:t>Cooperative Work Experience (CWE) plan has local board approval and is on file</a:t>
            </a:r>
          </a:p>
          <a:p>
            <a:r>
              <a:rPr lang="en-US" dirty="0"/>
              <a:t>Accuracy of credit curriculum submitted to COCI</a:t>
            </a:r>
          </a:p>
          <a:p>
            <a:r>
              <a:rPr lang="en-US" dirty="0"/>
              <a:t>Credit programs have the required attachments in accordance with the current PCAH</a:t>
            </a:r>
          </a:p>
          <a:p>
            <a:r>
              <a:rPr lang="en-US" dirty="0"/>
              <a:t>Mandatory training for curriculum committees and responsible administrators regarding curriculum rules and regulations to ensure compliance (CCR title 5, §55002(a) (1))</a:t>
            </a:r>
          </a:p>
          <a:p>
            <a:endParaRPr lang="en-US" dirty="0"/>
          </a:p>
        </p:txBody>
      </p:sp>
    </p:spTree>
    <p:extLst>
      <p:ext uri="{BB962C8B-B14F-4D97-AF65-F5344CB8AC3E}">
        <p14:creationId xmlns:p14="http://schemas.microsoft.com/office/powerpoint/2010/main" val="612188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Recommended Training Elements</a:t>
            </a:r>
            <a:endParaRPr lang="en-US" dirty="0"/>
          </a:p>
        </p:txBody>
      </p:sp>
    </p:spTree>
    <p:extLst>
      <p:ext uri="{BB962C8B-B14F-4D97-AF65-F5344CB8AC3E}">
        <p14:creationId xmlns:p14="http://schemas.microsoft.com/office/powerpoint/2010/main" val="505521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Courses</a:t>
            </a:r>
            <a:endParaRPr lang="en-US" dirty="0"/>
          </a:p>
        </p:txBody>
      </p:sp>
      <p:sp>
        <p:nvSpPr>
          <p:cNvPr id="5" name="Content Placeholder 5"/>
          <p:cNvSpPr txBox="1">
            <a:spLocks/>
          </p:cNvSpPr>
          <p:nvPr/>
        </p:nvSpPr>
        <p:spPr>
          <a:xfrm>
            <a:off x="1262075" y="1843715"/>
            <a:ext cx="5038596" cy="35066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2">
                    <a:lumMod val="75000"/>
                    <a:lumOff val="25000"/>
                  </a:schemeClr>
                </a:solidFill>
                <a:latin typeface="+mj-lt"/>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2">
                    <a:lumMod val="75000"/>
                    <a:lumOff val="25000"/>
                  </a:schemeClr>
                </a:solidFill>
                <a:latin typeface="+mj-lt"/>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lumMod val="75000"/>
                    <a:lumOff val="25000"/>
                  </a:schemeClr>
                </a:solidFill>
                <a:latin typeface="+mj-lt"/>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u="sng" dirty="0" smtClean="0"/>
              <a:t>Credit</a:t>
            </a:r>
          </a:p>
          <a:p>
            <a:r>
              <a:rPr lang="en-US" sz="2000" dirty="0" smtClean="0"/>
              <a:t>All curriculum components will be reviewed</a:t>
            </a:r>
          </a:p>
          <a:p>
            <a:r>
              <a:rPr lang="en-US" sz="2000" dirty="0" smtClean="0"/>
              <a:t>COCI proposal fields for data elements</a:t>
            </a:r>
          </a:p>
          <a:p>
            <a:r>
              <a:rPr lang="en-US" sz="2000" dirty="0" smtClean="0"/>
              <a:t>Course outline of record meets standards in title 5, § 55002 (a) (b), and approved by the district governing board</a:t>
            </a:r>
          </a:p>
          <a:p>
            <a:r>
              <a:rPr lang="en-US" sz="2000" dirty="0" smtClean="0"/>
              <a:t>Refer to PCAH 7, </a:t>
            </a:r>
            <a:r>
              <a:rPr lang="en-US" sz="2000" b="1" dirty="0" smtClean="0"/>
              <a:t>Part II</a:t>
            </a:r>
            <a:r>
              <a:rPr lang="en-US" sz="2000" dirty="0" smtClean="0"/>
              <a:t>, </a:t>
            </a:r>
            <a:r>
              <a:rPr lang="en-US" sz="2000" b="1" dirty="0" smtClean="0"/>
              <a:t>credit</a:t>
            </a:r>
            <a:r>
              <a:rPr lang="en-US" sz="2000" dirty="0" smtClean="0"/>
              <a:t> curriculum standards and criteria</a:t>
            </a:r>
          </a:p>
          <a:p>
            <a:endParaRPr lang="en-US" dirty="0"/>
          </a:p>
        </p:txBody>
      </p:sp>
      <p:sp>
        <p:nvSpPr>
          <p:cNvPr id="6" name="Content Placeholder 5"/>
          <p:cNvSpPr txBox="1">
            <a:spLocks/>
          </p:cNvSpPr>
          <p:nvPr/>
        </p:nvSpPr>
        <p:spPr>
          <a:xfrm>
            <a:off x="6676712" y="1843715"/>
            <a:ext cx="5038596" cy="35066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2">
                    <a:lumMod val="75000"/>
                    <a:lumOff val="25000"/>
                  </a:schemeClr>
                </a:solidFill>
                <a:latin typeface="+mj-lt"/>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2">
                    <a:lumMod val="75000"/>
                    <a:lumOff val="25000"/>
                  </a:schemeClr>
                </a:solidFill>
                <a:latin typeface="+mj-lt"/>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lumMod val="75000"/>
                    <a:lumOff val="25000"/>
                  </a:schemeClr>
                </a:solidFill>
                <a:latin typeface="+mj-lt"/>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u="sng" smtClean="0"/>
              <a:t>Noncredit</a:t>
            </a:r>
          </a:p>
          <a:p>
            <a:r>
              <a:rPr lang="en-US" sz="2000" dirty="0" smtClean="0"/>
              <a:t>All curriculum components will be reviewed</a:t>
            </a:r>
          </a:p>
          <a:p>
            <a:r>
              <a:rPr lang="en-US" sz="2000" dirty="0" smtClean="0"/>
              <a:t>COCI proposal fields for data elements </a:t>
            </a:r>
          </a:p>
          <a:p>
            <a:r>
              <a:rPr lang="en-US" sz="2000" dirty="0" smtClean="0"/>
              <a:t>Course outline of record meets standards in title 5, § 55002 (c), and approved by the district governing board</a:t>
            </a:r>
          </a:p>
          <a:p>
            <a:r>
              <a:rPr lang="en-US" sz="2000" dirty="0" smtClean="0"/>
              <a:t>Refer to PCAH 7, </a:t>
            </a:r>
            <a:r>
              <a:rPr lang="en-US" sz="2000" b="1" dirty="0" smtClean="0"/>
              <a:t>Part III</a:t>
            </a:r>
            <a:r>
              <a:rPr lang="en-US" sz="2000" dirty="0" smtClean="0"/>
              <a:t>, </a:t>
            </a:r>
            <a:r>
              <a:rPr lang="en-US" sz="2000" b="1" dirty="0" smtClean="0"/>
              <a:t>noncredit</a:t>
            </a:r>
            <a:r>
              <a:rPr lang="en-US" sz="2000" dirty="0" smtClean="0"/>
              <a:t> curriculum standards and criteria </a:t>
            </a:r>
          </a:p>
          <a:p>
            <a:endParaRPr lang="en-US" dirty="0"/>
          </a:p>
        </p:txBody>
      </p:sp>
    </p:spTree>
    <p:extLst>
      <p:ext uri="{BB962C8B-B14F-4D97-AF65-F5344CB8AC3E}">
        <p14:creationId xmlns:p14="http://schemas.microsoft.com/office/powerpoint/2010/main" val="817106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Certificate Programs</a:t>
            </a:r>
            <a:endParaRPr lang="en-US" dirty="0"/>
          </a:p>
        </p:txBody>
      </p:sp>
      <p:sp>
        <p:nvSpPr>
          <p:cNvPr id="4" name="Content Placeholder 5"/>
          <p:cNvSpPr txBox="1">
            <a:spLocks/>
          </p:cNvSpPr>
          <p:nvPr/>
        </p:nvSpPr>
        <p:spPr>
          <a:xfrm>
            <a:off x="1277650" y="2250927"/>
            <a:ext cx="5038596" cy="427746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2">
                    <a:lumMod val="75000"/>
                    <a:lumOff val="25000"/>
                  </a:schemeClr>
                </a:solidFill>
                <a:latin typeface="+mj-lt"/>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2">
                    <a:lumMod val="75000"/>
                    <a:lumOff val="25000"/>
                  </a:schemeClr>
                </a:solidFill>
                <a:latin typeface="+mj-lt"/>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lumMod val="75000"/>
                    <a:lumOff val="25000"/>
                  </a:schemeClr>
                </a:solidFill>
                <a:latin typeface="+mj-lt"/>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b="1" dirty="0" smtClean="0"/>
              <a:t>Credit</a:t>
            </a:r>
            <a:endParaRPr lang="en-US" sz="2600" dirty="0"/>
          </a:p>
          <a:p>
            <a:pPr marL="0" indent="0">
              <a:buFont typeface="Arial" panose="020B0604020202020204" pitchFamily="34" charset="0"/>
              <a:buNone/>
            </a:pPr>
            <a:r>
              <a:rPr lang="en-US" sz="2600" b="1" dirty="0" smtClean="0"/>
              <a:t>Certificate of Achievement</a:t>
            </a:r>
          </a:p>
          <a:p>
            <a:r>
              <a:rPr lang="en-US" sz="2200" dirty="0" smtClean="0"/>
              <a:t>All curriculum components will be reviewed</a:t>
            </a:r>
          </a:p>
          <a:p>
            <a:r>
              <a:rPr lang="en-US" sz="2200" dirty="0" smtClean="0"/>
              <a:t>Narrative (with all components)</a:t>
            </a:r>
          </a:p>
          <a:p>
            <a:r>
              <a:rPr lang="en-US" sz="2200" dirty="0" smtClean="0"/>
              <a:t>CORs for all courses </a:t>
            </a:r>
          </a:p>
          <a:p>
            <a:r>
              <a:rPr lang="en-US" sz="2200" dirty="0" smtClean="0"/>
              <a:t>Appropriate supporting documentation for “Local” (non-CTE) certificates </a:t>
            </a:r>
          </a:p>
          <a:p>
            <a:r>
              <a:rPr lang="en-US" sz="2200" dirty="0" smtClean="0"/>
              <a:t>Appropriate supporting documentation for CTE certificates </a:t>
            </a:r>
          </a:p>
          <a:p>
            <a:r>
              <a:rPr lang="en-US" sz="2200" dirty="0" smtClean="0"/>
              <a:t>Refer to PCAH 7, Part II, Section 3 for credit certificate program standards and criteria  </a:t>
            </a:r>
            <a:endParaRPr lang="en-US" sz="2200" dirty="0"/>
          </a:p>
        </p:txBody>
      </p:sp>
      <p:sp>
        <p:nvSpPr>
          <p:cNvPr id="5" name="Content Placeholder 6"/>
          <p:cNvSpPr txBox="1">
            <a:spLocks/>
          </p:cNvSpPr>
          <p:nvPr/>
        </p:nvSpPr>
        <p:spPr>
          <a:xfrm>
            <a:off x="6697977" y="2250926"/>
            <a:ext cx="5253018" cy="4277465"/>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2">
                    <a:lumMod val="75000"/>
                    <a:lumOff val="25000"/>
                  </a:schemeClr>
                </a:solidFill>
                <a:latin typeface="+mj-lt"/>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2">
                    <a:lumMod val="75000"/>
                    <a:lumOff val="25000"/>
                  </a:schemeClr>
                </a:solidFill>
                <a:latin typeface="+mj-lt"/>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lumMod val="75000"/>
                    <a:lumOff val="25000"/>
                  </a:schemeClr>
                </a:solidFill>
                <a:latin typeface="+mj-lt"/>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400" b="1" dirty="0" smtClean="0"/>
              <a:t>Noncredit</a:t>
            </a:r>
          </a:p>
          <a:p>
            <a:pPr marL="0" indent="0">
              <a:buFont typeface="Arial" panose="020B0604020202020204" pitchFamily="34" charset="0"/>
              <a:buNone/>
            </a:pPr>
            <a:r>
              <a:rPr lang="en-US" sz="3400" b="1" dirty="0" smtClean="0"/>
              <a:t>Certificate of Completion</a:t>
            </a:r>
          </a:p>
          <a:p>
            <a:pPr marL="0" indent="0">
              <a:buFont typeface="Arial" panose="020B0604020202020204" pitchFamily="34" charset="0"/>
              <a:buNone/>
            </a:pPr>
            <a:r>
              <a:rPr lang="en-US" sz="3400" b="1" dirty="0" smtClean="0"/>
              <a:t>Certificate of Competency </a:t>
            </a:r>
          </a:p>
          <a:p>
            <a:r>
              <a:rPr lang="en-US" sz="2900" dirty="0" smtClean="0"/>
              <a:t>All curriculum components will be reviewed</a:t>
            </a:r>
          </a:p>
          <a:p>
            <a:r>
              <a:rPr lang="en-US" sz="2900" dirty="0" smtClean="0"/>
              <a:t>Narrative (with all components)</a:t>
            </a:r>
          </a:p>
          <a:p>
            <a:r>
              <a:rPr lang="en-US" sz="2900" dirty="0" smtClean="0"/>
              <a:t>CORs for all courses </a:t>
            </a:r>
          </a:p>
          <a:p>
            <a:r>
              <a:rPr lang="en-US" sz="2900" dirty="0" smtClean="0"/>
              <a:t>Appropriate supporting documentation for short-term vocational (“CTE”) certificates</a:t>
            </a:r>
          </a:p>
          <a:p>
            <a:r>
              <a:rPr lang="en-US" sz="2900" dirty="0" smtClean="0"/>
              <a:t>Refer to PCAH 7, Part III, Section 3 for noncredit program criteria and standards</a:t>
            </a:r>
          </a:p>
          <a:p>
            <a:r>
              <a:rPr lang="en-US" sz="2900" dirty="0" smtClean="0"/>
              <a:t>Adult High School Diploma (AHSD) and apprenticeship see PCAH 7, Part III, Section 3 (pp. 135 – 137) </a:t>
            </a:r>
          </a:p>
          <a:p>
            <a:endParaRPr lang="en-US" sz="1800" dirty="0"/>
          </a:p>
        </p:txBody>
      </p:sp>
    </p:spTree>
    <p:extLst>
      <p:ext uri="{BB962C8B-B14F-4D97-AF65-F5344CB8AC3E}">
        <p14:creationId xmlns:p14="http://schemas.microsoft.com/office/powerpoint/2010/main" val="505362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AA/AS Degree</a:t>
            </a:r>
            <a:endParaRPr lang="en-US" dirty="0"/>
          </a:p>
        </p:txBody>
      </p:sp>
      <p:sp>
        <p:nvSpPr>
          <p:cNvPr id="3" name="Content Placeholder 2"/>
          <p:cNvSpPr>
            <a:spLocks noGrp="1"/>
          </p:cNvSpPr>
          <p:nvPr>
            <p:ph sz="half" idx="1"/>
          </p:nvPr>
        </p:nvSpPr>
        <p:spPr/>
        <p:txBody>
          <a:bodyPr/>
          <a:lstStyle/>
          <a:p>
            <a:pPr marL="342900" indent="-342900">
              <a:spcBef>
                <a:spcPts val="1200"/>
              </a:spcBef>
            </a:pPr>
            <a:r>
              <a:rPr lang="en-US" sz="2200" dirty="0">
                <a:solidFill>
                  <a:srgbClr val="53575A"/>
                </a:solidFill>
              </a:rPr>
              <a:t>Compliance standards for associate degrees, as set forth in title 5, § 55063</a:t>
            </a:r>
          </a:p>
          <a:p>
            <a:pPr marL="342900" indent="-342900">
              <a:spcBef>
                <a:spcPts val="1200"/>
              </a:spcBef>
            </a:pPr>
            <a:r>
              <a:rPr lang="en-US" sz="2200" dirty="0">
                <a:solidFill>
                  <a:srgbClr val="53575A"/>
                </a:solidFill>
              </a:rPr>
              <a:t>All curriculum components will be reviewed</a:t>
            </a:r>
          </a:p>
          <a:p>
            <a:pPr marL="342900" indent="-342900">
              <a:spcBef>
                <a:spcPts val="1200"/>
              </a:spcBef>
            </a:pPr>
            <a:r>
              <a:rPr lang="en-US" sz="2200" dirty="0">
                <a:solidFill>
                  <a:srgbClr val="53575A"/>
                </a:solidFill>
              </a:rPr>
              <a:t>CORs for all courses </a:t>
            </a:r>
          </a:p>
          <a:p>
            <a:pPr marL="342900" indent="-342900">
              <a:spcBef>
                <a:spcPts val="1200"/>
              </a:spcBef>
            </a:pPr>
            <a:r>
              <a:rPr lang="en-US" sz="2200" dirty="0">
                <a:solidFill>
                  <a:srgbClr val="53575A"/>
                </a:solidFill>
              </a:rPr>
              <a:t>Narrative (with all components)</a:t>
            </a:r>
          </a:p>
          <a:p>
            <a:pPr marL="342900" indent="-342900">
              <a:spcBef>
                <a:spcPts val="1200"/>
              </a:spcBef>
            </a:pPr>
            <a:r>
              <a:rPr lang="en-US" sz="2200" dirty="0">
                <a:solidFill>
                  <a:srgbClr val="53575A"/>
                </a:solidFill>
              </a:rPr>
              <a:t>Appropriate supporting documentation for CTE associate degrees  </a:t>
            </a:r>
          </a:p>
          <a:p>
            <a:pPr marL="342900" indent="-342900">
              <a:spcBef>
                <a:spcPts val="1200"/>
              </a:spcBef>
            </a:pPr>
            <a:r>
              <a:rPr lang="en-US" sz="2200" dirty="0">
                <a:solidFill>
                  <a:srgbClr val="53575A"/>
                </a:solidFill>
              </a:rPr>
              <a:t>Refer to PCAH 7, Part II, Section 3 for all credit degree program standards and criteria </a:t>
            </a:r>
          </a:p>
          <a:p>
            <a:pPr marL="800100" lvl="1" indent="-342900">
              <a:spcBef>
                <a:spcPts val="1200"/>
              </a:spcBef>
              <a:buFont typeface="Courier New" panose="02070309020205020404" pitchFamily="49" charset="0"/>
              <a:buChar char="o"/>
            </a:pPr>
            <a:r>
              <a:rPr lang="en-US" dirty="0">
                <a:solidFill>
                  <a:srgbClr val="53575A"/>
                </a:solidFill>
              </a:rPr>
              <a:t>CTE AA/AS Degrees: PCAH 7, pp. 79 - 84</a:t>
            </a:r>
          </a:p>
          <a:p>
            <a:pPr marL="800100" lvl="1" indent="-342900">
              <a:spcBef>
                <a:spcPts val="1200"/>
              </a:spcBef>
              <a:buFont typeface="Courier New" panose="02070309020205020404" pitchFamily="49" charset="0"/>
              <a:buChar char="o"/>
            </a:pPr>
            <a:r>
              <a:rPr lang="en-US" dirty="0">
                <a:solidFill>
                  <a:srgbClr val="53575A"/>
                </a:solidFill>
              </a:rPr>
              <a:t>Local AA/AS Degrees (non-CTE): PCAH 7, pp. 84 – 89</a:t>
            </a:r>
          </a:p>
          <a:p>
            <a:endParaRPr lang="en-US" dirty="0"/>
          </a:p>
        </p:txBody>
      </p:sp>
    </p:spTree>
    <p:extLst>
      <p:ext uri="{BB962C8B-B14F-4D97-AF65-F5344CB8AC3E}">
        <p14:creationId xmlns:p14="http://schemas.microsoft.com/office/powerpoint/2010/main" val="1243436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Associate Degree for Transfer (AD-T)</a:t>
            </a:r>
            <a:endParaRPr lang="en-US" dirty="0"/>
          </a:p>
        </p:txBody>
      </p:sp>
      <p:sp>
        <p:nvSpPr>
          <p:cNvPr id="3" name="Content Placeholder 2"/>
          <p:cNvSpPr>
            <a:spLocks noGrp="1"/>
          </p:cNvSpPr>
          <p:nvPr>
            <p:ph sz="half" idx="1"/>
          </p:nvPr>
        </p:nvSpPr>
        <p:spPr>
          <a:xfrm>
            <a:off x="1277650" y="1798320"/>
            <a:ext cx="10058400" cy="5059680"/>
          </a:xfrm>
        </p:spPr>
        <p:txBody>
          <a:bodyPr>
            <a:normAutofit lnSpcReduction="10000"/>
          </a:bodyPr>
          <a:lstStyle/>
          <a:p>
            <a:r>
              <a:rPr lang="en-US" sz="2000" dirty="0"/>
              <a:t>The AD-T program is a partnership between the CCC and CSU system</a:t>
            </a:r>
          </a:p>
          <a:p>
            <a:r>
              <a:rPr lang="en-US" sz="2000" dirty="0"/>
              <a:t>AD-Ts </a:t>
            </a:r>
            <a:r>
              <a:rPr lang="en-US" sz="2000" b="1" u="sng" dirty="0"/>
              <a:t>must</a:t>
            </a:r>
            <a:r>
              <a:rPr lang="en-US" sz="2000" dirty="0"/>
              <a:t> be compliant with applicable legislation, title 5, and PCAH requirements   </a:t>
            </a:r>
          </a:p>
          <a:p>
            <a:r>
              <a:rPr lang="en-US" sz="2000" dirty="0"/>
              <a:t>Periodic review will include compliance of:</a:t>
            </a:r>
          </a:p>
          <a:p>
            <a:pPr lvl="1"/>
            <a:r>
              <a:rPr lang="en-US" sz="2000" dirty="0"/>
              <a:t>Current TMC (Transfer Model Curriculum) </a:t>
            </a:r>
          </a:p>
          <a:p>
            <a:pPr lvl="1"/>
            <a:r>
              <a:rPr lang="en-US" sz="2000" dirty="0"/>
              <a:t>All CORs attached (CORs will be reviewed to ensure current standards are met)</a:t>
            </a:r>
          </a:p>
          <a:p>
            <a:pPr lvl="1"/>
            <a:r>
              <a:rPr lang="en-US" sz="2000" dirty="0"/>
              <a:t>All courses included on TMC meet the requirement listed on the TMC C-ID Articulation, AAM (Articulation Agreement by Major), BCT (CSU Baccalaureate Level Course List by Dept.) or GECC (CSU GE Certification Course List by Area) </a:t>
            </a:r>
          </a:p>
          <a:p>
            <a:pPr lvl="1"/>
            <a:r>
              <a:rPr lang="en-US" sz="2000" dirty="0"/>
              <a:t>Review of unit count and double count totals</a:t>
            </a:r>
          </a:p>
          <a:p>
            <a:pPr lvl="1"/>
            <a:r>
              <a:rPr lang="en-US" sz="2000" dirty="0"/>
              <a:t>Review of Narratives including the catalog descriptions with random checks against the current school catalog to confirm they are the same </a:t>
            </a:r>
          </a:p>
          <a:p>
            <a:pPr lvl="1"/>
            <a:r>
              <a:rPr lang="en-US" sz="2000" dirty="0"/>
              <a:t>For AD-Ts, colleges will be asked to respond to revision request within 60 days. Once the college responds they will have an additional 6 months from the response date to make necessary revisions for approval. </a:t>
            </a:r>
          </a:p>
          <a:p>
            <a:pPr lvl="1"/>
            <a:r>
              <a:rPr lang="en-US" sz="2000" b="1" dirty="0">
                <a:solidFill>
                  <a:srgbClr val="FF0000"/>
                </a:solidFill>
              </a:rPr>
              <a:t>If a colleges does not meet the corrective parameters described above, the AD-T program will be deactivated in COCI. </a:t>
            </a:r>
            <a:r>
              <a:rPr lang="en-US" sz="2000" dirty="0"/>
              <a:t> </a:t>
            </a:r>
          </a:p>
          <a:p>
            <a:endParaRPr lang="en-US" dirty="0"/>
          </a:p>
        </p:txBody>
      </p:sp>
    </p:spTree>
    <p:extLst>
      <p:ext uri="{BB962C8B-B14F-4D97-AF65-F5344CB8AC3E}">
        <p14:creationId xmlns:p14="http://schemas.microsoft.com/office/powerpoint/2010/main" val="4093749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Available Training Resources</a:t>
            </a:r>
            <a:endParaRPr lang="en-US" dirty="0"/>
          </a:p>
        </p:txBody>
      </p:sp>
    </p:spTree>
    <p:extLst>
      <p:ext uri="{BB962C8B-B14F-4D97-AF65-F5344CB8AC3E}">
        <p14:creationId xmlns:p14="http://schemas.microsoft.com/office/powerpoint/2010/main" val="12717134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PCAH 7</a:t>
            </a:r>
            <a:r>
              <a:rPr lang="en-US" baseline="30000" dirty="0" smtClean="0"/>
              <a:t>th</a:t>
            </a:r>
            <a:r>
              <a:rPr lang="en-US" dirty="0" smtClean="0"/>
              <a:t> Edition</a:t>
            </a:r>
            <a:endParaRPr lang="en-US" dirty="0"/>
          </a:p>
        </p:txBody>
      </p:sp>
      <p:sp>
        <p:nvSpPr>
          <p:cNvPr id="3" name="Content Placeholder 2"/>
          <p:cNvSpPr>
            <a:spLocks noGrp="1"/>
          </p:cNvSpPr>
          <p:nvPr>
            <p:ph sz="half" idx="1"/>
          </p:nvPr>
        </p:nvSpPr>
        <p:spPr/>
        <p:txBody>
          <a:bodyPr>
            <a:normAutofit lnSpcReduction="10000"/>
          </a:bodyPr>
          <a:lstStyle/>
          <a:p>
            <a:pPr marL="0" indent="0">
              <a:buNone/>
            </a:pPr>
            <a:r>
              <a:rPr lang="en-US" dirty="0"/>
              <a:t>PCAH 7</a:t>
            </a:r>
            <a:r>
              <a:rPr lang="en-US" baseline="30000" dirty="0"/>
              <a:t>th</a:t>
            </a:r>
            <a:r>
              <a:rPr lang="en-US" dirty="0"/>
              <a:t> Edition…</a:t>
            </a:r>
          </a:p>
          <a:p>
            <a:pPr lvl="1"/>
            <a:r>
              <a:rPr lang="en-US" sz="1800" dirty="0"/>
              <a:t>PART I:    OVERVIEW</a:t>
            </a:r>
          </a:p>
          <a:p>
            <a:pPr lvl="1"/>
            <a:r>
              <a:rPr lang="en-US" sz="1800" dirty="0"/>
              <a:t>PART II:   CREDIT CURRICULUM</a:t>
            </a:r>
          </a:p>
          <a:p>
            <a:pPr lvl="1"/>
            <a:r>
              <a:rPr lang="en-US" sz="1800" dirty="0"/>
              <a:t>PART III:  NONCREDIT CURRICULUM </a:t>
            </a:r>
          </a:p>
          <a:p>
            <a:endParaRPr lang="en-US" dirty="0"/>
          </a:p>
          <a:p>
            <a:pPr marL="0" indent="0">
              <a:buNone/>
            </a:pPr>
            <a:r>
              <a:rPr lang="en-US" dirty="0"/>
              <a:t>Posted to the Educational Services &amp; Support Division webpage [</a:t>
            </a:r>
            <a:r>
              <a:rPr lang="en-US" i="1" dirty="0">
                <a:hlinkClick r:id="rId2"/>
              </a:rPr>
              <a:t>Curriculum and Instruction</a:t>
            </a:r>
            <a:r>
              <a:rPr lang="en-US" i="1" dirty="0" smtClean="0"/>
              <a:t>]</a:t>
            </a:r>
            <a:endParaRPr lang="en-US" dirty="0" smtClean="0"/>
          </a:p>
          <a:p>
            <a:endParaRPr lang="en-US" dirty="0"/>
          </a:p>
          <a:p>
            <a:r>
              <a:rPr lang="en-US" dirty="0" smtClean="0">
                <a:hlinkClick r:id="rId3"/>
              </a:rPr>
              <a:t>https</a:t>
            </a:r>
            <a:r>
              <a:rPr lang="en-US" dirty="0">
                <a:hlinkClick r:id="rId3"/>
              </a:rPr>
              <a:t>://www.cccco.edu/-/</a:t>
            </a:r>
            <a:r>
              <a:rPr lang="en-US" dirty="0" smtClean="0">
                <a:hlinkClick r:id="rId3"/>
              </a:rPr>
              <a:t>media/CCCCO-Website/Reports/CCCCO_Report_Program_Course_Approval-web-102819.pdf?la=en&amp;hash=06918DD585E9F8C0805334FEA3EB1E6872C22F16</a:t>
            </a:r>
            <a:endParaRPr lang="en-US" dirty="0" smtClean="0"/>
          </a:p>
          <a:p>
            <a:endParaRPr lang="en-US" dirty="0"/>
          </a:p>
        </p:txBody>
      </p:sp>
      <p:pic>
        <p:nvPicPr>
          <p:cNvPr id="4" name="Picture 3"/>
          <p:cNvPicPr>
            <a:picLocks noChangeAspect="1"/>
          </p:cNvPicPr>
          <p:nvPr/>
        </p:nvPicPr>
        <p:blipFill>
          <a:blip r:embed="rId4"/>
          <a:stretch>
            <a:fillRect/>
          </a:stretch>
        </p:blipFill>
        <p:spPr>
          <a:xfrm rot="356970">
            <a:off x="7464256" y="795565"/>
            <a:ext cx="1675929" cy="2486569"/>
          </a:xfrm>
          <a:prstGeom prst="rect">
            <a:avLst/>
          </a:prstGeom>
          <a:ln>
            <a:solidFill>
              <a:schemeClr val="accent2"/>
            </a:solidFill>
          </a:ln>
        </p:spPr>
      </p:pic>
    </p:spTree>
    <p:extLst>
      <p:ext uri="{BB962C8B-B14F-4D97-AF65-F5344CB8AC3E}">
        <p14:creationId xmlns:p14="http://schemas.microsoft.com/office/powerpoint/2010/main" val="16025612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Chancellor’s Office Guidance</a:t>
            </a:r>
            <a:endParaRPr lang="en-US" dirty="0"/>
          </a:p>
        </p:txBody>
      </p:sp>
      <p:sp>
        <p:nvSpPr>
          <p:cNvPr id="3" name="Content Placeholder 2"/>
          <p:cNvSpPr>
            <a:spLocks noGrp="1"/>
          </p:cNvSpPr>
          <p:nvPr>
            <p:ph sz="half" idx="1"/>
          </p:nvPr>
        </p:nvSpPr>
        <p:spPr>
          <a:xfrm>
            <a:off x="1277650" y="1798320"/>
            <a:ext cx="10439430" cy="4708806"/>
          </a:xfrm>
        </p:spPr>
        <p:txBody>
          <a:bodyPr>
            <a:normAutofit fontScale="92500"/>
          </a:bodyPr>
          <a:lstStyle/>
          <a:p>
            <a:r>
              <a:rPr lang="en-US" dirty="0" smtClean="0">
                <a:hlinkClick r:id="rId2"/>
              </a:rPr>
              <a:t>Guidelines for Title 5 Regulations Section 55003 Policies for Prerequisites, </a:t>
            </a:r>
            <a:r>
              <a:rPr lang="en-US" dirty="0" err="1" smtClean="0">
                <a:hlinkClick r:id="rId2"/>
              </a:rPr>
              <a:t>Corequisites</a:t>
            </a:r>
            <a:r>
              <a:rPr lang="en-US" dirty="0" smtClean="0">
                <a:hlinkClick r:id="rId2"/>
              </a:rPr>
              <a:t>, and Advisories on </a:t>
            </a:r>
            <a:r>
              <a:rPr lang="en-US" dirty="0">
                <a:hlinkClick r:id="rId2"/>
              </a:rPr>
              <a:t>Recommended </a:t>
            </a:r>
            <a:r>
              <a:rPr lang="en-US" dirty="0" smtClean="0">
                <a:hlinkClick r:id="rId2"/>
              </a:rPr>
              <a:t>Preparation </a:t>
            </a:r>
            <a:r>
              <a:rPr lang="en-US" dirty="0"/>
              <a:t>(March </a:t>
            </a:r>
            <a:r>
              <a:rPr lang="en-US" dirty="0" smtClean="0"/>
              <a:t>2011)</a:t>
            </a:r>
          </a:p>
          <a:p>
            <a:r>
              <a:rPr lang="en-US" dirty="0" smtClean="0">
                <a:hlinkClick r:id="rId3"/>
              </a:rPr>
              <a:t>California Community Colleges Guidelines for Community Services Offering</a:t>
            </a:r>
            <a:r>
              <a:rPr lang="en-US" dirty="0" smtClean="0"/>
              <a:t> (September 20120)</a:t>
            </a:r>
          </a:p>
          <a:p>
            <a:r>
              <a:rPr lang="en-US" dirty="0" smtClean="0">
                <a:hlinkClick r:id="rId4"/>
              </a:rPr>
              <a:t>Guidelines for Required Instructional Materials in the California Community Colleges </a:t>
            </a:r>
            <a:r>
              <a:rPr lang="en-US" dirty="0" smtClean="0"/>
              <a:t>(January 2013)</a:t>
            </a:r>
          </a:p>
          <a:p>
            <a:r>
              <a:rPr lang="en-US" dirty="0" smtClean="0">
                <a:hlinkClick r:id="rId5"/>
              </a:rPr>
              <a:t>Credit Course Repetition Guidelines </a:t>
            </a:r>
            <a:r>
              <a:rPr lang="en-US" dirty="0" smtClean="0"/>
              <a:t>(November 2013)</a:t>
            </a:r>
          </a:p>
          <a:p>
            <a:endParaRPr lang="en-US" dirty="0" smtClean="0"/>
          </a:p>
          <a:p>
            <a:endParaRPr lang="en-US" dirty="0"/>
          </a:p>
          <a:p>
            <a:r>
              <a:rPr lang="en-US" dirty="0" smtClean="0">
                <a:hlinkClick r:id="rId6"/>
              </a:rPr>
              <a:t>Division of Educational Services and Support: Curriculum </a:t>
            </a:r>
            <a:r>
              <a:rPr lang="en-US" dirty="0">
                <a:hlinkClick r:id="rId6"/>
              </a:rPr>
              <a:t>and </a:t>
            </a:r>
            <a:r>
              <a:rPr lang="en-US" dirty="0" smtClean="0">
                <a:hlinkClick r:id="rId6"/>
              </a:rPr>
              <a:t>Instruction</a:t>
            </a:r>
            <a:endParaRPr lang="en-US" dirty="0" smtClean="0"/>
          </a:p>
          <a:p>
            <a:r>
              <a:rPr lang="en-US" dirty="0" smtClean="0">
                <a:hlinkClick r:id="rId7"/>
              </a:rPr>
              <a:t>Chancellor’s Office COVID-19 Resources </a:t>
            </a:r>
            <a:r>
              <a:rPr lang="en-US" dirty="0" smtClean="0"/>
              <a:t>– includes Executive Orders and Guidance</a:t>
            </a:r>
          </a:p>
        </p:txBody>
      </p:sp>
    </p:spTree>
    <p:extLst>
      <p:ext uri="{BB962C8B-B14F-4D97-AF65-F5344CB8AC3E}">
        <p14:creationId xmlns:p14="http://schemas.microsoft.com/office/powerpoint/2010/main" val="13670834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Description</a:t>
            </a:r>
            <a:endParaRPr lang="en-US" dirty="0"/>
          </a:p>
        </p:txBody>
      </p:sp>
      <p:sp>
        <p:nvSpPr>
          <p:cNvPr id="3" name="Content Placeholder 2"/>
          <p:cNvSpPr>
            <a:spLocks noGrp="1"/>
          </p:cNvSpPr>
          <p:nvPr>
            <p:ph idx="1"/>
          </p:nvPr>
        </p:nvSpPr>
        <p:spPr/>
        <p:txBody>
          <a:bodyPr/>
          <a:lstStyle/>
          <a:p>
            <a:r>
              <a:rPr lang="en-US" dirty="0"/>
              <a:t>Colleges are required to train curriculum committees annually to be eligible for continued local approval certification. This session will highlight elements of local approval certification for 2020-2021. In addition to using this session as a template for committee members, presenters will share additional resources that may be helpful in training local curriculum committee members and curriculum developers.</a:t>
            </a:r>
          </a:p>
        </p:txBody>
      </p:sp>
      <p:sp>
        <p:nvSpPr>
          <p:cNvPr id="4" name="Slide Number Placeholder 3"/>
          <p:cNvSpPr>
            <a:spLocks noGrp="1"/>
          </p:cNvSpPr>
          <p:nvPr>
            <p:ph type="sldNum" sz="quarter" idx="12"/>
          </p:nvPr>
        </p:nvSpPr>
        <p:spPr/>
        <p:txBody>
          <a:bodyPr/>
          <a:lstStyle/>
          <a:p>
            <a:fld id="{492D8F1A-69A8-9242-9469-8400121D240A}" type="slidenum">
              <a:rPr lang="en-US" smtClean="0"/>
              <a:t>2</a:t>
            </a:fld>
            <a:endParaRPr lang="en-US" dirty="0"/>
          </a:p>
        </p:txBody>
      </p:sp>
    </p:spTree>
    <p:extLst>
      <p:ext uri="{BB962C8B-B14F-4D97-AF65-F5344CB8AC3E}">
        <p14:creationId xmlns:p14="http://schemas.microsoft.com/office/powerpoint/2010/main" val="527343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Documents</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TOP-CIP Crosswalk (June 2020)</a:t>
            </a:r>
          </a:p>
          <a:p>
            <a:pPr>
              <a:lnSpc>
                <a:spcPct val="150000"/>
              </a:lnSpc>
              <a:spcBef>
                <a:spcPts val="0"/>
              </a:spcBef>
            </a:pPr>
            <a:r>
              <a:rPr lang="en-US" dirty="0" smtClean="0">
                <a:hlinkClick r:id="rId2"/>
              </a:rPr>
              <a:t>California </a:t>
            </a:r>
            <a:r>
              <a:rPr lang="en-US" dirty="0">
                <a:hlinkClick r:id="rId2"/>
              </a:rPr>
              <a:t>Education Code</a:t>
            </a:r>
            <a:r>
              <a:rPr lang="en-US" dirty="0"/>
              <a:t> </a:t>
            </a:r>
          </a:p>
          <a:p>
            <a:pPr>
              <a:lnSpc>
                <a:spcPct val="150000"/>
              </a:lnSpc>
              <a:spcBef>
                <a:spcPts val="0"/>
              </a:spcBef>
            </a:pPr>
            <a:r>
              <a:rPr lang="en-US" dirty="0">
                <a:hlinkClick r:id="rId2"/>
              </a:rPr>
              <a:t>CCR, Title 5</a:t>
            </a:r>
            <a:endParaRPr lang="en-US" dirty="0"/>
          </a:p>
          <a:p>
            <a:pPr>
              <a:lnSpc>
                <a:spcPct val="150000"/>
              </a:lnSpc>
              <a:spcBef>
                <a:spcPts val="0"/>
              </a:spcBef>
            </a:pPr>
            <a:r>
              <a:rPr lang="en-US" dirty="0">
                <a:hlinkClick r:id="rId3"/>
              </a:rPr>
              <a:t>Program and Course Approval Handbook</a:t>
            </a:r>
            <a:r>
              <a:rPr lang="en-US" dirty="0"/>
              <a:t> - “PCAH”, 7</a:t>
            </a:r>
            <a:r>
              <a:rPr lang="en-US" baseline="30000" dirty="0"/>
              <a:t>th</a:t>
            </a:r>
            <a:r>
              <a:rPr lang="en-US" dirty="0"/>
              <a:t> Edition </a:t>
            </a:r>
          </a:p>
          <a:p>
            <a:pPr>
              <a:lnSpc>
                <a:spcPct val="150000"/>
              </a:lnSpc>
              <a:spcBef>
                <a:spcPts val="0"/>
              </a:spcBef>
            </a:pPr>
            <a:r>
              <a:rPr lang="en-US" dirty="0">
                <a:hlinkClick r:id="rId4"/>
              </a:rPr>
              <a:t>Taxonomy of Programs</a:t>
            </a:r>
            <a:r>
              <a:rPr lang="en-US" dirty="0"/>
              <a:t> “TOP Code” Manual, 6</a:t>
            </a:r>
            <a:r>
              <a:rPr lang="en-US" baseline="30000" dirty="0"/>
              <a:t>th</a:t>
            </a:r>
            <a:r>
              <a:rPr lang="en-US" dirty="0"/>
              <a:t> Edition </a:t>
            </a:r>
          </a:p>
          <a:p>
            <a:pPr>
              <a:lnSpc>
                <a:spcPct val="150000"/>
              </a:lnSpc>
              <a:spcBef>
                <a:spcPts val="0"/>
              </a:spcBef>
            </a:pPr>
            <a:r>
              <a:rPr lang="en-US" dirty="0"/>
              <a:t>Chancellor’s Office MIS:  </a:t>
            </a:r>
            <a:r>
              <a:rPr lang="en-US" dirty="0">
                <a:hlinkClick r:id="rId5"/>
              </a:rPr>
              <a:t>Data Mart </a:t>
            </a:r>
            <a:r>
              <a:rPr lang="en-US" dirty="0"/>
              <a:t>  |  </a:t>
            </a:r>
            <a:r>
              <a:rPr lang="en-US" dirty="0">
                <a:hlinkClick r:id="rId6"/>
              </a:rPr>
              <a:t>Research &amp; Data Analytics</a:t>
            </a:r>
            <a:r>
              <a:rPr lang="en-US" dirty="0"/>
              <a:t>   |  </a:t>
            </a:r>
            <a:r>
              <a:rPr lang="en-US" dirty="0">
                <a:hlinkClick r:id="rId7"/>
              </a:rPr>
              <a:t>Data Element Dictionary</a:t>
            </a:r>
            <a:endParaRPr lang="en-US" dirty="0"/>
          </a:p>
          <a:p>
            <a:pPr>
              <a:lnSpc>
                <a:spcPct val="150000"/>
              </a:lnSpc>
              <a:spcBef>
                <a:spcPts val="0"/>
              </a:spcBef>
            </a:pPr>
            <a:r>
              <a:rPr lang="en-US" dirty="0">
                <a:hlinkClick r:id="rId8"/>
              </a:rPr>
              <a:t>The Course Outline of Record</a:t>
            </a:r>
            <a:r>
              <a:rPr lang="en-US" dirty="0"/>
              <a:t>: A Curriculum Reference Guide Revisited (ASCCC, 2017)</a:t>
            </a:r>
          </a:p>
          <a:p>
            <a:endParaRPr lang="en-US" dirty="0"/>
          </a:p>
        </p:txBody>
      </p:sp>
    </p:spTree>
    <p:extLst>
      <p:ext uri="{BB962C8B-B14F-4D97-AF65-F5344CB8AC3E}">
        <p14:creationId xmlns:p14="http://schemas.microsoft.com/office/powerpoint/2010/main" val="14932283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ASCCC Resources</a:t>
            </a:r>
            <a:endParaRPr lang="en-US" dirty="0"/>
          </a:p>
        </p:txBody>
      </p:sp>
      <p:sp>
        <p:nvSpPr>
          <p:cNvPr id="3" name="Content Placeholder 2"/>
          <p:cNvSpPr>
            <a:spLocks noGrp="1"/>
          </p:cNvSpPr>
          <p:nvPr>
            <p:ph sz="half" idx="1"/>
          </p:nvPr>
        </p:nvSpPr>
        <p:spPr>
          <a:xfrm>
            <a:off x="1277650" y="1798320"/>
            <a:ext cx="10058400" cy="4886960"/>
          </a:xfrm>
        </p:spPr>
        <p:txBody>
          <a:bodyPr>
            <a:normAutofit fontScale="92500" lnSpcReduction="10000"/>
          </a:bodyPr>
          <a:lstStyle/>
          <a:p>
            <a:r>
              <a:rPr lang="en-US" dirty="0" smtClean="0">
                <a:hlinkClick r:id="rId2"/>
              </a:rPr>
              <a:t>www.asccc.org</a:t>
            </a:r>
            <a:endParaRPr lang="en-US" dirty="0" smtClean="0"/>
          </a:p>
          <a:p>
            <a:r>
              <a:rPr lang="en-US" dirty="0" smtClean="0"/>
              <a:t>Papers, Rostrum articles, resolutions (use search)</a:t>
            </a:r>
          </a:p>
          <a:p>
            <a:r>
              <a:rPr lang="en-US" dirty="0" smtClean="0"/>
              <a:t>Presentation slide decks </a:t>
            </a:r>
          </a:p>
          <a:p>
            <a:pPr lvl="1"/>
            <a:r>
              <a:rPr lang="en-US" dirty="0" smtClean="0"/>
              <a:t>Events -&gt; Past Events -&gt; select type of past event -&gt; Program Materials</a:t>
            </a:r>
          </a:p>
          <a:p>
            <a:r>
              <a:rPr lang="en-US" dirty="0" smtClean="0"/>
              <a:t>Email: </a:t>
            </a:r>
            <a:r>
              <a:rPr lang="en-US" dirty="0" smtClean="0">
                <a:hlinkClick r:id="rId3"/>
              </a:rPr>
              <a:t>info@asccc.org</a:t>
            </a:r>
            <a:endParaRPr lang="en-US" dirty="0" smtClean="0"/>
          </a:p>
          <a:p>
            <a:endParaRPr lang="en-US" dirty="0"/>
          </a:p>
          <a:p>
            <a:pPr marL="0" indent="0">
              <a:buNone/>
            </a:pPr>
            <a:r>
              <a:rPr lang="en-US" sz="3900" dirty="0" err="1" smtClean="0">
                <a:latin typeface="Palatino" charset="0"/>
                <a:ea typeface="Palatino" charset="0"/>
                <a:cs typeface="Palatino" charset="0"/>
              </a:rPr>
              <a:t>Listservs</a:t>
            </a:r>
            <a:endParaRPr lang="en-US" sz="3900" dirty="0" smtClean="0">
              <a:latin typeface="Palatino" charset="0"/>
              <a:ea typeface="Palatino" charset="0"/>
              <a:cs typeface="Palatino" charset="0"/>
            </a:endParaRPr>
          </a:p>
          <a:p>
            <a:r>
              <a:rPr lang="en-US" dirty="0"/>
              <a:t>Chancellor’s Office Curriculum Assistance Listserv:</a:t>
            </a:r>
            <a:br>
              <a:rPr lang="en-US" dirty="0"/>
            </a:br>
            <a:r>
              <a:rPr lang="en-US" u="sng" dirty="0">
                <a:hlinkClick r:id="rId4"/>
              </a:rPr>
              <a:t>http://listserv.cccnext.net/scripts/wa.exe?SUBED1=CURRICASSIST</a:t>
            </a:r>
            <a:endParaRPr lang="en-US" dirty="0"/>
          </a:p>
          <a:p>
            <a:r>
              <a:rPr lang="en-US" dirty="0" smtClean="0"/>
              <a:t>“Unofficial” Curriculum Chairs listserv” </a:t>
            </a:r>
            <a:r>
              <a:rPr lang="en-US" dirty="0"/>
              <a:t/>
            </a:r>
            <a:br>
              <a:rPr lang="en-US" dirty="0"/>
            </a:br>
            <a:r>
              <a:rPr lang="en-US" dirty="0" smtClean="0"/>
              <a:t>Request to join: </a:t>
            </a:r>
            <a:r>
              <a:rPr lang="en-US" dirty="0" smtClean="0">
                <a:hlinkClick r:id="rId5"/>
              </a:rPr>
              <a:t>CCCCurriculumChairs+subscribe@groups.io</a:t>
            </a:r>
            <a:endParaRPr lang="en-US" dirty="0" smtClean="0"/>
          </a:p>
          <a:p>
            <a:pPr fontAlgn="base"/>
            <a:r>
              <a:rPr lang="en-US" dirty="0" smtClean="0"/>
              <a:t>Yahoo </a:t>
            </a:r>
            <a:r>
              <a:rPr lang="en-US" dirty="0"/>
              <a:t>Curriculum Specialists </a:t>
            </a:r>
            <a:r>
              <a:rPr lang="en-US" dirty="0" smtClean="0"/>
              <a:t>Listserv:</a:t>
            </a:r>
            <a:br>
              <a:rPr lang="en-US" dirty="0" smtClean="0"/>
            </a:br>
            <a:r>
              <a:rPr lang="en-US" dirty="0" smtClean="0"/>
              <a:t>Email</a:t>
            </a:r>
            <a:r>
              <a:rPr lang="en-US" dirty="0"/>
              <a:t> </a:t>
            </a:r>
            <a:r>
              <a:rPr lang="en-US" u="sng" dirty="0">
                <a:hlinkClick r:id="rId6"/>
              </a:rPr>
              <a:t>cacurricstaff-subscribe@yahoogroups.com</a:t>
            </a:r>
            <a:endParaRPr lang="en-US" dirty="0"/>
          </a:p>
          <a:p>
            <a:endParaRPr lang="en-US" dirty="0"/>
          </a:p>
          <a:p>
            <a:pPr lvl="1"/>
            <a:endParaRPr lang="en-US" dirty="0"/>
          </a:p>
        </p:txBody>
      </p:sp>
    </p:spTree>
    <p:extLst>
      <p:ext uri="{BB962C8B-B14F-4D97-AF65-F5344CB8AC3E}">
        <p14:creationId xmlns:p14="http://schemas.microsoft.com/office/powerpoint/2010/main" val="16681978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4957" y="2855968"/>
            <a:ext cx="2811428" cy="761926"/>
          </a:xfrm>
        </p:spPr>
        <p:txBody>
          <a:bodyPr>
            <a:noAutofit/>
          </a:bodyPr>
          <a:lstStyle/>
          <a:p>
            <a:r>
              <a:rPr lang="en-US" sz="4800" b="1" dirty="0" smtClean="0"/>
              <a:t>Sponsors</a:t>
            </a:r>
            <a:endParaRPr lang="en-US" sz="48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845" y="1690688"/>
            <a:ext cx="2400300" cy="11049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5427" y="1690688"/>
            <a:ext cx="2578100" cy="8763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2259" y="3847805"/>
            <a:ext cx="2325886" cy="102810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0827" y="3847214"/>
            <a:ext cx="2527300" cy="10287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271" y="5138037"/>
            <a:ext cx="2336800" cy="11811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0821" y="345226"/>
            <a:ext cx="2679700" cy="990600"/>
          </a:xfrm>
          <a:prstGeom prst="rect">
            <a:avLst/>
          </a:prstGeom>
        </p:spPr>
      </p:pic>
    </p:spTree>
    <p:extLst>
      <p:ext uri="{BB962C8B-B14F-4D97-AF65-F5344CB8AC3E}">
        <p14:creationId xmlns:p14="http://schemas.microsoft.com/office/powerpoint/2010/main" val="19836691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735281" y="2485663"/>
            <a:ext cx="3803072" cy="1325563"/>
          </a:xfrm>
        </p:spPr>
        <p:txBody>
          <a:bodyPr/>
          <a:lstStyle/>
          <a:p>
            <a:r>
              <a:rPr lang="en-US" dirty="0" smtClean="0">
                <a:solidFill>
                  <a:schemeClr val="bg1"/>
                </a:solidFill>
              </a:rPr>
              <a:t>2020 Presenters</a:t>
            </a:r>
            <a:endParaRPr lang="en-US" dirty="0">
              <a:solidFill>
                <a:schemeClr val="bg1"/>
              </a:solidFill>
            </a:endParaRPr>
          </a:p>
        </p:txBody>
      </p:sp>
      <p:sp>
        <p:nvSpPr>
          <p:cNvPr id="4" name="Slide Number Placeholder 3"/>
          <p:cNvSpPr>
            <a:spLocks noGrp="1"/>
          </p:cNvSpPr>
          <p:nvPr>
            <p:ph type="sldNum" sz="quarter" idx="4294967295"/>
          </p:nvPr>
        </p:nvSpPr>
        <p:spPr>
          <a:xfrm>
            <a:off x="9448800" y="6356350"/>
            <a:ext cx="2743200" cy="365125"/>
          </a:xfrm>
        </p:spPr>
        <p:txBody>
          <a:bodyPr/>
          <a:lstStyle/>
          <a:p>
            <a:fld id="{492D8F1A-69A8-9242-9469-8400121D240A}" type="slidenum">
              <a:rPr lang="en-US" smtClean="0"/>
              <a:t>23</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761" y="166255"/>
            <a:ext cx="10976578" cy="6555220"/>
          </a:xfrm>
          <a:prstGeom prst="rect">
            <a:avLst/>
          </a:prstGeom>
        </p:spPr>
      </p:pic>
    </p:spTree>
    <p:extLst>
      <p:ext uri="{BB962C8B-B14F-4D97-AF65-F5344CB8AC3E}">
        <p14:creationId xmlns:p14="http://schemas.microsoft.com/office/powerpoint/2010/main" val="11387047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Collaborations</a:t>
            </a:r>
            <a:endParaRPr lang="en-US" sz="4800" dirty="0"/>
          </a:p>
        </p:txBody>
      </p:sp>
      <p:sp>
        <p:nvSpPr>
          <p:cNvPr id="4" name="Slide Number Placeholder 3"/>
          <p:cNvSpPr>
            <a:spLocks noGrp="1"/>
          </p:cNvSpPr>
          <p:nvPr>
            <p:ph type="sldNum" sz="quarter" idx="12"/>
          </p:nvPr>
        </p:nvSpPr>
        <p:spPr/>
        <p:txBody>
          <a:bodyPr/>
          <a:lstStyle/>
          <a:p>
            <a:fld id="{492D8F1A-69A8-9242-9469-8400121D240A}" type="slidenum">
              <a:rPr lang="en-US" smtClean="0"/>
              <a:t>24</a:t>
            </a:fld>
            <a:endParaRPr lang="en-US" dirty="0"/>
          </a:p>
        </p:txBody>
      </p:sp>
      <p:sp>
        <p:nvSpPr>
          <p:cNvPr id="5" name="TextBox 4"/>
          <p:cNvSpPr txBox="1"/>
          <p:nvPr/>
        </p:nvSpPr>
        <p:spPr>
          <a:xfrm>
            <a:off x="0" y="5279132"/>
            <a:ext cx="6106159" cy="1077218"/>
          </a:xfrm>
          <a:prstGeom prst="rect">
            <a:avLst/>
          </a:prstGeom>
          <a:noFill/>
        </p:spPr>
        <p:txBody>
          <a:bodyPr wrap="none" rtlCol="0">
            <a:spAutoFit/>
          </a:bodyPr>
          <a:lstStyle/>
          <a:p>
            <a:pPr algn="ctr"/>
            <a:r>
              <a:rPr lang="en-US" sz="3200" dirty="0" smtClean="0">
                <a:solidFill>
                  <a:schemeClr val="accent5"/>
                </a:solidFill>
              </a:rPr>
              <a:t>Accrediting Commission for </a:t>
            </a:r>
          </a:p>
          <a:p>
            <a:pPr algn="ctr"/>
            <a:r>
              <a:rPr lang="en-US" sz="3200" dirty="0" smtClean="0">
                <a:solidFill>
                  <a:schemeClr val="accent5"/>
                </a:solidFill>
              </a:rPr>
              <a:t>Community and Junior Colleges</a:t>
            </a:r>
            <a:r>
              <a:rPr lang="en-US" sz="3200" dirty="0" smtClean="0"/>
              <a:t> </a:t>
            </a:r>
          </a:p>
        </p:txBody>
      </p:sp>
      <p:sp>
        <p:nvSpPr>
          <p:cNvPr id="6" name="TextBox 5"/>
          <p:cNvSpPr txBox="1"/>
          <p:nvPr/>
        </p:nvSpPr>
        <p:spPr>
          <a:xfrm>
            <a:off x="6075809" y="3079146"/>
            <a:ext cx="5811206" cy="1077218"/>
          </a:xfrm>
          <a:prstGeom prst="rect">
            <a:avLst/>
          </a:prstGeom>
          <a:noFill/>
        </p:spPr>
        <p:txBody>
          <a:bodyPr wrap="none" rtlCol="0">
            <a:spAutoFit/>
          </a:bodyPr>
          <a:lstStyle/>
          <a:p>
            <a:pPr algn="ctr"/>
            <a:r>
              <a:rPr lang="en-US" sz="3200" dirty="0" smtClean="0">
                <a:solidFill>
                  <a:schemeClr val="accent5"/>
                </a:solidFill>
              </a:rPr>
              <a:t>California Community Colleges</a:t>
            </a:r>
          </a:p>
          <a:p>
            <a:pPr algn="ctr"/>
            <a:r>
              <a:rPr lang="en-US" sz="3200" dirty="0" smtClean="0">
                <a:solidFill>
                  <a:schemeClr val="accent5"/>
                </a:solidFill>
              </a:rPr>
              <a:t>Chancellor’s Office</a:t>
            </a:r>
            <a:r>
              <a:rPr lang="en-US" sz="3200" dirty="0" smtClean="0"/>
              <a:t> </a:t>
            </a:r>
          </a:p>
        </p:txBody>
      </p:sp>
      <p:sp>
        <p:nvSpPr>
          <p:cNvPr id="7" name="TextBox 6"/>
          <p:cNvSpPr txBox="1"/>
          <p:nvPr/>
        </p:nvSpPr>
        <p:spPr>
          <a:xfrm>
            <a:off x="0" y="3079146"/>
            <a:ext cx="6075810" cy="1077218"/>
          </a:xfrm>
          <a:prstGeom prst="rect">
            <a:avLst/>
          </a:prstGeom>
          <a:noFill/>
        </p:spPr>
        <p:txBody>
          <a:bodyPr wrap="square" rtlCol="0">
            <a:spAutoFit/>
          </a:bodyPr>
          <a:lstStyle/>
          <a:p>
            <a:pPr algn="ctr"/>
            <a:r>
              <a:rPr lang="en-US" sz="3200" dirty="0" smtClean="0">
                <a:solidFill>
                  <a:schemeClr val="accent5"/>
                </a:solidFill>
              </a:rPr>
              <a:t>California Community College Chief Instructional Officers </a:t>
            </a:r>
            <a:endParaRPr lang="en-US" sz="3200" dirty="0"/>
          </a:p>
        </p:txBody>
      </p:sp>
      <p:sp>
        <p:nvSpPr>
          <p:cNvPr id="13" name="TextBox 12"/>
          <p:cNvSpPr txBox="1"/>
          <p:nvPr/>
        </p:nvSpPr>
        <p:spPr>
          <a:xfrm>
            <a:off x="6075809" y="5279132"/>
            <a:ext cx="5811206" cy="1077218"/>
          </a:xfrm>
          <a:prstGeom prst="rect">
            <a:avLst/>
          </a:prstGeom>
          <a:noFill/>
        </p:spPr>
        <p:txBody>
          <a:bodyPr wrap="none" rtlCol="0">
            <a:spAutoFit/>
          </a:bodyPr>
          <a:lstStyle/>
          <a:p>
            <a:pPr algn="ctr"/>
            <a:r>
              <a:rPr lang="en-US" sz="3200" dirty="0" smtClean="0">
                <a:solidFill>
                  <a:schemeClr val="accent5"/>
                </a:solidFill>
              </a:rPr>
              <a:t>California Community Colleges</a:t>
            </a:r>
          </a:p>
          <a:p>
            <a:pPr algn="ctr"/>
            <a:r>
              <a:rPr lang="en-US" sz="3200" dirty="0" smtClean="0">
                <a:solidFill>
                  <a:schemeClr val="accent5"/>
                </a:solidFill>
              </a:rPr>
              <a:t>Success Center</a:t>
            </a:r>
            <a:r>
              <a:rPr lang="en-US" sz="3200" dirty="0" smtClean="0"/>
              <a:t> </a:t>
            </a:r>
          </a:p>
        </p:txBody>
      </p:sp>
    </p:spTree>
    <p:extLst>
      <p:ext uri="{BB962C8B-B14F-4D97-AF65-F5344CB8AC3E}">
        <p14:creationId xmlns:p14="http://schemas.microsoft.com/office/powerpoint/2010/main" val="6003646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4521558" y="3120077"/>
            <a:ext cx="10046043" cy="631268"/>
          </a:xfrm>
        </p:spPr>
        <p:txBody>
          <a:bodyPr/>
          <a:lstStyle/>
          <a:p>
            <a:pPr algn="ctr"/>
            <a:r>
              <a:rPr lang="en-US" b="1" dirty="0">
                <a:solidFill>
                  <a:schemeClr val="bg1"/>
                </a:solidFill>
              </a:rPr>
              <a:t>ASCCC Staff</a:t>
            </a:r>
            <a:endParaRPr lang="en-US" dirty="0">
              <a:solidFill>
                <a:schemeClr val="bg1"/>
              </a:solidFill>
            </a:endParaRPr>
          </a:p>
        </p:txBody>
      </p:sp>
      <p:pic>
        <p:nvPicPr>
          <p:cNvPr id="5" name="Picture 4" descr="Meuy Rosales&#10;">
            <a:extLst>
              <a:ext uri="{FF2B5EF4-FFF2-40B4-BE49-F238E27FC236}">
                <a16:creationId xmlns:a16="http://schemas.microsoft.com/office/drawing/2014/main" xmlns="" id="{A6779254-FB94-46F2-8B03-4FBA342B4873}"/>
              </a:ext>
            </a:extLst>
          </p:cNvPr>
          <p:cNvPicPr>
            <a:picLocks noChangeAspect="1"/>
          </p:cNvPicPr>
          <p:nvPr/>
        </p:nvPicPr>
        <p:blipFill rotWithShape="1">
          <a:blip r:embed="rId2"/>
          <a:srcRect r="4732"/>
          <a:stretch/>
        </p:blipFill>
        <p:spPr>
          <a:xfrm>
            <a:off x="10348819" y="3794738"/>
            <a:ext cx="1494711" cy="2011680"/>
          </a:xfrm>
          <a:prstGeom prst="rect">
            <a:avLst/>
          </a:prstGeom>
        </p:spPr>
      </p:pic>
      <p:pic>
        <p:nvPicPr>
          <p:cNvPr id="6" name="Picture 5" descr="Katie Nash">
            <a:extLst>
              <a:ext uri="{FF2B5EF4-FFF2-40B4-BE49-F238E27FC236}">
                <a16:creationId xmlns:a16="http://schemas.microsoft.com/office/drawing/2014/main" xmlns="" id="{FC278C58-3BAB-47F8-8A5B-226458C689FD}"/>
              </a:ext>
            </a:extLst>
          </p:cNvPr>
          <p:cNvPicPr>
            <a:picLocks noChangeAspect="1"/>
          </p:cNvPicPr>
          <p:nvPr/>
        </p:nvPicPr>
        <p:blipFill rotWithShape="1">
          <a:blip r:embed="rId3"/>
          <a:srcRect l="5311" r="4465"/>
          <a:stretch/>
        </p:blipFill>
        <p:spPr>
          <a:xfrm>
            <a:off x="8553171" y="3802089"/>
            <a:ext cx="1494711" cy="2011680"/>
          </a:xfrm>
          <a:prstGeom prst="rect">
            <a:avLst/>
          </a:prstGeom>
        </p:spPr>
      </p:pic>
      <p:pic>
        <p:nvPicPr>
          <p:cNvPr id="7" name="Picture 6" descr="Megan Trader">
            <a:extLst>
              <a:ext uri="{FF2B5EF4-FFF2-40B4-BE49-F238E27FC236}">
                <a16:creationId xmlns:a16="http://schemas.microsoft.com/office/drawing/2014/main" xmlns="" id="{C27EDB9B-6744-447B-B3B6-A97F566A888F}"/>
              </a:ext>
            </a:extLst>
          </p:cNvPr>
          <p:cNvPicPr>
            <a:picLocks noChangeAspect="1"/>
          </p:cNvPicPr>
          <p:nvPr/>
        </p:nvPicPr>
        <p:blipFill rotWithShape="1">
          <a:blip r:embed="rId4"/>
          <a:srcRect l="1031"/>
          <a:stretch/>
        </p:blipFill>
        <p:spPr>
          <a:xfrm>
            <a:off x="1256924" y="3776006"/>
            <a:ext cx="1494711" cy="2011680"/>
          </a:xfrm>
          <a:prstGeom prst="rect">
            <a:avLst/>
          </a:prstGeom>
        </p:spPr>
      </p:pic>
      <p:pic>
        <p:nvPicPr>
          <p:cNvPr id="8" name="Picture 7" descr="Edie Martinelli">
            <a:extLst>
              <a:ext uri="{FF2B5EF4-FFF2-40B4-BE49-F238E27FC236}">
                <a16:creationId xmlns:a16="http://schemas.microsoft.com/office/drawing/2014/main" xmlns="" id="{CF6E3BF1-EDE5-458D-8001-68D5F9F38B4F}"/>
              </a:ext>
            </a:extLst>
          </p:cNvPr>
          <p:cNvPicPr>
            <a:picLocks noChangeAspect="1"/>
          </p:cNvPicPr>
          <p:nvPr/>
        </p:nvPicPr>
        <p:blipFill rotWithShape="1">
          <a:blip r:embed="rId5"/>
          <a:srcRect l="4283" r="3585"/>
          <a:stretch/>
        </p:blipFill>
        <p:spPr>
          <a:xfrm>
            <a:off x="10350137" y="611313"/>
            <a:ext cx="1493393" cy="2011680"/>
          </a:xfrm>
          <a:prstGeom prst="rect">
            <a:avLst/>
          </a:prstGeom>
        </p:spPr>
      </p:pic>
      <p:pic>
        <p:nvPicPr>
          <p:cNvPr id="9" name="Picture 8" descr="Kyoko Hatano">
            <a:extLst>
              <a:ext uri="{FF2B5EF4-FFF2-40B4-BE49-F238E27FC236}">
                <a16:creationId xmlns:a16="http://schemas.microsoft.com/office/drawing/2014/main" xmlns="" id="{117C2648-F25D-466B-BE6D-1681F7CBCA9B}"/>
              </a:ext>
            </a:extLst>
          </p:cNvPr>
          <p:cNvPicPr>
            <a:picLocks noChangeAspect="1"/>
          </p:cNvPicPr>
          <p:nvPr/>
        </p:nvPicPr>
        <p:blipFill>
          <a:blip r:embed="rId6"/>
          <a:stretch>
            <a:fillRect/>
          </a:stretch>
        </p:blipFill>
        <p:spPr>
          <a:xfrm>
            <a:off x="3201183" y="3775993"/>
            <a:ext cx="1408176" cy="2011680"/>
          </a:xfrm>
          <a:prstGeom prst="rect">
            <a:avLst/>
          </a:prstGeom>
        </p:spPr>
      </p:pic>
      <p:pic>
        <p:nvPicPr>
          <p:cNvPr id="10" name="Picture 9" descr="Veronica Rey">
            <a:extLst>
              <a:ext uri="{FF2B5EF4-FFF2-40B4-BE49-F238E27FC236}">
                <a16:creationId xmlns:a16="http://schemas.microsoft.com/office/drawing/2014/main" xmlns="" id="{126C374B-2401-40E1-9891-2F93B687C4D4}"/>
              </a:ext>
            </a:extLst>
          </p:cNvPr>
          <p:cNvPicPr>
            <a:picLocks noChangeAspect="1"/>
          </p:cNvPicPr>
          <p:nvPr/>
        </p:nvPicPr>
        <p:blipFill>
          <a:blip r:embed="rId7"/>
          <a:stretch>
            <a:fillRect/>
          </a:stretch>
        </p:blipFill>
        <p:spPr>
          <a:xfrm>
            <a:off x="6756860" y="3802089"/>
            <a:ext cx="1493906" cy="2011680"/>
          </a:xfrm>
          <a:prstGeom prst="rect">
            <a:avLst/>
          </a:prstGeom>
        </p:spPr>
      </p:pic>
      <p:pic>
        <p:nvPicPr>
          <p:cNvPr id="11" name="Picture 10" descr="Selena Silva&#10;">
            <a:extLst>
              <a:ext uri="{FF2B5EF4-FFF2-40B4-BE49-F238E27FC236}">
                <a16:creationId xmlns:a16="http://schemas.microsoft.com/office/drawing/2014/main" xmlns="" id="{3076ABC1-863A-469B-86A6-B13B03F50751}"/>
              </a:ext>
            </a:extLst>
          </p:cNvPr>
          <p:cNvPicPr>
            <a:picLocks noChangeAspect="1"/>
          </p:cNvPicPr>
          <p:nvPr/>
        </p:nvPicPr>
        <p:blipFill>
          <a:blip r:embed="rId8"/>
          <a:stretch>
            <a:fillRect/>
          </a:stretch>
        </p:blipFill>
        <p:spPr>
          <a:xfrm>
            <a:off x="4906747" y="3794738"/>
            <a:ext cx="1506545" cy="2011680"/>
          </a:xfrm>
          <a:prstGeom prst="rect">
            <a:avLst/>
          </a:prstGeom>
        </p:spPr>
      </p:pic>
      <p:sp>
        <p:nvSpPr>
          <p:cNvPr id="12" name="Content Placeholder 2">
            <a:extLst>
              <a:ext uri="{FF2B5EF4-FFF2-40B4-BE49-F238E27FC236}">
                <a16:creationId xmlns:a16="http://schemas.microsoft.com/office/drawing/2014/main" xmlns="" id="{63FEFC1B-7CE2-48FA-9706-4F1A789359DC}"/>
              </a:ext>
            </a:extLst>
          </p:cNvPr>
          <p:cNvSpPr txBox="1">
            <a:spLocks/>
          </p:cNvSpPr>
          <p:nvPr/>
        </p:nvSpPr>
        <p:spPr>
          <a:xfrm>
            <a:off x="2865174" y="5930555"/>
            <a:ext cx="1982528" cy="563173"/>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Kyoko </a:t>
            </a:r>
            <a:r>
              <a:rPr lang="en-US" b="1" dirty="0" err="1"/>
              <a:t>Hatano</a:t>
            </a:r>
            <a:r>
              <a:rPr lang="en-US" b="1" dirty="0"/>
              <a:t> </a:t>
            </a:r>
            <a:r>
              <a:rPr lang="en-US" dirty="0"/>
              <a:t>Administrative Assistant</a:t>
            </a:r>
          </a:p>
        </p:txBody>
      </p:sp>
      <p:sp>
        <p:nvSpPr>
          <p:cNvPr id="13" name="Content Placeholder 2">
            <a:extLst>
              <a:ext uri="{FF2B5EF4-FFF2-40B4-BE49-F238E27FC236}">
                <a16:creationId xmlns:a16="http://schemas.microsoft.com/office/drawing/2014/main" xmlns="" id="{E7B7FED1-FA6D-461E-9023-9887ABF4A715}"/>
              </a:ext>
            </a:extLst>
          </p:cNvPr>
          <p:cNvSpPr txBox="1">
            <a:spLocks/>
          </p:cNvSpPr>
          <p:nvPr/>
        </p:nvSpPr>
        <p:spPr>
          <a:xfrm>
            <a:off x="6437731" y="5927746"/>
            <a:ext cx="2056395" cy="470509"/>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Veronica Rey</a:t>
            </a:r>
            <a:r>
              <a:rPr lang="en-US" dirty="0"/>
              <a:t> Administrative Assistant</a:t>
            </a:r>
          </a:p>
        </p:txBody>
      </p:sp>
      <p:sp>
        <p:nvSpPr>
          <p:cNvPr id="14" name="Content Placeholder 2">
            <a:extLst>
              <a:ext uri="{FF2B5EF4-FFF2-40B4-BE49-F238E27FC236}">
                <a16:creationId xmlns:a16="http://schemas.microsoft.com/office/drawing/2014/main" xmlns="" id="{A7460B54-A66E-45E2-A6CA-5D4FAFD7D25C}"/>
              </a:ext>
            </a:extLst>
          </p:cNvPr>
          <p:cNvSpPr txBox="1">
            <a:spLocks/>
          </p:cNvSpPr>
          <p:nvPr/>
        </p:nvSpPr>
        <p:spPr>
          <a:xfrm>
            <a:off x="4812351" y="5914242"/>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Selena Silva </a:t>
            </a:r>
            <a:r>
              <a:rPr lang="en-US" dirty="0"/>
              <a:t>Program Specialist</a:t>
            </a:r>
          </a:p>
        </p:txBody>
      </p:sp>
      <p:sp>
        <p:nvSpPr>
          <p:cNvPr id="15" name="Content Placeholder 2">
            <a:extLst>
              <a:ext uri="{FF2B5EF4-FFF2-40B4-BE49-F238E27FC236}">
                <a16:creationId xmlns:a16="http://schemas.microsoft.com/office/drawing/2014/main" xmlns="" id="{40865D6B-74C8-4EC8-B875-721CC8D76E6C}"/>
              </a:ext>
            </a:extLst>
          </p:cNvPr>
          <p:cNvSpPr txBox="1">
            <a:spLocks/>
          </p:cNvSpPr>
          <p:nvPr/>
        </p:nvSpPr>
        <p:spPr>
          <a:xfrm>
            <a:off x="10248506" y="5947676"/>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Meuy Rosales</a:t>
            </a:r>
          </a:p>
          <a:p>
            <a:r>
              <a:rPr lang="en-US" dirty="0"/>
              <a:t>Accounting Clerk II</a:t>
            </a:r>
          </a:p>
        </p:txBody>
      </p:sp>
      <p:sp>
        <p:nvSpPr>
          <p:cNvPr id="16" name="Content Placeholder 2">
            <a:extLst>
              <a:ext uri="{FF2B5EF4-FFF2-40B4-BE49-F238E27FC236}">
                <a16:creationId xmlns:a16="http://schemas.microsoft.com/office/drawing/2014/main" xmlns="" id="{93CD6C40-2A87-4867-884A-A1AB27F8C990}"/>
              </a:ext>
            </a:extLst>
          </p:cNvPr>
          <p:cNvSpPr txBox="1">
            <a:spLocks/>
          </p:cNvSpPr>
          <p:nvPr/>
        </p:nvSpPr>
        <p:spPr>
          <a:xfrm>
            <a:off x="10248506" y="2751522"/>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Edie Martinelli</a:t>
            </a:r>
            <a:r>
              <a:rPr lang="en-US" dirty="0"/>
              <a:t> Events Manager</a:t>
            </a:r>
          </a:p>
        </p:txBody>
      </p:sp>
      <p:sp>
        <p:nvSpPr>
          <p:cNvPr id="17" name="Content Placeholder 2">
            <a:extLst>
              <a:ext uri="{FF2B5EF4-FFF2-40B4-BE49-F238E27FC236}">
                <a16:creationId xmlns:a16="http://schemas.microsoft.com/office/drawing/2014/main" xmlns="" id="{1AC2B6CA-CD25-4F6A-A1B2-ED427886F3D6}"/>
              </a:ext>
            </a:extLst>
          </p:cNvPr>
          <p:cNvSpPr txBox="1">
            <a:spLocks/>
          </p:cNvSpPr>
          <p:nvPr/>
        </p:nvSpPr>
        <p:spPr>
          <a:xfrm>
            <a:off x="1133461" y="5921593"/>
            <a:ext cx="1910672"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Megan Trader</a:t>
            </a:r>
            <a:r>
              <a:rPr lang="en-US" dirty="0"/>
              <a:t> Program Coordinator</a:t>
            </a:r>
          </a:p>
        </p:txBody>
      </p:sp>
      <p:sp>
        <p:nvSpPr>
          <p:cNvPr id="18" name="Content Placeholder 2">
            <a:extLst>
              <a:ext uri="{FF2B5EF4-FFF2-40B4-BE49-F238E27FC236}">
                <a16:creationId xmlns:a16="http://schemas.microsoft.com/office/drawing/2014/main" xmlns="" id="{FBC226C3-0BED-455D-9960-F3BF3009A4C8}"/>
              </a:ext>
            </a:extLst>
          </p:cNvPr>
          <p:cNvSpPr txBox="1">
            <a:spLocks/>
          </p:cNvSpPr>
          <p:nvPr/>
        </p:nvSpPr>
        <p:spPr>
          <a:xfrm>
            <a:off x="8553171" y="5954635"/>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Katie Nash</a:t>
            </a:r>
          </a:p>
          <a:p>
            <a:r>
              <a:rPr lang="en-US" dirty="0"/>
              <a:t>Visual Designer</a:t>
            </a:r>
          </a:p>
        </p:txBody>
      </p:sp>
      <p:pic>
        <p:nvPicPr>
          <p:cNvPr id="19" name="Picture 18" descr="Jennifer Valencia">
            <a:extLst>
              <a:ext uri="{FF2B5EF4-FFF2-40B4-BE49-F238E27FC236}">
                <a16:creationId xmlns:a16="http://schemas.microsoft.com/office/drawing/2014/main" xmlns="" id="{F4008E36-505E-4884-BE8E-2B59665D0997}"/>
              </a:ext>
            </a:extLst>
          </p:cNvPr>
          <p:cNvPicPr>
            <a:picLocks noChangeAspect="1"/>
          </p:cNvPicPr>
          <p:nvPr/>
        </p:nvPicPr>
        <p:blipFill>
          <a:blip r:embed="rId9"/>
          <a:stretch>
            <a:fillRect/>
          </a:stretch>
        </p:blipFill>
        <p:spPr>
          <a:xfrm>
            <a:off x="8554489" y="649908"/>
            <a:ext cx="1521184" cy="2011680"/>
          </a:xfrm>
          <a:prstGeom prst="rect">
            <a:avLst/>
          </a:prstGeom>
        </p:spPr>
      </p:pic>
      <p:sp>
        <p:nvSpPr>
          <p:cNvPr id="20" name="Content Placeholder 2">
            <a:extLst>
              <a:ext uri="{FF2B5EF4-FFF2-40B4-BE49-F238E27FC236}">
                <a16:creationId xmlns:a16="http://schemas.microsoft.com/office/drawing/2014/main" xmlns="" id="{9BF9C06C-C7C3-4B3D-8981-AD0A16DDA3F5}"/>
              </a:ext>
            </a:extLst>
          </p:cNvPr>
          <p:cNvSpPr txBox="1">
            <a:spLocks/>
          </p:cNvSpPr>
          <p:nvPr/>
        </p:nvSpPr>
        <p:spPr>
          <a:xfrm>
            <a:off x="6611955" y="2774504"/>
            <a:ext cx="175322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April Lonero </a:t>
            </a:r>
            <a:r>
              <a:rPr lang="en-US" dirty="0"/>
              <a:t>Executive Assistant</a:t>
            </a:r>
          </a:p>
        </p:txBody>
      </p:sp>
      <p:sp>
        <p:nvSpPr>
          <p:cNvPr id="21" name="Content Placeholder 2">
            <a:extLst>
              <a:ext uri="{FF2B5EF4-FFF2-40B4-BE49-F238E27FC236}">
                <a16:creationId xmlns:a16="http://schemas.microsoft.com/office/drawing/2014/main" xmlns="" id="{BE93681B-158A-475B-9C05-D11DD6C3F53C}"/>
              </a:ext>
            </a:extLst>
          </p:cNvPr>
          <p:cNvSpPr txBox="1">
            <a:spLocks/>
          </p:cNvSpPr>
          <p:nvPr/>
        </p:nvSpPr>
        <p:spPr>
          <a:xfrm>
            <a:off x="8313270" y="2755608"/>
            <a:ext cx="2131162" cy="654676"/>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Jennifer Valencia</a:t>
            </a:r>
          </a:p>
          <a:p>
            <a:r>
              <a:rPr lang="en-US" dirty="0"/>
              <a:t>Program Manager</a:t>
            </a:r>
          </a:p>
        </p:txBody>
      </p:sp>
      <p:pic>
        <p:nvPicPr>
          <p:cNvPr id="22" name="Picture 21" descr="April Lonero">
            <a:extLst>
              <a:ext uri="{FF2B5EF4-FFF2-40B4-BE49-F238E27FC236}">
                <a16:creationId xmlns:a16="http://schemas.microsoft.com/office/drawing/2014/main" xmlns="" id="{DC449147-3887-4810-9896-1F65258503C0}"/>
              </a:ext>
            </a:extLst>
          </p:cNvPr>
          <p:cNvPicPr>
            <a:picLocks noChangeAspect="1"/>
          </p:cNvPicPr>
          <p:nvPr/>
        </p:nvPicPr>
        <p:blipFill>
          <a:blip r:embed="rId10"/>
          <a:stretch>
            <a:fillRect/>
          </a:stretch>
        </p:blipFill>
        <p:spPr>
          <a:xfrm>
            <a:off x="6747163" y="649908"/>
            <a:ext cx="1504921" cy="2011680"/>
          </a:xfrm>
          <a:prstGeom prst="rect">
            <a:avLst/>
          </a:prstGeom>
        </p:spPr>
      </p:pic>
      <p:pic>
        <p:nvPicPr>
          <p:cNvPr id="23" name="Picture 22" descr="Miguel Rother&#10;">
            <a:extLst>
              <a:ext uri="{FF2B5EF4-FFF2-40B4-BE49-F238E27FC236}">
                <a16:creationId xmlns:a16="http://schemas.microsoft.com/office/drawing/2014/main" xmlns="" id="{F3673835-9BF9-4C2C-B3CA-DD62047BA43E}"/>
              </a:ext>
            </a:extLst>
          </p:cNvPr>
          <p:cNvPicPr>
            <a:picLocks noChangeAspect="1"/>
          </p:cNvPicPr>
          <p:nvPr/>
        </p:nvPicPr>
        <p:blipFill rotWithShape="1">
          <a:blip r:embed="rId11"/>
          <a:srcRect/>
          <a:stretch/>
        </p:blipFill>
        <p:spPr>
          <a:xfrm>
            <a:off x="4888694" y="649908"/>
            <a:ext cx="1510629" cy="2011680"/>
          </a:xfrm>
          <a:prstGeom prst="rect">
            <a:avLst/>
          </a:prstGeom>
        </p:spPr>
      </p:pic>
      <p:sp>
        <p:nvSpPr>
          <p:cNvPr id="24" name="Content Placeholder 2">
            <a:extLst>
              <a:ext uri="{FF2B5EF4-FFF2-40B4-BE49-F238E27FC236}">
                <a16:creationId xmlns:a16="http://schemas.microsoft.com/office/drawing/2014/main" xmlns="" id="{47B4D430-49A0-4410-B05B-AE87D3AED006}"/>
              </a:ext>
            </a:extLst>
          </p:cNvPr>
          <p:cNvSpPr txBox="1">
            <a:spLocks/>
          </p:cNvSpPr>
          <p:nvPr/>
        </p:nvSpPr>
        <p:spPr>
          <a:xfrm>
            <a:off x="4353503" y="2781035"/>
            <a:ext cx="2581009" cy="654676"/>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Miguel Rother</a:t>
            </a:r>
            <a:r>
              <a:rPr lang="en-US" dirty="0"/>
              <a:t> </a:t>
            </a:r>
          </a:p>
          <a:p>
            <a:r>
              <a:rPr lang="en-US" dirty="0"/>
              <a:t>Director of Grants </a:t>
            </a:r>
            <a:endParaRPr lang="en-US" dirty="0" smtClean="0"/>
          </a:p>
          <a:p>
            <a:r>
              <a:rPr lang="en-US" dirty="0" smtClean="0"/>
              <a:t>&amp; </a:t>
            </a:r>
            <a:r>
              <a:rPr lang="en-US" dirty="0"/>
              <a:t>Initiatives </a:t>
            </a:r>
          </a:p>
        </p:txBody>
      </p:sp>
      <p:pic>
        <p:nvPicPr>
          <p:cNvPr id="25" name="Picture 24" descr="Tonya Davis">
            <a:extLst>
              <a:ext uri="{FF2B5EF4-FFF2-40B4-BE49-F238E27FC236}">
                <a16:creationId xmlns:a16="http://schemas.microsoft.com/office/drawing/2014/main" xmlns="" id="{4C0B9920-281B-4643-B046-25F29504B738}"/>
              </a:ext>
            </a:extLst>
          </p:cNvPr>
          <p:cNvPicPr>
            <a:picLocks noChangeAspect="1"/>
          </p:cNvPicPr>
          <p:nvPr/>
        </p:nvPicPr>
        <p:blipFill rotWithShape="1">
          <a:blip r:embed="rId12"/>
          <a:srcRect l="3393" r="4407"/>
          <a:stretch/>
        </p:blipFill>
        <p:spPr>
          <a:xfrm>
            <a:off x="1248477" y="649908"/>
            <a:ext cx="1504476" cy="2011680"/>
          </a:xfrm>
          <a:prstGeom prst="rect">
            <a:avLst/>
          </a:prstGeom>
        </p:spPr>
      </p:pic>
      <p:pic>
        <p:nvPicPr>
          <p:cNvPr id="26" name="Picture 25" descr="Alice Hammar">
            <a:extLst>
              <a:ext uri="{FF2B5EF4-FFF2-40B4-BE49-F238E27FC236}">
                <a16:creationId xmlns:a16="http://schemas.microsoft.com/office/drawing/2014/main" xmlns="" id="{FD122806-1C86-4535-A58E-9A3F42A455F8}"/>
              </a:ext>
            </a:extLst>
          </p:cNvPr>
          <p:cNvPicPr>
            <a:picLocks noChangeAspect="1"/>
          </p:cNvPicPr>
          <p:nvPr/>
        </p:nvPicPr>
        <p:blipFill>
          <a:blip r:embed="rId13"/>
          <a:stretch>
            <a:fillRect/>
          </a:stretch>
        </p:blipFill>
        <p:spPr>
          <a:xfrm>
            <a:off x="3067551" y="649908"/>
            <a:ext cx="1508760" cy="2011680"/>
          </a:xfrm>
          <a:prstGeom prst="rect">
            <a:avLst/>
          </a:prstGeom>
        </p:spPr>
      </p:pic>
      <p:sp>
        <p:nvSpPr>
          <p:cNvPr id="27" name="Content Placeholder 2">
            <a:extLst>
              <a:ext uri="{FF2B5EF4-FFF2-40B4-BE49-F238E27FC236}">
                <a16:creationId xmlns:a16="http://schemas.microsoft.com/office/drawing/2014/main" xmlns="" id="{24D54A04-A632-48B6-9C49-BA3EB18C11A1}"/>
              </a:ext>
            </a:extLst>
          </p:cNvPr>
          <p:cNvSpPr txBox="1">
            <a:spLocks/>
          </p:cNvSpPr>
          <p:nvPr/>
        </p:nvSpPr>
        <p:spPr>
          <a:xfrm>
            <a:off x="817098" y="2762880"/>
            <a:ext cx="2485146" cy="575502"/>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Tonya Davis </a:t>
            </a:r>
          </a:p>
          <a:p>
            <a:r>
              <a:rPr lang="en-US" dirty="0"/>
              <a:t>Director of </a:t>
            </a:r>
            <a:endParaRPr lang="en-US" dirty="0" smtClean="0"/>
          </a:p>
          <a:p>
            <a:r>
              <a:rPr lang="en-US" dirty="0" smtClean="0"/>
              <a:t>Administration </a:t>
            </a:r>
            <a:endParaRPr lang="en-US" dirty="0"/>
          </a:p>
        </p:txBody>
      </p:sp>
      <p:sp>
        <p:nvSpPr>
          <p:cNvPr id="28" name="Content Placeholder 2">
            <a:extLst>
              <a:ext uri="{FF2B5EF4-FFF2-40B4-BE49-F238E27FC236}">
                <a16:creationId xmlns:a16="http://schemas.microsoft.com/office/drawing/2014/main" xmlns="" id="{0C904787-0ED6-442B-B663-ECCE55CB838E}"/>
              </a:ext>
            </a:extLst>
          </p:cNvPr>
          <p:cNvSpPr txBox="1">
            <a:spLocks/>
          </p:cNvSpPr>
          <p:nvPr/>
        </p:nvSpPr>
        <p:spPr>
          <a:xfrm>
            <a:off x="2862420" y="2742856"/>
            <a:ext cx="1919021" cy="673195"/>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Alice Hammar </a:t>
            </a:r>
            <a:r>
              <a:rPr lang="en-US" dirty="0"/>
              <a:t>Director of Finance</a:t>
            </a:r>
          </a:p>
        </p:txBody>
      </p:sp>
    </p:spTree>
    <p:extLst>
      <p:ext uri="{BB962C8B-B14F-4D97-AF65-F5344CB8AC3E}">
        <p14:creationId xmlns:p14="http://schemas.microsoft.com/office/powerpoint/2010/main" val="1435694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flipV="1">
            <a:off x="-4306709" y="3221887"/>
            <a:ext cx="10046043" cy="496930"/>
          </a:xfrm>
        </p:spPr>
        <p:txBody>
          <a:bodyPr>
            <a:normAutofit fontScale="90000"/>
          </a:bodyPr>
          <a:lstStyle/>
          <a:p>
            <a:pPr algn="ctr"/>
            <a:r>
              <a:rPr lang="en-US" b="1" dirty="0">
                <a:solidFill>
                  <a:schemeClr val="bg1"/>
                </a:solidFill>
              </a:rPr>
              <a:t>ASCCC Executive Committee</a:t>
            </a:r>
            <a:br>
              <a:rPr lang="en-US" b="1" dirty="0">
                <a:solidFill>
                  <a:schemeClr val="bg1"/>
                </a:solidFill>
              </a:rPr>
            </a:br>
            <a:r>
              <a:rPr lang="en-US" b="1" dirty="0">
                <a:solidFill>
                  <a:schemeClr val="bg1"/>
                </a:solidFill>
              </a:rPr>
              <a:t>2020-21</a:t>
            </a:r>
            <a:endParaRPr lang="en-US" dirty="0">
              <a:solidFill>
                <a:schemeClr val="bg1"/>
              </a:solidFill>
            </a:endParaRPr>
          </a:p>
        </p:txBody>
      </p:sp>
      <p:sp>
        <p:nvSpPr>
          <p:cNvPr id="14" name="Content Placeholder 2">
            <a:extLst>
              <a:ext uri="{FF2B5EF4-FFF2-40B4-BE49-F238E27FC236}">
                <a16:creationId xmlns:a16="http://schemas.microsoft.com/office/drawing/2014/main" xmlns="" id="{F6F7A504-5585-4487-8976-3B9EDE30851C}"/>
              </a:ext>
            </a:extLst>
          </p:cNvPr>
          <p:cNvSpPr txBox="1">
            <a:spLocks/>
          </p:cNvSpPr>
          <p:nvPr/>
        </p:nvSpPr>
        <p:spPr>
          <a:xfrm>
            <a:off x="1277650" y="1190210"/>
            <a:ext cx="10361432" cy="49594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2">
                    <a:lumMod val="75000"/>
                    <a:lumOff val="25000"/>
                  </a:schemeClr>
                </a:solidFill>
                <a:latin typeface="+mj-lt"/>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2">
                    <a:lumMod val="75000"/>
                    <a:lumOff val="25000"/>
                  </a:schemeClr>
                </a:solidFill>
                <a:latin typeface="+mj-lt"/>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lumMod val="75000"/>
                    <a:lumOff val="25000"/>
                  </a:schemeClr>
                </a:solidFill>
                <a:latin typeface="+mj-lt"/>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endParaRPr lang="en-US" sz="1400" dirty="0" smtClean="0"/>
          </a:p>
          <a:p>
            <a:pPr marL="0" indent="0" algn="ctr">
              <a:lnSpc>
                <a:spcPct val="100000"/>
              </a:lnSpc>
              <a:spcBef>
                <a:spcPts val="0"/>
              </a:spcBef>
              <a:buFont typeface="Arial" panose="020B0604020202020204" pitchFamily="34" charset="0"/>
              <a:buNone/>
            </a:pPr>
            <a:endParaRPr lang="en-US" sz="2800" b="1" dirty="0" smtClean="0">
              <a:solidFill>
                <a:srgbClr val="C00000"/>
              </a:solidFill>
            </a:endParaRPr>
          </a:p>
        </p:txBody>
      </p:sp>
      <p:sp>
        <p:nvSpPr>
          <p:cNvPr id="15" name="Content Placeholder 2">
            <a:extLst>
              <a:ext uri="{FF2B5EF4-FFF2-40B4-BE49-F238E27FC236}">
                <a16:creationId xmlns:a16="http://schemas.microsoft.com/office/drawing/2014/main" xmlns="" id="{5B7D2325-F6DE-4B02-AC9D-AF6D563991A5}"/>
              </a:ext>
            </a:extLst>
          </p:cNvPr>
          <p:cNvSpPr txBox="1">
            <a:spLocks/>
          </p:cNvSpPr>
          <p:nvPr/>
        </p:nvSpPr>
        <p:spPr>
          <a:xfrm>
            <a:off x="2005384" y="2679412"/>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Julie </a:t>
            </a:r>
            <a:r>
              <a:rPr lang="en-US" dirty="0" smtClean="0"/>
              <a:t>Oliver</a:t>
            </a:r>
            <a:endParaRPr lang="en-US" dirty="0"/>
          </a:p>
          <a:p>
            <a:r>
              <a:rPr lang="en-US" dirty="0" smtClean="0"/>
              <a:t>Area A</a:t>
            </a:r>
            <a:endParaRPr lang="en-US" dirty="0"/>
          </a:p>
        </p:txBody>
      </p:sp>
      <p:pic>
        <p:nvPicPr>
          <p:cNvPr id="16" name="Picture 15" descr="A person smiling for the camera&#10;&#10;Description automatically generated">
            <a:extLst>
              <a:ext uri="{FF2B5EF4-FFF2-40B4-BE49-F238E27FC236}">
                <a16:creationId xmlns:a16="http://schemas.microsoft.com/office/drawing/2014/main" xmlns="" id="{90A92301-0406-4CF1-A868-81DF919E9D9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741683" y="2556334"/>
            <a:ext cx="1296294" cy="1746504"/>
          </a:xfrm>
          <a:prstGeom prst="rect">
            <a:avLst/>
          </a:prstGeom>
        </p:spPr>
      </p:pic>
      <p:sp>
        <p:nvSpPr>
          <p:cNvPr id="17" name="Content Placeholder 2">
            <a:extLst>
              <a:ext uri="{FF2B5EF4-FFF2-40B4-BE49-F238E27FC236}">
                <a16:creationId xmlns:a16="http://schemas.microsoft.com/office/drawing/2014/main" xmlns="" id="{4D9D4514-7429-48D7-A3A9-BD71AF776963}"/>
              </a:ext>
            </a:extLst>
          </p:cNvPr>
          <p:cNvSpPr txBox="1">
            <a:spLocks/>
          </p:cNvSpPr>
          <p:nvPr/>
        </p:nvSpPr>
        <p:spPr>
          <a:xfrm>
            <a:off x="3349879" y="3728830"/>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Karen Chow</a:t>
            </a:r>
          </a:p>
          <a:p>
            <a:r>
              <a:rPr lang="en-US" dirty="0"/>
              <a:t>Area </a:t>
            </a:r>
            <a:r>
              <a:rPr lang="en-US" dirty="0" smtClean="0"/>
              <a:t>B</a:t>
            </a:r>
            <a:endParaRPr lang="en-US" dirty="0"/>
          </a:p>
        </p:txBody>
      </p:sp>
      <p:sp>
        <p:nvSpPr>
          <p:cNvPr id="18" name="Content Placeholder 2">
            <a:extLst>
              <a:ext uri="{FF2B5EF4-FFF2-40B4-BE49-F238E27FC236}">
                <a16:creationId xmlns:a16="http://schemas.microsoft.com/office/drawing/2014/main" xmlns="" id="{83E38B2D-9985-4B95-AF62-19445E2378DE}"/>
              </a:ext>
            </a:extLst>
          </p:cNvPr>
          <p:cNvSpPr txBox="1">
            <a:spLocks/>
          </p:cNvSpPr>
          <p:nvPr/>
        </p:nvSpPr>
        <p:spPr>
          <a:xfrm>
            <a:off x="7886799" y="3773435"/>
            <a:ext cx="1724354" cy="5982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67483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67483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67483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t>Robert L. Stewart Jr. Area </a:t>
            </a:r>
            <a:r>
              <a:rPr lang="en-US" sz="1400" dirty="0" smtClean="0"/>
              <a:t>C</a:t>
            </a:r>
            <a:endParaRPr lang="en-US" sz="1400" dirty="0"/>
          </a:p>
        </p:txBody>
      </p:sp>
      <p:sp>
        <p:nvSpPr>
          <p:cNvPr id="19" name="Content Placeholder 2">
            <a:extLst>
              <a:ext uri="{FF2B5EF4-FFF2-40B4-BE49-F238E27FC236}">
                <a16:creationId xmlns:a16="http://schemas.microsoft.com/office/drawing/2014/main" xmlns="" id="{79700B1D-E96F-4374-AC34-446C808DDAA7}"/>
              </a:ext>
            </a:extLst>
          </p:cNvPr>
          <p:cNvSpPr txBox="1">
            <a:spLocks/>
          </p:cNvSpPr>
          <p:nvPr/>
        </p:nvSpPr>
        <p:spPr>
          <a:xfrm>
            <a:off x="8930566" y="2568877"/>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LaTonya Parker</a:t>
            </a:r>
          </a:p>
          <a:p>
            <a:r>
              <a:rPr lang="en-US" dirty="0"/>
              <a:t>Area </a:t>
            </a:r>
            <a:r>
              <a:rPr lang="en-US" dirty="0" smtClean="0"/>
              <a:t>D</a:t>
            </a:r>
            <a:endParaRPr lang="en-US" dirty="0"/>
          </a:p>
        </p:txBody>
      </p:sp>
      <p:pic>
        <p:nvPicPr>
          <p:cNvPr id="20" name="Picture 19" descr="LaTonya Parker">
            <a:extLst>
              <a:ext uri="{FF2B5EF4-FFF2-40B4-BE49-F238E27FC236}">
                <a16:creationId xmlns:a16="http://schemas.microsoft.com/office/drawing/2014/main" xmlns="" id="{DAE5F539-F300-44AB-B9CD-F885848F3F69}"/>
              </a:ext>
            </a:extLst>
          </p:cNvPr>
          <p:cNvPicPr>
            <a:picLocks noChangeAspect="1"/>
          </p:cNvPicPr>
          <p:nvPr/>
        </p:nvPicPr>
        <p:blipFill>
          <a:blip r:embed="rId4"/>
          <a:stretch>
            <a:fillRect/>
          </a:stretch>
        </p:blipFill>
        <p:spPr>
          <a:xfrm>
            <a:off x="10348598" y="2404378"/>
            <a:ext cx="1323109" cy="1746504"/>
          </a:xfrm>
          <a:prstGeom prst="rect">
            <a:avLst/>
          </a:prstGeom>
        </p:spPr>
      </p:pic>
      <p:pic>
        <p:nvPicPr>
          <p:cNvPr id="21" name="Picture 20" descr="Stephanie Curry">
            <a:extLst>
              <a:ext uri="{FF2B5EF4-FFF2-40B4-BE49-F238E27FC236}">
                <a16:creationId xmlns:a16="http://schemas.microsoft.com/office/drawing/2014/main" xmlns="" id="{66AC539D-9248-4E5E-9D9F-961A4480D2F7}"/>
              </a:ext>
            </a:extLst>
          </p:cNvPr>
          <p:cNvPicPr>
            <a:picLocks noChangeAspect="1"/>
          </p:cNvPicPr>
          <p:nvPr/>
        </p:nvPicPr>
        <p:blipFill>
          <a:blip r:embed="rId5"/>
          <a:stretch>
            <a:fillRect/>
          </a:stretch>
        </p:blipFill>
        <p:spPr>
          <a:xfrm>
            <a:off x="1136041" y="4475039"/>
            <a:ext cx="1311418" cy="1746504"/>
          </a:xfrm>
          <a:prstGeom prst="rect">
            <a:avLst/>
          </a:prstGeom>
        </p:spPr>
      </p:pic>
      <p:sp>
        <p:nvSpPr>
          <p:cNvPr id="22" name="Content Placeholder 2">
            <a:extLst>
              <a:ext uri="{FF2B5EF4-FFF2-40B4-BE49-F238E27FC236}">
                <a16:creationId xmlns:a16="http://schemas.microsoft.com/office/drawing/2014/main" xmlns="" id="{EAD7CE15-B6BB-40A6-9F80-5391745B1C01}"/>
              </a:ext>
            </a:extLst>
          </p:cNvPr>
          <p:cNvSpPr txBox="1">
            <a:spLocks/>
          </p:cNvSpPr>
          <p:nvPr/>
        </p:nvSpPr>
        <p:spPr>
          <a:xfrm>
            <a:off x="839481" y="6301351"/>
            <a:ext cx="1904537" cy="609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67483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67483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67483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400" dirty="0"/>
              <a:t>Stephanie Curry</a:t>
            </a:r>
          </a:p>
          <a:p>
            <a:pPr marL="0" indent="0" algn="ctr">
              <a:lnSpc>
                <a:spcPct val="100000"/>
              </a:lnSpc>
              <a:spcBef>
                <a:spcPts val="0"/>
              </a:spcBef>
              <a:buFont typeface="Arial" panose="020B0604020202020204" pitchFamily="34" charset="0"/>
              <a:buNone/>
            </a:pPr>
            <a:r>
              <a:rPr lang="en-US" sz="1400" dirty="0"/>
              <a:t>North Representative </a:t>
            </a:r>
          </a:p>
        </p:txBody>
      </p:sp>
      <p:pic>
        <p:nvPicPr>
          <p:cNvPr id="23" name="Picture 22" descr="Carrie Roberson">
            <a:extLst>
              <a:ext uri="{FF2B5EF4-FFF2-40B4-BE49-F238E27FC236}">
                <a16:creationId xmlns:a16="http://schemas.microsoft.com/office/drawing/2014/main" xmlns="" id="{B7CD6EA3-9195-49AE-B0FD-62368C33E069}"/>
              </a:ext>
            </a:extLst>
          </p:cNvPr>
          <p:cNvPicPr>
            <a:picLocks noChangeAspect="1"/>
          </p:cNvPicPr>
          <p:nvPr/>
        </p:nvPicPr>
        <p:blipFill>
          <a:blip r:embed="rId6"/>
          <a:stretch>
            <a:fillRect/>
          </a:stretch>
        </p:blipFill>
        <p:spPr>
          <a:xfrm>
            <a:off x="2996540" y="4457898"/>
            <a:ext cx="1309100" cy="1746504"/>
          </a:xfrm>
          <a:prstGeom prst="rect">
            <a:avLst/>
          </a:prstGeom>
        </p:spPr>
      </p:pic>
      <p:sp>
        <p:nvSpPr>
          <p:cNvPr id="24" name="Content Placeholder 2">
            <a:extLst>
              <a:ext uri="{FF2B5EF4-FFF2-40B4-BE49-F238E27FC236}">
                <a16:creationId xmlns:a16="http://schemas.microsoft.com/office/drawing/2014/main" xmlns="" id="{93EA1D81-03D3-457B-9891-A76397B3A385}"/>
              </a:ext>
            </a:extLst>
          </p:cNvPr>
          <p:cNvSpPr txBox="1">
            <a:spLocks/>
          </p:cNvSpPr>
          <p:nvPr/>
        </p:nvSpPr>
        <p:spPr>
          <a:xfrm>
            <a:off x="2738899" y="6304718"/>
            <a:ext cx="1867363" cy="6228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67483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67483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67483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t>Carrie Roberson North Representative </a:t>
            </a:r>
          </a:p>
        </p:txBody>
      </p:sp>
      <p:pic>
        <p:nvPicPr>
          <p:cNvPr id="25" name="Picture 24" descr="Sam Foster">
            <a:extLst>
              <a:ext uri="{FF2B5EF4-FFF2-40B4-BE49-F238E27FC236}">
                <a16:creationId xmlns:a16="http://schemas.microsoft.com/office/drawing/2014/main" xmlns="" id="{63A5769E-804F-4088-B835-6D326C8C9B9A}"/>
              </a:ext>
            </a:extLst>
          </p:cNvPr>
          <p:cNvPicPr>
            <a:picLocks noChangeAspect="1"/>
          </p:cNvPicPr>
          <p:nvPr/>
        </p:nvPicPr>
        <p:blipFill>
          <a:blip r:embed="rId7"/>
          <a:stretch>
            <a:fillRect/>
          </a:stretch>
        </p:blipFill>
        <p:spPr>
          <a:xfrm>
            <a:off x="8408284" y="4442047"/>
            <a:ext cx="1303583" cy="1746504"/>
          </a:xfrm>
          <a:prstGeom prst="rect">
            <a:avLst/>
          </a:prstGeom>
        </p:spPr>
      </p:pic>
      <p:sp>
        <p:nvSpPr>
          <p:cNvPr id="26" name="Content Placeholder 2">
            <a:extLst>
              <a:ext uri="{FF2B5EF4-FFF2-40B4-BE49-F238E27FC236}">
                <a16:creationId xmlns:a16="http://schemas.microsoft.com/office/drawing/2014/main" xmlns="" id="{EE866A84-72D1-484D-B3A0-964ABED6BC1C}"/>
              </a:ext>
            </a:extLst>
          </p:cNvPr>
          <p:cNvSpPr txBox="1">
            <a:spLocks/>
          </p:cNvSpPr>
          <p:nvPr/>
        </p:nvSpPr>
        <p:spPr>
          <a:xfrm>
            <a:off x="8223551" y="6282063"/>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Sam Foster</a:t>
            </a:r>
          </a:p>
          <a:p>
            <a:r>
              <a:rPr lang="en-US" dirty="0"/>
              <a:t>South Representative </a:t>
            </a:r>
          </a:p>
        </p:txBody>
      </p:sp>
      <p:pic>
        <p:nvPicPr>
          <p:cNvPr id="27" name="Picture 26" descr="Manuel Velez">
            <a:extLst>
              <a:ext uri="{FF2B5EF4-FFF2-40B4-BE49-F238E27FC236}">
                <a16:creationId xmlns:a16="http://schemas.microsoft.com/office/drawing/2014/main" xmlns="" id="{2CB7723D-E6F9-46C9-9AAD-8C4BB1B60358}"/>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Lst>
          </a:blip>
          <a:srcRect l="14421" r="10802"/>
          <a:stretch/>
        </p:blipFill>
        <p:spPr>
          <a:xfrm>
            <a:off x="10333091" y="4476741"/>
            <a:ext cx="1305991" cy="1746504"/>
          </a:xfrm>
          <a:prstGeom prst="rect">
            <a:avLst/>
          </a:prstGeom>
        </p:spPr>
      </p:pic>
      <p:sp>
        <p:nvSpPr>
          <p:cNvPr id="28" name="Content Placeholder 2">
            <a:extLst>
              <a:ext uri="{FF2B5EF4-FFF2-40B4-BE49-F238E27FC236}">
                <a16:creationId xmlns:a16="http://schemas.microsoft.com/office/drawing/2014/main" xmlns="" id="{EC35C688-4277-481E-8560-01DEE0005790}"/>
              </a:ext>
            </a:extLst>
          </p:cNvPr>
          <p:cNvSpPr txBox="1">
            <a:spLocks/>
          </p:cNvSpPr>
          <p:nvPr/>
        </p:nvSpPr>
        <p:spPr>
          <a:xfrm>
            <a:off x="10079109" y="6304718"/>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Manuel Velez</a:t>
            </a:r>
          </a:p>
          <a:p>
            <a:r>
              <a:rPr lang="en-US" dirty="0"/>
              <a:t>South Representative </a:t>
            </a:r>
          </a:p>
        </p:txBody>
      </p:sp>
      <p:pic>
        <p:nvPicPr>
          <p:cNvPr id="29" name="Picture 28" descr="Silvester Henderson">
            <a:extLst>
              <a:ext uri="{FF2B5EF4-FFF2-40B4-BE49-F238E27FC236}">
                <a16:creationId xmlns:a16="http://schemas.microsoft.com/office/drawing/2014/main" xmlns="" id="{8F71C3E1-B7CC-4070-9E4B-B0218E88F73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Lst>
          </a:blip>
          <a:srcRect l="7784" r="11526" b="67273"/>
          <a:stretch/>
        </p:blipFill>
        <p:spPr>
          <a:xfrm>
            <a:off x="4741683" y="4476741"/>
            <a:ext cx="1305992" cy="1746504"/>
          </a:xfrm>
          <a:prstGeom prst="rect">
            <a:avLst/>
          </a:prstGeom>
        </p:spPr>
      </p:pic>
      <p:sp>
        <p:nvSpPr>
          <p:cNvPr id="30" name="Content Placeholder 2">
            <a:extLst>
              <a:ext uri="{FF2B5EF4-FFF2-40B4-BE49-F238E27FC236}">
                <a16:creationId xmlns:a16="http://schemas.microsoft.com/office/drawing/2014/main" xmlns="" id="{92C1DF51-8DE7-4281-AA1F-3371B6C1E135}"/>
              </a:ext>
            </a:extLst>
          </p:cNvPr>
          <p:cNvSpPr txBox="1">
            <a:spLocks/>
          </p:cNvSpPr>
          <p:nvPr/>
        </p:nvSpPr>
        <p:spPr>
          <a:xfrm>
            <a:off x="4532502" y="6257091"/>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Silvester Henderson</a:t>
            </a:r>
          </a:p>
          <a:p>
            <a:r>
              <a:rPr lang="en-US" dirty="0"/>
              <a:t>At-Large </a:t>
            </a:r>
            <a:r>
              <a:rPr lang="en-US" dirty="0" smtClean="0"/>
              <a:t>Rep</a:t>
            </a:r>
            <a:endParaRPr lang="en-US" dirty="0"/>
          </a:p>
        </p:txBody>
      </p:sp>
      <p:pic>
        <p:nvPicPr>
          <p:cNvPr id="31" name="Picture 30" descr="Michelle Bean">
            <a:extLst>
              <a:ext uri="{FF2B5EF4-FFF2-40B4-BE49-F238E27FC236}">
                <a16:creationId xmlns:a16="http://schemas.microsoft.com/office/drawing/2014/main" xmlns="" id="{8FC8D914-45BD-408D-94E5-E9BCAE69BCA3}"/>
              </a:ext>
            </a:extLst>
          </p:cNvPr>
          <p:cNvPicPr>
            <a:picLocks noChangeAspect="1"/>
          </p:cNvPicPr>
          <p:nvPr/>
        </p:nvPicPr>
        <p:blipFill>
          <a:blip r:embed="rId12"/>
          <a:stretch>
            <a:fillRect/>
          </a:stretch>
        </p:blipFill>
        <p:spPr>
          <a:xfrm>
            <a:off x="6569185" y="4444799"/>
            <a:ext cx="1228386" cy="1755891"/>
          </a:xfrm>
          <a:prstGeom prst="rect">
            <a:avLst/>
          </a:prstGeom>
        </p:spPr>
      </p:pic>
      <p:sp>
        <p:nvSpPr>
          <p:cNvPr id="32" name="Content Placeholder 2">
            <a:extLst>
              <a:ext uri="{FF2B5EF4-FFF2-40B4-BE49-F238E27FC236}">
                <a16:creationId xmlns:a16="http://schemas.microsoft.com/office/drawing/2014/main" xmlns="" id="{658F2B75-A89B-4F67-AACC-2E4206896422}"/>
              </a:ext>
            </a:extLst>
          </p:cNvPr>
          <p:cNvSpPr txBox="1">
            <a:spLocks/>
          </p:cNvSpPr>
          <p:nvPr/>
        </p:nvSpPr>
        <p:spPr>
          <a:xfrm>
            <a:off x="6321201" y="6289707"/>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Michelle Bean</a:t>
            </a:r>
          </a:p>
          <a:p>
            <a:r>
              <a:rPr lang="en-US" dirty="0"/>
              <a:t>At-Large </a:t>
            </a:r>
            <a:r>
              <a:rPr lang="en-US" dirty="0" smtClean="0"/>
              <a:t>Rep</a:t>
            </a:r>
            <a:endParaRPr lang="en-US" dirty="0"/>
          </a:p>
        </p:txBody>
      </p:sp>
      <p:pic>
        <p:nvPicPr>
          <p:cNvPr id="33" name="Picture 32" descr="Julie Oliver">
            <a:extLst>
              <a:ext uri="{FF2B5EF4-FFF2-40B4-BE49-F238E27FC236}">
                <a16:creationId xmlns:a16="http://schemas.microsoft.com/office/drawing/2014/main" xmlns="" id="{DA1E2484-87AE-4551-AD62-71D7C7A2AC66}"/>
              </a:ext>
            </a:extLst>
          </p:cNvPr>
          <p:cNvPicPr>
            <a:picLocks noChangeAspect="1"/>
          </p:cNvPicPr>
          <p:nvPr/>
        </p:nvPicPr>
        <p:blipFill rotWithShape="1">
          <a:blip r:embed="rId13">
            <a:extLst>
              <a:ext uri="{BEBA8EAE-BF5A-486C-A8C5-ECC9F3942E4B}">
                <a14:imgProps xmlns:a14="http://schemas.microsoft.com/office/drawing/2010/main">
                  <a14:imgLayer r:embed="rId14">
                    <a14:imgEffect>
                      <a14:colorTemperature colorTemp="4700"/>
                    </a14:imgEffect>
                    <a14:imgEffect>
                      <a14:saturation sat="0"/>
                    </a14:imgEffect>
                  </a14:imgLayer>
                </a14:imgProps>
              </a:ext>
            </a:extLst>
          </a:blip>
          <a:srcRect r="3336"/>
          <a:stretch/>
        </p:blipFill>
        <p:spPr>
          <a:xfrm>
            <a:off x="1067435" y="2505324"/>
            <a:ext cx="1315375" cy="1746504"/>
          </a:xfrm>
          <a:prstGeom prst="rect">
            <a:avLst/>
          </a:prstGeom>
        </p:spPr>
      </p:pic>
      <p:pic>
        <p:nvPicPr>
          <p:cNvPr id="34" name="Picture 33" descr="Robert Stewart">
            <a:extLst>
              <a:ext uri="{FF2B5EF4-FFF2-40B4-BE49-F238E27FC236}">
                <a16:creationId xmlns:a16="http://schemas.microsoft.com/office/drawing/2014/main" xmlns="" id="{B75A4C32-CE45-4B98-B94D-F6436A77C650}"/>
              </a:ext>
            </a:extLst>
          </p:cNvPr>
          <p:cNvPicPr>
            <a:picLocks noChangeAspect="1"/>
          </p:cNvPicPr>
          <p:nvPr/>
        </p:nvPicPr>
        <p:blipFill rotWithShape="1">
          <a:blip r:embed="rId15">
            <a:extLst>
              <a:ext uri="{BEBA8EAE-BF5A-486C-A8C5-ECC9F3942E4B}">
                <a14:imgProps xmlns:a14="http://schemas.microsoft.com/office/drawing/2010/main">
                  <a14:imgLayer r:embed="rId16">
                    <a14:imgEffect>
                      <a14:saturation sat="0"/>
                    </a14:imgEffect>
                  </a14:imgLayer>
                </a14:imgProps>
              </a:ext>
            </a:extLst>
          </a:blip>
          <a:srcRect l="28378" r="19455"/>
          <a:stretch/>
        </p:blipFill>
        <p:spPr>
          <a:xfrm>
            <a:off x="6566980" y="2540483"/>
            <a:ext cx="1366982" cy="1746504"/>
          </a:xfrm>
          <a:prstGeom prst="rect">
            <a:avLst/>
          </a:prstGeom>
        </p:spPr>
      </p:pic>
      <p:pic>
        <p:nvPicPr>
          <p:cNvPr id="35" name="Picture 34" descr="Dolores Davison">
            <a:extLst>
              <a:ext uri="{FF2B5EF4-FFF2-40B4-BE49-F238E27FC236}">
                <a16:creationId xmlns:a16="http://schemas.microsoft.com/office/drawing/2014/main" xmlns="" id="{FCCCA089-FE89-A646-9F00-0600E4707786}"/>
              </a:ext>
            </a:extLst>
          </p:cNvPr>
          <p:cNvPicPr>
            <a:picLocks noChangeAspect="1"/>
          </p:cNvPicPr>
          <p:nvPr/>
        </p:nvPicPr>
        <p:blipFill>
          <a:blip r:embed="rId17"/>
          <a:stretch>
            <a:fillRect/>
          </a:stretch>
        </p:blipFill>
        <p:spPr>
          <a:xfrm>
            <a:off x="1073153" y="176697"/>
            <a:ext cx="1315466" cy="1747410"/>
          </a:xfrm>
          <a:prstGeom prst="rect">
            <a:avLst/>
          </a:prstGeom>
        </p:spPr>
      </p:pic>
      <p:pic>
        <p:nvPicPr>
          <p:cNvPr id="36" name="Picture 35" descr="Virginia May">
            <a:extLst>
              <a:ext uri="{FF2B5EF4-FFF2-40B4-BE49-F238E27FC236}">
                <a16:creationId xmlns:a16="http://schemas.microsoft.com/office/drawing/2014/main" xmlns="" id="{3F13E301-0A99-C24E-8CE1-88043F8D6693}"/>
              </a:ext>
            </a:extLst>
          </p:cNvPr>
          <p:cNvPicPr>
            <a:picLocks noChangeAspect="1"/>
          </p:cNvPicPr>
          <p:nvPr/>
        </p:nvPicPr>
        <p:blipFill rotWithShape="1">
          <a:blip r:embed="rId18"/>
          <a:srcRect l="3442" r="4581"/>
          <a:stretch/>
        </p:blipFill>
        <p:spPr>
          <a:xfrm>
            <a:off x="3379213" y="176697"/>
            <a:ext cx="1315375" cy="1746504"/>
          </a:xfrm>
          <a:prstGeom prst="rect">
            <a:avLst/>
          </a:prstGeom>
        </p:spPr>
      </p:pic>
      <p:pic>
        <p:nvPicPr>
          <p:cNvPr id="37" name="Picture 36" descr="Cheryl Aschenbach">
            <a:extLst>
              <a:ext uri="{FF2B5EF4-FFF2-40B4-BE49-F238E27FC236}">
                <a16:creationId xmlns:a16="http://schemas.microsoft.com/office/drawing/2014/main" xmlns="" id="{21C3E0D6-C7B2-1747-8DEF-7D7556009833}"/>
              </a:ext>
            </a:extLst>
          </p:cNvPr>
          <p:cNvPicPr>
            <a:picLocks noChangeAspect="1"/>
          </p:cNvPicPr>
          <p:nvPr/>
        </p:nvPicPr>
        <p:blipFill>
          <a:blip r:embed="rId19"/>
          <a:stretch>
            <a:fillRect/>
          </a:stretch>
        </p:blipFill>
        <p:spPr>
          <a:xfrm>
            <a:off x="5813307" y="176697"/>
            <a:ext cx="1307440" cy="1746504"/>
          </a:xfrm>
          <a:prstGeom prst="rect">
            <a:avLst/>
          </a:prstGeom>
        </p:spPr>
      </p:pic>
      <p:pic>
        <p:nvPicPr>
          <p:cNvPr id="38" name="Picture 37" descr="Mayra Cruz&#10;">
            <a:extLst>
              <a:ext uri="{FF2B5EF4-FFF2-40B4-BE49-F238E27FC236}">
                <a16:creationId xmlns:a16="http://schemas.microsoft.com/office/drawing/2014/main" xmlns="" id="{3CB5ED2B-F897-7247-8FB0-4834F4452ECE}"/>
              </a:ext>
            </a:extLst>
          </p:cNvPr>
          <p:cNvPicPr>
            <a:picLocks noChangeAspect="1"/>
          </p:cNvPicPr>
          <p:nvPr/>
        </p:nvPicPr>
        <p:blipFill>
          <a:blip r:embed="rId20"/>
          <a:stretch>
            <a:fillRect/>
          </a:stretch>
        </p:blipFill>
        <p:spPr>
          <a:xfrm>
            <a:off x="8263307" y="176697"/>
            <a:ext cx="1219886" cy="1746504"/>
          </a:xfrm>
          <a:prstGeom prst="rect">
            <a:avLst/>
          </a:prstGeom>
        </p:spPr>
      </p:pic>
      <p:pic>
        <p:nvPicPr>
          <p:cNvPr id="39" name="Picture 38" descr="Krystinne Mica&#10;">
            <a:extLst>
              <a:ext uri="{FF2B5EF4-FFF2-40B4-BE49-F238E27FC236}">
                <a16:creationId xmlns:a16="http://schemas.microsoft.com/office/drawing/2014/main" xmlns="" id="{5D4BFE2E-895E-C046-8ADA-E6E66A605357}"/>
              </a:ext>
            </a:extLst>
          </p:cNvPr>
          <p:cNvPicPr>
            <a:picLocks noChangeAspect="1"/>
          </p:cNvPicPr>
          <p:nvPr/>
        </p:nvPicPr>
        <p:blipFill rotWithShape="1">
          <a:blip r:embed="rId21"/>
          <a:srcRect l="9410" r="9100"/>
          <a:stretch/>
        </p:blipFill>
        <p:spPr>
          <a:xfrm>
            <a:off x="10384999" y="135133"/>
            <a:ext cx="1297681" cy="1746504"/>
          </a:xfrm>
          <a:prstGeom prst="rect">
            <a:avLst/>
          </a:prstGeom>
        </p:spPr>
      </p:pic>
      <p:sp>
        <p:nvSpPr>
          <p:cNvPr id="40" name="Content Placeholder 2">
            <a:extLst>
              <a:ext uri="{FF2B5EF4-FFF2-40B4-BE49-F238E27FC236}">
                <a16:creationId xmlns:a16="http://schemas.microsoft.com/office/drawing/2014/main" xmlns="" id="{56D6784C-2948-6B43-8642-1A3CEAB3E775}"/>
              </a:ext>
            </a:extLst>
          </p:cNvPr>
          <p:cNvSpPr txBox="1">
            <a:spLocks/>
          </p:cNvSpPr>
          <p:nvPr/>
        </p:nvSpPr>
        <p:spPr>
          <a:xfrm>
            <a:off x="1056893" y="1906803"/>
            <a:ext cx="1494809" cy="598218"/>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0" i="0" kern="1200">
                <a:solidFill>
                  <a:schemeClr val="tx2">
                    <a:lumMod val="75000"/>
                    <a:lumOff val="25000"/>
                  </a:schemeClr>
                </a:solidFill>
                <a:latin typeface="+mj-lt"/>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75000"/>
                    <a:lumOff val="25000"/>
                  </a:schemeClr>
                </a:solidFill>
                <a:latin typeface="+mj-lt"/>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lumMod val="75000"/>
                    <a:lumOff val="25000"/>
                  </a:schemeClr>
                </a:solidFill>
                <a:latin typeface="+mj-lt"/>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lumMod val="75000"/>
                    <a:lumOff val="25000"/>
                  </a:schemeClr>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ctr">
              <a:lnSpc>
                <a:spcPct val="100000"/>
              </a:lnSpc>
              <a:spcBef>
                <a:spcPts val="0"/>
              </a:spcBef>
            </a:pPr>
            <a:r>
              <a:rPr lang="en-US" sz="1400" dirty="0">
                <a:solidFill>
                  <a:srgbClr val="674831"/>
                </a:solidFill>
                <a:latin typeface="Gill Sans MT" charset="0"/>
                <a:ea typeface="Gill Sans MT" charset="0"/>
                <a:cs typeface="Gill Sans MT" charset="0"/>
              </a:rPr>
              <a:t>Dolores Davison</a:t>
            </a:r>
          </a:p>
          <a:p>
            <a:pPr algn="ctr">
              <a:lnSpc>
                <a:spcPct val="100000"/>
              </a:lnSpc>
              <a:spcBef>
                <a:spcPts val="0"/>
              </a:spcBef>
            </a:pPr>
            <a:r>
              <a:rPr lang="en-US" sz="1400" dirty="0">
                <a:solidFill>
                  <a:srgbClr val="674831"/>
                </a:solidFill>
                <a:latin typeface="Gill Sans MT" charset="0"/>
                <a:ea typeface="Gill Sans MT" charset="0"/>
                <a:cs typeface="Gill Sans MT" charset="0"/>
              </a:rPr>
              <a:t>President</a:t>
            </a:r>
          </a:p>
        </p:txBody>
      </p:sp>
      <p:sp>
        <p:nvSpPr>
          <p:cNvPr id="41" name="Content Placeholder 2">
            <a:extLst>
              <a:ext uri="{FF2B5EF4-FFF2-40B4-BE49-F238E27FC236}">
                <a16:creationId xmlns:a16="http://schemas.microsoft.com/office/drawing/2014/main" xmlns="" id="{D3CBA0EA-A202-4B44-922A-E2F6A81BF100}"/>
              </a:ext>
            </a:extLst>
          </p:cNvPr>
          <p:cNvSpPr txBox="1">
            <a:spLocks/>
          </p:cNvSpPr>
          <p:nvPr/>
        </p:nvSpPr>
        <p:spPr>
          <a:xfrm>
            <a:off x="3335615" y="1918440"/>
            <a:ext cx="1494809" cy="598218"/>
          </a:xfrm>
          <a:prstGeom prst="rect">
            <a:avLst/>
          </a:prstGeom>
        </p:spPr>
        <p:txBody>
          <a:bodyPr vert="horz" lIns="91440" tIns="45720" rIns="91440" bIns="45720" rtlCol="0">
            <a:noAutofit/>
          </a:bodyPr>
          <a:lstStyle>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Virginia May</a:t>
            </a:r>
          </a:p>
          <a:p>
            <a:r>
              <a:rPr lang="en-US" dirty="0"/>
              <a:t>Vice President</a:t>
            </a:r>
          </a:p>
        </p:txBody>
      </p:sp>
      <p:sp>
        <p:nvSpPr>
          <p:cNvPr id="42" name="Content Placeholder 2">
            <a:extLst>
              <a:ext uri="{FF2B5EF4-FFF2-40B4-BE49-F238E27FC236}">
                <a16:creationId xmlns:a16="http://schemas.microsoft.com/office/drawing/2014/main" xmlns="" id="{63E20BFD-6F9B-A241-98E5-096BCEEE0C8C}"/>
              </a:ext>
            </a:extLst>
          </p:cNvPr>
          <p:cNvSpPr txBox="1">
            <a:spLocks/>
          </p:cNvSpPr>
          <p:nvPr/>
        </p:nvSpPr>
        <p:spPr>
          <a:xfrm>
            <a:off x="5588590" y="1902466"/>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Cheryl Aschenbach</a:t>
            </a:r>
          </a:p>
          <a:p>
            <a:r>
              <a:rPr lang="en-US" dirty="0"/>
              <a:t>Secretary</a:t>
            </a:r>
          </a:p>
        </p:txBody>
      </p:sp>
      <p:sp>
        <p:nvSpPr>
          <p:cNvPr id="43" name="Content Placeholder 2">
            <a:extLst>
              <a:ext uri="{FF2B5EF4-FFF2-40B4-BE49-F238E27FC236}">
                <a16:creationId xmlns:a16="http://schemas.microsoft.com/office/drawing/2014/main" xmlns="" id="{E2C26A83-0B08-C64F-B0BC-281FCABA4A44}"/>
              </a:ext>
            </a:extLst>
          </p:cNvPr>
          <p:cNvSpPr txBox="1">
            <a:spLocks/>
          </p:cNvSpPr>
          <p:nvPr/>
        </p:nvSpPr>
        <p:spPr>
          <a:xfrm>
            <a:off x="8069876" y="1875350"/>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Mayra Cruz</a:t>
            </a:r>
          </a:p>
          <a:p>
            <a:r>
              <a:rPr lang="en-US" dirty="0"/>
              <a:t>Treasurer</a:t>
            </a:r>
          </a:p>
        </p:txBody>
      </p:sp>
      <p:sp>
        <p:nvSpPr>
          <p:cNvPr id="44" name="Content Placeholder 2">
            <a:extLst>
              <a:ext uri="{FF2B5EF4-FFF2-40B4-BE49-F238E27FC236}">
                <a16:creationId xmlns:a16="http://schemas.microsoft.com/office/drawing/2014/main" xmlns="" id="{056A304F-7187-954E-BB95-B579C61DEE2F}"/>
              </a:ext>
            </a:extLst>
          </p:cNvPr>
          <p:cNvSpPr txBox="1">
            <a:spLocks/>
          </p:cNvSpPr>
          <p:nvPr/>
        </p:nvSpPr>
        <p:spPr>
          <a:xfrm>
            <a:off x="10227600" y="1850412"/>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Krystinne Mica </a:t>
            </a:r>
          </a:p>
          <a:p>
            <a:r>
              <a:rPr lang="en-US" dirty="0"/>
              <a:t>Executive Director</a:t>
            </a:r>
          </a:p>
        </p:txBody>
      </p:sp>
    </p:spTree>
    <p:extLst>
      <p:ext uri="{BB962C8B-B14F-4D97-AF65-F5344CB8AC3E}">
        <p14:creationId xmlns:p14="http://schemas.microsoft.com/office/powerpoint/2010/main" val="20027053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ASCCC Curriculum Committee</a:t>
            </a:r>
            <a:br>
              <a:rPr lang="en-US" dirty="0" smtClean="0"/>
            </a:br>
            <a:r>
              <a:rPr lang="en-US" dirty="0" smtClean="0"/>
              <a:t>2019-2020</a:t>
            </a:r>
            <a:endParaRPr lang="en-US" dirty="0"/>
          </a:p>
        </p:txBody>
      </p:sp>
      <p:sp>
        <p:nvSpPr>
          <p:cNvPr id="4" name="Slide Number Placeholder 3"/>
          <p:cNvSpPr>
            <a:spLocks noGrp="1"/>
          </p:cNvSpPr>
          <p:nvPr>
            <p:ph type="sldNum" sz="quarter" idx="12"/>
          </p:nvPr>
        </p:nvSpPr>
        <p:spPr/>
        <p:txBody>
          <a:bodyPr/>
          <a:lstStyle/>
          <a:p>
            <a:fld id="{492D8F1A-69A8-9242-9469-8400121D240A}" type="slidenum">
              <a:rPr lang="en-US" smtClean="0"/>
              <a:t>27</a:t>
            </a:fld>
            <a:endParaRPr lang="en-US" dirty="0"/>
          </a:p>
        </p:txBody>
      </p:sp>
      <p:sp>
        <p:nvSpPr>
          <p:cNvPr id="5" name="Content Placeholder 2">
            <a:extLst>
              <a:ext uri="{FF2B5EF4-FFF2-40B4-BE49-F238E27FC236}">
                <a16:creationId xmlns:a16="http://schemas.microsoft.com/office/drawing/2014/main" xmlns="" id="{1AC2B6CA-CD25-4F6A-A1B2-ED427886F3D6}"/>
              </a:ext>
            </a:extLst>
          </p:cNvPr>
          <p:cNvSpPr txBox="1">
            <a:spLocks/>
          </p:cNvSpPr>
          <p:nvPr/>
        </p:nvSpPr>
        <p:spPr>
          <a:xfrm>
            <a:off x="992313" y="5298397"/>
            <a:ext cx="2345110"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b="1" dirty="0" smtClean="0"/>
              <a:t>Lisa </a:t>
            </a:r>
            <a:r>
              <a:rPr lang="en-US" sz="2000" b="1" dirty="0" err="1" smtClean="0"/>
              <a:t>Saperston</a:t>
            </a:r>
            <a:endParaRPr lang="en-US" sz="2000" b="1" dirty="0" smtClean="0"/>
          </a:p>
          <a:p>
            <a:r>
              <a:rPr lang="en-US" sz="2000" dirty="0" smtClean="0"/>
              <a:t>Los Angeles City College</a:t>
            </a:r>
            <a:endParaRPr lang="en-US" sz="2000" dirty="0"/>
          </a:p>
        </p:txBody>
      </p:sp>
      <p:sp>
        <p:nvSpPr>
          <p:cNvPr id="6" name="Content Placeholder 2">
            <a:extLst>
              <a:ext uri="{FF2B5EF4-FFF2-40B4-BE49-F238E27FC236}">
                <a16:creationId xmlns:a16="http://schemas.microsoft.com/office/drawing/2014/main" xmlns="" id="{1AC2B6CA-CD25-4F6A-A1B2-ED427886F3D6}"/>
              </a:ext>
            </a:extLst>
          </p:cNvPr>
          <p:cNvSpPr txBox="1">
            <a:spLocks/>
          </p:cNvSpPr>
          <p:nvPr/>
        </p:nvSpPr>
        <p:spPr>
          <a:xfrm>
            <a:off x="992313" y="4037262"/>
            <a:ext cx="2345110"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b="1" dirty="0" err="1" smtClean="0"/>
              <a:t>Shilo</a:t>
            </a:r>
            <a:r>
              <a:rPr lang="en-US" sz="2000" b="1" dirty="0" smtClean="0"/>
              <a:t> Nelson</a:t>
            </a:r>
          </a:p>
          <a:p>
            <a:r>
              <a:rPr lang="en-US" sz="2000" dirty="0" smtClean="0"/>
              <a:t>Los Angeles Pierce College</a:t>
            </a:r>
            <a:endParaRPr lang="en-US" sz="2000" dirty="0"/>
          </a:p>
        </p:txBody>
      </p:sp>
      <p:sp>
        <p:nvSpPr>
          <p:cNvPr id="7" name="Content Placeholder 2">
            <a:extLst>
              <a:ext uri="{FF2B5EF4-FFF2-40B4-BE49-F238E27FC236}">
                <a16:creationId xmlns:a16="http://schemas.microsoft.com/office/drawing/2014/main" xmlns="" id="{1AC2B6CA-CD25-4F6A-A1B2-ED427886F3D6}"/>
              </a:ext>
            </a:extLst>
          </p:cNvPr>
          <p:cNvSpPr txBox="1">
            <a:spLocks/>
          </p:cNvSpPr>
          <p:nvPr/>
        </p:nvSpPr>
        <p:spPr>
          <a:xfrm>
            <a:off x="992313" y="2688095"/>
            <a:ext cx="2345110"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b="1" dirty="0" smtClean="0"/>
              <a:t>Jimmie Bowen</a:t>
            </a:r>
          </a:p>
          <a:p>
            <a:r>
              <a:rPr lang="en-US" sz="2000" dirty="0" smtClean="0"/>
              <a:t>Antelope Valley College</a:t>
            </a:r>
            <a:endParaRPr lang="en-US" sz="2000" dirty="0"/>
          </a:p>
        </p:txBody>
      </p:sp>
      <p:sp>
        <p:nvSpPr>
          <p:cNvPr id="8" name="Content Placeholder 2">
            <a:extLst>
              <a:ext uri="{FF2B5EF4-FFF2-40B4-BE49-F238E27FC236}">
                <a16:creationId xmlns:a16="http://schemas.microsoft.com/office/drawing/2014/main" xmlns="" id="{1AC2B6CA-CD25-4F6A-A1B2-ED427886F3D6}"/>
              </a:ext>
            </a:extLst>
          </p:cNvPr>
          <p:cNvSpPr txBox="1">
            <a:spLocks/>
          </p:cNvSpPr>
          <p:nvPr/>
        </p:nvSpPr>
        <p:spPr>
          <a:xfrm>
            <a:off x="8549718" y="4047133"/>
            <a:ext cx="2575482"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b="1" dirty="0" smtClean="0"/>
              <a:t>Elizabeth Ramirez </a:t>
            </a:r>
          </a:p>
          <a:p>
            <a:r>
              <a:rPr lang="en-US" sz="2000" dirty="0" smtClean="0"/>
              <a:t>Rio Hondo College</a:t>
            </a:r>
            <a:endParaRPr lang="en-US" sz="2000" dirty="0"/>
          </a:p>
        </p:txBody>
      </p:sp>
      <p:sp>
        <p:nvSpPr>
          <p:cNvPr id="9" name="Content Placeholder 2">
            <a:extLst>
              <a:ext uri="{FF2B5EF4-FFF2-40B4-BE49-F238E27FC236}">
                <a16:creationId xmlns:a16="http://schemas.microsoft.com/office/drawing/2014/main" xmlns="" id="{1AC2B6CA-CD25-4F6A-A1B2-ED427886F3D6}"/>
              </a:ext>
            </a:extLst>
          </p:cNvPr>
          <p:cNvSpPr txBox="1">
            <a:spLocks/>
          </p:cNvSpPr>
          <p:nvPr/>
        </p:nvSpPr>
        <p:spPr>
          <a:xfrm>
            <a:off x="4828608" y="4047133"/>
            <a:ext cx="2345110"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b="1" dirty="0" smtClean="0"/>
              <a:t>Donna </a:t>
            </a:r>
            <a:r>
              <a:rPr lang="en-US" sz="2000" b="1" dirty="0" err="1" smtClean="0"/>
              <a:t>Necke</a:t>
            </a:r>
            <a:endParaRPr lang="en-US" sz="2000" b="1" dirty="0" smtClean="0"/>
          </a:p>
          <a:p>
            <a:r>
              <a:rPr lang="en-US" sz="2000" dirty="0" smtClean="0"/>
              <a:t>Mt. San Antonio College</a:t>
            </a:r>
            <a:endParaRPr lang="en-US" sz="2000" dirty="0"/>
          </a:p>
        </p:txBody>
      </p:sp>
      <p:sp>
        <p:nvSpPr>
          <p:cNvPr id="10" name="Content Placeholder 2">
            <a:extLst>
              <a:ext uri="{FF2B5EF4-FFF2-40B4-BE49-F238E27FC236}">
                <a16:creationId xmlns:a16="http://schemas.microsoft.com/office/drawing/2014/main" xmlns="" id="{1AC2B6CA-CD25-4F6A-A1B2-ED427886F3D6}"/>
              </a:ext>
            </a:extLst>
          </p:cNvPr>
          <p:cNvSpPr txBox="1">
            <a:spLocks/>
          </p:cNvSpPr>
          <p:nvPr/>
        </p:nvSpPr>
        <p:spPr>
          <a:xfrm>
            <a:off x="8664904" y="2688095"/>
            <a:ext cx="2345110"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b="1" dirty="0" err="1" smtClean="0"/>
              <a:t>Nili</a:t>
            </a:r>
            <a:r>
              <a:rPr lang="en-US" sz="2000" b="1" dirty="0" smtClean="0"/>
              <a:t> </a:t>
            </a:r>
            <a:r>
              <a:rPr lang="en-US" sz="2000" b="1" dirty="0" err="1" smtClean="0"/>
              <a:t>Kirschner</a:t>
            </a:r>
            <a:endParaRPr lang="en-US" sz="2000" b="1" dirty="0" smtClean="0"/>
          </a:p>
          <a:p>
            <a:r>
              <a:rPr lang="en-US" sz="2000" dirty="0" smtClean="0"/>
              <a:t>Woodland College</a:t>
            </a:r>
            <a:endParaRPr lang="en-US" sz="2000" dirty="0"/>
          </a:p>
        </p:txBody>
      </p:sp>
      <p:sp>
        <p:nvSpPr>
          <p:cNvPr id="11" name="Content Placeholder 2">
            <a:extLst>
              <a:ext uri="{FF2B5EF4-FFF2-40B4-BE49-F238E27FC236}">
                <a16:creationId xmlns:a16="http://schemas.microsoft.com/office/drawing/2014/main" xmlns="" id="{1AC2B6CA-CD25-4F6A-A1B2-ED427886F3D6}"/>
              </a:ext>
            </a:extLst>
          </p:cNvPr>
          <p:cNvSpPr txBox="1">
            <a:spLocks/>
          </p:cNvSpPr>
          <p:nvPr/>
        </p:nvSpPr>
        <p:spPr>
          <a:xfrm>
            <a:off x="4828608" y="5298397"/>
            <a:ext cx="2345110"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b="1" dirty="0" smtClean="0"/>
              <a:t>Erik Shearer</a:t>
            </a:r>
          </a:p>
          <a:p>
            <a:r>
              <a:rPr lang="en-US" sz="2000" dirty="0" smtClean="0"/>
              <a:t>Napa Valley College</a:t>
            </a:r>
            <a:endParaRPr lang="en-US" sz="2000" dirty="0"/>
          </a:p>
        </p:txBody>
      </p:sp>
      <p:sp>
        <p:nvSpPr>
          <p:cNvPr id="12" name="Content Placeholder 2">
            <a:extLst>
              <a:ext uri="{FF2B5EF4-FFF2-40B4-BE49-F238E27FC236}">
                <a16:creationId xmlns:a16="http://schemas.microsoft.com/office/drawing/2014/main" xmlns="" id="{1AC2B6CA-CD25-4F6A-A1B2-ED427886F3D6}"/>
              </a:ext>
            </a:extLst>
          </p:cNvPr>
          <p:cNvSpPr txBox="1">
            <a:spLocks/>
          </p:cNvSpPr>
          <p:nvPr/>
        </p:nvSpPr>
        <p:spPr>
          <a:xfrm>
            <a:off x="4555135" y="2696311"/>
            <a:ext cx="2892056"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b="1" dirty="0" smtClean="0"/>
              <a:t>Silvester Henderson</a:t>
            </a:r>
          </a:p>
          <a:p>
            <a:r>
              <a:rPr lang="en-US" sz="2000" dirty="0" smtClean="0"/>
              <a:t>ASCCC At-Large Representative</a:t>
            </a:r>
            <a:endParaRPr lang="en-US" sz="2000" dirty="0"/>
          </a:p>
        </p:txBody>
      </p:sp>
      <p:sp>
        <p:nvSpPr>
          <p:cNvPr id="13" name="Content Placeholder 2">
            <a:extLst>
              <a:ext uri="{FF2B5EF4-FFF2-40B4-BE49-F238E27FC236}">
                <a16:creationId xmlns:a16="http://schemas.microsoft.com/office/drawing/2014/main" xmlns="" id="{1AC2B6CA-CD25-4F6A-A1B2-ED427886F3D6}"/>
              </a:ext>
            </a:extLst>
          </p:cNvPr>
          <p:cNvSpPr txBox="1">
            <a:spLocks/>
          </p:cNvSpPr>
          <p:nvPr/>
        </p:nvSpPr>
        <p:spPr>
          <a:xfrm>
            <a:off x="8617059" y="5298397"/>
            <a:ext cx="2345110" cy="1277605"/>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b="1" dirty="0" smtClean="0"/>
              <a:t>Jennifer Taylor-Mendoza</a:t>
            </a:r>
          </a:p>
          <a:p>
            <a:r>
              <a:rPr lang="en-US" sz="2000" dirty="0" smtClean="0"/>
              <a:t>Skyline College</a:t>
            </a:r>
          </a:p>
          <a:p>
            <a:r>
              <a:rPr lang="en-US" sz="2000" dirty="0" smtClean="0"/>
              <a:t>CIO Representative</a:t>
            </a:r>
            <a:endParaRPr lang="en-US" sz="2000" dirty="0"/>
          </a:p>
        </p:txBody>
      </p:sp>
    </p:spTree>
    <p:extLst>
      <p:ext uri="{BB962C8B-B14F-4D97-AF65-F5344CB8AC3E}">
        <p14:creationId xmlns:p14="http://schemas.microsoft.com/office/powerpoint/2010/main" val="13473080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Responsive Curriculum &amp; Collective Impact</a:t>
            </a:r>
            <a:endParaRPr lang="en-US" dirty="0"/>
          </a:p>
        </p:txBody>
      </p:sp>
      <p:sp>
        <p:nvSpPr>
          <p:cNvPr id="3" name="Content Placeholder 2"/>
          <p:cNvSpPr>
            <a:spLocks noGrp="1"/>
          </p:cNvSpPr>
          <p:nvPr>
            <p:ph idx="1"/>
          </p:nvPr>
        </p:nvSpPr>
        <p:spPr>
          <a:xfrm>
            <a:off x="4281055" y="249383"/>
            <a:ext cx="7003472" cy="6472092"/>
          </a:xfrm>
        </p:spPr>
        <p:txBody>
          <a:bodyPr>
            <a:normAutofit lnSpcReduction="10000"/>
          </a:bodyPr>
          <a:lstStyle/>
          <a:p>
            <a:r>
              <a:rPr lang="en-US" i="1" dirty="0" smtClean="0"/>
              <a:t>Action will show they really care about us.</a:t>
            </a:r>
          </a:p>
          <a:p>
            <a:pPr algn="r"/>
            <a:r>
              <a:rPr lang="en-US" sz="2400" dirty="0" smtClean="0"/>
              <a:t>-Dr. </a:t>
            </a:r>
            <a:r>
              <a:rPr lang="en-US" sz="2400" dirty="0" err="1" smtClean="0"/>
              <a:t>Nyree</a:t>
            </a:r>
            <a:r>
              <a:rPr lang="en-US" sz="2400" dirty="0" smtClean="0"/>
              <a:t> Berry</a:t>
            </a:r>
          </a:p>
          <a:p>
            <a:pPr algn="r"/>
            <a:r>
              <a:rPr lang="en-US" sz="2400" dirty="0" smtClean="0"/>
              <a:t>Los </a:t>
            </a:r>
            <a:r>
              <a:rPr lang="en-US" sz="2400" dirty="0"/>
              <a:t>Angeles Community College District </a:t>
            </a:r>
          </a:p>
          <a:p>
            <a:endParaRPr lang="en-US" dirty="0" smtClean="0"/>
          </a:p>
          <a:p>
            <a:endParaRPr lang="en-US" dirty="0" smtClean="0"/>
          </a:p>
          <a:p>
            <a:r>
              <a:rPr lang="en-US" i="1" dirty="0">
                <a:latin typeface="+mn-lt"/>
              </a:rPr>
              <a:t>This will require collective efforts of deliberative engagement, authentic dialogic interaction, with inter-organizational, interdivisional, and interdisciplinary </a:t>
            </a:r>
            <a:r>
              <a:rPr lang="en-US" i="1" dirty="0" smtClean="0">
                <a:latin typeface="+mn-lt"/>
              </a:rPr>
              <a:t>alignment. </a:t>
            </a:r>
            <a:r>
              <a:rPr lang="en-US" i="1" dirty="0">
                <a:latin typeface="+mn-lt"/>
              </a:rPr>
              <a:t>The future of this country will be decided in our classrooms . The future of this country will be shaped by </a:t>
            </a:r>
            <a:r>
              <a:rPr lang="en-US" i="1" dirty="0" smtClean="0">
                <a:latin typeface="+mn-lt"/>
              </a:rPr>
              <a:t>you. </a:t>
            </a:r>
            <a:endParaRPr lang="en-US" i="1" dirty="0">
              <a:latin typeface="+mn-lt"/>
            </a:endParaRPr>
          </a:p>
          <a:p>
            <a:r>
              <a:rPr lang="en-US" i="1" dirty="0">
                <a:latin typeface="+mn-lt"/>
              </a:rPr>
              <a:t>It . Is . Time . To . Care . </a:t>
            </a:r>
          </a:p>
          <a:p>
            <a:pPr algn="r"/>
            <a:r>
              <a:rPr lang="en-US" sz="2400" dirty="0" smtClean="0"/>
              <a:t>-</a:t>
            </a:r>
            <a:r>
              <a:rPr lang="en-US" sz="2400" dirty="0" err="1" smtClean="0"/>
              <a:t>Nadiyah</a:t>
            </a:r>
            <a:r>
              <a:rPr lang="en-US" sz="2400" dirty="0" smtClean="0"/>
              <a:t> Herron</a:t>
            </a:r>
          </a:p>
          <a:p>
            <a:pPr algn="r"/>
            <a:r>
              <a:rPr lang="en-US" sz="2400" dirty="0" smtClean="0"/>
              <a:t>San Bernardino Valley College</a:t>
            </a:r>
            <a:endParaRPr lang="en-US" sz="2400" dirty="0"/>
          </a:p>
        </p:txBody>
      </p:sp>
      <p:sp>
        <p:nvSpPr>
          <p:cNvPr id="4" name="Text Placeholder 3"/>
          <p:cNvSpPr>
            <a:spLocks noGrp="1"/>
          </p:cNvSpPr>
          <p:nvPr>
            <p:ph type="body" sz="half" idx="2"/>
          </p:nvPr>
        </p:nvSpPr>
        <p:spPr/>
        <p:txBody>
          <a:bodyPr/>
          <a:lstStyle/>
          <a:p>
            <a:endParaRPr lang="en-US" dirty="0"/>
          </a:p>
        </p:txBody>
      </p:sp>
      <p:sp>
        <p:nvSpPr>
          <p:cNvPr id="5" name="Slide Number Placeholder 4"/>
          <p:cNvSpPr>
            <a:spLocks noGrp="1"/>
          </p:cNvSpPr>
          <p:nvPr>
            <p:ph type="sldNum" sz="quarter" idx="12"/>
          </p:nvPr>
        </p:nvSpPr>
        <p:spPr/>
        <p:txBody>
          <a:bodyPr/>
          <a:lstStyle/>
          <a:p>
            <a:fld id="{492D8F1A-69A8-9242-9469-8400121D240A}" type="slidenum">
              <a:rPr lang="en-US" smtClean="0"/>
              <a:pPr/>
              <a:t>28</a:t>
            </a:fld>
            <a:endParaRPr lang="en-US" dirty="0"/>
          </a:p>
        </p:txBody>
      </p:sp>
      <p:sp>
        <p:nvSpPr>
          <p:cNvPr id="6" name="TextBox 5"/>
          <p:cNvSpPr txBox="1"/>
          <p:nvPr/>
        </p:nvSpPr>
        <p:spPr>
          <a:xfrm rot="16200000">
            <a:off x="10041734" y="3368324"/>
            <a:ext cx="3786614" cy="400110"/>
          </a:xfrm>
          <a:prstGeom prst="rect">
            <a:avLst/>
          </a:prstGeom>
          <a:noFill/>
        </p:spPr>
        <p:txBody>
          <a:bodyPr wrap="none" rtlCol="0">
            <a:spAutoFit/>
          </a:bodyPr>
          <a:lstStyle/>
          <a:p>
            <a:r>
              <a:rPr lang="en-US" sz="2000" dirty="0" smtClean="0">
                <a:solidFill>
                  <a:schemeClr val="bg1"/>
                </a:solidFill>
              </a:rPr>
              <a:t>Senate Rostrum, Summer 2020</a:t>
            </a:r>
            <a:endParaRPr lang="en-US" sz="2000" dirty="0">
              <a:solidFill>
                <a:schemeClr val="bg1"/>
              </a:solidFill>
            </a:endParaRPr>
          </a:p>
        </p:txBody>
      </p:sp>
      <p:pic>
        <p:nvPicPr>
          <p:cNvPr id="7" name="Content Placeholder 4" descr="Collage of images of Black men and women, including of protests in 1963 and 2020." title="Cover of Summer 2020 ASCCC Rostru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16018">
            <a:off x="977892" y="3571473"/>
            <a:ext cx="2121946" cy="2600829"/>
          </a:xfrm>
          <a:prstGeom prst="rect">
            <a:avLst/>
          </a:prstGeom>
          <a:ln>
            <a:solidFill>
              <a:schemeClr val="accent3">
                <a:lumMod val="20000"/>
                <a:lumOff val="80000"/>
              </a:schemeClr>
            </a:solidFill>
          </a:ln>
        </p:spPr>
      </p:pic>
    </p:spTree>
    <p:extLst>
      <p:ext uri="{BB962C8B-B14F-4D97-AF65-F5344CB8AC3E}">
        <p14:creationId xmlns:p14="http://schemas.microsoft.com/office/powerpoint/2010/main" val="12227913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1291" y="353291"/>
            <a:ext cx="4476039" cy="6192982"/>
          </a:xfrm>
        </p:spPr>
        <p:txBody>
          <a:bodyPr>
            <a:normAutofit fontScale="90000"/>
          </a:bodyPr>
          <a:lstStyle/>
          <a:p>
            <a:r>
              <a:rPr lang="en-US" dirty="0" smtClean="0"/>
              <a:t>2021 Curriculum Institute</a:t>
            </a:r>
            <a:br>
              <a:rPr lang="en-US" dirty="0" smtClean="0"/>
            </a:br>
            <a:r>
              <a:rPr lang="en-US" dirty="0" smtClean="0"/>
              <a:t/>
            </a:r>
            <a:br>
              <a:rPr lang="en-US" dirty="0" smtClean="0"/>
            </a:br>
            <a:r>
              <a:rPr lang="en-US" sz="3600" dirty="0" smtClean="0"/>
              <a:t>July 7-10</a:t>
            </a:r>
            <a:r>
              <a:rPr lang="en-US" dirty="0" smtClean="0"/>
              <a:t/>
            </a:r>
            <a:br>
              <a:rPr lang="en-US" dirty="0" smtClean="0"/>
            </a:br>
            <a:r>
              <a:rPr lang="en-US" sz="3600" dirty="0" smtClean="0"/>
              <a:t>Pasadena Convention Center</a:t>
            </a:r>
            <a:br>
              <a:rPr lang="en-US" sz="3600" dirty="0" smtClean="0"/>
            </a:br>
            <a:r>
              <a:rPr lang="en-US" sz="3600" dirty="0" smtClean="0"/>
              <a:t/>
            </a:r>
            <a:br>
              <a:rPr lang="en-US" sz="3600" dirty="0" smtClean="0"/>
            </a:br>
            <a:r>
              <a:rPr lang="en-US" sz="2800" dirty="0"/>
              <a:t/>
            </a:r>
            <a:br>
              <a:rPr lang="en-US" sz="2800" dirty="0"/>
            </a:br>
            <a:r>
              <a:rPr lang="en-US" sz="3100" dirty="0" smtClean="0"/>
              <a:t>2020-2021</a:t>
            </a:r>
            <a:br>
              <a:rPr lang="en-US" sz="3100" dirty="0" smtClean="0"/>
            </a:br>
            <a:r>
              <a:rPr lang="en-US" sz="3100" dirty="0" smtClean="0"/>
              <a:t>ASCCC Curriculum Chair</a:t>
            </a:r>
            <a:br>
              <a:rPr lang="en-US" sz="3100" dirty="0" smtClean="0"/>
            </a:br>
            <a:r>
              <a:rPr lang="en-US" sz="3100" dirty="0" smtClean="0"/>
              <a:t>Carrie Roberson</a:t>
            </a:r>
            <a:endParaRPr lang="en-US" sz="3100" dirty="0"/>
          </a:p>
        </p:txBody>
      </p:sp>
    </p:spTree>
    <p:extLst>
      <p:ext uri="{BB962C8B-B14F-4D97-AF65-F5344CB8AC3E}">
        <p14:creationId xmlns:p14="http://schemas.microsoft.com/office/powerpoint/2010/main" val="350054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normAutofit/>
          </a:bodyPr>
          <a:lstStyle/>
          <a:p>
            <a:r>
              <a:rPr lang="en-US" dirty="0" smtClean="0"/>
              <a:t>Local Approval Certification 2020-2021</a:t>
            </a:r>
          </a:p>
          <a:p>
            <a:endParaRPr lang="en-US" dirty="0" smtClean="0"/>
          </a:p>
          <a:p>
            <a:endParaRPr lang="en-US" dirty="0" smtClean="0"/>
          </a:p>
          <a:p>
            <a:endParaRPr lang="en-US" dirty="0" smtClean="0"/>
          </a:p>
          <a:p>
            <a:r>
              <a:rPr lang="en-US" dirty="0" smtClean="0"/>
              <a:t>Recommended Training Elements</a:t>
            </a:r>
          </a:p>
          <a:p>
            <a:endParaRPr lang="en-US" dirty="0" smtClean="0"/>
          </a:p>
          <a:p>
            <a:endParaRPr lang="en-US" dirty="0"/>
          </a:p>
          <a:p>
            <a:endParaRPr lang="en-US" dirty="0" smtClean="0"/>
          </a:p>
          <a:p>
            <a:r>
              <a:rPr lang="en-US" dirty="0" smtClean="0"/>
              <a:t>Available Training Resources</a:t>
            </a:r>
            <a:endParaRPr lang="en-US" dirty="0"/>
          </a:p>
        </p:txBody>
      </p:sp>
      <p:sp>
        <p:nvSpPr>
          <p:cNvPr id="4" name="Text Placeholder 3"/>
          <p:cNvSpPr>
            <a:spLocks noGrp="1"/>
          </p:cNvSpPr>
          <p:nvPr>
            <p:ph type="body" sz="half" idx="2"/>
          </p:nvPr>
        </p:nvSpPr>
        <p:spPr/>
        <p:txBody>
          <a:bodyPr/>
          <a:lstStyle/>
          <a:p>
            <a:endParaRPr lang="en-US" dirty="0"/>
          </a:p>
        </p:txBody>
      </p:sp>
      <p:sp>
        <p:nvSpPr>
          <p:cNvPr id="5" name="Slide Number Placeholder 4"/>
          <p:cNvSpPr>
            <a:spLocks noGrp="1"/>
          </p:cNvSpPr>
          <p:nvPr>
            <p:ph type="sldNum" sz="quarter" idx="12"/>
          </p:nvPr>
        </p:nvSpPr>
        <p:spPr/>
        <p:txBody>
          <a:bodyPr/>
          <a:lstStyle/>
          <a:p>
            <a:fld id="{492D8F1A-69A8-9242-9469-8400121D240A}" type="slidenum">
              <a:rPr lang="en-US" smtClean="0"/>
              <a:pPr/>
              <a:t>3</a:t>
            </a:fld>
            <a:endParaRPr lang="en-US" dirty="0"/>
          </a:p>
        </p:txBody>
      </p:sp>
    </p:spTree>
    <p:extLst>
      <p:ext uri="{BB962C8B-B14F-4D97-AF65-F5344CB8AC3E}">
        <p14:creationId xmlns:p14="http://schemas.microsoft.com/office/powerpoint/2010/main" val="59547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a:t>
            </a:r>
            <a:br>
              <a:rPr lang="en-US" dirty="0" smtClean="0"/>
            </a:br>
            <a:r>
              <a:rPr lang="en-US" dirty="0" smtClean="0"/>
              <a:t>Approval</a:t>
            </a:r>
            <a:br>
              <a:rPr lang="en-US" dirty="0" smtClean="0"/>
            </a:br>
            <a:r>
              <a:rPr lang="en-US" dirty="0" smtClean="0"/>
              <a:t>Certification</a:t>
            </a:r>
            <a:endParaRPr lang="en-US" dirty="0"/>
          </a:p>
        </p:txBody>
      </p:sp>
    </p:spTree>
    <p:extLst>
      <p:ext uri="{BB962C8B-B14F-4D97-AF65-F5344CB8AC3E}">
        <p14:creationId xmlns:p14="http://schemas.microsoft.com/office/powerpoint/2010/main" val="1629675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Approval Certification</a:t>
            </a:r>
            <a:endParaRPr lang="en-US" dirty="0"/>
          </a:p>
        </p:txBody>
      </p:sp>
      <p:sp>
        <p:nvSpPr>
          <p:cNvPr id="3" name="Content Placeholder 2"/>
          <p:cNvSpPr>
            <a:spLocks noGrp="1"/>
          </p:cNvSpPr>
          <p:nvPr>
            <p:ph sz="half" idx="1"/>
          </p:nvPr>
        </p:nvSpPr>
        <p:spPr>
          <a:xfrm>
            <a:off x="1277650" y="1798320"/>
            <a:ext cx="10609550" cy="5059680"/>
          </a:xfrm>
        </p:spPr>
        <p:txBody>
          <a:bodyPr/>
          <a:lstStyle/>
          <a:p>
            <a:r>
              <a:rPr lang="en-US" dirty="0"/>
              <a:t>First local approval certification was due </a:t>
            </a:r>
            <a:r>
              <a:rPr lang="en-US" dirty="0" smtClean="0"/>
              <a:t>December </a:t>
            </a:r>
            <a:r>
              <a:rPr lang="en-US" dirty="0"/>
              <a:t>2016 and included local approval for credit courses, including new courses for approved programs, modified courses, and stand-alone courses</a:t>
            </a:r>
            <a:r>
              <a:rPr lang="en-US" dirty="0" smtClean="0"/>
              <a:t>.</a:t>
            </a:r>
          </a:p>
          <a:p>
            <a:r>
              <a:rPr lang="en-US" dirty="0" smtClean="0"/>
              <a:t>2019-2020 Local Approval Certification (Memo AA 19-35) included all credit and noncredit course proposals, modified credit programs, local credit programs, CTE C-ID aligned credit programs, and noncredit CDCP programs (except for short-term vocational). </a:t>
            </a:r>
          </a:p>
          <a:p>
            <a:pPr lvl="1"/>
            <a:r>
              <a:rPr lang="en-US" dirty="0" smtClean="0"/>
              <a:t>It did not include ADTs, noncredit CDCP STV programs, and new CTE programs not C-ID aligned</a:t>
            </a:r>
          </a:p>
          <a:p>
            <a:pPr lvl="1"/>
            <a:r>
              <a:rPr lang="en-US" dirty="0" smtClean="0"/>
              <a:t>Required Annual Certification Form signed by Chief Executive Officer, Chief Instructional Officer, Academic Senate President, and Curriculum Chair</a:t>
            </a:r>
          </a:p>
          <a:p>
            <a:pPr lvl="1"/>
            <a:r>
              <a:rPr lang="en-US" dirty="0" smtClean="0"/>
              <a:t>Required Copy of local board policy defining standards for credit hour calculations</a:t>
            </a:r>
          </a:p>
          <a:p>
            <a:endParaRPr lang="en-US" dirty="0"/>
          </a:p>
          <a:p>
            <a:endParaRPr lang="en-US" dirty="0"/>
          </a:p>
        </p:txBody>
      </p:sp>
    </p:spTree>
    <p:extLst>
      <p:ext uri="{BB962C8B-B14F-4D97-AF65-F5344CB8AC3E}">
        <p14:creationId xmlns:p14="http://schemas.microsoft.com/office/powerpoint/2010/main" val="547275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2019-2020, </a:t>
            </a:r>
            <a:br>
              <a:rPr lang="en-US" dirty="0" smtClean="0"/>
            </a:br>
            <a:r>
              <a:rPr lang="en-US" dirty="0" smtClean="0"/>
              <a:t>signatories acknowledged and certified that:</a:t>
            </a:r>
            <a:endParaRPr lang="en-US" dirty="0"/>
          </a:p>
        </p:txBody>
      </p:sp>
      <p:sp>
        <p:nvSpPr>
          <p:cNvPr id="3" name="Content Placeholder 2"/>
          <p:cNvSpPr>
            <a:spLocks noGrp="1"/>
          </p:cNvSpPr>
          <p:nvPr>
            <p:ph sz="half" idx="1"/>
          </p:nvPr>
        </p:nvSpPr>
        <p:spPr>
          <a:xfrm>
            <a:off x="1277650" y="1798319"/>
            <a:ext cx="10058400" cy="4817633"/>
          </a:xfrm>
        </p:spPr>
        <p:txBody>
          <a:bodyPr>
            <a:normAutofit fontScale="85000" lnSpcReduction="10000"/>
          </a:bodyPr>
          <a:lstStyle/>
          <a:p>
            <a:r>
              <a:rPr lang="en-US" dirty="0"/>
              <a:t>C</a:t>
            </a:r>
            <a:r>
              <a:rPr lang="en-US" dirty="0" smtClean="0"/>
              <a:t>ourse </a:t>
            </a:r>
            <a:r>
              <a:rPr lang="en-US" dirty="0"/>
              <a:t>hours and units are correct in accordance with CCCCO Course Calculations; </a:t>
            </a:r>
          </a:p>
          <a:p>
            <a:r>
              <a:rPr lang="en-US" dirty="0"/>
              <a:t>T</a:t>
            </a:r>
            <a:r>
              <a:rPr lang="en-US" dirty="0" smtClean="0"/>
              <a:t>he </a:t>
            </a:r>
            <a:r>
              <a:rPr lang="en-US" dirty="0"/>
              <a:t>college/district course outline of record has been approved by the District </a:t>
            </a:r>
            <a:r>
              <a:rPr lang="en-US" dirty="0" smtClean="0"/>
              <a:t>Governing Board</a:t>
            </a:r>
            <a:r>
              <a:rPr lang="en-US" dirty="0"/>
              <a:t>; </a:t>
            </a:r>
          </a:p>
          <a:p>
            <a:r>
              <a:rPr lang="en-US" dirty="0"/>
              <a:t>T</a:t>
            </a:r>
            <a:r>
              <a:rPr lang="en-US" dirty="0" smtClean="0"/>
              <a:t>he </a:t>
            </a:r>
            <a:r>
              <a:rPr lang="en-US" dirty="0"/>
              <a:t>college has developed local policy, regulations, or procedures specifying the accepted relationship between contact hours, outside-of-class hours, and credit for calculating credit hours to ensure consistency in awarding units of credit; </a:t>
            </a:r>
          </a:p>
          <a:p>
            <a:r>
              <a:rPr lang="en-US" dirty="0"/>
              <a:t>C</a:t>
            </a:r>
            <a:r>
              <a:rPr lang="en-US" dirty="0" smtClean="0"/>
              <a:t>redit </a:t>
            </a:r>
            <a:r>
              <a:rPr lang="en-US" dirty="0"/>
              <a:t>cooperative work experience plan has local board approval and is on file; </a:t>
            </a:r>
          </a:p>
          <a:p>
            <a:r>
              <a:rPr lang="en-US" dirty="0"/>
              <a:t>C</a:t>
            </a:r>
            <a:r>
              <a:rPr lang="en-US" dirty="0" smtClean="0"/>
              <a:t>redit </a:t>
            </a:r>
            <a:r>
              <a:rPr lang="en-US" dirty="0"/>
              <a:t>and noncredit courses and programs that are submitted to the Chancellor’s Office Curriculum Inventory (COCI) system are accurate and compliant with California Education Code, California Code of Regulations, title 5, and the current CCCCO Program and Course Approval Handbook (PCAH); </a:t>
            </a:r>
          </a:p>
          <a:p>
            <a:r>
              <a:rPr lang="en-US" dirty="0"/>
              <a:t>C</a:t>
            </a:r>
            <a:r>
              <a:rPr lang="en-US" dirty="0" smtClean="0"/>
              <a:t>redit </a:t>
            </a:r>
            <a:r>
              <a:rPr lang="en-US" dirty="0"/>
              <a:t>and noncredit programs have the required attachments in accordance with the current CCCCO PCAH; and </a:t>
            </a:r>
          </a:p>
          <a:p>
            <a:r>
              <a:rPr lang="en-US" dirty="0"/>
              <a:t>Mandatory training for curriculum committees and responsible administrators regarding curriculum rules and regulations to ensure compliance ((CCR, §55002(a) (1)). </a:t>
            </a:r>
          </a:p>
          <a:p>
            <a:endParaRPr lang="en-US" dirty="0"/>
          </a:p>
        </p:txBody>
      </p:sp>
    </p:spTree>
    <p:extLst>
      <p:ext uri="{BB962C8B-B14F-4D97-AF65-F5344CB8AC3E}">
        <p14:creationId xmlns:p14="http://schemas.microsoft.com/office/powerpoint/2010/main" val="1994593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Certification Approval Policy</a:t>
            </a:r>
          </a:p>
        </p:txBody>
      </p:sp>
      <p:sp>
        <p:nvSpPr>
          <p:cNvPr id="3" name="Content Placeholder 2"/>
          <p:cNvSpPr>
            <a:spLocks noGrp="1"/>
          </p:cNvSpPr>
          <p:nvPr>
            <p:ph sz="half" idx="1"/>
          </p:nvPr>
        </p:nvSpPr>
        <p:spPr/>
        <p:txBody>
          <a:bodyPr>
            <a:normAutofit lnSpcReduction="10000"/>
          </a:bodyPr>
          <a:lstStyle/>
          <a:p>
            <a:pPr marL="0" indent="0">
              <a:spcAft>
                <a:spcPts val="1800"/>
              </a:spcAft>
              <a:buNone/>
            </a:pPr>
            <a:r>
              <a:rPr lang="en-US" dirty="0"/>
              <a:t>The Chancellor's Office requires each college to annually submit:</a:t>
            </a:r>
          </a:p>
          <a:p>
            <a:pPr>
              <a:buFont typeface="Wingdings" panose="05000000000000000000" pitchFamily="2" charset="2"/>
              <a:buChar char="ü"/>
            </a:pPr>
            <a:r>
              <a:rPr lang="en-US" sz="2000" dirty="0"/>
              <a:t>Annual Certification </a:t>
            </a:r>
          </a:p>
          <a:p>
            <a:pPr lvl="1"/>
            <a:r>
              <a:rPr lang="en-US" sz="1600" dirty="0"/>
              <a:t>Chief Executive Officer</a:t>
            </a:r>
          </a:p>
          <a:p>
            <a:pPr lvl="1"/>
            <a:r>
              <a:rPr lang="en-US" sz="1600" dirty="0"/>
              <a:t>Chief Instructional Officer</a:t>
            </a:r>
          </a:p>
          <a:p>
            <a:pPr lvl="1"/>
            <a:r>
              <a:rPr lang="en-US" sz="1600" dirty="0"/>
              <a:t>Academic Senate President, and</a:t>
            </a:r>
          </a:p>
          <a:p>
            <a:pPr lvl="1"/>
            <a:r>
              <a:rPr lang="en-US" sz="1600" dirty="0"/>
              <a:t>Curriculum Chair</a:t>
            </a:r>
          </a:p>
          <a:p>
            <a:pPr marL="457200" indent="-457200">
              <a:buFont typeface="+mj-lt"/>
              <a:buAutoNum type="arabicPeriod"/>
            </a:pPr>
            <a:endParaRPr lang="en-US" sz="2000" dirty="0"/>
          </a:p>
          <a:p>
            <a:pPr>
              <a:buFont typeface="Wingdings" panose="05000000000000000000" pitchFamily="2" charset="2"/>
              <a:buChar char="ü"/>
            </a:pPr>
            <a:r>
              <a:rPr lang="en-US" sz="2000" dirty="0"/>
              <a:t>Local Governing Board Policy </a:t>
            </a:r>
          </a:p>
          <a:p>
            <a:pPr lvl="1"/>
            <a:r>
              <a:rPr lang="en-US" sz="1600" dirty="0"/>
              <a:t>Policy must define the standards for credit hour calculations</a:t>
            </a:r>
          </a:p>
          <a:p>
            <a:pPr lvl="1"/>
            <a:r>
              <a:rPr lang="en-US" sz="1600" dirty="0"/>
              <a:t>Submit as PDF</a:t>
            </a:r>
          </a:p>
          <a:p>
            <a:pPr marL="0" indent="0">
              <a:buNone/>
            </a:pPr>
            <a:endParaRPr lang="en-US" sz="2000" dirty="0"/>
          </a:p>
          <a:p>
            <a:pPr marL="0" indent="0">
              <a:buNone/>
            </a:pPr>
            <a:r>
              <a:rPr lang="en-US" sz="2000" b="1" dirty="0">
                <a:solidFill>
                  <a:srgbClr val="FF0000"/>
                </a:solidFill>
              </a:rPr>
              <a:t>Non-submission of the Annual Certification will result in a deactivation of “auto-approval” status</a:t>
            </a:r>
          </a:p>
          <a:p>
            <a:endParaRPr lang="en-US" dirty="0"/>
          </a:p>
        </p:txBody>
      </p:sp>
    </p:spTree>
    <p:extLst>
      <p:ext uri="{BB962C8B-B14F-4D97-AF65-F5344CB8AC3E}">
        <p14:creationId xmlns:p14="http://schemas.microsoft.com/office/powerpoint/2010/main" val="4021641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Approval Certification 2020-2021</a:t>
            </a:r>
            <a:endParaRPr lang="en-US" dirty="0"/>
          </a:p>
        </p:txBody>
      </p:sp>
      <p:sp>
        <p:nvSpPr>
          <p:cNvPr id="3" name="Content Placeholder 2"/>
          <p:cNvSpPr>
            <a:spLocks noGrp="1"/>
          </p:cNvSpPr>
          <p:nvPr>
            <p:ph sz="half" idx="1"/>
          </p:nvPr>
        </p:nvSpPr>
        <p:spPr/>
        <p:txBody>
          <a:bodyPr/>
          <a:lstStyle/>
          <a:p>
            <a:pPr>
              <a:lnSpc>
                <a:spcPct val="100000"/>
              </a:lnSpc>
            </a:pPr>
            <a:r>
              <a:rPr lang="en-US" dirty="0" smtClean="0"/>
              <a:t>The </a:t>
            </a:r>
            <a:r>
              <a:rPr lang="en-US" dirty="0"/>
              <a:t>periodic review process will be ongoing</a:t>
            </a:r>
          </a:p>
          <a:p>
            <a:pPr>
              <a:lnSpc>
                <a:spcPct val="100000"/>
              </a:lnSpc>
            </a:pPr>
            <a:r>
              <a:rPr lang="en-US" dirty="0"/>
              <a:t>The Chancellor’s Office is here to help. College curriculum specialists are encouraged to work closely with assigned CCCCO regional curriculum staff members (regional assignments posted to CCCCO Curriculum web page)</a:t>
            </a:r>
          </a:p>
          <a:p>
            <a:pPr>
              <a:lnSpc>
                <a:spcPct val="100000"/>
              </a:lnSpc>
            </a:pPr>
            <a:r>
              <a:rPr lang="en-US" dirty="0"/>
              <a:t>Ongoing information updates will be shared periodically (</a:t>
            </a:r>
            <a:r>
              <a:rPr lang="en-US" dirty="0" err="1"/>
              <a:t>listservs</a:t>
            </a:r>
            <a:r>
              <a:rPr lang="en-US" dirty="0"/>
              <a:t>, curriculum training venues, guidance memos, etc.)</a:t>
            </a:r>
          </a:p>
        </p:txBody>
      </p:sp>
    </p:spTree>
    <p:extLst>
      <p:ext uri="{BB962C8B-B14F-4D97-AF65-F5344CB8AC3E}">
        <p14:creationId xmlns:p14="http://schemas.microsoft.com/office/powerpoint/2010/main" val="1572882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Periodic Review Process – Sample</a:t>
            </a:r>
            <a:endParaRPr lang="en-US" dirty="0"/>
          </a:p>
        </p:txBody>
      </p:sp>
      <p:sp>
        <p:nvSpPr>
          <p:cNvPr id="3" name="Content Placeholder 2"/>
          <p:cNvSpPr>
            <a:spLocks noGrp="1"/>
          </p:cNvSpPr>
          <p:nvPr>
            <p:ph sz="half" idx="1"/>
          </p:nvPr>
        </p:nvSpPr>
        <p:spPr/>
        <p:txBody>
          <a:bodyPr>
            <a:normAutofit lnSpcReduction="10000"/>
          </a:bodyPr>
          <a:lstStyle/>
          <a:p>
            <a:pPr marL="0" indent="0">
              <a:buNone/>
            </a:pPr>
            <a:r>
              <a:rPr lang="en-US" dirty="0"/>
              <a:t>Sample Timeline* </a:t>
            </a:r>
          </a:p>
          <a:p>
            <a:pPr lvl="1">
              <a:lnSpc>
                <a:spcPct val="100000"/>
              </a:lnSpc>
              <a:buFont typeface="Wingdings" panose="05000000000000000000" pitchFamily="2" charset="2"/>
              <a:buChar char="Ø"/>
            </a:pPr>
            <a:r>
              <a:rPr lang="en-US" sz="2000" dirty="0"/>
              <a:t>2/1/2020 - CO conducts periodic review, annotates findings, and notifies college of required revisions (discrepancies requiring corrective action) </a:t>
            </a:r>
          </a:p>
          <a:p>
            <a:pPr lvl="1">
              <a:lnSpc>
                <a:spcPct val="100000"/>
              </a:lnSpc>
              <a:buFont typeface="Wingdings" panose="05000000000000000000" pitchFamily="2" charset="2"/>
              <a:buChar char="Ø"/>
            </a:pPr>
            <a:r>
              <a:rPr lang="en-US" sz="2000" dirty="0"/>
              <a:t>College receives periodic review discrepancy notification from CO and has 60 days to </a:t>
            </a:r>
            <a:r>
              <a:rPr lang="en-US" sz="2000" i="1" dirty="0"/>
              <a:t>respond</a:t>
            </a:r>
            <a:r>
              <a:rPr lang="en-US" sz="2000" dirty="0"/>
              <a:t> to CO (response by 4/1/2020)</a:t>
            </a:r>
          </a:p>
          <a:p>
            <a:pPr lvl="1">
              <a:lnSpc>
                <a:spcPct val="150000"/>
              </a:lnSpc>
              <a:buFont typeface="Wingdings" panose="05000000000000000000" pitchFamily="2" charset="2"/>
              <a:buChar char="Ø"/>
            </a:pPr>
            <a:r>
              <a:rPr lang="en-US" sz="2000" dirty="0"/>
              <a:t>College </a:t>
            </a:r>
            <a:r>
              <a:rPr lang="en-US" sz="2000" i="1" dirty="0"/>
              <a:t>corrects</a:t>
            </a:r>
            <a:r>
              <a:rPr lang="en-US" sz="2000" dirty="0"/>
              <a:t> discrepancies and submits amended curriculum via COCI (by 10/1/2020) </a:t>
            </a:r>
          </a:p>
          <a:p>
            <a:pPr lvl="1">
              <a:lnSpc>
                <a:spcPct val="150000"/>
              </a:lnSpc>
              <a:buFont typeface="Wingdings" panose="05000000000000000000" pitchFamily="2" charset="2"/>
              <a:buChar char="Ø"/>
            </a:pPr>
            <a:r>
              <a:rPr lang="en-US" sz="2000" dirty="0"/>
              <a:t>CO reviews corrected curriculum and notifies college </a:t>
            </a:r>
          </a:p>
          <a:p>
            <a:pPr marL="0" indent="0">
              <a:lnSpc>
                <a:spcPct val="100000"/>
              </a:lnSpc>
              <a:buNone/>
            </a:pPr>
            <a:r>
              <a:rPr lang="en-US" dirty="0"/>
              <a:t>Non-punitive process; goal is to assist colleges in aligning curriculum with policy through technical assistance and guided support </a:t>
            </a:r>
          </a:p>
          <a:p>
            <a:pPr marL="0" indent="0">
              <a:buNone/>
            </a:pPr>
            <a:r>
              <a:rPr lang="en-US" sz="1800" i="1" dirty="0"/>
              <a:t>*Note: does not include AD-Ts; see separate guidelines</a:t>
            </a:r>
          </a:p>
          <a:p>
            <a:endParaRPr lang="en-US" dirty="0"/>
          </a:p>
        </p:txBody>
      </p:sp>
    </p:spTree>
    <p:extLst>
      <p:ext uri="{BB962C8B-B14F-4D97-AF65-F5344CB8AC3E}">
        <p14:creationId xmlns:p14="http://schemas.microsoft.com/office/powerpoint/2010/main" val="874776449"/>
      </p:ext>
    </p:extLst>
  </p:cSld>
  <p:clrMapOvr>
    <a:masterClrMapping/>
  </p:clrMapOvr>
</p:sld>
</file>

<file path=ppt/theme/theme1.xml><?xml version="1.0" encoding="utf-8"?>
<a:theme xmlns:a="http://schemas.openxmlformats.org/drawingml/2006/main" name="ASCCC Curriculum Inst. 2020 Theme">
  <a:themeElements>
    <a:clrScheme name="Custom 1">
      <a:dk1>
        <a:srgbClr val="E0661C"/>
      </a:dk1>
      <a:lt1>
        <a:srgbClr val="FFFFFF"/>
      </a:lt1>
      <a:dk2>
        <a:srgbClr val="000000"/>
      </a:dk2>
      <a:lt2>
        <a:srgbClr val="F4E2C5"/>
      </a:lt2>
      <a:accent1>
        <a:srgbClr val="E0661C"/>
      </a:accent1>
      <a:accent2>
        <a:srgbClr val="3F240D"/>
      </a:accent2>
      <a:accent3>
        <a:srgbClr val="E0AD50"/>
      </a:accent3>
      <a:accent4>
        <a:srgbClr val="A65E23"/>
      </a:accent4>
      <a:accent5>
        <a:srgbClr val="008796"/>
      </a:accent5>
      <a:accent6>
        <a:srgbClr val="5BBBD0"/>
      </a:accent6>
      <a:hlink>
        <a:srgbClr val="007082"/>
      </a:hlink>
      <a:folHlink>
        <a:srgbClr val="5C362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CI 2020 ppt template B" id="{ADB035F5-19F7-DD42-87C9-F7A4ECB6E2B4}" vid="{FBD1928C-F872-7740-8581-4985D3E455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E4BCF4D8983C40A36124FC3310ACB6" ma:contentTypeVersion="13" ma:contentTypeDescription="Create a new document." ma:contentTypeScope="" ma:versionID="6eda9571189e996e69494a3583ab6580">
  <xsd:schema xmlns:xsd="http://www.w3.org/2001/XMLSchema" xmlns:xs="http://www.w3.org/2001/XMLSchema" xmlns:p="http://schemas.microsoft.com/office/2006/metadata/properties" xmlns:ns3="c879b346-0b7d-453e-989e-4db3ade23c72" xmlns:ns4="89474bdd-c09e-4360-a4ae-bc1ba9dad73d" targetNamespace="http://schemas.microsoft.com/office/2006/metadata/properties" ma:root="true" ma:fieldsID="c767ae92c20660a2d73b279fd93f3e50" ns3:_="" ns4:_="">
    <xsd:import namespace="c879b346-0b7d-453e-989e-4db3ade23c72"/>
    <xsd:import namespace="89474bdd-c09e-4360-a4ae-bc1ba9dad73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79b346-0b7d-453e-989e-4db3ade23c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474bdd-c09e-4360-a4ae-bc1ba9dad73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82E07A7-EF8D-4D57-A57F-DC375FC835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79b346-0b7d-453e-989e-4db3ade23c72"/>
    <ds:schemaRef ds:uri="89474bdd-c09e-4360-a4ae-bc1ba9dad7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E75C03-BC1E-4F3E-BFE1-8A3995A36628}">
  <ds:schemaRefs>
    <ds:schemaRef ds:uri="http://schemas.microsoft.com/sharepoint/v3/contenttype/forms"/>
  </ds:schemaRefs>
</ds:datastoreItem>
</file>

<file path=customXml/itemProps3.xml><?xml version="1.0" encoding="utf-8"?>
<ds:datastoreItem xmlns:ds="http://schemas.openxmlformats.org/officeDocument/2006/customXml" ds:itemID="{4AD8D6FB-BBCC-469A-8B26-E04CE12E3364}">
  <ds:schemaRefs>
    <ds:schemaRef ds:uri="89474bdd-c09e-4360-a4ae-bc1ba9dad73d"/>
    <ds:schemaRef ds:uri="http://purl.org/dc/dcmitype/"/>
    <ds:schemaRef ds:uri="http://purl.org/dc/terms/"/>
    <ds:schemaRef ds:uri="http://www.w3.org/XML/1998/namespace"/>
    <ds:schemaRef ds:uri="c879b346-0b7d-453e-989e-4db3ade23c72"/>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ASCCC CI 2020 ppt template B (1)</Template>
  <TotalTime>250</TotalTime>
  <Words>1752</Words>
  <Application>Microsoft Macintosh PowerPoint</Application>
  <PresentationFormat>Widescreen</PresentationFormat>
  <Paragraphs>254</Paragraphs>
  <Slides>29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Calibri</vt:lpstr>
      <vt:lpstr>Courier New</vt:lpstr>
      <vt:lpstr>Gill Sans</vt:lpstr>
      <vt:lpstr>Gill Sans MT</vt:lpstr>
      <vt:lpstr>Palatino</vt:lpstr>
      <vt:lpstr>Wingdings</vt:lpstr>
      <vt:lpstr>Arial</vt:lpstr>
      <vt:lpstr>ASCCC Curriculum Inst. 2020 Theme</vt:lpstr>
      <vt:lpstr>Certification Training &amp; Training Local Committees</vt:lpstr>
      <vt:lpstr>Description</vt:lpstr>
      <vt:lpstr>OVERVIEW</vt:lpstr>
      <vt:lpstr>Local Approval Certification</vt:lpstr>
      <vt:lpstr>Local Approval Certification</vt:lpstr>
      <vt:lpstr>For 2019-2020,  signatories acknowledged and certified that:</vt:lpstr>
      <vt:lpstr>Annual Certification Approval Policy</vt:lpstr>
      <vt:lpstr>Local Approval Certification 2020-2021</vt:lpstr>
      <vt:lpstr>Periodic Review Process – Sample</vt:lpstr>
      <vt:lpstr>Who should be trained?</vt:lpstr>
      <vt:lpstr>Reminders</vt:lpstr>
      <vt:lpstr>Recommended Training Elements</vt:lpstr>
      <vt:lpstr>Courses</vt:lpstr>
      <vt:lpstr>Certificate Programs</vt:lpstr>
      <vt:lpstr>AA/AS Degree</vt:lpstr>
      <vt:lpstr>Associate Degree for Transfer (AD-T)</vt:lpstr>
      <vt:lpstr>Available Training Resources</vt:lpstr>
      <vt:lpstr>PCAH 7th Edition</vt:lpstr>
      <vt:lpstr>Chancellor’s Office Guidance</vt:lpstr>
      <vt:lpstr>Other Documents</vt:lpstr>
      <vt:lpstr>ASCCC Resources</vt:lpstr>
      <vt:lpstr>Sponsors</vt:lpstr>
      <vt:lpstr>2020 Presenters</vt:lpstr>
      <vt:lpstr>Collaborations</vt:lpstr>
      <vt:lpstr>ASCCC Staff</vt:lpstr>
      <vt:lpstr>ASCCC Executive Committee 2020-21</vt:lpstr>
      <vt:lpstr>ASCCC Curriculum Committee 2019-2020</vt:lpstr>
      <vt:lpstr>Responsive Curriculum &amp; Collective Impact</vt:lpstr>
      <vt:lpstr>2021 Curriculum Institute  July 7-10 Pasadena Convention Center   2020-2021 ASCCC Curriculum Chair Carrie Roberson</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Certification Training &amp; Training Local Committees</dc:title>
  <dc:creator>Microsoft Office User</dc:creator>
  <cp:lastModifiedBy>Microsoft Office User</cp:lastModifiedBy>
  <cp:revision>27</cp:revision>
  <dcterms:created xsi:type="dcterms:W3CDTF">2020-07-02T22:11:12Z</dcterms:created>
  <dcterms:modified xsi:type="dcterms:W3CDTF">2020-07-10T03:41:52Z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0x0101009AE4BCF4D8983C40A36124FC3310ACB6</vt:lpwstr>
  </property>
</Properties>
</file>