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2" r:id="rId2"/>
  </p:sldMasterIdLst>
  <p:notesMasterIdLst>
    <p:notesMasterId r:id="rId20"/>
  </p:notesMasterIdLst>
  <p:sldIdLst>
    <p:sldId id="258" r:id="rId3"/>
    <p:sldId id="257" r:id="rId4"/>
    <p:sldId id="292" r:id="rId5"/>
    <p:sldId id="293" r:id="rId6"/>
    <p:sldId id="294" r:id="rId7"/>
    <p:sldId id="297" r:id="rId8"/>
    <p:sldId id="298" r:id="rId9"/>
    <p:sldId id="300" r:id="rId10"/>
    <p:sldId id="280" r:id="rId11"/>
    <p:sldId id="296" r:id="rId12"/>
    <p:sldId id="299" r:id="rId13"/>
    <p:sldId id="285" r:id="rId14"/>
    <p:sldId id="287" r:id="rId15"/>
    <p:sldId id="289" r:id="rId16"/>
    <p:sldId id="284" r:id="rId17"/>
    <p:sldId id="301" r:id="rId18"/>
    <p:sldId id="288"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95"/>
    <p:restoredTop sz="86475" autoAdjust="0"/>
  </p:normalViewPr>
  <p:slideViewPr>
    <p:cSldViewPr snapToGrid="0" snapToObjects="1">
      <p:cViewPr varScale="1">
        <p:scale>
          <a:sx n="53" d="100"/>
          <a:sy n="53" d="100"/>
        </p:scale>
        <p:origin x="600" y="176"/>
      </p:cViewPr>
      <p:guideLst>
        <p:guide orient="horz" pos="2160"/>
        <p:guide pos="2880"/>
      </p:guideLst>
    </p:cSldViewPr>
  </p:slideViewPr>
  <p:outlineViewPr>
    <p:cViewPr>
      <p:scale>
        <a:sx n="33" d="100"/>
        <a:sy n="33" d="100"/>
      </p:scale>
      <p:origin x="-24"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49" d="100"/>
          <a:sy n="49" d="100"/>
        </p:scale>
        <p:origin x="215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A8DAC4-F342-8944-A0DC-9CD8573ED8E4}" type="datetimeFigureOut">
              <a:rPr lang="en-US" smtClean="0"/>
              <a:t>11/1/18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9038E6-233D-6640-B1E6-8A531575007A}" type="slidenum">
              <a:rPr lang="en-US" smtClean="0"/>
              <a:t>‹#›</a:t>
            </a:fld>
            <a:endParaRPr lang="en-US"/>
          </a:p>
        </p:txBody>
      </p:sp>
    </p:spTree>
    <p:extLst>
      <p:ext uri="{BB962C8B-B14F-4D97-AF65-F5344CB8AC3E}">
        <p14:creationId xmlns:p14="http://schemas.microsoft.com/office/powerpoint/2010/main" val="33162314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a:t>
            </a:fld>
            <a:endParaRPr lang="en-US"/>
          </a:p>
        </p:txBody>
      </p:sp>
    </p:spTree>
    <p:extLst>
      <p:ext uri="{BB962C8B-B14F-4D97-AF65-F5344CB8AC3E}">
        <p14:creationId xmlns:p14="http://schemas.microsoft.com/office/powerpoint/2010/main" val="3796408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10</a:t>
            </a:fld>
            <a:endParaRPr lang="en-US"/>
          </a:p>
        </p:txBody>
      </p:sp>
    </p:spTree>
    <p:extLst>
      <p:ext uri="{BB962C8B-B14F-4D97-AF65-F5344CB8AC3E}">
        <p14:creationId xmlns:p14="http://schemas.microsoft.com/office/powerpoint/2010/main" val="69741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12</a:t>
            </a:fld>
            <a:endParaRPr lang="en-US"/>
          </a:p>
        </p:txBody>
      </p:sp>
    </p:spTree>
    <p:extLst>
      <p:ext uri="{BB962C8B-B14F-4D97-AF65-F5344CB8AC3E}">
        <p14:creationId xmlns:p14="http://schemas.microsoft.com/office/powerpoint/2010/main" val="1712067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13</a:t>
            </a:fld>
            <a:endParaRPr lang="en-US"/>
          </a:p>
        </p:txBody>
      </p:sp>
    </p:spTree>
    <p:extLst>
      <p:ext uri="{BB962C8B-B14F-4D97-AF65-F5344CB8AC3E}">
        <p14:creationId xmlns:p14="http://schemas.microsoft.com/office/powerpoint/2010/main" val="226226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14</a:t>
            </a:fld>
            <a:endParaRPr lang="en-US"/>
          </a:p>
        </p:txBody>
      </p:sp>
    </p:spTree>
    <p:extLst>
      <p:ext uri="{BB962C8B-B14F-4D97-AF65-F5344CB8AC3E}">
        <p14:creationId xmlns:p14="http://schemas.microsoft.com/office/powerpoint/2010/main" val="2218579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B9038E6-233D-6640-B1E6-8A531575007A}" type="slidenum">
              <a:rPr lang="en-US" smtClean="0"/>
              <a:t>15</a:t>
            </a:fld>
            <a:endParaRPr lang="en-US"/>
          </a:p>
        </p:txBody>
      </p:sp>
    </p:spTree>
    <p:extLst>
      <p:ext uri="{BB962C8B-B14F-4D97-AF65-F5344CB8AC3E}">
        <p14:creationId xmlns:p14="http://schemas.microsoft.com/office/powerpoint/2010/main" val="1570776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17</a:t>
            </a:fld>
            <a:endParaRPr lang="en-US"/>
          </a:p>
        </p:txBody>
      </p:sp>
    </p:spTree>
    <p:extLst>
      <p:ext uri="{BB962C8B-B14F-4D97-AF65-F5344CB8AC3E}">
        <p14:creationId xmlns:p14="http://schemas.microsoft.com/office/powerpoint/2010/main" val="1573064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2</a:t>
            </a:fld>
            <a:endParaRPr lang="en-US"/>
          </a:p>
        </p:txBody>
      </p:sp>
    </p:spTree>
    <p:extLst>
      <p:ext uri="{BB962C8B-B14F-4D97-AF65-F5344CB8AC3E}">
        <p14:creationId xmlns:p14="http://schemas.microsoft.com/office/powerpoint/2010/main" val="4751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really needs to be student centered, not dollar chasing</a:t>
            </a:r>
          </a:p>
        </p:txBody>
      </p:sp>
      <p:sp>
        <p:nvSpPr>
          <p:cNvPr id="4" name="Slide Number Placeholder 3"/>
          <p:cNvSpPr>
            <a:spLocks noGrp="1"/>
          </p:cNvSpPr>
          <p:nvPr>
            <p:ph type="sldNum" sz="quarter" idx="5"/>
          </p:nvPr>
        </p:nvSpPr>
        <p:spPr/>
        <p:txBody>
          <a:bodyPr/>
          <a:lstStyle/>
          <a:p>
            <a:fld id="{9B9038E6-233D-6640-B1E6-8A531575007A}" type="slidenum">
              <a:rPr lang="en-US" smtClean="0"/>
              <a:t>3</a:t>
            </a:fld>
            <a:endParaRPr lang="en-US"/>
          </a:p>
        </p:txBody>
      </p:sp>
    </p:spTree>
    <p:extLst>
      <p:ext uri="{BB962C8B-B14F-4D97-AF65-F5344CB8AC3E}">
        <p14:creationId xmlns:p14="http://schemas.microsoft.com/office/powerpoint/2010/main" val="193471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attended the </a:t>
            </a:r>
            <a:r>
              <a:rPr lang="en-US" dirty="0" err="1"/>
              <a:t>BoT</a:t>
            </a:r>
            <a:r>
              <a:rPr lang="en-US" dirty="0"/>
              <a:t> meeting and are participating in the hiring committee for the CEO</a:t>
            </a:r>
          </a:p>
        </p:txBody>
      </p:sp>
      <p:sp>
        <p:nvSpPr>
          <p:cNvPr id="4" name="Slide Number Placeholder 3"/>
          <p:cNvSpPr>
            <a:spLocks noGrp="1"/>
          </p:cNvSpPr>
          <p:nvPr>
            <p:ph type="sldNum" sz="quarter" idx="5"/>
          </p:nvPr>
        </p:nvSpPr>
        <p:spPr/>
        <p:txBody>
          <a:bodyPr/>
          <a:lstStyle/>
          <a:p>
            <a:fld id="{9B9038E6-233D-6640-B1E6-8A531575007A}" type="slidenum">
              <a:rPr lang="en-US" smtClean="0"/>
              <a:t>4</a:t>
            </a:fld>
            <a:endParaRPr lang="en-US"/>
          </a:p>
        </p:txBody>
      </p:sp>
    </p:spTree>
    <p:extLst>
      <p:ext uri="{BB962C8B-B14F-4D97-AF65-F5344CB8AC3E}">
        <p14:creationId xmlns:p14="http://schemas.microsoft.com/office/powerpoint/2010/main" val="292533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funding for C-ID, FT Faculty hiring, support for PT faculty</a:t>
            </a:r>
          </a:p>
          <a:p>
            <a:r>
              <a:rPr lang="en-US" dirty="0"/>
              <a:t>This is all coming out of Prop 98 money</a:t>
            </a:r>
          </a:p>
        </p:txBody>
      </p:sp>
      <p:sp>
        <p:nvSpPr>
          <p:cNvPr id="4" name="Slide Number Placeholder 3"/>
          <p:cNvSpPr>
            <a:spLocks noGrp="1"/>
          </p:cNvSpPr>
          <p:nvPr>
            <p:ph type="sldNum" sz="quarter" idx="5"/>
          </p:nvPr>
        </p:nvSpPr>
        <p:spPr/>
        <p:txBody>
          <a:bodyPr/>
          <a:lstStyle/>
          <a:p>
            <a:fld id="{9B9038E6-233D-6640-B1E6-8A531575007A}" type="slidenum">
              <a:rPr lang="en-US" smtClean="0"/>
              <a:t>5</a:t>
            </a:fld>
            <a:endParaRPr lang="en-US"/>
          </a:p>
        </p:txBody>
      </p:sp>
    </p:spTree>
    <p:extLst>
      <p:ext uri="{BB962C8B-B14F-4D97-AF65-F5344CB8AC3E}">
        <p14:creationId xmlns:p14="http://schemas.microsoft.com/office/powerpoint/2010/main" val="1157272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6</a:t>
            </a:fld>
            <a:endParaRPr lang="en-US"/>
          </a:p>
        </p:txBody>
      </p:sp>
    </p:spTree>
    <p:extLst>
      <p:ext uri="{BB962C8B-B14F-4D97-AF65-F5344CB8AC3E}">
        <p14:creationId xmlns:p14="http://schemas.microsoft.com/office/powerpoint/2010/main" val="736175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7</a:t>
            </a:fld>
            <a:endParaRPr lang="en-US"/>
          </a:p>
        </p:txBody>
      </p:sp>
    </p:spTree>
    <p:extLst>
      <p:ext uri="{BB962C8B-B14F-4D97-AF65-F5344CB8AC3E}">
        <p14:creationId xmlns:p14="http://schemas.microsoft.com/office/powerpoint/2010/main" val="2511372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8</a:t>
            </a:fld>
            <a:endParaRPr lang="en-US"/>
          </a:p>
        </p:txBody>
      </p:sp>
    </p:spTree>
    <p:extLst>
      <p:ext uri="{BB962C8B-B14F-4D97-AF65-F5344CB8AC3E}">
        <p14:creationId xmlns:p14="http://schemas.microsoft.com/office/powerpoint/2010/main" val="2103940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endeavors all align with our new strategic plan that you adopted in the spring.  </a:t>
            </a:r>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9</a:t>
            </a:fld>
            <a:endParaRPr lang="en-US"/>
          </a:p>
        </p:txBody>
      </p:sp>
    </p:spTree>
    <p:extLst>
      <p:ext uri="{BB962C8B-B14F-4D97-AF65-F5344CB8AC3E}">
        <p14:creationId xmlns:p14="http://schemas.microsoft.com/office/powerpoint/2010/main" val="3462271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A5308A-6C79-0C48-8D25-38D536D875BA}"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4022744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A5308A-6C79-0C48-8D25-38D536D875BA}"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167128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A5308A-6C79-0C48-8D25-38D536D875BA}"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933711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Date Placeholder 21"/>
          <p:cNvSpPr>
            <a:spLocks noGrp="1"/>
          </p:cNvSpPr>
          <p:nvPr>
            <p:ph type="dt" sz="half" idx="14"/>
          </p:nvPr>
        </p:nvSpPr>
        <p:spPr/>
        <p:txBody>
          <a:bodyPr/>
          <a:lstStyle/>
          <a:p>
            <a:fld id="{D3A5308A-6C79-0C48-8D25-38D536D875BA}" type="datetimeFigureOut">
              <a:rPr lang="en-US" smtClean="0"/>
              <a:t>11/1/18</a:t>
            </a:fld>
            <a:endParaRPr lang="en-US"/>
          </a:p>
        </p:txBody>
      </p:sp>
      <p:sp>
        <p:nvSpPr>
          <p:cNvPr id="23" name="Footer Placeholder 22"/>
          <p:cNvSpPr>
            <a:spLocks noGrp="1"/>
          </p:cNvSpPr>
          <p:nvPr>
            <p:ph type="ftr" sz="quarter" idx="15"/>
          </p:nvPr>
        </p:nvSpPr>
        <p:spPr/>
        <p:txBody>
          <a:bodyPr/>
          <a:lstStyle/>
          <a:p>
            <a:endParaRPr lang="en-US"/>
          </a:p>
        </p:txBody>
      </p:sp>
      <p:sp>
        <p:nvSpPr>
          <p:cNvPr id="24" name="Slide Number Placeholder 23"/>
          <p:cNvSpPr>
            <a:spLocks noGrp="1"/>
          </p:cNvSpPr>
          <p:nvPr>
            <p:ph type="sldNum" sz="quarter" idx="16"/>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3086419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A5308A-6C79-0C48-8D25-38D536D875BA}"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3671675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A5308A-6C79-0C48-8D25-38D536D875BA}"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4250139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A5308A-6C79-0C48-8D25-38D536D875BA}" type="datetimeFigureOut">
              <a:rPr lang="en-US" smtClean="0"/>
              <a:t>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352810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895350"/>
            <a:ext cx="7886700" cy="7953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A5308A-6C79-0C48-8D25-38D536D875BA}" type="datetimeFigureOut">
              <a:rPr lang="en-US" smtClean="0"/>
              <a:t>11/1/18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365435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A5308A-6C79-0C48-8D25-38D536D875BA}" type="datetimeFigureOut">
              <a:rPr lang="en-US" smtClean="0"/>
              <a:t>11/1/18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2226639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5308A-6C79-0C48-8D25-38D536D875BA}" type="datetimeFigureOut">
              <a:rPr lang="en-US" smtClean="0"/>
              <a:t>11/1/18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3605009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19379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987426"/>
            <a:ext cx="4629150" cy="5005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81225"/>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A5308A-6C79-0C48-8D25-38D536D875BA}" type="datetimeFigureOut">
              <a:rPr lang="en-US" smtClean="0"/>
              <a:t>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250750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A5308A-6C79-0C48-8D25-38D536D875BA}"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3066090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99427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924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A5308A-6C79-0C48-8D25-38D536D875BA}" type="datetimeFigureOut">
              <a:rPr lang="en-US" smtClean="0"/>
              <a:t>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3191629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A5308A-6C79-0C48-8D25-38D536D875BA}"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77603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923925"/>
            <a:ext cx="1971675" cy="52530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923925"/>
            <a:ext cx="5800725" cy="5253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A5308A-6C79-0C48-8D25-38D536D875BA}"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896332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A5308A-6C79-0C48-8D25-38D536D875BA}" type="datetimeFigureOut">
              <a:rPr lang="en-US" smtClean="0"/>
              <a:t>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202043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A5308A-6C79-0C48-8D25-38D536D875BA}" type="datetimeFigureOut">
              <a:rPr lang="en-US" smtClean="0"/>
              <a:t>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115270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A5308A-6C79-0C48-8D25-38D536D875BA}" type="datetimeFigureOut">
              <a:rPr lang="en-US" smtClean="0"/>
              <a:t>11/1/18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82712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A5308A-6C79-0C48-8D25-38D536D875BA}" type="datetimeFigureOut">
              <a:rPr lang="en-US" smtClean="0"/>
              <a:t>11/1/18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199361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5308A-6C79-0C48-8D25-38D536D875BA}" type="datetimeFigureOut">
              <a:rPr lang="en-US" smtClean="0"/>
              <a:t>11/1/18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19205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A5308A-6C79-0C48-8D25-38D536D875BA}" type="datetimeFigureOut">
              <a:rPr lang="en-US" smtClean="0"/>
              <a:t>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105580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A5308A-6C79-0C48-8D25-38D536D875BA}" type="datetimeFigureOut">
              <a:rPr lang="en-US" smtClean="0"/>
              <a:t>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AB563-6CB5-DE41-A155-D28995C6769A}" type="slidenum">
              <a:rPr lang="en-US" smtClean="0"/>
              <a:t>‹#›</a:t>
            </a:fld>
            <a:endParaRPr lang="en-US"/>
          </a:p>
        </p:txBody>
      </p:sp>
    </p:spTree>
    <p:extLst>
      <p:ext uri="{BB962C8B-B14F-4D97-AF65-F5344CB8AC3E}">
        <p14:creationId xmlns:p14="http://schemas.microsoft.com/office/powerpoint/2010/main" val="114854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5308A-6C79-0C48-8D25-38D536D875BA}" type="datetimeFigureOut">
              <a:rPr lang="en-US" smtClean="0"/>
              <a:t>11/1/18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AB563-6CB5-DE41-A155-D28995C6769A}" type="slidenum">
              <a:rPr lang="en-US" smtClean="0"/>
              <a:t>‹#›</a:t>
            </a:fld>
            <a:endParaRPr lang="en-US"/>
          </a:p>
        </p:txBody>
      </p:sp>
    </p:spTree>
    <p:extLst>
      <p:ext uri="{BB962C8B-B14F-4D97-AF65-F5344CB8AC3E}">
        <p14:creationId xmlns:p14="http://schemas.microsoft.com/office/powerpoint/2010/main" val="2615344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04875"/>
            <a:ext cx="7886700" cy="9144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5308A-6C79-0C48-8D25-38D536D875BA}" type="datetimeFigureOut">
              <a:rPr lang="en-US" smtClean="0"/>
              <a:t>11/1/18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AB563-6CB5-DE41-A155-D28995C6769A}" type="slidenum">
              <a:rPr lang="en-US" smtClean="0"/>
              <a:t>‹#›</a:t>
            </a:fld>
            <a:endParaRPr lang="en-US"/>
          </a:p>
        </p:txBody>
      </p:sp>
    </p:spTree>
    <p:extLst>
      <p:ext uri="{BB962C8B-B14F-4D97-AF65-F5344CB8AC3E}">
        <p14:creationId xmlns:p14="http://schemas.microsoft.com/office/powerpoint/2010/main" val="41558156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3600" b="1" i="1" kern="1200">
          <a:solidFill>
            <a:srgbClr val="261300"/>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i="1" kern="1200">
          <a:solidFill>
            <a:srgbClr val="1A0D00"/>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D00"/>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D00"/>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D00"/>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D00"/>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08406" y="5916706"/>
            <a:ext cx="6365594" cy="846121"/>
          </a:xfrm>
        </p:spPr>
        <p:txBody>
          <a:bodyPr>
            <a:normAutofit fontScale="90000"/>
          </a:bodyPr>
          <a:lstStyle/>
          <a:p>
            <a:pPr algn="ctr"/>
            <a:r>
              <a:rPr lang="en-US" sz="5400" dirty="0">
                <a:solidFill>
                  <a:schemeClr val="bg1"/>
                </a:solidFill>
                <a:latin typeface="Baskerville Old Face"/>
                <a:cs typeface="Baskerville Old Face"/>
              </a:rPr>
              <a:t>State of the Senate</a:t>
            </a:r>
          </a:p>
        </p:txBody>
      </p:sp>
      <p:pic>
        <p:nvPicPr>
          <p:cNvPr id="3" name="Picture Placeholder 2">
            <a:extLst>
              <a:ext uri="{FF2B5EF4-FFF2-40B4-BE49-F238E27FC236}">
                <a16:creationId xmlns:a16="http://schemas.microsoft.com/office/drawing/2014/main" id="{ECE17608-09CC-E240-98CB-B235A456AAC3}"/>
              </a:ext>
            </a:extLst>
          </p:cNvPr>
          <p:cNvPicPr>
            <a:picLocks noGrp="1" noChangeAspect="1"/>
          </p:cNvPicPr>
          <p:nvPr>
            <p:ph type="pic" idx="1"/>
          </p:nvPr>
        </p:nvPicPr>
        <p:blipFill>
          <a:blip r:embed="rId3"/>
          <a:srcRect t="9936" b="9936"/>
          <a:stretch>
            <a:fillRect/>
          </a:stretch>
        </p:blipFill>
        <p:spPr>
          <a:xfrm>
            <a:off x="445478" y="77451"/>
            <a:ext cx="8206154" cy="5839255"/>
          </a:xfrm>
        </p:spPr>
      </p:pic>
    </p:spTree>
    <p:extLst>
      <p:ext uri="{BB962C8B-B14F-4D97-AF65-F5344CB8AC3E}">
        <p14:creationId xmlns:p14="http://schemas.microsoft.com/office/powerpoint/2010/main" val="376427319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Four Areas:  Faculty Diversification</a:t>
            </a:r>
          </a:p>
        </p:txBody>
      </p:sp>
      <p:sp>
        <p:nvSpPr>
          <p:cNvPr id="9" name="Content Placeholder 8"/>
          <p:cNvSpPr>
            <a:spLocks noGrp="1"/>
          </p:cNvSpPr>
          <p:nvPr>
            <p:ph idx="1"/>
          </p:nvPr>
        </p:nvSpPr>
        <p:spPr/>
        <p:txBody>
          <a:bodyPr>
            <a:normAutofit/>
          </a:bodyPr>
          <a:lstStyle/>
          <a:p>
            <a:r>
              <a:rPr lang="en-US" b="0" dirty="0"/>
              <a:t>Longstanding priority for ASCCC</a:t>
            </a:r>
          </a:p>
          <a:p>
            <a:r>
              <a:rPr lang="en-US" b="0" dirty="0"/>
              <a:t>September:  Five regional workshops through IEPI aimed at Human Resources Depts. and recruitment protocols</a:t>
            </a:r>
          </a:p>
          <a:p>
            <a:r>
              <a:rPr lang="en-US" b="0" dirty="0"/>
              <a:t>Messaging to Senate Presidents, CIOs, CEOs, Trustees</a:t>
            </a:r>
          </a:p>
          <a:p>
            <a:r>
              <a:rPr lang="en-US" b="0" dirty="0"/>
              <a:t>February summit regional workshops aimed at faculty serving on hiring committees</a:t>
            </a:r>
          </a:p>
          <a:p>
            <a:endParaRPr lang="en-US" dirty="0"/>
          </a:p>
        </p:txBody>
      </p:sp>
      <p:pic>
        <p:nvPicPr>
          <p:cNvPr id="6" name="Picture 5">
            <a:extLst>
              <a:ext uri="{FF2B5EF4-FFF2-40B4-BE49-F238E27FC236}">
                <a16:creationId xmlns:a16="http://schemas.microsoft.com/office/drawing/2014/main" id="{23AC9F18-941E-EE47-9FA1-D68CE580CD6D}"/>
              </a:ext>
            </a:extLst>
          </p:cNvPr>
          <p:cNvPicPr>
            <a:picLocks noChangeAspect="1"/>
          </p:cNvPicPr>
          <p:nvPr/>
        </p:nvPicPr>
        <p:blipFill>
          <a:blip r:embed="rId3"/>
          <a:stretch>
            <a:fillRect/>
          </a:stretch>
        </p:blipFill>
        <p:spPr>
          <a:xfrm>
            <a:off x="6550936" y="4310743"/>
            <a:ext cx="2593064" cy="1866220"/>
          </a:xfrm>
          <a:prstGeom prst="rect">
            <a:avLst/>
          </a:prstGeom>
        </p:spPr>
      </p:pic>
    </p:spTree>
    <p:extLst>
      <p:ext uri="{BB962C8B-B14F-4D97-AF65-F5344CB8AC3E}">
        <p14:creationId xmlns:p14="http://schemas.microsoft.com/office/powerpoint/2010/main" val="147020576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C6D6-B45C-9C4E-A333-C40C0B41FD4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360FA85-9A91-CE48-81A7-A2E74DA9BD71}"/>
              </a:ext>
            </a:extLst>
          </p:cNvPr>
          <p:cNvPicPr>
            <a:picLocks noGrp="1" noChangeAspect="1"/>
          </p:cNvPicPr>
          <p:nvPr>
            <p:ph idx="1"/>
          </p:nvPr>
        </p:nvPicPr>
        <p:blipFill>
          <a:blip r:embed="rId2"/>
          <a:stretch>
            <a:fillRect/>
          </a:stretch>
        </p:blipFill>
        <p:spPr>
          <a:xfrm>
            <a:off x="5985" y="139147"/>
            <a:ext cx="9138015" cy="6559827"/>
          </a:xfrm>
          <a:prstGeom prst="rect">
            <a:avLst/>
          </a:prstGeom>
        </p:spPr>
      </p:pic>
    </p:spTree>
    <p:extLst>
      <p:ext uri="{BB962C8B-B14F-4D97-AF65-F5344CB8AC3E}">
        <p14:creationId xmlns:p14="http://schemas.microsoft.com/office/powerpoint/2010/main" val="2701799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UC Transfer Pathways</a:t>
            </a:r>
          </a:p>
        </p:txBody>
      </p:sp>
      <p:sp>
        <p:nvSpPr>
          <p:cNvPr id="3" name="Content Placeholder 2"/>
          <p:cNvSpPr>
            <a:spLocks noGrp="1"/>
          </p:cNvSpPr>
          <p:nvPr>
            <p:ph idx="1"/>
          </p:nvPr>
        </p:nvSpPr>
        <p:spPr>
          <a:xfrm>
            <a:off x="221497" y="1825624"/>
            <a:ext cx="8715779" cy="4790546"/>
          </a:xfrm>
        </p:spPr>
        <p:txBody>
          <a:bodyPr>
            <a:normAutofit/>
          </a:bodyPr>
          <a:lstStyle/>
          <a:p>
            <a:r>
              <a:rPr lang="en-US" dirty="0">
                <a:solidFill>
                  <a:schemeClr val="tx1"/>
                </a:solidFill>
              </a:rPr>
              <a:t>MOU between UCOP and CCCCO</a:t>
            </a:r>
          </a:p>
          <a:p>
            <a:pPr lvl="1">
              <a:lnSpc>
                <a:spcPct val="100000"/>
              </a:lnSpc>
            </a:pPr>
            <a:r>
              <a:rPr lang="en-US" dirty="0">
                <a:solidFill>
                  <a:schemeClr val="tx1"/>
                </a:solidFill>
              </a:rPr>
              <a:t>UC Academic Senate and ASCCC</a:t>
            </a:r>
          </a:p>
          <a:p>
            <a:pPr lvl="1">
              <a:lnSpc>
                <a:spcPct val="100000"/>
              </a:lnSpc>
            </a:pPr>
            <a:r>
              <a:rPr lang="en-US" dirty="0">
                <a:solidFill>
                  <a:schemeClr val="tx1"/>
                </a:solidFill>
              </a:rPr>
              <a:t>Request recommendation from UC Academic Senate</a:t>
            </a:r>
          </a:p>
          <a:p>
            <a:pPr lvl="2">
              <a:lnSpc>
                <a:spcPct val="100000"/>
              </a:lnSpc>
            </a:pPr>
            <a:r>
              <a:rPr lang="en-US" dirty="0">
                <a:solidFill>
                  <a:schemeClr val="tx1"/>
                </a:solidFill>
              </a:rPr>
              <a:t>Guarantee admission to the system </a:t>
            </a:r>
          </a:p>
          <a:p>
            <a:pPr lvl="2">
              <a:lnSpc>
                <a:spcPct val="100000"/>
              </a:lnSpc>
            </a:pPr>
            <a:r>
              <a:rPr lang="en-US" dirty="0">
                <a:solidFill>
                  <a:schemeClr val="tx1"/>
                </a:solidFill>
              </a:rPr>
              <a:t>Complete a UCTP (with required GPA)</a:t>
            </a:r>
          </a:p>
          <a:p>
            <a:pPr lvl="1">
              <a:lnSpc>
                <a:spcPct val="100000"/>
              </a:lnSpc>
            </a:pPr>
            <a:r>
              <a:rPr lang="en-US" dirty="0">
                <a:solidFill>
                  <a:schemeClr val="tx1"/>
                </a:solidFill>
              </a:rPr>
              <a:t>Other admission possibilities</a:t>
            </a:r>
          </a:p>
          <a:p>
            <a:pPr lvl="2">
              <a:lnSpc>
                <a:spcPct val="100000"/>
              </a:lnSpc>
            </a:pPr>
            <a:r>
              <a:rPr lang="en-US" dirty="0">
                <a:solidFill>
                  <a:schemeClr val="tx1"/>
                </a:solidFill>
              </a:rPr>
              <a:t>Students completing ADTs that meet or exceed UCTP</a:t>
            </a:r>
          </a:p>
          <a:p>
            <a:pPr lvl="2">
              <a:lnSpc>
                <a:spcPct val="100000"/>
              </a:lnSpc>
            </a:pPr>
            <a:r>
              <a:rPr lang="en-US" dirty="0">
                <a:solidFill>
                  <a:schemeClr val="tx1"/>
                </a:solidFill>
              </a:rPr>
              <a:t>Possible expansion of TAG agreements and removal of one TAG per student restriction</a:t>
            </a:r>
          </a:p>
          <a:p>
            <a:pPr lvl="2">
              <a:lnSpc>
                <a:spcPct val="100000"/>
              </a:lnSpc>
            </a:pPr>
            <a:r>
              <a:rPr lang="en-US" dirty="0">
                <a:solidFill>
                  <a:schemeClr val="tx1"/>
                </a:solidFill>
              </a:rPr>
              <a:t>Creation of a System Guarantee Pool</a:t>
            </a:r>
          </a:p>
          <a:p>
            <a:pPr lvl="2">
              <a:lnSpc>
                <a:spcPct val="100000"/>
              </a:lnSpc>
            </a:pPr>
            <a:r>
              <a:rPr lang="en-US" dirty="0">
                <a:solidFill>
                  <a:schemeClr val="tx1"/>
                </a:solidFill>
              </a:rPr>
              <a:t>Develop associate degrees based on UCTP (60 units)</a:t>
            </a:r>
          </a:p>
        </p:txBody>
      </p:sp>
      <p:pic>
        <p:nvPicPr>
          <p:cNvPr id="5" name="Picture 4">
            <a:extLst>
              <a:ext uri="{FF2B5EF4-FFF2-40B4-BE49-F238E27FC236}">
                <a16:creationId xmlns:a16="http://schemas.microsoft.com/office/drawing/2014/main" id="{194B091B-7621-954D-AFF2-7747D8385599}"/>
              </a:ext>
            </a:extLst>
          </p:cNvPr>
          <p:cNvPicPr>
            <a:picLocks noChangeAspect="1"/>
          </p:cNvPicPr>
          <p:nvPr/>
        </p:nvPicPr>
        <p:blipFill>
          <a:blip r:embed="rId3"/>
          <a:stretch>
            <a:fillRect/>
          </a:stretch>
        </p:blipFill>
        <p:spPr>
          <a:xfrm>
            <a:off x="6302829" y="-1"/>
            <a:ext cx="2841171" cy="2615169"/>
          </a:xfrm>
          <a:prstGeom prst="rect">
            <a:avLst/>
          </a:prstGeom>
        </p:spPr>
      </p:pic>
    </p:spTree>
    <p:extLst>
      <p:ext uri="{BB962C8B-B14F-4D97-AF65-F5344CB8AC3E}">
        <p14:creationId xmlns:p14="http://schemas.microsoft.com/office/powerpoint/2010/main" val="3552438360"/>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Events</a:t>
            </a:r>
          </a:p>
        </p:txBody>
      </p:sp>
      <p:sp>
        <p:nvSpPr>
          <p:cNvPr id="3" name="Content Placeholder 2"/>
          <p:cNvSpPr>
            <a:spLocks noGrp="1"/>
          </p:cNvSpPr>
          <p:nvPr>
            <p:ph idx="1"/>
          </p:nvPr>
        </p:nvSpPr>
        <p:spPr>
          <a:xfrm>
            <a:off x="584831" y="1825624"/>
            <a:ext cx="7936759" cy="4676916"/>
          </a:xfrm>
        </p:spPr>
        <p:txBody>
          <a:bodyPr>
            <a:noAutofit/>
          </a:bodyPr>
          <a:lstStyle/>
          <a:p>
            <a:pPr>
              <a:lnSpc>
                <a:spcPct val="110000"/>
              </a:lnSpc>
            </a:pPr>
            <a:r>
              <a:rPr lang="en-US" sz="2000" dirty="0"/>
              <a:t>SLO Symposium, January 25, Santa Ana</a:t>
            </a:r>
          </a:p>
          <a:p>
            <a:pPr>
              <a:lnSpc>
                <a:spcPct val="110000"/>
              </a:lnSpc>
            </a:pPr>
            <a:r>
              <a:rPr lang="en-US" sz="2000" dirty="0"/>
              <a:t>Faculty Diversity Summit, February 8-9, LA </a:t>
            </a:r>
          </a:p>
          <a:p>
            <a:pPr>
              <a:lnSpc>
                <a:spcPct val="110000"/>
              </a:lnSpc>
            </a:pPr>
            <a:r>
              <a:rPr lang="en-US" sz="2000" dirty="0"/>
              <a:t>Part-Time Faculty Leadership Institute, Feb. 21-23, Newport Beach</a:t>
            </a:r>
          </a:p>
          <a:p>
            <a:pPr>
              <a:lnSpc>
                <a:spcPct val="110000"/>
              </a:lnSpc>
            </a:pPr>
            <a:r>
              <a:rPr lang="en-US" sz="2000" dirty="0"/>
              <a:t>Career and Noncredit Institute, April 25-27, San Diego</a:t>
            </a:r>
          </a:p>
          <a:p>
            <a:pPr>
              <a:lnSpc>
                <a:spcPct val="110000"/>
              </a:lnSpc>
            </a:pPr>
            <a:r>
              <a:rPr lang="en-US" sz="2000" dirty="0"/>
              <a:t>Accreditation Institute with ACCJC, April 29-May 3, Burlingame</a:t>
            </a:r>
          </a:p>
          <a:p>
            <a:pPr>
              <a:lnSpc>
                <a:spcPct val="110000"/>
              </a:lnSpc>
            </a:pPr>
            <a:r>
              <a:rPr lang="en-US" sz="2000" dirty="0"/>
              <a:t>Faculty Leadership Institute, June 13-15, Sacramento</a:t>
            </a:r>
          </a:p>
          <a:p>
            <a:pPr>
              <a:lnSpc>
                <a:spcPct val="110000"/>
              </a:lnSpc>
            </a:pPr>
            <a:r>
              <a:rPr lang="en-US" sz="2000" dirty="0"/>
              <a:t>Curriculum Institute, July 10-13, Burlingame</a:t>
            </a:r>
          </a:p>
        </p:txBody>
      </p:sp>
    </p:spTree>
    <p:extLst>
      <p:ext uri="{BB962C8B-B14F-4D97-AF65-F5344CB8AC3E}">
        <p14:creationId xmlns:p14="http://schemas.microsoft.com/office/powerpoint/2010/main" val="4133346413"/>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Events</a:t>
            </a:r>
          </a:p>
        </p:txBody>
      </p:sp>
      <p:sp>
        <p:nvSpPr>
          <p:cNvPr id="3" name="Content Placeholder 2"/>
          <p:cNvSpPr>
            <a:spLocks noGrp="1"/>
          </p:cNvSpPr>
          <p:nvPr>
            <p:ph idx="1"/>
          </p:nvPr>
        </p:nvSpPr>
        <p:spPr>
          <a:xfrm>
            <a:off x="584831" y="1825624"/>
            <a:ext cx="7936759" cy="4676916"/>
          </a:xfrm>
        </p:spPr>
        <p:txBody>
          <a:bodyPr>
            <a:noAutofit/>
          </a:bodyPr>
          <a:lstStyle/>
          <a:p>
            <a:pPr>
              <a:lnSpc>
                <a:spcPct val="110000"/>
              </a:lnSpc>
            </a:pPr>
            <a:endParaRPr lang="en-US" sz="2000" dirty="0"/>
          </a:p>
          <a:p>
            <a:pPr>
              <a:lnSpc>
                <a:spcPct val="110000"/>
              </a:lnSpc>
            </a:pPr>
            <a:r>
              <a:rPr lang="en-US" sz="2000" dirty="0"/>
              <a:t>Spring Plenary Session, April 11-13, Burlingame  </a:t>
            </a:r>
          </a:p>
          <a:p>
            <a:pPr>
              <a:lnSpc>
                <a:spcPct val="110000"/>
              </a:lnSpc>
            </a:pPr>
            <a:endParaRPr lang="en-US" sz="2000" dirty="0"/>
          </a:p>
          <a:p>
            <a:pPr>
              <a:lnSpc>
                <a:spcPct val="110000"/>
              </a:lnSpc>
            </a:pPr>
            <a:r>
              <a:rPr lang="en-US" sz="2000" dirty="0"/>
              <a:t>Regional Meetings </a:t>
            </a:r>
          </a:p>
          <a:p>
            <a:pPr lvl="1">
              <a:lnSpc>
                <a:spcPct val="110000"/>
              </a:lnSpc>
            </a:pPr>
            <a:r>
              <a:rPr lang="en-US" sz="2000" dirty="0"/>
              <a:t>Equivalency and Minimum Qualifications</a:t>
            </a:r>
          </a:p>
          <a:p>
            <a:pPr lvl="1">
              <a:lnSpc>
                <a:spcPct val="110000"/>
              </a:lnSpc>
            </a:pPr>
            <a:r>
              <a:rPr lang="en-US" sz="2000" dirty="0"/>
              <a:t>Curriculum Regionals</a:t>
            </a:r>
          </a:p>
          <a:p>
            <a:pPr lvl="1">
              <a:lnSpc>
                <a:spcPct val="110000"/>
              </a:lnSpc>
            </a:pPr>
            <a:r>
              <a:rPr lang="en-US" sz="2000" dirty="0"/>
              <a:t>Implicit Bias Regionals</a:t>
            </a:r>
          </a:p>
        </p:txBody>
      </p:sp>
      <p:pic>
        <p:nvPicPr>
          <p:cNvPr id="4" name="Picture 3">
            <a:extLst>
              <a:ext uri="{FF2B5EF4-FFF2-40B4-BE49-F238E27FC236}">
                <a16:creationId xmlns:a16="http://schemas.microsoft.com/office/drawing/2014/main" id="{BDC8CDC2-5C12-B84C-BBFA-1BF25B460DFA}"/>
              </a:ext>
            </a:extLst>
          </p:cNvPr>
          <p:cNvPicPr>
            <a:picLocks noChangeAspect="1"/>
          </p:cNvPicPr>
          <p:nvPr/>
        </p:nvPicPr>
        <p:blipFill>
          <a:blip r:embed="rId3"/>
          <a:stretch>
            <a:fillRect/>
          </a:stretch>
        </p:blipFill>
        <p:spPr>
          <a:xfrm>
            <a:off x="6283569" y="2728982"/>
            <a:ext cx="2860431" cy="2911970"/>
          </a:xfrm>
          <a:prstGeom prst="rect">
            <a:avLst/>
          </a:prstGeom>
        </p:spPr>
      </p:pic>
    </p:spTree>
    <p:extLst>
      <p:ext uri="{BB962C8B-B14F-4D97-AF65-F5344CB8AC3E}">
        <p14:creationId xmlns:p14="http://schemas.microsoft.com/office/powerpoint/2010/main" val="900951328"/>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Governance</a:t>
            </a:r>
          </a:p>
        </p:txBody>
      </p:sp>
      <p:sp>
        <p:nvSpPr>
          <p:cNvPr id="3" name="Content Placeholder 2"/>
          <p:cNvSpPr>
            <a:spLocks noGrp="1"/>
          </p:cNvSpPr>
          <p:nvPr>
            <p:ph idx="1"/>
          </p:nvPr>
        </p:nvSpPr>
        <p:spPr>
          <a:xfrm>
            <a:off x="219488" y="1849602"/>
            <a:ext cx="8502610" cy="4351338"/>
          </a:xfrm>
        </p:spPr>
        <p:txBody>
          <a:bodyPr/>
          <a:lstStyle/>
          <a:p>
            <a:endParaRPr lang="en-US" dirty="0"/>
          </a:p>
          <a:p>
            <a:r>
              <a:rPr lang="en-US" dirty="0"/>
              <a:t>Evaluate and Update Local Governance Structure</a:t>
            </a:r>
          </a:p>
          <a:p>
            <a:pPr lvl="1"/>
            <a:r>
              <a:rPr lang="en-US" dirty="0"/>
              <a:t>Ensure collegial consultation and effective participation</a:t>
            </a:r>
          </a:p>
          <a:p>
            <a:pPr lvl="1"/>
            <a:r>
              <a:rPr lang="en-US" dirty="0"/>
              <a:t>Review and strengthen policies and processes</a:t>
            </a:r>
          </a:p>
          <a:p>
            <a:pPr lvl="1"/>
            <a:r>
              <a:rPr lang="en-US" dirty="0"/>
              <a:t>Work with Union leadership to unite faculty</a:t>
            </a:r>
          </a:p>
          <a:p>
            <a:pPr lvl="1"/>
            <a:r>
              <a:rPr lang="en-US" dirty="0"/>
              <a:t>Create partnerships with administration, classified staff, and students</a:t>
            </a:r>
          </a:p>
          <a:p>
            <a:pPr lvl="1"/>
            <a:r>
              <a:rPr lang="en-US" dirty="0"/>
              <a:t>Know your community and students</a:t>
            </a:r>
          </a:p>
          <a:p>
            <a:pPr lvl="1"/>
            <a:r>
              <a:rPr lang="en-US" dirty="0"/>
              <a:t>Build trust and goodwill</a:t>
            </a:r>
          </a:p>
          <a:p>
            <a:pPr lvl="1"/>
            <a:r>
              <a:rPr lang="en-US" dirty="0"/>
              <a:t>Lead!</a:t>
            </a:r>
          </a:p>
        </p:txBody>
      </p:sp>
      <p:pic>
        <p:nvPicPr>
          <p:cNvPr id="4" name="Picture 3" descr="images-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561" y="4328288"/>
            <a:ext cx="2217764" cy="2439881"/>
          </a:xfrm>
          <a:prstGeom prst="rect">
            <a:avLst/>
          </a:prstGeom>
        </p:spPr>
      </p:pic>
      <p:pic>
        <p:nvPicPr>
          <p:cNvPr id="6" name="Picture 5">
            <a:extLst>
              <a:ext uri="{FF2B5EF4-FFF2-40B4-BE49-F238E27FC236}">
                <a16:creationId xmlns:a16="http://schemas.microsoft.com/office/drawing/2014/main" id="{06A49762-933F-694B-98BF-1ACF1C0FE3AC}"/>
              </a:ext>
            </a:extLst>
          </p:cNvPr>
          <p:cNvPicPr>
            <a:picLocks noChangeAspect="1"/>
          </p:cNvPicPr>
          <p:nvPr/>
        </p:nvPicPr>
        <p:blipFill>
          <a:blip r:embed="rId4"/>
          <a:stretch>
            <a:fillRect/>
          </a:stretch>
        </p:blipFill>
        <p:spPr>
          <a:xfrm>
            <a:off x="5942310" y="126673"/>
            <a:ext cx="3201690" cy="2126670"/>
          </a:xfrm>
          <a:prstGeom prst="rect">
            <a:avLst/>
          </a:prstGeom>
        </p:spPr>
      </p:pic>
    </p:spTree>
    <p:extLst>
      <p:ext uri="{BB962C8B-B14F-4D97-AF65-F5344CB8AC3E}">
        <p14:creationId xmlns:p14="http://schemas.microsoft.com/office/powerpoint/2010/main" val="34745733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B79C2-59AD-2E42-B53A-85635B9319EA}"/>
              </a:ext>
            </a:extLst>
          </p:cNvPr>
          <p:cNvSpPr>
            <a:spLocks noGrp="1"/>
          </p:cNvSpPr>
          <p:nvPr>
            <p:ph type="title"/>
          </p:nvPr>
        </p:nvSpPr>
        <p:spPr/>
        <p:txBody>
          <a:bodyPr/>
          <a:lstStyle/>
          <a:p>
            <a:r>
              <a:rPr lang="en-US" dirty="0"/>
              <a:t>Remember </a:t>
            </a:r>
          </a:p>
        </p:txBody>
      </p:sp>
      <p:sp>
        <p:nvSpPr>
          <p:cNvPr id="3" name="Content Placeholder 2">
            <a:extLst>
              <a:ext uri="{FF2B5EF4-FFF2-40B4-BE49-F238E27FC236}">
                <a16:creationId xmlns:a16="http://schemas.microsoft.com/office/drawing/2014/main" id="{0D41C761-D84C-EE4A-8566-00E091E1D2ED}"/>
              </a:ext>
            </a:extLst>
          </p:cNvPr>
          <p:cNvSpPr>
            <a:spLocks noGrp="1"/>
          </p:cNvSpPr>
          <p:nvPr>
            <p:ph idx="1"/>
          </p:nvPr>
        </p:nvSpPr>
        <p:spPr/>
        <p:txBody>
          <a:bodyPr/>
          <a:lstStyle/>
          <a:p>
            <a:r>
              <a:rPr lang="en-US" b="0" dirty="0"/>
              <a:t>There is so much happening right now it cannot be the job of one senate president or even an executive team.  Collective engagement by the entire institution must be the goal for a college to succeed.  </a:t>
            </a:r>
          </a:p>
          <a:p>
            <a:endParaRPr lang="en-US" b="0" dirty="0"/>
          </a:p>
          <a:p>
            <a:r>
              <a:rPr lang="en-US" b="0" dirty="0"/>
              <a:t>Do not take all of this on by yourself</a:t>
            </a:r>
          </a:p>
          <a:p>
            <a:r>
              <a:rPr lang="en-US" b="0" dirty="0"/>
              <a:t>Delegate and let go of the outcome</a:t>
            </a:r>
          </a:p>
          <a:p>
            <a:r>
              <a:rPr lang="en-US" b="0" dirty="0"/>
              <a:t>Practice self-care</a:t>
            </a:r>
          </a:p>
          <a:p>
            <a:r>
              <a:rPr lang="en-US" b="0" dirty="0"/>
              <a:t>Remember to care for others</a:t>
            </a:r>
          </a:p>
        </p:txBody>
      </p:sp>
    </p:spTree>
    <p:extLst>
      <p:ext uri="{BB962C8B-B14F-4D97-AF65-F5344CB8AC3E}">
        <p14:creationId xmlns:p14="http://schemas.microsoft.com/office/powerpoint/2010/main" val="3724621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836" y="4559523"/>
            <a:ext cx="8176104" cy="1236440"/>
          </a:xfrm>
          <a:noFill/>
        </p:spPr>
        <p:txBody>
          <a:bodyPr vert="horz" lIns="91440" tIns="45720" rIns="91440" bIns="45720" rtlCol="0" anchor="b">
            <a:normAutofit/>
          </a:bodyPr>
          <a:lstStyle/>
          <a:p>
            <a:pPr algn="ctr" defTabSz="914400">
              <a:lnSpc>
                <a:spcPct val="90000"/>
              </a:lnSpc>
            </a:pPr>
            <a:r>
              <a:rPr lang="en-US" sz="6000"/>
              <a:t>Thank You</a:t>
            </a:r>
          </a:p>
        </p:txBody>
      </p:sp>
      <p:pic>
        <p:nvPicPr>
          <p:cNvPr id="9" name="Picture Placeholder 8">
            <a:extLst>
              <a:ext uri="{FF2B5EF4-FFF2-40B4-BE49-F238E27FC236}">
                <a16:creationId xmlns:a16="http://schemas.microsoft.com/office/drawing/2014/main" id="{3B7A6E89-3E83-DE42-93E0-AF0D4F06828B}"/>
              </a:ext>
            </a:extLst>
          </p:cNvPr>
          <p:cNvPicPr>
            <a:picLocks noGrp="1" noChangeAspect="1"/>
          </p:cNvPicPr>
          <p:nvPr>
            <p:ph type="pic" idx="1"/>
          </p:nvPr>
        </p:nvPicPr>
        <p:blipFill rotWithShape="1">
          <a:blip r:embed="rId3"/>
          <a:srcRect l="6338" r="7925" b="-2"/>
          <a:stretch/>
        </p:blipFill>
        <p:spPr>
          <a:xfrm>
            <a:off x="20" y="1"/>
            <a:ext cx="9143979" cy="4239482"/>
          </a:xfrm>
          <a:prstGeom prst="rect">
            <a:avLst/>
          </a:prstGeom>
        </p:spPr>
      </p:pic>
      <p:pic>
        <p:nvPicPr>
          <p:cNvPr id="3" name="Picture 2">
            <a:extLst>
              <a:ext uri="{FF2B5EF4-FFF2-40B4-BE49-F238E27FC236}">
                <a16:creationId xmlns:a16="http://schemas.microsoft.com/office/drawing/2014/main" id="{A61884A5-4496-074F-B770-1739884DC8EC}"/>
              </a:ext>
            </a:extLst>
          </p:cNvPr>
          <p:cNvPicPr>
            <a:picLocks noChangeAspect="1"/>
          </p:cNvPicPr>
          <p:nvPr/>
        </p:nvPicPr>
        <p:blipFill>
          <a:blip r:embed="rId4"/>
          <a:stretch>
            <a:fillRect/>
          </a:stretch>
        </p:blipFill>
        <p:spPr>
          <a:xfrm>
            <a:off x="4202976" y="3185104"/>
            <a:ext cx="738065" cy="1054379"/>
          </a:xfrm>
          <a:prstGeom prst="rect">
            <a:avLst/>
          </a:prstGeom>
        </p:spPr>
      </p:pic>
    </p:spTree>
    <p:extLst>
      <p:ext uri="{BB962C8B-B14F-4D97-AF65-F5344CB8AC3E}">
        <p14:creationId xmlns:p14="http://schemas.microsoft.com/office/powerpoint/2010/main" val="332310774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a:t>
            </a:r>
          </a:p>
        </p:txBody>
      </p:sp>
      <p:sp>
        <p:nvSpPr>
          <p:cNvPr id="3" name="Content Placeholder 2"/>
          <p:cNvSpPr>
            <a:spLocks noGrp="1"/>
          </p:cNvSpPr>
          <p:nvPr>
            <p:ph idx="1"/>
          </p:nvPr>
        </p:nvSpPr>
        <p:spPr>
          <a:xfrm>
            <a:off x="628650" y="2011933"/>
            <a:ext cx="7886700" cy="4351338"/>
          </a:xfrm>
        </p:spPr>
        <p:txBody>
          <a:bodyPr>
            <a:normAutofit/>
          </a:bodyPr>
          <a:lstStyle/>
          <a:p>
            <a:endParaRPr lang="en-US" dirty="0"/>
          </a:p>
          <a:p>
            <a:endParaRPr lang="en-US" dirty="0"/>
          </a:p>
          <a:p>
            <a:endParaRPr lang="en-US" dirty="0"/>
          </a:p>
          <a:p>
            <a:r>
              <a:rPr lang="en-US" dirty="0"/>
              <a:t>Funding and FOCC </a:t>
            </a:r>
          </a:p>
          <a:p>
            <a:r>
              <a:rPr lang="en-US" dirty="0"/>
              <a:t>Open Educational Resources</a:t>
            </a:r>
          </a:p>
          <a:p>
            <a:r>
              <a:rPr lang="en-US" dirty="0"/>
              <a:t>4 Areas of work with the Chancellor’s Office</a:t>
            </a:r>
          </a:p>
          <a:p>
            <a:r>
              <a:rPr lang="en-US" dirty="0"/>
              <a:t>Other Areas of Emphasis</a:t>
            </a:r>
          </a:p>
          <a:p>
            <a:r>
              <a:rPr lang="en-US" dirty="0"/>
              <a:t>Upcoming Events</a:t>
            </a:r>
          </a:p>
          <a:p>
            <a:r>
              <a:rPr lang="en-US" dirty="0"/>
              <a:t>Governance</a:t>
            </a:r>
          </a:p>
          <a:p>
            <a:pPr marL="0" indent="0">
              <a:buNone/>
            </a:pPr>
            <a:endParaRPr lang="en-US" dirty="0"/>
          </a:p>
          <a:p>
            <a:endParaRPr lang="en-US" dirty="0"/>
          </a:p>
        </p:txBody>
      </p:sp>
      <p:pic>
        <p:nvPicPr>
          <p:cNvPr id="4" name="Picture 3" descr="image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352" y="416754"/>
            <a:ext cx="3598390" cy="2805044"/>
          </a:xfrm>
          <a:prstGeom prst="rect">
            <a:avLst/>
          </a:prstGeom>
        </p:spPr>
      </p:pic>
    </p:spTree>
    <p:extLst>
      <p:ext uri="{BB962C8B-B14F-4D97-AF65-F5344CB8AC3E}">
        <p14:creationId xmlns:p14="http://schemas.microsoft.com/office/powerpoint/2010/main" val="44234568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628650" y="904875"/>
            <a:ext cx="8237054" cy="914401"/>
          </a:xfrm>
        </p:spPr>
        <p:txBody>
          <a:bodyPr>
            <a:normAutofit fontScale="90000"/>
          </a:bodyPr>
          <a:lstStyle/>
          <a:p>
            <a:br>
              <a:rPr lang="en-US" dirty="0"/>
            </a:br>
            <a:r>
              <a:rPr lang="en-US" dirty="0"/>
              <a:t>  </a:t>
            </a:r>
            <a:r>
              <a:rPr lang="en-US" i="0" dirty="0"/>
              <a:t>2018-19 Budget </a:t>
            </a:r>
            <a:br>
              <a:rPr lang="en-US" i="0" dirty="0"/>
            </a:br>
            <a:r>
              <a:rPr lang="en-US" i="0" dirty="0"/>
              <a:t>Community College Funding Formula</a:t>
            </a:r>
            <a:br>
              <a:rPr lang="en-US" dirty="0"/>
            </a:br>
            <a:endParaRPr lang="en-US" dirty="0"/>
          </a:p>
        </p:txBody>
      </p:sp>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p:txBody>
          <a:bodyPr>
            <a:normAutofit/>
          </a:bodyPr>
          <a:lstStyle/>
          <a:p>
            <a:pPr marL="0" indent="0">
              <a:buNone/>
            </a:pPr>
            <a:endParaRPr lang="en-US" b="0" dirty="0"/>
          </a:p>
          <a:p>
            <a:r>
              <a:rPr lang="en-US" b="0" dirty="0"/>
              <a:t>60% based on FTES apportionment</a:t>
            </a:r>
          </a:p>
          <a:p>
            <a:r>
              <a:rPr lang="en-US" b="0" dirty="0"/>
              <a:t>20% based on </a:t>
            </a:r>
            <a:r>
              <a:rPr lang="en-US" b="0" dirty="0" err="1"/>
              <a:t>pell</a:t>
            </a:r>
            <a:r>
              <a:rPr lang="en-US" b="0" dirty="0"/>
              <a:t> grant / promise grant </a:t>
            </a:r>
          </a:p>
          <a:p>
            <a:r>
              <a:rPr lang="en-US" b="0" dirty="0"/>
              <a:t>20% based on performance metrics including</a:t>
            </a:r>
          </a:p>
          <a:p>
            <a:pPr lvl="1"/>
            <a:r>
              <a:rPr lang="en-US" dirty="0"/>
              <a:t>ADT attainment</a:t>
            </a:r>
          </a:p>
          <a:p>
            <a:pPr lvl="1"/>
            <a:r>
              <a:rPr lang="en-US" dirty="0"/>
              <a:t>AA/AS attainment</a:t>
            </a:r>
          </a:p>
          <a:p>
            <a:pPr lvl="1"/>
            <a:r>
              <a:rPr lang="en-US" dirty="0"/>
              <a:t>Transfer</a:t>
            </a:r>
          </a:p>
          <a:p>
            <a:pPr lvl="1"/>
            <a:r>
              <a:rPr lang="en-US" dirty="0"/>
              <a:t>Short term (9 units) CTE </a:t>
            </a:r>
          </a:p>
          <a:p>
            <a:pPr lvl="1"/>
            <a:r>
              <a:rPr lang="en-US" dirty="0"/>
              <a:t>16+ unit CTE certificates</a:t>
            </a:r>
          </a:p>
          <a:p>
            <a:pPr lvl="1"/>
            <a:r>
              <a:rPr lang="en-US" dirty="0"/>
              <a:t>Completion of transfer level math/English</a:t>
            </a:r>
          </a:p>
          <a:p>
            <a:pPr lvl="1"/>
            <a:endParaRPr lang="en-US" dirty="0"/>
          </a:p>
        </p:txBody>
      </p:sp>
      <p:sp>
        <p:nvSpPr>
          <p:cNvPr id="4" name="Rectangle 3">
            <a:extLst>
              <a:ext uri="{FF2B5EF4-FFF2-40B4-BE49-F238E27FC236}">
                <a16:creationId xmlns:a16="http://schemas.microsoft.com/office/drawing/2014/main" id="{E8F6F084-16D8-5340-A481-BF90EEB91E4E}"/>
              </a:ext>
            </a:extLst>
          </p:cNvPr>
          <p:cNvSpPr/>
          <p:nvPr/>
        </p:nvSpPr>
        <p:spPr>
          <a:xfrm>
            <a:off x="4453217" y="3244334"/>
            <a:ext cx="237566" cy="369332"/>
          </a:xfrm>
          <a:prstGeom prst="rect">
            <a:avLst/>
          </a:prstGeom>
        </p:spPr>
        <p:txBody>
          <a:bodyPr wrap="none">
            <a:spAutoFit/>
          </a:bodyPr>
          <a:lstStyle/>
          <a:p>
            <a:r>
              <a:rPr lang="en-US" dirty="0">
                <a:solidFill>
                  <a:srgbClr val="000000"/>
                </a:solidFill>
                <a:latin typeface="-webkit-standard"/>
              </a:rPr>
              <a:t> </a:t>
            </a:r>
            <a:endParaRPr lang="en-US" dirty="0"/>
          </a:p>
        </p:txBody>
      </p:sp>
    </p:spTree>
    <p:extLst>
      <p:ext uri="{BB962C8B-B14F-4D97-AF65-F5344CB8AC3E}">
        <p14:creationId xmlns:p14="http://schemas.microsoft.com/office/powerpoint/2010/main" val="120127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628649" y="904875"/>
            <a:ext cx="8117785" cy="914401"/>
          </a:xfrm>
        </p:spPr>
        <p:txBody>
          <a:bodyPr>
            <a:normAutofit fontScale="90000"/>
          </a:bodyPr>
          <a:lstStyle/>
          <a:p>
            <a:br>
              <a:rPr lang="en-US" dirty="0"/>
            </a:br>
            <a:r>
              <a:rPr lang="en-US" dirty="0"/>
              <a:t>  </a:t>
            </a:r>
            <a:r>
              <a:rPr lang="en-US" i="0" dirty="0"/>
              <a:t>2018-19 Budget</a:t>
            </a:r>
            <a:br>
              <a:rPr lang="en-US" i="0" dirty="0"/>
            </a:br>
            <a:r>
              <a:rPr lang="en-US" i="0" dirty="0"/>
              <a:t> Fully Online College District</a:t>
            </a:r>
            <a:br>
              <a:rPr lang="en-US" dirty="0"/>
            </a:br>
            <a:endParaRPr lang="en-US" dirty="0"/>
          </a:p>
        </p:txBody>
      </p:sp>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p:txBody>
          <a:bodyPr>
            <a:normAutofit/>
          </a:bodyPr>
          <a:lstStyle/>
          <a:p>
            <a:pPr marL="0" indent="0">
              <a:buNone/>
            </a:pPr>
            <a:endParaRPr lang="en-US" b="0" dirty="0"/>
          </a:p>
          <a:p>
            <a:pPr lvl="1"/>
            <a:r>
              <a:rPr lang="en-US" dirty="0"/>
              <a:t>Board of Governors serves as the Board of Trustees</a:t>
            </a:r>
          </a:p>
          <a:p>
            <a:pPr lvl="1"/>
            <a:r>
              <a:rPr lang="en-US" dirty="0"/>
              <a:t>Must have students enrolled by Fall 2019</a:t>
            </a:r>
          </a:p>
          <a:p>
            <a:pPr lvl="1"/>
            <a:r>
              <a:rPr lang="en-US" dirty="0"/>
              <a:t>Competency based educational offerings targeting 24-35 year </a:t>
            </a:r>
            <a:r>
              <a:rPr lang="en-US" dirty="0" err="1"/>
              <a:t>olds</a:t>
            </a:r>
            <a:r>
              <a:rPr lang="en-US" dirty="0"/>
              <a:t> with a high school diploma and little or no college</a:t>
            </a:r>
          </a:p>
          <a:p>
            <a:pPr lvl="1"/>
            <a:endParaRPr lang="en-US" dirty="0"/>
          </a:p>
          <a:p>
            <a:pPr lvl="1"/>
            <a:r>
              <a:rPr lang="en-US" dirty="0"/>
              <a:t>No differential fees</a:t>
            </a:r>
          </a:p>
          <a:p>
            <a:pPr lvl="1"/>
            <a:r>
              <a:rPr lang="en-US" dirty="0"/>
              <a:t>Non-duplicative of current CCC offerings</a:t>
            </a:r>
          </a:p>
        </p:txBody>
      </p:sp>
      <p:sp>
        <p:nvSpPr>
          <p:cNvPr id="4" name="Rectangle 3">
            <a:extLst>
              <a:ext uri="{FF2B5EF4-FFF2-40B4-BE49-F238E27FC236}">
                <a16:creationId xmlns:a16="http://schemas.microsoft.com/office/drawing/2014/main" id="{E8F6F084-16D8-5340-A481-BF90EEB91E4E}"/>
              </a:ext>
            </a:extLst>
          </p:cNvPr>
          <p:cNvSpPr/>
          <p:nvPr/>
        </p:nvSpPr>
        <p:spPr>
          <a:xfrm>
            <a:off x="4453217" y="3244334"/>
            <a:ext cx="237566" cy="369332"/>
          </a:xfrm>
          <a:prstGeom prst="rect">
            <a:avLst/>
          </a:prstGeom>
        </p:spPr>
        <p:txBody>
          <a:bodyPr wrap="none">
            <a:spAutoFit/>
          </a:bodyPr>
          <a:lstStyle/>
          <a:p>
            <a:r>
              <a:rPr lang="en-US" dirty="0">
                <a:solidFill>
                  <a:srgbClr val="000000"/>
                </a:solidFill>
                <a:latin typeface="-webkit-standard"/>
              </a:rPr>
              <a:t> </a:t>
            </a:r>
            <a:endParaRPr lang="en-US" dirty="0"/>
          </a:p>
        </p:txBody>
      </p:sp>
    </p:spTree>
    <p:extLst>
      <p:ext uri="{BB962C8B-B14F-4D97-AF65-F5344CB8AC3E}">
        <p14:creationId xmlns:p14="http://schemas.microsoft.com/office/powerpoint/2010/main" val="206063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417443" y="904875"/>
            <a:ext cx="8328991" cy="914401"/>
          </a:xfrm>
        </p:spPr>
        <p:txBody>
          <a:bodyPr>
            <a:normAutofit fontScale="90000"/>
          </a:bodyPr>
          <a:lstStyle/>
          <a:p>
            <a:br>
              <a:rPr lang="en-US" dirty="0"/>
            </a:br>
            <a:r>
              <a:rPr lang="en-US" dirty="0"/>
              <a:t>  </a:t>
            </a:r>
            <a:r>
              <a:rPr lang="en-US" i="0" dirty="0"/>
              <a:t>2018-19 Budget</a:t>
            </a:r>
            <a:br>
              <a:rPr lang="en-US" i="0" dirty="0"/>
            </a:br>
            <a:r>
              <a:rPr lang="en-US" i="0" dirty="0"/>
              <a:t> Open Educational Resources Initiative</a:t>
            </a:r>
            <a:br>
              <a:rPr lang="en-US" dirty="0"/>
            </a:br>
            <a:endParaRPr lang="en-US" dirty="0"/>
          </a:p>
        </p:txBody>
      </p:sp>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p:txBody>
          <a:bodyPr>
            <a:normAutofit/>
          </a:bodyPr>
          <a:lstStyle/>
          <a:p>
            <a:pPr marL="0" indent="0">
              <a:buNone/>
            </a:pPr>
            <a:endParaRPr lang="en-US" b="0" dirty="0"/>
          </a:p>
          <a:p>
            <a:pPr lvl="1"/>
            <a:r>
              <a:rPr lang="en-US" dirty="0"/>
              <a:t>ASCCC OER Task Force recommendations</a:t>
            </a:r>
          </a:p>
          <a:p>
            <a:pPr lvl="1"/>
            <a:r>
              <a:rPr lang="en-US" dirty="0"/>
              <a:t>Evaluation of all current and past efforts in the system</a:t>
            </a:r>
          </a:p>
          <a:p>
            <a:pPr lvl="1"/>
            <a:r>
              <a:rPr lang="en-US" dirty="0"/>
              <a:t>Identify gaps and how to create quality materials for students</a:t>
            </a:r>
          </a:p>
          <a:p>
            <a:pPr lvl="1"/>
            <a:r>
              <a:rPr lang="en-US" dirty="0"/>
              <a:t>Weekly Webinar Series</a:t>
            </a:r>
          </a:p>
          <a:p>
            <a:pPr marL="457200" lvl="1" indent="0">
              <a:buNone/>
            </a:pPr>
            <a:endParaRPr lang="en-US" dirty="0"/>
          </a:p>
        </p:txBody>
      </p:sp>
      <p:sp>
        <p:nvSpPr>
          <p:cNvPr id="4" name="Rectangle 3">
            <a:extLst>
              <a:ext uri="{FF2B5EF4-FFF2-40B4-BE49-F238E27FC236}">
                <a16:creationId xmlns:a16="http://schemas.microsoft.com/office/drawing/2014/main" id="{E8F6F084-16D8-5340-A481-BF90EEB91E4E}"/>
              </a:ext>
            </a:extLst>
          </p:cNvPr>
          <p:cNvSpPr/>
          <p:nvPr/>
        </p:nvSpPr>
        <p:spPr>
          <a:xfrm>
            <a:off x="4453217" y="3244334"/>
            <a:ext cx="237566" cy="369332"/>
          </a:xfrm>
          <a:prstGeom prst="rect">
            <a:avLst/>
          </a:prstGeom>
        </p:spPr>
        <p:txBody>
          <a:bodyPr wrap="none">
            <a:spAutoFit/>
          </a:bodyPr>
          <a:lstStyle/>
          <a:p>
            <a:r>
              <a:rPr lang="en-US" dirty="0">
                <a:solidFill>
                  <a:srgbClr val="000000"/>
                </a:solidFill>
                <a:latin typeface="-webkit-standard"/>
              </a:rPr>
              <a:t> </a:t>
            </a:r>
            <a:endParaRPr lang="en-US" dirty="0"/>
          </a:p>
        </p:txBody>
      </p:sp>
      <p:pic>
        <p:nvPicPr>
          <p:cNvPr id="5" name="Picture 4">
            <a:extLst>
              <a:ext uri="{FF2B5EF4-FFF2-40B4-BE49-F238E27FC236}">
                <a16:creationId xmlns:a16="http://schemas.microsoft.com/office/drawing/2014/main" id="{A44B70A8-7250-0444-B9D7-6EF652EB3B6D}"/>
              </a:ext>
            </a:extLst>
          </p:cNvPr>
          <p:cNvPicPr>
            <a:picLocks noChangeAspect="1"/>
          </p:cNvPicPr>
          <p:nvPr/>
        </p:nvPicPr>
        <p:blipFill>
          <a:blip r:embed="rId3"/>
          <a:stretch>
            <a:fillRect/>
          </a:stretch>
        </p:blipFill>
        <p:spPr>
          <a:xfrm>
            <a:off x="6041571" y="3755571"/>
            <a:ext cx="3102429" cy="3102429"/>
          </a:xfrm>
          <a:prstGeom prst="rect">
            <a:avLst/>
          </a:prstGeom>
        </p:spPr>
      </p:pic>
    </p:spTree>
    <p:extLst>
      <p:ext uri="{BB962C8B-B14F-4D97-AF65-F5344CB8AC3E}">
        <p14:creationId xmlns:p14="http://schemas.microsoft.com/office/powerpoint/2010/main" val="997403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Four Areas:  AB705 Implementation</a:t>
            </a:r>
          </a:p>
        </p:txBody>
      </p:sp>
      <p:sp>
        <p:nvSpPr>
          <p:cNvPr id="9" name="Content Placeholder 8"/>
          <p:cNvSpPr>
            <a:spLocks noGrp="1"/>
          </p:cNvSpPr>
          <p:nvPr>
            <p:ph idx="1"/>
          </p:nvPr>
        </p:nvSpPr>
        <p:spPr/>
        <p:txBody>
          <a:bodyPr>
            <a:normAutofit fontScale="92500" lnSpcReduction="10000"/>
          </a:bodyPr>
          <a:lstStyle/>
          <a:p>
            <a:r>
              <a:rPr lang="en-US" b="0" dirty="0"/>
              <a:t>AB705 – Reformation of remedial education and assessment for placement</a:t>
            </a:r>
          </a:p>
          <a:p>
            <a:r>
              <a:rPr lang="en-US" b="0" dirty="0"/>
              <a:t>Guidance memo for English and Mathematics/QR</a:t>
            </a:r>
          </a:p>
          <a:p>
            <a:r>
              <a:rPr lang="en-US" b="0" dirty="0"/>
              <a:t>Guidance memo for ESL</a:t>
            </a:r>
          </a:p>
          <a:p>
            <a:r>
              <a:rPr lang="en-US" b="0" dirty="0"/>
              <a:t>FAQs</a:t>
            </a:r>
          </a:p>
          <a:p>
            <a:r>
              <a:rPr lang="en-US" b="0" dirty="0"/>
              <a:t>MQRTF C-ID Descriptors</a:t>
            </a:r>
          </a:p>
          <a:p>
            <a:r>
              <a:rPr lang="en-US" b="0" dirty="0"/>
              <a:t>Webpage</a:t>
            </a:r>
          </a:p>
          <a:p>
            <a:r>
              <a:rPr lang="en-US" b="0" dirty="0"/>
              <a:t>Title 5 Regulations</a:t>
            </a:r>
          </a:p>
          <a:p>
            <a:r>
              <a:rPr lang="en-US" b="0" dirty="0"/>
              <a:t>FAQII</a:t>
            </a:r>
          </a:p>
          <a:p>
            <a:pPr marL="0" indent="0">
              <a:buNone/>
            </a:pPr>
            <a:endParaRPr lang="en-US" b="0" dirty="0"/>
          </a:p>
          <a:p>
            <a:r>
              <a:rPr lang="en-US" b="0" dirty="0"/>
              <a:t>Professional Development for faculty</a:t>
            </a:r>
          </a:p>
        </p:txBody>
      </p:sp>
      <p:pic>
        <p:nvPicPr>
          <p:cNvPr id="4" name="Picture 3">
            <a:extLst>
              <a:ext uri="{FF2B5EF4-FFF2-40B4-BE49-F238E27FC236}">
                <a16:creationId xmlns:a16="http://schemas.microsoft.com/office/drawing/2014/main" id="{3EBB6BD9-508F-034D-B5DF-1DAD6AA30B3C}"/>
              </a:ext>
            </a:extLst>
          </p:cNvPr>
          <p:cNvPicPr>
            <a:picLocks noChangeAspect="1"/>
          </p:cNvPicPr>
          <p:nvPr/>
        </p:nvPicPr>
        <p:blipFill>
          <a:blip r:embed="rId3"/>
          <a:stretch>
            <a:fillRect/>
          </a:stretch>
        </p:blipFill>
        <p:spPr>
          <a:xfrm>
            <a:off x="6274497" y="3270137"/>
            <a:ext cx="2869503" cy="1906020"/>
          </a:xfrm>
          <a:prstGeom prst="rect">
            <a:avLst/>
          </a:prstGeom>
        </p:spPr>
      </p:pic>
    </p:spTree>
    <p:extLst>
      <p:ext uri="{BB962C8B-B14F-4D97-AF65-F5344CB8AC3E}">
        <p14:creationId xmlns:p14="http://schemas.microsoft.com/office/powerpoint/2010/main" val="36613299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04875"/>
            <a:ext cx="8137663" cy="914401"/>
          </a:xfrm>
        </p:spPr>
        <p:txBody>
          <a:bodyPr>
            <a:normAutofit fontScale="90000"/>
          </a:bodyPr>
          <a:lstStyle/>
          <a:p>
            <a:r>
              <a:rPr lang="en-US" dirty="0"/>
              <a:t>Four Areas:  </a:t>
            </a:r>
            <a:br>
              <a:rPr lang="en-US" dirty="0"/>
            </a:br>
            <a:r>
              <a:rPr lang="en-US" dirty="0"/>
              <a:t>Strong Workforce Recommendations </a:t>
            </a:r>
          </a:p>
        </p:txBody>
      </p:sp>
      <p:sp>
        <p:nvSpPr>
          <p:cNvPr id="9" name="Content Placeholder 8"/>
          <p:cNvSpPr>
            <a:spLocks noGrp="1"/>
          </p:cNvSpPr>
          <p:nvPr>
            <p:ph idx="1"/>
          </p:nvPr>
        </p:nvSpPr>
        <p:spPr/>
        <p:txBody>
          <a:bodyPr>
            <a:normAutofit/>
          </a:bodyPr>
          <a:lstStyle/>
          <a:p>
            <a:r>
              <a:rPr lang="en-US" b="0" dirty="0"/>
              <a:t>CTE Minimum Qualification to ensure more industry experts are incorporated into instructional programs</a:t>
            </a:r>
          </a:p>
          <a:p>
            <a:r>
              <a:rPr lang="en-US" b="0" dirty="0"/>
              <a:t>Equivalency Toolkit</a:t>
            </a:r>
          </a:p>
          <a:p>
            <a:r>
              <a:rPr lang="en-US" b="0" dirty="0"/>
              <a:t>Subdiscipline Dialog</a:t>
            </a:r>
          </a:p>
          <a:p>
            <a:r>
              <a:rPr lang="en-US" b="0" dirty="0"/>
              <a:t>Professional Development for faculty</a:t>
            </a:r>
          </a:p>
        </p:txBody>
      </p:sp>
      <p:pic>
        <p:nvPicPr>
          <p:cNvPr id="4" name="Picture 3">
            <a:extLst>
              <a:ext uri="{FF2B5EF4-FFF2-40B4-BE49-F238E27FC236}">
                <a16:creationId xmlns:a16="http://schemas.microsoft.com/office/drawing/2014/main" id="{BC91621D-41F4-D945-B21B-297BC7F9AD12}"/>
              </a:ext>
            </a:extLst>
          </p:cNvPr>
          <p:cNvPicPr>
            <a:picLocks noChangeAspect="1"/>
          </p:cNvPicPr>
          <p:nvPr/>
        </p:nvPicPr>
        <p:blipFill>
          <a:blip r:embed="rId3"/>
          <a:stretch>
            <a:fillRect/>
          </a:stretch>
        </p:blipFill>
        <p:spPr>
          <a:xfrm>
            <a:off x="6025243" y="3849891"/>
            <a:ext cx="3118757" cy="2327072"/>
          </a:xfrm>
          <a:prstGeom prst="rect">
            <a:avLst/>
          </a:prstGeom>
        </p:spPr>
      </p:pic>
    </p:spTree>
    <p:extLst>
      <p:ext uri="{BB962C8B-B14F-4D97-AF65-F5344CB8AC3E}">
        <p14:creationId xmlns:p14="http://schemas.microsoft.com/office/powerpoint/2010/main" val="1018258530"/>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04875"/>
            <a:ext cx="8137663" cy="914401"/>
          </a:xfrm>
        </p:spPr>
        <p:txBody>
          <a:bodyPr>
            <a:normAutofit fontScale="90000"/>
          </a:bodyPr>
          <a:lstStyle/>
          <a:p>
            <a:r>
              <a:rPr lang="en-US" dirty="0"/>
              <a:t>Four Areas:  </a:t>
            </a:r>
            <a:br>
              <a:rPr lang="en-US" dirty="0"/>
            </a:br>
            <a:r>
              <a:rPr lang="en-US" dirty="0"/>
              <a:t>Strong Workforce Recommendations </a:t>
            </a:r>
          </a:p>
        </p:txBody>
      </p:sp>
      <p:sp>
        <p:nvSpPr>
          <p:cNvPr id="9" name="Content Placeholder 8"/>
          <p:cNvSpPr>
            <a:spLocks noGrp="1"/>
          </p:cNvSpPr>
          <p:nvPr>
            <p:ph idx="1"/>
          </p:nvPr>
        </p:nvSpPr>
        <p:spPr/>
        <p:txBody>
          <a:bodyPr>
            <a:normAutofit/>
          </a:bodyPr>
          <a:lstStyle/>
          <a:p>
            <a:r>
              <a:rPr lang="en-US" b="0" dirty="0"/>
              <a:t>Credit for Prior Learning</a:t>
            </a:r>
          </a:p>
          <a:p>
            <a:pPr lvl="1"/>
            <a:r>
              <a:rPr lang="en-US" dirty="0"/>
              <a:t>Military Credit</a:t>
            </a:r>
          </a:p>
          <a:p>
            <a:pPr lvl="1"/>
            <a:r>
              <a:rPr lang="en-US" b="0" dirty="0"/>
              <a:t>Broader Concepts</a:t>
            </a:r>
          </a:p>
        </p:txBody>
      </p:sp>
      <p:pic>
        <p:nvPicPr>
          <p:cNvPr id="6" name="Picture 5">
            <a:extLst>
              <a:ext uri="{FF2B5EF4-FFF2-40B4-BE49-F238E27FC236}">
                <a16:creationId xmlns:a16="http://schemas.microsoft.com/office/drawing/2014/main" id="{0C76A4BD-F4C8-AE4E-BD4A-4FB98C676A0F}"/>
              </a:ext>
            </a:extLst>
          </p:cNvPr>
          <p:cNvPicPr>
            <a:picLocks noChangeAspect="1"/>
          </p:cNvPicPr>
          <p:nvPr/>
        </p:nvPicPr>
        <p:blipFill>
          <a:blip r:embed="rId3"/>
          <a:stretch>
            <a:fillRect/>
          </a:stretch>
        </p:blipFill>
        <p:spPr>
          <a:xfrm>
            <a:off x="6655844" y="3938954"/>
            <a:ext cx="2320288" cy="2238009"/>
          </a:xfrm>
          <a:prstGeom prst="rect">
            <a:avLst/>
          </a:prstGeom>
        </p:spPr>
      </p:pic>
    </p:spTree>
    <p:extLst>
      <p:ext uri="{BB962C8B-B14F-4D97-AF65-F5344CB8AC3E}">
        <p14:creationId xmlns:p14="http://schemas.microsoft.com/office/powerpoint/2010/main" val="51836125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Areas:  Guided Pathways</a:t>
            </a:r>
          </a:p>
        </p:txBody>
      </p:sp>
      <p:sp>
        <p:nvSpPr>
          <p:cNvPr id="9" name="Content Placeholder 8"/>
          <p:cNvSpPr>
            <a:spLocks noGrp="1"/>
          </p:cNvSpPr>
          <p:nvPr>
            <p:ph idx="1"/>
          </p:nvPr>
        </p:nvSpPr>
        <p:spPr/>
        <p:txBody>
          <a:bodyPr>
            <a:normAutofit lnSpcReduction="10000"/>
          </a:bodyPr>
          <a:lstStyle/>
          <a:p>
            <a:r>
              <a:rPr lang="en-US" dirty="0"/>
              <a:t>Chancellor’s Office Efforts</a:t>
            </a:r>
          </a:p>
          <a:p>
            <a:r>
              <a:rPr lang="en-US" dirty="0"/>
              <a:t>Collaboration with system partners</a:t>
            </a:r>
          </a:p>
          <a:p>
            <a:r>
              <a:rPr lang="en-US" dirty="0"/>
              <a:t>ASCCC Efforts</a:t>
            </a:r>
          </a:p>
          <a:p>
            <a:pPr lvl="1"/>
            <a:r>
              <a:rPr lang="en-US" dirty="0"/>
              <a:t>Webpage / Canvass </a:t>
            </a:r>
          </a:p>
          <a:p>
            <a:pPr lvl="1"/>
            <a:r>
              <a:rPr lang="en-US" dirty="0"/>
              <a:t>Guided Pathways Liaisons</a:t>
            </a:r>
          </a:p>
          <a:p>
            <a:pPr lvl="1"/>
            <a:r>
              <a:rPr lang="en-US" dirty="0"/>
              <a:t>Resource Team visits</a:t>
            </a:r>
          </a:p>
          <a:p>
            <a:pPr lvl="1"/>
            <a:r>
              <a:rPr lang="en-US" dirty="0"/>
              <a:t>Speakers</a:t>
            </a:r>
          </a:p>
          <a:p>
            <a:pPr lvl="1"/>
            <a:r>
              <a:rPr lang="en-US" dirty="0"/>
              <a:t>Presentations</a:t>
            </a:r>
          </a:p>
          <a:p>
            <a:pPr lvl="1"/>
            <a:r>
              <a:rPr lang="en-US" dirty="0"/>
              <a:t>Regional meetings</a:t>
            </a:r>
          </a:p>
          <a:p>
            <a:pPr lvl="1"/>
            <a:r>
              <a:rPr lang="en-US" dirty="0"/>
              <a:t>Resources</a:t>
            </a:r>
          </a:p>
          <a:p>
            <a:pPr lvl="1"/>
            <a:r>
              <a:rPr lang="en-US" dirty="0"/>
              <a:t>Academic Academy </a:t>
            </a:r>
            <a:r>
              <a:rPr lang="mr-IN" dirty="0"/>
              <a:t>–</a:t>
            </a:r>
            <a:r>
              <a:rPr lang="en-US" dirty="0"/>
              <a:t> Guided Pathways</a:t>
            </a:r>
          </a:p>
          <a:p>
            <a:pPr marL="457200" lvl="1" indent="0">
              <a:buNone/>
            </a:pPr>
            <a:endParaRPr lang="en-US" dirty="0"/>
          </a:p>
        </p:txBody>
      </p:sp>
      <p:pic>
        <p:nvPicPr>
          <p:cNvPr id="10" name="Picture 9" descr="image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292" y="2705854"/>
            <a:ext cx="2669218" cy="2669218"/>
          </a:xfrm>
          <a:prstGeom prst="rect">
            <a:avLst/>
          </a:prstGeom>
        </p:spPr>
      </p:pic>
    </p:spTree>
    <p:extLst>
      <p:ext uri="{BB962C8B-B14F-4D97-AF65-F5344CB8AC3E}">
        <p14:creationId xmlns:p14="http://schemas.microsoft.com/office/powerpoint/2010/main" val="4057767870"/>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nate Template Plain">
  <a:themeElements>
    <a:clrScheme name="Custom 1">
      <a:dk1>
        <a:sysClr val="windowText" lastClr="000000"/>
      </a:dk1>
      <a:lt1>
        <a:sysClr val="window" lastClr="FFFFFF"/>
      </a:lt1>
      <a:dk2>
        <a:srgbClr val="44546A"/>
      </a:dk2>
      <a:lt2>
        <a:srgbClr val="E7E6E6"/>
      </a:lt2>
      <a:accent1>
        <a:srgbClr val="422100"/>
      </a:accent1>
      <a:accent2>
        <a:srgbClr val="ED7D31"/>
      </a:accent2>
      <a:accent3>
        <a:srgbClr val="C28446"/>
      </a:accent3>
      <a:accent4>
        <a:srgbClr val="FFC000"/>
      </a:accent4>
      <a:accent5>
        <a:srgbClr val="9F9F9F"/>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8B9877-1A5F-4C8C-AE8B-A393F1B2205C}" vid="{6C1C3204-970A-4D19-960B-0C81057B61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Senate Template Plain.thmx</Template>
  <TotalTime>17514</TotalTime>
  <Words>647</Words>
  <Application>Microsoft Macintosh PowerPoint</Application>
  <PresentationFormat>On-screen Show (4:3)</PresentationFormat>
  <Paragraphs>142</Paragraphs>
  <Slides>17</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-webkit-standard</vt:lpstr>
      <vt:lpstr>Arial</vt:lpstr>
      <vt:lpstr>Baskerville Old Face</vt:lpstr>
      <vt:lpstr>Calibri</vt:lpstr>
      <vt:lpstr>Georgia</vt:lpstr>
      <vt:lpstr>Mangal</vt:lpstr>
      <vt:lpstr>Office Theme</vt:lpstr>
      <vt:lpstr>Senate Template Plain</vt:lpstr>
      <vt:lpstr>State of the Senate</vt:lpstr>
      <vt:lpstr>Updates</vt:lpstr>
      <vt:lpstr>   2018-19 Budget  Community College Funding Formula </vt:lpstr>
      <vt:lpstr>   2018-19 Budget  Fully Online College District </vt:lpstr>
      <vt:lpstr>   2018-19 Budget  Open Educational Resources Initiative </vt:lpstr>
      <vt:lpstr>Four Areas:  AB705 Implementation</vt:lpstr>
      <vt:lpstr>Four Areas:   Strong Workforce Recommendations </vt:lpstr>
      <vt:lpstr>Four Areas:   Strong Workforce Recommendations </vt:lpstr>
      <vt:lpstr>Four Areas:  Guided Pathways</vt:lpstr>
      <vt:lpstr>Four Areas:  Faculty Diversification</vt:lpstr>
      <vt:lpstr>PowerPoint Presentation</vt:lpstr>
      <vt:lpstr>UC Transfer Pathways</vt:lpstr>
      <vt:lpstr>Upcoming Events</vt:lpstr>
      <vt:lpstr>Upcoming Events</vt:lpstr>
      <vt:lpstr>Governance</vt:lpstr>
      <vt:lpstr>Remember </vt:lpstr>
      <vt:lpstr>Thank You</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Senate</dc:title>
  <dc:subject/>
  <dc:creator>Julie Bruno</dc:creator>
  <cp:keywords/>
  <dc:description/>
  <cp:lastModifiedBy>Stanskas, Peter-John</cp:lastModifiedBy>
  <cp:revision>127</cp:revision>
  <cp:lastPrinted>2017-11-01T01:36:59Z</cp:lastPrinted>
  <dcterms:created xsi:type="dcterms:W3CDTF">2017-10-25T20:25:42Z</dcterms:created>
  <dcterms:modified xsi:type="dcterms:W3CDTF">2018-11-01T19:53:17Z</dcterms:modified>
  <cp:category/>
</cp:coreProperties>
</file>