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handoutMasterIdLst>
    <p:handoutMasterId r:id="rId15"/>
  </p:handoutMasterIdLst>
  <p:sldIdLst>
    <p:sldId id="256" r:id="rId2"/>
    <p:sldId id="300" r:id="rId3"/>
    <p:sldId id="301" r:id="rId4"/>
    <p:sldId id="302" r:id="rId5"/>
    <p:sldId id="303" r:id="rId6"/>
    <p:sldId id="304" r:id="rId7"/>
    <p:sldId id="307" r:id="rId8"/>
    <p:sldId id="305" r:id="rId9"/>
    <p:sldId id="306" r:id="rId10"/>
    <p:sldId id="308" r:id="rId11"/>
    <p:sldId id="309" r:id="rId12"/>
    <p:sldId id="261"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112"/>
  </p:normalViewPr>
  <p:slideViewPr>
    <p:cSldViewPr snapToGrid="0" snapToObjects="1">
      <p:cViewPr varScale="1">
        <p:scale>
          <a:sx n="60" d="100"/>
          <a:sy n="60" d="100"/>
        </p:scale>
        <p:origin x="11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369C9EC-5296-D44A-A7E3-9D50F2CBDD28}" type="datetimeFigureOut">
              <a:rPr lang="en-US" smtClean="0"/>
              <a:t>10/29/18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C8C79D6-1503-7C47-8D3D-9B8B046E9A19}" type="datetimeFigureOut">
              <a:rPr lang="en-US" smtClean="0"/>
              <a:t>10/29/18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Association of Chief Human Resources Officers</a:t>
            </a:r>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a longstanding desire of the faculty:  to help lead or system’s diversification efforts</a:t>
            </a:r>
          </a:p>
        </p:txBody>
      </p:sp>
      <p:sp>
        <p:nvSpPr>
          <p:cNvPr id="4" name="Slide Number Placeholder 3"/>
          <p:cNvSpPr>
            <a:spLocks noGrp="1"/>
          </p:cNvSpPr>
          <p:nvPr>
            <p:ph type="sldNum" sz="quarter" idx="5"/>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167483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we are talking first about racial and ethnic diversity because it the the area we see the greatest disparity.  That does not mean that other forms of diversity are not important, just not the focus of this effort today</a:t>
            </a:r>
          </a:p>
        </p:txBody>
      </p:sp>
      <p:sp>
        <p:nvSpPr>
          <p:cNvPr id="4" name="Slide Number Placeholder 3"/>
          <p:cNvSpPr>
            <a:spLocks noGrp="1"/>
          </p:cNvSpPr>
          <p:nvPr>
            <p:ph type="sldNum" sz="quarter" idx="5"/>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06244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Implicit Bias examples by the panelists on the next two slides?</a:t>
            </a:r>
          </a:p>
        </p:txBody>
      </p:sp>
      <p:sp>
        <p:nvSpPr>
          <p:cNvPr id="4" name="Slide Number Placeholder 3"/>
          <p:cNvSpPr>
            <a:spLocks noGrp="1"/>
          </p:cNvSpPr>
          <p:nvPr>
            <p:ph type="sldNum" sz="quarter" idx="5"/>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117040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look familiar to everyone</a:t>
            </a:r>
          </a:p>
        </p:txBody>
      </p:sp>
      <p:sp>
        <p:nvSpPr>
          <p:cNvPr id="4" name="Slide Number Placeholder 3"/>
          <p:cNvSpPr>
            <a:spLocks noGrp="1"/>
          </p:cNvSpPr>
          <p:nvPr>
            <p:ph type="sldNum" sz="quarter" idx="5"/>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11224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leave the previous slide up if it is helpful to address different parts of the process</a:t>
            </a:r>
          </a:p>
        </p:txBody>
      </p:sp>
      <p:sp>
        <p:nvSpPr>
          <p:cNvPr id="4" name="Slide Number Placeholder 3"/>
          <p:cNvSpPr>
            <a:spLocks noGrp="1"/>
          </p:cNvSpPr>
          <p:nvPr>
            <p:ph type="sldNum" sz="quarter" idx="5"/>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374639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If there aren’t any questions, perhaps we ask individuals to write down on index cards what they can do when they get back to their college and ask for volunteers to share?  </a:t>
            </a:r>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366626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October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Monday, October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October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Monday, October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October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October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October 29,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Monday, October 29,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October 29,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October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October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October 29,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6D1E1-3BCF-BB47-8003-93B551555A7B}"/>
              </a:ext>
            </a:extLst>
          </p:cNvPr>
          <p:cNvPicPr>
            <a:picLocks noChangeAspect="1"/>
          </p:cNvPicPr>
          <p:nvPr/>
        </p:nvPicPr>
        <p:blipFill>
          <a:blip r:embed="rId3">
            <a:alphaModFix amt="10000"/>
          </a:blip>
          <a:stretch>
            <a:fillRect/>
          </a:stretch>
        </p:blipFill>
        <p:spPr>
          <a:xfrm>
            <a:off x="595423" y="2108200"/>
            <a:ext cx="8267785" cy="4629960"/>
          </a:xfrm>
          <a:prstGeom prst="rect">
            <a:avLst/>
          </a:prstGeom>
          <a:effectLst>
            <a:outerShdw blurRad="50800" dist="50800" dir="5400000" algn="ctr" rotWithShape="0">
              <a:srgbClr val="000000">
                <a:alpha val="10000"/>
              </a:srgbClr>
            </a:outerShdw>
          </a:effectLst>
        </p:spPr>
      </p:pic>
      <p:sp>
        <p:nvSpPr>
          <p:cNvPr id="2" name="Title 1"/>
          <p:cNvSpPr>
            <a:spLocks noGrp="1"/>
          </p:cNvSpPr>
          <p:nvPr>
            <p:ph type="ctrTitle"/>
          </p:nvPr>
        </p:nvSpPr>
        <p:spPr>
          <a:xfrm>
            <a:off x="425885" y="2108200"/>
            <a:ext cx="8336071" cy="4430386"/>
          </a:xfrm>
        </p:spPr>
        <p:txBody>
          <a:bodyPr anchor="ctr"/>
          <a:lstStyle/>
          <a:p>
            <a:pPr algn="ctr"/>
            <a:br>
              <a:rPr lang="en-US" sz="4000" b="1" cap="none" dirty="0">
                <a:latin typeface="+mn-lt"/>
                <a:cs typeface="Times New Roman"/>
              </a:rPr>
            </a:br>
            <a:r>
              <a:rPr lang="en-US" sz="4000" b="1" cap="none" dirty="0">
                <a:latin typeface="+mn-lt"/>
                <a:cs typeface="Times New Roman"/>
              </a:rPr>
              <a:t>Faculty Diversification</a:t>
            </a:r>
            <a:br>
              <a:rPr lang="en-US" sz="4000" b="1" cap="none" dirty="0">
                <a:latin typeface="+mn-lt"/>
                <a:cs typeface="Times New Roman"/>
              </a:rPr>
            </a:br>
            <a:br>
              <a:rPr lang="en-US" sz="4000" b="1" cap="none" dirty="0">
                <a:latin typeface="+mn-lt"/>
                <a:cs typeface="Times New Roman"/>
              </a:rPr>
            </a:br>
            <a:r>
              <a:rPr lang="en-US" sz="2400" cap="none" dirty="0">
                <a:latin typeface="+mn-lt"/>
                <a:cs typeface="Times New Roman"/>
              </a:rPr>
              <a:t>Lori Adrian, Coastline College President</a:t>
            </a:r>
            <a:br>
              <a:rPr lang="en-US" sz="2400" cap="none" dirty="0">
                <a:latin typeface="+mn-lt"/>
                <a:cs typeface="Times New Roman"/>
              </a:rPr>
            </a:br>
            <a:r>
              <a:rPr lang="en-US" sz="2400" cap="none" dirty="0">
                <a:latin typeface="+mn-lt"/>
                <a:cs typeface="Times New Roman"/>
              </a:rPr>
              <a:t>Ned </a:t>
            </a:r>
            <a:r>
              <a:rPr lang="en-US" sz="2400" cap="none" dirty="0" err="1">
                <a:latin typeface="+mn-lt"/>
                <a:cs typeface="Times New Roman"/>
              </a:rPr>
              <a:t>Doffoney</a:t>
            </a:r>
            <a:r>
              <a:rPr lang="en-US" sz="2400" cap="none" dirty="0">
                <a:latin typeface="+mn-lt"/>
                <a:cs typeface="Times New Roman"/>
              </a:rPr>
              <a:t>, Chancellor Emeritus NOCCCD</a:t>
            </a:r>
            <a:br>
              <a:rPr lang="en-US" sz="2400" cap="none" dirty="0">
                <a:latin typeface="+mn-lt"/>
                <a:cs typeface="Times New Roman"/>
              </a:rPr>
            </a:br>
            <a:r>
              <a:rPr lang="en-US" sz="2400" cap="none" dirty="0">
                <a:latin typeface="+mn-lt"/>
                <a:cs typeface="Times New Roman"/>
              </a:rPr>
              <a:t>Daisy Gonzales, Deputy Chancellor</a:t>
            </a:r>
            <a:br>
              <a:rPr lang="en-US" sz="2400" cap="none" dirty="0">
                <a:latin typeface="+mn-lt"/>
                <a:cs typeface="Times New Roman"/>
              </a:rPr>
            </a:br>
            <a:r>
              <a:rPr lang="en-US" sz="2400" cap="none" dirty="0">
                <a:latin typeface="+mn-lt"/>
                <a:cs typeface="Times New Roman"/>
              </a:rPr>
              <a:t>Cindy </a:t>
            </a:r>
            <a:r>
              <a:rPr lang="en-US" sz="2400" cap="none" dirty="0" err="1">
                <a:latin typeface="+mn-lt"/>
                <a:cs typeface="Times New Roman"/>
              </a:rPr>
              <a:t>Vyskocil</a:t>
            </a:r>
            <a:r>
              <a:rPr lang="en-US" sz="2400" cap="none" dirty="0">
                <a:latin typeface="+mn-lt"/>
                <a:cs typeface="Times New Roman"/>
              </a:rPr>
              <a:t>, President of ACHRO</a:t>
            </a:r>
            <a:br>
              <a:rPr lang="en-US" sz="2400" cap="none" dirty="0">
                <a:latin typeface="+mn-lt"/>
                <a:cs typeface="Times New Roman"/>
              </a:rPr>
            </a:br>
            <a:r>
              <a:rPr lang="en-US" sz="2400" cap="none" dirty="0">
                <a:latin typeface="+mn-lt"/>
                <a:cs typeface="Times New Roman"/>
              </a:rPr>
              <a:t>John Stanskas, ASCCC President</a:t>
            </a:r>
            <a:br>
              <a:rPr lang="en-US" sz="2400" cap="none" dirty="0">
                <a:latin typeface="+mn-lt"/>
                <a:cs typeface="Times New Roman"/>
              </a:rPr>
            </a:br>
            <a:br>
              <a:rPr lang="en-US" sz="2400" cap="none" dirty="0">
                <a:latin typeface="+mn-lt"/>
                <a:cs typeface="Times New Roman"/>
              </a:rPr>
            </a:br>
            <a:r>
              <a:rPr lang="en-US" sz="1600" cap="none" dirty="0">
                <a:solidFill>
                  <a:srgbClr val="FF0000"/>
                </a:solidFill>
                <a:latin typeface="+mn-lt"/>
                <a:cs typeface="Times New Roman"/>
              </a:rPr>
              <a:t>Fall 2018 Plenary Session</a:t>
            </a:r>
            <a:br>
              <a:rPr lang="en-US" sz="1600" cap="none" dirty="0">
                <a:solidFill>
                  <a:srgbClr val="FF0000"/>
                </a:solidFill>
                <a:latin typeface="+mn-lt"/>
                <a:cs typeface="Times New Roman"/>
              </a:rPr>
            </a:br>
            <a:r>
              <a:rPr lang="en-US" sz="1600" cap="none" dirty="0">
                <a:solidFill>
                  <a:srgbClr val="FF0000"/>
                </a:solidFill>
                <a:latin typeface="+mn-lt"/>
                <a:cs typeface="Times New Roman"/>
              </a:rPr>
              <a:t>Friday General Session 4, November 2, 2018</a:t>
            </a:r>
          </a:p>
        </p:txBody>
      </p:sp>
      <p:pic>
        <p:nvPicPr>
          <p:cNvPr id="5" name="Picture 4" descr="ASCCC_Logo"/>
          <p:cNvPicPr/>
          <p:nvPr/>
        </p:nvPicPr>
        <p:blipFill>
          <a:blip r:embed="rId4"/>
          <a:srcRect/>
          <a:stretch>
            <a:fillRect/>
          </a:stretch>
        </p:blipFill>
        <p:spPr bwMode="auto">
          <a:xfrm>
            <a:off x="2141950" y="400049"/>
            <a:ext cx="4816258" cy="1478855"/>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2E9-EA44-1E49-8EF1-4CCE6A51341F}"/>
              </a:ext>
            </a:extLst>
          </p:cNvPr>
          <p:cNvSpPr>
            <a:spLocks noGrp="1"/>
          </p:cNvSpPr>
          <p:nvPr>
            <p:ph type="title"/>
          </p:nvPr>
        </p:nvSpPr>
        <p:spPr/>
        <p:txBody>
          <a:bodyPr/>
          <a:lstStyle/>
          <a:p>
            <a:r>
              <a:rPr lang="en-US" dirty="0"/>
              <a:t>Take </a:t>
            </a:r>
            <a:r>
              <a:rPr lang="en-US" dirty="0" err="1"/>
              <a:t>Aways</a:t>
            </a:r>
            <a:r>
              <a:rPr lang="en-US" dirty="0"/>
              <a:t>:  What you can do </a:t>
            </a:r>
          </a:p>
        </p:txBody>
      </p:sp>
      <p:sp>
        <p:nvSpPr>
          <p:cNvPr id="3" name="Content Placeholder 2">
            <a:extLst>
              <a:ext uri="{FF2B5EF4-FFF2-40B4-BE49-F238E27FC236}">
                <a16:creationId xmlns:a16="http://schemas.microsoft.com/office/drawing/2014/main" id="{06C98323-C11A-BE48-BB01-CEFEFBC1DF15}"/>
              </a:ext>
            </a:extLst>
          </p:cNvPr>
          <p:cNvSpPr>
            <a:spLocks noGrp="1"/>
          </p:cNvSpPr>
          <p:nvPr>
            <p:ph idx="1"/>
          </p:nvPr>
        </p:nvSpPr>
        <p:spPr/>
        <p:txBody>
          <a:bodyPr>
            <a:normAutofit lnSpcReduction="10000"/>
          </a:bodyPr>
          <a:lstStyle/>
          <a:p>
            <a:r>
              <a:rPr lang="en-US" dirty="0"/>
              <a:t>Appointment of hiring committees – senate presidents appoint all faculty, exercise that duty with equity in mind</a:t>
            </a:r>
          </a:p>
          <a:p>
            <a:endParaRPr lang="en-US" dirty="0"/>
          </a:p>
          <a:p>
            <a:r>
              <a:rPr lang="en-US" dirty="0"/>
              <a:t>Recruit and Mentor diverse part-time faculty</a:t>
            </a:r>
          </a:p>
          <a:p>
            <a:endParaRPr lang="en-US" dirty="0"/>
          </a:p>
          <a:p>
            <a:r>
              <a:rPr lang="en-US" dirty="0"/>
              <a:t>Insist on professional development for hiring committee members specifically and the college community in general regarding diversity and hiring processes</a:t>
            </a:r>
          </a:p>
          <a:p>
            <a:pPr marL="0" indent="0">
              <a:buNone/>
            </a:pPr>
            <a:endParaRPr lang="en-US" dirty="0"/>
          </a:p>
          <a:p>
            <a:r>
              <a:rPr lang="en-US" dirty="0"/>
              <a:t>Understand that this is a decade long endeavor, not something that will be solved in one session or one year.  Future focus needs to include efforts to retain employees and shift the culture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0329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6AD510-4719-5941-ACA0-619B23ABB570}"/>
              </a:ext>
            </a:extLst>
          </p:cNvPr>
          <p:cNvPicPr>
            <a:picLocks noChangeAspect="1"/>
          </p:cNvPicPr>
          <p:nvPr/>
        </p:nvPicPr>
        <p:blipFill>
          <a:blip r:embed="rId2">
            <a:alphaModFix amt="16000"/>
          </a:blip>
          <a:stretch>
            <a:fillRect/>
          </a:stretch>
        </p:blipFill>
        <p:spPr>
          <a:xfrm>
            <a:off x="457200" y="1600200"/>
            <a:ext cx="8229600" cy="4279392"/>
          </a:xfrm>
          <a:prstGeom prst="rect">
            <a:avLst/>
          </a:prstGeom>
        </p:spPr>
      </p:pic>
      <p:sp>
        <p:nvSpPr>
          <p:cNvPr id="2" name="Title 1">
            <a:extLst>
              <a:ext uri="{FF2B5EF4-FFF2-40B4-BE49-F238E27FC236}">
                <a16:creationId xmlns:a16="http://schemas.microsoft.com/office/drawing/2014/main" id="{479BE2E9-EA44-1E49-8EF1-4CCE6A51341F}"/>
              </a:ext>
            </a:extLst>
          </p:cNvPr>
          <p:cNvSpPr>
            <a:spLocks noGrp="1"/>
          </p:cNvSpPr>
          <p:nvPr>
            <p:ph type="title"/>
          </p:nvPr>
        </p:nvSpPr>
        <p:spPr/>
        <p:txBody>
          <a:bodyPr/>
          <a:lstStyle/>
          <a:p>
            <a:r>
              <a:rPr lang="en-US" dirty="0"/>
              <a:t>Take </a:t>
            </a:r>
            <a:r>
              <a:rPr lang="en-US" dirty="0" err="1"/>
              <a:t>Aways</a:t>
            </a:r>
            <a:r>
              <a:rPr lang="en-US" dirty="0"/>
              <a:t>:  What you can do </a:t>
            </a:r>
          </a:p>
        </p:txBody>
      </p:sp>
      <p:sp>
        <p:nvSpPr>
          <p:cNvPr id="3" name="Content Placeholder 2">
            <a:extLst>
              <a:ext uri="{FF2B5EF4-FFF2-40B4-BE49-F238E27FC236}">
                <a16:creationId xmlns:a16="http://schemas.microsoft.com/office/drawing/2014/main" id="{06C98323-C11A-BE48-BB01-CEFEFBC1DF15}"/>
              </a:ext>
            </a:extLst>
          </p:cNvPr>
          <p:cNvSpPr>
            <a:spLocks noGrp="1"/>
          </p:cNvSpPr>
          <p:nvPr>
            <p:ph idx="1"/>
          </p:nvPr>
        </p:nvSpPr>
        <p:spPr>
          <a:xfrm>
            <a:off x="457200" y="1600200"/>
            <a:ext cx="8229600" cy="4876800"/>
          </a:xfrm>
        </p:spPr>
        <p:txBody>
          <a:bodyPr>
            <a:normAutofit lnSpcReduction="10000"/>
          </a:bodyPr>
          <a:lstStyle/>
          <a:p>
            <a:r>
              <a:rPr lang="en-US" dirty="0"/>
              <a:t>Attend and send representatives to</a:t>
            </a:r>
          </a:p>
          <a:p>
            <a:endParaRPr lang="en-US" dirty="0"/>
          </a:p>
          <a:p>
            <a:pPr marL="0" indent="0">
              <a:buNone/>
            </a:pPr>
            <a:r>
              <a:rPr lang="en-US" dirty="0"/>
              <a:t>BUILDING DIVERSITY SUMMIT     </a:t>
            </a:r>
          </a:p>
          <a:p>
            <a:pPr marL="0" indent="0">
              <a:buNone/>
            </a:pPr>
            <a:r>
              <a:rPr lang="en-US" dirty="0"/>
              <a:t>	February 8-9, Los Angeles</a:t>
            </a:r>
          </a:p>
          <a:p>
            <a:pPr marL="0" indent="0">
              <a:buNone/>
            </a:pPr>
            <a:endParaRPr lang="en-US" dirty="0"/>
          </a:p>
          <a:p>
            <a:pPr marL="0" indent="0">
              <a:buNone/>
            </a:pPr>
            <a:r>
              <a:rPr lang="en-US" dirty="0"/>
              <a:t>TRAINING FOR HIRING COMMITTEE APPOINTEES</a:t>
            </a:r>
          </a:p>
          <a:p>
            <a:pPr marL="0" indent="0">
              <a:buNone/>
            </a:pPr>
            <a:r>
              <a:rPr lang="en-US" dirty="0"/>
              <a:t>	February 21, Bakersfield College</a:t>
            </a:r>
          </a:p>
          <a:p>
            <a:pPr marL="0" indent="0">
              <a:buNone/>
            </a:pPr>
            <a:r>
              <a:rPr lang="en-US" dirty="0"/>
              <a:t>	February 25, Butte College</a:t>
            </a:r>
          </a:p>
          <a:p>
            <a:pPr marL="0" indent="0">
              <a:buNone/>
            </a:pPr>
            <a:r>
              <a:rPr lang="en-US" dirty="0"/>
              <a:t>	February 28, Norco College</a:t>
            </a:r>
          </a:p>
          <a:p>
            <a:endParaRPr lang="en-US" dirty="0"/>
          </a:p>
          <a:p>
            <a:pPr marL="0" indent="0">
              <a:buNone/>
            </a:pPr>
            <a:r>
              <a:rPr lang="en-US" dirty="0"/>
              <a:t>You can always request a technical visit from the ASCCC tailored to your needs by emailing </a:t>
            </a:r>
            <a:r>
              <a:rPr lang="en-US" dirty="0">
                <a:hlinkClick r:id="rId3"/>
              </a:rPr>
              <a:t>info@asccc.org</a:t>
            </a:r>
            <a:r>
              <a:rPr lang="en-US" dirty="0"/>
              <a:t> </a:t>
            </a:r>
          </a:p>
          <a:p>
            <a:endParaRPr lang="en-US" dirty="0"/>
          </a:p>
          <a:p>
            <a:endParaRPr lang="en-US" dirty="0"/>
          </a:p>
          <a:p>
            <a:endParaRPr lang="en-US" dirty="0"/>
          </a:p>
          <a:p>
            <a:endParaRPr lang="en-US" dirty="0"/>
          </a:p>
          <a:p>
            <a:endParaRPr lang="en-US" dirty="0"/>
          </a:p>
        </p:txBody>
      </p:sp>
      <p:pic>
        <p:nvPicPr>
          <p:cNvPr id="1025" name="Picture 1" descr="/var/folders/7n/hp04rkl508db97pkts0ck9ww0000gp/T/com.microsoft.Word/WebArchiveCopyPasteTempFiles/9601a2d30f9a9b9a1b885f77cfee8d04.png">
            <a:extLst>
              <a:ext uri="{FF2B5EF4-FFF2-40B4-BE49-F238E27FC236}">
                <a16:creationId xmlns:a16="http://schemas.microsoft.com/office/drawing/2014/main" id="{962A1A4D-32DC-C14F-9B9D-3CA2862C1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2057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atents4life.com/wp-content/uploads/2014/07/iStock_000041330984_Small.jpg">
            <a:extLst>
              <a:ext uri="{FF2B5EF4-FFF2-40B4-BE49-F238E27FC236}">
                <a16:creationId xmlns:a16="http://schemas.microsoft.com/office/drawing/2014/main" id="{3C278FE6-B20D-42EF-BAE5-12D4530BF71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38826" y="1167008"/>
            <a:ext cx="7861318" cy="508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4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A330-EA48-EE4E-9DB3-0F318F07A660}"/>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3996A9E3-0E77-1849-8C63-8F33F7D2D21F}"/>
              </a:ext>
            </a:extLst>
          </p:cNvPr>
          <p:cNvSpPr>
            <a:spLocks noGrp="1"/>
          </p:cNvSpPr>
          <p:nvPr>
            <p:ph idx="1"/>
          </p:nvPr>
        </p:nvSpPr>
        <p:spPr/>
        <p:txBody>
          <a:bodyPr/>
          <a:lstStyle/>
          <a:p>
            <a:r>
              <a:rPr lang="en-US" dirty="0"/>
              <a:t>Data and Goals</a:t>
            </a:r>
          </a:p>
          <a:p>
            <a:r>
              <a:rPr lang="en-US" dirty="0"/>
              <a:t>Systems and Pressures</a:t>
            </a:r>
          </a:p>
          <a:p>
            <a:r>
              <a:rPr lang="en-US" dirty="0"/>
              <a:t>Introductions and perspectives </a:t>
            </a:r>
          </a:p>
          <a:p>
            <a:r>
              <a:rPr lang="en-US" dirty="0"/>
              <a:t>What academic senate presidents can do</a:t>
            </a:r>
          </a:p>
          <a:p>
            <a:r>
              <a:rPr lang="en-US" dirty="0"/>
              <a:t>Questions</a:t>
            </a:r>
          </a:p>
          <a:p>
            <a:endParaRPr lang="en-US" dirty="0"/>
          </a:p>
          <a:p>
            <a:endParaRPr lang="en-US" dirty="0"/>
          </a:p>
        </p:txBody>
      </p:sp>
      <p:pic>
        <p:nvPicPr>
          <p:cNvPr id="4" name="Picture 3">
            <a:extLst>
              <a:ext uri="{FF2B5EF4-FFF2-40B4-BE49-F238E27FC236}">
                <a16:creationId xmlns:a16="http://schemas.microsoft.com/office/drawing/2014/main" id="{73D4569B-6CA6-C24A-9C9E-291BAA30BEC3}"/>
              </a:ext>
            </a:extLst>
          </p:cNvPr>
          <p:cNvPicPr>
            <a:picLocks noChangeAspect="1"/>
          </p:cNvPicPr>
          <p:nvPr/>
        </p:nvPicPr>
        <p:blipFill>
          <a:blip r:embed="rId3"/>
          <a:stretch>
            <a:fillRect/>
          </a:stretch>
        </p:blipFill>
        <p:spPr>
          <a:xfrm>
            <a:off x="177800" y="3937000"/>
            <a:ext cx="8509000" cy="2921000"/>
          </a:xfrm>
          <a:prstGeom prst="rect">
            <a:avLst/>
          </a:prstGeom>
        </p:spPr>
      </p:pic>
    </p:spTree>
    <p:extLst>
      <p:ext uri="{BB962C8B-B14F-4D97-AF65-F5344CB8AC3E}">
        <p14:creationId xmlns:p14="http://schemas.microsoft.com/office/powerpoint/2010/main" val="16698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CE3E-067C-A940-A395-1F3F11904F3E}"/>
              </a:ext>
            </a:extLst>
          </p:cNvPr>
          <p:cNvSpPr>
            <a:spLocks noGrp="1"/>
          </p:cNvSpPr>
          <p:nvPr>
            <p:ph type="title"/>
          </p:nvPr>
        </p:nvSpPr>
        <p:spPr/>
        <p:txBody>
          <a:bodyPr/>
          <a:lstStyle/>
          <a:p>
            <a:endParaRPr lang="en-US"/>
          </a:p>
        </p:txBody>
      </p:sp>
      <p:pic>
        <p:nvPicPr>
          <p:cNvPr id="1025" name="Picture 1" descr="page15image2353657824">
            <a:extLst>
              <a:ext uri="{FF2B5EF4-FFF2-40B4-BE49-F238E27FC236}">
                <a16:creationId xmlns:a16="http://schemas.microsoft.com/office/drawing/2014/main" id="{ABC46D16-800B-A14A-9213-3F4F032333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37815"/>
            <a:ext cx="9144000" cy="677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0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6000-91F9-494F-906E-2A943175B6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93F402-7900-B048-AF31-C150C23F27BE}"/>
              </a:ext>
            </a:extLst>
          </p:cNvPr>
          <p:cNvSpPr>
            <a:spLocks noGrp="1"/>
          </p:cNvSpPr>
          <p:nvPr>
            <p:ph idx="1"/>
          </p:nvPr>
        </p:nvSpPr>
        <p:spPr/>
        <p:txBody>
          <a:bodyPr/>
          <a:lstStyle/>
          <a:p>
            <a:endParaRPr lang="en-US"/>
          </a:p>
        </p:txBody>
      </p:sp>
      <p:pic>
        <p:nvPicPr>
          <p:cNvPr id="2049" name="Picture 1" descr="page16image2354747088">
            <a:extLst>
              <a:ext uri="{FF2B5EF4-FFF2-40B4-BE49-F238E27FC236}">
                <a16:creationId xmlns:a16="http://schemas.microsoft.com/office/drawing/2014/main" id="{D4E84848-3B82-A145-95B6-81342EEC4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C30B-0EF1-614F-83BC-4A97505BD867}"/>
              </a:ext>
            </a:extLst>
          </p:cNvPr>
          <p:cNvSpPr>
            <a:spLocks noGrp="1"/>
          </p:cNvSpPr>
          <p:nvPr>
            <p:ph type="title"/>
          </p:nvPr>
        </p:nvSpPr>
        <p:spPr>
          <a:xfrm>
            <a:off x="254000" y="533400"/>
            <a:ext cx="8432800" cy="990600"/>
          </a:xfrm>
        </p:spPr>
        <p:txBody>
          <a:bodyPr>
            <a:normAutofit fontScale="90000"/>
          </a:bodyPr>
          <a:lstStyle/>
          <a:p>
            <a:r>
              <a:rPr lang="en-US" dirty="0"/>
              <a:t>Why is Faculty Diversification Important?</a:t>
            </a:r>
          </a:p>
        </p:txBody>
      </p:sp>
      <p:sp>
        <p:nvSpPr>
          <p:cNvPr id="3" name="Content Placeholder 2">
            <a:extLst>
              <a:ext uri="{FF2B5EF4-FFF2-40B4-BE49-F238E27FC236}">
                <a16:creationId xmlns:a16="http://schemas.microsoft.com/office/drawing/2014/main" id="{597EE129-7712-6C4B-8B16-7343542A7CC9}"/>
              </a:ext>
            </a:extLst>
          </p:cNvPr>
          <p:cNvSpPr>
            <a:spLocks noGrp="1"/>
          </p:cNvSpPr>
          <p:nvPr>
            <p:ph idx="1"/>
          </p:nvPr>
        </p:nvSpPr>
        <p:spPr/>
        <p:txBody>
          <a:bodyPr/>
          <a:lstStyle/>
          <a:p>
            <a:r>
              <a:rPr lang="en-US" dirty="0"/>
              <a:t>All qualified individuals should have equal opportunity to be hired by our system</a:t>
            </a:r>
          </a:p>
          <a:p>
            <a:endParaRPr lang="en-US" dirty="0"/>
          </a:p>
          <a:p>
            <a:r>
              <a:rPr lang="en-US" dirty="0"/>
              <a:t>Diversifying any workforce is healthy and spurs a richer dialog about service to our communities and provides insights into problem solving from a variety or lenses</a:t>
            </a:r>
          </a:p>
          <a:p>
            <a:endParaRPr lang="en-US" dirty="0"/>
          </a:p>
          <a:p>
            <a:r>
              <a:rPr lang="en-US" dirty="0"/>
              <a:t>Students respond to reflections of themselves and can be more successful when they recognize a similarity between their lived experience and that of figures of authority </a:t>
            </a:r>
          </a:p>
          <a:p>
            <a:endParaRPr lang="en-US" dirty="0"/>
          </a:p>
          <a:p>
            <a:endParaRPr lang="en-US" dirty="0"/>
          </a:p>
        </p:txBody>
      </p:sp>
    </p:spTree>
    <p:extLst>
      <p:ext uri="{BB962C8B-B14F-4D97-AF65-F5344CB8AC3E}">
        <p14:creationId xmlns:p14="http://schemas.microsoft.com/office/powerpoint/2010/main" val="308914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C30B-0EF1-614F-83BC-4A97505BD867}"/>
              </a:ext>
            </a:extLst>
          </p:cNvPr>
          <p:cNvSpPr>
            <a:spLocks noGrp="1"/>
          </p:cNvSpPr>
          <p:nvPr>
            <p:ph type="title"/>
          </p:nvPr>
        </p:nvSpPr>
        <p:spPr>
          <a:xfrm>
            <a:off x="254000" y="533400"/>
            <a:ext cx="8432800" cy="990600"/>
          </a:xfrm>
        </p:spPr>
        <p:txBody>
          <a:bodyPr>
            <a:normAutofit/>
          </a:bodyPr>
          <a:lstStyle/>
          <a:p>
            <a:r>
              <a:rPr lang="en-US" dirty="0"/>
              <a:t>Systems and Bureaucracies </a:t>
            </a:r>
          </a:p>
        </p:txBody>
      </p:sp>
      <p:sp>
        <p:nvSpPr>
          <p:cNvPr id="3" name="Content Placeholder 2">
            <a:extLst>
              <a:ext uri="{FF2B5EF4-FFF2-40B4-BE49-F238E27FC236}">
                <a16:creationId xmlns:a16="http://schemas.microsoft.com/office/drawing/2014/main" id="{597EE129-7712-6C4B-8B16-7343542A7CC9}"/>
              </a:ext>
            </a:extLst>
          </p:cNvPr>
          <p:cNvSpPr>
            <a:spLocks noGrp="1"/>
          </p:cNvSpPr>
          <p:nvPr>
            <p:ph idx="1"/>
          </p:nvPr>
        </p:nvSpPr>
        <p:spPr/>
        <p:txBody>
          <a:bodyPr/>
          <a:lstStyle/>
          <a:p>
            <a:r>
              <a:rPr lang="en-US" dirty="0"/>
              <a:t>Systems tend to be self-sustainable and resist change by either conscious or unconscious design.  </a:t>
            </a:r>
          </a:p>
          <a:p>
            <a:endParaRPr lang="en-US" dirty="0"/>
          </a:p>
          <a:p>
            <a:r>
              <a:rPr lang="en-US" dirty="0"/>
              <a:t>We can examine our systems – district or college – to find the unconscious design flaws, the implicit bias, that prevents us from ensuring that all qualified individuals have the opportunity to join us</a:t>
            </a:r>
          </a:p>
          <a:p>
            <a:endParaRPr lang="en-US" dirty="0"/>
          </a:p>
          <a:p>
            <a:endParaRPr lang="en-US" dirty="0"/>
          </a:p>
        </p:txBody>
      </p:sp>
      <p:pic>
        <p:nvPicPr>
          <p:cNvPr id="5" name="Picture 4">
            <a:extLst>
              <a:ext uri="{FF2B5EF4-FFF2-40B4-BE49-F238E27FC236}">
                <a16:creationId xmlns:a16="http://schemas.microsoft.com/office/drawing/2014/main" id="{2E02C4D5-9D4D-F845-BC67-5A6DE9D0D13C}"/>
              </a:ext>
            </a:extLst>
          </p:cNvPr>
          <p:cNvPicPr>
            <a:picLocks noChangeAspect="1"/>
          </p:cNvPicPr>
          <p:nvPr/>
        </p:nvPicPr>
        <p:blipFill>
          <a:blip r:embed="rId3"/>
          <a:stretch>
            <a:fillRect/>
          </a:stretch>
        </p:blipFill>
        <p:spPr>
          <a:xfrm>
            <a:off x="0" y="4419600"/>
            <a:ext cx="9144000" cy="2438400"/>
          </a:xfrm>
          <a:prstGeom prst="rect">
            <a:avLst/>
          </a:prstGeom>
        </p:spPr>
      </p:pic>
    </p:spTree>
    <p:extLst>
      <p:ext uri="{BB962C8B-B14F-4D97-AF65-F5344CB8AC3E}">
        <p14:creationId xmlns:p14="http://schemas.microsoft.com/office/powerpoint/2010/main" val="1108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C30B-0EF1-614F-83BC-4A97505BD867}"/>
              </a:ext>
            </a:extLst>
          </p:cNvPr>
          <p:cNvSpPr>
            <a:spLocks noGrp="1"/>
          </p:cNvSpPr>
          <p:nvPr>
            <p:ph type="title"/>
          </p:nvPr>
        </p:nvSpPr>
        <p:spPr>
          <a:xfrm>
            <a:off x="254000" y="533400"/>
            <a:ext cx="8432800" cy="990600"/>
          </a:xfrm>
        </p:spPr>
        <p:txBody>
          <a:bodyPr>
            <a:normAutofit/>
          </a:bodyPr>
          <a:lstStyle/>
          <a:p>
            <a:r>
              <a:rPr lang="en-US" dirty="0"/>
              <a:t>Systems and Bureaucracies </a:t>
            </a:r>
          </a:p>
        </p:txBody>
      </p:sp>
      <p:sp>
        <p:nvSpPr>
          <p:cNvPr id="3" name="Content Placeholder 2">
            <a:extLst>
              <a:ext uri="{FF2B5EF4-FFF2-40B4-BE49-F238E27FC236}">
                <a16:creationId xmlns:a16="http://schemas.microsoft.com/office/drawing/2014/main" id="{597EE129-7712-6C4B-8B16-7343542A7CC9}"/>
              </a:ext>
            </a:extLst>
          </p:cNvPr>
          <p:cNvSpPr>
            <a:spLocks noGrp="1"/>
          </p:cNvSpPr>
          <p:nvPr>
            <p:ph idx="1"/>
          </p:nvPr>
        </p:nvSpPr>
        <p:spPr/>
        <p:txBody>
          <a:bodyPr/>
          <a:lstStyle/>
          <a:p>
            <a:r>
              <a:rPr lang="en-US" dirty="0"/>
              <a:t>HR Application process</a:t>
            </a:r>
          </a:p>
          <a:p>
            <a:endParaRPr lang="en-US" dirty="0"/>
          </a:p>
          <a:p>
            <a:r>
              <a:rPr lang="en-US" dirty="0"/>
              <a:t>Construction of the job announcement</a:t>
            </a:r>
          </a:p>
          <a:p>
            <a:endParaRPr lang="en-US" dirty="0"/>
          </a:p>
          <a:p>
            <a:r>
              <a:rPr lang="en-US" dirty="0"/>
              <a:t>Appointment and convening of the hiring committee</a:t>
            </a:r>
          </a:p>
          <a:p>
            <a:endParaRPr lang="en-US" dirty="0"/>
          </a:p>
          <a:p>
            <a:r>
              <a:rPr lang="en-US" dirty="0"/>
              <a:t>Initial screening of applicants</a:t>
            </a:r>
          </a:p>
          <a:p>
            <a:endParaRPr lang="en-US" dirty="0"/>
          </a:p>
          <a:p>
            <a:r>
              <a:rPr lang="en-US" dirty="0"/>
              <a:t>Interview </a:t>
            </a:r>
          </a:p>
          <a:p>
            <a:endParaRPr lang="en-US" dirty="0"/>
          </a:p>
          <a:p>
            <a:r>
              <a:rPr lang="en-US" dirty="0"/>
              <a:t>Second level interview</a:t>
            </a:r>
          </a:p>
          <a:p>
            <a:endParaRPr lang="en-US" dirty="0"/>
          </a:p>
          <a:p>
            <a:endParaRPr lang="en-US" dirty="0"/>
          </a:p>
        </p:txBody>
      </p:sp>
      <p:pic>
        <p:nvPicPr>
          <p:cNvPr id="4" name="Picture 3">
            <a:extLst>
              <a:ext uri="{FF2B5EF4-FFF2-40B4-BE49-F238E27FC236}">
                <a16:creationId xmlns:a16="http://schemas.microsoft.com/office/drawing/2014/main" id="{D9CFEAF9-F021-F042-8C2D-E65FBAD9755D}"/>
              </a:ext>
            </a:extLst>
          </p:cNvPr>
          <p:cNvPicPr>
            <a:picLocks noChangeAspect="1"/>
          </p:cNvPicPr>
          <p:nvPr/>
        </p:nvPicPr>
        <p:blipFill>
          <a:blip r:embed="rId3"/>
          <a:stretch>
            <a:fillRect/>
          </a:stretch>
        </p:blipFill>
        <p:spPr>
          <a:xfrm>
            <a:off x="4678326" y="3918857"/>
            <a:ext cx="4465674" cy="2939143"/>
          </a:xfrm>
          <a:prstGeom prst="rect">
            <a:avLst/>
          </a:prstGeom>
        </p:spPr>
      </p:pic>
    </p:spTree>
    <p:extLst>
      <p:ext uri="{BB962C8B-B14F-4D97-AF65-F5344CB8AC3E}">
        <p14:creationId xmlns:p14="http://schemas.microsoft.com/office/powerpoint/2010/main" val="231437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C30B-0EF1-614F-83BC-4A97505BD867}"/>
              </a:ext>
            </a:extLst>
          </p:cNvPr>
          <p:cNvSpPr>
            <a:spLocks noGrp="1"/>
          </p:cNvSpPr>
          <p:nvPr>
            <p:ph type="title"/>
          </p:nvPr>
        </p:nvSpPr>
        <p:spPr>
          <a:xfrm>
            <a:off x="254000" y="533400"/>
            <a:ext cx="8432800" cy="990600"/>
          </a:xfrm>
        </p:spPr>
        <p:txBody>
          <a:bodyPr>
            <a:normAutofit/>
          </a:bodyPr>
          <a:lstStyle/>
          <a:p>
            <a:r>
              <a:rPr lang="en-US" dirty="0"/>
              <a:t>Perspectives</a:t>
            </a:r>
          </a:p>
        </p:txBody>
      </p:sp>
      <p:sp>
        <p:nvSpPr>
          <p:cNvPr id="3" name="Content Placeholder 2">
            <a:extLst>
              <a:ext uri="{FF2B5EF4-FFF2-40B4-BE49-F238E27FC236}">
                <a16:creationId xmlns:a16="http://schemas.microsoft.com/office/drawing/2014/main" id="{597EE129-7712-6C4B-8B16-7343542A7CC9}"/>
              </a:ext>
            </a:extLst>
          </p:cNvPr>
          <p:cNvSpPr>
            <a:spLocks noGrp="1"/>
          </p:cNvSpPr>
          <p:nvPr>
            <p:ph idx="1"/>
          </p:nvPr>
        </p:nvSpPr>
        <p:spPr>
          <a:xfrm>
            <a:off x="457200" y="1079500"/>
            <a:ext cx="8229600" cy="4953000"/>
          </a:xfrm>
          <a:noFill/>
        </p:spPr>
        <p:txBody>
          <a:bodyPr/>
          <a:lstStyle/>
          <a:p>
            <a:endParaRPr lang="en-US" dirty="0"/>
          </a:p>
          <a:p>
            <a:endParaRPr lang="en-US" dirty="0">
              <a:cs typeface="Times New Roman"/>
            </a:endParaRPr>
          </a:p>
          <a:p>
            <a:r>
              <a:rPr lang="en-US" dirty="0">
                <a:cs typeface="Times New Roman"/>
              </a:rPr>
              <a:t>Daisy Gonzales, Deputy Chancellor </a:t>
            </a:r>
          </a:p>
          <a:p>
            <a:r>
              <a:rPr lang="en-US" dirty="0">
                <a:cs typeface="Times New Roman"/>
              </a:rPr>
              <a:t>Cindy </a:t>
            </a:r>
            <a:r>
              <a:rPr lang="en-US" dirty="0" err="1">
                <a:cs typeface="Times New Roman"/>
              </a:rPr>
              <a:t>Vyskocil</a:t>
            </a:r>
            <a:r>
              <a:rPr lang="en-US" dirty="0">
                <a:cs typeface="Times New Roman"/>
              </a:rPr>
              <a:t>, President of ACHRO</a:t>
            </a:r>
          </a:p>
          <a:p>
            <a:r>
              <a:rPr lang="en-US" dirty="0">
                <a:cs typeface="Times New Roman"/>
              </a:rPr>
              <a:t>Lori Adrian, Coastline College President</a:t>
            </a:r>
            <a:br>
              <a:rPr lang="en-US" dirty="0">
                <a:cs typeface="Times New Roman"/>
              </a:rPr>
            </a:br>
            <a:r>
              <a:rPr lang="en-US" dirty="0">
                <a:cs typeface="Times New Roman"/>
              </a:rPr>
              <a:t>Ned </a:t>
            </a:r>
            <a:r>
              <a:rPr lang="en-US" dirty="0" err="1">
                <a:cs typeface="Times New Roman"/>
              </a:rPr>
              <a:t>Doffoney</a:t>
            </a:r>
            <a:r>
              <a:rPr lang="en-US" dirty="0">
                <a:cs typeface="Times New Roman"/>
              </a:rPr>
              <a:t>, Chancellor Emeritus NOCCCD</a:t>
            </a:r>
            <a:br>
              <a:rPr lang="en-US" dirty="0">
                <a:cs typeface="Times New Roman"/>
              </a:rPr>
            </a:br>
            <a:r>
              <a:rPr lang="en-US" dirty="0">
                <a:cs typeface="Times New Roman"/>
              </a:rPr>
              <a:t>John Stanskas, ASCCC President</a:t>
            </a:r>
            <a:br>
              <a:rPr lang="en-US" dirty="0">
                <a:cs typeface="Times New Roman"/>
              </a:rPr>
            </a:br>
            <a:endParaRPr lang="en-US" dirty="0"/>
          </a:p>
        </p:txBody>
      </p:sp>
      <p:pic>
        <p:nvPicPr>
          <p:cNvPr id="5" name="Picture 4">
            <a:extLst>
              <a:ext uri="{FF2B5EF4-FFF2-40B4-BE49-F238E27FC236}">
                <a16:creationId xmlns:a16="http://schemas.microsoft.com/office/drawing/2014/main" id="{7E9F2796-1553-7843-8009-9ABCB699D2EB}"/>
              </a:ext>
            </a:extLst>
          </p:cNvPr>
          <p:cNvPicPr>
            <a:picLocks noChangeAspect="1"/>
          </p:cNvPicPr>
          <p:nvPr/>
        </p:nvPicPr>
        <p:blipFill>
          <a:blip r:embed="rId3"/>
          <a:stretch>
            <a:fillRect/>
          </a:stretch>
        </p:blipFill>
        <p:spPr>
          <a:xfrm>
            <a:off x="6756400" y="3926689"/>
            <a:ext cx="2387600" cy="2931311"/>
          </a:xfrm>
          <a:prstGeom prst="rect">
            <a:avLst/>
          </a:prstGeom>
        </p:spPr>
      </p:pic>
    </p:spTree>
    <p:extLst>
      <p:ext uri="{BB962C8B-B14F-4D97-AF65-F5344CB8AC3E}">
        <p14:creationId xmlns:p14="http://schemas.microsoft.com/office/powerpoint/2010/main" val="120829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98323-C11A-BE48-BB01-CEFEFBC1DF15}"/>
              </a:ext>
            </a:extLst>
          </p:cNvPr>
          <p:cNvSpPr>
            <a:spLocks noGrp="1"/>
          </p:cNvSpPr>
          <p:nvPr>
            <p:ph idx="1"/>
          </p:nvPr>
        </p:nvSpPr>
        <p:spPr>
          <a:xfrm>
            <a:off x="457200" y="1600200"/>
            <a:ext cx="8229600" cy="4876800"/>
          </a:xfrm>
        </p:spPr>
        <p:txBody>
          <a:bodyPr>
            <a:normAutofit/>
          </a:bodyPr>
          <a:lstStyle/>
          <a:p>
            <a:r>
              <a:rPr lang="en-US" dirty="0"/>
              <a:t>Examine processes and procedures for hiring through the lens of equity – rewrite them as needed</a:t>
            </a:r>
          </a:p>
          <a:p>
            <a:endParaRPr lang="en-US" dirty="0"/>
          </a:p>
          <a:p>
            <a:r>
              <a:rPr lang="en-US" dirty="0"/>
              <a:t>Partner with your CEO and/or CIO and CSSO to lead honest and open dialog about diversity and hiring processes</a:t>
            </a:r>
          </a:p>
          <a:p>
            <a:endParaRPr lang="en-US" dirty="0"/>
          </a:p>
          <a:p>
            <a:r>
              <a:rPr lang="en-US" dirty="0"/>
              <a:t>Support HR in revamping and spending money on recruitment and advertising, evaluation of the application processes</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4566DB35-C30F-DE49-8C9E-7B6DD82F5F09}"/>
              </a:ext>
            </a:extLst>
          </p:cNvPr>
          <p:cNvPicPr>
            <a:picLocks noChangeAspect="1"/>
          </p:cNvPicPr>
          <p:nvPr/>
        </p:nvPicPr>
        <p:blipFill>
          <a:blip r:embed="rId2"/>
          <a:stretch>
            <a:fillRect/>
          </a:stretch>
        </p:blipFill>
        <p:spPr>
          <a:xfrm>
            <a:off x="279400" y="5592726"/>
            <a:ext cx="8864600" cy="1265274"/>
          </a:xfrm>
          <a:prstGeom prst="rect">
            <a:avLst/>
          </a:prstGeom>
        </p:spPr>
      </p:pic>
      <p:sp>
        <p:nvSpPr>
          <p:cNvPr id="2" name="Title 1">
            <a:extLst>
              <a:ext uri="{FF2B5EF4-FFF2-40B4-BE49-F238E27FC236}">
                <a16:creationId xmlns:a16="http://schemas.microsoft.com/office/drawing/2014/main" id="{479BE2E9-EA44-1E49-8EF1-4CCE6A51341F}"/>
              </a:ext>
            </a:extLst>
          </p:cNvPr>
          <p:cNvSpPr>
            <a:spLocks noGrp="1"/>
          </p:cNvSpPr>
          <p:nvPr>
            <p:ph type="title"/>
          </p:nvPr>
        </p:nvSpPr>
        <p:spPr/>
        <p:txBody>
          <a:bodyPr/>
          <a:lstStyle/>
          <a:p>
            <a:r>
              <a:rPr lang="en-US" dirty="0"/>
              <a:t>Take </a:t>
            </a:r>
            <a:r>
              <a:rPr lang="en-US" dirty="0" err="1"/>
              <a:t>Aways</a:t>
            </a:r>
            <a:r>
              <a:rPr lang="en-US" dirty="0"/>
              <a:t>:  What you can do </a:t>
            </a:r>
          </a:p>
        </p:txBody>
      </p:sp>
    </p:spTree>
    <p:extLst>
      <p:ext uri="{BB962C8B-B14F-4D97-AF65-F5344CB8AC3E}">
        <p14:creationId xmlns:p14="http://schemas.microsoft.com/office/powerpoint/2010/main" val="2137544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F28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933</TotalTime>
  <Words>490</Words>
  <Application>Microsoft Macintosh PowerPoint</Application>
  <PresentationFormat>On-screen Show (4:3)</PresentationFormat>
  <Paragraphs>84</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Clarity</vt:lpstr>
      <vt:lpstr> Faculty Diversification  Lori Adrian, Coastline College President Ned Doffoney, Chancellor Emeritus NOCCCD Daisy Gonzales, Deputy Chancellor Cindy Vyskocil, President of ACHRO John Stanskas, ASCCC President  Fall 2018 Plenary Session Friday General Session 4, November 2, 2018</vt:lpstr>
      <vt:lpstr>Overview</vt:lpstr>
      <vt:lpstr>PowerPoint Presentation</vt:lpstr>
      <vt:lpstr>PowerPoint Presentation</vt:lpstr>
      <vt:lpstr>Why is Faculty Diversification Important?</vt:lpstr>
      <vt:lpstr>Systems and Bureaucracies </vt:lpstr>
      <vt:lpstr>Systems and Bureaucracies </vt:lpstr>
      <vt:lpstr>Perspectives</vt:lpstr>
      <vt:lpstr>Take Aways:  What you can do </vt:lpstr>
      <vt:lpstr>Take Aways:  What you can do </vt:lpstr>
      <vt:lpstr>Take Aways:  What you can do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May;Carrie Roberson</dc:creator>
  <cp:lastModifiedBy>Stanskas, Peter-John</cp:lastModifiedBy>
  <cp:revision>163</cp:revision>
  <cp:lastPrinted>2018-04-10T18:18:15Z</cp:lastPrinted>
  <dcterms:created xsi:type="dcterms:W3CDTF">2015-10-21T19:14:41Z</dcterms:created>
  <dcterms:modified xsi:type="dcterms:W3CDTF">2018-10-30T02:29:31Z</dcterms:modified>
</cp:coreProperties>
</file>