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81" r:id="rId3"/>
    <p:sldId id="261" r:id="rId4"/>
    <p:sldId id="282" r:id="rId5"/>
    <p:sldId id="283" r:id="rId6"/>
    <p:sldId id="284" r:id="rId7"/>
    <p:sldId id="280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3"/>
    <p:restoredTop sz="70376"/>
  </p:normalViewPr>
  <p:slideViewPr>
    <p:cSldViewPr snapToGrid="0" snapToObjects="1">
      <p:cViewPr>
        <p:scale>
          <a:sx n="75" d="100"/>
          <a:sy n="75" d="100"/>
        </p:scale>
        <p:origin x="16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50FCCD1-1911-A546-84C2-BC5FCBB51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9913FB-7893-BE4E-A89A-8FA7CB826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640F6E-FB3B-C643-8371-EC79A26267BB}" type="datetimeFigureOut">
              <a:rPr lang="en-US"/>
              <a:pPr>
                <a:defRPr/>
              </a:pPr>
              <a:t>6/17/21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F30DDE-9A68-3E4D-A87E-14DCA109E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2BAAF4-6F15-F746-B45D-0443E339D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3744A-90E3-9644-8C3F-2014586A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B08727C-47B6-9644-9498-635FE25C6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6E24C-9683-1C42-902F-E5436AFAE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4B3B6-0FED-D04D-98E5-83B6415910EA}" type="datetimeFigureOut">
              <a:rPr lang="en-US"/>
              <a:pPr>
                <a:defRPr/>
              </a:pPr>
              <a:t>6/17/21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6CC8565-74CD-F146-B4E3-4273F8C61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2906178-6DF2-0640-A5DA-CC068B435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090E28-5A4B-9741-A98D-2AB5E57BB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AFD77C-4F8D-3A43-8152-CB9D552C5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DA6944-B3EF-6B4F-89E7-EA41C8125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a0e2405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dfa0e2405b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 smtClean="0"/>
              <a:t>How do we encourage faculty to move from high stakes testing to authentic assessment?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 smtClean="0"/>
              <a:t>How do you encourage departments to begin a cultural curriculum audit that includes syllabi, textbook, resources (including textbook selections), and content review?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gdfa0e2405b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92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a0e2405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dfa0e2405b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gdfa0e2405b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79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a0e2405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dfa0e2405b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200" dirty="0" smtClean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What policies, practices, or supports can CIOs and CSSOs put into place to address promote equitable teaching practices? </a:t>
            </a:r>
            <a:endParaRPr lang="en" sz="800" dirty="0" smtClean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gdfa0e2405b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81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a0e2405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dfa0e2405b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gdfa0e2405b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fa0e2405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dfa0e2405b_1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Idea- Teaching and learning series – includes hybrid flex, etc. – provide a schedule of dates (ASCCC, CCCDO, CIO and CSSO) – tie to DEI work</a:t>
            </a:r>
            <a:endParaRPr/>
          </a:p>
        </p:txBody>
      </p:sp>
      <p:sp>
        <p:nvSpPr>
          <p:cNvPr id="316" name="Google Shape;316;gdfa0e2405b_1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58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3294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7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5262034" y="685800"/>
            <a:ext cx="6240989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1219170" lvl="1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867"/>
            </a:lvl2pPr>
            <a:lvl3pPr marL="1828754" lvl="2" indent="-44872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700"/>
              <a:buChar char="•"/>
              <a:defRPr sz="1600"/>
            </a:lvl3pPr>
            <a:lvl4pPr marL="2438339" lvl="3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/>
            </a:lvl4pPr>
            <a:lvl5pPr marL="3047924" lvl="4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/>
            </a:lvl5pPr>
            <a:lvl6pPr marL="3657509" lvl="5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/>
            </a:lvl6pPr>
            <a:lvl7pPr marL="4267093" lvl="6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/>
            </a:lvl7pPr>
            <a:lvl8pPr marL="4876678" lvl="7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/>
            </a:lvl8pPr>
            <a:lvl9pPr marL="5486263" lvl="8" indent="-431789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500"/>
              <a:buChar char="•"/>
              <a:defRPr sz="1467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1484313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700"/>
              <a:buNone/>
              <a:defRPr sz="1600"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None/>
              <a:defRPr sz="12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067"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933"/>
            </a:lvl5pPr>
            <a:lvl6pPr marL="3657509" lvl="5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933"/>
            </a:lvl6pPr>
            <a:lvl7pPr marL="4267093" lvl="6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933"/>
            </a:lvl7pPr>
            <a:lvl8pPr marL="4876678" lvl="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sz="933"/>
            </a:lvl8pPr>
            <a:lvl9pPr marL="5486263" lvl="8" indent="-304792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000"/>
              <a:buNone/>
              <a:defRPr sz="933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2572280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0951857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3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xmlns="" id="{6510BF65-0C03-E747-98C0-EB8748DFAAEB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rgbClr val="006393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F06088A0-6770-8842-AAB0-A6DCBD830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SCCC logo icon">
            <a:extLst>
              <a:ext uri="{FF2B5EF4-FFF2-40B4-BE49-F238E27FC236}">
                <a16:creationId xmlns:a16="http://schemas.microsoft.com/office/drawing/2014/main" xmlns="" id="{CA6626D6-0C8A-4D4D-91B2-DE99EDE24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xmlns="" id="{B7271532-3037-2346-AF9C-8177E827F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A80C-C703-6A42-9526-28B957E5C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xmlns="" id="{44FE5459-A402-FB42-AC0D-E0FF3CC42319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xmlns="" id="{B031F5E2-4C21-4F46-8C47-0FB44A710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xmlns="" id="{3F1DFAC4-3422-CC4B-94BC-AF8D95D29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EA8E-F2C1-F748-878A-C61AEC0E9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xmlns="" id="{2314A92D-EB3F-2C4B-8627-77F00AB3D247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xmlns="" id="{40E4AAF6-590B-524E-849F-CB60975D5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xmlns="" id="{84C2D47D-B4E2-2144-A1A8-709D7128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949E-1E58-A146-8787-2A5DB0B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xmlns="" id="{6F5915FB-CAAB-D74F-A521-80C11144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F3FF7C1B-BDD6-2548-8849-A85713EC5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717C-FF9A-4447-B61B-DCD0284B8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33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1467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484313" y="2667000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67" b="1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872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700"/>
              <a:buChar char="•"/>
              <a:defRPr sz="1600" b="1"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 b="1"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/>
            </a:lvl6pPr>
            <a:lvl7pPr marL="4267093" lvl="6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/>
            </a:lvl7pPr>
            <a:lvl8pPr marL="4876678" lvl="7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/>
            </a:lvl8pPr>
            <a:lvl9pPr marL="5486263" lvl="8" indent="-414856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300"/>
              <a:buChar char="•"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67" b="1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872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700"/>
              <a:buChar char="•"/>
              <a:defRPr sz="1600" b="1"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1467" b="1"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/>
            </a:lvl6pPr>
            <a:lvl7pPr marL="4267093" lvl="6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/>
            </a:lvl7pPr>
            <a:lvl8pPr marL="4876678" lvl="7" indent="-4148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00"/>
              <a:buChar char="•"/>
              <a:defRPr sz="1200"/>
            </a:lvl8pPr>
            <a:lvl9pPr marL="5486263" lvl="8" indent="-414856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300"/>
              <a:buChar char="•"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572280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0951857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73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484310" y="2667000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467"/>
            </a:lvl1pPr>
            <a:lvl2pPr marL="1219170" lvl="1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2pPr>
            <a:lvl3pPr marL="1828754" lvl="2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3pPr>
            <a:lvl4pPr marL="2438339" lvl="3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4pPr>
            <a:lvl5pPr marL="3047924" lvl="4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5pPr>
            <a:lvl6pPr marL="3657509" lvl="5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6pPr>
            <a:lvl7pPr marL="4267093" lvl="6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7pPr>
            <a:lvl8pPr marL="4876678" lvl="7" indent="-47412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 sz="1467"/>
            </a:lvl8pPr>
            <a:lvl9pPr marL="5486263" lvl="8" indent="-474121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2000"/>
              <a:buChar char="•"/>
              <a:defRPr sz="1467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572280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951857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6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26711622-0F8F-3540-87A5-2668501AC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D678B88-268D-1542-A01C-3B4EE34B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A9391C5F-C410-3C40-9617-A6E475C4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3C0E8B-95BA-9D4D-9575-C467F0629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xmlns="" id="{4C024CE1-8729-9A45-B64C-4C99EAD38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3727938"/>
            <a:ext cx="10433050" cy="27411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mtClean="0"/>
              <a:t>Follow-Up Conversations for </a:t>
            </a:r>
            <a:br>
              <a:rPr lang="en-US" altLang="en-US" smtClean="0"/>
            </a:br>
            <a:r>
              <a:rPr lang="en-US" altLang="en-US" smtClean="0"/>
              <a:t>One </a:t>
            </a:r>
            <a:r>
              <a:rPr lang="en-US" altLang="en-US" dirty="0" smtClean="0"/>
              <a:t>Community:</a:t>
            </a:r>
            <a:br>
              <a:rPr lang="en-US" altLang="en-US" dirty="0" smtClean="0"/>
            </a:br>
            <a:r>
              <a:rPr lang="en-US" altLang="en-US" dirty="0" smtClean="0"/>
              <a:t>Collaborating to Support </a:t>
            </a:r>
            <a:br>
              <a:rPr lang="en-US" altLang="en-US" dirty="0" smtClean="0"/>
            </a:br>
            <a:r>
              <a:rPr lang="en-US" altLang="en-US" dirty="0" smtClean="0"/>
              <a:t>Equitable Teaching and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spcBef>
                <a:spcPts val="1067"/>
              </a:spcBef>
              <a:buSzPts val="2300"/>
            </a:pPr>
            <a:r>
              <a:rPr lang="en" b="1" dirty="0" smtClean="0">
                <a:latin typeface="+mn-lt"/>
              </a:rPr>
              <a:t>Cheryl </a:t>
            </a:r>
            <a:r>
              <a:rPr lang="en" b="1" dirty="0" err="1">
                <a:latin typeface="+mn-lt"/>
              </a:rPr>
              <a:t>Aschenbach</a:t>
            </a:r>
            <a:r>
              <a:rPr lang="en" dirty="0">
                <a:latin typeface="+mn-lt"/>
              </a:rPr>
              <a:t/>
            </a:r>
            <a:br>
              <a:rPr lang="en" dirty="0">
                <a:latin typeface="+mn-lt"/>
              </a:rPr>
            </a:br>
            <a:r>
              <a:rPr lang="en" dirty="0">
                <a:latin typeface="+mn-lt"/>
                <a:ea typeface="Open Sans"/>
                <a:cs typeface="Open Sans"/>
                <a:sym typeface="Open Sans"/>
              </a:rPr>
              <a:t>ASCCC Secretary, Lassen College</a:t>
            </a:r>
          </a:p>
          <a:p>
            <a:pPr algn="r">
              <a:spcBef>
                <a:spcPts val="1067"/>
              </a:spcBef>
              <a:buSzPts val="2300"/>
            </a:pPr>
            <a:r>
              <a:rPr lang="en" b="1" dirty="0">
                <a:latin typeface="+mn-lt"/>
                <a:ea typeface="Open Sans"/>
                <a:cs typeface="Open Sans"/>
                <a:sym typeface="Open Sans"/>
              </a:rPr>
              <a:t>Dr. Karen Chow</a:t>
            </a:r>
            <a:br>
              <a:rPr lang="en" b="1" dirty="0">
                <a:latin typeface="+mn-lt"/>
                <a:ea typeface="Open Sans"/>
                <a:cs typeface="Open Sans"/>
                <a:sym typeface="Open Sans"/>
              </a:rPr>
            </a:br>
            <a:r>
              <a:rPr lang="en" dirty="0">
                <a:latin typeface="+mn-lt"/>
                <a:ea typeface="Open Sans"/>
                <a:cs typeface="Open Sans"/>
                <a:sym typeface="Open Sans"/>
              </a:rPr>
              <a:t>ASCCC Area B Representative, </a:t>
            </a:r>
            <a:r>
              <a:rPr lang="en" dirty="0" err="1">
                <a:latin typeface="+mn-lt"/>
                <a:ea typeface="Open Sans"/>
                <a:cs typeface="Open Sans"/>
                <a:sym typeface="Open Sans"/>
              </a:rPr>
              <a:t>DeAnza</a:t>
            </a:r>
            <a:r>
              <a:rPr lang="en" dirty="0"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" dirty="0" smtClean="0">
                <a:latin typeface="+mn-lt"/>
                <a:ea typeface="Open Sans"/>
                <a:cs typeface="Open Sans"/>
                <a:sym typeface="Open Sans"/>
              </a:rPr>
              <a:t>College</a:t>
            </a:r>
            <a:endParaRPr lang="en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FA80C-C703-6A42-9526-28B957E5C0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5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Dialog #1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sz="4800" dirty="0">
                <a:latin typeface="Open Sans"/>
                <a:ea typeface="Open Sans"/>
                <a:cs typeface="Open Sans"/>
                <a:sym typeface="Open Sans"/>
              </a:rPr>
              <a:t>How do we encourage faculty colleagues to identify and improve teaching practices that are not student-centered or equitable?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4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Dialog #2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067"/>
              </a:spcBef>
              <a:buSzPct val="100000"/>
              <a:buNone/>
            </a:pPr>
            <a:r>
              <a:rPr lang="en" sz="4800" dirty="0">
                <a:latin typeface="Open Sans"/>
                <a:ea typeface="Open Sans"/>
                <a:cs typeface="Open Sans"/>
                <a:sym typeface="Open Sans"/>
              </a:rPr>
              <a:t>What is scary or challenging about collaborating with CIOs and CSSOs to promote equitable learning practices?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Dialog #3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2172" indent="0">
              <a:spcBef>
                <a:spcPts val="1067"/>
              </a:spcBef>
              <a:buSzPct val="100000"/>
              <a:buNone/>
            </a:pPr>
            <a:r>
              <a:rPr lang="en" sz="4800" dirty="0">
                <a:latin typeface="Open Sans"/>
                <a:ea typeface="Open Sans"/>
                <a:cs typeface="Open Sans"/>
                <a:sym typeface="Open Sans"/>
              </a:rPr>
              <a:t>What do you need CIOs and CSSOs  to know or do? </a:t>
            </a:r>
            <a:endParaRPr lang="en-US" sz="48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32172" indent="0">
              <a:spcBef>
                <a:spcPts val="1067"/>
              </a:spcBef>
              <a:buSzPct val="100000"/>
              <a:buNone/>
            </a:pPr>
            <a:r>
              <a:rPr lang="en" sz="4800" dirty="0" smtClean="0"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" sz="4800" dirty="0">
                <a:latin typeface="Open Sans"/>
                <a:ea typeface="Open Sans"/>
                <a:cs typeface="Open Sans"/>
                <a:sym typeface="Open Sans"/>
              </a:rPr>
              <a:t>should they expect of faculty</a:t>
            </a:r>
            <a:r>
              <a:rPr lang="en" sz="4800" dirty="0" smtClean="0"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lang="en-US" sz="48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32172" indent="0">
              <a:spcBef>
                <a:spcPts val="1067"/>
              </a:spcBef>
              <a:buSzPct val="100000"/>
              <a:buNone/>
            </a:pPr>
            <a:r>
              <a:rPr lang="en-US" sz="4800" dirty="0" smtClean="0">
                <a:latin typeface="Open Sans"/>
                <a:ea typeface="Open Sans"/>
                <a:cs typeface="Open Sans"/>
                <a:sym typeface="Open Sans"/>
              </a:rPr>
              <a:t>How can they help faculty advance equitable teaching and learning?</a:t>
            </a:r>
            <a:endParaRPr lang="en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Dialog #4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2172" indent="0">
              <a:spcBef>
                <a:spcPts val="1067"/>
              </a:spcBef>
              <a:buSzPct val="100000"/>
              <a:buNone/>
            </a:pPr>
            <a:r>
              <a:rPr lang="en-US" sz="4800" dirty="0" smtClean="0">
                <a:latin typeface="Open Sans"/>
                <a:ea typeface="Open Sans"/>
                <a:cs typeface="Open Sans"/>
                <a:sym typeface="Open Sans"/>
              </a:rPr>
              <a:t>What can ASCCC do to help you partner with local administrations to advance equitable teaching and learning?</a:t>
            </a:r>
          </a:p>
          <a:p>
            <a:pPr marL="32172" indent="0">
              <a:spcBef>
                <a:spcPts val="1067"/>
              </a:spcBef>
              <a:buSzPct val="100000"/>
              <a:buNone/>
            </a:pPr>
            <a:r>
              <a:rPr lang="en-US" sz="4800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4800" dirty="0" smtClean="0">
                <a:latin typeface="Open Sans"/>
                <a:ea typeface="Open Sans"/>
                <a:cs typeface="Open Sans"/>
                <a:sym typeface="Open Sans"/>
              </a:rPr>
              <a:t>Resources? Positions? Support?</a:t>
            </a:r>
            <a:endParaRPr lang="en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1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buSzPts val="3000"/>
            </a:pPr>
            <a:r>
              <a:rPr lang="en-US" sz="5333" dirty="0" smtClean="0"/>
              <a:t>Questions?</a:t>
            </a:r>
            <a:endParaRPr sz="5333" dirty="0"/>
          </a:p>
        </p:txBody>
      </p:sp>
    </p:spTree>
    <p:extLst>
      <p:ext uri="{BB962C8B-B14F-4D97-AF65-F5344CB8AC3E}">
        <p14:creationId xmlns:p14="http://schemas.microsoft.com/office/powerpoint/2010/main" val="1214457736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1  -  Compatibility Mode" id="{3E6D1484-3BBD-4745-B211-CAEC55FD0E72}" vid="{6BFFB59E-2EC8-4D41-9B0D-FA85E4430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2021 ppt template 1</Template>
  <TotalTime>52</TotalTime>
  <Words>202</Words>
  <Application>Microsoft Macintosh PowerPoint</Application>
  <PresentationFormat>Widescreen</PresentationFormat>
  <Paragraphs>29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Gill Sans</vt:lpstr>
      <vt:lpstr>Open Sans</vt:lpstr>
      <vt:lpstr>Palatino</vt:lpstr>
      <vt:lpstr>Arial</vt:lpstr>
      <vt:lpstr>ASCCC Curriculum Inst. 2020 Theme</vt:lpstr>
      <vt:lpstr> Follow-Up Conversations for  One Community: Collaborating to Support  Equitable Teaching and Learning</vt:lpstr>
      <vt:lpstr>Presenters</vt:lpstr>
      <vt:lpstr>Dialog #1</vt:lpstr>
      <vt:lpstr>Dialog #2</vt:lpstr>
      <vt:lpstr>Dialog #3</vt:lpstr>
      <vt:lpstr>Dialog #4</vt:lpstr>
      <vt:lpstr>Questions?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cp:lastPrinted>2020-11-24T19:39:26Z</cp:lastPrinted>
  <dcterms:created xsi:type="dcterms:W3CDTF">2021-06-17T16:36:39Z</dcterms:created>
  <dcterms:modified xsi:type="dcterms:W3CDTF">2021-06-17T21:05:40Z</dcterms:modified>
</cp:coreProperties>
</file>