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83"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4F3A3A-0D69-4D89-979E-C777C2B1023F}" v="2" dt="2022-03-31T23:09:36.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251" autoAdjust="0"/>
  </p:normalViewPr>
  <p:slideViewPr>
    <p:cSldViewPr snapToGrid="0">
      <p:cViewPr varScale="1">
        <p:scale>
          <a:sx n="83" d="100"/>
          <a:sy n="83" d="100"/>
        </p:scale>
        <p:origin x="1296"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ean" userId="0d8acacb-9479-4755-afc3-7abd1af15332" providerId="ADAL" clId="{264F3A3A-0D69-4D89-979E-C777C2B1023F}"/>
    <pc:docChg chg="custSel addSld modSld">
      <pc:chgData name="Michelle Bean" userId="0d8acacb-9479-4755-afc3-7abd1af15332" providerId="ADAL" clId="{264F3A3A-0D69-4D89-979E-C777C2B1023F}" dt="2022-03-31T23:14:18.457" v="476" actId="20577"/>
      <pc:docMkLst>
        <pc:docMk/>
      </pc:docMkLst>
      <pc:sldChg chg="modSp mod">
        <pc:chgData name="Michelle Bean" userId="0d8acacb-9479-4755-afc3-7abd1af15332" providerId="ADAL" clId="{264F3A3A-0D69-4D89-979E-C777C2B1023F}" dt="2022-03-31T22:47:29.340" v="0" actId="1076"/>
        <pc:sldMkLst>
          <pc:docMk/>
          <pc:sldMk cId="0" sldId="257"/>
        </pc:sldMkLst>
        <pc:spChg chg="mod">
          <ac:chgData name="Michelle Bean" userId="0d8acacb-9479-4755-afc3-7abd1af15332" providerId="ADAL" clId="{264F3A3A-0D69-4D89-979E-C777C2B1023F}" dt="2022-03-31T22:47:29.340" v="0" actId="1076"/>
          <ac:spMkLst>
            <pc:docMk/>
            <pc:sldMk cId="0" sldId="257"/>
            <ac:spMk id="87" creationId="{00000000-0000-0000-0000-000000000000}"/>
          </ac:spMkLst>
        </pc:spChg>
      </pc:sldChg>
      <pc:sldChg chg="modSp mod">
        <pc:chgData name="Michelle Bean" userId="0d8acacb-9479-4755-afc3-7abd1af15332" providerId="ADAL" clId="{264F3A3A-0D69-4D89-979E-C777C2B1023F}" dt="2022-03-31T23:02:12.783" v="240" actId="404"/>
        <pc:sldMkLst>
          <pc:docMk/>
          <pc:sldMk cId="0" sldId="268"/>
        </pc:sldMkLst>
        <pc:spChg chg="mod">
          <ac:chgData name="Michelle Bean" userId="0d8acacb-9479-4755-afc3-7abd1af15332" providerId="ADAL" clId="{264F3A3A-0D69-4D89-979E-C777C2B1023F}" dt="2022-03-31T23:02:12.783" v="240" actId="404"/>
          <ac:spMkLst>
            <pc:docMk/>
            <pc:sldMk cId="0" sldId="268"/>
            <ac:spMk id="161" creationId="{00000000-0000-0000-0000-000000000000}"/>
          </ac:spMkLst>
        </pc:spChg>
      </pc:sldChg>
      <pc:sldChg chg="modSp mod modNotesTx">
        <pc:chgData name="Michelle Bean" userId="0d8acacb-9479-4755-afc3-7abd1af15332" providerId="ADAL" clId="{264F3A3A-0D69-4D89-979E-C777C2B1023F}" dt="2022-03-31T22:59:45.190" v="81" actId="20577"/>
        <pc:sldMkLst>
          <pc:docMk/>
          <pc:sldMk cId="0" sldId="269"/>
        </pc:sldMkLst>
        <pc:spChg chg="mod">
          <ac:chgData name="Michelle Bean" userId="0d8acacb-9479-4755-afc3-7abd1af15332" providerId="ADAL" clId="{264F3A3A-0D69-4D89-979E-C777C2B1023F}" dt="2022-03-31T22:59:45.190" v="81" actId="20577"/>
          <ac:spMkLst>
            <pc:docMk/>
            <pc:sldMk cId="0" sldId="269"/>
            <ac:spMk id="166" creationId="{00000000-0000-0000-0000-000000000000}"/>
          </ac:spMkLst>
        </pc:spChg>
      </pc:sldChg>
      <pc:sldChg chg="addSp delSp modSp mod modNotesTx">
        <pc:chgData name="Michelle Bean" userId="0d8acacb-9479-4755-afc3-7abd1af15332" providerId="ADAL" clId="{264F3A3A-0D69-4D89-979E-C777C2B1023F}" dt="2022-03-31T23:01:53.937" v="239" actId="20577"/>
        <pc:sldMkLst>
          <pc:docMk/>
          <pc:sldMk cId="0" sldId="270"/>
        </pc:sldMkLst>
        <pc:spChg chg="mod">
          <ac:chgData name="Michelle Bean" userId="0d8acacb-9479-4755-afc3-7abd1af15332" providerId="ADAL" clId="{264F3A3A-0D69-4D89-979E-C777C2B1023F}" dt="2022-03-31T23:00:04.766" v="109" actId="20577"/>
          <ac:spMkLst>
            <pc:docMk/>
            <pc:sldMk cId="0" sldId="270"/>
            <ac:spMk id="172" creationId="{00000000-0000-0000-0000-000000000000}"/>
          </ac:spMkLst>
        </pc:spChg>
        <pc:picChg chg="add del">
          <ac:chgData name="Michelle Bean" userId="0d8acacb-9479-4755-afc3-7abd1af15332" providerId="ADAL" clId="{264F3A3A-0D69-4D89-979E-C777C2B1023F}" dt="2022-03-31T22:58:53.234" v="11" actId="478"/>
          <ac:picMkLst>
            <pc:docMk/>
            <pc:sldMk cId="0" sldId="270"/>
            <ac:picMk id="3" creationId="{2838ECCF-ED6D-436F-B2D8-0492932EE123}"/>
          </ac:picMkLst>
        </pc:picChg>
      </pc:sldChg>
      <pc:sldChg chg="modSp mod modNotesTx">
        <pc:chgData name="Michelle Bean" userId="0d8acacb-9479-4755-afc3-7abd1af15332" providerId="ADAL" clId="{264F3A3A-0D69-4D89-979E-C777C2B1023F}" dt="2022-03-31T23:04:14.235" v="267" actId="20577"/>
        <pc:sldMkLst>
          <pc:docMk/>
          <pc:sldMk cId="0" sldId="272"/>
        </pc:sldMkLst>
        <pc:spChg chg="mod">
          <ac:chgData name="Michelle Bean" userId="0d8acacb-9479-4755-afc3-7abd1af15332" providerId="ADAL" clId="{264F3A3A-0D69-4D89-979E-C777C2B1023F}" dt="2022-03-31T23:02:30.120" v="241" actId="404"/>
          <ac:spMkLst>
            <pc:docMk/>
            <pc:sldMk cId="0" sldId="272"/>
            <ac:spMk id="185" creationId="{00000000-0000-0000-0000-000000000000}"/>
          </ac:spMkLst>
        </pc:spChg>
      </pc:sldChg>
      <pc:sldChg chg="modSp mod modNotesTx">
        <pc:chgData name="Michelle Bean" userId="0d8acacb-9479-4755-afc3-7abd1af15332" providerId="ADAL" clId="{264F3A3A-0D69-4D89-979E-C777C2B1023F}" dt="2022-03-31T23:09:36.038" v="460" actId="20578"/>
        <pc:sldMkLst>
          <pc:docMk/>
          <pc:sldMk cId="0" sldId="273"/>
        </pc:sldMkLst>
        <pc:spChg chg="mod">
          <ac:chgData name="Michelle Bean" userId="0d8acacb-9479-4755-afc3-7abd1af15332" providerId="ADAL" clId="{264F3A3A-0D69-4D89-979E-C777C2B1023F}" dt="2022-03-31T23:09:36.038" v="460" actId="20578"/>
          <ac:spMkLst>
            <pc:docMk/>
            <pc:sldMk cId="0" sldId="273"/>
            <ac:spMk id="192" creationId="{00000000-0000-0000-0000-000000000000}"/>
          </ac:spMkLst>
        </pc:spChg>
      </pc:sldChg>
      <pc:sldChg chg="modNotesTx">
        <pc:chgData name="Michelle Bean" userId="0d8acacb-9479-4755-afc3-7abd1af15332" providerId="ADAL" clId="{264F3A3A-0D69-4D89-979E-C777C2B1023F}" dt="2022-03-31T23:13:15.531" v="474" actId="20577"/>
        <pc:sldMkLst>
          <pc:docMk/>
          <pc:sldMk cId="0" sldId="275"/>
        </pc:sldMkLst>
      </pc:sldChg>
      <pc:sldChg chg="modSp mod">
        <pc:chgData name="Michelle Bean" userId="0d8acacb-9479-4755-afc3-7abd1af15332" providerId="ADAL" clId="{264F3A3A-0D69-4D89-979E-C777C2B1023F}" dt="2022-03-31T23:14:18.457" v="476" actId="20577"/>
        <pc:sldMkLst>
          <pc:docMk/>
          <pc:sldMk cId="0" sldId="278"/>
        </pc:sldMkLst>
        <pc:spChg chg="mod">
          <ac:chgData name="Michelle Bean" userId="0d8acacb-9479-4755-afc3-7abd1af15332" providerId="ADAL" clId="{264F3A3A-0D69-4D89-979E-C777C2B1023F}" dt="2022-03-31T23:14:18.457" v="476" actId="20577"/>
          <ac:spMkLst>
            <pc:docMk/>
            <pc:sldMk cId="0" sldId="278"/>
            <ac:spMk id="224" creationId="{00000000-0000-0000-0000-000000000000}"/>
          </ac:spMkLst>
        </pc:spChg>
      </pc:sldChg>
      <pc:sldChg chg="modSp mod">
        <pc:chgData name="Michelle Bean" userId="0d8acacb-9479-4755-afc3-7abd1af15332" providerId="ADAL" clId="{264F3A3A-0D69-4D89-979E-C777C2B1023F}" dt="2022-03-31T23:00:47.205" v="119" actId="27636"/>
        <pc:sldMkLst>
          <pc:docMk/>
          <pc:sldMk cId="0" sldId="281"/>
        </pc:sldMkLst>
        <pc:spChg chg="mod">
          <ac:chgData name="Michelle Bean" userId="0d8acacb-9479-4755-afc3-7abd1af15332" providerId="ADAL" clId="{264F3A3A-0D69-4D89-979E-C777C2B1023F}" dt="2022-03-31T23:00:47.205" v="119" actId="27636"/>
          <ac:spMkLst>
            <pc:docMk/>
            <pc:sldMk cId="0" sldId="281"/>
            <ac:spMk id="245" creationId="{00000000-0000-0000-0000-000000000000}"/>
          </ac:spMkLst>
        </pc:spChg>
      </pc:sldChg>
      <pc:sldChg chg="addSp delSp modSp new mod">
        <pc:chgData name="Michelle Bean" userId="0d8acacb-9479-4755-afc3-7abd1af15332" providerId="ADAL" clId="{264F3A3A-0D69-4D89-979E-C777C2B1023F}" dt="2022-03-31T23:01:17.756" v="156" actId="1037"/>
        <pc:sldMkLst>
          <pc:docMk/>
          <pc:sldMk cId="3824791315" sldId="283"/>
        </pc:sldMkLst>
        <pc:spChg chg="mod">
          <ac:chgData name="Michelle Bean" userId="0d8acacb-9479-4755-afc3-7abd1af15332" providerId="ADAL" clId="{264F3A3A-0D69-4D89-979E-C777C2B1023F}" dt="2022-03-31T23:00:12.627" v="116" actId="20577"/>
          <ac:spMkLst>
            <pc:docMk/>
            <pc:sldMk cId="3824791315" sldId="283"/>
            <ac:spMk id="2" creationId="{123D556B-5C30-44C8-9122-626AE0C0444E}"/>
          </ac:spMkLst>
        </pc:spChg>
        <pc:spChg chg="del">
          <ac:chgData name="Michelle Bean" userId="0d8acacb-9479-4755-afc3-7abd1af15332" providerId="ADAL" clId="{264F3A3A-0D69-4D89-979E-C777C2B1023F}" dt="2022-03-31T23:00:50.463" v="120" actId="478"/>
          <ac:spMkLst>
            <pc:docMk/>
            <pc:sldMk cId="3824791315" sldId="283"/>
            <ac:spMk id="3" creationId="{74CD6E7F-2019-4E4B-A6C6-FAE9177DFAEF}"/>
          </ac:spMkLst>
        </pc:spChg>
        <pc:picChg chg="add del mod">
          <ac:chgData name="Michelle Bean" userId="0d8acacb-9479-4755-afc3-7abd1af15332" providerId="ADAL" clId="{264F3A3A-0D69-4D89-979E-C777C2B1023F}" dt="2022-03-31T23:00:44.920" v="117" actId="478"/>
          <ac:picMkLst>
            <pc:docMk/>
            <pc:sldMk cId="3824791315" sldId="283"/>
            <ac:picMk id="5" creationId="{CD146DCD-87BD-4F8C-BB1E-B3CBFFEF6E53}"/>
          </ac:picMkLst>
        </pc:picChg>
        <pc:picChg chg="add mod">
          <ac:chgData name="Michelle Bean" userId="0d8acacb-9479-4755-afc3-7abd1af15332" providerId="ADAL" clId="{264F3A3A-0D69-4D89-979E-C777C2B1023F}" dt="2022-03-31T23:01:17.756" v="156" actId="1037"/>
          <ac:picMkLst>
            <pc:docMk/>
            <pc:sldMk cId="3824791315" sldId="283"/>
            <ac:picMk id="6" creationId="{AF34859B-2B13-41E1-BCC8-FCD42D401C0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rive.google.com/file/d/1bik0kmS_thSPgBp4gNeijMs0BfA5IUf6/view?usp=shar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rive.google.com/file/d/1bik0kmS_thSPgBp4gNeijMs0BfA5IUf6/view?usp=shar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cs.google.com/presentation/d/1heJ6IwQZbE5kcPcpNtdAM4spAa76Yz4r/edit#slide=id.p1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c_wOnJJEfx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bi.nlm.nih.gov/pubmed/23938129" TargetMode="External"/><Relationship Id="rId7" Type="http://schemas.openxmlformats.org/officeDocument/2006/relationships/hyperlink" Target="https://drive.google.com/drive/folders/1Qwoh40jLw7FawRQ0GDNXTMCM_kKJqMVP"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drive.google.com/drive/folders/1l9MWCZofMIsX-VyRi_9pNVpcSC0VwmVq" TargetMode="External"/><Relationship Id="rId5" Type="http://schemas.openxmlformats.org/officeDocument/2006/relationships/hyperlink" Target="https://hogg.utexas.edu/3-things-to-know-cultural-humility" TargetMode="External"/><Relationship Id="rId4" Type="http://schemas.openxmlformats.org/officeDocument/2006/relationships/hyperlink" Target="https://muse.jhu.edu/article/268076/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f1ea6b9e3_0_1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g11f1ea6b9e3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0f929b354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20f929b354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NK (2-3 mins)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1eee54a78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1eee54a78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NK - (1 min)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fb06eaf4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1fb06eaf4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NK - (2 mins)</a:t>
            </a:r>
            <a:endParaRPr/>
          </a:p>
          <a:p>
            <a:pPr marL="0" lvl="0" indent="0" algn="l" rtl="0">
              <a:spcBef>
                <a:spcPts val="0"/>
              </a:spcBef>
              <a:spcAft>
                <a:spcPts val="0"/>
              </a:spcAft>
              <a:buClr>
                <a:schemeClr val="dk1"/>
              </a:buClr>
              <a:buSzPts val="1100"/>
              <a:buFont typeface="Arial"/>
              <a:buNone/>
            </a:pPr>
            <a:r>
              <a:rPr lang="en">
                <a:solidFill>
                  <a:schemeClr val="dk1"/>
                </a:solidFill>
              </a:rPr>
              <a:t>Show the Cultural Humility Inventory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DOWNLOAD for fillable version: </a:t>
            </a:r>
            <a:r>
              <a:rPr lang="en" u="sng">
                <a:solidFill>
                  <a:schemeClr val="hlink"/>
                </a:solidFill>
                <a:hlinkClick r:id="rId3"/>
              </a:rPr>
              <a:t>https://drive.google.com/file/d/1bik0kmS_thSPgBp4gNeijMs0BfA5IUf6/view?usp=sharing</a:t>
            </a:r>
            <a:r>
              <a:rPr lang="en">
                <a:solidFill>
                  <a:schemeClr val="dk1"/>
                </a:solidFill>
              </a:rPr>
              <a: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0fb2847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0fb2847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NK - 3 mins </a:t>
            </a:r>
            <a:endParaRPr/>
          </a:p>
          <a:p>
            <a:pPr marL="0" lvl="0" indent="0" algn="l" rtl="0">
              <a:spcBef>
                <a:spcPts val="0"/>
              </a:spcBef>
              <a:spcAft>
                <a:spcPts val="0"/>
              </a:spcAft>
              <a:buNone/>
            </a:pPr>
            <a:r>
              <a:rPr lang="en"/>
              <a:t>Show the Cultural Humility Inventory </a:t>
            </a:r>
            <a:endParaRPr/>
          </a:p>
          <a:p>
            <a:pPr marL="0" lvl="0" indent="0" algn="l" rtl="0">
              <a:spcBef>
                <a:spcPts val="0"/>
              </a:spcBef>
              <a:spcAft>
                <a:spcPts val="0"/>
              </a:spcAft>
              <a:buNone/>
            </a:pPr>
            <a:r>
              <a:rPr lang="en"/>
              <a:t>DOWNLOAD for fillable version: </a:t>
            </a:r>
            <a:r>
              <a:rPr lang="en" u="sng">
                <a:solidFill>
                  <a:schemeClr val="hlink"/>
                </a:solidFill>
                <a:hlinkClick r:id="rId3"/>
              </a:rPr>
              <a:t>https://drive.google.com/file/d/1bik0kmS_thSPgBp4gNeijMs0BfA5IUf6/view?usp=sharing</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1df47813b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1df47813b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NK (virtual) and MB (in-person): 5 mins (self-reflection activity)</a:t>
            </a:r>
            <a:endParaRPr dirty="0"/>
          </a:p>
          <a:p>
            <a:pPr marL="0" lvl="0" indent="0" algn="l" rtl="0">
              <a:spcBef>
                <a:spcPts val="0"/>
              </a:spcBef>
              <a:spcAft>
                <a:spcPts val="0"/>
              </a:spcAft>
              <a:buNone/>
            </a:pPr>
            <a:endParaRPr lang="en" dirty="0"/>
          </a:p>
          <a:p>
            <a:pPr marL="171450" lvl="0" indent="-171450" algn="l" rtl="0">
              <a:spcBef>
                <a:spcPts val="0"/>
              </a:spcBef>
              <a:spcAft>
                <a:spcPts val="0"/>
              </a:spcAft>
              <a:buFont typeface="Wingdings" panose="05000000000000000000" pitchFamily="2" charset="2"/>
              <a:buChar char="Ø"/>
            </a:pPr>
            <a:r>
              <a:rPr lang="en" dirty="0"/>
              <a:t>Change screen to show cultural humility inventory</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fb06eaf4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fb06eaf4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NK and MB- picture on next slide; ask participants to look at the handout/downloaded file.</a:t>
            </a:r>
            <a:endParaRPr dirty="0"/>
          </a:p>
          <a:p>
            <a:pPr marL="0" lvl="0" indent="0" algn="l" rtl="0">
              <a:spcBef>
                <a:spcPts val="0"/>
              </a:spcBef>
              <a:spcAft>
                <a:spcPts val="0"/>
              </a:spcAft>
              <a:buNone/>
            </a:pPr>
            <a:r>
              <a:rPr lang="en" dirty="0"/>
              <a:t>(1 min)</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fb06eaf4c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fb06eaf4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MB</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fb06eaf4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1fb06eaf4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MB (2-3 mins): Dialogue Tool from SF City College: </a:t>
            </a:r>
            <a:r>
              <a:rPr lang="en" u="sng" dirty="0">
                <a:solidFill>
                  <a:schemeClr val="hlink"/>
                </a:solidFill>
                <a:hlinkClick r:id="rId3"/>
              </a:rPr>
              <a:t>https://docs.google.com/presentation/d/1heJ6IwQZbE5kcPcpNtdAM4spAa76Yz4r/edit#slide=id.p11</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Font typeface="Arial"/>
              <a:buNone/>
            </a:pPr>
            <a:r>
              <a:rPr lang="en" dirty="0">
                <a:solidFill>
                  <a:schemeClr val="dk1"/>
                </a:solidFill>
                <a:latin typeface="Calibri"/>
                <a:ea typeface="Calibri"/>
                <a:cs typeface="Calibri"/>
                <a:sym typeface="Calibri"/>
              </a:rPr>
              <a:t>Goals for the session:</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dirty="0">
                <a:solidFill>
                  <a:schemeClr val="dk1"/>
                </a:solidFill>
                <a:latin typeface="Calibri"/>
                <a:ea typeface="Calibri"/>
                <a:cs typeface="Calibri"/>
                <a:sym typeface="Calibri"/>
              </a:rPr>
              <a:t>Our overarching goal for today is to use this space to open a dialogue between you, as colleagues, about topics, conflicts and issues that have been difficult to discuss.</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dirty="0">
                <a:solidFill>
                  <a:schemeClr val="dk1"/>
                </a:solidFill>
                <a:latin typeface="Calibri"/>
                <a:ea typeface="Calibri"/>
                <a:cs typeface="Calibri"/>
                <a:sym typeface="Calibri"/>
              </a:rPr>
              <a:t>I am not here to resolve past conflicts.</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dirty="0">
                <a:solidFill>
                  <a:schemeClr val="dk1"/>
                </a:solidFill>
                <a:latin typeface="Calibri"/>
                <a:ea typeface="Calibri"/>
                <a:cs typeface="Calibri"/>
                <a:sym typeface="Calibri"/>
              </a:rPr>
              <a:t>I am not here to assign blame or take sides or provide justification to the side of any dispute.</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dirty="0">
                <a:solidFill>
                  <a:schemeClr val="dk1"/>
                </a:solidFill>
                <a:latin typeface="Calibri"/>
                <a:ea typeface="Calibri"/>
                <a:cs typeface="Calibri"/>
                <a:sym typeface="Calibri"/>
              </a:rPr>
              <a:t>I am not here to tell you how to do your job.</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dirty="0">
                <a:solidFill>
                  <a:schemeClr val="dk1"/>
                </a:solidFill>
                <a:latin typeface="Calibri"/>
                <a:ea typeface="Calibri"/>
                <a:cs typeface="Calibri"/>
                <a:sym typeface="Calibri"/>
              </a:rPr>
              <a:t>I am here today to help you to recognize the value of collegial com camaraderie.</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dirty="0">
                <a:solidFill>
                  <a:schemeClr val="dk1"/>
                </a:solidFill>
                <a:latin typeface="Calibri"/>
                <a:ea typeface="Calibri"/>
                <a:cs typeface="Calibri"/>
                <a:sym typeface="Calibri"/>
              </a:rPr>
              <a:t>Review definitions of thematic terms:</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b="1" dirty="0">
                <a:solidFill>
                  <a:schemeClr val="dk1"/>
                </a:solidFill>
                <a:latin typeface="Calibri"/>
                <a:ea typeface="Calibri"/>
                <a:cs typeface="Calibri"/>
                <a:sym typeface="Calibri"/>
              </a:rPr>
              <a:t>Reflection</a:t>
            </a:r>
            <a:r>
              <a:rPr lang="en" dirty="0">
                <a:solidFill>
                  <a:schemeClr val="dk1"/>
                </a:solidFill>
                <a:latin typeface="Calibri"/>
                <a:ea typeface="Calibri"/>
                <a:cs typeface="Calibri"/>
                <a:sym typeface="Calibri"/>
              </a:rPr>
              <a:t>: establish intent- to open a dialogue between colleagues in recognizing each other’s JOURNEY to their roles as educators</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b="1" dirty="0">
                <a:solidFill>
                  <a:schemeClr val="dk1"/>
                </a:solidFill>
                <a:latin typeface="Calibri"/>
                <a:ea typeface="Calibri"/>
                <a:cs typeface="Calibri"/>
                <a:sym typeface="Calibri"/>
              </a:rPr>
              <a:t>Reconciliation</a:t>
            </a:r>
            <a:r>
              <a:rPr lang="en" dirty="0">
                <a:solidFill>
                  <a:schemeClr val="dk1"/>
                </a:solidFill>
                <a:latin typeface="Calibri"/>
                <a:ea typeface="Calibri"/>
                <a:cs typeface="Calibri"/>
                <a:sym typeface="Calibri"/>
              </a:rPr>
              <a:t>: listening and hearing each other; validation is communal and reciprocal</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b="1" dirty="0">
                <a:solidFill>
                  <a:schemeClr val="dk1"/>
                </a:solidFill>
                <a:latin typeface="Calibri"/>
                <a:ea typeface="Calibri"/>
                <a:cs typeface="Calibri"/>
                <a:sym typeface="Calibri"/>
              </a:rPr>
              <a:t>Healing </a:t>
            </a:r>
            <a:r>
              <a:rPr lang="en" dirty="0">
                <a:solidFill>
                  <a:schemeClr val="dk1"/>
                </a:solidFill>
                <a:latin typeface="Calibri"/>
                <a:ea typeface="Calibri"/>
                <a:cs typeface="Calibri"/>
                <a:sym typeface="Calibri"/>
              </a:rPr>
              <a:t>past conflicts: recognizing and validating each other’s journey allows us to empathize through our own daily struggles.</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dirty="0">
                <a:solidFill>
                  <a:schemeClr val="dk1"/>
                </a:solidFill>
                <a:latin typeface="Calibri"/>
                <a:ea typeface="Calibri"/>
                <a:cs typeface="Calibri"/>
                <a:sym typeface="Calibri"/>
              </a:rPr>
              <a:t>Emphasize this concept. </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b="1" dirty="0">
                <a:solidFill>
                  <a:schemeClr val="dk1"/>
                </a:solidFill>
                <a:latin typeface="Calibri"/>
                <a:ea typeface="Calibri"/>
                <a:cs typeface="Calibri"/>
                <a:sym typeface="Calibri"/>
              </a:rPr>
              <a:t>Collegial camaraderie</a:t>
            </a:r>
            <a:r>
              <a:rPr lang="en" dirty="0">
                <a:solidFill>
                  <a:schemeClr val="dk1"/>
                </a:solidFill>
                <a:latin typeface="Calibri"/>
                <a:ea typeface="Calibri"/>
                <a:cs typeface="Calibri"/>
                <a:sym typeface="Calibri"/>
              </a:rPr>
              <a:t>: working through difficultly and conflict with masters of their craft for a common goal.  How can we progress beyond “isms” to open discussion beyond individual issues?</a:t>
            </a:r>
            <a:endParaRPr sz="10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1fb06eaf4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1fb06eaf4c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MB in person; NK virtual: (ASCCC Office to project screen to breakout rooms/ Office will create breakout rooms) (3-mins)</a:t>
            </a:r>
            <a:endParaRPr dirty="0"/>
          </a:p>
          <a:p>
            <a:pPr marL="0" lvl="0" indent="0" algn="l" rtl="0">
              <a:spcBef>
                <a:spcPts val="0"/>
              </a:spcBef>
              <a:spcAft>
                <a:spcPts val="0"/>
              </a:spcAft>
              <a:buNone/>
            </a:pPr>
            <a:r>
              <a:rPr lang="en" dirty="0"/>
              <a:t>Review these guidelines with the group.</a:t>
            </a:r>
            <a:endParaRPr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Language parameters:</a:t>
            </a:r>
            <a:endParaRPr dirty="0"/>
          </a:p>
          <a:p>
            <a:pPr marL="0" lvl="0" indent="0" algn="l" rtl="0">
              <a:spcBef>
                <a:spcPts val="0"/>
              </a:spcBef>
              <a:spcAft>
                <a:spcPts val="0"/>
              </a:spcAft>
              <a:buNone/>
            </a:pPr>
            <a:r>
              <a:rPr lang="en" dirty="0"/>
              <a:t>"Today, as we begin our discussion, I want to reiterate that this is a space that has been intentionally set aside to have these difficult discussions.  While I insist that we remain respectful of each other and aware of over generalized statements about social and ethnic groups, I do want you to share your authentic thoughts, and not get bogged down in “what” words you use, or how you organize your phrase.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This is the space to navigate through WHAT you say and what you MEAN to say.”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Explanation of Guidelines of the Discussion Circle:</a:t>
            </a:r>
            <a:endParaRPr dirty="0"/>
          </a:p>
          <a:p>
            <a:pPr marL="457200" lvl="0" indent="-298450" algn="l" rtl="0">
              <a:spcBef>
                <a:spcPts val="0"/>
              </a:spcBef>
              <a:spcAft>
                <a:spcPts val="0"/>
              </a:spcAft>
              <a:buSzPts val="1100"/>
              <a:buChar char="●"/>
            </a:pPr>
            <a:r>
              <a:rPr lang="en" dirty="0"/>
              <a:t>Why we sit in a circle: Equity- a circle has no beginning and no end; provides the ability to see each other as equals in the conversation; allows you to focus on what is being said</a:t>
            </a:r>
            <a:endParaRPr dirty="0"/>
          </a:p>
          <a:p>
            <a:pPr marL="457200" lvl="0" indent="-298450" algn="l" rtl="0">
              <a:spcBef>
                <a:spcPts val="0"/>
              </a:spcBef>
              <a:spcAft>
                <a:spcPts val="0"/>
              </a:spcAft>
              <a:buSzPts val="1100"/>
              <a:buChar char="●"/>
            </a:pPr>
            <a:r>
              <a:rPr lang="en" dirty="0"/>
              <a:t>What is the talking piece: indicated who is speaking.  It moves clockwise to each person in turn. It does not skip or move backwards.  You cannot speak unless you are holding the talking piece.</a:t>
            </a:r>
            <a:endParaRPr dirty="0"/>
          </a:p>
          <a:p>
            <a:pPr marL="457200" lvl="0" indent="-298450" algn="l" rtl="0">
              <a:spcBef>
                <a:spcPts val="0"/>
              </a:spcBef>
              <a:spcAft>
                <a:spcPts val="0"/>
              </a:spcAft>
              <a:buSzPts val="1100"/>
              <a:buChar char="●"/>
            </a:pPr>
            <a:r>
              <a:rPr lang="en" dirty="0"/>
              <a:t>Emphasis: this allows you to focus on listening instead of just waiting for your turn to talk.</a:t>
            </a:r>
            <a:endParaRPr dirty="0"/>
          </a:p>
          <a:p>
            <a:pPr marL="457200" lvl="0" indent="-298450" algn="l" rtl="0">
              <a:spcBef>
                <a:spcPts val="0"/>
              </a:spcBef>
              <a:spcAft>
                <a:spcPts val="0"/>
              </a:spcAft>
              <a:buSzPts val="1100"/>
              <a:buChar char="●"/>
            </a:pPr>
            <a:r>
              <a:rPr lang="en" dirty="0"/>
              <a:t>Time: response time is limited to allow everyone the same opportunity to share.</a:t>
            </a:r>
            <a:endParaRPr dirty="0"/>
          </a:p>
          <a:p>
            <a:pPr marL="457200" lvl="0" indent="-298450" algn="l" rtl="0">
              <a:spcBef>
                <a:spcPts val="0"/>
              </a:spcBef>
              <a:spcAft>
                <a:spcPts val="0"/>
              </a:spcAft>
              <a:buSzPts val="1100"/>
              <a:buChar char="●"/>
            </a:pPr>
            <a:r>
              <a:rPr lang="en" dirty="0"/>
              <a:t>Prompts: prompted questions give direction to the conversation, not limitations.  They are intended to the overall goal of having a space to speak and listen.</a:t>
            </a:r>
            <a:endParaRPr dirty="0"/>
          </a:p>
          <a:p>
            <a:pPr marL="457200" lvl="0" indent="-298450" algn="l" rtl="0">
              <a:spcBef>
                <a:spcPts val="0"/>
              </a:spcBef>
              <a:spcAft>
                <a:spcPts val="0"/>
              </a:spcAft>
              <a:buSzPts val="1100"/>
              <a:buChar char="●"/>
            </a:pPr>
            <a:r>
              <a:rPr lang="en" dirty="0"/>
              <a:t>Sharing: allows for a summary of the responses for contemplation.</a:t>
            </a:r>
          </a:p>
          <a:p>
            <a:pPr marL="457200" lvl="0" indent="-298450" algn="l" rtl="0">
              <a:spcBef>
                <a:spcPts val="0"/>
              </a:spcBef>
              <a:spcAft>
                <a:spcPts val="0"/>
              </a:spcAft>
              <a:buSzPts val="1100"/>
              <a:buChar char="●"/>
            </a:pPr>
            <a:endParaRPr lang="en" dirty="0"/>
          </a:p>
          <a:p>
            <a:pPr marL="158750" lvl="0" indent="0" algn="l" rtl="0">
              <a:spcBef>
                <a:spcPts val="0"/>
              </a:spcBef>
              <a:spcAft>
                <a:spcPts val="0"/>
              </a:spcAft>
              <a:buSzPts val="1100"/>
              <a:buNone/>
            </a:pPr>
            <a:r>
              <a:rPr lang="en" dirty="0"/>
              <a:t>Reme</a:t>
            </a:r>
            <a:r>
              <a:rPr lang="en-US" dirty="0"/>
              <a:t>m</a:t>
            </a:r>
            <a:r>
              <a:rPr lang="en" dirty="0"/>
              <a:t>ber: </a:t>
            </a:r>
            <a:endParaRPr dirty="0"/>
          </a:p>
          <a:p>
            <a:pPr marL="457200" lvl="0" indent="-368300" algn="l" rtl="0">
              <a:spcBef>
                <a:spcPts val="0"/>
              </a:spcBef>
              <a:spcAft>
                <a:spcPts val="0"/>
              </a:spcAft>
              <a:buSzPts val="2200"/>
              <a:buChar char="●"/>
            </a:pPr>
            <a:r>
              <a:rPr lang="en-US" sz="1100" dirty="0"/>
              <a:t>Roles: Recorder, Presenter, Timekeeper, Materials Manager, Cheerleader</a:t>
            </a:r>
          </a:p>
          <a:p>
            <a:pPr marL="0" lvl="0" indent="0" algn="l" rtl="0">
              <a:spcBef>
                <a:spcPts val="0"/>
              </a:spcBef>
              <a:spcAft>
                <a:spcPts val="0"/>
              </a:spcAft>
              <a:buNone/>
            </a:pPr>
            <a:br>
              <a:rPr lang="en" dirty="0"/>
            </a:br>
            <a:endParaRPr dirty="0"/>
          </a:p>
          <a:p>
            <a:pPr marL="0" lvl="0" indent="0" algn="l" rtl="0">
              <a:spcBef>
                <a:spcPts val="0"/>
              </a:spcBef>
              <a:spcAft>
                <a:spcPts val="0"/>
              </a:spcAft>
              <a:buNone/>
            </a:pPr>
            <a:endParaRPr dirty="0"/>
          </a:p>
        </p:txBody>
      </p:sp>
      <p:sp>
        <p:nvSpPr>
          <p:cNvPr id="189" name="Google Shape;189;g11fb06eaf4c_0_22: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fb06eaf4c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1fb06eaf4c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MB </a:t>
            </a:r>
            <a:endParaRPr/>
          </a:p>
          <a:p>
            <a:pPr marL="0" lvl="0" indent="0" algn="l" rtl="0">
              <a:spcBef>
                <a:spcPts val="0"/>
              </a:spcBef>
              <a:spcAft>
                <a:spcPts val="0"/>
              </a:spcAft>
              <a:buNone/>
            </a:pPr>
            <a:r>
              <a:rPr lang="en"/>
              <a:t>(project this slide during the activity- (7-mins)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df47813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df47813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1df47813b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1df47813b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NK - 2 mins</a:t>
            </a:r>
            <a:endParaRPr dirty="0"/>
          </a:p>
          <a:p>
            <a:pPr marL="0" lvl="0" indent="0" algn="l" rtl="0">
              <a:spcBef>
                <a:spcPts val="0"/>
              </a:spcBef>
              <a:spcAft>
                <a:spcPts val="0"/>
              </a:spcAft>
              <a:buNone/>
            </a:pPr>
            <a:r>
              <a:rPr lang="en" dirty="0"/>
              <a:t>Show the journey map on next slide</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20f929b354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20f929b35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0f929b354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20f929b354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NK- 2mins </a:t>
            </a:r>
            <a:endParaRPr/>
          </a:p>
          <a:p>
            <a:pPr marL="0" lvl="0" indent="0" algn="l" rtl="0">
              <a:spcBef>
                <a:spcPts val="0"/>
              </a:spcBef>
              <a:spcAft>
                <a:spcPts val="0"/>
              </a:spcAft>
              <a:buNone/>
            </a:pPr>
            <a:r>
              <a:rPr lang="en"/>
              <a:t>Apply RISE to your self-assessment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1eee54a78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1eee54a78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MB: Michelle needs to take POST-ITS! Place on chairs ahead of time. And designate a post it wall. </a:t>
            </a:r>
            <a:endParaRPr/>
          </a:p>
          <a:p>
            <a:pPr marL="0" lvl="0" indent="0" algn="l" rtl="0">
              <a:spcBef>
                <a:spcPts val="0"/>
              </a:spcBef>
              <a:spcAft>
                <a:spcPts val="0"/>
              </a:spcAft>
              <a:buNone/>
            </a:pPr>
            <a:r>
              <a:rPr lang="en"/>
              <a:t>(6-mins including sharing out)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1eee54a782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1eee54a78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have a debrief if there are no questions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1df47813b4_2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11df47813b4_2_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11df47813b4_2_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1df47813b4_2_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1" name="Google Shape;241;g11df47813b4_2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1df47813b4_2_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8" name="Google Shape;248;g11df47813b4_2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1eee54a782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1eee54a78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MB - 1 minute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1f1ea6b9e3_0_19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Each presenter tell their social justice journey (4 min)</a:t>
            </a:r>
            <a:endParaRPr/>
          </a:p>
          <a:p>
            <a:pPr marL="0" lvl="0" indent="0" algn="l" rtl="0">
              <a:spcBef>
                <a:spcPts val="0"/>
              </a:spcBef>
              <a:spcAft>
                <a:spcPts val="0"/>
              </a:spcAft>
              <a:buNone/>
            </a:pPr>
            <a:r>
              <a:rPr lang="en"/>
              <a:t>A tapestry of diversity; a quit of collectivism </a:t>
            </a:r>
            <a:endParaRPr/>
          </a:p>
        </p:txBody>
      </p:sp>
      <p:sp>
        <p:nvSpPr>
          <p:cNvPr id="96" name="Google Shape;96;g11f1ea6b9e3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20f929b35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20f929b3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1000">
                <a:solidFill>
                  <a:srgbClr val="404040"/>
                </a:solidFill>
              </a:rPr>
              <a:t>MB - 2 mins</a:t>
            </a:r>
            <a:endParaRPr sz="1000">
              <a:solidFill>
                <a:srgbClr val="404040"/>
              </a:solidFill>
            </a:endParaRPr>
          </a:p>
          <a:p>
            <a:pPr marL="0" lvl="0" indent="0" algn="l" rtl="0">
              <a:lnSpc>
                <a:spcPct val="90000"/>
              </a:lnSpc>
              <a:spcBef>
                <a:spcPts val="800"/>
              </a:spcBef>
              <a:spcAft>
                <a:spcPts val="0"/>
              </a:spcAft>
              <a:buNone/>
            </a:pPr>
            <a:r>
              <a:rPr lang="en" sz="1000">
                <a:solidFill>
                  <a:srgbClr val="404040"/>
                </a:solidFill>
              </a:rPr>
              <a:t>Toolkit Objectives:</a:t>
            </a:r>
            <a:endParaRPr sz="1000">
              <a:solidFill>
                <a:srgbClr val="404040"/>
              </a:solidFill>
            </a:endParaRPr>
          </a:p>
          <a:p>
            <a:pPr marL="914400" lvl="1" indent="-292100" algn="l" rtl="0">
              <a:lnSpc>
                <a:spcPct val="90000"/>
              </a:lnSpc>
              <a:spcBef>
                <a:spcPts val="400"/>
              </a:spcBef>
              <a:spcAft>
                <a:spcPts val="0"/>
              </a:spcAft>
              <a:buClr>
                <a:srgbClr val="404040"/>
              </a:buClr>
              <a:buSzPts val="1000"/>
              <a:buChar char="○"/>
            </a:pPr>
            <a:r>
              <a:rPr lang="en" sz="1000">
                <a:solidFill>
                  <a:srgbClr val="404040"/>
                </a:solidFill>
              </a:rPr>
              <a:t>To use the Cultural Humility Toolkit to guide the ASCCC Executive Committee in action planning and committing to a cultural humility plan.</a:t>
            </a:r>
            <a:endParaRPr sz="1000">
              <a:solidFill>
                <a:srgbClr val="404040"/>
              </a:solidFill>
            </a:endParaRPr>
          </a:p>
          <a:p>
            <a:pPr marL="914400" lvl="1" indent="-292100" algn="l" rtl="0">
              <a:lnSpc>
                <a:spcPct val="90000"/>
              </a:lnSpc>
              <a:spcBef>
                <a:spcPts val="400"/>
              </a:spcBef>
              <a:spcAft>
                <a:spcPts val="0"/>
              </a:spcAft>
              <a:buClr>
                <a:srgbClr val="404040"/>
              </a:buClr>
              <a:buSzPts val="1000"/>
              <a:buChar char="○"/>
            </a:pPr>
            <a:r>
              <a:rPr lang="en" sz="1000">
                <a:solidFill>
                  <a:srgbClr val="404040"/>
                </a:solidFill>
              </a:rPr>
              <a:t>To provide the Cultural Humility Toolkit to local academic senates as a model for cultural humility planning in beginning or in continuing the work of developing a plan for an institutional cultural humility journey. </a:t>
            </a:r>
            <a:endParaRPr sz="1000">
              <a:solidFill>
                <a:srgbClr val="404040"/>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1df47813b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1df47813b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NK- 2-3 mins</a:t>
            </a:r>
            <a:endParaRPr/>
          </a:p>
          <a:p>
            <a:pPr marL="0" lvl="0" indent="0" algn="l" rtl="0">
              <a:spcBef>
                <a:spcPts val="0"/>
              </a:spcBef>
              <a:spcAft>
                <a:spcPts val="0"/>
              </a:spcAft>
              <a:buNone/>
            </a:pPr>
            <a:r>
              <a:rPr lang="en"/>
              <a:t>Why do we need cultural humility?</a:t>
            </a:r>
            <a:endParaRPr/>
          </a:p>
          <a:p>
            <a:pPr marL="457200" lvl="0" indent="-298450" algn="l" rtl="0">
              <a:spcBef>
                <a:spcPts val="0"/>
              </a:spcBef>
              <a:spcAft>
                <a:spcPts val="0"/>
              </a:spcAft>
              <a:buSzPts val="1100"/>
              <a:buChar char="●"/>
            </a:pPr>
            <a:r>
              <a:rPr lang="en"/>
              <a:t>Sustainable practice in cultivating cultural humility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20f929b35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20f929b35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Youtube: </a:t>
            </a:r>
            <a:r>
              <a:rPr lang="en" u="sng" dirty="0">
                <a:solidFill>
                  <a:schemeClr val="hlink"/>
                </a:solidFill>
                <a:hlinkClick r:id="rId3"/>
              </a:rPr>
              <a:t>https://youtu.be/c_wOnJJEfxE</a:t>
            </a:r>
            <a:endParaRPr dirty="0"/>
          </a:p>
          <a:p>
            <a:pPr marL="0" lvl="0" indent="0" algn="l" rtl="0">
              <a:spcBef>
                <a:spcPts val="0"/>
              </a:spcBef>
              <a:spcAft>
                <a:spcPts val="0"/>
              </a:spcAft>
              <a:buNone/>
            </a:pPr>
            <a:r>
              <a:rPr lang="en" dirty="0"/>
              <a:t>MB- 3 mins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eee54a78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eee54a7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1000">
                <a:solidFill>
                  <a:srgbClr val="404040"/>
                </a:solidFill>
              </a:rPr>
              <a:t>MB to discuss race, race neutrality (3 mins)</a:t>
            </a:r>
            <a:endParaRPr sz="1000">
              <a:solidFill>
                <a:srgbClr val="404040"/>
              </a:solidFill>
            </a:endParaRPr>
          </a:p>
          <a:p>
            <a:pPr marL="457200" lvl="0" indent="-292100" algn="l" rtl="0">
              <a:lnSpc>
                <a:spcPct val="90000"/>
              </a:lnSpc>
              <a:spcBef>
                <a:spcPts val="800"/>
              </a:spcBef>
              <a:spcAft>
                <a:spcPts val="0"/>
              </a:spcAft>
              <a:buClr>
                <a:srgbClr val="404040"/>
              </a:buClr>
              <a:buSzPts val="1000"/>
              <a:buChar char="●"/>
            </a:pPr>
            <a:r>
              <a:rPr lang="en" sz="1000">
                <a:solidFill>
                  <a:srgbClr val="404040"/>
                </a:solidFill>
              </a:rPr>
              <a:t>Race: A social construct that artificially divides people into distinct groups based on characteristics such as physical appearance (particularly skin color), cultural affiliation, cultural history, ethnic classification, and the social, economic and political needs of a society at a given period of time. There are no distinctive genetic characteristics that truly distinguish between groups of people. Race presumes human worth and social status for the purpose of establishing and maintaining privilege and power. Race is independent of ethnicity.</a:t>
            </a:r>
            <a:endParaRPr sz="1000">
              <a:solidFill>
                <a:srgbClr val="404040"/>
              </a:solidFill>
            </a:endParaRPr>
          </a:p>
          <a:p>
            <a:pPr marL="457200" lvl="0" indent="-292100" algn="l" rtl="0">
              <a:lnSpc>
                <a:spcPct val="90000"/>
              </a:lnSpc>
              <a:spcBef>
                <a:spcPts val="0"/>
              </a:spcBef>
              <a:spcAft>
                <a:spcPts val="0"/>
              </a:spcAft>
              <a:buClr>
                <a:srgbClr val="404040"/>
              </a:buClr>
              <a:buSzPts val="1000"/>
              <a:buChar char="●"/>
            </a:pPr>
            <a:r>
              <a:rPr lang="en" sz="1000">
                <a:solidFill>
                  <a:srgbClr val="404040"/>
                </a:solidFill>
              </a:rPr>
              <a:t>Racism: Is the intentional or unintentional use of power to isolate, separate and exploit others on the basis of race. Racism refers to a variety of practices, beliefs, social relations, and phenomena that work to reproduce a racial hierarchy and social structure that yield superiority, power, and privilege for some, and discrimination and oppression for others. It can take several forms, including representational, ideological, discursive, interactional, institutional, structural, and systemic. Racism exists when ideas and assumptions about racial categories are used to justify and reproduce a racial hierarchy and racially structured society that unjustly limits access to resources, rights, and privileges on the basis of race.</a:t>
            </a:r>
            <a:endParaRPr sz="1000">
              <a:solidFill>
                <a:srgbClr val="404040"/>
              </a:solidFill>
            </a:endParaRPr>
          </a:p>
          <a:p>
            <a:pPr marL="457200" lvl="0" indent="-292100" algn="l" rtl="0">
              <a:lnSpc>
                <a:spcPct val="90000"/>
              </a:lnSpc>
              <a:spcBef>
                <a:spcPts val="0"/>
              </a:spcBef>
              <a:spcAft>
                <a:spcPts val="0"/>
              </a:spcAft>
              <a:buClr>
                <a:srgbClr val="404040"/>
              </a:buClr>
              <a:buSzPts val="1000"/>
              <a:buChar char="●"/>
            </a:pPr>
            <a:r>
              <a:rPr lang="en" sz="1000">
                <a:solidFill>
                  <a:srgbClr val="404040"/>
                </a:solidFill>
              </a:rPr>
              <a:t>Cultural Competence: Is the ability to honor and respect the beliefs, language, interpersonal styles and behaviors of those receiving and providing services. Individuals practicing cultural competency have knowledge of the intersectionality of social identities and the multiple axes of oppression that people from different racial, ethnic, and other minoritized groups face. Individuals striving to develop cultural competence recognize that it is a dynamic, on-going process that requires a long-term commitment to learning. In the context of education, cultural competence refers to the ability to successfully teach students who come from cultures o and interpersonal awareness and sensitivities, learning specific bodies of cultural knowledge, and mastering a set of skills for effective cross-cultural teaching.</a:t>
            </a:r>
            <a:endParaRPr sz="1000">
              <a:solidFill>
                <a:srgbClr val="404040"/>
              </a:solidFill>
            </a:endParaRPr>
          </a:p>
          <a:p>
            <a:pPr marL="457200" lvl="0" indent="-292100" algn="l" rtl="0">
              <a:lnSpc>
                <a:spcPct val="90000"/>
              </a:lnSpc>
              <a:spcBef>
                <a:spcPts val="0"/>
              </a:spcBef>
              <a:spcAft>
                <a:spcPts val="0"/>
              </a:spcAft>
              <a:buClr>
                <a:srgbClr val="404040"/>
              </a:buClr>
              <a:buSzPts val="1000"/>
              <a:buChar char="●"/>
            </a:pPr>
            <a:r>
              <a:rPr lang="en" sz="1000">
                <a:solidFill>
                  <a:srgbClr val="333F48"/>
                </a:solidFill>
                <a:highlight>
                  <a:srgbClr val="FFFFFF"/>
                </a:highlight>
              </a:rPr>
              <a:t>The National Institutes of Health (NIH) </a:t>
            </a:r>
            <a:r>
              <a:rPr lang="en" sz="1000">
                <a:solidFill>
                  <a:srgbClr val="005F86"/>
                </a:solidFill>
                <a:highlight>
                  <a:srgbClr val="FFFFFF"/>
                </a:highlight>
                <a:uFill>
                  <a:noFill/>
                </a:uFill>
                <a:hlinkClick r:id="rId3">
                  <a:extLst>
                    <a:ext uri="{A12FA001-AC4F-418D-AE19-62706E023703}">
                      <ahyp:hlinkClr xmlns:ahyp="http://schemas.microsoft.com/office/drawing/2018/hyperlinkcolor" val="tx"/>
                    </a:ext>
                  </a:extLst>
                </a:hlinkClick>
              </a:rPr>
              <a:t>defines cultural humility</a:t>
            </a:r>
            <a:r>
              <a:rPr lang="en" sz="1000">
                <a:solidFill>
                  <a:srgbClr val="333F48"/>
                </a:solidFill>
                <a:highlight>
                  <a:srgbClr val="FFFFFF"/>
                </a:highlight>
              </a:rPr>
              <a:t> as “a lifelong process of self-reflection and self-critique whereby the individual not only learns about another’s culture, but one starts with an examination of her/his own beliefs and cultural identities.” The term was first coined in 1998 by healthcare professionals Melanie Tervalon and Jann Murray-García, who originally described cultural humility as </a:t>
            </a:r>
            <a:r>
              <a:rPr lang="en" sz="1000">
                <a:solidFill>
                  <a:srgbClr val="005F86"/>
                </a:solidFill>
                <a:highlight>
                  <a:srgbClr val="FFFFFF"/>
                </a:highlight>
                <a:uFill>
                  <a:noFill/>
                </a:uFill>
                <a:hlinkClick r:id="rId4">
                  <a:extLst>
                    <a:ext uri="{A12FA001-AC4F-418D-AE19-62706E023703}">
                      <ahyp:hlinkClr xmlns:ahyp="http://schemas.microsoft.com/office/drawing/2018/hyperlinkcolor" val="tx"/>
                    </a:ext>
                  </a:extLst>
                </a:hlinkClick>
              </a:rPr>
              <a:t>a tool to educate physicians</a:t>
            </a:r>
            <a:r>
              <a:rPr lang="en" sz="1000">
                <a:solidFill>
                  <a:srgbClr val="333F48"/>
                </a:solidFill>
                <a:highlight>
                  <a:srgbClr val="FFFFFF"/>
                </a:highlight>
              </a:rPr>
              <a:t> to work with culturally, ethnically, and racially diverse populations in the United States. The concept, however, carries meaning for any clinical researcher or social advocate who is studying and/or working with someone different from themselves – in terms of race, ethnicity, gender, religion, sexual orientation, socioeconomic status, or geographic location – in any cultural context and in any part of the world. </a:t>
            </a:r>
            <a:endParaRPr sz="1000">
              <a:solidFill>
                <a:srgbClr val="333F48"/>
              </a:solidFill>
              <a:highlight>
                <a:srgbClr val="FFFFFF"/>
              </a:highlight>
            </a:endParaRPr>
          </a:p>
          <a:p>
            <a:pPr marL="457200" lvl="0" indent="0" algn="l" rtl="0">
              <a:lnSpc>
                <a:spcPct val="90000"/>
              </a:lnSpc>
              <a:spcBef>
                <a:spcPts val="800"/>
              </a:spcBef>
              <a:spcAft>
                <a:spcPts val="0"/>
              </a:spcAft>
              <a:buNone/>
            </a:pPr>
            <a:r>
              <a:rPr lang="en" sz="1000">
                <a:solidFill>
                  <a:srgbClr val="333F48"/>
                </a:solidFill>
                <a:highlight>
                  <a:srgbClr val="FFFFFF"/>
                </a:highlight>
              </a:rPr>
              <a:t>Source: </a:t>
            </a:r>
            <a:r>
              <a:rPr lang="en" sz="1000" u="sng">
                <a:solidFill>
                  <a:schemeClr val="hlink"/>
                </a:solidFill>
                <a:highlight>
                  <a:srgbClr val="FFFFFF"/>
                </a:highlight>
                <a:hlinkClick r:id="rId5"/>
              </a:rPr>
              <a:t>https://hogg.utexas.edu/3-things-to-know-cultural-humility</a:t>
            </a:r>
            <a:endParaRPr sz="1000">
              <a:solidFill>
                <a:srgbClr val="333F48"/>
              </a:solidFill>
              <a:highlight>
                <a:srgbClr val="FFFFFF"/>
              </a:highlight>
            </a:endParaRPr>
          </a:p>
          <a:p>
            <a:pPr marL="457200" lvl="0" indent="0" algn="l" rtl="0">
              <a:lnSpc>
                <a:spcPct val="90000"/>
              </a:lnSpc>
              <a:spcBef>
                <a:spcPts val="800"/>
              </a:spcBef>
              <a:spcAft>
                <a:spcPts val="0"/>
              </a:spcAft>
              <a:buNone/>
            </a:pPr>
            <a:endParaRPr sz="1000">
              <a:solidFill>
                <a:srgbClr val="333F48"/>
              </a:solidFill>
              <a:highlight>
                <a:srgbClr val="FFFFFF"/>
              </a:highlight>
              <a:latin typeface="Georgia"/>
              <a:ea typeface="Georgia"/>
              <a:cs typeface="Georgia"/>
              <a:sym typeface="Georgia"/>
            </a:endParaRPr>
          </a:p>
          <a:p>
            <a:pPr marL="0" lvl="0" indent="0" algn="l" rtl="0">
              <a:spcBef>
                <a:spcPts val="0"/>
              </a:spcBef>
              <a:spcAft>
                <a:spcPts val="0"/>
              </a:spcAft>
              <a:buNone/>
            </a:pPr>
            <a:r>
              <a:rPr lang="en"/>
              <a:t>Helpful handout on Whiteness and Social Justice: </a:t>
            </a:r>
            <a:r>
              <a:rPr lang="en" u="sng">
                <a:solidFill>
                  <a:schemeClr val="hlink"/>
                </a:solidFill>
                <a:hlinkClick r:id="rId6"/>
              </a:rPr>
              <a:t>https://drive.google.com/drive/folders/1l9MWCZofMIsX-VyRi_9pNVpcSC0VwmVq</a:t>
            </a:r>
            <a:endParaRPr/>
          </a:p>
          <a:p>
            <a:pPr marL="0" lvl="0" indent="0" algn="l" rtl="0">
              <a:spcBef>
                <a:spcPts val="0"/>
              </a:spcBef>
              <a:spcAft>
                <a:spcPts val="0"/>
              </a:spcAft>
              <a:buNone/>
            </a:pPr>
            <a:r>
              <a:rPr lang="en"/>
              <a:t>Definitions at the end of this toolkit: </a:t>
            </a:r>
            <a:r>
              <a:rPr lang="en" u="sng">
                <a:solidFill>
                  <a:schemeClr val="hlink"/>
                </a:solidFill>
                <a:hlinkClick r:id="rId7"/>
              </a:rPr>
              <a:t>https://drive.google.com/drive/folders/1Qwoh40jLw7FawRQ0GDNXTMCM_kKJqMVP</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0f929b35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0f929b35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sz="1000">
                <a:solidFill>
                  <a:srgbClr val="404040"/>
                </a:solidFill>
              </a:rPr>
              <a:t>NK to discuss self-awareness and cultural humility - (1 min)</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719254" y="3512634"/>
            <a:ext cx="7824300" cy="1302600"/>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SzPts val="1100"/>
              <a:buNone/>
              <a:defRPr sz="3300">
                <a:solidFill>
                  <a:schemeClr val="lt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54"/>
        <p:cNvGrpSpPr/>
        <p:nvPr/>
      </p:nvGrpSpPr>
      <p:grpSpPr>
        <a:xfrm>
          <a:off x="0" y="0"/>
          <a:ext cx="0" cy="0"/>
          <a:chOff x="0" y="0"/>
          <a:chExt cx="0" cy="0"/>
        </a:xfrm>
      </p:grpSpPr>
      <p:pic>
        <p:nvPicPr>
          <p:cNvPr id="55" name="Google Shape;55;p12"/>
          <p:cNvPicPr preferRelativeResize="0"/>
          <p:nvPr/>
        </p:nvPicPr>
        <p:blipFill rotWithShape="1">
          <a:blip r:embed="rId2">
            <a:alphaModFix/>
          </a:blip>
          <a:srcRect/>
          <a:stretch/>
        </p:blipFill>
        <p:spPr>
          <a:xfrm>
            <a:off x="0" y="0"/>
            <a:ext cx="2880122" cy="1764506"/>
          </a:xfrm>
          <a:prstGeom prst="rect">
            <a:avLst/>
          </a:prstGeom>
          <a:noFill/>
          <a:ln>
            <a:noFill/>
          </a:ln>
        </p:spPr>
      </p:pic>
      <p:sp>
        <p:nvSpPr>
          <p:cNvPr id="56" name="Google Shape;56;p12"/>
          <p:cNvSpPr/>
          <p:nvPr/>
        </p:nvSpPr>
        <p:spPr>
          <a:xfrm>
            <a:off x="2758679" y="0"/>
            <a:ext cx="6385200" cy="17646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lt1"/>
                </a:solidFill>
                <a:latin typeface="Arial"/>
                <a:ea typeface="Arial"/>
                <a:cs typeface="Arial"/>
                <a:sym typeface="Arial"/>
              </a:rPr>
              <a:t> </a:t>
            </a:r>
            <a:endParaRPr sz="1100"/>
          </a:p>
        </p:txBody>
      </p:sp>
      <p:pic>
        <p:nvPicPr>
          <p:cNvPr id="57" name="Google Shape;57;p12"/>
          <p:cNvPicPr preferRelativeResize="0"/>
          <p:nvPr/>
        </p:nvPicPr>
        <p:blipFill rotWithShape="1">
          <a:blip r:embed="rId3">
            <a:alphaModFix/>
          </a:blip>
          <a:srcRect/>
          <a:stretch/>
        </p:blipFill>
        <p:spPr>
          <a:xfrm>
            <a:off x="622697" y="4782741"/>
            <a:ext cx="283369" cy="283369"/>
          </a:xfrm>
          <a:prstGeom prst="rect">
            <a:avLst/>
          </a:prstGeom>
          <a:noFill/>
          <a:ln>
            <a:noFill/>
          </a:ln>
        </p:spPr>
      </p:pic>
      <p:sp>
        <p:nvSpPr>
          <p:cNvPr id="58" name="Google Shape;58;p12"/>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SzPts val="1100"/>
              <a:buNone/>
              <a:defRPr sz="2700">
                <a:solidFill>
                  <a:schemeClr val="lt1"/>
                </a:solidFill>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59" name="Google Shape;59;p12"/>
          <p:cNvSpPr txBox="1">
            <a:spLocks noGrp="1"/>
          </p:cNvSpPr>
          <p:nvPr>
            <p:ph type="body" idx="1"/>
          </p:nvPr>
        </p:nvSpPr>
        <p:spPr>
          <a:xfrm>
            <a:off x="622496" y="1996926"/>
            <a:ext cx="7893000" cy="26772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404040"/>
              </a:buClr>
              <a:buSzPts val="1800"/>
              <a:buFont typeface="Arial"/>
              <a:buNone/>
              <a:defRPr sz="1800"/>
            </a:lvl1pPr>
            <a:lvl2pPr marL="914400" lvl="1" indent="-342900" algn="l" rtl="0">
              <a:lnSpc>
                <a:spcPct val="90000"/>
              </a:lnSpc>
              <a:spcBef>
                <a:spcPts val="400"/>
              </a:spcBef>
              <a:spcAft>
                <a:spcPts val="0"/>
              </a:spcAft>
              <a:buClr>
                <a:srgbClr val="404040"/>
              </a:buClr>
              <a:buSzPts val="1800"/>
              <a:buChar char="•"/>
              <a:defRPr sz="1800"/>
            </a:lvl2pPr>
            <a:lvl3pPr marL="1371600" lvl="2" indent="-323850" algn="l" rtl="0">
              <a:lnSpc>
                <a:spcPct val="90000"/>
              </a:lnSpc>
              <a:spcBef>
                <a:spcPts val="400"/>
              </a:spcBef>
              <a:spcAft>
                <a:spcPts val="0"/>
              </a:spcAft>
              <a:buClr>
                <a:srgbClr val="404040"/>
              </a:buClr>
              <a:buSzPts val="1500"/>
              <a:buChar char="•"/>
              <a:defRPr sz="1500"/>
            </a:lvl3pPr>
            <a:lvl4pPr marL="1828800" lvl="3" indent="-317500" algn="l" rtl="0">
              <a:lnSpc>
                <a:spcPct val="90000"/>
              </a:lnSpc>
              <a:spcBef>
                <a:spcPts val="400"/>
              </a:spcBef>
              <a:spcAft>
                <a:spcPts val="0"/>
              </a:spcAft>
              <a:buClr>
                <a:srgbClr val="404040"/>
              </a:buClr>
              <a:buSzPts val="1400"/>
              <a:buChar char="•"/>
              <a:defRPr sz="1400"/>
            </a:lvl4pPr>
            <a:lvl5pPr marL="2286000" lvl="4" indent="-323850" algn="l" rtl="0">
              <a:lnSpc>
                <a:spcPct val="90000"/>
              </a:lnSpc>
              <a:spcBef>
                <a:spcPts val="400"/>
              </a:spcBef>
              <a:spcAft>
                <a:spcPts val="0"/>
              </a:spcAft>
              <a:buClr>
                <a:srgbClr val="404040"/>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60" name="Google Shape;60;p12"/>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lvl1pPr marL="0" marR="0" lvl="0" indent="0" algn="r" rtl="0">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61"/>
        <p:cNvGrpSpPr/>
        <p:nvPr/>
      </p:nvGrpSpPr>
      <p:grpSpPr>
        <a:xfrm>
          <a:off x="0" y="0"/>
          <a:ext cx="0" cy="0"/>
          <a:chOff x="0" y="0"/>
          <a:chExt cx="0" cy="0"/>
        </a:xfrm>
      </p:grpSpPr>
      <p:pic>
        <p:nvPicPr>
          <p:cNvPr id="62" name="Google Shape;62;p13"/>
          <p:cNvPicPr preferRelativeResize="0"/>
          <p:nvPr/>
        </p:nvPicPr>
        <p:blipFill rotWithShape="1">
          <a:blip r:embed="rId2">
            <a:alphaModFix/>
          </a:blip>
          <a:srcRect/>
          <a:stretch/>
        </p:blipFill>
        <p:spPr>
          <a:xfrm>
            <a:off x="958454" y="4782741"/>
            <a:ext cx="283369" cy="283369"/>
          </a:xfrm>
          <a:prstGeom prst="rect">
            <a:avLst/>
          </a:prstGeom>
          <a:noFill/>
          <a:ln>
            <a:noFill/>
          </a:ln>
        </p:spPr>
      </p:pic>
      <p:pic>
        <p:nvPicPr>
          <p:cNvPr id="63" name="Google Shape;63;p13"/>
          <p:cNvPicPr preferRelativeResize="0"/>
          <p:nvPr/>
        </p:nvPicPr>
        <p:blipFill rotWithShape="1">
          <a:blip r:embed="rId3">
            <a:alphaModFix/>
          </a:blip>
          <a:srcRect/>
          <a:stretch/>
        </p:blipFill>
        <p:spPr>
          <a:xfrm>
            <a:off x="0" y="0"/>
            <a:ext cx="616744" cy="5143500"/>
          </a:xfrm>
          <a:prstGeom prst="rect">
            <a:avLst/>
          </a:prstGeom>
          <a:noFill/>
          <a:ln>
            <a:noFill/>
          </a:ln>
        </p:spPr>
      </p:pic>
      <p:sp>
        <p:nvSpPr>
          <p:cNvPr id="64" name="Google Shape;64;p13"/>
          <p:cNvSpPr txBox="1">
            <a:spLocks noGrp="1"/>
          </p:cNvSpPr>
          <p:nvPr>
            <p:ph type="title"/>
          </p:nvPr>
        </p:nvSpPr>
        <p:spPr>
          <a:xfrm>
            <a:off x="958238" y="273844"/>
            <a:ext cx="7534500" cy="9942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SzPts val="1100"/>
              <a:buNone/>
              <a:defRPr sz="2700">
                <a:solidFill>
                  <a:schemeClr val="dk2"/>
                </a:solidFill>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65" name="Google Shape;65;p13"/>
          <p:cNvSpPr txBox="1">
            <a:spLocks noGrp="1"/>
          </p:cNvSpPr>
          <p:nvPr>
            <p:ph type="body" idx="1"/>
          </p:nvPr>
        </p:nvSpPr>
        <p:spPr>
          <a:xfrm>
            <a:off x="958238" y="1348740"/>
            <a:ext cx="3691800" cy="329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rgbClr val="404040"/>
              </a:buClr>
              <a:buSzPts val="1400"/>
              <a:buChar char="•"/>
              <a:defRPr/>
            </a:lvl1pPr>
            <a:lvl2pPr marL="914400" lvl="1" indent="-317500" algn="l" rtl="0">
              <a:lnSpc>
                <a:spcPct val="90000"/>
              </a:lnSpc>
              <a:spcBef>
                <a:spcPts val="400"/>
              </a:spcBef>
              <a:spcAft>
                <a:spcPts val="0"/>
              </a:spcAft>
              <a:buClr>
                <a:srgbClr val="404040"/>
              </a:buClr>
              <a:buSzPts val="1400"/>
              <a:buChar char="•"/>
              <a:defRPr/>
            </a:lvl2pPr>
            <a:lvl3pPr marL="1371600" lvl="2" indent="-317500" algn="l" rtl="0">
              <a:lnSpc>
                <a:spcPct val="90000"/>
              </a:lnSpc>
              <a:spcBef>
                <a:spcPts val="400"/>
              </a:spcBef>
              <a:spcAft>
                <a:spcPts val="0"/>
              </a:spcAft>
              <a:buClr>
                <a:srgbClr val="404040"/>
              </a:buClr>
              <a:buSzPts val="1400"/>
              <a:buChar char="•"/>
              <a:defRPr/>
            </a:lvl3pPr>
            <a:lvl4pPr marL="1828800" lvl="3" indent="-317500" algn="l" rtl="0">
              <a:lnSpc>
                <a:spcPct val="90000"/>
              </a:lnSpc>
              <a:spcBef>
                <a:spcPts val="400"/>
              </a:spcBef>
              <a:spcAft>
                <a:spcPts val="0"/>
              </a:spcAft>
              <a:buClr>
                <a:srgbClr val="404040"/>
              </a:buClr>
              <a:buSzPts val="1400"/>
              <a:buChar char="•"/>
              <a:defRPr/>
            </a:lvl4pPr>
            <a:lvl5pPr marL="2286000" lvl="4" indent="-317500" algn="l" rtl="0">
              <a:lnSpc>
                <a:spcPct val="90000"/>
              </a:lnSpc>
              <a:spcBef>
                <a:spcPts val="400"/>
              </a:spcBef>
              <a:spcAft>
                <a:spcPts val="0"/>
              </a:spcAft>
              <a:buClr>
                <a:srgbClr val="404040"/>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6" name="Google Shape;66;p13"/>
          <p:cNvSpPr txBox="1">
            <a:spLocks noGrp="1"/>
          </p:cNvSpPr>
          <p:nvPr>
            <p:ph type="body" idx="2"/>
          </p:nvPr>
        </p:nvSpPr>
        <p:spPr>
          <a:xfrm>
            <a:off x="4791194" y="1348740"/>
            <a:ext cx="3711600" cy="329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rgbClr val="404040"/>
              </a:buClr>
              <a:buSzPts val="1400"/>
              <a:buChar char="•"/>
              <a:defRPr/>
            </a:lvl1pPr>
            <a:lvl2pPr marL="914400" lvl="1" indent="-317500" algn="l" rtl="0">
              <a:lnSpc>
                <a:spcPct val="90000"/>
              </a:lnSpc>
              <a:spcBef>
                <a:spcPts val="400"/>
              </a:spcBef>
              <a:spcAft>
                <a:spcPts val="0"/>
              </a:spcAft>
              <a:buClr>
                <a:srgbClr val="404040"/>
              </a:buClr>
              <a:buSzPts val="1400"/>
              <a:buChar char="•"/>
              <a:defRPr/>
            </a:lvl2pPr>
            <a:lvl3pPr marL="1371600" lvl="2" indent="-317500" algn="l" rtl="0">
              <a:lnSpc>
                <a:spcPct val="90000"/>
              </a:lnSpc>
              <a:spcBef>
                <a:spcPts val="400"/>
              </a:spcBef>
              <a:spcAft>
                <a:spcPts val="0"/>
              </a:spcAft>
              <a:buClr>
                <a:srgbClr val="404040"/>
              </a:buClr>
              <a:buSzPts val="1400"/>
              <a:buChar char="•"/>
              <a:defRPr/>
            </a:lvl3pPr>
            <a:lvl4pPr marL="1828800" lvl="3" indent="-317500" algn="l" rtl="0">
              <a:lnSpc>
                <a:spcPct val="90000"/>
              </a:lnSpc>
              <a:spcBef>
                <a:spcPts val="400"/>
              </a:spcBef>
              <a:spcAft>
                <a:spcPts val="0"/>
              </a:spcAft>
              <a:buClr>
                <a:srgbClr val="404040"/>
              </a:buClr>
              <a:buSzPts val="1400"/>
              <a:buChar char="•"/>
              <a:defRPr/>
            </a:lvl4pPr>
            <a:lvl5pPr marL="2286000" lvl="4" indent="-317500" algn="l" rtl="0">
              <a:lnSpc>
                <a:spcPct val="90000"/>
              </a:lnSpc>
              <a:spcBef>
                <a:spcPts val="400"/>
              </a:spcBef>
              <a:spcAft>
                <a:spcPts val="0"/>
              </a:spcAft>
              <a:buClr>
                <a:srgbClr val="404040"/>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7" name="Google Shape;67;p13"/>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lvl1pPr marL="0" marR="0" lvl="0" indent="0" algn="r" rtl="0">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68"/>
        <p:cNvGrpSpPr/>
        <p:nvPr/>
      </p:nvGrpSpPr>
      <p:grpSpPr>
        <a:xfrm>
          <a:off x="0" y="0"/>
          <a:ext cx="0" cy="0"/>
          <a:chOff x="0" y="0"/>
          <a:chExt cx="0" cy="0"/>
        </a:xfrm>
      </p:grpSpPr>
      <p:pic>
        <p:nvPicPr>
          <p:cNvPr id="69" name="Google Shape;69;p14"/>
          <p:cNvPicPr preferRelativeResize="0"/>
          <p:nvPr/>
        </p:nvPicPr>
        <p:blipFill rotWithShape="1">
          <a:blip r:embed="rId2">
            <a:alphaModFix/>
          </a:blip>
          <a:srcRect/>
          <a:stretch/>
        </p:blipFill>
        <p:spPr>
          <a:xfrm>
            <a:off x="958454" y="4782741"/>
            <a:ext cx="283369" cy="283369"/>
          </a:xfrm>
          <a:prstGeom prst="rect">
            <a:avLst/>
          </a:prstGeom>
          <a:noFill/>
          <a:ln>
            <a:noFill/>
          </a:ln>
        </p:spPr>
      </p:pic>
      <p:pic>
        <p:nvPicPr>
          <p:cNvPr id="70" name="Google Shape;70;p14"/>
          <p:cNvPicPr preferRelativeResize="0"/>
          <p:nvPr/>
        </p:nvPicPr>
        <p:blipFill rotWithShape="1">
          <a:blip r:embed="rId3">
            <a:alphaModFix/>
          </a:blip>
          <a:srcRect/>
          <a:stretch/>
        </p:blipFill>
        <p:spPr>
          <a:xfrm>
            <a:off x="0" y="0"/>
            <a:ext cx="616744" cy="5143500"/>
          </a:xfrm>
          <a:prstGeom prst="rect">
            <a:avLst/>
          </a:prstGeom>
          <a:noFill/>
          <a:ln>
            <a:noFill/>
          </a:ln>
        </p:spPr>
      </p:pic>
      <p:sp>
        <p:nvSpPr>
          <p:cNvPr id="71" name="Google Shape;71;p14"/>
          <p:cNvSpPr txBox="1">
            <a:spLocks noGrp="1"/>
          </p:cNvSpPr>
          <p:nvPr>
            <p:ph type="title"/>
          </p:nvPr>
        </p:nvSpPr>
        <p:spPr>
          <a:xfrm>
            <a:off x="958238" y="273844"/>
            <a:ext cx="7534500" cy="9942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SzPts val="1100"/>
              <a:buNone/>
              <a:defRPr sz="2700">
                <a:solidFill>
                  <a:schemeClr val="dk2"/>
                </a:solidFill>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72" name="Google Shape;72;p14"/>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rgbClr val="404040"/>
              </a:buClr>
              <a:buSzPts val="1400"/>
              <a:buChar char="•"/>
              <a:defRPr/>
            </a:lvl1pPr>
            <a:lvl2pPr marL="914400" lvl="1" indent="-317500" algn="l" rtl="0">
              <a:lnSpc>
                <a:spcPct val="90000"/>
              </a:lnSpc>
              <a:spcBef>
                <a:spcPts val="400"/>
              </a:spcBef>
              <a:spcAft>
                <a:spcPts val="0"/>
              </a:spcAft>
              <a:buClr>
                <a:srgbClr val="404040"/>
              </a:buClr>
              <a:buSzPts val="1400"/>
              <a:buChar char="•"/>
              <a:defRPr/>
            </a:lvl2pPr>
            <a:lvl3pPr marL="1371600" lvl="2" indent="-317500" algn="l" rtl="0">
              <a:lnSpc>
                <a:spcPct val="90000"/>
              </a:lnSpc>
              <a:spcBef>
                <a:spcPts val="400"/>
              </a:spcBef>
              <a:spcAft>
                <a:spcPts val="0"/>
              </a:spcAft>
              <a:buClr>
                <a:srgbClr val="404040"/>
              </a:buClr>
              <a:buSzPts val="1400"/>
              <a:buChar char="•"/>
              <a:defRPr/>
            </a:lvl3pPr>
            <a:lvl4pPr marL="1828800" lvl="3" indent="-317500" algn="l" rtl="0">
              <a:lnSpc>
                <a:spcPct val="90000"/>
              </a:lnSpc>
              <a:spcBef>
                <a:spcPts val="400"/>
              </a:spcBef>
              <a:spcAft>
                <a:spcPts val="0"/>
              </a:spcAft>
              <a:buClr>
                <a:srgbClr val="404040"/>
              </a:buClr>
              <a:buSzPts val="1400"/>
              <a:buChar char="•"/>
              <a:defRPr/>
            </a:lvl4pPr>
            <a:lvl5pPr marL="2286000" lvl="4" indent="-317500" algn="l" rtl="0">
              <a:lnSpc>
                <a:spcPct val="90000"/>
              </a:lnSpc>
              <a:spcBef>
                <a:spcPts val="400"/>
              </a:spcBef>
              <a:spcAft>
                <a:spcPts val="0"/>
              </a:spcAft>
              <a:buClr>
                <a:srgbClr val="404040"/>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3" name="Google Shape;73;p14"/>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lvl1pPr marL="0" marR="0" lvl="0" indent="0" algn="r" rtl="0">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pic>
        <p:nvPicPr>
          <p:cNvPr id="75" name="Google Shape;75;p15"/>
          <p:cNvPicPr preferRelativeResize="0"/>
          <p:nvPr/>
        </p:nvPicPr>
        <p:blipFill rotWithShape="1">
          <a:blip r:embed="rId2">
            <a:alphaModFix/>
          </a:blip>
          <a:srcRect/>
          <a:stretch/>
        </p:blipFill>
        <p:spPr>
          <a:xfrm>
            <a:off x="622697" y="4782741"/>
            <a:ext cx="283369" cy="283369"/>
          </a:xfrm>
          <a:prstGeom prst="rect">
            <a:avLst/>
          </a:prstGeom>
          <a:noFill/>
          <a:ln>
            <a:noFill/>
          </a:ln>
        </p:spPr>
      </p:pic>
      <p:sp>
        <p:nvSpPr>
          <p:cNvPr id="76" name="Google Shape;76;p15"/>
          <p:cNvSpPr txBox="1">
            <a:spLocks noGrp="1"/>
          </p:cNvSpPr>
          <p:nvPr>
            <p:ph type="sldNum" idx="12"/>
          </p:nvPr>
        </p:nvSpPr>
        <p:spPr>
          <a:xfrm>
            <a:off x="7723585" y="4767263"/>
            <a:ext cx="791700" cy="273900"/>
          </a:xfrm>
          <a:prstGeom prst="rect">
            <a:avLst/>
          </a:prstGeom>
          <a:noFill/>
          <a:ln>
            <a:noFill/>
          </a:ln>
        </p:spPr>
        <p:txBody>
          <a:bodyPr spcFirstLastPara="1" wrap="square" lIns="68575" tIns="34275" rIns="0" bIns="34275" anchor="ctr" anchorCtr="0">
            <a:noAutofit/>
          </a:bodyPr>
          <a:lstStyle>
            <a:lvl1pPr marL="0" marR="0" lvl="0" indent="0" algn="r" rtl="0">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11"/>
        <p:cNvGrpSpPr/>
        <p:nvPr/>
      </p:nvGrpSpPr>
      <p:grpSpPr>
        <a:xfrm>
          <a:off x="0" y="0"/>
          <a:ext cx="0" cy="0"/>
          <a:chOff x="0" y="0"/>
          <a:chExt cx="0" cy="0"/>
        </a:xfrm>
      </p:grpSpPr>
      <p:pic>
        <p:nvPicPr>
          <p:cNvPr id="12" name="Google Shape;12;p3"/>
          <p:cNvPicPr preferRelativeResize="0"/>
          <p:nvPr/>
        </p:nvPicPr>
        <p:blipFill rotWithShape="1">
          <a:blip r:embed="rId2">
            <a:alphaModFix/>
          </a:blip>
          <a:srcRect/>
          <a:stretch/>
        </p:blipFill>
        <p:spPr>
          <a:xfrm>
            <a:off x="0" y="0"/>
            <a:ext cx="2880122" cy="1764506"/>
          </a:xfrm>
          <a:prstGeom prst="rect">
            <a:avLst/>
          </a:prstGeom>
          <a:noFill/>
          <a:ln>
            <a:noFill/>
          </a:ln>
        </p:spPr>
      </p:pic>
      <p:sp>
        <p:nvSpPr>
          <p:cNvPr id="13" name="Google Shape;13;p3"/>
          <p:cNvSpPr/>
          <p:nvPr/>
        </p:nvSpPr>
        <p:spPr>
          <a:xfrm>
            <a:off x="2758679" y="0"/>
            <a:ext cx="6385200" cy="17646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lt1"/>
                </a:solidFill>
                <a:latin typeface="Arial"/>
                <a:ea typeface="Arial"/>
                <a:cs typeface="Arial"/>
                <a:sym typeface="Arial"/>
              </a:rPr>
              <a:t> </a:t>
            </a:r>
            <a:endParaRPr sz="1100"/>
          </a:p>
        </p:txBody>
      </p:sp>
      <p:pic>
        <p:nvPicPr>
          <p:cNvPr id="14" name="Google Shape;14;p3"/>
          <p:cNvPicPr preferRelativeResize="0"/>
          <p:nvPr/>
        </p:nvPicPr>
        <p:blipFill rotWithShape="1">
          <a:blip r:embed="rId3">
            <a:alphaModFix/>
          </a:blip>
          <a:srcRect/>
          <a:stretch/>
        </p:blipFill>
        <p:spPr>
          <a:xfrm>
            <a:off x="622697" y="4782741"/>
            <a:ext cx="283369" cy="283369"/>
          </a:xfrm>
          <a:prstGeom prst="rect">
            <a:avLst/>
          </a:prstGeom>
          <a:noFill/>
          <a:ln>
            <a:noFill/>
          </a:ln>
        </p:spPr>
      </p:pic>
      <p:sp>
        <p:nvSpPr>
          <p:cNvPr id="15" name="Google Shape;15;p3"/>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1100"/>
              <a:buNone/>
              <a:defRPr sz="2700">
                <a:solidFill>
                  <a:schemeClr val="lt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16" name="Google Shape;16;p3"/>
          <p:cNvSpPr txBox="1">
            <a:spLocks noGrp="1"/>
          </p:cNvSpPr>
          <p:nvPr>
            <p:ph type="body" idx="1"/>
          </p:nvPr>
        </p:nvSpPr>
        <p:spPr>
          <a:xfrm>
            <a:off x="622496" y="1996926"/>
            <a:ext cx="7893000" cy="26772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404040"/>
              </a:buClr>
              <a:buSzPts val="1800"/>
              <a:buFont typeface="Arial"/>
              <a:buNone/>
              <a:defRPr sz="1800"/>
            </a:lvl1pPr>
            <a:lvl2pPr marL="914400" lvl="1" indent="-342900" algn="l">
              <a:lnSpc>
                <a:spcPct val="90000"/>
              </a:lnSpc>
              <a:spcBef>
                <a:spcPts val="400"/>
              </a:spcBef>
              <a:spcAft>
                <a:spcPts val="0"/>
              </a:spcAft>
              <a:buClr>
                <a:srgbClr val="404040"/>
              </a:buClr>
              <a:buSzPts val="1800"/>
              <a:buChar char="•"/>
              <a:defRPr sz="1800"/>
            </a:lvl2pPr>
            <a:lvl3pPr marL="1371600" lvl="2" indent="-323850" algn="l">
              <a:lnSpc>
                <a:spcPct val="90000"/>
              </a:lnSpc>
              <a:spcBef>
                <a:spcPts val="400"/>
              </a:spcBef>
              <a:spcAft>
                <a:spcPts val="0"/>
              </a:spcAft>
              <a:buClr>
                <a:srgbClr val="404040"/>
              </a:buClr>
              <a:buSzPts val="1500"/>
              <a:buChar char="•"/>
              <a:defRPr sz="1500"/>
            </a:lvl3pPr>
            <a:lvl4pPr marL="1828800" lvl="3" indent="-317500" algn="l">
              <a:lnSpc>
                <a:spcPct val="90000"/>
              </a:lnSpc>
              <a:spcBef>
                <a:spcPts val="400"/>
              </a:spcBef>
              <a:spcAft>
                <a:spcPts val="0"/>
              </a:spcAft>
              <a:buClr>
                <a:srgbClr val="404040"/>
              </a:buClr>
              <a:buSzPts val="1400"/>
              <a:buChar char="•"/>
              <a:defRPr sz="1400"/>
            </a:lvl4pPr>
            <a:lvl5pPr marL="2286000" lvl="4" indent="-323850" algn="l">
              <a:lnSpc>
                <a:spcPct val="90000"/>
              </a:lnSpc>
              <a:spcBef>
                <a:spcPts val="400"/>
              </a:spcBef>
              <a:spcAft>
                <a:spcPts val="0"/>
              </a:spcAft>
              <a:buClr>
                <a:srgbClr val="404040"/>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7" name="Google Shape;17;p3"/>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a:stretch/>
        </p:blipFill>
        <p:spPr>
          <a:xfrm>
            <a:off x="958454" y="4782741"/>
            <a:ext cx="283369" cy="283369"/>
          </a:xfrm>
          <a:prstGeom prst="rect">
            <a:avLst/>
          </a:prstGeom>
          <a:noFill/>
          <a:ln>
            <a:noFill/>
          </a:ln>
        </p:spPr>
      </p:pic>
      <p:pic>
        <p:nvPicPr>
          <p:cNvPr id="20" name="Google Shape;20;p4"/>
          <p:cNvPicPr preferRelativeResize="0"/>
          <p:nvPr/>
        </p:nvPicPr>
        <p:blipFill rotWithShape="1">
          <a:blip r:embed="rId3">
            <a:alphaModFix/>
          </a:blip>
          <a:srcRect/>
          <a:stretch/>
        </p:blipFill>
        <p:spPr>
          <a:xfrm>
            <a:off x="0" y="0"/>
            <a:ext cx="616744" cy="5143500"/>
          </a:xfrm>
          <a:prstGeom prst="rect">
            <a:avLst/>
          </a:prstGeom>
          <a:noFill/>
          <a:ln>
            <a:noFill/>
          </a:ln>
        </p:spPr>
      </p:pic>
      <p:sp>
        <p:nvSpPr>
          <p:cNvPr id="21" name="Google Shape;21;p4"/>
          <p:cNvSpPr txBox="1">
            <a:spLocks noGrp="1"/>
          </p:cNvSpPr>
          <p:nvPr>
            <p:ph type="title"/>
          </p:nvPr>
        </p:nvSpPr>
        <p:spPr>
          <a:xfrm>
            <a:off x="958238" y="273844"/>
            <a:ext cx="7534500" cy="994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7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22" name="Google Shape;22;p4"/>
          <p:cNvSpPr txBox="1">
            <a:spLocks noGrp="1"/>
          </p:cNvSpPr>
          <p:nvPr>
            <p:ph type="body" idx="1"/>
          </p:nvPr>
        </p:nvSpPr>
        <p:spPr>
          <a:xfrm>
            <a:off x="958238" y="1348740"/>
            <a:ext cx="3691800" cy="329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 name="Google Shape;23;p4"/>
          <p:cNvSpPr txBox="1">
            <a:spLocks noGrp="1"/>
          </p:cNvSpPr>
          <p:nvPr>
            <p:ph type="body" idx="2"/>
          </p:nvPr>
        </p:nvSpPr>
        <p:spPr>
          <a:xfrm>
            <a:off x="4791194" y="1348740"/>
            <a:ext cx="3711600" cy="329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 name="Google Shape;24;p4"/>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a:stretch/>
        </p:blipFill>
        <p:spPr>
          <a:xfrm>
            <a:off x="958454" y="4782741"/>
            <a:ext cx="283369" cy="283369"/>
          </a:xfrm>
          <a:prstGeom prst="rect">
            <a:avLst/>
          </a:prstGeom>
          <a:noFill/>
          <a:ln>
            <a:noFill/>
          </a:ln>
        </p:spPr>
      </p:pic>
      <p:pic>
        <p:nvPicPr>
          <p:cNvPr id="27" name="Google Shape;27;p5"/>
          <p:cNvPicPr preferRelativeResize="0"/>
          <p:nvPr/>
        </p:nvPicPr>
        <p:blipFill rotWithShape="1">
          <a:blip r:embed="rId3">
            <a:alphaModFix/>
          </a:blip>
          <a:srcRect/>
          <a:stretch/>
        </p:blipFill>
        <p:spPr>
          <a:xfrm>
            <a:off x="0" y="0"/>
            <a:ext cx="616744" cy="5143500"/>
          </a:xfrm>
          <a:prstGeom prst="rect">
            <a:avLst/>
          </a:prstGeom>
          <a:noFill/>
          <a:ln>
            <a:noFill/>
          </a:ln>
        </p:spPr>
      </p:pic>
      <p:sp>
        <p:nvSpPr>
          <p:cNvPr id="28" name="Google Shape;28;p5"/>
          <p:cNvSpPr txBox="1">
            <a:spLocks noGrp="1"/>
          </p:cNvSpPr>
          <p:nvPr>
            <p:ph type="title"/>
          </p:nvPr>
        </p:nvSpPr>
        <p:spPr>
          <a:xfrm>
            <a:off x="958238" y="273844"/>
            <a:ext cx="7534500" cy="994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7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29" name="Google Shape;29;p5"/>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 name="Google Shape;30;p5"/>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pic>
        <p:nvPicPr>
          <p:cNvPr id="32" name="Google Shape;32;p6"/>
          <p:cNvPicPr preferRelativeResize="0"/>
          <p:nvPr/>
        </p:nvPicPr>
        <p:blipFill rotWithShape="1">
          <a:blip r:embed="rId2">
            <a:alphaModFix/>
          </a:blip>
          <a:srcRect/>
          <a:stretch/>
        </p:blipFill>
        <p:spPr>
          <a:xfrm>
            <a:off x="622697" y="4782741"/>
            <a:ext cx="283369" cy="283369"/>
          </a:xfrm>
          <a:prstGeom prst="rect">
            <a:avLst/>
          </a:prstGeom>
          <a:noFill/>
          <a:ln>
            <a:noFill/>
          </a:ln>
        </p:spPr>
      </p:pic>
      <p:sp>
        <p:nvSpPr>
          <p:cNvPr id="33" name="Google Shape;33;p6"/>
          <p:cNvSpPr txBox="1">
            <a:spLocks noGrp="1"/>
          </p:cNvSpPr>
          <p:nvPr>
            <p:ph type="sldNum" idx="12"/>
          </p:nvPr>
        </p:nvSpPr>
        <p:spPr>
          <a:xfrm>
            <a:off x="7723585" y="4767263"/>
            <a:ext cx="791700" cy="273900"/>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7"/>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6" name="Google Shape;36;p7"/>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2800"/>
              <a:buNone/>
              <a:defRPr sz="2800"/>
            </a:lvl1pPr>
            <a:lvl2pPr lvl="1" algn="ctr" rtl="0">
              <a:lnSpc>
                <a:spcPct val="100000"/>
              </a:lnSpc>
              <a:spcBef>
                <a:spcPts val="400"/>
              </a:spcBef>
              <a:spcAft>
                <a:spcPts val="0"/>
              </a:spcAft>
              <a:buSzPts val="2800"/>
              <a:buNone/>
              <a:defRPr sz="2800"/>
            </a:lvl2pPr>
            <a:lvl3pPr lvl="2" algn="ctr" rtl="0">
              <a:lnSpc>
                <a:spcPct val="100000"/>
              </a:lnSpc>
              <a:spcBef>
                <a:spcPts val="400"/>
              </a:spcBef>
              <a:spcAft>
                <a:spcPts val="0"/>
              </a:spcAft>
              <a:buSzPts val="2800"/>
              <a:buNone/>
              <a:defRPr sz="2800"/>
            </a:lvl3pPr>
            <a:lvl4pPr lvl="3" algn="ctr" rtl="0">
              <a:lnSpc>
                <a:spcPct val="100000"/>
              </a:lnSpc>
              <a:spcBef>
                <a:spcPts val="4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68575" tIns="34275" rIns="0"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1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 name="Google Shape;40;p8"/>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42900" rtl="0">
              <a:spcBef>
                <a:spcPts val="800"/>
              </a:spcBef>
              <a:spcAft>
                <a:spcPts val="0"/>
              </a:spcAft>
              <a:buSzPts val="1800"/>
              <a:buChar char="•"/>
              <a:defRPr/>
            </a:lvl1pPr>
            <a:lvl2pPr marL="914400" lvl="1" indent="-336550" rtl="0">
              <a:spcBef>
                <a:spcPts val="400"/>
              </a:spcBef>
              <a:spcAft>
                <a:spcPts val="0"/>
              </a:spcAft>
              <a:buSzPts val="17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68575" tIns="34275" rIns="0"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4" name="Google Shape;44;p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 name="Google Shape;45;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46" name="Google Shape;46;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47" name="Google Shape;47;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719254" y="3512634"/>
            <a:ext cx="7824300" cy="1302600"/>
          </a:xfrm>
          <a:prstGeom prst="rect">
            <a:avLst/>
          </a:prstGeom>
          <a:noFill/>
          <a:ln>
            <a:noFill/>
          </a:ln>
        </p:spPr>
        <p:txBody>
          <a:bodyPr spcFirstLastPara="1" wrap="square" lIns="68575" tIns="34275" rIns="68575" bIns="34275" anchor="ctr" anchorCtr="0">
            <a:normAutofit/>
          </a:bodyPr>
          <a:lstStyle>
            <a:lvl1pPr lvl="0" algn="ctr" rtl="0">
              <a:lnSpc>
                <a:spcPct val="100000"/>
              </a:lnSpc>
              <a:spcBef>
                <a:spcPts val="0"/>
              </a:spcBef>
              <a:spcAft>
                <a:spcPts val="0"/>
              </a:spcAft>
              <a:buSzPts val="1100"/>
              <a:buNone/>
              <a:defRPr sz="3300">
                <a:solidFill>
                  <a:schemeClr val="lt1"/>
                </a:solidFill>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8454" y="273844"/>
            <a:ext cx="75570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1pPr>
            <a:lvl2pPr marR="0" lvl="1"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2pPr>
            <a:lvl3pPr marR="0" lvl="2"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3pPr>
            <a:lvl4pPr marR="0" lvl="3"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4pPr>
            <a:lvl5pPr marR="0" lvl="4"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5pPr>
            <a:lvl6pPr marR="0" lvl="5"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9pPr>
          </a:lstStyle>
          <a:p>
            <a:endParaRPr/>
          </a:p>
        </p:txBody>
      </p:sp>
      <p:sp>
        <p:nvSpPr>
          <p:cNvPr id="7" name="Google Shape;7;p1"/>
          <p:cNvSpPr txBox="1">
            <a:spLocks noGrp="1"/>
          </p:cNvSpPr>
          <p:nvPr>
            <p:ph type="body" idx="1"/>
          </p:nvPr>
        </p:nvSpPr>
        <p:spPr>
          <a:xfrm>
            <a:off x="966788" y="1369219"/>
            <a:ext cx="7548600" cy="32634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1pPr>
            <a:lvl2pPr marL="914400" marR="0" lvl="1" indent="-336550" algn="l" rtl="0">
              <a:lnSpc>
                <a:spcPct val="90000"/>
              </a:lnSpc>
              <a:spcBef>
                <a:spcPts val="400"/>
              </a:spcBef>
              <a:spcAft>
                <a:spcPts val="0"/>
              </a:spcAft>
              <a:buClr>
                <a:srgbClr val="404040"/>
              </a:buClr>
              <a:buSzPts val="1700"/>
              <a:buFont typeface="Arial"/>
              <a:buChar char="•"/>
              <a:defRPr sz="1700" b="0" i="0" u="none" strike="noStrike" cap="none">
                <a:solidFill>
                  <a:srgbClr val="404040"/>
                </a:solidFill>
                <a:latin typeface="Arial"/>
                <a:ea typeface="Arial"/>
                <a:cs typeface="Arial"/>
                <a:sym typeface="Arial"/>
              </a:defRPr>
            </a:lvl2pPr>
            <a:lvl3pPr marL="1371600" marR="0" lvl="2" indent="-323850" algn="l" rtl="0">
              <a:lnSpc>
                <a:spcPct val="90000"/>
              </a:lnSpc>
              <a:spcBef>
                <a:spcPts val="400"/>
              </a:spcBef>
              <a:spcAft>
                <a:spcPts val="0"/>
              </a:spcAft>
              <a:buClr>
                <a:srgbClr val="404040"/>
              </a:buClr>
              <a:buSzPts val="1500"/>
              <a:buFont typeface="Arial"/>
              <a:buChar char="•"/>
              <a:defRPr sz="1500" b="0" i="0" u="none" strike="noStrike" cap="none">
                <a:solidFill>
                  <a:srgbClr val="404040"/>
                </a:solidFill>
                <a:latin typeface="Arial"/>
                <a:ea typeface="Arial"/>
                <a:cs typeface="Arial"/>
                <a:sym typeface="Arial"/>
              </a:defRPr>
            </a:lvl3pPr>
            <a:lvl4pPr marL="1828800" marR="0" lvl="3"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4pPr>
            <a:lvl5pPr marL="2286000" marR="0" lvl="4"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lvl1pPr marL="0" marR="0" lvl="0" indent="0" algn="r" rtl="0">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958454" y="273844"/>
            <a:ext cx="75570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1pPr>
            <a:lvl2pPr marR="0" lvl="1"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2pPr>
            <a:lvl3pPr marR="0" lvl="2"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3pPr>
            <a:lvl4pPr marR="0" lvl="3"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4pPr>
            <a:lvl5pPr marR="0" lvl="4"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5pPr>
            <a:lvl6pPr marR="0" lvl="5"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9pPr>
          </a:lstStyle>
          <a:p>
            <a:endParaRPr/>
          </a:p>
        </p:txBody>
      </p:sp>
      <p:sp>
        <p:nvSpPr>
          <p:cNvPr id="50" name="Google Shape;50;p10"/>
          <p:cNvSpPr txBox="1">
            <a:spLocks noGrp="1"/>
          </p:cNvSpPr>
          <p:nvPr>
            <p:ph type="body" idx="1"/>
          </p:nvPr>
        </p:nvSpPr>
        <p:spPr>
          <a:xfrm>
            <a:off x="966788" y="1369219"/>
            <a:ext cx="7548600" cy="32634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1pPr>
            <a:lvl2pPr marL="914400" marR="0" lvl="1" indent="-336550" algn="l" rtl="0">
              <a:lnSpc>
                <a:spcPct val="90000"/>
              </a:lnSpc>
              <a:spcBef>
                <a:spcPts val="400"/>
              </a:spcBef>
              <a:spcAft>
                <a:spcPts val="0"/>
              </a:spcAft>
              <a:buClr>
                <a:srgbClr val="404040"/>
              </a:buClr>
              <a:buSzPts val="1700"/>
              <a:buFont typeface="Arial"/>
              <a:buChar char="•"/>
              <a:defRPr sz="1700" b="0" i="0" u="none" strike="noStrike" cap="none">
                <a:solidFill>
                  <a:srgbClr val="404040"/>
                </a:solidFill>
                <a:latin typeface="Arial"/>
                <a:ea typeface="Arial"/>
                <a:cs typeface="Arial"/>
                <a:sym typeface="Arial"/>
              </a:defRPr>
            </a:lvl2pPr>
            <a:lvl3pPr marL="1371600" marR="0" lvl="2" indent="-323850" algn="l" rtl="0">
              <a:lnSpc>
                <a:spcPct val="90000"/>
              </a:lnSpc>
              <a:spcBef>
                <a:spcPts val="400"/>
              </a:spcBef>
              <a:spcAft>
                <a:spcPts val="0"/>
              </a:spcAft>
              <a:buClr>
                <a:srgbClr val="404040"/>
              </a:buClr>
              <a:buSzPts val="1500"/>
              <a:buFont typeface="Arial"/>
              <a:buChar char="•"/>
              <a:defRPr sz="1500" b="0" i="0" u="none" strike="noStrike" cap="none">
                <a:solidFill>
                  <a:srgbClr val="404040"/>
                </a:solidFill>
                <a:latin typeface="Arial"/>
                <a:ea typeface="Arial"/>
                <a:cs typeface="Arial"/>
                <a:sym typeface="Arial"/>
              </a:defRPr>
            </a:lvl3pPr>
            <a:lvl4pPr marL="1828800" marR="0" lvl="3"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4pPr>
            <a:lvl5pPr marL="2286000" marR="0" lvl="4"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1" name="Google Shape;51;p10"/>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lvl1pPr marL="0" marR="0" lvl="0" indent="0" algn="r" rtl="0">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drive.google.com/file/d/1bik0kmS_thSPgBp4gNeijMs0BfA5IUf6/view?usp=sharin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jamboard.google.com/d/1Zoa4g58as4Mj4MTFfpGp0F8wGV5GfWy7R_ip1XYG5X8/viewer?f=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asccc.org/content/anti-racism-and-guided-pathways-implementation" TargetMode="External"/><Relationship Id="rId3" Type="http://schemas.openxmlformats.org/officeDocument/2006/relationships/image" Target="../media/image17.png"/><Relationship Id="rId7" Type="http://schemas.openxmlformats.org/officeDocument/2006/relationships/hyperlink" Target="https://asccc.org/content/our-obligation-equitable-hiring-practices-partnership-approach-ensuring-equity-minded"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hyperlink" Target="https://asccc.org/content/decolonizing-your-syllabus-anti-racist-guide-your-college" TargetMode="External"/><Relationship Id="rId5" Type="http://schemas.openxmlformats.org/officeDocument/2006/relationships/hyperlink" Target="https://indd.adobe.com/view/861210a6-c4e2-4715-b335-7fd34a456cb3" TargetMode="External"/><Relationship Id="rId4" Type="http://schemas.openxmlformats.org/officeDocument/2006/relationships/hyperlink" Target="https://asccc.org/sites/default/files/Anti-Racism_Education_F20.pdf" TargetMode="External"/><Relationship Id="rId9" Type="http://schemas.openxmlformats.org/officeDocument/2006/relationships/hyperlink" Target="https://asccc.org/content/academic-freedom-and-equit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monroecc.edu/inclusion-diversity/plans-policies/anti-racism-action-plan/"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www.cue-tools.usc.edu/all-tool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asccc.org/sites/default/files/ASCCC_Strategic_Plan_2018-2023_final.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c_wOnJJEfx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hyperlink" Target="https://www.cccco.edu/-/media/CCCCO-Website/Files/Communications/vision-for-success/8-dei-glossary-of-terms.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asccc.org/sites/default/files/Anti-Racism_Education_F20.pdf" TargetMode="External"/><Relationship Id="rId4" Type="http://schemas.openxmlformats.org/officeDocument/2006/relationships/hyperlink" Target="https://asccc.org/sites/default/files/Equity_Driven_Systems.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hogg.utexas.edu/3-things-to-know-cultural-humilit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754213" y="3528760"/>
            <a:ext cx="7824900" cy="13797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00000"/>
              </a:lnSpc>
              <a:spcBef>
                <a:spcPts val="0"/>
              </a:spcBef>
              <a:spcAft>
                <a:spcPts val="0"/>
              </a:spcAft>
              <a:buNone/>
            </a:pPr>
            <a:r>
              <a:rPr lang="en" sz="3480"/>
              <a:t>Going Deep: Using The Cultural Humility Tool in Your Racial Justice Journey</a:t>
            </a:r>
            <a:endParaRPr sz="3480"/>
          </a:p>
          <a:p>
            <a:pPr marL="0" lvl="0" indent="0" algn="ctr" rtl="0">
              <a:lnSpc>
                <a:spcPct val="115000"/>
              </a:lnSpc>
              <a:spcBef>
                <a:spcPts val="800"/>
              </a:spcBef>
              <a:spcAft>
                <a:spcPts val="0"/>
              </a:spcAft>
              <a:buNone/>
            </a:pPr>
            <a:r>
              <a:rPr lang="en" sz="1600" b="1">
                <a:latin typeface="Arial"/>
                <a:ea typeface="Arial"/>
                <a:cs typeface="Arial"/>
                <a:sym typeface="Arial"/>
              </a:rPr>
              <a:t>Thursday, April 7 at 1:00 p.m. – 2:15 p.m.</a:t>
            </a:r>
            <a:endParaRPr sz="1600" b="1">
              <a:latin typeface="Arial"/>
              <a:ea typeface="Arial"/>
              <a:cs typeface="Arial"/>
              <a:sym typeface="Arial"/>
            </a:endParaRPr>
          </a:p>
          <a:p>
            <a:pPr marL="0" lvl="0" indent="0" algn="ctr" rtl="0">
              <a:lnSpc>
                <a:spcPct val="100000"/>
              </a:lnSpc>
              <a:spcBef>
                <a:spcPts val="0"/>
              </a:spcBef>
              <a:spcAft>
                <a:spcPts val="0"/>
              </a:spcAft>
              <a:buNone/>
            </a:pPr>
            <a:endParaRPr sz="1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958250" y="273847"/>
            <a:ext cx="7534500" cy="5454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Self-Awareness </a:t>
            </a:r>
            <a:endParaRPr/>
          </a:p>
        </p:txBody>
      </p:sp>
      <p:sp>
        <p:nvSpPr>
          <p:cNvPr id="139" name="Google Shape;139;p25"/>
          <p:cNvSpPr txBox="1">
            <a:spLocks noGrp="1"/>
          </p:cNvSpPr>
          <p:nvPr>
            <p:ph type="body" idx="1"/>
          </p:nvPr>
        </p:nvSpPr>
        <p:spPr>
          <a:xfrm>
            <a:off x="953588" y="1109765"/>
            <a:ext cx="7543800" cy="3314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a:t>
            </a:r>
            <a:endParaRPr/>
          </a:p>
        </p:txBody>
      </p:sp>
      <p:pic>
        <p:nvPicPr>
          <p:cNvPr id="140" name="Google Shape;140;p25"/>
          <p:cNvPicPr preferRelativeResize="0"/>
          <p:nvPr/>
        </p:nvPicPr>
        <p:blipFill>
          <a:blip r:embed="rId3">
            <a:alphaModFix/>
          </a:blip>
          <a:stretch>
            <a:fillRect/>
          </a:stretch>
        </p:blipFill>
        <p:spPr>
          <a:xfrm>
            <a:off x="1900375" y="739675"/>
            <a:ext cx="6507151" cy="42558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2471636" y="302559"/>
            <a:ext cx="6043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Cultural Humility Toolkit Design</a:t>
            </a:r>
            <a:endParaRPr/>
          </a:p>
        </p:txBody>
      </p:sp>
      <p:sp>
        <p:nvSpPr>
          <p:cNvPr id="146" name="Google Shape;146;p26"/>
          <p:cNvSpPr txBox="1">
            <a:spLocks noGrp="1"/>
          </p:cNvSpPr>
          <p:nvPr>
            <p:ph type="body" idx="1"/>
          </p:nvPr>
        </p:nvSpPr>
        <p:spPr>
          <a:xfrm>
            <a:off x="346975" y="2071050"/>
            <a:ext cx="5451600" cy="2522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200"/>
              <a:t>Directions and Guidance:</a:t>
            </a:r>
            <a:endParaRPr sz="2200"/>
          </a:p>
          <a:p>
            <a:pPr marL="457200" lvl="0" indent="-368300" algn="l" rtl="0">
              <a:spcBef>
                <a:spcPts val="800"/>
              </a:spcBef>
              <a:spcAft>
                <a:spcPts val="0"/>
              </a:spcAft>
              <a:buSzPts val="2200"/>
              <a:buAutoNum type="arabicPeriod"/>
            </a:pPr>
            <a:r>
              <a:rPr lang="en" sz="2200"/>
              <a:t>Reflect and Analyze–using the </a:t>
            </a:r>
            <a:r>
              <a:rPr lang="en" sz="2200" b="1"/>
              <a:t>decision tree</a:t>
            </a:r>
            <a:endParaRPr sz="2200" b="1"/>
          </a:p>
          <a:p>
            <a:pPr marL="457200" lvl="0" indent="-368300" algn="l" rtl="0">
              <a:spcBef>
                <a:spcPts val="0"/>
              </a:spcBef>
              <a:spcAft>
                <a:spcPts val="0"/>
              </a:spcAft>
              <a:buSzPts val="2200"/>
              <a:buAutoNum type="arabicPeriod"/>
            </a:pPr>
            <a:r>
              <a:rPr lang="en" sz="2200"/>
              <a:t>Explore and Grow–using the </a:t>
            </a:r>
            <a:r>
              <a:rPr lang="en" sz="2200" b="1"/>
              <a:t>inventory</a:t>
            </a:r>
            <a:r>
              <a:rPr lang="en" sz="2200"/>
              <a:t> </a:t>
            </a:r>
            <a:endParaRPr sz="2200"/>
          </a:p>
          <a:p>
            <a:pPr marL="457200" lvl="0" indent="-368300" algn="l" rtl="0">
              <a:spcBef>
                <a:spcPts val="0"/>
              </a:spcBef>
              <a:spcAft>
                <a:spcPts val="0"/>
              </a:spcAft>
              <a:buSzPts val="2200"/>
              <a:buAutoNum type="arabicPeriod"/>
            </a:pPr>
            <a:r>
              <a:rPr lang="en" sz="2200"/>
              <a:t>Take Action and Manage Goals–using the </a:t>
            </a:r>
            <a:r>
              <a:rPr lang="en" sz="2200" b="1"/>
              <a:t>journey map</a:t>
            </a:r>
            <a:endParaRPr sz="2200" b="1"/>
          </a:p>
        </p:txBody>
      </p:sp>
      <p:pic>
        <p:nvPicPr>
          <p:cNvPr id="147" name="Google Shape;147;p26"/>
          <p:cNvPicPr preferRelativeResize="0"/>
          <p:nvPr/>
        </p:nvPicPr>
        <p:blipFill>
          <a:blip r:embed="rId3">
            <a:alphaModFix/>
          </a:blip>
          <a:stretch>
            <a:fillRect/>
          </a:stretch>
        </p:blipFill>
        <p:spPr>
          <a:xfrm>
            <a:off x="5798575" y="1997575"/>
            <a:ext cx="3140700" cy="2367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1826000" y="302550"/>
            <a:ext cx="40800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Cultural Humility Decision Tree</a:t>
            </a:r>
            <a:endParaRPr/>
          </a:p>
        </p:txBody>
      </p:sp>
      <p:sp>
        <p:nvSpPr>
          <p:cNvPr id="153" name="Google Shape;153;p27"/>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457200" lvl="0" indent="-381000" algn="l" rtl="0">
              <a:spcBef>
                <a:spcPts val="800"/>
              </a:spcBef>
              <a:spcAft>
                <a:spcPts val="0"/>
              </a:spcAft>
              <a:buSzPts val="2400"/>
              <a:buChar char="●"/>
            </a:pPr>
            <a:r>
              <a:rPr lang="en" sz="2400"/>
              <a:t>How ready are you and your group to engage in antiracism and cultural humility planning? </a:t>
            </a:r>
            <a:endParaRPr sz="2400"/>
          </a:p>
          <a:p>
            <a:pPr marL="457200" lvl="0" indent="-381000" algn="l" rtl="0">
              <a:spcBef>
                <a:spcPts val="0"/>
              </a:spcBef>
              <a:spcAft>
                <a:spcPts val="0"/>
              </a:spcAft>
              <a:buSzPts val="2400"/>
              <a:buChar char="●"/>
            </a:pPr>
            <a:r>
              <a:rPr lang="en" sz="2400"/>
              <a:t>Depending on how ready you are, the decision tree provides suggestions for path to take and the next steps.</a:t>
            </a:r>
            <a:endParaRPr sz="2400"/>
          </a:p>
          <a:p>
            <a:pPr marL="457200" lvl="0" indent="-381000" algn="l" rtl="0">
              <a:spcBef>
                <a:spcPts val="0"/>
              </a:spcBef>
              <a:spcAft>
                <a:spcPts val="0"/>
              </a:spcAft>
              <a:buSzPts val="2400"/>
              <a:buChar char="●"/>
            </a:pPr>
            <a:r>
              <a:rPr lang="en" sz="2400"/>
              <a:t>Once groups are ready to take action, they can use  left side to engage in the work. </a:t>
            </a:r>
            <a:endParaRPr sz="2400"/>
          </a:p>
        </p:txBody>
      </p:sp>
      <p:pic>
        <p:nvPicPr>
          <p:cNvPr id="154" name="Google Shape;154;p27"/>
          <p:cNvPicPr preferRelativeResize="0"/>
          <p:nvPr/>
        </p:nvPicPr>
        <p:blipFill>
          <a:blip r:embed="rId3">
            <a:alphaModFix/>
          </a:blip>
          <a:stretch>
            <a:fillRect/>
          </a:stretch>
        </p:blipFill>
        <p:spPr>
          <a:xfrm>
            <a:off x="5268800" y="7450"/>
            <a:ext cx="2927349" cy="1977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680175" y="167079"/>
            <a:ext cx="7534500" cy="6474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b="1">
                <a:solidFill>
                  <a:schemeClr val="dk1"/>
                </a:solidFill>
              </a:rPr>
              <a:t>Cultural Humility Inventory</a:t>
            </a:r>
            <a:endParaRPr b="1">
              <a:solidFill>
                <a:schemeClr val="dk1"/>
              </a:solidFill>
            </a:endParaRPr>
          </a:p>
        </p:txBody>
      </p:sp>
      <p:sp>
        <p:nvSpPr>
          <p:cNvPr id="160" name="Google Shape;160;p28"/>
          <p:cNvSpPr txBox="1">
            <a:spLocks noGrp="1"/>
          </p:cNvSpPr>
          <p:nvPr>
            <p:ph type="body" idx="1"/>
          </p:nvPr>
        </p:nvSpPr>
        <p:spPr>
          <a:xfrm>
            <a:off x="765300" y="1014450"/>
            <a:ext cx="3884700" cy="4128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000" dirty="0"/>
              <a:t>Key Info:</a:t>
            </a:r>
            <a:endParaRPr sz="2000" dirty="0"/>
          </a:p>
          <a:p>
            <a:pPr marL="457200" lvl="0" indent="-330200" algn="l" rtl="0">
              <a:spcBef>
                <a:spcPts val="800"/>
              </a:spcBef>
              <a:spcAft>
                <a:spcPts val="0"/>
              </a:spcAft>
              <a:buSzPts val="1600"/>
              <a:buChar char="•"/>
            </a:pPr>
            <a:r>
              <a:rPr lang="en" sz="2000" dirty="0"/>
              <a:t>Transformative work through </a:t>
            </a:r>
            <a:r>
              <a:rPr lang="en" sz="2000" b="1" dirty="0"/>
              <a:t>self-assessment </a:t>
            </a:r>
            <a:r>
              <a:rPr lang="en" sz="2000" dirty="0"/>
              <a:t>and </a:t>
            </a:r>
            <a:r>
              <a:rPr lang="en" sz="2000" b="1" dirty="0"/>
              <a:t>self-awareness</a:t>
            </a:r>
            <a:endParaRPr sz="2000" b="1" dirty="0"/>
          </a:p>
          <a:p>
            <a:pPr marL="457200" lvl="0" indent="-330200" algn="l" rtl="0">
              <a:spcBef>
                <a:spcPts val="0"/>
              </a:spcBef>
              <a:spcAft>
                <a:spcPts val="0"/>
              </a:spcAft>
              <a:buSzPts val="1600"/>
              <a:buChar char="•"/>
            </a:pPr>
            <a:r>
              <a:rPr lang="en" sz="2000" b="1" dirty="0"/>
              <a:t>Courageous conversations </a:t>
            </a:r>
            <a:r>
              <a:rPr lang="en" sz="2000" dirty="0"/>
              <a:t>will likely be needed</a:t>
            </a:r>
            <a:endParaRPr sz="2000" dirty="0"/>
          </a:p>
          <a:p>
            <a:pPr marL="457200" lvl="0" indent="-330200" algn="l" rtl="0">
              <a:spcBef>
                <a:spcPts val="0"/>
              </a:spcBef>
              <a:spcAft>
                <a:spcPts val="0"/>
              </a:spcAft>
              <a:buSzPts val="1600"/>
              <a:buChar char="•"/>
            </a:pPr>
            <a:r>
              <a:rPr lang="en" sz="2000" dirty="0"/>
              <a:t>Criteria used in the inventory provide </a:t>
            </a:r>
            <a:r>
              <a:rPr lang="en" sz="2000" b="1" dirty="0"/>
              <a:t>framework </a:t>
            </a:r>
            <a:r>
              <a:rPr lang="en" sz="2000" dirty="0"/>
              <a:t>to cultural humility supported by </a:t>
            </a:r>
            <a:r>
              <a:rPr lang="en" sz="2000" b="1" dirty="0"/>
              <a:t>resources </a:t>
            </a:r>
            <a:r>
              <a:rPr lang="en" sz="2000" dirty="0"/>
              <a:t>to begin transformative work for each criteria (domain)</a:t>
            </a:r>
            <a:endParaRPr sz="2000" dirty="0"/>
          </a:p>
          <a:p>
            <a:pPr marL="0" lvl="0" indent="0" algn="l" rtl="0">
              <a:spcBef>
                <a:spcPts val="800"/>
              </a:spcBef>
              <a:spcAft>
                <a:spcPts val="0"/>
              </a:spcAft>
              <a:buNone/>
            </a:pPr>
            <a:endParaRPr dirty="0"/>
          </a:p>
        </p:txBody>
      </p:sp>
      <p:sp>
        <p:nvSpPr>
          <p:cNvPr id="161" name="Google Shape;161;p28"/>
          <p:cNvSpPr txBox="1">
            <a:spLocks noGrp="1"/>
          </p:cNvSpPr>
          <p:nvPr>
            <p:ph type="body" idx="2"/>
          </p:nvPr>
        </p:nvSpPr>
        <p:spPr>
          <a:xfrm>
            <a:off x="4724400" y="997450"/>
            <a:ext cx="4220100" cy="4222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000" dirty="0"/>
              <a:t>Inventory Criteria:</a:t>
            </a:r>
            <a:endParaRPr sz="2000" dirty="0"/>
          </a:p>
          <a:p>
            <a:pPr marL="457200" lvl="0" indent="-323850" algn="l" rtl="0">
              <a:spcBef>
                <a:spcPts val="800"/>
              </a:spcBef>
              <a:spcAft>
                <a:spcPts val="0"/>
              </a:spcAft>
              <a:buSzPts val="1500"/>
              <a:buAutoNum type="arabicPeriod"/>
            </a:pPr>
            <a:r>
              <a:rPr lang="en" dirty="0"/>
              <a:t>Awareness of Bias</a:t>
            </a:r>
            <a:endParaRPr dirty="0"/>
          </a:p>
          <a:p>
            <a:pPr marL="457200" lvl="0" indent="-323850" algn="l" rtl="0">
              <a:spcBef>
                <a:spcPts val="0"/>
              </a:spcBef>
              <a:spcAft>
                <a:spcPts val="0"/>
              </a:spcAft>
              <a:buSzPts val="1500"/>
              <a:buAutoNum type="arabicPeriod"/>
            </a:pPr>
            <a:r>
              <a:rPr lang="en" dirty="0"/>
              <a:t>Inclusion, Diversity, Equity, Anti-Racism, &amp; Accessibility</a:t>
            </a:r>
            <a:endParaRPr dirty="0"/>
          </a:p>
          <a:p>
            <a:pPr marL="457200" lvl="0" indent="-323850" algn="l" rtl="0">
              <a:spcBef>
                <a:spcPts val="0"/>
              </a:spcBef>
              <a:spcAft>
                <a:spcPts val="0"/>
              </a:spcAft>
              <a:buSzPts val="1500"/>
              <a:buAutoNum type="arabicPeriod"/>
            </a:pPr>
            <a:r>
              <a:rPr lang="en" dirty="0"/>
              <a:t>Acknowledgement of Diverse Perspectives of Thinking</a:t>
            </a:r>
            <a:endParaRPr dirty="0"/>
          </a:p>
          <a:p>
            <a:pPr marL="457200" lvl="0" indent="-323850" algn="l" rtl="0">
              <a:spcBef>
                <a:spcPts val="0"/>
              </a:spcBef>
              <a:spcAft>
                <a:spcPts val="0"/>
              </a:spcAft>
              <a:buSzPts val="1500"/>
              <a:buAutoNum type="arabicPeriod"/>
            </a:pPr>
            <a:r>
              <a:rPr lang="en" dirty="0"/>
              <a:t>Understanding of Race Consciousness </a:t>
            </a:r>
            <a:endParaRPr dirty="0"/>
          </a:p>
          <a:p>
            <a:pPr marL="457200" lvl="0" indent="-323850" algn="l" rtl="0">
              <a:spcBef>
                <a:spcPts val="0"/>
              </a:spcBef>
              <a:spcAft>
                <a:spcPts val="0"/>
              </a:spcAft>
              <a:buSzPts val="1500"/>
              <a:buAutoNum type="arabicPeriod"/>
            </a:pPr>
            <a:r>
              <a:rPr lang="en" dirty="0"/>
              <a:t>Commitment to Disrupt Microaggressions</a:t>
            </a:r>
            <a:endParaRPr dirty="0"/>
          </a:p>
          <a:p>
            <a:pPr marL="457200" lvl="0" indent="-323850" algn="l" rtl="0">
              <a:spcBef>
                <a:spcPts val="0"/>
              </a:spcBef>
              <a:spcAft>
                <a:spcPts val="0"/>
              </a:spcAft>
              <a:buSzPts val="1500"/>
              <a:buAutoNum type="arabicPeriod"/>
            </a:pPr>
            <a:r>
              <a:rPr lang="en" dirty="0"/>
              <a:t>Commitment to Behavioral &amp; Policy Change for IDEAA &amp; Antiracist Practices</a:t>
            </a:r>
            <a:endParaRPr dirty="0"/>
          </a:p>
          <a:p>
            <a:pPr marL="457200" lvl="0" indent="-323850" algn="l" rtl="0">
              <a:spcBef>
                <a:spcPts val="0"/>
              </a:spcBef>
              <a:spcAft>
                <a:spcPts val="0"/>
              </a:spcAft>
              <a:buSzPts val="1500"/>
              <a:buAutoNum type="arabicPeriod"/>
            </a:pPr>
            <a:r>
              <a:rPr lang="en" dirty="0"/>
              <a:t>Commitment to Relate to Diverse Lived Experiences</a:t>
            </a:r>
            <a:endParaRPr dirty="0"/>
          </a:p>
          <a:p>
            <a:pPr marL="0" lvl="0" indent="0" algn="l" rtl="0">
              <a:spcBef>
                <a:spcPts val="80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2471636" y="302559"/>
            <a:ext cx="6043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Cultural Humility Inventory: Self-Reflection and Awareness</a:t>
            </a:r>
            <a:endParaRPr sz="2100" dirty="0"/>
          </a:p>
        </p:txBody>
      </p:sp>
      <p:sp>
        <p:nvSpPr>
          <p:cNvPr id="167" name="Google Shape;167;p29"/>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400"/>
              <a:t>Do the inventory as an individual (left side column):</a:t>
            </a:r>
            <a:endParaRPr sz="2400"/>
          </a:p>
          <a:p>
            <a:pPr marL="457200" lvl="0" indent="-381000" algn="l" rtl="0">
              <a:spcBef>
                <a:spcPts val="800"/>
              </a:spcBef>
              <a:spcAft>
                <a:spcPts val="0"/>
              </a:spcAft>
              <a:buSzPts val="2400"/>
              <a:buChar char="●"/>
            </a:pPr>
            <a:r>
              <a:rPr lang="en" sz="2400"/>
              <a:t>Engage in honest self-reflection</a:t>
            </a:r>
            <a:endParaRPr sz="2400"/>
          </a:p>
          <a:p>
            <a:pPr marL="457200" lvl="0" indent="-381000" algn="l" rtl="0">
              <a:spcBef>
                <a:spcPts val="0"/>
              </a:spcBef>
              <a:spcAft>
                <a:spcPts val="0"/>
              </a:spcAft>
              <a:buSzPts val="2400"/>
              <a:buChar char="●"/>
            </a:pPr>
            <a:r>
              <a:rPr lang="en" sz="2400"/>
              <a:t>Reach out to local IDEAA initiative groups/committees with questions</a:t>
            </a:r>
            <a:endParaRPr sz="2400"/>
          </a:p>
          <a:p>
            <a:pPr marL="457200" lvl="0" indent="-381000" algn="l" rtl="0">
              <a:spcBef>
                <a:spcPts val="0"/>
              </a:spcBef>
              <a:spcAft>
                <a:spcPts val="0"/>
              </a:spcAft>
              <a:buSzPts val="2400"/>
              <a:buChar char="●"/>
            </a:pPr>
            <a:r>
              <a:rPr lang="en" sz="2400"/>
              <a:t>Review resources given and then retake the self-assessment after some time</a:t>
            </a:r>
            <a:endParaRPr sz="2400"/>
          </a:p>
          <a:p>
            <a:pPr marL="457200" lvl="0" indent="-381000" algn="l" rtl="0">
              <a:spcBef>
                <a:spcPts val="0"/>
              </a:spcBef>
              <a:spcAft>
                <a:spcPts val="0"/>
              </a:spcAft>
              <a:buSzPts val="2400"/>
              <a:buChar char="●"/>
            </a:pPr>
            <a:r>
              <a:rPr lang="en" sz="2400"/>
              <a:t>Don’t stop here–commit to transformative action</a:t>
            </a:r>
            <a:endParaRPr sz="2400"/>
          </a:p>
          <a:p>
            <a:pPr marL="457200" lvl="0" indent="0" algn="l" rtl="0">
              <a:spcBef>
                <a:spcPts val="8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2471636" y="302559"/>
            <a:ext cx="6043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Cultural Humility Inventory: Organization Reflection and Institutional Awareness</a:t>
            </a:r>
            <a:endParaRPr dirty="0"/>
          </a:p>
        </p:txBody>
      </p:sp>
      <p:sp>
        <p:nvSpPr>
          <p:cNvPr id="173" name="Google Shape;173;p30"/>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400" dirty="0"/>
              <a:t>Right side column–complete with your group/organization/senate:</a:t>
            </a:r>
            <a:endParaRPr sz="2400" dirty="0"/>
          </a:p>
          <a:p>
            <a:pPr marL="457200" lvl="0" indent="-381000" algn="l" rtl="0">
              <a:spcBef>
                <a:spcPts val="800"/>
              </a:spcBef>
              <a:spcAft>
                <a:spcPts val="0"/>
              </a:spcAft>
              <a:buSzPts val="2400"/>
              <a:buChar char="●"/>
            </a:pPr>
            <a:r>
              <a:rPr lang="en" sz="2400" dirty="0"/>
              <a:t>Engage in courageous conversations</a:t>
            </a:r>
            <a:endParaRPr sz="2400" dirty="0"/>
          </a:p>
          <a:p>
            <a:pPr marL="457200" lvl="0" indent="-381000" algn="l" rtl="0">
              <a:spcBef>
                <a:spcPts val="0"/>
              </a:spcBef>
              <a:spcAft>
                <a:spcPts val="0"/>
              </a:spcAft>
              <a:buSzPts val="2400"/>
              <a:buChar char="●"/>
            </a:pPr>
            <a:r>
              <a:rPr lang="en" sz="2400" dirty="0"/>
              <a:t>Have skilled facilitators help you lead</a:t>
            </a:r>
            <a:endParaRPr sz="2400" dirty="0"/>
          </a:p>
          <a:p>
            <a:pPr marL="457200" lvl="0" indent="-381000" algn="l" rtl="0">
              <a:spcBef>
                <a:spcPts val="0"/>
              </a:spcBef>
              <a:spcAft>
                <a:spcPts val="0"/>
              </a:spcAft>
              <a:buSzPts val="2400"/>
              <a:buChar char="●"/>
            </a:pPr>
            <a:r>
              <a:rPr lang="en" sz="2400" dirty="0"/>
              <a:t>Use collaborative groups, sharing out, and consensus </a:t>
            </a:r>
            <a:endParaRPr sz="2400" dirty="0"/>
          </a:p>
          <a:p>
            <a:pPr marL="457200" lvl="0" indent="-381000" algn="l" rtl="0">
              <a:spcBef>
                <a:spcPts val="0"/>
              </a:spcBef>
              <a:spcAft>
                <a:spcPts val="0"/>
              </a:spcAft>
              <a:buSzPts val="2400"/>
              <a:buChar char="●"/>
            </a:pPr>
            <a:r>
              <a:rPr lang="en" sz="2400" dirty="0"/>
              <a:t>Don’t assume; set community/group norms/agreements before the activity</a:t>
            </a:r>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D556B-5C30-44C8-9122-626AE0C0444E}"/>
              </a:ext>
            </a:extLst>
          </p:cNvPr>
          <p:cNvSpPr>
            <a:spLocks noGrp="1"/>
          </p:cNvSpPr>
          <p:nvPr>
            <p:ph type="title"/>
          </p:nvPr>
        </p:nvSpPr>
        <p:spPr/>
        <p:txBody>
          <a:bodyPr/>
          <a:lstStyle/>
          <a:p>
            <a:r>
              <a:rPr lang="en-US" dirty="0"/>
              <a:t>Institutional Awareness Column</a:t>
            </a:r>
          </a:p>
        </p:txBody>
      </p:sp>
      <p:pic>
        <p:nvPicPr>
          <p:cNvPr id="6" name="Picture 5">
            <a:extLst>
              <a:ext uri="{FF2B5EF4-FFF2-40B4-BE49-F238E27FC236}">
                <a16:creationId xmlns:a16="http://schemas.microsoft.com/office/drawing/2014/main" id="{AF34859B-2B13-41E1-BCC8-FCD42D401C02}"/>
              </a:ext>
            </a:extLst>
          </p:cNvPr>
          <p:cNvPicPr>
            <a:picLocks noChangeAspect="1"/>
          </p:cNvPicPr>
          <p:nvPr/>
        </p:nvPicPr>
        <p:blipFill>
          <a:blip r:embed="rId2"/>
          <a:stretch>
            <a:fillRect/>
          </a:stretch>
        </p:blipFill>
        <p:spPr>
          <a:xfrm>
            <a:off x="27046" y="1791170"/>
            <a:ext cx="8769929" cy="3352330"/>
          </a:xfrm>
          <a:prstGeom prst="rect">
            <a:avLst/>
          </a:prstGeom>
        </p:spPr>
      </p:pic>
    </p:spTree>
    <p:extLst>
      <p:ext uri="{BB962C8B-B14F-4D97-AF65-F5344CB8AC3E}">
        <p14:creationId xmlns:p14="http://schemas.microsoft.com/office/powerpoint/2010/main" val="382479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1857800" y="302550"/>
            <a:ext cx="71703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Sample Scenario for Organization Inventory</a:t>
            </a:r>
            <a:endParaRPr/>
          </a:p>
        </p:txBody>
      </p:sp>
      <p:sp>
        <p:nvSpPr>
          <p:cNvPr id="179" name="Google Shape;179;p31"/>
          <p:cNvSpPr txBox="1">
            <a:spLocks noGrp="1"/>
          </p:cNvSpPr>
          <p:nvPr>
            <p:ph type="body" idx="1"/>
          </p:nvPr>
        </p:nvSpPr>
        <p:spPr>
          <a:xfrm>
            <a:off x="622500" y="1844525"/>
            <a:ext cx="7893000" cy="3146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Openview College created and passed an antiracism and no hate resolution at its board meeting in 2020. Openview local academic senate asked the Student Equity Coordinator (SEC), who is one of the few faculty of color tenured at the college, to help write the resolution and asked if they could lead a book club to read </a:t>
            </a:r>
            <a:r>
              <a:rPr lang="en" i="1"/>
              <a:t>Minding the Obligation Gap</a:t>
            </a:r>
            <a:r>
              <a:rPr lang="en"/>
              <a:t>. There were about 25 people who attended the first book talks but by the end of the semester only about 7 equity champions remained in the book club. The SEC did not continue the book club due to limited funds and a lack of support. A few concerned faculty also told the senate president that the talks seemed divisive. When the senate president asked an administrator for support and resources, they said that no one on the campus has the expertise to lead such work and there is no budget for training.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2471636" y="302559"/>
            <a:ext cx="6043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Facilitating Courageous Conversations </a:t>
            </a:r>
            <a:endParaRPr/>
          </a:p>
        </p:txBody>
      </p:sp>
      <p:sp>
        <p:nvSpPr>
          <p:cNvPr id="185" name="Google Shape;185;p32"/>
          <p:cNvSpPr txBox="1">
            <a:spLocks noGrp="1"/>
          </p:cNvSpPr>
          <p:nvPr>
            <p:ph type="body" idx="1"/>
          </p:nvPr>
        </p:nvSpPr>
        <p:spPr>
          <a:xfrm>
            <a:off x="622500" y="1889075"/>
            <a:ext cx="7893000" cy="3254400"/>
          </a:xfrm>
          <a:prstGeom prst="rect">
            <a:avLst/>
          </a:prstGeom>
        </p:spPr>
        <p:txBody>
          <a:bodyPr spcFirstLastPara="1" wrap="square" lIns="68575" tIns="34275" rIns="68575" bIns="34275" anchor="t" anchorCtr="0">
            <a:noAutofit/>
          </a:bodyPr>
          <a:lstStyle/>
          <a:p>
            <a:pPr marL="457200" lvl="0" indent="-368300" algn="l" rtl="0">
              <a:spcBef>
                <a:spcPts val="800"/>
              </a:spcBef>
              <a:spcAft>
                <a:spcPts val="0"/>
              </a:spcAft>
              <a:buSzPts val="2200"/>
              <a:buChar char="●"/>
            </a:pPr>
            <a:r>
              <a:rPr lang="en" sz="2000" dirty="0"/>
              <a:t>Small groups: 3-5 max</a:t>
            </a:r>
            <a:endParaRPr sz="2000" dirty="0"/>
          </a:p>
          <a:p>
            <a:pPr marL="457200" lvl="0" indent="-368300" algn="l" rtl="0">
              <a:spcBef>
                <a:spcPts val="0"/>
              </a:spcBef>
              <a:spcAft>
                <a:spcPts val="0"/>
              </a:spcAft>
              <a:buSzPts val="2200"/>
              <a:buChar char="●"/>
            </a:pPr>
            <a:r>
              <a:rPr lang="en" sz="2000" dirty="0"/>
              <a:t>Roles: Recorder, Presenter, Timekeeper, Materials Manager, Cheerleader</a:t>
            </a:r>
            <a:endParaRPr sz="2000" dirty="0"/>
          </a:p>
          <a:p>
            <a:pPr marL="457200" lvl="0" indent="-368300" algn="l" rtl="0">
              <a:spcBef>
                <a:spcPts val="0"/>
              </a:spcBef>
              <a:spcAft>
                <a:spcPts val="0"/>
              </a:spcAft>
              <a:buSzPts val="2200"/>
              <a:buChar char="●"/>
            </a:pPr>
            <a:r>
              <a:rPr lang="en" sz="2000" dirty="0"/>
              <a:t>Give clear directions before anyone moves to groups</a:t>
            </a:r>
            <a:endParaRPr sz="2000" dirty="0"/>
          </a:p>
          <a:p>
            <a:pPr marL="914400" lvl="1" indent="-368300" algn="l" rtl="0">
              <a:spcBef>
                <a:spcPts val="0"/>
              </a:spcBef>
              <a:spcAft>
                <a:spcPts val="0"/>
              </a:spcAft>
              <a:buSzPts val="2200"/>
              <a:buChar char="○"/>
            </a:pPr>
            <a:r>
              <a:rPr lang="en" sz="2000" dirty="0"/>
              <a:t>Set a time limit</a:t>
            </a:r>
            <a:endParaRPr sz="2000" dirty="0"/>
          </a:p>
          <a:p>
            <a:pPr marL="914400" lvl="1" indent="-368300" algn="l" rtl="0">
              <a:spcBef>
                <a:spcPts val="0"/>
              </a:spcBef>
              <a:spcAft>
                <a:spcPts val="0"/>
              </a:spcAft>
              <a:buSzPts val="2200"/>
              <a:buChar char="○"/>
            </a:pPr>
            <a:r>
              <a:rPr lang="en" sz="2000" dirty="0"/>
              <a:t>Remind of the prompt</a:t>
            </a:r>
            <a:endParaRPr sz="2000" dirty="0"/>
          </a:p>
          <a:p>
            <a:pPr marL="914400" lvl="1" indent="-368300" algn="l" rtl="0">
              <a:spcBef>
                <a:spcPts val="0"/>
              </a:spcBef>
              <a:spcAft>
                <a:spcPts val="0"/>
              </a:spcAft>
              <a:buSzPts val="2200"/>
              <a:buChar char="○"/>
            </a:pPr>
            <a:r>
              <a:rPr lang="en" sz="2000" dirty="0"/>
              <a:t>Connect back to the goal of the group and/or established community norms</a:t>
            </a:r>
            <a:endParaRPr sz="2000" dirty="0"/>
          </a:p>
          <a:p>
            <a:pPr marL="914400" lvl="1" indent="-368300" algn="l" rtl="0">
              <a:spcBef>
                <a:spcPts val="0"/>
              </a:spcBef>
              <a:spcAft>
                <a:spcPts val="0"/>
              </a:spcAft>
              <a:buSzPts val="2200"/>
              <a:buChar char="○"/>
            </a:pPr>
            <a:r>
              <a:rPr lang="en" sz="2000" dirty="0"/>
              <a:t>Don’t forget to have group introduce selves</a:t>
            </a:r>
            <a:endParaRPr sz="2000" dirty="0"/>
          </a:p>
          <a:p>
            <a:pPr marL="914400" lvl="1" indent="-368300" algn="l" rtl="0">
              <a:spcBef>
                <a:spcPts val="0"/>
              </a:spcBef>
              <a:spcAft>
                <a:spcPts val="0"/>
              </a:spcAft>
              <a:buSzPts val="2200"/>
              <a:buChar char="○"/>
            </a:pPr>
            <a:r>
              <a:rPr lang="en" sz="2000" dirty="0"/>
              <a:t>Ask for roles again</a:t>
            </a:r>
            <a:endParaRP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2"/>
              </a:buClr>
              <a:buSzPts val="3500"/>
              <a:buFont typeface="Cambria"/>
              <a:buNone/>
            </a:pPr>
            <a:r>
              <a:rPr lang="en"/>
              <a:t>Discussion Circle Guidelines</a:t>
            </a:r>
            <a:endParaRPr/>
          </a:p>
        </p:txBody>
      </p:sp>
      <p:sp>
        <p:nvSpPr>
          <p:cNvPr id="192" name="Google Shape;192;p33"/>
          <p:cNvSpPr txBox="1">
            <a:spLocks noGrp="1"/>
          </p:cNvSpPr>
          <p:nvPr>
            <p:ph type="body" idx="1"/>
          </p:nvPr>
        </p:nvSpPr>
        <p:spPr>
          <a:xfrm>
            <a:off x="1103525" y="1889075"/>
            <a:ext cx="7893000" cy="3123600"/>
          </a:xfrm>
          <a:prstGeom prst="rect">
            <a:avLst/>
          </a:prstGeom>
          <a:noFill/>
          <a:ln>
            <a:noFill/>
          </a:ln>
        </p:spPr>
        <p:txBody>
          <a:bodyPr spcFirstLastPara="1" wrap="square" lIns="68575" tIns="34275" rIns="68575" bIns="34275" anchor="t" anchorCtr="0">
            <a:noAutofit/>
          </a:bodyPr>
          <a:lstStyle/>
          <a:p>
            <a:pPr marL="457200" lvl="0" indent="-342900" algn="l" rtl="0">
              <a:spcBef>
                <a:spcPts val="0"/>
              </a:spcBef>
              <a:spcAft>
                <a:spcPts val="0"/>
              </a:spcAft>
              <a:buSzPts val="1800"/>
              <a:buChar char="●"/>
            </a:pPr>
            <a:r>
              <a:rPr lang="en" dirty="0"/>
              <a:t>Sit in a circle/use virtual breakout rooms: GIVE 3 minutes to review tool</a:t>
            </a:r>
            <a:endParaRPr dirty="0"/>
          </a:p>
          <a:p>
            <a:pPr lvl="0" indent="-342900">
              <a:spcBef>
                <a:spcPts val="500"/>
              </a:spcBef>
              <a:buChar char="●"/>
            </a:pPr>
            <a:r>
              <a:rPr lang="en-US" dirty="0"/>
              <a:t>Time limit for GROUP CONVERSATION: 1 minute per person</a:t>
            </a:r>
          </a:p>
          <a:p>
            <a:pPr lvl="1">
              <a:spcBef>
                <a:spcPts val="500"/>
              </a:spcBef>
              <a:buChar char="○"/>
            </a:pPr>
            <a:r>
              <a:rPr lang="en-US" dirty="0"/>
              <a:t>Introduce self</a:t>
            </a:r>
          </a:p>
          <a:p>
            <a:pPr lvl="1">
              <a:spcBef>
                <a:spcPts val="500"/>
              </a:spcBef>
              <a:buChar char="○"/>
            </a:pPr>
            <a:r>
              <a:rPr lang="en-US" dirty="0"/>
              <a:t>State why you’re here</a:t>
            </a:r>
          </a:p>
          <a:p>
            <a:pPr lvl="1">
              <a:spcBef>
                <a:spcPts val="500"/>
              </a:spcBef>
              <a:buChar char="○"/>
            </a:pPr>
            <a:r>
              <a:rPr lang="en-US" dirty="0"/>
              <a:t>Say one thing about one criteria/domain of the sample college</a:t>
            </a:r>
          </a:p>
          <a:p>
            <a:pPr marL="457200" lvl="0" indent="-342900" algn="l" rtl="0">
              <a:spcBef>
                <a:spcPts val="500"/>
              </a:spcBef>
              <a:spcAft>
                <a:spcPts val="0"/>
              </a:spcAft>
              <a:buSzPts val="1800"/>
              <a:buChar char="●"/>
            </a:pPr>
            <a:r>
              <a:rPr lang="en" dirty="0"/>
              <a:t>Pass the talking piece/use raise hand feature</a:t>
            </a:r>
            <a:endParaRPr dirty="0"/>
          </a:p>
          <a:p>
            <a:pPr marL="914400" lvl="1" indent="-342900" algn="l" rtl="0">
              <a:spcBef>
                <a:spcPts val="500"/>
              </a:spcBef>
              <a:spcAft>
                <a:spcPts val="0"/>
              </a:spcAft>
              <a:buSzPts val="1800"/>
              <a:buChar char="○"/>
            </a:pPr>
            <a:r>
              <a:rPr lang="en" dirty="0"/>
              <a:t>This is an exercise in listening as well as sharing</a:t>
            </a:r>
            <a:endParaRPr dirty="0"/>
          </a:p>
          <a:p>
            <a:pPr marL="914400" lvl="1" indent="-342900" algn="l" rtl="0">
              <a:spcBef>
                <a:spcPts val="500"/>
              </a:spcBef>
              <a:spcAft>
                <a:spcPts val="0"/>
              </a:spcAft>
              <a:buSzPts val="1800"/>
              <a:buChar char="○"/>
            </a:pPr>
            <a:r>
              <a:rPr lang="en" dirty="0"/>
              <a:t>Every person speaks once before someone goes twice</a:t>
            </a:r>
            <a:endParaRPr dirty="0"/>
          </a:p>
          <a:p>
            <a:pPr marL="457200" lvl="0" indent="-342900" algn="l" rtl="0">
              <a:spcBef>
                <a:spcPts val="500"/>
              </a:spcBef>
              <a:spcAft>
                <a:spcPts val="0"/>
              </a:spcAft>
              <a:buSzPts val="1800"/>
              <a:buChar char="●"/>
            </a:pPr>
            <a:r>
              <a:rPr lang="en" dirty="0"/>
              <a:t>Remember to stay focused on the prompt</a:t>
            </a:r>
            <a:endParaRPr dirty="0"/>
          </a:p>
          <a:p>
            <a:pPr marL="457200" lvl="0" indent="-342900" algn="l" rtl="0">
              <a:spcBef>
                <a:spcPts val="500"/>
              </a:spcBef>
              <a:spcAft>
                <a:spcPts val="500"/>
              </a:spcAft>
              <a:buSzPts val="1800"/>
              <a:buChar char="●"/>
            </a:pPr>
            <a:r>
              <a:rPr lang="en" dirty="0"/>
              <a:t>Sharing out as a group back in larger group</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2471636" y="302559"/>
            <a:ext cx="6043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Session Description</a:t>
            </a:r>
            <a:endParaRPr/>
          </a:p>
        </p:txBody>
      </p:sp>
      <p:sp>
        <p:nvSpPr>
          <p:cNvPr id="87" name="Google Shape;87;p17"/>
          <p:cNvSpPr txBox="1">
            <a:spLocks noGrp="1"/>
          </p:cNvSpPr>
          <p:nvPr>
            <p:ph type="body" idx="1"/>
          </p:nvPr>
        </p:nvSpPr>
        <p:spPr>
          <a:xfrm>
            <a:off x="622436" y="1883302"/>
            <a:ext cx="7893000" cy="2677200"/>
          </a:xfrm>
          <a:prstGeom prst="rect">
            <a:avLst/>
          </a:prstGeom>
        </p:spPr>
        <p:txBody>
          <a:bodyPr spcFirstLastPara="1" wrap="square" lIns="68575" tIns="34275" rIns="68575" bIns="34275" anchor="t" anchorCtr="0">
            <a:noAutofit/>
          </a:bodyPr>
          <a:lstStyle/>
          <a:p>
            <a:pPr marL="171450" lvl="0" indent="0" algn="l" rtl="0">
              <a:lnSpc>
                <a:spcPct val="107916"/>
              </a:lnSpc>
              <a:spcBef>
                <a:spcPts val="800"/>
              </a:spcBef>
              <a:spcAft>
                <a:spcPts val="800"/>
              </a:spcAft>
              <a:buClr>
                <a:schemeClr val="dk1"/>
              </a:buClr>
              <a:buSzPts val="1100"/>
              <a:buFont typeface="Arial"/>
              <a:buNone/>
            </a:pPr>
            <a:r>
              <a:rPr lang="en" dirty="0">
                <a:solidFill>
                  <a:schemeClr val="dk1"/>
                </a:solidFill>
                <a:latin typeface="Calibri"/>
                <a:ea typeface="Calibri"/>
                <a:cs typeface="Calibri"/>
                <a:sym typeface="Calibri"/>
              </a:rPr>
              <a:t>You ready? Is your senate ready to actualize the antiracism pledge you committed to two years ago? Maybe you have started the work and want to know how to dig deeper? Come to this session to hear about the Cultural Humility Tool we developed to help you plan next steps in your antiracism and social justice journey, both for the development of a local plan and for self-reflection and action. The tool is a framework to support groups and individuals at deeper levels to engage in courageous conversations that may be needed to start the cultural humility work. We will also provide resources and recommendations that could serve as models for transformation and action.</a:t>
            </a:r>
            <a:r>
              <a:rPr lang="en" sz="2000" dirty="0">
                <a:solidFill>
                  <a:schemeClr val="dk1"/>
                </a:solidFill>
                <a:latin typeface="Calibri"/>
                <a:ea typeface="Calibri"/>
                <a:cs typeface="Calibri"/>
                <a:sym typeface="Calibri"/>
              </a:rPr>
              <a:t> </a:t>
            </a:r>
            <a:endParaRPr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2471625" y="93525"/>
            <a:ext cx="6043800" cy="1751100"/>
          </a:xfrm>
          <a:prstGeom prst="rect">
            <a:avLst/>
          </a:prstGeom>
          <a:ln w="9525" cap="flat" cmpd="sng">
            <a:solidFill>
              <a:schemeClr val="lt1"/>
            </a:solidFill>
            <a:prstDash val="solid"/>
            <a:round/>
            <a:headEnd type="none" w="sm" len="sm"/>
            <a:tailEnd type="none" w="sm" len="sm"/>
          </a:ln>
        </p:spPr>
        <p:txBody>
          <a:bodyPr spcFirstLastPara="1" wrap="square" lIns="68575" tIns="34275" rIns="68575" bIns="34275" anchor="ctr" anchorCtr="0">
            <a:normAutofit/>
          </a:bodyPr>
          <a:lstStyle/>
          <a:p>
            <a:pPr marL="457200" lvl="0" indent="-354965" algn="l" rtl="0">
              <a:spcBef>
                <a:spcPts val="0"/>
              </a:spcBef>
              <a:spcAft>
                <a:spcPts val="0"/>
              </a:spcAft>
              <a:buClr>
                <a:schemeClr val="lt1"/>
              </a:buClr>
              <a:buSzPts val="1990"/>
              <a:buChar char="➔"/>
            </a:pPr>
            <a:r>
              <a:rPr lang="en" sz="2330"/>
              <a:t>Use the </a:t>
            </a:r>
            <a:r>
              <a:rPr lang="en" sz="2330" b="1"/>
              <a:t>Right Column</a:t>
            </a:r>
            <a:endParaRPr sz="2330"/>
          </a:p>
          <a:p>
            <a:pPr marL="457200" lvl="0" indent="-354965" algn="l" rtl="0">
              <a:spcBef>
                <a:spcPts val="0"/>
              </a:spcBef>
              <a:spcAft>
                <a:spcPts val="0"/>
              </a:spcAft>
              <a:buClr>
                <a:schemeClr val="lt1"/>
              </a:buClr>
              <a:buSzPts val="1990"/>
              <a:buChar char="➔"/>
            </a:pPr>
            <a:r>
              <a:rPr lang="en" sz="2330"/>
              <a:t>Check boxes to determine where you believe the Openview College is for each domain/row/criteria</a:t>
            </a:r>
            <a:endParaRPr sz="2330"/>
          </a:p>
          <a:p>
            <a:pPr marL="457200" lvl="0" indent="-354965" algn="l" rtl="0">
              <a:spcBef>
                <a:spcPts val="0"/>
              </a:spcBef>
              <a:spcAft>
                <a:spcPts val="0"/>
              </a:spcAft>
              <a:buClr>
                <a:schemeClr val="lt1"/>
              </a:buClr>
              <a:buSzPts val="1990"/>
              <a:buChar char="➔"/>
            </a:pPr>
            <a:r>
              <a:rPr lang="en" sz="2330"/>
              <a:t>Group Convo–</a:t>
            </a:r>
            <a:r>
              <a:rPr lang="en" sz="2330" b="1"/>
              <a:t>7 minutes!</a:t>
            </a:r>
            <a:endParaRPr sz="2330" b="1"/>
          </a:p>
        </p:txBody>
      </p:sp>
      <p:sp>
        <p:nvSpPr>
          <p:cNvPr id="198" name="Google Shape;198;p34"/>
          <p:cNvSpPr txBox="1">
            <a:spLocks noGrp="1"/>
          </p:cNvSpPr>
          <p:nvPr>
            <p:ph type="body" idx="1"/>
          </p:nvPr>
        </p:nvSpPr>
        <p:spPr>
          <a:xfrm>
            <a:off x="1012775" y="1920725"/>
            <a:ext cx="7807500" cy="3146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Openview College created and passed an antiracism and no hate resolution at its board meeting in 2020. Opeview local academic senate asked the Student Equity Coordinator (SEC), who is one of the few faculty of color tenured at the college, to help write the resolution and asked if they could lead a book club to read </a:t>
            </a:r>
            <a:r>
              <a:rPr lang="en" i="1"/>
              <a:t>Minding the Obligation Gap</a:t>
            </a:r>
            <a:r>
              <a:rPr lang="en"/>
              <a:t>. There were about 25 people who attended the first book talks but by the end of the semester only about 7 equity champions remained in the book club. The SEC did not continue the book club due to limited funds and a lack of support. A few concerned faculty also told the senate president that the talks seemed divisive. When the senate president asked an administrator for support and resources, they said that no one on the campus has the expertise to lead such work and there is no budget for training.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2471636" y="302559"/>
            <a:ext cx="6043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Cultural Humility Journey Map</a:t>
            </a:r>
            <a:endParaRPr/>
          </a:p>
        </p:txBody>
      </p:sp>
      <p:sp>
        <p:nvSpPr>
          <p:cNvPr id="204" name="Google Shape;204;p35"/>
          <p:cNvSpPr txBox="1">
            <a:spLocks noGrp="1"/>
          </p:cNvSpPr>
          <p:nvPr>
            <p:ph type="body" idx="1"/>
          </p:nvPr>
        </p:nvSpPr>
        <p:spPr>
          <a:xfrm>
            <a:off x="322425" y="1975525"/>
            <a:ext cx="8935800" cy="2983800"/>
          </a:xfrm>
          <a:prstGeom prst="rect">
            <a:avLst/>
          </a:prstGeom>
        </p:spPr>
        <p:txBody>
          <a:bodyPr spcFirstLastPara="1" wrap="square" lIns="68575" tIns="34275" rIns="68575" bIns="34275" anchor="t" anchorCtr="0">
            <a:noAutofit/>
          </a:bodyPr>
          <a:lstStyle/>
          <a:p>
            <a:pPr marL="457200" lvl="0" indent="-355600" algn="l" rtl="0">
              <a:spcBef>
                <a:spcPts val="800"/>
              </a:spcBef>
              <a:spcAft>
                <a:spcPts val="0"/>
              </a:spcAft>
              <a:buSzPts val="2000"/>
              <a:buChar char="●"/>
            </a:pPr>
            <a:r>
              <a:rPr lang="en" sz="2000"/>
              <a:t>This journey map is circular to indicate that we need to revisit our work, our thoughts, and our actions. </a:t>
            </a:r>
            <a:endParaRPr sz="2000"/>
          </a:p>
          <a:p>
            <a:pPr marL="457200" lvl="0" indent="-355600" algn="l" rtl="0">
              <a:spcBef>
                <a:spcPts val="0"/>
              </a:spcBef>
              <a:spcAft>
                <a:spcPts val="0"/>
              </a:spcAft>
              <a:buSzPts val="2000"/>
              <a:buChar char="●"/>
            </a:pPr>
            <a:r>
              <a:rPr lang="en" sz="2000"/>
              <a:t>This is a </a:t>
            </a:r>
            <a:r>
              <a:rPr lang="en" sz="2000" b="1"/>
              <a:t>lifelong journey</a:t>
            </a:r>
            <a:r>
              <a:rPr lang="en" sz="2000"/>
              <a:t> involving </a:t>
            </a:r>
            <a:r>
              <a:rPr lang="en" sz="2000" b="1"/>
              <a:t>self-reflection</a:t>
            </a:r>
            <a:r>
              <a:rPr lang="en" sz="2000"/>
              <a:t>. The work continues as we continue to build on the progress or the lessons learned.</a:t>
            </a:r>
            <a:endParaRPr sz="2000"/>
          </a:p>
          <a:p>
            <a:pPr marL="914400" lvl="1" indent="-355600" algn="l" rtl="0">
              <a:spcBef>
                <a:spcPts val="0"/>
              </a:spcBef>
              <a:spcAft>
                <a:spcPts val="0"/>
              </a:spcAft>
              <a:buSzPts val="2000"/>
              <a:buChar char="○"/>
            </a:pPr>
            <a:r>
              <a:rPr lang="en" sz="2000"/>
              <a:t>Set goals and take action.</a:t>
            </a:r>
            <a:endParaRPr sz="2000"/>
          </a:p>
          <a:p>
            <a:pPr marL="914400" lvl="1" indent="-355600" algn="l" rtl="0">
              <a:spcBef>
                <a:spcPts val="0"/>
              </a:spcBef>
              <a:spcAft>
                <a:spcPts val="0"/>
              </a:spcAft>
              <a:buSzPts val="2000"/>
              <a:buChar char="○"/>
            </a:pPr>
            <a:r>
              <a:rPr lang="en" sz="2000"/>
              <a:t>Commit to your plan and the action.</a:t>
            </a:r>
            <a:endParaRPr sz="2000"/>
          </a:p>
          <a:p>
            <a:pPr marL="914400" lvl="1" indent="-355600" algn="l" rtl="0">
              <a:spcBef>
                <a:spcPts val="0"/>
              </a:spcBef>
              <a:spcAft>
                <a:spcPts val="0"/>
              </a:spcAft>
              <a:buSzPts val="2000"/>
              <a:buChar char="○"/>
            </a:pPr>
            <a:r>
              <a:rPr lang="en" sz="2000"/>
              <a:t>Review and revisit your commitment; refine and adjust your actions and plan as and when needed.</a:t>
            </a:r>
            <a:endParaRPr sz="2000"/>
          </a:p>
          <a:p>
            <a:pPr marL="914400" lvl="1" indent="-355600" algn="l" rtl="0">
              <a:spcBef>
                <a:spcPts val="0"/>
              </a:spcBef>
              <a:spcAft>
                <a:spcPts val="0"/>
              </a:spcAft>
              <a:buSzPts val="2000"/>
              <a:buChar char="○"/>
            </a:pPr>
            <a:r>
              <a:rPr lang="en" sz="2000"/>
              <a:t>It’s and ongoing journey (moving towards sustainability)--look back to be informed of how to move forward.</a:t>
            </a:r>
            <a:endParaRPr sz="2000"/>
          </a:p>
          <a:p>
            <a:pPr marL="0" lvl="0" indent="0" algn="l" rtl="0">
              <a:spcBef>
                <a:spcPts val="800"/>
              </a:spcBef>
              <a:spcAft>
                <a:spcPts val="0"/>
              </a:spcAft>
              <a:buNone/>
            </a:pPr>
            <a:endParaRPr/>
          </a:p>
          <a:p>
            <a:pPr marL="0" lvl="0" indent="0" algn="l" rtl="0">
              <a:spcBef>
                <a:spcPts val="800"/>
              </a:spcBef>
              <a:spcAft>
                <a:spcPts val="0"/>
              </a:spcAft>
              <a:buNone/>
            </a:pPr>
            <a:endParaRPr/>
          </a:p>
        </p:txBody>
      </p:sp>
      <p:pic>
        <p:nvPicPr>
          <p:cNvPr id="205" name="Google Shape;205;p35"/>
          <p:cNvPicPr preferRelativeResize="0"/>
          <p:nvPr/>
        </p:nvPicPr>
        <p:blipFill>
          <a:blip r:embed="rId3">
            <a:alphaModFix/>
          </a:blip>
          <a:stretch>
            <a:fillRect/>
          </a:stretch>
        </p:blipFill>
        <p:spPr>
          <a:xfrm>
            <a:off x="7563150" y="340925"/>
            <a:ext cx="1328800" cy="11874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6"/>
          <p:cNvPicPr preferRelativeResize="0"/>
          <p:nvPr/>
        </p:nvPicPr>
        <p:blipFill rotWithShape="1">
          <a:blip r:embed="rId3">
            <a:alphaModFix/>
          </a:blip>
          <a:srcRect l="1565" t="1228" r="1176" b="2050"/>
          <a:stretch/>
        </p:blipFill>
        <p:spPr>
          <a:xfrm>
            <a:off x="1564250" y="63350"/>
            <a:ext cx="6683725" cy="5080151"/>
          </a:xfrm>
          <a:prstGeom prst="rect">
            <a:avLst/>
          </a:prstGeom>
          <a:noFill/>
          <a:ln>
            <a:noFill/>
          </a:ln>
        </p:spPr>
      </p:pic>
      <p:sp>
        <p:nvSpPr>
          <p:cNvPr id="211" name="Google Shape;211;p36"/>
          <p:cNvSpPr txBox="1"/>
          <p:nvPr/>
        </p:nvSpPr>
        <p:spPr>
          <a:xfrm>
            <a:off x="962825" y="76000"/>
            <a:ext cx="784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Accessible </a:t>
            </a:r>
            <a:r>
              <a:rPr lang="en" u="sng">
                <a:solidFill>
                  <a:schemeClr val="hlink"/>
                </a:solidFill>
                <a:hlinkClick r:id="rId4"/>
              </a:rPr>
              <a:t>Journey Map</a:t>
            </a:r>
            <a:r>
              <a:rPr lang="en"/>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7"/>
          <p:cNvSpPr txBox="1">
            <a:spLocks noGrp="1"/>
          </p:cNvSpPr>
          <p:nvPr>
            <p:ph type="title"/>
          </p:nvPr>
        </p:nvSpPr>
        <p:spPr>
          <a:xfrm>
            <a:off x="2471636" y="302559"/>
            <a:ext cx="6043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200"/>
              <a:t>RISE: A Tool To Check Your Bias</a:t>
            </a:r>
            <a:endParaRPr sz="3200"/>
          </a:p>
        </p:txBody>
      </p:sp>
      <p:sp>
        <p:nvSpPr>
          <p:cNvPr id="217" name="Google Shape;217;p37"/>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0" lvl="0" indent="0" algn="l" rtl="0">
              <a:lnSpc>
                <a:spcPct val="120000"/>
              </a:lnSpc>
              <a:spcBef>
                <a:spcPts val="1000"/>
              </a:spcBef>
              <a:spcAft>
                <a:spcPts val="0"/>
              </a:spcAft>
              <a:buNone/>
            </a:pPr>
            <a:r>
              <a:rPr lang="en" sz="2000">
                <a:solidFill>
                  <a:srgbClr val="B71E42"/>
                </a:solidFill>
              </a:rPr>
              <a:t>•</a:t>
            </a:r>
            <a:r>
              <a:rPr lang="en" sz="2000" b="1" i="1">
                <a:solidFill>
                  <a:srgbClr val="000000"/>
                </a:solidFill>
              </a:rPr>
              <a:t>Recognize</a:t>
            </a:r>
            <a:r>
              <a:rPr lang="en" sz="2000">
                <a:solidFill>
                  <a:srgbClr val="000000"/>
                </a:solidFill>
              </a:rPr>
              <a:t> your own biases and limitations</a:t>
            </a:r>
            <a:endParaRPr sz="2000">
              <a:solidFill>
                <a:srgbClr val="000000"/>
              </a:solidFill>
            </a:endParaRPr>
          </a:p>
          <a:p>
            <a:pPr marL="0" lvl="0" indent="0" algn="l" rtl="0">
              <a:lnSpc>
                <a:spcPct val="120000"/>
              </a:lnSpc>
              <a:spcBef>
                <a:spcPts val="1000"/>
              </a:spcBef>
              <a:spcAft>
                <a:spcPts val="0"/>
              </a:spcAft>
              <a:buNone/>
            </a:pPr>
            <a:r>
              <a:rPr lang="en" sz="2000">
                <a:solidFill>
                  <a:srgbClr val="B71E42"/>
                </a:solidFill>
              </a:rPr>
              <a:t>•</a:t>
            </a:r>
            <a:r>
              <a:rPr lang="en" sz="2000" b="1" i="1">
                <a:solidFill>
                  <a:srgbClr val="000000"/>
                </a:solidFill>
              </a:rPr>
              <a:t>Identify</a:t>
            </a:r>
            <a:r>
              <a:rPr lang="en" sz="2000">
                <a:solidFill>
                  <a:srgbClr val="000000"/>
                </a:solidFill>
              </a:rPr>
              <a:t> other possible explanations based on your cultural understanding of others</a:t>
            </a:r>
            <a:endParaRPr sz="2000">
              <a:solidFill>
                <a:srgbClr val="000000"/>
              </a:solidFill>
            </a:endParaRPr>
          </a:p>
          <a:p>
            <a:pPr marL="0" lvl="0" indent="0" algn="l" rtl="0">
              <a:lnSpc>
                <a:spcPct val="120000"/>
              </a:lnSpc>
              <a:spcBef>
                <a:spcPts val="1000"/>
              </a:spcBef>
              <a:spcAft>
                <a:spcPts val="0"/>
              </a:spcAft>
              <a:buNone/>
            </a:pPr>
            <a:r>
              <a:rPr lang="en" sz="2000">
                <a:solidFill>
                  <a:srgbClr val="B71E42"/>
                </a:solidFill>
              </a:rPr>
              <a:t>•</a:t>
            </a:r>
            <a:r>
              <a:rPr lang="en" sz="2000" b="1" i="1">
                <a:solidFill>
                  <a:srgbClr val="000000"/>
                </a:solidFill>
              </a:rPr>
              <a:t>Seek</a:t>
            </a:r>
            <a:r>
              <a:rPr lang="en" sz="2000">
                <a:solidFill>
                  <a:srgbClr val="000000"/>
                </a:solidFill>
              </a:rPr>
              <a:t> common ground – bridge your differences</a:t>
            </a:r>
            <a:endParaRPr sz="2000">
              <a:solidFill>
                <a:srgbClr val="000000"/>
              </a:solidFill>
            </a:endParaRPr>
          </a:p>
          <a:p>
            <a:pPr marL="0" lvl="0" indent="0" algn="l" rtl="0">
              <a:lnSpc>
                <a:spcPct val="120000"/>
              </a:lnSpc>
              <a:spcBef>
                <a:spcPts val="1000"/>
              </a:spcBef>
              <a:spcAft>
                <a:spcPts val="0"/>
              </a:spcAft>
              <a:buNone/>
            </a:pPr>
            <a:r>
              <a:rPr lang="en" sz="2000">
                <a:solidFill>
                  <a:srgbClr val="B71E42"/>
                </a:solidFill>
              </a:rPr>
              <a:t>•</a:t>
            </a:r>
            <a:r>
              <a:rPr lang="en" sz="2000" b="1" i="1">
                <a:solidFill>
                  <a:srgbClr val="000000"/>
                </a:solidFill>
              </a:rPr>
              <a:t>Evolve</a:t>
            </a:r>
            <a:r>
              <a:rPr lang="en" sz="2000">
                <a:solidFill>
                  <a:srgbClr val="000000"/>
                </a:solidFill>
              </a:rPr>
              <a:t> your practice </a:t>
            </a:r>
            <a:endParaRPr sz="2000">
              <a:solidFill>
                <a:srgbClr val="000000"/>
              </a:solidFill>
            </a:endParaRPr>
          </a:p>
          <a:p>
            <a:pPr marL="0" lvl="0" indent="0" algn="l" rtl="0">
              <a:lnSpc>
                <a:spcPct val="120000"/>
              </a:lnSpc>
              <a:spcBef>
                <a:spcPts val="1000"/>
              </a:spcBef>
              <a:spcAft>
                <a:spcPts val="0"/>
              </a:spcAft>
              <a:buNone/>
            </a:pPr>
            <a:r>
              <a:rPr lang="en" sz="1100">
                <a:solidFill>
                  <a:srgbClr val="000000"/>
                </a:solidFill>
              </a:rPr>
              <a:t>                                                                                      -Bow Valley College 2016</a:t>
            </a:r>
            <a:endParaRPr sz="1100">
              <a:solidFill>
                <a:srgbClr val="000000"/>
              </a:solidFill>
            </a:endParaRPr>
          </a:p>
          <a:p>
            <a:pPr marL="0" lvl="0" indent="0" algn="l" rtl="0">
              <a:spcBef>
                <a:spcPts val="8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2471636" y="302559"/>
            <a:ext cx="6043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000"/>
              <a:t>What’s Next?</a:t>
            </a:r>
            <a:endParaRPr sz="3000"/>
          </a:p>
        </p:txBody>
      </p:sp>
      <p:pic>
        <p:nvPicPr>
          <p:cNvPr id="223" name="Google Shape;223;p38"/>
          <p:cNvPicPr preferRelativeResize="0"/>
          <p:nvPr/>
        </p:nvPicPr>
        <p:blipFill>
          <a:blip r:embed="rId3">
            <a:alphaModFix/>
          </a:blip>
          <a:stretch>
            <a:fillRect/>
          </a:stretch>
        </p:blipFill>
        <p:spPr>
          <a:xfrm>
            <a:off x="6248974" y="1957600"/>
            <a:ext cx="2895025" cy="2587100"/>
          </a:xfrm>
          <a:prstGeom prst="rect">
            <a:avLst/>
          </a:prstGeom>
          <a:noFill/>
          <a:ln>
            <a:noFill/>
          </a:ln>
        </p:spPr>
      </p:pic>
      <p:sp>
        <p:nvSpPr>
          <p:cNvPr id="224" name="Google Shape;224;p38"/>
          <p:cNvSpPr txBox="1">
            <a:spLocks noGrp="1"/>
          </p:cNvSpPr>
          <p:nvPr>
            <p:ph type="body" idx="1"/>
          </p:nvPr>
        </p:nvSpPr>
        <p:spPr>
          <a:xfrm>
            <a:off x="273100" y="1900375"/>
            <a:ext cx="6793800" cy="3188400"/>
          </a:xfrm>
          <a:prstGeom prst="rect">
            <a:avLst/>
          </a:prstGeom>
        </p:spPr>
        <p:txBody>
          <a:bodyPr spcFirstLastPara="1" wrap="square" lIns="68575" tIns="34275" rIns="68575" bIns="34275" anchor="t" anchorCtr="0">
            <a:noAutofit/>
          </a:bodyPr>
          <a:lstStyle/>
          <a:p>
            <a:pPr marL="457200" lvl="0" indent="-355600" algn="l" rtl="0">
              <a:spcBef>
                <a:spcPts val="800"/>
              </a:spcBef>
              <a:spcAft>
                <a:spcPts val="0"/>
              </a:spcAft>
              <a:buSzPts val="2000"/>
              <a:buChar char="●"/>
            </a:pPr>
            <a:r>
              <a:rPr lang="en" sz="2000" dirty="0"/>
              <a:t>Social justice and antiracism is an ongoing process!</a:t>
            </a:r>
            <a:endParaRPr sz="2000" dirty="0"/>
          </a:p>
          <a:p>
            <a:pPr marL="457200" lvl="0" indent="-355600" algn="l" rtl="0">
              <a:spcBef>
                <a:spcPts val="800"/>
              </a:spcBef>
              <a:spcAft>
                <a:spcPts val="0"/>
              </a:spcAft>
              <a:buSzPts val="2000"/>
              <a:buChar char="●"/>
            </a:pPr>
            <a:r>
              <a:rPr lang="en" sz="2000" dirty="0"/>
              <a:t>EDAC’s hopes</a:t>
            </a:r>
            <a:endParaRPr sz="2000" dirty="0"/>
          </a:p>
          <a:p>
            <a:pPr marL="914400" lvl="1" indent="-355600" algn="l" rtl="0">
              <a:spcBef>
                <a:spcPts val="400"/>
              </a:spcBef>
              <a:spcAft>
                <a:spcPts val="0"/>
              </a:spcAft>
              <a:buSzPts val="2000"/>
              <a:buChar char="○"/>
            </a:pPr>
            <a:r>
              <a:rPr lang="en" sz="2000" dirty="0"/>
              <a:t>ASCCC Executive board training</a:t>
            </a:r>
            <a:endParaRPr sz="2000" dirty="0"/>
          </a:p>
          <a:p>
            <a:pPr marL="914400" lvl="1" indent="-355600" algn="l" rtl="0">
              <a:spcBef>
                <a:spcPts val="400"/>
              </a:spcBef>
              <a:spcAft>
                <a:spcPts val="0"/>
              </a:spcAft>
              <a:buSzPts val="2000"/>
              <a:buChar char="○"/>
            </a:pPr>
            <a:r>
              <a:rPr lang="en" sz="2000" dirty="0"/>
              <a:t>Local academic senates use the toolkit</a:t>
            </a:r>
            <a:endParaRPr sz="2000" dirty="0"/>
          </a:p>
          <a:p>
            <a:pPr marL="0" lvl="0" indent="0" algn="ctr" rtl="0">
              <a:spcBef>
                <a:spcPts val="800"/>
              </a:spcBef>
              <a:spcAft>
                <a:spcPts val="0"/>
              </a:spcAft>
              <a:buNone/>
            </a:pPr>
            <a:r>
              <a:rPr lang="en" sz="2200" b="1" dirty="0">
                <a:solidFill>
                  <a:schemeClr val="lt2"/>
                </a:solidFill>
              </a:rPr>
              <a:t>Take a breathe. You got this! RISE</a:t>
            </a:r>
            <a:endParaRPr sz="2200" b="1" dirty="0">
              <a:solidFill>
                <a:schemeClr val="lt2"/>
              </a:solidFill>
            </a:endParaRPr>
          </a:p>
          <a:p>
            <a:pPr marL="457200" lvl="0" indent="-368300" algn="l" rtl="0">
              <a:spcBef>
                <a:spcPts val="800"/>
              </a:spcBef>
              <a:spcAft>
                <a:spcPts val="0"/>
              </a:spcAft>
              <a:buSzPts val="2200"/>
              <a:buChar char="●"/>
            </a:pPr>
            <a:r>
              <a:rPr lang="en" sz="2200" b="1" dirty="0"/>
              <a:t>WHAT’S YOUR COMMITMENT?</a:t>
            </a:r>
            <a:endParaRPr sz="2200" b="1" dirty="0"/>
          </a:p>
          <a:p>
            <a:pPr marL="742950" lvl="1" indent="-273050" algn="l" rtl="0">
              <a:spcBef>
                <a:spcPts val="1000"/>
              </a:spcBef>
              <a:spcAft>
                <a:spcPts val="0"/>
              </a:spcAft>
              <a:buSzPts val="1600"/>
              <a:buChar char="○"/>
            </a:pPr>
            <a:r>
              <a:rPr lang="en" sz="1600" dirty="0"/>
              <a:t>Use </a:t>
            </a:r>
            <a:r>
              <a:rPr lang="en" sz="1600" b="1" dirty="0"/>
              <a:t>JAMBORD (virtual) </a:t>
            </a:r>
            <a:r>
              <a:rPr lang="en" sz="1000" u="sng" dirty="0">
                <a:solidFill>
                  <a:schemeClr val="hlink"/>
                </a:solidFill>
                <a:hlinkClick r:id="rId4"/>
              </a:rPr>
              <a:t>https://jamboard.google.com/d/1Zoa4g58as4Mj4MTFfpGp0F8wGV5GfWy7R_ip1XYG5X8/viewer?f=0</a:t>
            </a:r>
            <a:r>
              <a:rPr lang="en" sz="1000" dirty="0"/>
              <a:t> </a:t>
            </a:r>
            <a:endParaRPr sz="1000" dirty="0"/>
          </a:p>
          <a:p>
            <a:pPr marL="742950" lvl="1" indent="-273050" algn="l" rtl="0">
              <a:spcBef>
                <a:spcPts val="1000"/>
              </a:spcBef>
              <a:spcAft>
                <a:spcPts val="0"/>
              </a:spcAft>
              <a:buSzPts val="1600"/>
              <a:buChar char="○"/>
            </a:pPr>
            <a:r>
              <a:rPr lang="en" sz="1600"/>
              <a:t>OR </a:t>
            </a:r>
            <a:r>
              <a:rPr lang="en" sz="1600" b="1"/>
              <a:t>POST-ITS (in person)</a:t>
            </a:r>
            <a:endParaRPr sz="16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9"/>
          <p:cNvSpPr txBox="1">
            <a:spLocks noGrp="1"/>
          </p:cNvSpPr>
          <p:nvPr>
            <p:ph type="title"/>
          </p:nvPr>
        </p:nvSpPr>
        <p:spPr>
          <a:xfrm>
            <a:off x="2471636" y="302559"/>
            <a:ext cx="6043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Q&amp;A</a:t>
            </a:r>
            <a:endParaRPr/>
          </a:p>
        </p:txBody>
      </p:sp>
      <p:pic>
        <p:nvPicPr>
          <p:cNvPr id="230" name="Google Shape;230;p39"/>
          <p:cNvPicPr preferRelativeResize="0"/>
          <p:nvPr/>
        </p:nvPicPr>
        <p:blipFill>
          <a:blip r:embed="rId3">
            <a:alphaModFix/>
          </a:blip>
          <a:stretch>
            <a:fillRect/>
          </a:stretch>
        </p:blipFill>
        <p:spPr>
          <a:xfrm>
            <a:off x="3335150" y="2084400"/>
            <a:ext cx="2823900" cy="28017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628650" y="183607"/>
            <a:ext cx="7886700" cy="682800"/>
          </a:xfrm>
          <a:prstGeom prst="rect">
            <a:avLst/>
          </a:prstGeom>
          <a:solidFill>
            <a:schemeClr val="dk2"/>
          </a:solidFill>
          <a:ln w="12700" cap="flat" cmpd="sng">
            <a:solidFill>
              <a:srgbClr val="AC5B23"/>
            </a:solidFill>
            <a:prstDash val="solid"/>
            <a:miter lim="800000"/>
            <a:headEnd type="none" w="sm" len="sm"/>
            <a:tailEnd type="none" w="sm" len="sm"/>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3300"/>
              <a:buFont typeface="Calibri"/>
              <a:buNone/>
            </a:pPr>
            <a:r>
              <a:rPr lang="en" b="1">
                <a:solidFill>
                  <a:schemeClr val="lt1"/>
                </a:solidFill>
                <a:latin typeface="Calibri"/>
                <a:ea typeface="Calibri"/>
                <a:cs typeface="Calibri"/>
                <a:sym typeface="Calibri"/>
              </a:rPr>
              <a:t>ASCCC Resources</a:t>
            </a:r>
            <a:endParaRPr/>
          </a:p>
        </p:txBody>
      </p:sp>
      <p:pic>
        <p:nvPicPr>
          <p:cNvPr id="237" name="Google Shape;237;p40"/>
          <p:cNvPicPr preferRelativeResize="0">
            <a:picLocks noGrp="1"/>
          </p:cNvPicPr>
          <p:nvPr>
            <p:ph type="body" idx="1"/>
          </p:nvPr>
        </p:nvPicPr>
        <p:blipFill rotWithShape="1">
          <a:blip r:embed="rId3">
            <a:alphaModFix/>
          </a:blip>
          <a:srcRect/>
          <a:stretch/>
        </p:blipFill>
        <p:spPr>
          <a:xfrm>
            <a:off x="193709" y="1484584"/>
            <a:ext cx="2121900" cy="2756400"/>
          </a:xfrm>
          <a:prstGeom prst="rect">
            <a:avLst/>
          </a:prstGeom>
          <a:noFill/>
          <a:ln>
            <a:noFill/>
          </a:ln>
        </p:spPr>
      </p:pic>
      <p:sp>
        <p:nvSpPr>
          <p:cNvPr id="238" name="Google Shape;238;p40"/>
          <p:cNvSpPr txBox="1"/>
          <p:nvPr/>
        </p:nvSpPr>
        <p:spPr>
          <a:xfrm>
            <a:off x="2454442" y="1105588"/>
            <a:ext cx="6424864" cy="443198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Anti-Racism Education in California Community Colleges: Acknowledging Historical Context and Advancing Effective Anti-Racism Practices for Faculty Professional Development </a:t>
            </a:r>
            <a:r>
              <a:rPr lang="en" sz="1500" b="0" i="0" u="none" strike="noStrike" cap="none">
                <a:solidFill>
                  <a:schemeClr val="dk1"/>
                </a:solidFill>
                <a:latin typeface="Calibri"/>
                <a:ea typeface="Calibri"/>
                <a:cs typeface="Calibri"/>
                <a:sym typeface="Calibri"/>
              </a:rPr>
              <a:t>(2020)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 sz="15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Rostrum-Black Voices and Perspectives </a:t>
            </a:r>
            <a:r>
              <a:rPr lang="en" sz="1500" b="0" i="0" u="none" strike="noStrike" cap="none">
                <a:solidFill>
                  <a:schemeClr val="dk1"/>
                </a:solidFill>
                <a:latin typeface="Calibri"/>
                <a:ea typeface="Calibri"/>
                <a:cs typeface="Calibri"/>
                <a:sym typeface="Calibri"/>
              </a:rPr>
              <a:t>(Summer 2020) 18 Articles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 sz="15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Decolonizing Your Syllabus, an Anti-Racist Guide for Your College </a:t>
            </a:r>
            <a:r>
              <a:rPr lang="en" sz="1500" b="0" i="0" u="none" strike="noStrike" cap="none">
                <a:solidFill>
                  <a:schemeClr val="dk1"/>
                </a:solidFill>
                <a:latin typeface="Calibri"/>
                <a:ea typeface="Calibri"/>
                <a:cs typeface="Calibri"/>
                <a:sym typeface="Calibri"/>
              </a:rPr>
              <a:t>(ASCCC Rostrum, Nov 2020)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 sz="15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Our Obligation to Equitable Hiring Practices: A Partnership Approach to Ensuring an Equity-Minded Selection and Recommendation Process </a:t>
            </a:r>
            <a:r>
              <a:rPr lang="en" sz="1500" b="0" i="0" u="none" strike="noStrike" cap="none">
                <a:solidFill>
                  <a:schemeClr val="dk1"/>
                </a:solidFill>
                <a:latin typeface="Calibri"/>
                <a:ea typeface="Calibri"/>
                <a:cs typeface="Calibri"/>
                <a:sym typeface="Calibri"/>
              </a:rPr>
              <a:t>(Rostrum, Nov 2020)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 sz="1500" b="0" i="0"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Anti-Racism and Guided Pathways Implementation </a:t>
            </a:r>
            <a:r>
              <a:rPr lang="en" sz="1500" b="0" i="0" u="none" strike="noStrike" cap="none">
                <a:solidFill>
                  <a:schemeClr val="dk1"/>
                </a:solidFill>
                <a:latin typeface="Calibri"/>
                <a:ea typeface="Calibri"/>
                <a:cs typeface="Calibri"/>
                <a:sym typeface="Calibri"/>
              </a:rPr>
              <a:t>(Rostrum, Nov 2020)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 sz="1500" b="0" i="0" u="sng" strike="noStrike" cap="none">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Academic Freedom and Equity </a:t>
            </a:r>
            <a:r>
              <a:rPr lang="en" sz="1500" b="0" i="0" u="none" strike="noStrike" cap="none">
                <a:solidFill>
                  <a:schemeClr val="dk1"/>
                </a:solidFill>
                <a:latin typeface="Calibri"/>
                <a:ea typeface="Calibri"/>
                <a:cs typeface="Calibri"/>
                <a:sym typeface="Calibri"/>
              </a:rPr>
              <a:t>(Rostrum, Nov 2020)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1"/>
          <p:cNvSpPr/>
          <p:nvPr/>
        </p:nvSpPr>
        <p:spPr>
          <a:xfrm>
            <a:off x="241173" y="240030"/>
            <a:ext cx="8661654" cy="4663440"/>
          </a:xfrm>
          <a:prstGeom prst="rect">
            <a:avLst/>
          </a:prstGeom>
          <a:solidFill>
            <a:schemeClr val="dk1">
              <a:alpha val="13333"/>
            </a:schemeClr>
          </a:solidFill>
          <a:ln w="127000" cap="sq" cmpd="thinThick">
            <a:solidFill>
              <a:srgbClr val="262626">
                <a:alpha val="14509"/>
              </a:srgb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44" name="Google Shape;244;p41"/>
          <p:cNvSpPr txBox="1">
            <a:spLocks noGrp="1"/>
          </p:cNvSpPr>
          <p:nvPr>
            <p:ph type="title"/>
          </p:nvPr>
        </p:nvSpPr>
        <p:spPr>
          <a:xfrm>
            <a:off x="958238" y="273844"/>
            <a:ext cx="75345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sz="3300" b="1"/>
              <a:t>Resources</a:t>
            </a:r>
            <a:endParaRPr/>
          </a:p>
        </p:txBody>
      </p:sp>
      <p:sp>
        <p:nvSpPr>
          <p:cNvPr id="245" name="Google Shape;245;p41"/>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rmAutofit fontScale="92500"/>
          </a:bodyPr>
          <a:lstStyle/>
          <a:p>
            <a:pPr marL="177800" lvl="0" indent="-177800" algn="l" rtl="0">
              <a:lnSpc>
                <a:spcPct val="90000"/>
              </a:lnSpc>
              <a:spcBef>
                <a:spcPts val="800"/>
              </a:spcBef>
              <a:spcAft>
                <a:spcPts val="0"/>
              </a:spcAft>
              <a:buClr>
                <a:schemeClr val="dk1"/>
              </a:buClr>
              <a:buSzPts val="1800"/>
              <a:buChar char="•"/>
            </a:pPr>
            <a:r>
              <a:rPr lang="en" sz="1700"/>
              <a:t>Deangelo, Robin.  (2018) </a:t>
            </a:r>
            <a:r>
              <a:rPr lang="en" sz="1700" i="1"/>
              <a:t>White Fragility: Why It's So Hard to Talk About Racism</a:t>
            </a:r>
            <a:r>
              <a:rPr lang="en" sz="1700"/>
              <a:t>.  Boston: Beacon Press.</a:t>
            </a:r>
            <a:endParaRPr/>
          </a:p>
          <a:p>
            <a:pPr marL="177800" lvl="0" indent="-177800" algn="l" rtl="0">
              <a:lnSpc>
                <a:spcPct val="90000"/>
              </a:lnSpc>
              <a:spcBef>
                <a:spcPts val="800"/>
              </a:spcBef>
              <a:spcAft>
                <a:spcPts val="0"/>
              </a:spcAft>
              <a:buClr>
                <a:schemeClr val="dk1"/>
              </a:buClr>
              <a:buSzPts val="1800"/>
              <a:buChar char="•"/>
            </a:pPr>
            <a:r>
              <a:rPr lang="en" sz="1700"/>
              <a:t>Alexander, Michelle. (2012) </a:t>
            </a:r>
            <a:r>
              <a:rPr lang="en" sz="1700" i="1"/>
              <a:t>The New Jim Crow: Mass Incarceration in the Age of Colourblindness </a:t>
            </a:r>
            <a:endParaRPr/>
          </a:p>
          <a:p>
            <a:pPr marL="177800" lvl="0" indent="-177800" algn="l" rtl="0">
              <a:lnSpc>
                <a:spcPct val="90000"/>
              </a:lnSpc>
              <a:spcBef>
                <a:spcPts val="800"/>
              </a:spcBef>
              <a:spcAft>
                <a:spcPts val="0"/>
              </a:spcAft>
              <a:buClr>
                <a:schemeClr val="dk1"/>
              </a:buClr>
              <a:buSzPts val="1800"/>
              <a:buChar char="•"/>
            </a:pPr>
            <a:r>
              <a:rPr lang="en" sz="1700"/>
              <a:t>Oluo, Ijeoma.  (2019) </a:t>
            </a:r>
            <a:r>
              <a:rPr lang="en" sz="1700" i="1"/>
              <a:t>So You Want to Talk About Race</a:t>
            </a:r>
            <a:r>
              <a:rPr lang="en" sz="1700"/>
              <a:t>.  New York: Seal Press.</a:t>
            </a:r>
            <a:endParaRPr/>
          </a:p>
          <a:p>
            <a:pPr marL="177800" lvl="0" indent="-177800" algn="l" rtl="0">
              <a:lnSpc>
                <a:spcPct val="90000"/>
              </a:lnSpc>
              <a:spcBef>
                <a:spcPts val="800"/>
              </a:spcBef>
              <a:spcAft>
                <a:spcPts val="0"/>
              </a:spcAft>
              <a:buClr>
                <a:schemeClr val="dk1"/>
              </a:buClr>
              <a:buSzPts val="1800"/>
              <a:buChar char="•"/>
            </a:pPr>
            <a:r>
              <a:rPr lang="en" sz="1700"/>
              <a:t>Kendi, Ibram X. (2019) </a:t>
            </a:r>
            <a:r>
              <a:rPr lang="en" sz="1700" i="1"/>
              <a:t>How to Be An Anti-Racist</a:t>
            </a:r>
            <a:r>
              <a:rPr lang="en" sz="1700"/>
              <a:t>. New York: One World</a:t>
            </a:r>
            <a:endParaRPr/>
          </a:p>
          <a:p>
            <a:pPr marL="177800" lvl="0" indent="-177800" algn="l" rtl="0">
              <a:lnSpc>
                <a:spcPct val="90000"/>
              </a:lnSpc>
              <a:spcBef>
                <a:spcPts val="800"/>
              </a:spcBef>
              <a:spcAft>
                <a:spcPts val="0"/>
              </a:spcAft>
              <a:buClr>
                <a:schemeClr val="dk1"/>
              </a:buClr>
              <a:buSzPts val="1800"/>
              <a:buChar char="•"/>
            </a:pPr>
            <a:r>
              <a:rPr lang="en" sz="1700"/>
              <a:t>Singh, Anneliese A. (2019</a:t>
            </a:r>
            <a:r>
              <a:rPr lang="en" sz="1700" i="1"/>
              <a:t>) The Racial Healing Handbook</a:t>
            </a:r>
            <a:r>
              <a:rPr lang="en" sz="1700"/>
              <a:t>. Oakland: New Harbinger</a:t>
            </a:r>
            <a:endParaRPr/>
          </a:p>
          <a:p>
            <a:pPr marL="177800" lvl="0" indent="-177800" algn="l" rtl="0">
              <a:lnSpc>
                <a:spcPct val="90000"/>
              </a:lnSpc>
              <a:spcBef>
                <a:spcPts val="800"/>
              </a:spcBef>
              <a:spcAft>
                <a:spcPts val="0"/>
              </a:spcAft>
              <a:buClr>
                <a:schemeClr val="dk1"/>
              </a:buClr>
              <a:buSzPts val="1800"/>
              <a:buChar char="•"/>
            </a:pPr>
            <a:r>
              <a:rPr lang="en" sz="1700"/>
              <a:t>Anti-Racism Action Plan. Retrieved from  </a:t>
            </a:r>
            <a:r>
              <a:rPr lang="en" sz="1700" u="sng">
                <a:solidFill>
                  <a:schemeClr val="hlink"/>
                </a:solidFill>
                <a:hlinkClick r:id="rId3"/>
              </a:rPr>
              <a:t>https://www.monroecc.edu/inclusion-diversity/plans-policies/anti-racism-action-plan/</a:t>
            </a:r>
            <a:r>
              <a:rPr lang="en" sz="1700"/>
              <a:t> </a:t>
            </a:r>
            <a:endParaRPr/>
          </a:p>
          <a:p>
            <a:pPr marL="177800" lvl="0" indent="-177800" algn="l" rtl="0">
              <a:lnSpc>
                <a:spcPct val="90000"/>
              </a:lnSpc>
              <a:spcBef>
                <a:spcPts val="800"/>
              </a:spcBef>
              <a:spcAft>
                <a:spcPts val="0"/>
              </a:spcAft>
              <a:buClr>
                <a:schemeClr val="dk1"/>
              </a:buClr>
              <a:buSzPts val="1800"/>
              <a:buChar char="•"/>
            </a:pPr>
            <a:r>
              <a:rPr lang="en" sz="1700"/>
              <a:t>Center for Urban Education </a:t>
            </a:r>
            <a:r>
              <a:rPr lang="en" sz="1700" u="sng">
                <a:solidFill>
                  <a:schemeClr val="hlink"/>
                </a:solidFill>
                <a:hlinkClick r:id="rId4"/>
              </a:rPr>
              <a:t>Equity Tools </a:t>
            </a:r>
            <a:endParaRPr sz="17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2"/>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a:t>Thank you!</a:t>
            </a:r>
            <a:endParaRPr/>
          </a:p>
        </p:txBody>
      </p:sp>
      <p:sp>
        <p:nvSpPr>
          <p:cNvPr id="251" name="Google Shape;251;p42"/>
          <p:cNvSpPr txBox="1"/>
          <p:nvPr/>
        </p:nvSpPr>
        <p:spPr>
          <a:xfrm>
            <a:off x="3209392" y="3999613"/>
            <a:ext cx="27252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info@asccc.org</a:t>
            </a:r>
            <a:endParaRPr sz="1800" b="0" i="0" u="none" strike="noStrike" cap="none">
              <a:solidFill>
                <a:schemeClr val="dk1"/>
              </a:solidFill>
              <a:latin typeface="Calibri"/>
              <a:ea typeface="Calibri"/>
              <a:cs typeface="Calibri"/>
              <a:sym typeface="Calibri"/>
            </a:endParaRPr>
          </a:p>
        </p:txBody>
      </p:sp>
      <p:pic>
        <p:nvPicPr>
          <p:cNvPr id="252" name="Google Shape;252;p42"/>
          <p:cNvPicPr preferRelativeResize="0"/>
          <p:nvPr/>
        </p:nvPicPr>
        <p:blipFill>
          <a:blip r:embed="rId4">
            <a:alphaModFix/>
          </a:blip>
          <a:stretch>
            <a:fillRect/>
          </a:stretch>
        </p:blipFill>
        <p:spPr>
          <a:xfrm>
            <a:off x="3037497" y="1964057"/>
            <a:ext cx="3069000" cy="1887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2471636" y="302559"/>
            <a:ext cx="6043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First Things</a:t>
            </a:r>
            <a:endParaRPr/>
          </a:p>
        </p:txBody>
      </p:sp>
      <p:sp>
        <p:nvSpPr>
          <p:cNvPr id="93" name="Google Shape;93;p18"/>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200"/>
              <a:t>Virtual</a:t>
            </a:r>
            <a:endParaRPr sz="2200"/>
          </a:p>
          <a:p>
            <a:pPr marL="914400" lvl="1" indent="-368300" algn="l" rtl="0">
              <a:spcBef>
                <a:spcPts val="400"/>
              </a:spcBef>
              <a:spcAft>
                <a:spcPts val="0"/>
              </a:spcAft>
              <a:buSzPts val="2200"/>
              <a:buAutoNum type="alphaLcPeriod"/>
            </a:pPr>
            <a:r>
              <a:rPr lang="en" sz="2200"/>
              <a:t>Go to FILES in Pathable. </a:t>
            </a:r>
            <a:endParaRPr sz="2200"/>
          </a:p>
          <a:p>
            <a:pPr marL="914400" lvl="1" indent="-368300" algn="l" rtl="0">
              <a:spcBef>
                <a:spcPts val="0"/>
              </a:spcBef>
              <a:spcAft>
                <a:spcPts val="0"/>
              </a:spcAft>
              <a:buSzPts val="2200"/>
              <a:buAutoNum type="alphaLcPeriod"/>
            </a:pPr>
            <a:r>
              <a:rPr lang="en" sz="2200"/>
              <a:t>Print or open the Cultural Humility Inventory. </a:t>
            </a:r>
            <a:endParaRPr sz="2200"/>
          </a:p>
          <a:p>
            <a:pPr marL="0" lvl="0" indent="0" algn="l" rtl="0">
              <a:spcBef>
                <a:spcPts val="800"/>
              </a:spcBef>
              <a:spcAft>
                <a:spcPts val="0"/>
              </a:spcAft>
              <a:buNone/>
            </a:pPr>
            <a:r>
              <a:rPr lang="en" sz="2200"/>
              <a:t>In-Person</a:t>
            </a:r>
            <a:endParaRPr sz="2200"/>
          </a:p>
          <a:p>
            <a:pPr marL="914400" lvl="1" indent="-368300" algn="l" rtl="0">
              <a:spcBef>
                <a:spcPts val="800"/>
              </a:spcBef>
              <a:spcAft>
                <a:spcPts val="0"/>
              </a:spcAft>
              <a:buSzPts val="2200"/>
              <a:buAutoNum type="alphaLcPeriod"/>
            </a:pPr>
            <a:r>
              <a:rPr lang="en" sz="2200"/>
              <a:t>Find a pen.</a:t>
            </a:r>
            <a:endParaRPr sz="2200"/>
          </a:p>
          <a:p>
            <a:pPr marL="914400" lvl="1" indent="-368300" algn="l" rtl="0">
              <a:spcBef>
                <a:spcPts val="800"/>
              </a:spcBef>
              <a:spcAft>
                <a:spcPts val="0"/>
              </a:spcAft>
              <a:buSzPts val="2200"/>
              <a:buAutoNum type="alphaLcPeriod"/>
            </a:pPr>
            <a:r>
              <a:rPr lang="en" sz="2200"/>
              <a:t>Take a handout: the Cultural Humility Inventory.</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a:t>Presenters</a:t>
            </a:r>
            <a:endParaRPr/>
          </a:p>
        </p:txBody>
      </p:sp>
      <p:sp>
        <p:nvSpPr>
          <p:cNvPr id="99" name="Google Shape;99;p19"/>
          <p:cNvSpPr txBox="1">
            <a:spLocks noGrp="1"/>
          </p:cNvSpPr>
          <p:nvPr>
            <p:ph type="body" idx="1"/>
          </p:nvPr>
        </p:nvSpPr>
        <p:spPr>
          <a:xfrm>
            <a:off x="719200" y="2019750"/>
            <a:ext cx="5207400" cy="2378100"/>
          </a:xfrm>
          <a:prstGeom prst="rect">
            <a:avLst/>
          </a:prstGeom>
          <a:noFill/>
          <a:ln>
            <a:noFill/>
          </a:ln>
        </p:spPr>
        <p:txBody>
          <a:bodyPr spcFirstLastPara="1" wrap="square" lIns="68575" tIns="34275" rIns="68575" bIns="34275" anchor="t" anchorCtr="0">
            <a:noAutofit/>
          </a:bodyPr>
          <a:lstStyle/>
          <a:p>
            <a:pPr marL="0" lvl="0" indent="-101600" algn="l" rtl="0">
              <a:lnSpc>
                <a:spcPct val="115000"/>
              </a:lnSpc>
              <a:spcBef>
                <a:spcPts val="800"/>
              </a:spcBef>
              <a:spcAft>
                <a:spcPts val="0"/>
              </a:spcAft>
              <a:buSzPts val="1600"/>
              <a:buChar char="•"/>
            </a:pPr>
            <a:r>
              <a:rPr lang="en" sz="2200">
                <a:solidFill>
                  <a:schemeClr val="dk1"/>
                </a:solidFill>
              </a:rPr>
              <a:t>Michelle Velasquez Bean, ASCCC Treasurer and EDAC Chair</a:t>
            </a:r>
            <a:endParaRPr sz="2200">
              <a:solidFill>
                <a:schemeClr val="dk1"/>
              </a:solidFill>
            </a:endParaRPr>
          </a:p>
          <a:p>
            <a:pPr marL="0" lvl="0" indent="-101600" algn="l" rtl="0">
              <a:lnSpc>
                <a:spcPct val="115000"/>
              </a:lnSpc>
              <a:spcBef>
                <a:spcPts val="800"/>
              </a:spcBef>
              <a:spcAft>
                <a:spcPts val="0"/>
              </a:spcAft>
              <a:buSzPts val="1600"/>
              <a:buChar char="•"/>
            </a:pPr>
            <a:r>
              <a:rPr lang="en" sz="2200">
                <a:solidFill>
                  <a:schemeClr val="dk1"/>
                </a:solidFill>
              </a:rPr>
              <a:t>Nadia Khan, ASCCC EDAC member</a:t>
            </a:r>
            <a:endParaRPr sz="2200">
              <a:solidFill>
                <a:schemeClr val="dk1"/>
              </a:solidFill>
            </a:endParaRPr>
          </a:p>
          <a:p>
            <a:pPr marL="0" lvl="0" indent="-101600" algn="l" rtl="0">
              <a:lnSpc>
                <a:spcPct val="115000"/>
              </a:lnSpc>
              <a:spcBef>
                <a:spcPts val="800"/>
              </a:spcBef>
              <a:spcAft>
                <a:spcPts val="0"/>
              </a:spcAft>
              <a:buSzPts val="1600"/>
              <a:buChar char="•"/>
            </a:pPr>
            <a:r>
              <a:rPr lang="en" sz="2200">
                <a:solidFill>
                  <a:schemeClr val="dk1"/>
                </a:solidFill>
              </a:rPr>
              <a:t>Hermelinda Rocha, ASCCC EDAC member</a:t>
            </a:r>
            <a:endParaRPr sz="1600"/>
          </a:p>
          <a:p>
            <a:pPr marL="254000" lvl="0" indent="-139700" algn="l" rtl="0">
              <a:lnSpc>
                <a:spcPct val="150000"/>
              </a:lnSpc>
              <a:spcBef>
                <a:spcPts val="0"/>
              </a:spcBef>
              <a:spcAft>
                <a:spcPts val="0"/>
              </a:spcAft>
              <a:buClr>
                <a:srgbClr val="404040"/>
              </a:buClr>
              <a:buSzPts val="1800"/>
              <a:buFont typeface="Arial"/>
              <a:buNone/>
            </a:pPr>
            <a:endParaRPr/>
          </a:p>
        </p:txBody>
      </p:sp>
      <p:sp>
        <p:nvSpPr>
          <p:cNvPr id="100" name="Google Shape;100;p19"/>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101" name="Google Shape;101;p19"/>
          <p:cNvPicPr preferRelativeResize="0"/>
          <p:nvPr/>
        </p:nvPicPr>
        <p:blipFill>
          <a:blip r:embed="rId3">
            <a:alphaModFix/>
          </a:blip>
          <a:stretch>
            <a:fillRect/>
          </a:stretch>
        </p:blipFill>
        <p:spPr>
          <a:xfrm>
            <a:off x="5761375" y="2019762"/>
            <a:ext cx="2984349" cy="27167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2471636" y="302559"/>
            <a:ext cx="6043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Background</a:t>
            </a:r>
            <a:endParaRPr/>
          </a:p>
        </p:txBody>
      </p:sp>
      <p:sp>
        <p:nvSpPr>
          <p:cNvPr id="107" name="Google Shape;107;p20"/>
          <p:cNvSpPr txBox="1">
            <a:spLocks noGrp="1"/>
          </p:cNvSpPr>
          <p:nvPr>
            <p:ph type="body" idx="1"/>
          </p:nvPr>
        </p:nvSpPr>
        <p:spPr>
          <a:xfrm>
            <a:off x="622500" y="1946500"/>
            <a:ext cx="7893000" cy="31974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SzPts val="1800"/>
              <a:buChar char="●"/>
            </a:pPr>
            <a:r>
              <a:rPr lang="en" u="sng">
                <a:solidFill>
                  <a:schemeClr val="hlink"/>
                </a:solidFill>
                <a:hlinkClick r:id="rId3"/>
              </a:rPr>
              <a:t>ASCCC Strategic Plan</a:t>
            </a:r>
            <a:r>
              <a:rPr lang="en"/>
              <a:t> Objective 2.2. section #A calls for a review and revision of the ASCCC cultural competency plan</a:t>
            </a:r>
            <a:endParaRPr/>
          </a:p>
          <a:p>
            <a:pPr marL="457200" lvl="0" indent="-342900" algn="l" rtl="0">
              <a:spcBef>
                <a:spcPts val="800"/>
              </a:spcBef>
              <a:spcAft>
                <a:spcPts val="0"/>
              </a:spcAft>
              <a:buSzPts val="1800"/>
              <a:buChar char="●"/>
            </a:pPr>
            <a:r>
              <a:rPr lang="en"/>
              <a:t>ASCCC Resolutions </a:t>
            </a:r>
            <a:endParaRPr>
              <a:solidFill>
                <a:srgbClr val="000000"/>
              </a:solidFill>
            </a:endParaRPr>
          </a:p>
          <a:p>
            <a:pPr marL="914400" lvl="1" indent="-342900" algn="l" rtl="0">
              <a:lnSpc>
                <a:spcPct val="115000"/>
              </a:lnSpc>
              <a:spcBef>
                <a:spcPts val="0"/>
              </a:spcBef>
              <a:spcAft>
                <a:spcPts val="0"/>
              </a:spcAft>
              <a:buSzPts val="1800"/>
              <a:buChar char="○"/>
            </a:pPr>
            <a:r>
              <a:rPr lang="en">
                <a:solidFill>
                  <a:srgbClr val="000000"/>
                </a:solidFill>
              </a:rPr>
              <a:t>Antiracism Pledge (Fall 2020 Resolution 3.01)</a:t>
            </a:r>
            <a:endParaRPr>
              <a:solidFill>
                <a:srgbClr val="000000"/>
              </a:solidFill>
            </a:endParaRPr>
          </a:p>
          <a:p>
            <a:pPr marL="914400" lvl="1" indent="-342900" algn="l" rtl="0">
              <a:lnSpc>
                <a:spcPct val="115000"/>
              </a:lnSpc>
              <a:spcBef>
                <a:spcPts val="0"/>
              </a:spcBef>
              <a:spcAft>
                <a:spcPts val="0"/>
              </a:spcAft>
              <a:buSzPts val="1800"/>
              <a:buChar char="○"/>
            </a:pPr>
            <a:r>
              <a:rPr lang="en">
                <a:solidFill>
                  <a:srgbClr val="000000"/>
                </a:solidFill>
              </a:rPr>
              <a:t>IDEA Liaison (Spring 2021 Resolution 3.02)</a:t>
            </a:r>
            <a:endParaRPr>
              <a:solidFill>
                <a:srgbClr val="000000"/>
              </a:solidFill>
            </a:endParaRPr>
          </a:p>
          <a:p>
            <a:pPr marL="914400" lvl="1" indent="-342900" algn="l" rtl="0">
              <a:lnSpc>
                <a:spcPct val="115000"/>
              </a:lnSpc>
              <a:spcBef>
                <a:spcPts val="0"/>
              </a:spcBef>
              <a:spcAft>
                <a:spcPts val="0"/>
              </a:spcAft>
              <a:buSzPts val="1800"/>
              <a:buChar char="○"/>
            </a:pPr>
            <a:r>
              <a:rPr lang="en">
                <a:solidFill>
                  <a:srgbClr val="000000"/>
                </a:solidFill>
              </a:rPr>
              <a:t>Reporting Cultural Competency Plan (Spring 2014 Resolution 3.01)</a:t>
            </a:r>
            <a:endParaRPr>
              <a:solidFill>
                <a:srgbClr val="000000"/>
              </a:solidFill>
            </a:endParaRPr>
          </a:p>
          <a:p>
            <a:pPr marL="914400" lvl="1" indent="-342900" algn="l" rtl="0">
              <a:lnSpc>
                <a:spcPct val="115000"/>
              </a:lnSpc>
              <a:spcBef>
                <a:spcPts val="0"/>
              </a:spcBef>
              <a:spcAft>
                <a:spcPts val="0"/>
              </a:spcAft>
              <a:buSzPts val="1800"/>
              <a:buChar char="○"/>
            </a:pPr>
            <a:r>
              <a:rPr lang="en">
                <a:solidFill>
                  <a:srgbClr val="000000"/>
                </a:solidFill>
              </a:rPr>
              <a:t>Infuse Cultural Competency and present a model to local senates (Spring 2010 Resolution 1.02)</a:t>
            </a:r>
            <a:endParaRPr/>
          </a:p>
          <a:p>
            <a:pPr marL="457200" lvl="0" indent="-342900" algn="l" rtl="0">
              <a:spcBef>
                <a:spcPts val="800"/>
              </a:spcBef>
              <a:spcAft>
                <a:spcPts val="0"/>
              </a:spcAft>
              <a:buSzPts val="1800"/>
              <a:buChar char="●"/>
            </a:pPr>
            <a:r>
              <a:rPr lang="en"/>
              <a:t>2021/22 EDAC created the Cultural Humility Toolkit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1489299" y="302550"/>
            <a:ext cx="4375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Cultural Humility Toolkit </a:t>
            </a:r>
            <a:endParaRPr/>
          </a:p>
        </p:txBody>
      </p:sp>
      <p:sp>
        <p:nvSpPr>
          <p:cNvPr id="113" name="Google Shape;113;p21"/>
          <p:cNvSpPr txBox="1">
            <a:spLocks noGrp="1"/>
          </p:cNvSpPr>
          <p:nvPr>
            <p:ph type="body" idx="1"/>
          </p:nvPr>
        </p:nvSpPr>
        <p:spPr>
          <a:xfrm>
            <a:off x="498325" y="1886550"/>
            <a:ext cx="8364900" cy="3180300"/>
          </a:xfrm>
          <a:prstGeom prst="rect">
            <a:avLst/>
          </a:prstGeom>
        </p:spPr>
        <p:txBody>
          <a:bodyPr spcFirstLastPara="1" wrap="square" lIns="68575" tIns="34275" rIns="68575" bIns="34275" anchor="t" anchorCtr="0">
            <a:noAutofit/>
          </a:bodyPr>
          <a:lstStyle/>
          <a:p>
            <a:pPr marL="457200" lvl="0" indent="-228600" algn="l" rtl="0">
              <a:spcBef>
                <a:spcPts val="800"/>
              </a:spcBef>
              <a:spcAft>
                <a:spcPts val="0"/>
              </a:spcAft>
              <a:buSzPts val="1800"/>
              <a:buNone/>
            </a:pPr>
            <a:r>
              <a:rPr lang="en" b="1"/>
              <a:t>Why do we need a toolkit?</a:t>
            </a:r>
            <a:endParaRPr b="1"/>
          </a:p>
          <a:p>
            <a:pPr marL="914400" lvl="1" indent="-342900" algn="l" rtl="0">
              <a:spcBef>
                <a:spcPts val="400"/>
              </a:spcBef>
              <a:spcAft>
                <a:spcPts val="0"/>
              </a:spcAft>
              <a:buSzPts val="1800"/>
              <a:buChar char="•"/>
            </a:pPr>
            <a:r>
              <a:rPr lang="en"/>
              <a:t>Intentionality and the need to dig deeper–going beyond compliance</a:t>
            </a:r>
            <a:endParaRPr/>
          </a:p>
          <a:p>
            <a:pPr marL="914400" lvl="1" indent="-342900" algn="l" rtl="0">
              <a:spcBef>
                <a:spcPts val="400"/>
              </a:spcBef>
              <a:spcAft>
                <a:spcPts val="0"/>
              </a:spcAft>
              <a:buSzPts val="1800"/>
              <a:buChar char="•"/>
            </a:pPr>
            <a:r>
              <a:rPr lang="en"/>
              <a:t>Impact is acknowledging </a:t>
            </a:r>
            <a:endParaRPr/>
          </a:p>
          <a:p>
            <a:pPr marL="1200150" lvl="2" indent="-228600" algn="l" rtl="0">
              <a:spcBef>
                <a:spcPts val="400"/>
              </a:spcBef>
              <a:spcAft>
                <a:spcPts val="0"/>
              </a:spcAft>
              <a:buSzPts val="1800"/>
              <a:buChar char="•"/>
            </a:pPr>
            <a:r>
              <a:rPr lang="en" sz="1800"/>
              <a:t>the baseline–minimum requirements for student success</a:t>
            </a:r>
            <a:endParaRPr sz="1800"/>
          </a:p>
          <a:p>
            <a:pPr marL="1200150" lvl="2" indent="-228600" algn="l" rtl="0">
              <a:spcBef>
                <a:spcPts val="400"/>
              </a:spcBef>
              <a:spcAft>
                <a:spcPts val="0"/>
              </a:spcAft>
              <a:buSzPts val="1800"/>
              <a:buChar char="•"/>
            </a:pPr>
            <a:r>
              <a:rPr lang="en" sz="1800"/>
              <a:t>need to start somewhere–with no shame or blame</a:t>
            </a:r>
            <a:endParaRPr sz="1800"/>
          </a:p>
          <a:p>
            <a:pPr marL="1200150" lvl="2" indent="-222250" algn="l" rtl="0">
              <a:spcBef>
                <a:spcPts val="400"/>
              </a:spcBef>
              <a:spcAft>
                <a:spcPts val="0"/>
              </a:spcAft>
              <a:buSzPts val="1700"/>
              <a:buChar char="•"/>
            </a:pPr>
            <a:r>
              <a:rPr lang="en" sz="1800"/>
              <a:t>sustainable practice in cultivating cultural humility</a:t>
            </a:r>
            <a:endParaRPr sz="2500"/>
          </a:p>
          <a:p>
            <a:pPr marL="863600" lvl="2" indent="-190500" algn="l" rtl="0">
              <a:spcBef>
                <a:spcPts val="800"/>
              </a:spcBef>
              <a:spcAft>
                <a:spcPts val="0"/>
              </a:spcAft>
              <a:buSzPts val="1800"/>
              <a:buChar char="•"/>
            </a:pPr>
            <a:r>
              <a:rPr lang="en" sz="1800"/>
              <a:t>Let’s work on building a culturally competent </a:t>
            </a:r>
            <a:r>
              <a:rPr lang="en" sz="1200"/>
              <a:t>(Bennett, J. 2003)</a:t>
            </a:r>
            <a:endParaRPr sz="1200"/>
          </a:p>
          <a:p>
            <a:pPr marL="1206500" lvl="3" indent="-203200" algn="l" rtl="0">
              <a:spcBef>
                <a:spcPts val="800"/>
              </a:spcBef>
              <a:spcAft>
                <a:spcPts val="0"/>
              </a:spcAft>
              <a:buSzPts val="1800"/>
              <a:buChar char="•"/>
            </a:pPr>
            <a:r>
              <a:rPr lang="en" sz="1800"/>
              <a:t>mindset (knowledge)</a:t>
            </a:r>
            <a:endParaRPr sz="1800"/>
          </a:p>
          <a:p>
            <a:pPr marL="1206500" lvl="3" indent="-203200" algn="l" rtl="0">
              <a:spcBef>
                <a:spcPts val="800"/>
              </a:spcBef>
              <a:spcAft>
                <a:spcPts val="0"/>
              </a:spcAft>
              <a:buSzPts val="1800"/>
              <a:buChar char="•"/>
            </a:pPr>
            <a:r>
              <a:rPr lang="en" sz="1800"/>
              <a:t>heartset (attitude)</a:t>
            </a:r>
            <a:endParaRPr sz="1800"/>
          </a:p>
          <a:p>
            <a:pPr marL="1206500" lvl="3" indent="-203200" algn="l" rtl="0">
              <a:spcBef>
                <a:spcPts val="800"/>
              </a:spcBef>
              <a:spcAft>
                <a:spcPts val="0"/>
              </a:spcAft>
              <a:buSzPts val="1800"/>
              <a:buChar char="•"/>
            </a:pPr>
            <a:r>
              <a:rPr lang="en" sz="1800"/>
              <a:t>skillset (skills)		</a:t>
            </a:r>
            <a:endParaRPr/>
          </a:p>
        </p:txBody>
      </p:sp>
      <p:pic>
        <p:nvPicPr>
          <p:cNvPr id="114" name="Google Shape;114;p21"/>
          <p:cNvPicPr preferRelativeResize="0"/>
          <p:nvPr/>
        </p:nvPicPr>
        <p:blipFill>
          <a:blip r:embed="rId3">
            <a:alphaModFix/>
          </a:blip>
          <a:stretch>
            <a:fillRect/>
          </a:stretch>
        </p:blipFill>
        <p:spPr>
          <a:xfrm>
            <a:off x="5997230" y="0"/>
            <a:ext cx="3229640"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2" descr="Cultural Competency and Cultural Humility regard learning about other cultures, controlling your biases, adapting your behaviors and communications style considering the background of people around you, and being aware of power imbalances and biases, and respecting others’ values. Both have the goal of using knowledge about different groups to inform how you interact with others. Expand the description to find a list of free, 24/7 hotlines, and text lines below.&#10;&#10;#CulturalHumility #MentalHealth #PsychHub&#10;&#10;__&#10;&#10;Follow and subscribe to Psych Hub:&#10;https://www.facebook.com/PsychHubEd/&#10;https://twitter.com/psychhub&#10;https://www.instagram.com/psychhubeducation/ &#10;https://www.linkedin.com/company/psychhubeducation/ &#10;&#10;Learning about mental health is crucial for us all to imagine a better future for everyone. Psych Hub's Mental Health Ally Certification learning hubs will help you become an important steward of your wellbeing and that of your loved ones. Start learning here: www.psychhub.com&#10;&#10;__&#10;&#10;Psych Hub is an educational service, and the information in this video is not a substitute for professional advice, diagnosis, or treatment. If you or someone you know are experiencing what you believe are mental health symptoms, please consult with a trained medical professional or a licensed mental health provider. We recommend consulting with a licensed behavioral health provider before trying any of the strategies mentioned in our materials. &#10;&#10;If you or someone you know is in immediate danger, please call 911. For information on how to find support and treatment, and hotlines for specific issues and audiences, visit Psychhub.com/hotline.&#10;&#10;If you or someone you know are having thoughts of suicide or self-harm or are experiencing a mental health crisis, please call a national 24/7 hotline. For United States residents, those are:&#10;&#10;National Suicide Prevention Lifeline&#10;For anyone experiencing a mental health crisis.&#10;AVAILABILITY: 24/7/365&#10;PHONE NUMBERS: &#10;Primary line: 1-800-273-8255&#10;Ayuda en Español: 1-888-628-9454&#10;Video relay service: 800-273-8255&#10;TTY: 800-799-4889&#10;Voice/Caption Phone: 800-273-8255&#10;ONLINE CHAT: suicidepreventionlifeline.org/chat/ &#10;WEBSITE: suicidepreventionlifeline.org/&#10;&#10;Crisis Text Line&#10;For anyone experiencing a mental health crisis.&#10;AVAILABILITY: 24/7/365&#10;TEXT NUMBER: &#10;US &amp; Canada: Text HOME to 741741&#10;UK: Text 85258&#10;Ireland: Text 086 1800 280&#10;WEBSITE: crisistextline.org&#10;&#10;© 2021 Psych Hub, LLC. All Rights Reserved." title="What is Cultural Humility?">
            <a:hlinkClick r:id="rId3"/>
          </p:cNvPr>
          <p:cNvPicPr preferRelativeResize="0"/>
          <p:nvPr/>
        </p:nvPicPr>
        <p:blipFill>
          <a:blip r:embed="rId4">
            <a:alphaModFix/>
          </a:blip>
          <a:stretch>
            <a:fillRect/>
          </a:stretch>
        </p:blipFill>
        <p:spPr>
          <a:xfrm>
            <a:off x="1831050" y="273850"/>
            <a:ext cx="6368233" cy="4776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2471636" y="302559"/>
            <a:ext cx="6043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The Journey Is Ongoing!</a:t>
            </a:r>
            <a:endParaRPr/>
          </a:p>
        </p:txBody>
      </p:sp>
      <p:sp>
        <p:nvSpPr>
          <p:cNvPr id="125" name="Google Shape;125;p23"/>
          <p:cNvSpPr txBox="1">
            <a:spLocks noGrp="1"/>
          </p:cNvSpPr>
          <p:nvPr>
            <p:ph type="body" idx="1"/>
          </p:nvPr>
        </p:nvSpPr>
        <p:spPr>
          <a:xfrm>
            <a:off x="88425" y="1812775"/>
            <a:ext cx="6705600" cy="32544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SzPts val="1800"/>
              <a:buChar char="●"/>
            </a:pPr>
            <a:r>
              <a:rPr lang="en"/>
              <a:t>What is race and what are the impacts of race neutrality?</a:t>
            </a:r>
            <a:endParaRPr/>
          </a:p>
          <a:p>
            <a:pPr marL="914400" lvl="1" indent="-342900" algn="l" rtl="0">
              <a:spcBef>
                <a:spcPts val="0"/>
              </a:spcBef>
              <a:spcAft>
                <a:spcPts val="0"/>
              </a:spcAft>
              <a:buSzPts val="1800"/>
              <a:buChar char="○"/>
            </a:pPr>
            <a:r>
              <a:rPr lang="en"/>
              <a:t>Social construct</a:t>
            </a:r>
            <a:endParaRPr/>
          </a:p>
          <a:p>
            <a:pPr marL="914400" lvl="1" indent="-342900" algn="l" rtl="0">
              <a:spcBef>
                <a:spcPts val="0"/>
              </a:spcBef>
              <a:spcAft>
                <a:spcPts val="0"/>
              </a:spcAft>
              <a:buSzPts val="1800"/>
              <a:buChar char="○"/>
            </a:pPr>
            <a:r>
              <a:rPr lang="en"/>
              <a:t>Systemic barriers</a:t>
            </a:r>
            <a:endParaRPr/>
          </a:p>
          <a:p>
            <a:pPr marL="457200" lvl="0" indent="-342900" algn="l" rtl="0">
              <a:spcBef>
                <a:spcPts val="0"/>
              </a:spcBef>
              <a:spcAft>
                <a:spcPts val="0"/>
              </a:spcAft>
              <a:buSzPts val="1800"/>
              <a:buChar char="●"/>
            </a:pPr>
            <a:r>
              <a:rPr lang="en"/>
              <a:t>What does the social justice journey entail?</a:t>
            </a:r>
            <a:endParaRPr/>
          </a:p>
          <a:p>
            <a:pPr marL="914400" lvl="1" indent="-342900" algn="l" rtl="0">
              <a:spcBef>
                <a:spcPts val="0"/>
              </a:spcBef>
              <a:spcAft>
                <a:spcPts val="0"/>
              </a:spcAft>
              <a:buSzPts val="1800"/>
              <a:buChar char="○"/>
            </a:pPr>
            <a:r>
              <a:rPr lang="en"/>
              <a:t>The struggle is part of the path </a:t>
            </a:r>
            <a:endParaRPr/>
          </a:p>
          <a:p>
            <a:pPr marL="914400" lvl="1" indent="-342900" algn="l" rtl="0">
              <a:spcBef>
                <a:spcPts val="0"/>
              </a:spcBef>
              <a:spcAft>
                <a:spcPts val="0"/>
              </a:spcAft>
              <a:buSzPts val="1800"/>
              <a:buChar char="○"/>
            </a:pPr>
            <a:r>
              <a:rPr lang="en"/>
              <a:t>The work requires intentionality to level the playing field </a:t>
            </a:r>
            <a:endParaRPr/>
          </a:p>
          <a:p>
            <a:pPr marL="914400" lvl="1" indent="-342900" algn="l" rtl="0">
              <a:spcBef>
                <a:spcPts val="0"/>
              </a:spcBef>
              <a:spcAft>
                <a:spcPts val="0"/>
              </a:spcAft>
              <a:buSzPts val="1800"/>
              <a:buChar char="○"/>
            </a:pPr>
            <a:r>
              <a:rPr lang="en"/>
              <a:t>We all win when we all have equity</a:t>
            </a:r>
            <a:endParaRPr/>
          </a:p>
          <a:p>
            <a:pPr marL="457200" lvl="0" indent="-342900" algn="l" rtl="0">
              <a:spcBef>
                <a:spcPts val="0"/>
              </a:spcBef>
              <a:spcAft>
                <a:spcPts val="0"/>
              </a:spcAft>
              <a:buSzPts val="1800"/>
              <a:buChar char="●"/>
            </a:pPr>
            <a:r>
              <a:rPr lang="en"/>
              <a:t>Where can I get common definitions?</a:t>
            </a:r>
            <a:endParaRPr/>
          </a:p>
          <a:p>
            <a:pPr marL="914400" lvl="1" indent="-342900" algn="l" rtl="0">
              <a:spcBef>
                <a:spcPts val="0"/>
              </a:spcBef>
              <a:spcAft>
                <a:spcPts val="0"/>
              </a:spcAft>
              <a:buSzPts val="1800"/>
              <a:buChar char="○"/>
            </a:pPr>
            <a:r>
              <a:rPr lang="en" u="sng">
                <a:solidFill>
                  <a:schemeClr val="hlink"/>
                </a:solidFill>
                <a:hlinkClick r:id="rId3"/>
              </a:rPr>
              <a:t>CCC DEI Glossary</a:t>
            </a:r>
            <a:endParaRPr/>
          </a:p>
          <a:p>
            <a:pPr marL="914400" lvl="1" indent="-342900" algn="l" rtl="0">
              <a:spcBef>
                <a:spcPts val="0"/>
              </a:spcBef>
              <a:spcAft>
                <a:spcPts val="0"/>
              </a:spcAft>
              <a:buSzPts val="1800"/>
              <a:buChar char="○"/>
            </a:pPr>
            <a:r>
              <a:rPr lang="en" u="sng">
                <a:solidFill>
                  <a:schemeClr val="hlink"/>
                </a:solidFill>
                <a:hlinkClick r:id="rId4"/>
              </a:rPr>
              <a:t>ASCCC Equity-driven Systems Paper</a:t>
            </a:r>
            <a:endParaRPr/>
          </a:p>
          <a:p>
            <a:pPr marL="914400" lvl="1" indent="-342900" algn="l" rtl="0">
              <a:spcBef>
                <a:spcPts val="0"/>
              </a:spcBef>
              <a:spcAft>
                <a:spcPts val="0"/>
              </a:spcAft>
              <a:buSzPts val="1800"/>
              <a:buChar char="○"/>
            </a:pPr>
            <a:r>
              <a:rPr lang="en" u="sng">
                <a:solidFill>
                  <a:schemeClr val="hlink"/>
                </a:solidFill>
                <a:hlinkClick r:id="rId5"/>
              </a:rPr>
              <a:t>ASCCC Antiracism Paper</a:t>
            </a:r>
            <a:endParaRPr/>
          </a:p>
          <a:p>
            <a:pPr marL="457200" lvl="0" indent="0" algn="l" rtl="0">
              <a:spcBef>
                <a:spcPts val="800"/>
              </a:spcBef>
              <a:spcAft>
                <a:spcPts val="0"/>
              </a:spcAft>
              <a:buNone/>
            </a:pPr>
            <a:endParaRPr/>
          </a:p>
        </p:txBody>
      </p:sp>
      <p:pic>
        <p:nvPicPr>
          <p:cNvPr id="126" name="Google Shape;126;p23"/>
          <p:cNvPicPr preferRelativeResize="0"/>
          <p:nvPr/>
        </p:nvPicPr>
        <p:blipFill>
          <a:blip r:embed="rId6">
            <a:alphaModFix/>
          </a:blip>
          <a:stretch>
            <a:fillRect/>
          </a:stretch>
        </p:blipFill>
        <p:spPr>
          <a:xfrm>
            <a:off x="6558325" y="3434325"/>
            <a:ext cx="2261450" cy="1632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2471636" y="302559"/>
            <a:ext cx="6043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The Journey is Ongoing!</a:t>
            </a:r>
            <a:endParaRPr/>
          </a:p>
        </p:txBody>
      </p:sp>
      <p:sp>
        <p:nvSpPr>
          <p:cNvPr id="132" name="Google Shape;132;p24"/>
          <p:cNvSpPr txBox="1">
            <a:spLocks noGrp="1"/>
          </p:cNvSpPr>
          <p:nvPr>
            <p:ph type="body" idx="1"/>
          </p:nvPr>
        </p:nvSpPr>
        <p:spPr>
          <a:xfrm>
            <a:off x="168900" y="1996925"/>
            <a:ext cx="5558100" cy="2677200"/>
          </a:xfrm>
          <a:prstGeom prst="rect">
            <a:avLst/>
          </a:prstGeom>
        </p:spPr>
        <p:txBody>
          <a:bodyPr spcFirstLastPara="1" wrap="square" lIns="68575" tIns="34275" rIns="68575" bIns="34275" anchor="t" anchorCtr="0">
            <a:noAutofit/>
          </a:bodyPr>
          <a:lstStyle/>
          <a:p>
            <a:pPr marL="457200" lvl="0" indent="-406400" algn="l" rtl="0">
              <a:spcBef>
                <a:spcPts val="800"/>
              </a:spcBef>
              <a:spcAft>
                <a:spcPts val="0"/>
              </a:spcAft>
              <a:buSzPts val="2800"/>
              <a:buChar char="●"/>
            </a:pPr>
            <a:r>
              <a:rPr lang="en" sz="2800"/>
              <a:t>What is </a:t>
            </a:r>
            <a:r>
              <a:rPr lang="en" sz="2800" u="sng">
                <a:solidFill>
                  <a:schemeClr val="hlink"/>
                </a:solidFill>
                <a:hlinkClick r:id="rId3"/>
              </a:rPr>
              <a:t>cultural humility?</a:t>
            </a:r>
            <a:endParaRPr sz="2800"/>
          </a:p>
          <a:p>
            <a:pPr marL="0" lvl="0" indent="0" algn="l" rtl="0">
              <a:spcBef>
                <a:spcPts val="800"/>
              </a:spcBef>
              <a:spcAft>
                <a:spcPts val="0"/>
              </a:spcAft>
              <a:buNone/>
            </a:pPr>
            <a:r>
              <a:rPr lang="en" sz="1350">
                <a:solidFill>
                  <a:srgbClr val="333F48"/>
                </a:solidFill>
                <a:highlight>
                  <a:srgbClr val="FFFFFF"/>
                </a:highlight>
                <a:latin typeface="Georgia"/>
                <a:ea typeface="Georgia"/>
                <a:cs typeface="Georgia"/>
                <a:sym typeface="Georgia"/>
              </a:rPr>
              <a:t> </a:t>
            </a:r>
            <a:r>
              <a:rPr lang="en" sz="2250">
                <a:solidFill>
                  <a:srgbClr val="333F48"/>
                </a:solidFill>
                <a:highlight>
                  <a:srgbClr val="FFFFFF"/>
                </a:highlight>
                <a:latin typeface="Georgia"/>
                <a:ea typeface="Georgia"/>
                <a:cs typeface="Georgia"/>
                <a:sym typeface="Georgia"/>
              </a:rPr>
              <a:t>“a lifelong process of self-reflection and self-critique whereby the individual not only learns about another’s culture, but one starts with an examination of her/his own beliefs and cultural identities.” </a:t>
            </a:r>
            <a:endParaRPr sz="3700"/>
          </a:p>
          <a:p>
            <a:pPr marL="2743200" lvl="0" indent="457200" algn="l" rtl="0">
              <a:spcBef>
                <a:spcPts val="800"/>
              </a:spcBef>
              <a:spcAft>
                <a:spcPts val="0"/>
              </a:spcAft>
              <a:buNone/>
            </a:pPr>
            <a:r>
              <a:rPr lang="en" sz="1200"/>
              <a:t>`National Institute of Health</a:t>
            </a:r>
            <a:endParaRPr sz="1200"/>
          </a:p>
          <a:p>
            <a:pPr marL="0" lvl="0" indent="0" algn="l" rtl="0">
              <a:spcBef>
                <a:spcPts val="800"/>
              </a:spcBef>
              <a:spcAft>
                <a:spcPts val="0"/>
              </a:spcAft>
              <a:buNone/>
            </a:pPr>
            <a:endParaRPr/>
          </a:p>
        </p:txBody>
      </p:sp>
      <p:pic>
        <p:nvPicPr>
          <p:cNvPr id="133" name="Google Shape;133;p24" descr="Humility: You lose it the moment you think you have it!&#10;" title="surfer wiping out"/>
          <p:cNvPicPr preferRelativeResize="0"/>
          <p:nvPr/>
        </p:nvPicPr>
        <p:blipFill>
          <a:blip r:embed="rId4">
            <a:alphaModFix/>
          </a:blip>
          <a:stretch>
            <a:fillRect/>
          </a:stretch>
        </p:blipFill>
        <p:spPr>
          <a:xfrm>
            <a:off x="5732875" y="1798288"/>
            <a:ext cx="3258724" cy="3258724"/>
          </a:xfrm>
          <a:prstGeom prst="rect">
            <a:avLst/>
          </a:prstGeom>
          <a:noFill/>
          <a:ln>
            <a:noFill/>
          </a:ln>
        </p:spPr>
      </p:pic>
    </p:spTree>
  </p:cSld>
  <p:clrMapOvr>
    <a:masterClrMapping/>
  </p:clrMapOvr>
</p:sld>
</file>

<file path=ppt/theme/theme1.xml><?xml version="1.0" encoding="utf-8"?>
<a:theme xmlns:a="http://schemas.openxmlformats.org/drawingml/2006/main" name="ASCCC Curriculum Inst. 2020 Theme">
  <a:themeElements>
    <a:clrScheme name="ASCCC Plenary Spring 2022">
      <a:dk1>
        <a:srgbClr val="0D0C36"/>
      </a:dk1>
      <a:lt1>
        <a:srgbClr val="FFFFFF"/>
      </a:lt1>
      <a:dk2>
        <a:srgbClr val="1E3C8C"/>
      </a:dk2>
      <a:lt2>
        <a:srgbClr val="7E48AA"/>
      </a:lt2>
      <a:accent1>
        <a:srgbClr val="3065CE"/>
      </a:accent1>
      <a:accent2>
        <a:srgbClr val="FF478B"/>
      </a:accent2>
      <a:accent3>
        <a:srgbClr val="4BE3E7"/>
      </a:accent3>
      <a:accent4>
        <a:srgbClr val="D1E2E9"/>
      </a:accent4>
      <a:accent5>
        <a:srgbClr val="4BE3E7"/>
      </a:accent5>
      <a:accent6>
        <a:srgbClr val="D0AAEE"/>
      </a:accent6>
      <a:hlink>
        <a:srgbClr val="2F65CE"/>
      </a:hlink>
      <a:folHlink>
        <a:srgbClr val="7E48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CCC Curriculum Inst. 2020 Theme">
  <a:themeElements>
    <a:clrScheme name="ASCCC Plenary Spring 2022">
      <a:dk1>
        <a:srgbClr val="0D0C36"/>
      </a:dk1>
      <a:lt1>
        <a:srgbClr val="FFFFFF"/>
      </a:lt1>
      <a:dk2>
        <a:srgbClr val="1E3C8C"/>
      </a:dk2>
      <a:lt2>
        <a:srgbClr val="7E48AA"/>
      </a:lt2>
      <a:accent1>
        <a:srgbClr val="3065CE"/>
      </a:accent1>
      <a:accent2>
        <a:srgbClr val="FF478B"/>
      </a:accent2>
      <a:accent3>
        <a:srgbClr val="4BE3E7"/>
      </a:accent3>
      <a:accent4>
        <a:srgbClr val="D1E2E9"/>
      </a:accent4>
      <a:accent5>
        <a:srgbClr val="4BE3E7"/>
      </a:accent5>
      <a:accent6>
        <a:srgbClr val="D0AAEE"/>
      </a:accent6>
      <a:hlink>
        <a:srgbClr val="2F65CE"/>
      </a:hlink>
      <a:folHlink>
        <a:srgbClr val="7E48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3153</Words>
  <Application>Microsoft Office PowerPoint</Application>
  <PresentationFormat>On-screen Show (16:9)</PresentationFormat>
  <Paragraphs>245</Paragraphs>
  <Slides>28</Slides>
  <Notes>27</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Cambria</vt:lpstr>
      <vt:lpstr>Georgia</vt:lpstr>
      <vt:lpstr>Palatino</vt:lpstr>
      <vt:lpstr>Wingdings</vt:lpstr>
      <vt:lpstr>ASCCC Curriculum Inst. 2020 Theme</vt:lpstr>
      <vt:lpstr>ASCCC Curriculum Inst. 2020 Theme</vt:lpstr>
      <vt:lpstr>Going Deep: Using The Cultural Humility Tool in Your Racial Justice Journey Thursday, April 7 at 1:00 p.m. – 2:15 p.m. </vt:lpstr>
      <vt:lpstr>Session Description</vt:lpstr>
      <vt:lpstr>First Things</vt:lpstr>
      <vt:lpstr>Presenters</vt:lpstr>
      <vt:lpstr>Background</vt:lpstr>
      <vt:lpstr>Cultural Humility Toolkit </vt:lpstr>
      <vt:lpstr>PowerPoint Presentation</vt:lpstr>
      <vt:lpstr>The Journey Is Ongoing!</vt:lpstr>
      <vt:lpstr>The Journey is Ongoing!</vt:lpstr>
      <vt:lpstr>Self-Awareness </vt:lpstr>
      <vt:lpstr>Cultural Humility Toolkit Design</vt:lpstr>
      <vt:lpstr>Cultural Humility Decision Tree</vt:lpstr>
      <vt:lpstr>Cultural Humility Inventory</vt:lpstr>
      <vt:lpstr>Cultural Humility Inventory: Self-Reflection and Awareness</vt:lpstr>
      <vt:lpstr>Cultural Humility Inventory: Organization Reflection and Institutional Awareness</vt:lpstr>
      <vt:lpstr>Institutional Awareness Column</vt:lpstr>
      <vt:lpstr>Sample Scenario for Organization Inventory</vt:lpstr>
      <vt:lpstr>Facilitating Courageous Conversations </vt:lpstr>
      <vt:lpstr>Discussion Circle Guidelines</vt:lpstr>
      <vt:lpstr>Use the Right Column Check boxes to determine where you believe the Openview College is for each domain/row/criteria Group Convo–7 minutes!</vt:lpstr>
      <vt:lpstr>Cultural Humility Journey Map</vt:lpstr>
      <vt:lpstr>PowerPoint Presentation</vt:lpstr>
      <vt:lpstr>RISE: A Tool To Check Your Bias</vt:lpstr>
      <vt:lpstr>What’s Next?</vt:lpstr>
      <vt:lpstr>Q&amp;A</vt:lpstr>
      <vt:lpstr>ASCCC Resources</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Deep: Using The Cultural Humility Tool in Your Racial Justice Journey Thursday, April 7 at 1:00 p.m. – 2:15 p.m. </dc:title>
  <dc:creator>Michelle Bean</dc:creator>
  <cp:lastModifiedBy>Michelle Bean</cp:lastModifiedBy>
  <cp:revision>1</cp:revision>
  <dcterms:modified xsi:type="dcterms:W3CDTF">2022-03-31T23:14:24Z</dcterms:modified>
</cp:coreProperties>
</file>