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ill Sans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GXZOpXreLHkeyIi9Zm7IlUIZB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f347deccd5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f347deccd5_3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1f347deccd5_3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347deccd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f347deccd5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1f347deccd5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f347deccd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f347deccd5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1f347deccd5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f347decc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f347deccd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f347deccd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60f88d6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060f88d60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2060f88d60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f347deccd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f347deccd5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1f347deccd5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#1 Title Slide">
  <p:cSld name="#1 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0" y="2834565"/>
            <a:ext cx="12192000" cy="4023435"/>
            <a:chOff x="0" y="2834565"/>
            <a:chExt cx="12192000" cy="4023435"/>
          </a:xfrm>
        </p:grpSpPr>
        <p:sp>
          <p:nvSpPr>
            <p:cNvPr id="15" name="Google Shape;15;p3"/>
            <p:cNvSpPr/>
            <p:nvPr/>
          </p:nvSpPr>
          <p:spPr>
            <a:xfrm rot="10800000">
              <a:off x="0" y="2911869"/>
              <a:ext cx="12192000" cy="39461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 rot="10800000">
              <a:off x="0" y="2834565"/>
              <a:ext cx="12192000" cy="9960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Google Shape;17;p3" descr="Academic Senate for California Community College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95054" y="829173"/>
            <a:ext cx="4540210" cy="11464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133598" y="3310152"/>
            <a:ext cx="9213852" cy="131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alatino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133597" y="4755561"/>
            <a:ext cx="921385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4572" y="0"/>
            <a:ext cx="1251370" cy="6858000"/>
          </a:xfrm>
          <a:prstGeom prst="rect">
            <a:avLst/>
          </a:prstGeom>
          <a:noFill/>
          <a:ln>
            <a:noFill/>
          </a:ln>
          <a:effectLst>
            <a:outerShdw blurRad="88900" dist="76200" sx="101000" sy="101000" algn="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B" type="objTx">
  <p:cSld name="OBJECT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>
            <a:off x="-22225" y="-36513"/>
            <a:ext cx="12214225" cy="6942138"/>
            <a:chOff x="-22225" y="-36513"/>
            <a:chExt cx="12214225" cy="6942138"/>
          </a:xfrm>
        </p:grpSpPr>
        <p:pic>
          <p:nvPicPr>
            <p:cNvPr id="23" name="Google Shape;23;p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22225" y="0"/>
              <a:ext cx="4071938" cy="690562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76200" algn="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4" name="Google Shape;24;p4"/>
            <p:cNvSpPr/>
            <p:nvPr/>
          </p:nvSpPr>
          <p:spPr>
            <a:xfrm>
              <a:off x="-22225" y="1365827"/>
              <a:ext cx="4071938" cy="43926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393700" sx="1000" sy="1000" algn="ctr" rotWithShape="0">
                <a:schemeClr val="dk2"/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11510963" y="-36513"/>
              <a:ext cx="681037" cy="689451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>
              <a:outerShdw blurRad="190500" dist="63500" dir="10800000" sx="101000" sy="101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47135" y="1570618"/>
            <a:ext cx="3583461" cy="1611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alatino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247135" y="3283527"/>
            <a:ext cx="3583461" cy="2313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4461164" y="1112108"/>
            <a:ext cx="6572242" cy="509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None/>
              <a:defRPr sz="2400"/>
            </a:lvl1pPr>
            <a:lvl2pPr marL="91440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200"/>
              <a:buChar char="•"/>
              <a:defRPr sz="22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 sz="18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9443811" y="6477000"/>
            <a:ext cx="11430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0" name="Google Shape;30;p4"/>
          <p:cNvCxnSpPr/>
          <p:nvPr/>
        </p:nvCxnSpPr>
        <p:spPr>
          <a:xfrm>
            <a:off x="247135" y="3210323"/>
            <a:ext cx="3583461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" name="Google Shape;31;p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1520" y="6376988"/>
            <a:ext cx="391886" cy="391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#3 Content 2 Column Slide">
  <p:cSld name="#3 Content 2 Column Slide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1212273" y="696266"/>
            <a:ext cx="10314708" cy="114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alatino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1212273" y="1967787"/>
            <a:ext cx="5077690" cy="419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6449291" y="1967786"/>
            <a:ext cx="5077690" cy="419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/>
          <p:nvPr/>
        </p:nvSpPr>
        <p:spPr>
          <a:xfrm rot="10800000">
            <a:off x="-1" y="-36514"/>
            <a:ext cx="775855" cy="6894513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90500" dist="63500" sx="101000" sy="101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9937386" y="6477000"/>
            <a:ext cx="11430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5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35095" y="6376988"/>
            <a:ext cx="391886" cy="391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#3 Content Slide">
  <p:cSld name="#3 Content Slide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212273" y="696266"/>
            <a:ext cx="10314708" cy="114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alatino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1212273" y="1967787"/>
            <a:ext cx="10314708" cy="419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/>
          <p:nvPr/>
        </p:nvSpPr>
        <p:spPr>
          <a:xfrm rot="10800000">
            <a:off x="-1" y="-36514"/>
            <a:ext cx="775855" cy="6894513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90500" dist="63500" sx="101000" sy="101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9937386" y="6477000"/>
            <a:ext cx="11430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6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35095" y="6376988"/>
            <a:ext cx="391886" cy="391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9937386" y="6477000"/>
            <a:ext cx="11430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" name="Google Shape;47;p7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35095" y="6376988"/>
            <a:ext cx="391886" cy="391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3A383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A383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A383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A383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0047513" y="6476093"/>
            <a:ext cx="881743" cy="25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Palatino"/>
              <a:buNone/>
              <a:defRPr sz="4400" b="0" i="0" u="none" strike="noStrike" cap="none">
                <a:solidFill>
                  <a:schemeClr val="accent2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cc.org/10_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>
            <a:spLocks noGrp="1"/>
          </p:cNvSpPr>
          <p:nvPr>
            <p:ph type="title"/>
          </p:nvPr>
        </p:nvSpPr>
        <p:spPr>
          <a:xfrm>
            <a:off x="2133598" y="3310152"/>
            <a:ext cx="9213852" cy="131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alatino"/>
              <a:buNone/>
            </a:pPr>
            <a:r>
              <a:rPr lang="en-US"/>
              <a:t>Part-Time Faculty Role in Governance</a:t>
            </a:r>
            <a:endParaRPr/>
          </a:p>
        </p:txBody>
      </p:sp>
      <p:sp>
        <p:nvSpPr>
          <p:cNvPr id="53" name="Google Shape;53;p1"/>
          <p:cNvSpPr txBox="1">
            <a:spLocks noGrp="1"/>
          </p:cNvSpPr>
          <p:nvPr>
            <p:ph type="subTitle" idx="1"/>
          </p:nvPr>
        </p:nvSpPr>
        <p:spPr>
          <a:xfrm>
            <a:off x="2133597" y="4755561"/>
            <a:ext cx="921385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Academic Senate and Committee Participation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f347deccd5_3_7"/>
          <p:cNvSpPr txBox="1">
            <a:spLocks noGrp="1"/>
          </p:cNvSpPr>
          <p:nvPr>
            <p:ph type="title"/>
          </p:nvPr>
        </p:nvSpPr>
        <p:spPr>
          <a:xfrm>
            <a:off x="1212273" y="696266"/>
            <a:ext cx="10314600" cy="1146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Experience and Yours</a:t>
            </a:r>
            <a:endParaRPr/>
          </a:p>
        </p:txBody>
      </p:sp>
      <p:sp>
        <p:nvSpPr>
          <p:cNvPr id="60" name="Google Shape;60;g1f347deccd5_3_7"/>
          <p:cNvSpPr txBox="1">
            <a:spLocks noGrp="1"/>
          </p:cNvSpPr>
          <p:nvPr>
            <p:ph type="body" idx="1"/>
          </p:nvPr>
        </p:nvSpPr>
        <p:spPr>
          <a:xfrm>
            <a:off x="1212275" y="1967774"/>
            <a:ext cx="10314600" cy="450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As faculty, it is important to discuss our experiences with shared governance.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What (if any) shared governance do you have? Add them in the chat!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FT faculty and administrators may be supportive or may not, and that’s okay.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Shared governance is not always paid, but it does make a difference.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1f347deccd5_3_7"/>
          <p:cNvSpPr txBox="1">
            <a:spLocks noGrp="1"/>
          </p:cNvSpPr>
          <p:nvPr>
            <p:ph type="sldNum" idx="12"/>
          </p:nvPr>
        </p:nvSpPr>
        <p:spPr>
          <a:xfrm>
            <a:off x="9937386" y="6477000"/>
            <a:ext cx="1143000" cy="247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f347deccd5_0_13"/>
          <p:cNvSpPr txBox="1">
            <a:spLocks noGrp="1"/>
          </p:cNvSpPr>
          <p:nvPr>
            <p:ph type="title"/>
          </p:nvPr>
        </p:nvSpPr>
        <p:spPr>
          <a:xfrm>
            <a:off x="1212273" y="696266"/>
            <a:ext cx="10314600" cy="1146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Shared Governance?</a:t>
            </a:r>
            <a:endParaRPr/>
          </a:p>
        </p:txBody>
      </p:sp>
      <p:sp>
        <p:nvSpPr>
          <p:cNvPr id="68" name="Google Shape;68;g1f347deccd5_0_13"/>
          <p:cNvSpPr txBox="1">
            <a:spLocks noGrp="1"/>
          </p:cNvSpPr>
          <p:nvPr>
            <p:ph type="body" idx="1"/>
          </p:nvPr>
        </p:nvSpPr>
        <p:spPr>
          <a:xfrm>
            <a:off x="1212275" y="1967774"/>
            <a:ext cx="10314600" cy="450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1900">
                <a:solidFill>
                  <a:srgbClr val="48454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Shared governance refers to the joint responsibility of faculty, administrations, and governing boards to govern colleges and universities. Differences in the weight of each group's voice on a particular issue should be determined by the extent of its responsibility for and expertise on that issue. (American Association of University Professors)</a:t>
            </a:r>
            <a:endParaRPr sz="1900">
              <a:solidFill>
                <a:srgbClr val="48454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48454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84548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48454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Representation!</a:t>
            </a:r>
            <a:endParaRPr sz="1900">
              <a:solidFill>
                <a:srgbClr val="48454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548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48454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Not all schools have the same committees and task forces</a:t>
            </a:r>
            <a:endParaRPr sz="1900">
              <a:solidFill>
                <a:srgbClr val="48454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548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48454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Not all committees and task forces allow for the same representation</a:t>
            </a:r>
            <a:endParaRPr sz="1900">
              <a:solidFill>
                <a:srgbClr val="48454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48454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84548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48454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Shared governance is NOT Union:</a:t>
            </a:r>
            <a:endParaRPr sz="1900">
              <a:solidFill>
                <a:srgbClr val="48454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548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48454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Shared governance covers 10+1 issues related to student policy and success, grading, curriculum, academic freedom, administrative issues, and budget related issues.</a:t>
            </a:r>
            <a:endParaRPr sz="1900">
              <a:solidFill>
                <a:srgbClr val="48454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4548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48454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Union covers faculty pay, course load and caps, and working conditions. </a:t>
            </a:r>
            <a:endParaRPr sz="1900">
              <a:solidFill>
                <a:srgbClr val="48454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g1f347deccd5_0_13"/>
          <p:cNvSpPr txBox="1">
            <a:spLocks noGrp="1"/>
          </p:cNvSpPr>
          <p:nvPr>
            <p:ph type="sldNum" idx="12"/>
          </p:nvPr>
        </p:nvSpPr>
        <p:spPr>
          <a:xfrm>
            <a:off x="9937386" y="6477000"/>
            <a:ext cx="1143000" cy="247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f347deccd5_0_20"/>
          <p:cNvSpPr txBox="1">
            <a:spLocks noGrp="1"/>
          </p:cNvSpPr>
          <p:nvPr>
            <p:ph type="title"/>
          </p:nvPr>
        </p:nvSpPr>
        <p:spPr>
          <a:xfrm>
            <a:off x="1212275" y="335902"/>
            <a:ext cx="10314600" cy="76511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 + 1</a:t>
            </a:r>
            <a:endParaRPr dirty="0"/>
          </a:p>
        </p:txBody>
      </p:sp>
      <p:sp>
        <p:nvSpPr>
          <p:cNvPr id="76" name="Google Shape;76;g1f347deccd5_0_20"/>
          <p:cNvSpPr txBox="1">
            <a:spLocks noGrp="1"/>
          </p:cNvSpPr>
          <p:nvPr>
            <p:ph type="body" idx="1"/>
          </p:nvPr>
        </p:nvSpPr>
        <p:spPr>
          <a:xfrm>
            <a:off x="1212275" y="1101012"/>
            <a:ext cx="10314600" cy="57569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Curriculum, including establishing prerequisites and placing courses within disciplines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Degree and certificate requirements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Grading policies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Educational program development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Standards or policies regarding student preparation and success 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District and college governance structures, as related to faculty roles 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Faculty roles and involvement in accreditation processes, including self-study and annual reports 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 Policies for faculty professional development activities 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 Processes for program review 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 Processes for institutional planning and budget development 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+1. Other academic and professional matters as mutually agreed upon between the governing board and the Academic Senate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(ASCCC 10+1 Link: </a:t>
            </a:r>
            <a:r>
              <a:rPr lang="en-US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https://www.asccc.org/10_1</a:t>
            </a:r>
            <a:r>
              <a:rPr lang="en-US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1f347deccd5_0_20"/>
          <p:cNvSpPr txBox="1">
            <a:spLocks noGrp="1"/>
          </p:cNvSpPr>
          <p:nvPr>
            <p:ph type="sldNum" idx="12"/>
          </p:nvPr>
        </p:nvSpPr>
        <p:spPr>
          <a:xfrm>
            <a:off x="9937386" y="6477000"/>
            <a:ext cx="1143000" cy="247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f347deccd5_0_0"/>
          <p:cNvSpPr txBox="1">
            <a:spLocks noGrp="1"/>
          </p:cNvSpPr>
          <p:nvPr>
            <p:ph type="title"/>
          </p:nvPr>
        </p:nvSpPr>
        <p:spPr>
          <a:xfrm>
            <a:off x="1212275" y="696272"/>
            <a:ext cx="10314600" cy="804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we join shared governance?</a:t>
            </a:r>
            <a:endParaRPr/>
          </a:p>
        </p:txBody>
      </p:sp>
      <p:sp>
        <p:nvSpPr>
          <p:cNvPr id="84" name="Google Shape;84;g1f347deccd5_0_0"/>
          <p:cNvSpPr txBox="1">
            <a:spLocks noGrp="1"/>
          </p:cNvSpPr>
          <p:nvPr>
            <p:ph type="body" idx="1"/>
          </p:nvPr>
        </p:nvSpPr>
        <p:spPr>
          <a:xfrm>
            <a:off x="938700" y="1500275"/>
            <a:ext cx="10314600" cy="496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Many part-time adjunct faculty may not feel they are able to be a part of the Academic Senate and other committees.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Many FT faculty may say something that they are “Concerned that part-timers would take over.” Adjuncts need to provide a voice for the 10+1 committees.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Adjuncts, unless a department or local senate has a specific rule against it, can be part of shared governance.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Adjuncts should look into various 10+1 committees, including committees that specifically address adjunct faculty (if your senate has one).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For example, the ASCCC Adjunct Faculty, EPPIC and Online Education need faculty, but no one is willing to participate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1f347deccd5_0_0"/>
          <p:cNvSpPr txBox="1">
            <a:spLocks noGrp="1"/>
          </p:cNvSpPr>
          <p:nvPr>
            <p:ph type="sldNum" idx="12"/>
          </p:nvPr>
        </p:nvSpPr>
        <p:spPr>
          <a:xfrm>
            <a:off x="9937386" y="6477000"/>
            <a:ext cx="1143000" cy="247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060f88d603_0_0"/>
          <p:cNvSpPr txBox="1">
            <a:spLocks noGrp="1"/>
          </p:cNvSpPr>
          <p:nvPr>
            <p:ph type="title"/>
          </p:nvPr>
        </p:nvSpPr>
        <p:spPr>
          <a:xfrm>
            <a:off x="1212273" y="696266"/>
            <a:ext cx="10314600" cy="71265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Shared governance is for adjunct faculty!</a:t>
            </a:r>
            <a:endParaRPr dirty="0"/>
          </a:p>
        </p:txBody>
      </p:sp>
      <p:sp>
        <p:nvSpPr>
          <p:cNvPr id="92" name="Google Shape;92;g2060f88d603_0_0"/>
          <p:cNvSpPr txBox="1">
            <a:spLocks noGrp="1"/>
          </p:cNvSpPr>
          <p:nvPr>
            <p:ph type="body" idx="1"/>
          </p:nvPr>
        </p:nvSpPr>
        <p:spPr>
          <a:xfrm>
            <a:off x="1212275" y="1843173"/>
            <a:ext cx="10314600" cy="488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Part-time faculty participation provides an adjunct voice on things that matter such as faculty retreat rights, program development, larger local and state-wide changes.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Shared governance also allows adjunct faculty to become leaders, which makes them more marketable for FT positions, which is part of the FT tenure duties and responsibilities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Shared governance for adjunct faculty also provides adjunct faculty to make a difference on the campus.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en-US" sz="2100">
                <a:latin typeface="Arial"/>
                <a:ea typeface="Arial"/>
                <a:cs typeface="Arial"/>
                <a:sym typeface="Arial"/>
              </a:rPr>
              <a:t>Examples include Academic Rank Adjunct Professor rank, turning elections from paper to online. </a:t>
            </a: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2060f88d603_0_0"/>
          <p:cNvSpPr txBox="1">
            <a:spLocks noGrp="1"/>
          </p:cNvSpPr>
          <p:nvPr>
            <p:ph type="sldNum" idx="12"/>
          </p:nvPr>
        </p:nvSpPr>
        <p:spPr>
          <a:xfrm>
            <a:off x="9937386" y="6477000"/>
            <a:ext cx="1143000" cy="247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f347deccd5_0_27"/>
          <p:cNvSpPr txBox="1">
            <a:spLocks noGrp="1"/>
          </p:cNvSpPr>
          <p:nvPr>
            <p:ph type="title"/>
          </p:nvPr>
        </p:nvSpPr>
        <p:spPr>
          <a:xfrm>
            <a:off x="1212273" y="696266"/>
            <a:ext cx="10314600" cy="1146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Shared governance adjunct issues</a:t>
            </a:r>
            <a:endParaRPr/>
          </a:p>
        </p:txBody>
      </p:sp>
      <p:sp>
        <p:nvSpPr>
          <p:cNvPr id="100" name="Google Shape;100;g1f347deccd5_0_27"/>
          <p:cNvSpPr txBox="1">
            <a:spLocks noGrp="1"/>
          </p:cNvSpPr>
          <p:nvPr>
            <p:ph type="body" idx="1"/>
          </p:nvPr>
        </p:nvSpPr>
        <p:spPr>
          <a:xfrm>
            <a:off x="1212275" y="1967774"/>
            <a:ext cx="10314600" cy="450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Like with any leadership position, adjunct faculty may be at a disadvantage.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Many committees may be during a time when adjuncts are forced to teach, so conflicting schedules for adjuncts without rank or no rank at all.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FT faculty may be supportive or may not, and that’s okay.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Shared governance is not always paid, but it does make a difference.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1f347deccd5_0_27"/>
          <p:cNvSpPr txBox="1">
            <a:spLocks noGrp="1"/>
          </p:cNvSpPr>
          <p:nvPr>
            <p:ph type="sldNum" idx="12"/>
          </p:nvPr>
        </p:nvSpPr>
        <p:spPr>
          <a:xfrm>
            <a:off x="9937386" y="6477000"/>
            <a:ext cx="1143000" cy="247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CCC Brand Colors 2021">
      <a:dk1>
        <a:srgbClr val="04A193"/>
      </a:dk1>
      <a:lt1>
        <a:srgbClr val="FFFFFF"/>
      </a:lt1>
      <a:dk2>
        <a:srgbClr val="044C7F"/>
      </a:dk2>
      <a:lt2>
        <a:srgbClr val="E7E6E6"/>
      </a:lt2>
      <a:accent1>
        <a:srgbClr val="8955A5"/>
      </a:accent1>
      <a:accent2>
        <a:srgbClr val="044C7F"/>
      </a:accent2>
      <a:accent3>
        <a:srgbClr val="B92083"/>
      </a:accent3>
      <a:accent4>
        <a:srgbClr val="24B6A8"/>
      </a:accent4>
      <a:accent5>
        <a:srgbClr val="F05A28"/>
      </a:accent5>
      <a:accent6>
        <a:srgbClr val="4983C4"/>
      </a:accent6>
      <a:hlink>
        <a:srgbClr val="044C7F"/>
      </a:hlink>
      <a:folHlink>
        <a:srgbClr val="044C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Widescreen</PresentationFormat>
  <Paragraphs>71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Palatino</vt:lpstr>
      <vt:lpstr>Arial</vt:lpstr>
      <vt:lpstr>Calibri</vt:lpstr>
      <vt:lpstr>Gill Sans</vt:lpstr>
      <vt:lpstr>Office Theme</vt:lpstr>
      <vt:lpstr>Part-Time Faculty Role in Governance</vt:lpstr>
      <vt:lpstr>Our Experience and Yours</vt:lpstr>
      <vt:lpstr>What is Shared Governance?</vt:lpstr>
      <vt:lpstr>10 + 1</vt:lpstr>
      <vt:lpstr>Can we join shared governance?</vt:lpstr>
      <vt:lpstr>Shared governance is for adjunct faculty!</vt:lpstr>
      <vt:lpstr>Shared governance adjunct issues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Part-Time Faculty Role in Governance</dc:title>
  <dc:creator>Stephanie Curry</dc:creator>
  <cp:lastModifiedBy>Stephanie Curry</cp:lastModifiedBy>
  <cp:revision>1</cp:revision>
  <dcterms:created xsi:type="dcterms:W3CDTF">2023-01-25T23:40:57Z</dcterms:created>
  <dcterms:modified xsi:type="dcterms:W3CDTF">2023-02-22T18:16:03Z</dcterms:modified>
</cp:coreProperties>
</file>