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3" r:id="rId1"/>
  </p:sldMasterIdLst>
  <p:notesMasterIdLst>
    <p:notesMasterId r:id="rId28"/>
  </p:notesMasterIdLst>
  <p:sldIdLst>
    <p:sldId id="282" r:id="rId2"/>
    <p:sldId id="331" r:id="rId3"/>
    <p:sldId id="339" r:id="rId4"/>
    <p:sldId id="352" r:id="rId5"/>
    <p:sldId id="340" r:id="rId6"/>
    <p:sldId id="351" r:id="rId7"/>
    <p:sldId id="341" r:id="rId8"/>
    <p:sldId id="342" r:id="rId9"/>
    <p:sldId id="344" r:id="rId10"/>
    <p:sldId id="353" r:id="rId11"/>
    <p:sldId id="343" r:id="rId12"/>
    <p:sldId id="345" r:id="rId13"/>
    <p:sldId id="347" r:id="rId14"/>
    <p:sldId id="346" r:id="rId15"/>
    <p:sldId id="349" r:id="rId16"/>
    <p:sldId id="350" r:id="rId17"/>
    <p:sldId id="354" r:id="rId18"/>
    <p:sldId id="355" r:id="rId19"/>
    <p:sldId id="356" r:id="rId20"/>
    <p:sldId id="357" r:id="rId21"/>
    <p:sldId id="358" r:id="rId22"/>
    <p:sldId id="360" r:id="rId23"/>
    <p:sldId id="359" r:id="rId24"/>
    <p:sldId id="361" r:id="rId25"/>
    <p:sldId id="362" r:id="rId26"/>
    <p:sldId id="363" r:id="rId27"/>
  </p:sldIdLst>
  <p:sldSz cx="9144000" cy="6858000" type="screen4x3"/>
  <p:notesSz cx="6858000" cy="9144000"/>
  <p:embeddedFontLst>
    <p:embeddedFont>
      <p:font typeface="Calibri" panose="020F0502020204030204" pitchFamily="34"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63" autoAdjust="0"/>
    <p:restoredTop sz="79249" autoAdjust="0"/>
  </p:normalViewPr>
  <p:slideViewPr>
    <p:cSldViewPr snapToGrid="0">
      <p:cViewPr varScale="1">
        <p:scale>
          <a:sx n="67" d="100"/>
          <a:sy n="67" d="100"/>
        </p:scale>
        <p:origin x="121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webinar assumes that participants are already familiar with the existing requirements of the Brown</a:t>
            </a:r>
            <a:r>
              <a:rPr lang="en-US" baseline="0" dirty="0" smtClean="0"/>
              <a:t> Act. Participants who are not can find many materials on the ASCCC website and posted in the resources slide at the end of this presentation. The presentation focuses on current suspended requirements of the Brown Act during the COVID-19 pandemic. </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65557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Though</a:t>
            </a:r>
            <a:r>
              <a:rPr lang="en-US" baseline="0" dirty="0" smtClean="0"/>
              <a:t> the means by which the public can observe and comment must be noticed, the EO allows that the agenda does not need to include the teleconference location of each member of the body, contrary to what the Brown Act prescribes</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00180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Members</a:t>
            </a:r>
            <a:r>
              <a:rPr lang="en-US" baseline="0" dirty="0" smtClean="0"/>
              <a:t> of the legislative body do not need to allow members of the public to join members of the body physically</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86246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 joining</a:t>
            </a:r>
            <a:r>
              <a:rPr lang="en-US" baseline="0" dirty="0" smtClean="0"/>
              <a:t> a local academic senate meeting from your home, you do not need to physically post the agenda at your home </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73819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were concern</a:t>
            </a:r>
            <a:r>
              <a:rPr lang="en-US" baseline="0" dirty="0" smtClean="0"/>
              <a:t>ed by the previous requirement in EO N-25-20, which required that one person be at a physical teleconference location which members of the public could join. EO N-29-20 has ensured that no member of the body be physically present at a teleconference meeting. </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34366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means that your Brown Act-bound</a:t>
            </a:r>
            <a:r>
              <a:rPr lang="en-US" baseline="0" dirty="0" smtClean="0"/>
              <a:t> body may achieve quorum even if members are joining remotely from beyond the physical boundaries of your service area</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72445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405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1782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F9C37B-1D36-470B-8223-D6C91242EC14}"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4216266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904575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70A7B3-6521-4DCA-87E5-044747A908C1}"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spTree>
    <p:extLst>
      <p:ext uri="{BB962C8B-B14F-4D97-AF65-F5344CB8AC3E}">
        <p14:creationId xmlns:p14="http://schemas.microsoft.com/office/powerpoint/2010/main" val="1179794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6"/>
            <a:ext cx="7772400" cy="1500187"/>
          </a:xfrm>
        </p:spPr>
        <p:txBody>
          <a:bodyPr anchor="t">
            <a:normAutofit/>
          </a:bodyPr>
          <a:lstStyle>
            <a:lvl1pPr marL="0" indent="0">
              <a:buNone/>
              <a:defRPr sz="18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56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2529881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15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1500" b="0" kern="1200" dirty="0" smtClean="0">
                <a:solidFill>
                  <a:schemeClr val="tx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a:p>
        </p:txBody>
      </p:sp>
      <p:cxnSp>
        <p:nvCxnSpPr>
          <p:cNvPr id="11" name="Straight Connector 10"/>
          <p:cNvCxnSpPr/>
          <p:nvPr/>
        </p:nvCxnSpPr>
        <p:spPr>
          <a:xfrm rot="5400000">
            <a:off x="2217817" y="4045824"/>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056149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037C31-9E7A-4F99-8774-A0E530DE1A42}" type="datetimeFigureOut">
              <a:rPr lang="en-US" smtClean="0"/>
              <a:t>4/2/2020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175021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4/2/2020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4119336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18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D1BE4249-C0D0-4B06-8692-E8BB871AF643}"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a:p>
        </p:txBody>
      </p:sp>
      <p:cxnSp>
        <p:nvCxnSpPr>
          <p:cNvPr id="9" name="Straight Connector 8"/>
          <p:cNvCxnSpPr/>
          <p:nvPr/>
        </p:nvCxnSpPr>
        <p:spPr>
          <a:xfrm rot="5400000">
            <a:off x="-13116" y="3580207"/>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3414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042B0DB6-F5C7-45FB-8CF3-31B45F9C2DAC}"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3141871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900">
                <a:solidFill>
                  <a:srgbClr val="FFFFFF"/>
                </a:solidFill>
              </a:defRPr>
            </a:lvl1pPr>
          </a:lstStyle>
          <a:p>
            <a:fld id="{1160EA64-D806-43AC-9DF2-F8C432F32B4C}" type="datetimeFigureOut">
              <a:rPr lang="en-US" smtClean="0"/>
              <a:t>4/2/2020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9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050" b="1">
                <a:solidFill>
                  <a:srgbClr val="FFFFFF"/>
                </a:solidFill>
              </a:defRPr>
            </a:lvl1pPr>
          </a:lstStyle>
          <a:p>
            <a:fld id="{8A7A6979-0714-4377-B894-6BE4C2D6E202}" type="slidenum">
              <a:rPr lang="en-US" smtClean="0"/>
              <a:pPr/>
              <a:t>‹#›</a:t>
            </a:fld>
            <a:endParaRPr lang="en-US"/>
          </a:p>
        </p:txBody>
      </p:sp>
    </p:spTree>
    <p:extLst>
      <p:ext uri="{BB962C8B-B14F-4D97-AF65-F5344CB8AC3E}">
        <p14:creationId xmlns:p14="http://schemas.microsoft.com/office/powerpoint/2010/main" val="284889971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sldNum="0" hdr="0" ftr="0" dt="0"/>
  <p:txStyles>
    <p:titleStyle>
      <a:lvl1pPr algn="l" defTabSz="685800" rtl="0" eaLnBrk="1" latinLnBrk="0" hangingPunct="1">
        <a:spcBef>
          <a:spcPct val="0"/>
        </a:spcBef>
        <a:buNone/>
        <a:defRPr sz="3000" kern="1200" spc="-75" baseline="0">
          <a:solidFill>
            <a:schemeClr val="tx2"/>
          </a:solidFill>
          <a:latin typeface="+mj-lt"/>
          <a:ea typeface="+mj-ea"/>
          <a:cs typeface="+mj-cs"/>
        </a:defRPr>
      </a:lvl1pPr>
    </p:titleStyle>
    <p:bodyStyle>
      <a:lvl1pPr marL="137160" indent="-137160" algn="l" defTabSz="685800" rtl="0" eaLnBrk="1" latinLnBrk="0" hangingPunct="1">
        <a:spcBef>
          <a:spcPct val="20000"/>
        </a:spcBef>
        <a:buClr>
          <a:schemeClr val="accent1"/>
        </a:buClr>
        <a:buSzPct val="85000"/>
        <a:buFont typeface="Arial" pitchFamily="34" charset="0"/>
        <a:buChar char="•"/>
        <a:defRPr sz="1800" kern="1200">
          <a:solidFill>
            <a:schemeClr val="tx1"/>
          </a:solidFill>
          <a:latin typeface="+mn-lt"/>
          <a:ea typeface="+mn-ea"/>
          <a:cs typeface="+mn-cs"/>
        </a:defRPr>
      </a:lvl1pPr>
      <a:lvl2pPr marL="342900" indent="-137160" algn="l" defTabSz="685800" rtl="0" eaLnBrk="1" latinLnBrk="0" hangingPunct="1">
        <a:spcBef>
          <a:spcPct val="20000"/>
        </a:spcBef>
        <a:buClr>
          <a:schemeClr val="accent1"/>
        </a:buClr>
        <a:buSzPct val="85000"/>
        <a:buFont typeface="Arial" pitchFamily="34" charset="0"/>
        <a:buChar char="•"/>
        <a:defRPr sz="1500" kern="1200">
          <a:solidFill>
            <a:schemeClr val="tx1"/>
          </a:solidFill>
          <a:latin typeface="+mn-lt"/>
          <a:ea typeface="+mn-ea"/>
          <a:cs typeface="+mn-cs"/>
        </a:defRPr>
      </a:lvl2pPr>
      <a:lvl3pPr marL="548640" indent="-137160" algn="l" defTabSz="685800" rtl="0" eaLnBrk="1" latinLnBrk="0" hangingPunct="1">
        <a:spcBef>
          <a:spcPct val="20000"/>
        </a:spcBef>
        <a:buClr>
          <a:schemeClr val="accent1"/>
        </a:buClr>
        <a:buSzPct val="90000"/>
        <a:buFont typeface="Arial" pitchFamily="34" charset="0"/>
        <a:buChar char="•"/>
        <a:defRPr sz="1350" kern="1200">
          <a:solidFill>
            <a:schemeClr val="tx1"/>
          </a:solidFill>
          <a:latin typeface="+mn-lt"/>
          <a:ea typeface="+mn-ea"/>
          <a:cs typeface="+mn-cs"/>
        </a:defRPr>
      </a:lvl3pPr>
      <a:lvl4pPr marL="754380" indent="-137160" algn="l" defTabSz="6858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4pPr>
      <a:lvl5pPr marL="891540" indent="-102870" algn="l" defTabSz="685800" rtl="0" eaLnBrk="1" latinLnBrk="0" hangingPunct="1">
        <a:spcBef>
          <a:spcPct val="20000"/>
        </a:spcBef>
        <a:buClr>
          <a:schemeClr val="accent1"/>
        </a:buClr>
        <a:buSzPct val="100000"/>
        <a:buFont typeface="Arial" pitchFamily="34" charset="0"/>
        <a:buChar char="•"/>
        <a:defRPr sz="1050" kern="1200" baseline="0">
          <a:solidFill>
            <a:schemeClr val="tx1"/>
          </a:solidFill>
          <a:latin typeface="+mn-lt"/>
          <a:ea typeface="+mn-ea"/>
          <a:cs typeface="+mn-cs"/>
        </a:defRPr>
      </a:lvl5pPr>
      <a:lvl6pPr marL="102870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6pPr>
      <a:lvl7pPr marL="116586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7pPr>
      <a:lvl8pPr marL="130302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8pPr>
      <a:lvl9pPr marL="144018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support.zoom.us/hc/en-us/articles/207279736-Getting-started-with-closed-caption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expert@happyvalley.ed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leginfo.legislature.ca.gov/faces/codes_displaySection.xhtml?lawCode=GOV&amp;sectionNum=54954.2." TargetMode="External"/><Relationship Id="rId2" Type="http://schemas.openxmlformats.org/officeDocument/2006/relationships/hyperlink" Target="https://www.gov.ca.gov/wp-content/uploads/2020/03/3.19.20-attested-EO-N-33-20-COVID-19-HEALTH-ORDER.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helper@happyvalley.edu" TargetMode="External"/><Relationship Id="rId2" Type="http://schemas.openxmlformats.org/officeDocument/2006/relationships/hyperlink" Target="mailto:expert@happyvalley.edu"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asccc.org/content/brown-act" TargetMode="External"/><Relationship Id="rId3" Type="http://schemas.openxmlformats.org/officeDocument/2006/relationships/hyperlink" Target="https://asccc.org/sites/default/files/10-2016-Annual_Carney_Sanchez_Avoiding-the-Perils-and-Pitfalls-of-Serial-Meetings-in-the-Digital-Age%20%281%29.pdf" TargetMode="External"/><Relationship Id="rId7" Type="http://schemas.openxmlformats.org/officeDocument/2006/relationships/hyperlink" Target="https://www.lcwlegal.com/news/governor-newsom-amends-brown-act-changes-in-subsequent-executive-order" TargetMode="External"/><Relationship Id="rId2" Type="http://schemas.openxmlformats.org/officeDocument/2006/relationships/hyperlink" Target="https://leginfo.legislature.ca.gov/faces/codes_displayText.xhtml?lawCode=GOV&amp;division=2.&amp;title=5.&amp;part=1.&amp;chapter=9." TargetMode="External"/><Relationship Id="rId1" Type="http://schemas.openxmlformats.org/officeDocument/2006/relationships/slideLayout" Target="../slideLayouts/slideLayout2.xml"/><Relationship Id="rId6" Type="http://schemas.openxmlformats.org/officeDocument/2006/relationships/hyperlink" Target="https://asccc.org/covid-19-faculty-resources" TargetMode="External"/><Relationship Id="rId5" Type="http://schemas.openxmlformats.org/officeDocument/2006/relationships/hyperlink" Target="https://support.zoom.us/hc/en-us/articles/207279736-Getting-started-with-closed-captioning" TargetMode="External"/><Relationship Id="rId4" Type="http://schemas.openxmlformats.org/officeDocument/2006/relationships/hyperlink" Target="https://www.gov.ca.gov/wp-content/uploads/2020/03/3.17.20-N-29-20-EO.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1DCDCBF-E33C-4926-AE58-9E39CAC5DE13}"/>
              </a:ext>
            </a:extLst>
          </p:cNvPr>
          <p:cNvSpPr>
            <a:spLocks noGrp="1"/>
          </p:cNvSpPr>
          <p:nvPr>
            <p:ph type="subTitle" idx="1"/>
          </p:nvPr>
        </p:nvSpPr>
        <p:spPr>
          <a:xfrm>
            <a:off x="697217" y="4547286"/>
            <a:ext cx="7848600" cy="1938574"/>
          </a:xfrm>
        </p:spPr>
        <p:txBody>
          <a:bodyPr>
            <a:normAutofit/>
          </a:bodyPr>
          <a:lstStyle/>
          <a:p>
            <a:pPr lvl="0" algn="ctr">
              <a:spcBef>
                <a:spcPts val="0"/>
              </a:spcBef>
              <a:buSzPts val="1700"/>
            </a:pPr>
            <a:r>
              <a:rPr lang="en-US" sz="2200" dirty="0" smtClean="0">
                <a:solidFill>
                  <a:schemeClr val="dk1"/>
                </a:solidFill>
                <a:latin typeface="Calibri" panose="020F0502020204030204" pitchFamily="34" charset="0"/>
                <a:cs typeface="Calibri" panose="020F0502020204030204" pitchFamily="34" charset="0"/>
              </a:rPr>
              <a:t>Geoffrey </a:t>
            </a:r>
            <a:r>
              <a:rPr lang="en-US" sz="2200" dirty="0">
                <a:solidFill>
                  <a:schemeClr val="dk1"/>
                </a:solidFill>
                <a:latin typeface="Calibri" panose="020F0502020204030204" pitchFamily="34" charset="0"/>
                <a:cs typeface="Calibri" panose="020F0502020204030204" pitchFamily="34" charset="0"/>
              </a:rPr>
              <a:t>Dyer, ASCCC Area A </a:t>
            </a:r>
            <a:r>
              <a:rPr lang="en-US" sz="2200" dirty="0" smtClean="0">
                <a:solidFill>
                  <a:schemeClr val="dk1"/>
                </a:solidFill>
                <a:latin typeface="Calibri" panose="020F0502020204030204" pitchFamily="34" charset="0"/>
                <a:cs typeface="Calibri" panose="020F0502020204030204" pitchFamily="34" charset="0"/>
              </a:rPr>
              <a:t>Representative</a:t>
            </a:r>
          </a:p>
          <a:p>
            <a:pPr lvl="0" algn="ctr">
              <a:spcBef>
                <a:spcPts val="0"/>
              </a:spcBef>
              <a:buSzPts val="1700"/>
            </a:pPr>
            <a:r>
              <a:rPr lang="en-US" sz="2200" dirty="0" smtClean="0">
                <a:solidFill>
                  <a:schemeClr val="dk1"/>
                </a:solidFill>
                <a:latin typeface="Calibri" panose="020F0502020204030204" pitchFamily="34" charset="0"/>
                <a:cs typeface="Calibri" panose="020F0502020204030204" pitchFamily="34" charset="0"/>
              </a:rPr>
              <a:t>David Morse, Long Beach City College, Past ASCCC President </a:t>
            </a:r>
            <a:endParaRPr lang="en-US" sz="2200" dirty="0">
              <a:latin typeface="Calibri" panose="020F0502020204030204" pitchFamily="34" charset="0"/>
              <a:cs typeface="Calibri" panose="020F0502020204030204" pitchFamily="34" charset="0"/>
            </a:endParaRPr>
          </a:p>
          <a:p>
            <a:pPr lvl="0" algn="ctr">
              <a:spcBef>
                <a:spcPts val="0"/>
              </a:spcBef>
            </a:pPr>
            <a:endParaRPr lang="en-US" sz="2400" b="1" dirty="0">
              <a:solidFill>
                <a:schemeClr val="dk1"/>
              </a:solidFill>
              <a:latin typeface="Calibri" panose="020F0502020204030204" pitchFamily="34" charset="0"/>
              <a:ea typeface="Arial"/>
              <a:cs typeface="Calibri" panose="020F0502020204030204" pitchFamily="34" charset="0"/>
              <a:sym typeface="Arial"/>
            </a:endParaRPr>
          </a:p>
          <a:p>
            <a:pPr lvl="0" algn="ctr">
              <a:spcBef>
                <a:spcPts val="0"/>
              </a:spcBef>
            </a:pPr>
            <a:r>
              <a:rPr lang="en-US" b="1" dirty="0" smtClean="0">
                <a:solidFill>
                  <a:schemeClr val="dk1"/>
                </a:solidFill>
                <a:latin typeface="Calibri" panose="020F0502020204030204" pitchFamily="34" charset="0"/>
                <a:ea typeface="Arial"/>
                <a:cs typeface="Calibri" panose="020F0502020204030204" pitchFamily="34" charset="0"/>
                <a:sym typeface="Arial"/>
              </a:rPr>
              <a:t>April 2, 2020</a:t>
            </a:r>
            <a:endParaRPr lang="en-US" b="1" dirty="0">
              <a:solidFill>
                <a:schemeClr val="dk1"/>
              </a:solidFill>
              <a:latin typeface="Calibri" panose="020F0502020204030204" pitchFamily="34" charset="0"/>
              <a:ea typeface="Arial"/>
              <a:cs typeface="Calibri" panose="020F0502020204030204" pitchFamily="34" charset="0"/>
              <a:sym typeface="Arial"/>
            </a:endParaRP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567421" y="761809"/>
            <a:ext cx="6108192" cy="1468181"/>
          </a:xfrm>
          <a:prstGeom prst="rect">
            <a:avLst/>
          </a:prstGeom>
        </p:spPr>
      </p:pic>
      <p:sp>
        <p:nvSpPr>
          <p:cNvPr id="6" name="Title 5"/>
          <p:cNvSpPr>
            <a:spLocks noGrp="1"/>
          </p:cNvSpPr>
          <p:nvPr>
            <p:ph type="ctrTitle"/>
          </p:nvPr>
        </p:nvSpPr>
        <p:spPr>
          <a:xfrm>
            <a:off x="697217" y="1495899"/>
            <a:ext cx="7848600" cy="1927225"/>
          </a:xfrm>
        </p:spPr>
        <p:txBody>
          <a:bodyPr/>
          <a:lstStyle/>
          <a:p>
            <a:r>
              <a:rPr lang="en-US" sz="2600" b="1" dirty="0"/>
              <a:t>GOVERNOR’S EXECUTIVE ORDERs </a:t>
            </a:r>
            <a:br>
              <a:rPr lang="en-US" sz="2600" b="1" dirty="0"/>
            </a:br>
            <a:r>
              <a:rPr lang="en-US" sz="2600" b="1" dirty="0"/>
              <a:t>AND The Brown act for academic senates</a:t>
            </a:r>
            <a:endParaRPr lang="en-US" sz="2600" dirty="0"/>
          </a:p>
        </p:txBody>
      </p:sp>
    </p:spTree>
    <p:extLst>
      <p:ext uri="{BB962C8B-B14F-4D97-AF65-F5344CB8AC3E}">
        <p14:creationId xmlns:p14="http://schemas.microsoft.com/office/powerpoint/2010/main" val="3445053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5400" b="1" cap="all" dirty="0" smtClean="0"/>
              <a:t>Brown Act Requirements Specifically Suspended </a:t>
            </a:r>
            <a:br>
              <a:rPr lang="en-US" sz="5400" b="1" cap="all" dirty="0" smtClean="0"/>
            </a:br>
            <a:r>
              <a:rPr lang="en-US" sz="5400" b="1" cap="all" dirty="0" smtClean="0"/>
              <a:t>by EO N-29-20</a:t>
            </a:r>
            <a:endParaRPr lang="en-US" sz="5400" b="1" cap="all" dirty="0"/>
          </a:p>
        </p:txBody>
      </p:sp>
    </p:spTree>
    <p:extLst>
      <p:ext uri="{BB962C8B-B14F-4D97-AF65-F5344CB8AC3E}">
        <p14:creationId xmlns:p14="http://schemas.microsoft.com/office/powerpoint/2010/main" val="2732073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EO N-29-20 Specifically suspends:  </a:t>
            </a:r>
            <a:endParaRPr lang="en-US" dirty="0"/>
          </a:p>
        </p:txBody>
      </p:sp>
      <p:sp>
        <p:nvSpPr>
          <p:cNvPr id="3" name="Content Placeholder 2"/>
          <p:cNvSpPr>
            <a:spLocks noGrp="1"/>
          </p:cNvSpPr>
          <p:nvPr>
            <p:ph idx="1"/>
          </p:nvPr>
        </p:nvSpPr>
        <p:spPr/>
        <p:txBody>
          <a:bodyPr>
            <a:normAutofit/>
          </a:bodyPr>
          <a:lstStyle/>
          <a:p>
            <a:pPr marL="0" indent="0">
              <a:buNone/>
            </a:pPr>
            <a:r>
              <a:rPr lang="en-US" sz="2800" i="1" dirty="0" smtClean="0">
                <a:latin typeface="Calibri" panose="020F0502020204030204" pitchFamily="34" charset="0"/>
                <a:cs typeface="Calibri" panose="020F0502020204030204" pitchFamily="34" charset="0"/>
              </a:rPr>
              <a:t>Any otherwise applicable requirements that</a:t>
            </a:r>
          </a:p>
          <a:p>
            <a:pPr marL="0" indent="0">
              <a:buNone/>
            </a:pPr>
            <a:r>
              <a:rPr lang="en-US" sz="2800" i="1" dirty="0">
                <a:latin typeface="Calibri" panose="020F0502020204030204" pitchFamily="34" charset="0"/>
                <a:cs typeface="Calibri" panose="020F0502020204030204" pitchFamily="34" charset="0"/>
              </a:rPr>
              <a:t>	</a:t>
            </a:r>
            <a:r>
              <a:rPr lang="en-US" sz="2800" i="1" dirty="0" smtClean="0">
                <a:latin typeface="Calibri" panose="020F0502020204030204" pitchFamily="34" charset="0"/>
                <a:cs typeface="Calibri" panose="020F0502020204030204" pitchFamily="34" charset="0"/>
              </a:rPr>
              <a:t>(</a:t>
            </a:r>
            <a:r>
              <a:rPr lang="en-US" sz="2800" i="1" dirty="0" err="1" smtClean="0">
                <a:latin typeface="Calibri" panose="020F0502020204030204" pitchFamily="34" charset="0"/>
                <a:cs typeface="Calibri" panose="020F0502020204030204" pitchFamily="34" charset="0"/>
              </a:rPr>
              <a:t>i</a:t>
            </a:r>
            <a:r>
              <a:rPr lang="en-US" sz="2800" i="1" dirty="0" smtClean="0">
                <a:latin typeface="Calibri" panose="020F0502020204030204" pitchFamily="34" charset="0"/>
                <a:cs typeface="Calibri" panose="020F0502020204030204" pitchFamily="34" charset="0"/>
              </a:rPr>
              <a:t>) state and local bodies notice each teleconference location from which a member will be participating in a public meeting; </a:t>
            </a:r>
          </a:p>
          <a:p>
            <a:pPr marL="0" indent="0">
              <a:buNone/>
            </a:pPr>
            <a:endParaRPr lang="en-US" sz="2800" dirty="0">
              <a:latin typeface="Calibri" panose="020F0502020204030204" pitchFamily="34" charset="0"/>
              <a:cs typeface="Calibri" panose="020F0502020204030204" pitchFamily="34" charset="0"/>
            </a:endParaRPr>
          </a:p>
          <a:p>
            <a:pPr marL="0" indent="0">
              <a:buNone/>
            </a:pPr>
            <a:r>
              <a:rPr lang="en-US" sz="2800" dirty="0" smtClean="0">
                <a:latin typeface="Calibri" panose="020F0502020204030204" pitchFamily="34" charset="0"/>
                <a:cs typeface="Calibri" panose="020F0502020204030204" pitchFamily="34" charset="0"/>
              </a:rPr>
              <a:t>[Temporarily suspends part of GC 54953(b)(3)]</a:t>
            </a:r>
            <a:endParaRPr lang="en-US" sz="28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3"/>
          <a:stretch>
            <a:fillRect/>
          </a:stretch>
        </p:blipFill>
        <p:spPr>
          <a:xfrm>
            <a:off x="7997900" y="5832764"/>
            <a:ext cx="1003596" cy="754083"/>
          </a:xfrm>
          <a:prstGeom prst="rect">
            <a:avLst/>
          </a:prstGeom>
        </p:spPr>
      </p:pic>
    </p:spTree>
    <p:extLst>
      <p:ext uri="{BB962C8B-B14F-4D97-AF65-F5344CB8AC3E}">
        <p14:creationId xmlns:p14="http://schemas.microsoft.com/office/powerpoint/2010/main" val="3414806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EO N-29-20 Specifically suspends:  </a:t>
            </a:r>
            <a:endParaRPr lang="en-US" dirty="0"/>
          </a:p>
        </p:txBody>
      </p:sp>
      <p:sp>
        <p:nvSpPr>
          <p:cNvPr id="3" name="Content Placeholder 2"/>
          <p:cNvSpPr>
            <a:spLocks noGrp="1"/>
          </p:cNvSpPr>
          <p:nvPr>
            <p:ph idx="1"/>
          </p:nvPr>
        </p:nvSpPr>
        <p:spPr/>
        <p:txBody>
          <a:bodyPr>
            <a:normAutofit/>
          </a:bodyPr>
          <a:lstStyle/>
          <a:p>
            <a:pPr marL="0" indent="0">
              <a:buNone/>
            </a:pPr>
            <a:r>
              <a:rPr lang="en-US" sz="2800" i="1" dirty="0" smtClean="0">
                <a:latin typeface="Calibri" panose="020F0502020204030204" pitchFamily="34" charset="0"/>
                <a:cs typeface="Calibri" panose="020F0502020204030204" pitchFamily="34" charset="0"/>
              </a:rPr>
              <a:t>Any otherwise applicable requirements that</a:t>
            </a:r>
          </a:p>
          <a:p>
            <a:pPr marL="0" indent="0">
              <a:buNone/>
            </a:pPr>
            <a:r>
              <a:rPr lang="en-US" sz="2800" i="1" dirty="0">
                <a:latin typeface="Calibri" panose="020F0502020204030204" pitchFamily="34" charset="0"/>
                <a:cs typeface="Calibri" panose="020F0502020204030204" pitchFamily="34" charset="0"/>
              </a:rPr>
              <a:t>	</a:t>
            </a:r>
            <a:r>
              <a:rPr lang="en-US" sz="2800" i="1" dirty="0" smtClean="0">
                <a:latin typeface="Calibri" panose="020F0502020204030204" pitchFamily="34" charset="0"/>
                <a:cs typeface="Calibri" panose="020F0502020204030204" pitchFamily="34" charset="0"/>
              </a:rPr>
              <a:t>(ii) each teleconference location be accessible to the public </a:t>
            </a:r>
          </a:p>
          <a:p>
            <a:pPr marL="0" indent="0">
              <a:buNone/>
            </a:pPr>
            <a:endParaRPr lang="en-US" sz="2800" i="1" dirty="0" smtClean="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[Temporarily suspends part of GC 54953(b)(3)]</a:t>
            </a:r>
          </a:p>
          <a:p>
            <a:pPr marL="0" indent="0">
              <a:buNone/>
            </a:pPr>
            <a:endParaRPr lang="en-US" sz="28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3"/>
          <a:stretch>
            <a:fillRect/>
          </a:stretch>
        </p:blipFill>
        <p:spPr>
          <a:xfrm>
            <a:off x="7997900" y="5832764"/>
            <a:ext cx="1003596" cy="754083"/>
          </a:xfrm>
          <a:prstGeom prst="rect">
            <a:avLst/>
          </a:prstGeom>
        </p:spPr>
      </p:pic>
    </p:spTree>
    <p:extLst>
      <p:ext uri="{BB962C8B-B14F-4D97-AF65-F5344CB8AC3E}">
        <p14:creationId xmlns:p14="http://schemas.microsoft.com/office/powerpoint/2010/main" val="639073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EO N-29-20 Specifically suspends:  </a:t>
            </a:r>
            <a:endParaRPr lang="en-US" dirty="0"/>
          </a:p>
        </p:txBody>
      </p:sp>
      <p:sp>
        <p:nvSpPr>
          <p:cNvPr id="3" name="Content Placeholder 2"/>
          <p:cNvSpPr>
            <a:spLocks noGrp="1"/>
          </p:cNvSpPr>
          <p:nvPr>
            <p:ph idx="1"/>
          </p:nvPr>
        </p:nvSpPr>
        <p:spPr/>
        <p:txBody>
          <a:bodyPr>
            <a:normAutofit/>
          </a:bodyPr>
          <a:lstStyle/>
          <a:p>
            <a:pPr marL="0" indent="0">
              <a:buNone/>
            </a:pPr>
            <a:r>
              <a:rPr lang="en-US" sz="2800" i="1" dirty="0" smtClean="0">
                <a:latin typeface="Calibri" panose="020F0502020204030204" pitchFamily="34" charset="0"/>
                <a:cs typeface="Calibri" panose="020F0502020204030204" pitchFamily="34" charset="0"/>
              </a:rPr>
              <a:t>Any otherwise applicable requirements that</a:t>
            </a:r>
          </a:p>
          <a:p>
            <a:pPr marL="0" indent="0">
              <a:buNone/>
            </a:pPr>
            <a:r>
              <a:rPr lang="en-US" sz="2800" i="1" dirty="0">
                <a:latin typeface="Calibri" panose="020F0502020204030204" pitchFamily="34" charset="0"/>
                <a:cs typeface="Calibri" panose="020F0502020204030204" pitchFamily="34" charset="0"/>
              </a:rPr>
              <a:t>	</a:t>
            </a:r>
            <a:r>
              <a:rPr lang="en-US" sz="2800" i="1" dirty="0" smtClean="0">
                <a:latin typeface="Calibri" panose="020F0502020204030204" pitchFamily="34" charset="0"/>
                <a:cs typeface="Calibri" panose="020F0502020204030204" pitchFamily="34" charset="0"/>
              </a:rPr>
              <a:t>(iii) members of the public may address the body at each teleconference location</a:t>
            </a:r>
          </a:p>
          <a:p>
            <a:pPr marL="0" indent="0">
              <a:buNone/>
            </a:pPr>
            <a:endParaRPr lang="en-US" sz="2800" i="1" dirty="0" smtClean="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[Temporarily suspends part of GC 54953(b)(3)]</a:t>
            </a:r>
          </a:p>
          <a:p>
            <a:pPr marL="0" indent="0">
              <a:buNone/>
            </a:pPr>
            <a:endParaRPr lang="en-US" sz="2800" i="1"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7997900" y="5832764"/>
            <a:ext cx="1003596" cy="754083"/>
          </a:xfrm>
          <a:prstGeom prst="rect">
            <a:avLst/>
          </a:prstGeom>
        </p:spPr>
      </p:pic>
    </p:spTree>
    <p:extLst>
      <p:ext uri="{BB962C8B-B14F-4D97-AF65-F5344CB8AC3E}">
        <p14:creationId xmlns:p14="http://schemas.microsoft.com/office/powerpoint/2010/main" val="1601121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EO N-29-20 Specifically suspends:  </a:t>
            </a:r>
            <a:endParaRPr lang="en-US" dirty="0"/>
          </a:p>
        </p:txBody>
      </p:sp>
      <p:sp>
        <p:nvSpPr>
          <p:cNvPr id="3" name="Content Placeholder 2"/>
          <p:cNvSpPr>
            <a:spLocks noGrp="1"/>
          </p:cNvSpPr>
          <p:nvPr>
            <p:ph idx="1"/>
          </p:nvPr>
        </p:nvSpPr>
        <p:spPr/>
        <p:txBody>
          <a:bodyPr>
            <a:normAutofit/>
          </a:bodyPr>
          <a:lstStyle/>
          <a:p>
            <a:pPr marL="0" indent="0">
              <a:buNone/>
            </a:pPr>
            <a:r>
              <a:rPr lang="en-US" sz="2800" i="1" dirty="0" smtClean="0">
                <a:latin typeface="Calibri" panose="020F0502020204030204" pitchFamily="34" charset="0"/>
                <a:cs typeface="Calibri" panose="020F0502020204030204" pitchFamily="34" charset="0"/>
              </a:rPr>
              <a:t>Any otherwise applicable requirements that</a:t>
            </a:r>
          </a:p>
          <a:p>
            <a:pPr marL="0" indent="0">
              <a:buNone/>
            </a:pPr>
            <a:r>
              <a:rPr lang="en-US" sz="2800" i="1" dirty="0">
                <a:latin typeface="Calibri" panose="020F0502020204030204" pitchFamily="34" charset="0"/>
                <a:cs typeface="Calibri" panose="020F0502020204030204" pitchFamily="34" charset="0"/>
              </a:rPr>
              <a:t>	</a:t>
            </a:r>
            <a:r>
              <a:rPr lang="en-US" sz="2800" i="1" dirty="0" smtClean="0">
                <a:latin typeface="Calibri" panose="020F0502020204030204" pitchFamily="34" charset="0"/>
                <a:cs typeface="Calibri" panose="020F0502020204030204" pitchFamily="34" charset="0"/>
              </a:rPr>
              <a:t>(iv) state and local bodies post agendas at all teleconference locations </a:t>
            </a:r>
          </a:p>
          <a:p>
            <a:pPr marL="0" indent="0">
              <a:buNone/>
            </a:pPr>
            <a:endParaRPr lang="en-US" sz="2800" i="1" dirty="0" smtClean="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[Temporarily suspends part of GC 54953(b)(3)]</a:t>
            </a:r>
          </a:p>
          <a:p>
            <a:pPr marL="0" indent="0">
              <a:buNone/>
            </a:pPr>
            <a:endParaRPr lang="en-US" sz="28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3"/>
          <a:stretch>
            <a:fillRect/>
          </a:stretch>
        </p:blipFill>
        <p:spPr>
          <a:xfrm>
            <a:off x="7997900" y="5832764"/>
            <a:ext cx="1003596" cy="754083"/>
          </a:xfrm>
          <a:prstGeom prst="rect">
            <a:avLst/>
          </a:prstGeom>
        </p:spPr>
      </p:pic>
    </p:spTree>
    <p:extLst>
      <p:ext uri="{BB962C8B-B14F-4D97-AF65-F5344CB8AC3E}">
        <p14:creationId xmlns:p14="http://schemas.microsoft.com/office/powerpoint/2010/main" val="3368539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EO N-29-20 Specifically suspends:  </a:t>
            </a:r>
            <a:endParaRPr lang="en-US" dirty="0"/>
          </a:p>
        </p:txBody>
      </p:sp>
      <p:sp>
        <p:nvSpPr>
          <p:cNvPr id="3" name="Content Placeholder 2"/>
          <p:cNvSpPr>
            <a:spLocks noGrp="1"/>
          </p:cNvSpPr>
          <p:nvPr>
            <p:ph idx="1"/>
          </p:nvPr>
        </p:nvSpPr>
        <p:spPr/>
        <p:txBody>
          <a:bodyPr>
            <a:normAutofit/>
          </a:bodyPr>
          <a:lstStyle/>
          <a:p>
            <a:pPr marL="0" indent="0">
              <a:buNone/>
            </a:pPr>
            <a:r>
              <a:rPr lang="en-US" sz="2800" i="1" dirty="0" smtClean="0">
                <a:latin typeface="Calibri" panose="020F0502020204030204" pitchFamily="34" charset="0"/>
                <a:cs typeface="Calibri" panose="020F0502020204030204" pitchFamily="34" charset="0"/>
              </a:rPr>
              <a:t>Any otherwise applicable requirements that</a:t>
            </a:r>
          </a:p>
          <a:p>
            <a:pPr marL="0" indent="0">
              <a:buNone/>
            </a:pPr>
            <a:r>
              <a:rPr lang="en-US" sz="2800" i="1" dirty="0">
                <a:latin typeface="Calibri" panose="020F0502020204030204" pitchFamily="34" charset="0"/>
                <a:cs typeface="Calibri" panose="020F0502020204030204" pitchFamily="34" charset="0"/>
              </a:rPr>
              <a:t>	</a:t>
            </a:r>
            <a:r>
              <a:rPr lang="en-US" sz="2800" i="1" dirty="0" smtClean="0">
                <a:latin typeface="Calibri" panose="020F0502020204030204" pitchFamily="34" charset="0"/>
                <a:cs typeface="Calibri" panose="020F0502020204030204" pitchFamily="34" charset="0"/>
              </a:rPr>
              <a:t>(v) at least one member of the state body be physically present at the location specified in the notice of the meeting; </a:t>
            </a:r>
          </a:p>
          <a:p>
            <a:pPr marL="0" indent="0">
              <a:buNone/>
            </a:pPr>
            <a:endParaRPr lang="en-US" sz="2800" dirty="0">
              <a:latin typeface="Calibri" panose="020F0502020204030204" pitchFamily="34" charset="0"/>
              <a:cs typeface="Calibri" panose="020F0502020204030204" pitchFamily="34" charset="0"/>
            </a:endParaRPr>
          </a:p>
          <a:p>
            <a:pPr marL="0" indent="0">
              <a:buNone/>
            </a:pPr>
            <a:r>
              <a:rPr lang="en-US" sz="2800" dirty="0" smtClean="0">
                <a:latin typeface="Calibri" panose="020F0502020204030204" pitchFamily="34" charset="0"/>
                <a:cs typeface="Calibri" panose="020F0502020204030204" pitchFamily="34" charset="0"/>
              </a:rPr>
              <a:t>[</a:t>
            </a:r>
            <a:r>
              <a:rPr lang="en-US" sz="2800" dirty="0">
                <a:latin typeface="Calibri" panose="020F0502020204030204" pitchFamily="34" charset="0"/>
                <a:cs typeface="Calibri" panose="020F0502020204030204" pitchFamily="34" charset="0"/>
              </a:rPr>
              <a:t>S</a:t>
            </a:r>
            <a:r>
              <a:rPr lang="en-US" sz="2800" dirty="0" smtClean="0">
                <a:latin typeface="Calibri" panose="020F0502020204030204" pitchFamily="34" charset="0"/>
                <a:cs typeface="Calibri" panose="020F0502020204030204" pitchFamily="34" charset="0"/>
              </a:rPr>
              <a:t>upersedes a condition of EO N-25-20] </a:t>
            </a:r>
            <a:endParaRPr lang="en-US" sz="28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3"/>
          <a:stretch>
            <a:fillRect/>
          </a:stretch>
        </p:blipFill>
        <p:spPr>
          <a:xfrm>
            <a:off x="7997900" y="5832764"/>
            <a:ext cx="1003596" cy="754083"/>
          </a:xfrm>
          <a:prstGeom prst="rect">
            <a:avLst/>
          </a:prstGeom>
        </p:spPr>
      </p:pic>
    </p:spTree>
    <p:extLst>
      <p:ext uri="{BB962C8B-B14F-4D97-AF65-F5344CB8AC3E}">
        <p14:creationId xmlns:p14="http://schemas.microsoft.com/office/powerpoint/2010/main" val="2249360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EO N-29-20 Specifically suspends:  </a:t>
            </a:r>
            <a:endParaRPr lang="en-US" dirty="0"/>
          </a:p>
        </p:txBody>
      </p:sp>
      <p:sp>
        <p:nvSpPr>
          <p:cNvPr id="3" name="Content Placeholder 2"/>
          <p:cNvSpPr>
            <a:spLocks noGrp="1"/>
          </p:cNvSpPr>
          <p:nvPr>
            <p:ph idx="1"/>
          </p:nvPr>
        </p:nvSpPr>
        <p:spPr/>
        <p:txBody>
          <a:bodyPr>
            <a:normAutofit/>
          </a:bodyPr>
          <a:lstStyle/>
          <a:p>
            <a:pPr marL="0" indent="0">
              <a:buNone/>
            </a:pPr>
            <a:r>
              <a:rPr lang="en-US" sz="2800" i="1" dirty="0" smtClean="0">
                <a:latin typeface="Calibri" panose="020F0502020204030204" pitchFamily="34" charset="0"/>
                <a:cs typeface="Calibri" panose="020F0502020204030204" pitchFamily="34" charset="0"/>
              </a:rPr>
              <a:t>Any otherwise applicable requirements that</a:t>
            </a:r>
          </a:p>
          <a:p>
            <a:pPr marL="0" indent="0">
              <a:buNone/>
            </a:pPr>
            <a:r>
              <a:rPr lang="en-US" sz="2800" i="1" dirty="0">
                <a:latin typeface="Calibri" panose="020F0502020204030204" pitchFamily="34" charset="0"/>
                <a:cs typeface="Calibri" panose="020F0502020204030204" pitchFamily="34" charset="0"/>
              </a:rPr>
              <a:t>	</a:t>
            </a:r>
            <a:r>
              <a:rPr lang="en-US" sz="2800" i="1" dirty="0" smtClean="0">
                <a:latin typeface="Calibri" panose="020F0502020204030204" pitchFamily="34" charset="0"/>
                <a:cs typeface="Calibri" panose="020F0502020204030204" pitchFamily="34" charset="0"/>
              </a:rPr>
              <a:t>(vi) during teleconference meetings, at least a quorum of the members of the local body participate from locations within the boundaries of the territory over which the local body exercises jurisdiction </a:t>
            </a:r>
          </a:p>
          <a:p>
            <a:pPr marL="0" indent="0">
              <a:buNone/>
            </a:pPr>
            <a:endParaRPr lang="en-US" sz="2800" dirty="0">
              <a:latin typeface="Calibri" panose="020F0502020204030204" pitchFamily="34" charset="0"/>
              <a:cs typeface="Calibri" panose="020F0502020204030204" pitchFamily="34" charset="0"/>
            </a:endParaRPr>
          </a:p>
          <a:p>
            <a:pPr marL="0" indent="0">
              <a:buNone/>
            </a:pPr>
            <a:r>
              <a:rPr lang="en-US" sz="2800" dirty="0" smtClean="0">
                <a:latin typeface="Calibri" panose="020F0502020204030204" pitchFamily="34" charset="0"/>
                <a:cs typeface="Calibri" panose="020F0502020204030204" pitchFamily="34" charset="0"/>
              </a:rPr>
              <a:t>[</a:t>
            </a:r>
            <a:r>
              <a:rPr lang="en-US" sz="2800" dirty="0">
                <a:latin typeface="Calibri" panose="020F0502020204030204" pitchFamily="34" charset="0"/>
                <a:cs typeface="Calibri" panose="020F0502020204030204" pitchFamily="34" charset="0"/>
              </a:rPr>
              <a:t>Temporarily suspends part of GC 54953(b)(3)]</a:t>
            </a:r>
          </a:p>
          <a:p>
            <a:pPr marL="0" indent="0">
              <a:buNone/>
            </a:pPr>
            <a:endParaRPr lang="en-US" sz="28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3"/>
          <a:stretch>
            <a:fillRect/>
          </a:stretch>
        </p:blipFill>
        <p:spPr>
          <a:xfrm>
            <a:off x="7997900" y="5832764"/>
            <a:ext cx="1003596" cy="754083"/>
          </a:xfrm>
          <a:prstGeom prst="rect">
            <a:avLst/>
          </a:prstGeom>
        </p:spPr>
      </p:pic>
    </p:spTree>
    <p:extLst>
      <p:ext uri="{BB962C8B-B14F-4D97-AF65-F5344CB8AC3E}">
        <p14:creationId xmlns:p14="http://schemas.microsoft.com/office/powerpoint/2010/main" val="16988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800" b="1" cap="all" dirty="0" smtClean="0">
                <a:latin typeface="Arial" panose="020B0604020202020204" pitchFamily="34" charset="0"/>
              </a:rPr>
              <a:t>Accessibility Requirements</a:t>
            </a:r>
            <a:endParaRPr lang="en-US" sz="4800" b="1" cap="all" dirty="0">
              <a:latin typeface="Arial" panose="020B0604020202020204" pitchFamily="34" charset="0"/>
            </a:endParaRPr>
          </a:p>
        </p:txBody>
      </p:sp>
    </p:spTree>
    <p:extLst>
      <p:ext uri="{BB962C8B-B14F-4D97-AF65-F5344CB8AC3E}">
        <p14:creationId xmlns:p14="http://schemas.microsoft.com/office/powerpoint/2010/main" val="4023402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6225"/>
            <a:ext cx="8229600" cy="990600"/>
          </a:xfrm>
        </p:spPr>
        <p:txBody>
          <a:bodyPr/>
          <a:lstStyle/>
          <a:p>
            <a:pPr algn="ctr"/>
            <a:r>
              <a:rPr lang="en-US" dirty="0" smtClean="0"/>
              <a:t>Accessibility Requirements </a:t>
            </a:r>
            <a:endParaRPr lang="en-US" dirty="0"/>
          </a:p>
        </p:txBody>
      </p:sp>
      <p:sp>
        <p:nvSpPr>
          <p:cNvPr id="3" name="Content Placeholder 2"/>
          <p:cNvSpPr>
            <a:spLocks noGrp="1"/>
          </p:cNvSpPr>
          <p:nvPr>
            <p:ph idx="1"/>
          </p:nvPr>
        </p:nvSpPr>
        <p:spPr>
          <a:xfrm>
            <a:off x="457200" y="1266825"/>
            <a:ext cx="8229600" cy="4876800"/>
          </a:xfrm>
        </p:spPr>
        <p:txBody>
          <a:bodyPr>
            <a:noAutofit/>
          </a:bodyPr>
          <a:lstStyle/>
          <a:p>
            <a:pPr marL="0" indent="0">
              <a:buNone/>
            </a:pPr>
            <a:r>
              <a:rPr lang="en-US" sz="2400" i="1" dirty="0" smtClean="0">
                <a:latin typeface="Calibri" panose="020F0502020204030204" pitchFamily="34" charset="0"/>
                <a:cs typeface="Calibri" panose="020F0502020204030204" pitchFamily="34" charset="0"/>
              </a:rPr>
              <a:t>If a local legislative body or state body holds a meeting via teleconferencing and allows members of the public to observe and address the meeting telephonically or otherwise electronically, the body shall also: </a:t>
            </a:r>
          </a:p>
          <a:p>
            <a:pPr marL="0" indent="0">
              <a:buNone/>
            </a:pPr>
            <a:endParaRPr lang="en-US" sz="2400" i="1" dirty="0">
              <a:latin typeface="Calibri" panose="020F0502020204030204" pitchFamily="34" charset="0"/>
              <a:cs typeface="Calibri" panose="020F0502020204030204" pitchFamily="34" charset="0"/>
            </a:endParaRPr>
          </a:p>
          <a:p>
            <a:pPr marL="400050" indent="-400050">
              <a:buAutoNum type="romanLcParenBoth"/>
            </a:pPr>
            <a:r>
              <a:rPr lang="en-US" sz="2400" i="1" dirty="0" smtClean="0">
                <a:latin typeface="Calibri" panose="020F0502020204030204" pitchFamily="34" charset="0"/>
                <a:cs typeface="Calibri" panose="020F0502020204030204" pitchFamily="34" charset="0"/>
              </a:rPr>
              <a:t>Implement a procedure for receiving and swiftly resolving requests for reasonable modification or accommodation from individuals with disabilities, consistent with the Americans with Disabilities Act and resolving any doubt whatsoever in favor of accessibility; and </a:t>
            </a:r>
          </a:p>
          <a:p>
            <a:pPr marL="400050" indent="-400050">
              <a:buAutoNum type="romanLcParenBoth"/>
            </a:pPr>
            <a:r>
              <a:rPr lang="en-US" sz="2400" i="1" dirty="0" smtClean="0">
                <a:latin typeface="Calibri" panose="020F0502020204030204" pitchFamily="34" charset="0"/>
                <a:cs typeface="Calibri" panose="020F0502020204030204" pitchFamily="34" charset="0"/>
              </a:rPr>
              <a:t>Advertise that procedure each time notice is given of the means by which members of the public may observe the meeting and offer public comment . . .</a:t>
            </a:r>
            <a:endParaRPr lang="en-US" sz="24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70066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Accessibility Procedure </a:t>
            </a:r>
            <a:endParaRPr lang="en-US" dirty="0"/>
          </a:p>
        </p:txBody>
      </p:sp>
      <p:sp>
        <p:nvSpPr>
          <p:cNvPr id="3" name="Content Placeholder 2"/>
          <p:cNvSpPr>
            <a:spLocks noGrp="1"/>
          </p:cNvSpPr>
          <p:nvPr>
            <p:ph idx="1"/>
          </p:nvPr>
        </p:nvSpPr>
        <p:spPr/>
        <p:txBody>
          <a:bodyPr>
            <a:normAutofit/>
          </a:bodyPr>
          <a:lstStyle/>
          <a:p>
            <a:r>
              <a:rPr lang="en-US" sz="2200" dirty="0" smtClean="0">
                <a:latin typeface="Calibri" panose="020F0502020204030204" pitchFamily="34" charset="0"/>
                <a:cs typeface="Calibri" panose="020F0502020204030204" pitchFamily="34" charset="0"/>
              </a:rPr>
              <a:t>Your local senate should already have a means of providing alternative versions of agendas, materials, and minutes per Government </a:t>
            </a:r>
            <a:r>
              <a:rPr lang="en-US" sz="2200" dirty="0">
                <a:latin typeface="Calibri" panose="020F0502020204030204" pitchFamily="34" charset="0"/>
                <a:cs typeface="Calibri" panose="020F0502020204030204" pitchFamily="34" charset="0"/>
              </a:rPr>
              <a:t>Code sections 54953.2, 54954.1, 54954.2, and </a:t>
            </a:r>
            <a:r>
              <a:rPr lang="en-US" sz="2200" dirty="0" smtClean="0">
                <a:latin typeface="Calibri" panose="020F0502020204030204" pitchFamily="34" charset="0"/>
                <a:cs typeface="Calibri" panose="020F0502020204030204" pitchFamily="34" charset="0"/>
              </a:rPr>
              <a:t>54957.5.</a:t>
            </a:r>
          </a:p>
          <a:p>
            <a:r>
              <a:rPr lang="en-US" sz="2200" dirty="0" smtClean="0">
                <a:latin typeface="Calibri" panose="020F0502020204030204" pitchFamily="34" charset="0"/>
                <a:cs typeface="Calibri" panose="020F0502020204030204" pitchFamily="34" charset="0"/>
              </a:rPr>
              <a:t>Zoom provides </a:t>
            </a:r>
            <a:r>
              <a:rPr lang="en-US" sz="2200" dirty="0" smtClean="0">
                <a:latin typeface="Calibri" panose="020F0502020204030204" pitchFamily="34" charset="0"/>
                <a:cs typeface="Calibri" panose="020F0502020204030204" pitchFamily="34" charset="0"/>
                <a:hlinkClick r:id="rId2"/>
              </a:rPr>
              <a:t>closed captioning resources</a:t>
            </a:r>
            <a:r>
              <a:rPr lang="en-US" sz="2200" dirty="0" smtClean="0">
                <a:latin typeface="Calibri" panose="020F0502020204030204" pitchFamily="34" charset="0"/>
                <a:cs typeface="Calibri" panose="020F0502020204030204" pitchFamily="34" charset="0"/>
              </a:rPr>
              <a:t>, which include real-time transcription by an assigned panelist, and third-party closed-captioning through integrated API </a:t>
            </a:r>
          </a:p>
          <a:p>
            <a:r>
              <a:rPr lang="en-US" sz="2200" dirty="0" smtClean="0">
                <a:latin typeface="Calibri" panose="020F0502020204030204" pitchFamily="34" charset="0"/>
                <a:cs typeface="Calibri" panose="020F0502020204030204" pitchFamily="34" charset="0"/>
              </a:rPr>
              <a:t>Teleconference meetings should not be conducted in such a manner as to exclude individuals with disabilities. </a:t>
            </a:r>
          </a:p>
          <a:p>
            <a:r>
              <a:rPr lang="en-US" sz="2200" dirty="0" smtClean="0">
                <a:latin typeface="Calibri" panose="020F0502020204030204" pitchFamily="34" charset="0"/>
                <a:cs typeface="Calibri" panose="020F0502020204030204" pitchFamily="34" charset="0"/>
              </a:rPr>
              <a:t>EO N-29-20 requires legislative bodies using teleconference technology to IMPLEMENT a procedure for SWIFTLY resolving requests for accommodations and </a:t>
            </a:r>
            <a:r>
              <a:rPr lang="en-US" sz="2200" dirty="0" smtClean="0">
                <a:latin typeface="Calibri" panose="020F0502020204030204" pitchFamily="34" charset="0"/>
                <a:cs typeface="Calibri" panose="020F0502020204030204" pitchFamily="34" charset="0"/>
              </a:rPr>
              <a:t>ADVERTISING </a:t>
            </a:r>
            <a:r>
              <a:rPr lang="en-US" sz="2200" dirty="0" smtClean="0">
                <a:latin typeface="Calibri" panose="020F0502020204030204" pitchFamily="34" charset="0"/>
                <a:cs typeface="Calibri" panose="020F0502020204030204" pitchFamily="34" charset="0"/>
              </a:rPr>
              <a:t>the procedure EACH TIME notice is given of the means for the public to participate  </a:t>
            </a:r>
          </a:p>
          <a:p>
            <a:r>
              <a:rPr lang="en-US" sz="2200" dirty="0" smtClean="0">
                <a:latin typeface="Calibri" panose="020F0502020204030204" pitchFamily="34" charset="0"/>
                <a:cs typeface="Calibri" panose="020F0502020204030204" pitchFamily="34" charset="0"/>
              </a:rPr>
              <a:t>Err on the side of caution </a:t>
            </a:r>
          </a:p>
        </p:txBody>
      </p:sp>
    </p:spTree>
    <p:extLst>
      <p:ext uri="{BB962C8B-B14F-4D97-AF65-F5344CB8AC3E}">
        <p14:creationId xmlns:p14="http://schemas.microsoft.com/office/powerpoint/2010/main" val="3210541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4CBB-D742-4A50-ADFF-BCD8563D027F}"/>
              </a:ext>
            </a:extLst>
          </p:cNvPr>
          <p:cNvSpPr>
            <a:spLocks noGrp="1"/>
          </p:cNvSpPr>
          <p:nvPr>
            <p:ph type="title"/>
          </p:nvPr>
        </p:nvSpPr>
        <p:spPr/>
        <p:txBody>
          <a:bodyPr>
            <a:normAutofit/>
          </a:bodyPr>
          <a:lstStyle/>
          <a:p>
            <a:pPr algn="ctr"/>
            <a:r>
              <a:rPr lang="en-US" sz="4400" dirty="0" smtClean="0">
                <a:latin typeface="Calibri" panose="020F0502020204030204" pitchFamily="34" charset="0"/>
                <a:cs typeface="Calibri" panose="020F0502020204030204" pitchFamily="34" charset="0"/>
              </a:rPr>
              <a:t>DISCLAIMER</a:t>
            </a:r>
            <a:endParaRPr lang="en-US" sz="44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2F3A26E-A985-400E-AE91-C0B2ED5453D6}"/>
              </a:ext>
            </a:extLst>
          </p:cNvPr>
          <p:cNvSpPr>
            <a:spLocks noGrp="1"/>
          </p:cNvSpPr>
          <p:nvPr>
            <p:ph idx="1"/>
          </p:nvPr>
        </p:nvSpPr>
        <p:spPr/>
        <p:txBody>
          <a:bodyPr>
            <a:normAutofit/>
          </a:bodyPr>
          <a:lstStyle/>
          <a:p>
            <a:r>
              <a:rPr lang="en-US" sz="3200" dirty="0" smtClean="0">
                <a:latin typeface="Calibri" panose="020F0502020204030204" pitchFamily="34" charset="0"/>
                <a:cs typeface="Calibri" panose="020F0502020204030204" pitchFamily="34" charset="0"/>
              </a:rPr>
              <a:t>The ASCCC does not give legal advice </a:t>
            </a:r>
          </a:p>
          <a:p>
            <a:r>
              <a:rPr lang="en-US" sz="3200" dirty="0" smtClean="0">
                <a:latin typeface="Calibri" panose="020F0502020204030204" pitchFamily="34" charset="0"/>
                <a:cs typeface="Calibri" panose="020F0502020204030204" pitchFamily="34" charset="0"/>
              </a:rPr>
              <a:t>This webinar </a:t>
            </a:r>
            <a:r>
              <a:rPr lang="en-US" sz="3200" i="1" dirty="0" smtClean="0">
                <a:latin typeface="Calibri" panose="020F0502020204030204" pitchFamily="34" charset="0"/>
                <a:cs typeface="Calibri" panose="020F0502020204030204" pitchFamily="34" charset="0"/>
              </a:rPr>
              <a:t>summarizes</a:t>
            </a:r>
            <a:r>
              <a:rPr lang="en-US" sz="3200" dirty="0" smtClean="0">
                <a:latin typeface="Calibri" panose="020F0502020204030204" pitchFamily="34" charset="0"/>
                <a:cs typeface="Calibri" panose="020F0502020204030204" pitchFamily="34" charset="0"/>
              </a:rPr>
              <a:t> content of EO N-29-20, EO N-25-20, EO N-33-20, and Government Code 54950 et seq. and provides practical advice to local academic senate leaders</a:t>
            </a:r>
            <a:endParaRPr lang="en-US" sz="32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7997900" y="5832764"/>
            <a:ext cx="1003596" cy="754083"/>
          </a:xfrm>
          <a:prstGeom prst="rect">
            <a:avLst/>
          </a:prstGeom>
        </p:spPr>
      </p:pic>
    </p:spTree>
    <p:extLst>
      <p:ext uri="{BB962C8B-B14F-4D97-AF65-F5344CB8AC3E}">
        <p14:creationId xmlns:p14="http://schemas.microsoft.com/office/powerpoint/2010/main" val="1957095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a:t>
            </a:r>
            <a:r>
              <a:rPr lang="en-US" dirty="0" smtClean="0"/>
              <a:t>ample Verbiage to Include on Notice</a:t>
            </a:r>
            <a:endParaRPr lang="en-US" dirty="0"/>
          </a:p>
        </p:txBody>
      </p:sp>
      <p:sp>
        <p:nvSpPr>
          <p:cNvPr id="3" name="Content Placeholder 2"/>
          <p:cNvSpPr>
            <a:spLocks noGrp="1"/>
          </p:cNvSpPr>
          <p:nvPr>
            <p:ph idx="1"/>
          </p:nvPr>
        </p:nvSpPr>
        <p:spPr/>
        <p:txBody>
          <a:bodyPr/>
          <a:lstStyle/>
          <a:p>
            <a:pPr marL="0" indent="0">
              <a:buNone/>
            </a:pPr>
            <a:r>
              <a:rPr lang="en-US" dirty="0"/>
              <a:t>Consistent with Executive Order N-29-20 and Government Code sections 54953.2, 54954.1, 54954.2, and 54957.5, the Happy Valley Academic Senate will </a:t>
            </a:r>
            <a:r>
              <a:rPr lang="en-US" dirty="0" smtClean="0"/>
              <a:t>swiftly provide </a:t>
            </a:r>
            <a:r>
              <a:rPr lang="en-US" dirty="0"/>
              <a:t>to individuals with disabilities reasonable modification or accommodation including an alternate, accessible version of all meeting materials. To request an accommodation, please contact </a:t>
            </a:r>
            <a:r>
              <a:rPr lang="en-US" u="sng" dirty="0">
                <a:hlinkClick r:id="rId2"/>
              </a:rPr>
              <a:t>expert@happyvalley.edu</a:t>
            </a:r>
            <a:r>
              <a:rPr lang="en-US" dirty="0"/>
              <a:t> or call (222)444-6666</a:t>
            </a:r>
          </a:p>
          <a:p>
            <a:endParaRPr lang="en-US" dirty="0" smtClean="0"/>
          </a:p>
        </p:txBody>
      </p:sp>
    </p:spTree>
    <p:extLst>
      <p:ext uri="{BB962C8B-B14F-4D97-AF65-F5344CB8AC3E}">
        <p14:creationId xmlns:p14="http://schemas.microsoft.com/office/powerpoint/2010/main" val="4177142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8800" b="1" dirty="0" smtClean="0"/>
              <a:t>POSTING OF AGENDAS </a:t>
            </a:r>
            <a:endParaRPr lang="en-US" sz="8800" b="1" dirty="0"/>
          </a:p>
        </p:txBody>
      </p:sp>
    </p:spTree>
    <p:extLst>
      <p:ext uri="{BB962C8B-B14F-4D97-AF65-F5344CB8AC3E}">
        <p14:creationId xmlns:p14="http://schemas.microsoft.com/office/powerpoint/2010/main" val="3138624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Same Rules Apply for Posting Agendas </a:t>
            </a:r>
            <a:endParaRPr lang="en-US" dirty="0"/>
          </a:p>
        </p:txBody>
      </p:sp>
      <p:sp>
        <p:nvSpPr>
          <p:cNvPr id="3" name="Content Placeholder 2"/>
          <p:cNvSpPr>
            <a:spLocks noGrp="1"/>
          </p:cNvSpPr>
          <p:nvPr>
            <p:ph idx="1"/>
          </p:nvPr>
        </p:nvSpPr>
        <p:spPr/>
        <p:txBody>
          <a:bodyPr/>
          <a:lstStyle/>
          <a:p>
            <a:r>
              <a:rPr lang="en-US" sz="2400" dirty="0" smtClean="0">
                <a:latin typeface="Calibri" panose="020F0502020204030204" pitchFamily="34" charset="0"/>
                <a:cs typeface="Calibri" panose="020F0502020204030204" pitchFamily="34" charset="0"/>
              </a:rPr>
              <a:t>The timeframes and means of posting agendas required by the Brown Act are still in effect. </a:t>
            </a:r>
          </a:p>
          <a:p>
            <a:endParaRPr lang="en-US" sz="2400" dirty="0">
              <a:latin typeface="Calibri" panose="020F0502020204030204" pitchFamily="34" charset="0"/>
              <a:cs typeface="Calibri" panose="020F0502020204030204" pitchFamily="34" charset="0"/>
            </a:endParaRPr>
          </a:p>
          <a:p>
            <a:r>
              <a:rPr lang="en-US" sz="2400" i="1" dirty="0" smtClean="0">
                <a:latin typeface="Calibri" panose="020F0502020204030204" pitchFamily="34" charset="0"/>
                <a:cs typeface="Calibri" panose="020F0502020204030204" pitchFamily="34" charset="0"/>
              </a:rPr>
              <a:t>Except to the extent this Order expressly provides otherwise, each local legislative and state body shall: </a:t>
            </a:r>
          </a:p>
          <a:p>
            <a:r>
              <a:rPr lang="en-US" sz="2400" i="1" dirty="0" smtClean="0">
                <a:latin typeface="Calibri" panose="020F0502020204030204" pitchFamily="34" charset="0"/>
                <a:cs typeface="Calibri" panose="020F0502020204030204" pitchFamily="34" charset="0"/>
              </a:rPr>
              <a:t>(</a:t>
            </a:r>
            <a:r>
              <a:rPr lang="en-US" sz="2400" i="1" dirty="0" err="1" smtClean="0">
                <a:latin typeface="Calibri" panose="020F0502020204030204" pitchFamily="34" charset="0"/>
                <a:cs typeface="Calibri" panose="020F0502020204030204" pitchFamily="34" charset="0"/>
              </a:rPr>
              <a:t>i</a:t>
            </a:r>
            <a:r>
              <a:rPr lang="en-US" sz="2400" i="1" dirty="0" smtClean="0">
                <a:latin typeface="Calibri" panose="020F0502020204030204" pitchFamily="34" charset="0"/>
                <a:cs typeface="Calibri" panose="020F0502020204030204" pitchFamily="34" charset="0"/>
              </a:rPr>
              <a:t>) Give advance notice of the time of, and post the agenda for, each public meeting according to the timeframes otherwise prescribed by the Bagley-Keene or the Brown Act, and using the means otherwise prescribed by the </a:t>
            </a:r>
            <a:r>
              <a:rPr lang="en-US" sz="2400" i="1" dirty="0" smtClean="0">
                <a:latin typeface="Calibri" panose="020F0502020204030204" pitchFamily="34" charset="0"/>
                <a:cs typeface="Calibri" panose="020F0502020204030204" pitchFamily="34" charset="0"/>
              </a:rPr>
              <a:t>Bagley-Keene </a:t>
            </a:r>
            <a:r>
              <a:rPr lang="en-US" sz="2400" i="1" dirty="0" smtClean="0">
                <a:latin typeface="Calibri" panose="020F0502020204030204" pitchFamily="34" charset="0"/>
                <a:cs typeface="Calibri" panose="020F0502020204030204" pitchFamily="34" charset="0"/>
              </a:rPr>
              <a:t>Act or the Brown Act, as applicable . . .</a:t>
            </a:r>
          </a:p>
          <a:p>
            <a:endParaRPr lang="en-US" dirty="0"/>
          </a:p>
        </p:txBody>
      </p:sp>
    </p:spTree>
    <p:extLst>
      <p:ext uri="{BB962C8B-B14F-4D97-AF65-F5344CB8AC3E}">
        <p14:creationId xmlns:p14="http://schemas.microsoft.com/office/powerpoint/2010/main" val="2455699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Advertising Changes in Comment or Accessibility Procedure </a:t>
            </a:r>
            <a:endParaRPr lang="en-US" dirty="0"/>
          </a:p>
        </p:txBody>
      </p:sp>
      <p:sp>
        <p:nvSpPr>
          <p:cNvPr id="3" name="Content Placeholder 2"/>
          <p:cNvSpPr>
            <a:spLocks noGrp="1"/>
          </p:cNvSpPr>
          <p:nvPr>
            <p:ph idx="1"/>
          </p:nvPr>
        </p:nvSpPr>
        <p:spPr/>
        <p:txBody>
          <a:bodyPr/>
          <a:lstStyle/>
          <a:p>
            <a:r>
              <a:rPr lang="en-US" sz="3200" dirty="0" smtClean="0">
                <a:latin typeface="Calibri" panose="020F0502020204030204" pitchFamily="34" charset="0"/>
                <a:cs typeface="Calibri" panose="020F0502020204030204" pitchFamily="34" charset="0"/>
              </a:rPr>
              <a:t>EO N-29-20 allows that if agendas have already been posted which do not state the means by which the public can observe/comment or state the accessibility procedure (or in cases of agendas posted prior to the order), the legislative body may advertise the means by using “the most rapid means of communication available at the time” including “posting such means on the body’s internet site.” </a:t>
            </a:r>
          </a:p>
          <a:p>
            <a:endParaRPr lang="en-US" dirty="0"/>
          </a:p>
        </p:txBody>
      </p:sp>
    </p:spTree>
    <p:extLst>
      <p:ext uri="{BB962C8B-B14F-4D97-AF65-F5344CB8AC3E}">
        <p14:creationId xmlns:p14="http://schemas.microsoft.com/office/powerpoint/2010/main" val="3615400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Do I have to go to campus to post paper copy? </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latin typeface="Calibri" panose="020F0502020204030204" pitchFamily="34" charset="0"/>
                <a:cs typeface="Calibri" panose="020F0502020204030204" pitchFamily="34" charset="0"/>
              </a:rPr>
              <a:t>A: Remember that all Californians are under shelter-in-place per </a:t>
            </a:r>
            <a:r>
              <a:rPr lang="en-US" sz="2800" dirty="0" smtClean="0">
                <a:latin typeface="Calibri" panose="020F0502020204030204" pitchFamily="34" charset="0"/>
                <a:cs typeface="Calibri" panose="020F0502020204030204" pitchFamily="34" charset="0"/>
                <a:hlinkClick r:id="rId2"/>
              </a:rPr>
              <a:t>Executive Order N-33-20</a:t>
            </a:r>
            <a:r>
              <a:rPr lang="en-US" sz="2800" dirty="0" smtClean="0">
                <a:latin typeface="Calibri" panose="020F0502020204030204" pitchFamily="34" charset="0"/>
                <a:cs typeface="Calibri" panose="020F0502020204030204" pitchFamily="34" charset="0"/>
              </a:rPr>
              <a:t>. Agendas should be posted consistent with Government Code section </a:t>
            </a:r>
            <a:r>
              <a:rPr lang="en-US" sz="2800" dirty="0" smtClean="0">
                <a:latin typeface="Calibri" panose="020F0502020204030204" pitchFamily="34" charset="0"/>
                <a:cs typeface="Calibri" panose="020F0502020204030204" pitchFamily="34" charset="0"/>
                <a:hlinkClick r:id="rId3"/>
              </a:rPr>
              <a:t>54954.2</a:t>
            </a:r>
            <a:r>
              <a:rPr lang="en-US" sz="2800" dirty="0" smtClean="0">
                <a:latin typeface="Calibri" panose="020F0502020204030204" pitchFamily="34" charset="0"/>
                <a:cs typeface="Calibri" panose="020F0502020204030204" pitchFamily="34" charset="0"/>
              </a:rPr>
              <a:t>. </a:t>
            </a:r>
          </a:p>
          <a:p>
            <a:pPr marL="0" indent="0">
              <a:buNone/>
            </a:pPr>
            <a:r>
              <a:rPr lang="en-US" sz="2800" dirty="0" smtClean="0">
                <a:latin typeface="Calibri" panose="020F0502020204030204" pitchFamily="34" charset="0"/>
                <a:cs typeface="Calibri" panose="020F0502020204030204" pitchFamily="34" charset="0"/>
              </a:rPr>
              <a:t>A: Also remember that EO N-29-20 </a:t>
            </a:r>
            <a:r>
              <a:rPr lang="en-US" sz="2800" dirty="0">
                <a:latin typeface="Calibri" panose="020F0502020204030204" pitchFamily="34" charset="0"/>
                <a:cs typeface="Calibri" panose="020F0502020204030204" pitchFamily="34" charset="0"/>
              </a:rPr>
              <a:t>urges legislative bodies “to use sound discretion and make reasonable efforts to adhere as closely as reasonably possible to the provisions of the Bagley-Keene Act and the Brown Act.”</a:t>
            </a:r>
            <a:r>
              <a:rPr lang="en-US" sz="2800" i="1" dirty="0">
                <a:latin typeface="Calibri" panose="020F0502020204030204" pitchFamily="34" charset="0"/>
                <a:cs typeface="Calibri" panose="020F0502020204030204" pitchFamily="34" charset="0"/>
              </a:rPr>
              <a:t> </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02252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Notice</a:t>
            </a:r>
            <a:endParaRPr lang="en-US" dirty="0"/>
          </a:p>
        </p:txBody>
      </p:sp>
      <p:sp>
        <p:nvSpPr>
          <p:cNvPr id="3" name="Content Placeholder 2"/>
          <p:cNvSpPr>
            <a:spLocks noGrp="1"/>
          </p:cNvSpPr>
          <p:nvPr>
            <p:ph idx="1"/>
          </p:nvPr>
        </p:nvSpPr>
        <p:spPr/>
        <p:txBody>
          <a:bodyPr/>
          <a:lstStyle/>
          <a:p>
            <a:r>
              <a:rPr lang="en-US" dirty="0"/>
              <a:t>Notice is Hereby Given That Pursuant to Executive Order N-29-20 the Happy Valley Academic Senate will meet on April 6, 2020 via </a:t>
            </a:r>
            <a:r>
              <a:rPr lang="en-US" u="sng" dirty="0"/>
              <a:t>Zoom Conferencing</a:t>
            </a:r>
            <a:r>
              <a:rPr lang="en-US" dirty="0"/>
              <a:t>. </a:t>
            </a:r>
          </a:p>
          <a:p>
            <a:r>
              <a:rPr lang="en-US" dirty="0"/>
              <a:t>Consistent with Executive Order N-29-20, members of the Happy Valley Academic Senate may participate remotely by Zoom video conferencing using the link above or by calling in to the meeting at (123) 456-7891 Webinar ID: 111 222 333 </a:t>
            </a:r>
          </a:p>
          <a:p>
            <a:r>
              <a:rPr lang="en-US" dirty="0"/>
              <a:t>Consistent with Executive Order N-29-20 and Government Code sections 54953.2, 54954.1, 54954.2, and 54957.5, the Happy Valley Academic Senate will provide to individuals with disabilities reasonable modification or accommodation including an alternate, accessible version of all meeting materials. To request an accommodation, please contact </a:t>
            </a:r>
            <a:r>
              <a:rPr lang="en-US" u="sng" dirty="0">
                <a:hlinkClick r:id="rId2"/>
              </a:rPr>
              <a:t>expert@happyvalley.edu</a:t>
            </a:r>
            <a:r>
              <a:rPr lang="en-US" dirty="0"/>
              <a:t> or call (222)444-6666</a:t>
            </a:r>
          </a:p>
          <a:p>
            <a:r>
              <a:rPr lang="en-US" dirty="0"/>
              <a:t>Members of the public wishing to comment on an agenda item or other topic within the purview of the Happy Valley Academic Senate will be given the opportunity via Zoom or may submit commentary to </a:t>
            </a:r>
            <a:r>
              <a:rPr lang="en-US" u="sng" dirty="0">
                <a:hlinkClick r:id="rId3"/>
              </a:rPr>
              <a:t>helper@happyvalley.edu</a:t>
            </a:r>
            <a:r>
              <a:rPr lang="en-US" dirty="0"/>
              <a:t> </a:t>
            </a:r>
          </a:p>
          <a:p>
            <a:pPr marL="0" indent="0">
              <a:buNone/>
            </a:pPr>
            <a:endParaRPr lang="en-US" dirty="0"/>
          </a:p>
        </p:txBody>
      </p:sp>
    </p:spTree>
    <p:extLst>
      <p:ext uri="{BB962C8B-B14F-4D97-AF65-F5344CB8AC3E}">
        <p14:creationId xmlns:p14="http://schemas.microsoft.com/office/powerpoint/2010/main" val="2670828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t>
            </a:r>
            <a:endParaRPr lang="en-US" dirty="0"/>
          </a:p>
        </p:txBody>
      </p:sp>
      <p:sp>
        <p:nvSpPr>
          <p:cNvPr id="3" name="Content Placeholder 2"/>
          <p:cNvSpPr>
            <a:spLocks noGrp="1"/>
          </p:cNvSpPr>
          <p:nvPr>
            <p:ph idx="1"/>
          </p:nvPr>
        </p:nvSpPr>
        <p:spPr/>
        <p:txBody>
          <a:bodyPr/>
          <a:lstStyle/>
          <a:p>
            <a:r>
              <a:rPr lang="en-US" dirty="0" smtClean="0">
                <a:hlinkClick r:id="rId2"/>
              </a:rPr>
              <a:t>California Government Code, sections 54950-54693</a:t>
            </a:r>
            <a:r>
              <a:rPr lang="en-US" dirty="0" smtClean="0"/>
              <a:t>. The Ralph M. Brown Act. </a:t>
            </a:r>
            <a:r>
              <a:rPr lang="en-US" i="1" dirty="0" smtClean="0"/>
              <a:t>California Legislative Information.</a:t>
            </a:r>
          </a:p>
          <a:p>
            <a:r>
              <a:rPr lang="en-US" dirty="0" smtClean="0"/>
              <a:t>Carney, Kendra and James Sanchez. “</a:t>
            </a:r>
            <a:r>
              <a:rPr lang="en-US" dirty="0" smtClean="0">
                <a:hlinkClick r:id="rId3"/>
              </a:rPr>
              <a:t>Serially? Seriously. Avoiding the Perils and Pitfalls of serial Meetings in the Digital Age</a:t>
            </a:r>
            <a:r>
              <a:rPr lang="en-US" dirty="0" smtClean="0"/>
              <a:t>.” League of California Cities. 6 Oct. 2016</a:t>
            </a:r>
          </a:p>
          <a:p>
            <a:r>
              <a:rPr lang="en-US" dirty="0" smtClean="0"/>
              <a:t>Executive Department, State of California. “</a:t>
            </a:r>
            <a:r>
              <a:rPr lang="en-US" dirty="0" smtClean="0">
                <a:hlinkClick r:id="rId4"/>
              </a:rPr>
              <a:t>Executive Order N-29-20</a:t>
            </a:r>
            <a:r>
              <a:rPr lang="en-US" dirty="0" smtClean="0"/>
              <a:t>.” 17 Mar. 2020 </a:t>
            </a:r>
          </a:p>
          <a:p>
            <a:r>
              <a:rPr lang="en-US" dirty="0" smtClean="0"/>
              <a:t>“</a:t>
            </a:r>
            <a:r>
              <a:rPr lang="en-US" dirty="0" smtClean="0">
                <a:hlinkClick r:id="rId5"/>
              </a:rPr>
              <a:t>Getting Started with Closed Captioning</a:t>
            </a:r>
            <a:r>
              <a:rPr lang="en-US" dirty="0" smtClean="0"/>
              <a:t>.” </a:t>
            </a:r>
            <a:r>
              <a:rPr lang="en-US" i="1" dirty="0" smtClean="0"/>
              <a:t>Zoom</a:t>
            </a:r>
            <a:r>
              <a:rPr lang="en-US" dirty="0" smtClean="0"/>
              <a:t>. </a:t>
            </a:r>
          </a:p>
          <a:p>
            <a:r>
              <a:rPr lang="en-US" dirty="0" smtClean="0"/>
              <a:t>“March 23, 2020.” </a:t>
            </a:r>
            <a:r>
              <a:rPr lang="en-US" dirty="0" smtClean="0">
                <a:hlinkClick r:id="rId6"/>
              </a:rPr>
              <a:t>ASCCC COVID-19 Faculty Resources.</a:t>
            </a:r>
            <a:r>
              <a:rPr lang="en-US" dirty="0" smtClean="0"/>
              <a:t> Concise summary of the content of this .PPT </a:t>
            </a:r>
          </a:p>
          <a:p>
            <a:r>
              <a:rPr lang="en-US" dirty="0" smtClean="0"/>
              <a:t>O’Hare Anderson, Eileen. “</a:t>
            </a:r>
            <a:r>
              <a:rPr lang="en-US" dirty="0" smtClean="0">
                <a:hlinkClick r:id="rId7"/>
              </a:rPr>
              <a:t>Governor Newsom Amends Brown Act Changes in Subsequent Executive Order</a:t>
            </a:r>
            <a:r>
              <a:rPr lang="en-US" dirty="0" smtClean="0"/>
              <a:t>.” </a:t>
            </a:r>
            <a:r>
              <a:rPr lang="en-US" i="1" dirty="0" err="1" smtClean="0"/>
              <a:t>Liebert</a:t>
            </a:r>
            <a:r>
              <a:rPr lang="en-US" i="1" dirty="0" smtClean="0"/>
              <a:t> Cassidy Whitmore</a:t>
            </a:r>
            <a:r>
              <a:rPr lang="en-US" dirty="0" smtClean="0"/>
              <a:t>. 20 Mar. 2020</a:t>
            </a:r>
          </a:p>
          <a:p>
            <a:r>
              <a:rPr lang="en-US" dirty="0" smtClean="0"/>
              <a:t>Velasquez Bean, Michelle and Jake Knapp. “</a:t>
            </a:r>
            <a:r>
              <a:rPr lang="en-US" dirty="0" smtClean="0">
                <a:hlinkClick r:id="rId8"/>
              </a:rPr>
              <a:t>The Brown Act: Making the Process Work for You</a:t>
            </a:r>
            <a:r>
              <a:rPr lang="en-US" dirty="0" smtClean="0"/>
              <a:t>.” </a:t>
            </a:r>
            <a:r>
              <a:rPr lang="en-US" i="1" dirty="0" smtClean="0"/>
              <a:t>ASCCC</a:t>
            </a:r>
            <a:r>
              <a:rPr lang="en-US" dirty="0" smtClean="0"/>
              <a:t>. 14 Jun. 2019</a:t>
            </a:r>
            <a:endParaRPr lang="en-US" dirty="0"/>
          </a:p>
        </p:txBody>
      </p:sp>
    </p:spTree>
    <p:extLst>
      <p:ext uri="{BB962C8B-B14F-4D97-AF65-F5344CB8AC3E}">
        <p14:creationId xmlns:p14="http://schemas.microsoft.com/office/powerpoint/2010/main" val="3150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latin typeface="Calibri" panose="020F0502020204030204" pitchFamily="34" charset="0"/>
                <a:cs typeface="Calibri" panose="020F0502020204030204" pitchFamily="34" charset="0"/>
              </a:rPr>
              <a:t>TOPICS</a:t>
            </a:r>
            <a:endParaRPr lang="en-US" sz="4400" dirty="0">
              <a:latin typeface="Calibri" panose="020F0502020204030204" pitchFamily="34" charset="0"/>
              <a:cs typeface="Calibri" panose="020F0502020204030204" pitchFamily="34" charset="0"/>
            </a:endParaRPr>
          </a:p>
        </p:txBody>
      </p:sp>
      <p:pic>
        <p:nvPicPr>
          <p:cNvPr id="4" name="Content Placeholder 3"/>
          <p:cNvPicPr>
            <a:picLocks noGrp="1" noChangeAspect="1"/>
          </p:cNvPicPr>
          <p:nvPr>
            <p:ph idx="1"/>
          </p:nvPr>
        </p:nvPicPr>
        <p:blipFill>
          <a:blip r:embed="rId3"/>
          <a:stretch>
            <a:fillRect/>
          </a:stretch>
        </p:blipFill>
        <p:spPr>
          <a:xfrm>
            <a:off x="6962775" y="5256276"/>
            <a:ext cx="1724025" cy="1295400"/>
          </a:xfrm>
          <a:prstGeom prst="rect">
            <a:avLst/>
          </a:prstGeom>
        </p:spPr>
      </p:pic>
      <p:sp>
        <p:nvSpPr>
          <p:cNvPr id="5" name="TextBox 4"/>
          <p:cNvSpPr txBox="1"/>
          <p:nvPr/>
        </p:nvSpPr>
        <p:spPr>
          <a:xfrm>
            <a:off x="859536" y="1524000"/>
            <a:ext cx="7827264" cy="4524315"/>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latin typeface="Calibri" panose="020F0502020204030204" pitchFamily="34" charset="0"/>
                <a:cs typeface="Calibri" panose="020F0502020204030204" pitchFamily="34" charset="0"/>
              </a:rPr>
              <a:t>Governor Newsom’s Executive Order N-29-20</a:t>
            </a:r>
          </a:p>
          <a:p>
            <a:pPr marL="457200" indent="-457200">
              <a:buFont typeface="Arial" panose="020B0604020202020204" pitchFamily="34" charset="0"/>
              <a:buChar char="•"/>
            </a:pPr>
            <a:r>
              <a:rPr lang="en-US" sz="3200" dirty="0" smtClean="0">
                <a:latin typeface="Calibri" panose="020F0502020204030204" pitchFamily="34" charset="0"/>
                <a:cs typeface="Calibri" panose="020F0502020204030204" pitchFamily="34" charset="0"/>
              </a:rPr>
              <a:t>Specific requirements of Brown Act suspended by EO N-29-20</a:t>
            </a:r>
          </a:p>
          <a:p>
            <a:pPr marL="457200" indent="-457200">
              <a:buFont typeface="Arial" panose="020B0604020202020204" pitchFamily="34" charset="0"/>
              <a:buChar char="•"/>
            </a:pPr>
            <a:r>
              <a:rPr lang="en-US" sz="3200" dirty="0" smtClean="0">
                <a:latin typeface="Calibri" panose="020F0502020204030204" pitchFamily="34" charset="0"/>
                <a:cs typeface="Calibri" panose="020F0502020204030204" pitchFamily="34" charset="0"/>
              </a:rPr>
              <a:t>EO N-29-20 accessibility requirements</a:t>
            </a:r>
          </a:p>
          <a:p>
            <a:pPr marL="457200" indent="-457200">
              <a:buFont typeface="Arial" panose="020B0604020202020204" pitchFamily="34" charset="0"/>
              <a:buChar char="•"/>
            </a:pPr>
            <a:r>
              <a:rPr lang="en-US" sz="3200" dirty="0" smtClean="0">
                <a:latin typeface="Calibri" panose="020F0502020204030204" pitchFamily="34" charset="0"/>
                <a:cs typeface="Calibri" panose="020F0502020204030204" pitchFamily="34" charset="0"/>
              </a:rPr>
              <a:t>EO N-29-20 means of public commentary and observation requirements </a:t>
            </a:r>
          </a:p>
          <a:p>
            <a:pPr marL="457200" indent="-457200">
              <a:buFont typeface="Arial" panose="020B0604020202020204" pitchFamily="34" charset="0"/>
              <a:buChar char="•"/>
            </a:pPr>
            <a:r>
              <a:rPr lang="en-US" sz="3200" dirty="0" smtClean="0">
                <a:latin typeface="Calibri" panose="020F0502020204030204" pitchFamily="34" charset="0"/>
                <a:cs typeface="Calibri" panose="020F0502020204030204" pitchFamily="34" charset="0"/>
              </a:rPr>
              <a:t>Posting of agendas </a:t>
            </a:r>
          </a:p>
          <a:p>
            <a:r>
              <a:rPr lang="en-US" sz="3200" dirty="0" smtClean="0">
                <a:latin typeface="Calibri" panose="020F0502020204030204" pitchFamily="34" charset="0"/>
                <a:cs typeface="Calibri" panose="020F0502020204030204" pitchFamily="34" charset="0"/>
              </a:rPr>
              <a:t> </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5998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7" name="Content Placeholder 6"/>
          <p:cNvSpPr>
            <a:spLocks noGrp="1"/>
          </p:cNvSpPr>
          <p:nvPr>
            <p:ph idx="1"/>
          </p:nvPr>
        </p:nvSpPr>
        <p:spPr/>
        <p:txBody>
          <a:bodyPr>
            <a:normAutofit/>
          </a:bodyPr>
          <a:lstStyle/>
          <a:p>
            <a:pPr marL="0" indent="0">
              <a:buNone/>
            </a:pPr>
            <a:r>
              <a:rPr lang="en-US" sz="6600" b="1" cap="all" dirty="0">
                <a:latin typeface="Arial" panose="020B0604020202020204" pitchFamily="34" charset="0"/>
                <a:cs typeface="Arial" panose="020B0604020202020204" pitchFamily="34" charset="0"/>
              </a:rPr>
              <a:t>Highlights of </a:t>
            </a:r>
            <a:r>
              <a:rPr lang="en-US" sz="6600" b="1" cap="all" dirty="0" smtClean="0">
                <a:latin typeface="Arial" panose="020B0604020202020204" pitchFamily="34" charset="0"/>
                <a:cs typeface="Arial" panose="020B0604020202020204" pitchFamily="34" charset="0"/>
              </a:rPr>
              <a:t>Executive Order </a:t>
            </a:r>
            <a:r>
              <a:rPr lang="en-US" sz="6600" b="1" cap="all" dirty="0">
                <a:latin typeface="Arial" panose="020B0604020202020204" pitchFamily="34" charset="0"/>
                <a:cs typeface="Arial" panose="020B0604020202020204" pitchFamily="34" charset="0"/>
              </a:rPr>
              <a:t>N-29-20 </a:t>
            </a:r>
          </a:p>
        </p:txBody>
      </p:sp>
    </p:spTree>
    <p:extLst>
      <p:ext uri="{BB962C8B-B14F-4D97-AF65-F5344CB8AC3E}">
        <p14:creationId xmlns:p14="http://schemas.microsoft.com/office/powerpoint/2010/main" val="1305142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EO N-29-20 Highlights </a:t>
            </a:r>
            <a:endParaRPr lang="en-US" dirty="0"/>
          </a:p>
        </p:txBody>
      </p:sp>
      <p:sp>
        <p:nvSpPr>
          <p:cNvPr id="3" name="Content Placeholder 2"/>
          <p:cNvSpPr>
            <a:spLocks noGrp="1"/>
          </p:cNvSpPr>
          <p:nvPr>
            <p:ph idx="1"/>
          </p:nvPr>
        </p:nvSpPr>
        <p:spPr/>
        <p:txBody>
          <a:bodyPr>
            <a:normAutofit/>
          </a:bodyPr>
          <a:lstStyle/>
          <a:p>
            <a:r>
              <a:rPr lang="en-US" sz="3600" dirty="0" smtClean="0">
                <a:latin typeface="Calibri" panose="020F0502020204030204" pitchFamily="34" charset="0"/>
                <a:cs typeface="Calibri" panose="020F0502020204030204" pitchFamily="34" charset="0"/>
              </a:rPr>
              <a:t>Signed by Governor Gavin Newsom March 17 </a:t>
            </a:r>
          </a:p>
          <a:p>
            <a:r>
              <a:rPr lang="en-US" sz="3600" dirty="0" smtClean="0">
                <a:latin typeface="Calibri" panose="020F0502020204030204" pitchFamily="34" charset="0"/>
                <a:cs typeface="Calibri" panose="020F0502020204030204" pitchFamily="34" charset="0"/>
              </a:rPr>
              <a:t>Supersedes requirements in N-25-20 (March 12, 2020) specific to Brown Act </a:t>
            </a:r>
          </a:p>
          <a:p>
            <a:r>
              <a:rPr lang="en-US" sz="3600" dirty="0" smtClean="0">
                <a:latin typeface="Calibri" panose="020F0502020204030204" pitchFamily="34" charset="0"/>
                <a:cs typeface="Calibri" panose="020F0502020204030204" pitchFamily="34" charset="0"/>
              </a:rPr>
              <a:t>Makes holding teleconference meetings of legislative bodies bound to Brown Act easier by explicitly waiving specific requirements </a:t>
            </a:r>
          </a:p>
        </p:txBody>
      </p:sp>
      <p:pic>
        <p:nvPicPr>
          <p:cNvPr id="4" name="Picture 3"/>
          <p:cNvPicPr>
            <a:picLocks noChangeAspect="1"/>
          </p:cNvPicPr>
          <p:nvPr/>
        </p:nvPicPr>
        <p:blipFill>
          <a:blip r:embed="rId2"/>
          <a:stretch>
            <a:fillRect/>
          </a:stretch>
        </p:blipFill>
        <p:spPr>
          <a:xfrm>
            <a:off x="7997900" y="5832764"/>
            <a:ext cx="1003596" cy="754083"/>
          </a:xfrm>
          <a:prstGeom prst="rect">
            <a:avLst/>
          </a:prstGeom>
        </p:spPr>
      </p:pic>
    </p:spTree>
    <p:extLst>
      <p:ext uri="{BB962C8B-B14F-4D97-AF65-F5344CB8AC3E}">
        <p14:creationId xmlns:p14="http://schemas.microsoft.com/office/powerpoint/2010/main" val="1509625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EO N-29-20 Highlights </a:t>
            </a:r>
            <a:endParaRPr lang="en-US" dirty="0"/>
          </a:p>
        </p:txBody>
      </p:sp>
      <p:sp>
        <p:nvSpPr>
          <p:cNvPr id="3" name="Content Placeholder 2"/>
          <p:cNvSpPr>
            <a:spLocks noGrp="1"/>
          </p:cNvSpPr>
          <p:nvPr>
            <p:ph idx="1"/>
          </p:nvPr>
        </p:nvSpPr>
        <p:spPr/>
        <p:txBody>
          <a:bodyPr>
            <a:normAutofit/>
          </a:bodyPr>
          <a:lstStyle/>
          <a:p>
            <a:r>
              <a:rPr lang="en-US" sz="3600" dirty="0" smtClean="0">
                <a:latin typeface="Calibri" panose="020F0502020204030204" pitchFamily="34" charset="0"/>
                <a:cs typeface="Calibri" panose="020F0502020204030204" pitchFamily="34" charset="0"/>
              </a:rPr>
              <a:t>Requires advertisement and implementation of procedure to provide accommodations and resolve accessibility requests </a:t>
            </a:r>
          </a:p>
          <a:p>
            <a:r>
              <a:rPr lang="en-US" sz="3600" dirty="0" smtClean="0">
                <a:latin typeface="Calibri" panose="020F0502020204030204" pitchFamily="34" charset="0"/>
                <a:cs typeface="Calibri" panose="020F0502020204030204" pitchFamily="34" charset="0"/>
              </a:rPr>
              <a:t>Requires the legislative body provide notice to public regarding how public can observe and comment</a:t>
            </a:r>
          </a:p>
        </p:txBody>
      </p:sp>
      <p:pic>
        <p:nvPicPr>
          <p:cNvPr id="4" name="Picture 3"/>
          <p:cNvPicPr>
            <a:picLocks noChangeAspect="1"/>
          </p:cNvPicPr>
          <p:nvPr/>
        </p:nvPicPr>
        <p:blipFill>
          <a:blip r:embed="rId2"/>
          <a:stretch>
            <a:fillRect/>
          </a:stretch>
        </p:blipFill>
        <p:spPr>
          <a:xfrm>
            <a:off x="7997900" y="5832764"/>
            <a:ext cx="1003596" cy="754083"/>
          </a:xfrm>
          <a:prstGeom prst="rect">
            <a:avLst/>
          </a:prstGeom>
        </p:spPr>
      </p:pic>
    </p:spTree>
    <p:extLst>
      <p:ext uri="{BB962C8B-B14F-4D97-AF65-F5344CB8AC3E}">
        <p14:creationId xmlns:p14="http://schemas.microsoft.com/office/powerpoint/2010/main" val="2237970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EO N-29-20 Highlights </a:t>
            </a:r>
            <a:endParaRPr lang="en-US" dirty="0"/>
          </a:p>
        </p:txBody>
      </p:sp>
      <p:sp>
        <p:nvSpPr>
          <p:cNvPr id="3" name="Content Placeholder 2"/>
          <p:cNvSpPr>
            <a:spLocks noGrp="1"/>
          </p:cNvSpPr>
          <p:nvPr>
            <p:ph idx="1"/>
          </p:nvPr>
        </p:nvSpPr>
        <p:spPr/>
        <p:txBody>
          <a:bodyPr>
            <a:normAutofit/>
          </a:bodyPr>
          <a:lstStyle/>
          <a:p>
            <a:r>
              <a:rPr lang="en-US" sz="3200" dirty="0" smtClean="0">
                <a:latin typeface="Calibri" panose="020F0502020204030204" pitchFamily="34" charset="0"/>
                <a:cs typeface="Calibri" panose="020F0502020204030204" pitchFamily="34" charset="0"/>
              </a:rPr>
              <a:t>Waives all Brown Act requirements that require physical presence</a:t>
            </a:r>
          </a:p>
          <a:p>
            <a:r>
              <a:rPr lang="en-US" sz="3200" dirty="0" smtClean="0">
                <a:latin typeface="Calibri" panose="020F0502020204030204" pitchFamily="34" charset="0"/>
                <a:cs typeface="Calibri" panose="020F0502020204030204" pitchFamily="34" charset="0"/>
              </a:rPr>
              <a:t>Directs legislative bodies to “maximize transparency and provide the public access to their meetings” </a:t>
            </a:r>
          </a:p>
          <a:p>
            <a:r>
              <a:rPr lang="en-US" sz="3200" dirty="0" smtClean="0">
                <a:latin typeface="Calibri" panose="020F0502020204030204" pitchFamily="34" charset="0"/>
                <a:cs typeface="Calibri" panose="020F0502020204030204" pitchFamily="34" charset="0"/>
              </a:rPr>
              <a:t>Only applies “during the period in which state or local public health officials have imposed or recommended social distancing measures”</a:t>
            </a:r>
            <a:endParaRPr lang="en-US" sz="32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7997900" y="5832764"/>
            <a:ext cx="1003596" cy="754083"/>
          </a:xfrm>
          <a:prstGeom prst="rect">
            <a:avLst/>
          </a:prstGeom>
        </p:spPr>
      </p:pic>
    </p:spTree>
    <p:extLst>
      <p:ext uri="{BB962C8B-B14F-4D97-AF65-F5344CB8AC3E}">
        <p14:creationId xmlns:p14="http://schemas.microsoft.com/office/powerpoint/2010/main" val="3162061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PHYSICAL PRESENCE </a:t>
            </a:r>
            <a:endParaRPr lang="en-US" dirty="0"/>
          </a:p>
        </p:txBody>
      </p:sp>
      <p:sp>
        <p:nvSpPr>
          <p:cNvPr id="3" name="Content Placeholder 2"/>
          <p:cNvSpPr>
            <a:spLocks noGrp="1"/>
          </p:cNvSpPr>
          <p:nvPr>
            <p:ph idx="1"/>
          </p:nvPr>
        </p:nvSpPr>
        <p:spPr/>
        <p:txBody>
          <a:bodyPr>
            <a:normAutofit/>
          </a:bodyPr>
          <a:lstStyle/>
          <a:p>
            <a:r>
              <a:rPr lang="en-US" sz="4000" dirty="0" smtClean="0">
                <a:latin typeface="Calibri" panose="020F0502020204030204" pitchFamily="34" charset="0"/>
                <a:cs typeface="Calibri" panose="020F0502020204030204" pitchFamily="34" charset="0"/>
              </a:rPr>
              <a:t>Waives all</a:t>
            </a:r>
            <a:r>
              <a:rPr lang="en-US" sz="4000" dirty="0">
                <a:latin typeface="Calibri" panose="020F0502020204030204" pitchFamily="34" charset="0"/>
                <a:cs typeface="Calibri" panose="020F0502020204030204" pitchFamily="34" charset="0"/>
              </a:rPr>
              <a:t> </a:t>
            </a:r>
            <a:r>
              <a:rPr lang="en-US" sz="4000" dirty="0" smtClean="0">
                <a:latin typeface="Calibri" panose="020F0502020204030204" pitchFamily="34" charset="0"/>
                <a:cs typeface="Calibri" panose="020F0502020204030204" pitchFamily="34" charset="0"/>
              </a:rPr>
              <a:t>requirements “expressly </a:t>
            </a:r>
            <a:r>
              <a:rPr lang="en-US" sz="4000" dirty="0">
                <a:latin typeface="Calibri" panose="020F0502020204030204" pitchFamily="34" charset="0"/>
                <a:cs typeface="Calibri" panose="020F0502020204030204" pitchFamily="34" charset="0"/>
              </a:rPr>
              <a:t>or impliedly requiring the </a:t>
            </a:r>
            <a:r>
              <a:rPr lang="en-US" sz="4000" i="1" dirty="0">
                <a:latin typeface="Calibri" panose="020F0502020204030204" pitchFamily="34" charset="0"/>
                <a:cs typeface="Calibri" panose="020F0502020204030204" pitchFamily="34" charset="0"/>
              </a:rPr>
              <a:t>physical</a:t>
            </a:r>
            <a:r>
              <a:rPr lang="en-US" sz="4000" dirty="0">
                <a:latin typeface="Calibri" panose="020F0502020204030204" pitchFamily="34" charset="0"/>
                <a:cs typeface="Calibri" panose="020F0502020204030204" pitchFamily="34" charset="0"/>
              </a:rPr>
              <a:t> [emphasis mine] presence of members, the clerk, or other personnel of the body, or of the public</a:t>
            </a:r>
            <a:r>
              <a:rPr lang="en-US" sz="4000" dirty="0" smtClean="0">
                <a:latin typeface="Calibri" panose="020F0502020204030204" pitchFamily="34" charset="0"/>
                <a:cs typeface="Calibri" panose="020F0502020204030204" pitchFamily="34" charset="0"/>
              </a:rPr>
              <a:t>”</a:t>
            </a:r>
          </a:p>
          <a:p>
            <a:pPr marL="0" indent="0">
              <a:buNone/>
            </a:pPr>
            <a:r>
              <a:rPr lang="en-US" sz="2800" dirty="0" smtClean="0">
                <a:latin typeface="Calibri" panose="020F0502020204030204" pitchFamily="34" charset="0"/>
                <a:cs typeface="Calibri" panose="020F0502020204030204" pitchFamily="34" charset="0"/>
              </a:rPr>
              <a:t> </a:t>
            </a:r>
            <a:endParaRPr lang="en-US" sz="28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7997900" y="5832764"/>
            <a:ext cx="1003596" cy="754083"/>
          </a:xfrm>
          <a:prstGeom prst="rect">
            <a:avLst/>
          </a:prstGeom>
        </p:spPr>
      </p:pic>
    </p:spTree>
    <p:extLst>
      <p:ext uri="{BB962C8B-B14F-4D97-AF65-F5344CB8AC3E}">
        <p14:creationId xmlns:p14="http://schemas.microsoft.com/office/powerpoint/2010/main" val="3641630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GUIDING PRINCIPLES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800" dirty="0" smtClean="0">
                <a:latin typeface="Calibri" panose="020F0502020204030204" pitchFamily="34" charset="0"/>
                <a:cs typeface="Calibri" panose="020F0502020204030204" pitchFamily="34" charset="0"/>
              </a:rPr>
              <a:t>“</a:t>
            </a:r>
            <a:r>
              <a:rPr lang="en-US" sz="3600" dirty="0" smtClean="0">
                <a:latin typeface="Calibri" panose="020F0502020204030204" pitchFamily="34" charset="0"/>
                <a:cs typeface="Calibri" panose="020F0502020204030204" pitchFamily="34" charset="0"/>
              </a:rPr>
              <a:t>All state and local bodies are urged to use sound discretion and to make reasonable efforts to adhere as closely as reasonably possible to the provisions of the Bagley-Keene Act and the Brown Act, and other applicable local laws regulating the conduct of public meetings, in order to maximize transparency and provide the public access to their meetings.” </a:t>
            </a:r>
          </a:p>
          <a:p>
            <a:pPr marL="0" indent="0">
              <a:buNone/>
            </a:pPr>
            <a:r>
              <a:rPr lang="en-US" sz="2800" dirty="0" smtClean="0">
                <a:latin typeface="Calibri" panose="020F0502020204030204" pitchFamily="34" charset="0"/>
                <a:cs typeface="Calibri" panose="020F0502020204030204" pitchFamily="34" charset="0"/>
              </a:rPr>
              <a:t> </a:t>
            </a:r>
            <a:endParaRPr lang="en-US" sz="28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7997900" y="5832764"/>
            <a:ext cx="1003596" cy="754083"/>
          </a:xfrm>
          <a:prstGeom prst="rect">
            <a:avLst/>
          </a:prstGeom>
        </p:spPr>
      </p:pic>
    </p:spTree>
    <p:extLst>
      <p:ext uri="{BB962C8B-B14F-4D97-AF65-F5344CB8AC3E}">
        <p14:creationId xmlns:p14="http://schemas.microsoft.com/office/powerpoint/2010/main" val="32755377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5">
  <a:themeElements>
    <a:clrScheme name="Custom 4">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141A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Theme5" id="{213A183A-1CFB-4CD6-A1B9-3F90E6114F51}" vid="{F0541254-7032-432E-8130-4D693CAE145B}"/>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8303</TotalTime>
  <Words>1656</Words>
  <Application>Microsoft Office PowerPoint</Application>
  <PresentationFormat>On-screen Show (4:3)</PresentationFormat>
  <Paragraphs>114</Paragraphs>
  <Slides>26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Theme5</vt:lpstr>
      <vt:lpstr>GOVERNOR’S EXECUTIVE ORDERs  AND The Brown act for academic senates</vt:lpstr>
      <vt:lpstr>DISCLAIMER</vt:lpstr>
      <vt:lpstr>TOPICS</vt:lpstr>
      <vt:lpstr>PowerPoint Presentation</vt:lpstr>
      <vt:lpstr>EO N-29-20 Highlights </vt:lpstr>
      <vt:lpstr>EO N-29-20 Highlights </vt:lpstr>
      <vt:lpstr>EO N-29-20 Highlights </vt:lpstr>
      <vt:lpstr>PHYSICAL PRESENCE </vt:lpstr>
      <vt:lpstr>GUIDING PRINCIPLES </vt:lpstr>
      <vt:lpstr>PowerPoint Presentation</vt:lpstr>
      <vt:lpstr>EO N-29-20 Specifically suspends:  </vt:lpstr>
      <vt:lpstr>EO N-29-20 Specifically suspends:  </vt:lpstr>
      <vt:lpstr>EO N-29-20 Specifically suspends:  </vt:lpstr>
      <vt:lpstr>EO N-29-20 Specifically suspends:  </vt:lpstr>
      <vt:lpstr>EO N-29-20 Specifically suspends:  </vt:lpstr>
      <vt:lpstr>EO N-29-20 Specifically suspends:  </vt:lpstr>
      <vt:lpstr>PowerPoint Presentation</vt:lpstr>
      <vt:lpstr>Accessibility Requirements </vt:lpstr>
      <vt:lpstr>Accessibility Procedure </vt:lpstr>
      <vt:lpstr>Sample Verbiage to Include on Notice</vt:lpstr>
      <vt:lpstr>PowerPoint Presentation</vt:lpstr>
      <vt:lpstr>Same Rules Apply for Posting Agendas </vt:lpstr>
      <vt:lpstr>Advertising Changes in Comment or Accessibility Procedure </vt:lpstr>
      <vt:lpstr>Q: Do I have to go to campus to post paper copy? </vt:lpstr>
      <vt:lpstr>Sample Notice</vt:lpstr>
      <vt:lpstr>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Brown Act: Making the  Process Work for You</dc:title>
  <dc:creator>miche</dc:creator>
  <cp:lastModifiedBy>Taft College Laptop</cp:lastModifiedBy>
  <cp:revision>71</cp:revision>
  <dcterms:modified xsi:type="dcterms:W3CDTF">2020-04-02T20:19:14Z</dcterms:modified>
</cp:coreProperties>
</file>