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2"/>
  </p:notesMasterIdLst>
  <p:sldIdLst>
    <p:sldId id="282" r:id="rId2"/>
    <p:sldId id="389" r:id="rId3"/>
    <p:sldId id="331" r:id="rId4"/>
    <p:sldId id="339" r:id="rId5"/>
    <p:sldId id="386" r:id="rId6"/>
    <p:sldId id="387" r:id="rId7"/>
    <p:sldId id="388" r:id="rId8"/>
    <p:sldId id="373" r:id="rId9"/>
    <p:sldId id="369" r:id="rId10"/>
    <p:sldId id="363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1AD2E7-C4EA-40E7-A901-A34D81237D6C}" v="3268" dt="2020-05-05T22:09:47.704"/>
    <p1510:client id="{D1608D2D-B9C0-43F2-853A-13B23CB70B2C}" v="56" dt="2020-05-06T16:20:42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2" autoAdjust="0"/>
    <p:restoredTop sz="79249" autoAdjust="0"/>
  </p:normalViewPr>
  <p:slideViewPr>
    <p:cSldViewPr snapToGrid="0">
      <p:cViewPr varScale="1">
        <p:scale>
          <a:sx n="53" d="100"/>
          <a:sy n="53" d="100"/>
        </p:scale>
        <p:origin x="17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65557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0032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4807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1874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479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405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78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66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75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9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56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8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5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4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056149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36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7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414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7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="1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89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ftr="0" dt="0"/>
  <p:txStyles>
    <p:titleStyle>
      <a:lvl1pPr algn="l" defTabSz="685800" rtl="0" eaLnBrk="1" latinLnBrk="0" hangingPunct="1">
        <a:spcBef>
          <a:spcPct val="0"/>
        </a:spcBef>
        <a:buNone/>
        <a:defRPr sz="3000" kern="1200" spc="-75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02870" algn="l" defTabSz="6858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05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6pPr>
      <a:lvl7pPr marL="116586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7pPr>
      <a:lvl8pPr marL="130302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8pPr>
      <a:lvl9pPr marL="1440180" indent="-13716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ngress.gov/bill/116th-congress/senate-bill/3548/text?q=product+update#toc-idC3BE5A9FA470472CBC15A00B57798A49" TargetMode="External"/><Relationship Id="rId3" Type="http://schemas.openxmlformats.org/officeDocument/2006/relationships/hyperlink" Target="https://www.cccco.edu/-/media/CCCCO-Website/Files/Communications/COVID-19/es-20-10-emergency-grading-policy-and-term-extensions-guidance.pdf?la=en&amp;hash=64335AF79FB35291548AA170BCAA751AD12B8F5C" TargetMode="External"/><Relationship Id="rId7" Type="http://schemas.openxmlformats.org/officeDocument/2006/relationships/hyperlink" Target="https://www.cccco.edu/-/media/uc-admissions-covid-19.pdf?la=en&amp;hash=1BFE3C64A7A5E0513275B9E6872FAD14CB7C1991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ccco.edu/-/media/CCCCO-Website/Files/Communications/COVID-19/csu-undergraduate-admissions-covid-19-impacts-for-cde.pdf?la=en&amp;hash=128F96A893FFF2B7D438786765BE5D55D72C689D" TargetMode="External"/><Relationship Id="rId5" Type="http://schemas.openxmlformats.org/officeDocument/2006/relationships/hyperlink" Target="https://www.cccco.edu/-/media/CCCCO-Website/Files/Communications/COVID-19/2020-02-executive-order-re-grading-policy-and-term-extensions.pdf?la=en&amp;hash=62920B240D0B096A90BDEAE9EED644ACB56BB736" TargetMode="External"/><Relationship Id="rId4" Type="http://schemas.openxmlformats.org/officeDocument/2006/relationships/hyperlink" Target="https://www.cccco.edu/-/media/CCCCO-Website/Files/Communications/COVID-19/2020-01-executive-order-student-withdrawal-regulations.pdf?la=en&amp;hash=086726884C05E2BABE60C55D713B49F91CC1654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1DCDCBF-E33C-4926-AE58-9E39CAC5D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217" y="4547286"/>
            <a:ext cx="7848600" cy="19385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ts val="0"/>
              </a:spcBef>
              <a:buSzPts val="1700"/>
            </a:pPr>
            <a:r>
              <a:rPr lang="en-US" sz="2200">
                <a:solidFill>
                  <a:schemeClr val="dk1"/>
                </a:solidFill>
                <a:latin typeface="Calibri"/>
                <a:cs typeface="Calibri"/>
              </a:rPr>
              <a:t>Cheryl Aschenbach, ASCCC Secretary</a:t>
            </a:r>
            <a:br>
              <a:rPr lang="en-US" sz="2200" dirty="0">
                <a:solidFill>
                  <a:schemeClr val="dk1"/>
                </a:solidFill>
                <a:latin typeface="Calibri"/>
                <a:cs typeface="Calibri"/>
              </a:rPr>
            </a:br>
            <a:r>
              <a:rPr lang="en-US" sz="2200">
                <a:solidFill>
                  <a:schemeClr val="dk1"/>
                </a:solidFill>
                <a:latin typeface="Calibri"/>
                <a:cs typeface="Calibri"/>
              </a:rPr>
              <a:t>Geoffrey Dyer, ASCCC Area A Representative</a:t>
            </a:r>
          </a:p>
          <a:p>
            <a:pPr lvl="0" algn="ctr">
              <a:spcBef>
                <a:spcPts val="0"/>
              </a:spcBef>
              <a:buSzPts val="1700"/>
            </a:pPr>
            <a:endParaRPr lang="en-US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spcBef>
                <a:spcPts val="0"/>
              </a:spcBef>
            </a:pPr>
            <a:endParaRPr lang="en-US" sz="2400" b="1" dirty="0">
              <a:solidFill>
                <a:schemeClr val="dk1"/>
              </a:solidFill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  <a:p>
            <a:pPr algn="ctr">
              <a:spcBef>
                <a:spcPts val="0"/>
              </a:spcBef>
            </a:pPr>
            <a:r>
              <a:rPr lang="en-US" b="1">
                <a:solidFill>
                  <a:schemeClr val="dk1"/>
                </a:solidFill>
                <a:latin typeface="Calibri"/>
                <a:ea typeface="Arial"/>
                <a:cs typeface="Calibri"/>
                <a:sym typeface="Arial"/>
              </a:rPr>
              <a:t>May 6, 2020</a:t>
            </a:r>
            <a:endParaRPr lang="en-US" b="1">
              <a:solidFill>
                <a:schemeClr val="dk1"/>
              </a:solidFill>
              <a:latin typeface="Calibri"/>
              <a:ea typeface="Arial"/>
              <a:cs typeface="Calibri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421" y="761809"/>
            <a:ext cx="6108192" cy="1468181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97217" y="1495899"/>
            <a:ext cx="7848600" cy="1927225"/>
          </a:xfrm>
        </p:spPr>
        <p:txBody>
          <a:bodyPr/>
          <a:lstStyle/>
          <a:p>
            <a:r>
              <a:rPr lang="en-US" sz="2600" b="1" dirty="0"/>
              <a:t>GRADING OPTIONS DURING COVID-19</a:t>
            </a:r>
            <a:br>
              <a:rPr lang="en-US" sz="2600" b="1" dirty="0"/>
            </a:br>
            <a:r>
              <a:rPr lang="en-US" sz="2600" b="1"/>
              <a:t>Small GROUP DISCUSSION  </a:t>
            </a:r>
            <a:endParaRPr lang="en-US" sz="2600" b="1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5053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Resources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Arial"/>
            </a:endParaRP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8987" y="5233987"/>
            <a:ext cx="1724025" cy="12954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FFDE780-E053-4F65-9982-F55805B973AD}"/>
              </a:ext>
            </a:extLst>
          </p:cNvPr>
          <p:cNvSpPr txBox="1"/>
          <p:nvPr/>
        </p:nvSpPr>
        <p:spPr>
          <a:xfrm>
            <a:off x="721685" y="1598871"/>
            <a:ext cx="8006315" cy="37856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/>
              <a:t>Alvarado, Marty. ES 20-10: Grading Policies and Term Extension Guidance due to COVID-19 Pandemic. California Community Colleges Chancellor's Office. March 27, 2020. </a:t>
            </a:r>
            <a:r>
              <a:rPr lang="en-US" sz="1000" dirty="0">
                <a:hlinkClick r:id="rId3"/>
              </a:rPr>
              <a:t>https://www.cccco.edu/-/media/CCCCO-Website/Files/Communications/COVID-19/es-20-10-emergency-grading-policy-and-term-extensions-guidance.pdf?la=en&amp;hash=64335AF79FB35291548AA170BCAA751AD12B8F5C</a:t>
            </a:r>
            <a:r>
              <a:rPr lang="en-US" sz="1000" dirty="0"/>
              <a:t> </a:t>
            </a:r>
          </a:p>
          <a:p>
            <a:endParaRPr lang="en-US" sz="1000" dirty="0"/>
          </a:p>
          <a:p>
            <a:r>
              <a:rPr lang="en-US" sz="1000" dirty="0"/>
              <a:t>Oakley, Eloy Ortiz.  Executive Order 2020-01: Temporary Suspension of Student Withdrawal Regulations to Addres the Continuity of Education in Community Colleges during the COVID-19 State of Emergency. California Community Colleges Chancellor's Office. March 20, 2020. </a:t>
            </a:r>
            <a:r>
              <a:rPr lang="en-US" sz="1000" dirty="0">
                <a:hlinkClick r:id="rId4"/>
              </a:rPr>
              <a:t>https://www.cccco.edu/-/media/CCCCO-Website/Files/Communications/COVID-19/2020-01-executive-order-student-withdrawal-regulations.pdf?la=en&amp;hash=086726884C05E2BABE60C55D713B49F91CC1654E</a:t>
            </a:r>
            <a:r>
              <a:rPr lang="en-US" sz="1000" dirty="0"/>
              <a:t>  </a:t>
            </a:r>
          </a:p>
          <a:p>
            <a:endParaRPr lang="en-US" sz="1000" dirty="0"/>
          </a:p>
          <a:p>
            <a:r>
              <a:rPr lang="en-US" sz="1000" dirty="0"/>
              <a:t>---. Executive Order 2020-02: Temporary Suspension of Various Specified Grade-Related Regulations to Address the Continuity of Education in Community Colleges during the COVID-19 State of Emergency. California Community Colleges Chancellor's Office. California Community Colleges Chancellor's Office. March 27, 2020. </a:t>
            </a:r>
            <a:r>
              <a:rPr lang="en-US" sz="1000" dirty="0">
                <a:hlinkClick r:id="rId5"/>
              </a:rPr>
              <a:t>https://www.cccco.edu/-/media/CCCCO-Website/Files/Communications/COVID-19/2020-02-executive-order-re-grading-policy-and-term-extensions.pdf?la=en&amp;hash=62920B240D0B096A90BDEAE9EED644ACB56BB736</a:t>
            </a:r>
            <a:r>
              <a:rPr lang="en-US" sz="1000" dirty="0"/>
              <a:t> </a:t>
            </a:r>
          </a:p>
          <a:p>
            <a:endParaRPr lang="en-US" sz="1000" dirty="0"/>
          </a:p>
          <a:p>
            <a:r>
              <a:rPr lang="en-US" sz="1000" dirty="0"/>
              <a:t>Office of the CSU Chancellor. COVID-19 Interim Impacts on CSU Undergraduate Admissions Policies and Practices. California State University Academic and Student Affairs. March 31, 2020. </a:t>
            </a:r>
            <a:r>
              <a:rPr lang="en-US" sz="1000" dirty="0">
                <a:hlinkClick r:id="rId6"/>
              </a:rPr>
              <a:t>https://www.cccco.edu/-/media/CCCCO-Website/Files/Communications/COVID-19/csu-undergraduate-admissions-covid-19-impacts-for-cde.pdf?la=en&amp;hash=128F96A893FFF2B7D438786765BE5D55D72C689D</a:t>
            </a:r>
            <a:r>
              <a:rPr lang="en-US" sz="1000" dirty="0"/>
              <a:t> </a:t>
            </a:r>
          </a:p>
          <a:p>
            <a:endParaRPr lang="en-US" sz="1000" dirty="0"/>
          </a:p>
          <a:p>
            <a:r>
              <a:rPr lang="en-US" sz="1000" dirty="0"/>
              <a:t>UC Academic Affairs. The University of California's Response to COVID-19: Admissions and Financial Aid. University of California. April 1, 2020. </a:t>
            </a:r>
            <a:r>
              <a:rPr lang="en-US" sz="1000" dirty="0">
                <a:hlinkClick r:id="rId7"/>
              </a:rPr>
              <a:t>https://www.cccco.edu/-/media/uc-admissions-covid-19.pdf?la=en&amp;hash=1BFE3C64A7A5E0513275B9E6872FAD14CB7C1991</a:t>
            </a:r>
            <a:r>
              <a:rPr lang="en-US" sz="1000" dirty="0"/>
              <a:t> </a:t>
            </a:r>
          </a:p>
          <a:p>
            <a:endParaRPr lang="en-US" sz="1000" dirty="0"/>
          </a:p>
          <a:p>
            <a:r>
              <a:rPr lang="en-US" sz="1000" dirty="0"/>
              <a:t>US Congress. Coronavirus Aid, Relief, and Economic Security Act. March 27, 2020. Sections 4507-4508. </a:t>
            </a:r>
          </a:p>
          <a:p>
            <a:r>
              <a:rPr lang="en-US" sz="1000" dirty="0">
                <a:hlinkClick r:id="rId8"/>
              </a:rPr>
              <a:t>https://www.congress.gov/bill/116th-congress/senate-bill/3548/text?q=product+update#toc-idC3BE5A9FA470472CBC15A00B57798A49</a:t>
            </a:r>
            <a:r>
              <a:rPr lang="en-US" sz="10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Today's Plan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Briefly go over grading guidance from Chancellor’s Office</a:t>
            </a:r>
          </a:p>
          <a:p>
            <a:r>
              <a:rPr lang="en-US" sz="2400" dirty="0"/>
              <a:t>Share challenges, concerns, and ideas </a:t>
            </a:r>
            <a:r>
              <a:rPr lang="en-US" sz="2400"/>
              <a:t>– collaborative </a:t>
            </a:r>
            <a:r>
              <a:rPr lang="en-US" sz="2400" dirty="0"/>
              <a:t>conversation</a:t>
            </a:r>
          </a:p>
          <a:p>
            <a:r>
              <a:rPr lang="en-US" sz="2400" dirty="0"/>
              <a:t>Leave microphone muted, when you would like to talk, unmute yourself and we can call on you</a:t>
            </a:r>
          </a:p>
          <a:p>
            <a:r>
              <a:rPr lang="en-US" sz="2400" dirty="0"/>
              <a:t>Feel free to add comments to chat</a:t>
            </a:r>
          </a:p>
          <a:p>
            <a:r>
              <a:rPr lang="en-US" sz="2400" dirty="0"/>
              <a:t>This is not being recorded</a:t>
            </a:r>
          </a:p>
        </p:txBody>
      </p:sp>
    </p:spTree>
    <p:extLst>
      <p:ext uri="{BB962C8B-B14F-4D97-AF65-F5344CB8AC3E}">
        <p14:creationId xmlns:p14="http://schemas.microsoft.com/office/powerpoint/2010/main" val="668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4CBB-D742-4A50-ADFF-BCD8563D0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3A26E-A985-400E-AE91-C0B2ED545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>
                <a:latin typeface="Calibri"/>
                <a:cs typeface="Calibri"/>
              </a:rPr>
              <a:t>Chancellor's Office EO 2020-01, EO 2020-02, and ES 20-10 provide allowances and guidance for P/NP, EW, I (incomplete) and IP (In Progress) </a:t>
            </a:r>
            <a:endParaRPr lang="en-US" sz="3200" dirty="0">
              <a:latin typeface="Calibri"/>
              <a:cs typeface="Calibri"/>
            </a:endParaRPr>
          </a:p>
          <a:p>
            <a:r>
              <a:rPr lang="en-US" sz="3200">
                <a:latin typeface="Calibri"/>
                <a:cs typeface="Calibri"/>
              </a:rPr>
              <a:t>Local procedures should be broadly shared with students </a:t>
            </a:r>
          </a:p>
          <a:p>
            <a:r>
              <a:rPr lang="en-US" sz="3200">
                <a:latin typeface="Calibri"/>
                <a:cs typeface="Calibri"/>
              </a:rPr>
              <a:t>This small group session provides quick review of guidance/resources and allows participants to share and discuss their local approaches </a:t>
            </a:r>
            <a:endParaRPr lang="en-US" sz="3200" dirty="0">
              <a:latin typeface="Calibri"/>
              <a:cs typeface="Calibri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7900" y="5832764"/>
            <a:ext cx="1003596" cy="75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0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>
                <a:latin typeface="Calibri"/>
                <a:cs typeface="Calibri"/>
              </a:rPr>
              <a:t>EO 2020-01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62775" y="5256276"/>
            <a:ext cx="1724025" cy="129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9536" y="1524000"/>
            <a:ext cx="7827264" cy="50167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latin typeface="Calibri"/>
                <a:cs typeface="Calibri"/>
              </a:rPr>
              <a:t>March 20, 2020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latin typeface="Calibri"/>
                <a:cs typeface="Calibri"/>
              </a:rPr>
              <a:t>EWs related to COVID-19 won't be counted against students for academic probation or dismissal calculations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latin typeface="Calibri"/>
                <a:cs typeface="Calibri"/>
              </a:rPr>
              <a:t>Students with EWs related to COVID-19 can still be locally claimed for apportionment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latin typeface="Calibri"/>
                <a:cs typeface="Calibri"/>
              </a:rPr>
              <a:t>Districts do not need to request waivers from CO for COVID-19 EWs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latin typeface="Calibri"/>
                <a:cs typeface="Calibri"/>
              </a:rPr>
              <a:t>Students can be refunded </a:t>
            </a: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5998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>
                <a:latin typeface="Calibri"/>
                <a:cs typeface="Calibri"/>
              </a:rPr>
              <a:t>EO 2020-02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62775" y="5256276"/>
            <a:ext cx="1724025" cy="129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9536" y="1524000"/>
            <a:ext cx="7827264" cy="55092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/>
                <a:cs typeface="Calibri"/>
              </a:rPr>
              <a:t>March 27, 2020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/>
                <a:cs typeface="Calibri"/>
              </a:rPr>
              <a:t>Students can elect P/NP beyond 30% point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/>
                <a:cs typeface="Calibri"/>
              </a:rPr>
              <a:t>NPs not counted in probation/dismissal 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/>
                <a:cs typeface="Calibri"/>
              </a:rPr>
              <a:t>Urges districts to construe non-evaluative symbols in accordance with CO guidance in ES 20-10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/>
                <a:cs typeface="Calibri"/>
              </a:rPr>
              <a:t>Requests for course repetitions during COVID-19 should be granted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/>
                <a:cs typeface="Calibri"/>
              </a:rPr>
              <a:t>Terms can be extended to June 30 </a:t>
            </a:r>
            <a:br>
              <a:rPr lang="en-US" sz="3200" dirty="0">
                <a:latin typeface="Calibri"/>
                <a:cs typeface="Calibri"/>
              </a:rPr>
            </a:br>
            <a:r>
              <a:rPr lang="en-US" sz="3200" dirty="0">
                <a:latin typeface="Calibri"/>
                <a:cs typeface="Calibri"/>
              </a:rPr>
              <a:t>by alerting CO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0393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>
                <a:latin typeface="Calibri"/>
                <a:cs typeface="Calibri"/>
              </a:rPr>
              <a:t>ES 20-10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62775" y="5256276"/>
            <a:ext cx="1724025" cy="129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9536" y="1524000"/>
            <a:ext cx="7827264" cy="45243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latin typeface="Calibri"/>
                <a:cs typeface="Calibri"/>
              </a:rPr>
              <a:t>March 27, 2020 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latin typeface="Calibri"/>
                <a:cs typeface="Calibri"/>
              </a:rPr>
              <a:t>Advises colleges against implementing blanket P/NP because of "potentially adverse transfer implications" including needing to retake courses and different transfer institutions' potential application of NP in GPA </a:t>
            </a:r>
            <a:endParaRPr lang="en-US" sz="3200" dirty="0">
              <a:latin typeface="Calibri"/>
              <a:cs typeface="Calibri"/>
            </a:endParaRPr>
          </a:p>
          <a:p>
            <a:endParaRPr lang="en-US" sz="3200" dirty="0"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1454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>
                <a:latin typeface="Calibri"/>
                <a:cs typeface="Calibri"/>
              </a:rPr>
              <a:t>ES 20-10</a:t>
            </a:r>
            <a:endParaRPr lang="en-US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962775" y="5256276"/>
            <a:ext cx="1724025" cy="1295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9536" y="1524000"/>
            <a:ext cx="7827264" cy="55092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latin typeface="Calibri"/>
                <a:cs typeface="Calibri"/>
              </a:rPr>
              <a:t>Delineates allowable use of I (incomplete) and IP (in progress) </a:t>
            </a:r>
            <a:endParaRPr lang="en-US" sz="3200" dirty="0"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latin typeface="Calibri"/>
                <a:cs typeface="Calibri"/>
              </a:rPr>
              <a:t>I – Instructor must record grade if nothing else is submitted, conditions for removal of I grade within 1 year. Should be determined on student by student basis </a:t>
            </a:r>
            <a:endParaRPr lang="en-US" sz="3200" dirty="0"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>
                <a:latin typeface="Calibri"/>
                <a:cs typeface="Calibri"/>
              </a:rPr>
              <a:t>IP – For courses that have been extended beyond end of semester and are, therefore, still in progress </a:t>
            </a:r>
            <a:endParaRPr lang="en-US" sz="3200" dirty="0">
              <a:latin typeface="Calibri"/>
              <a:cs typeface="Calibri"/>
            </a:endParaRPr>
          </a:p>
          <a:p>
            <a:endParaRPr lang="en-US" sz="3200" dirty="0">
              <a:latin typeface="Calibri"/>
              <a:cs typeface="Calibri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4413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5400" b="1"/>
              <a:t>WHAT IS YOUR COLLEGE DOING?  </a:t>
            </a:r>
            <a:endParaRPr lang="en-US" sz="5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7900" y="5832764"/>
            <a:ext cx="1003596" cy="75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77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en-US" sz="8800" b="1" cap="all"/>
              <a:t>HOW ARE YOU iNFORMING STUDENTS? </a:t>
            </a:r>
            <a:endParaRPr lang="en-US" sz="8800" b="1" cap="all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7900" y="5832764"/>
            <a:ext cx="1003596" cy="754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329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5">
  <a:themeElements>
    <a:clrScheme name="Custom 4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141AD2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5" id="{213A183A-1CFB-4CD6-A1B9-3F90E6114F51}" vid="{F0541254-7032-432E-8130-4D693CAE14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8325</TotalTime>
  <Words>718</Words>
  <Application>Microsoft Office PowerPoint</Application>
  <PresentationFormat>On-screen Show (4:3)</PresentationFormat>
  <Paragraphs>55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Theme5</vt:lpstr>
      <vt:lpstr>GRADING OPTIONS DURING COVID-19 Small GROUP DISCUSSION  </vt:lpstr>
      <vt:lpstr>Today's Plan </vt:lpstr>
      <vt:lpstr>INTRODUCTION</vt:lpstr>
      <vt:lpstr>EO 2020-01</vt:lpstr>
      <vt:lpstr>EO 2020-02</vt:lpstr>
      <vt:lpstr>ES 20-10</vt:lpstr>
      <vt:lpstr>ES 20-10</vt:lpstr>
      <vt:lpstr>PowerPoint Presentation</vt:lpstr>
      <vt:lpstr>PowerPoint Presentation</vt:lpstr>
      <vt:lpstr>Resources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Brown Act: Making the  Process Work for You</dc:title>
  <dc:creator>miche</dc:creator>
  <cp:lastModifiedBy>Kiana Traylor</cp:lastModifiedBy>
  <cp:revision>529</cp:revision>
  <dcterms:modified xsi:type="dcterms:W3CDTF">2020-05-06T18:23:41Z</dcterms:modified>
</cp:coreProperties>
</file>