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2" autoAdjust="0"/>
    <p:restoredTop sz="86420" autoAdjust="0"/>
  </p:normalViewPr>
  <p:slideViewPr>
    <p:cSldViewPr snapToGrid="0" snapToObjects="1"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26,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terraverde.louise@gmail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SHOW ME THE MONEY!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GRANT DEVELOPMENT AND FUNDING FOR CTE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Pulling it together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398350"/>
            <a:ext cx="75209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Application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Narrative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Budget</a:t>
            </a:r>
            <a:endParaRPr lang="en-US" dirty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Impacts &amp; Outcomes—Tools &amp; Measures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Timeline for Initiative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Partners; Letters of Support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Documents &amp; Documentation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BEFORE SUBMISSION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398350"/>
            <a:ext cx="7520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Review, Revise, Review, Revise, Repeat, as necessary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Compile Packet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Review for all Elements and Format</a:t>
            </a:r>
            <a:endParaRPr lang="en-US" dirty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Save an Electronic Copy; Hard File Copy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86667" y="5334000"/>
            <a:ext cx="470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SUBMIT!</a:t>
            </a:r>
            <a:endParaRPr lang="en-US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After submission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398350"/>
            <a:ext cx="7520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Be Respectful! Do Not Drive Funders Crazy!!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Notification</a:t>
            </a:r>
          </a:p>
          <a:p>
            <a:pPr lvl="2"/>
            <a:r>
              <a:rPr lang="en-US" dirty="0" smtClean="0"/>
              <a:t>	Thank You Note—Regardless of Outcome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awarded!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182345"/>
            <a:ext cx="79315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Celebrate with Your Team!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Get House in Order</a:t>
            </a:r>
            <a:r>
              <a:rPr lang="is-IS" dirty="0" smtClean="0">
                <a:sym typeface="Wingdings"/>
              </a:rPr>
              <a:t>…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/>
              <a:t>	Agreement or Contract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Set-up Fund Tracking &amp; Invoicing w/ College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Set Up the Grant File!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Schedule Team Meetings!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Set Up Required Reporting &amp; Regular Check-Ins w/ Funder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>
                <a:sym typeface="Wingdings"/>
              </a:rPr>
              <a:t>The Real Work Begins</a:t>
            </a:r>
            <a:r>
              <a:rPr lang="is-IS" dirty="0" smtClean="0">
                <a:sym typeface="Wingdings"/>
              </a:rPr>
              <a:t>…Begin </a:t>
            </a:r>
            <a:r>
              <a:rPr lang="en-US" dirty="0" smtClean="0">
                <a:sym typeface="Wingdings"/>
              </a:rPr>
              <a:t>Fulfilling the Grant w/ Your Program   	and Funded Initiative</a:t>
            </a:r>
            <a:endParaRPr lang="en-US" dirty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9733" y="5300133"/>
            <a:ext cx="4974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96A1B"/>
                </a:solidFill>
              </a:rPr>
              <a:t>REPEAT!</a:t>
            </a:r>
            <a:endParaRPr lang="en-US" sz="4800" b="1" dirty="0">
              <a:solidFill>
                <a:srgbClr val="F96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182345"/>
            <a:ext cx="793157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Private Foundation Grants</a:t>
            </a:r>
            <a:endParaRPr lang="en-US" sz="2800" dirty="0"/>
          </a:p>
          <a:p>
            <a:r>
              <a:rPr lang="en-US" dirty="0"/>
              <a:t>Foundation Center</a:t>
            </a:r>
          </a:p>
          <a:p>
            <a:r>
              <a:rPr lang="en-US" i="1" dirty="0" err="1">
                <a:solidFill>
                  <a:schemeClr val="accent6"/>
                </a:solidFill>
              </a:rPr>
              <a:t>foundationcenter.org</a:t>
            </a:r>
            <a:endParaRPr lang="en-US" i="1" dirty="0">
              <a:solidFill>
                <a:schemeClr val="accent6"/>
              </a:solidFill>
            </a:endParaRPr>
          </a:p>
          <a:p>
            <a:r>
              <a:rPr lang="en-US" dirty="0"/>
              <a:t>$1,500/year to subscribe; multi-user plans available</a:t>
            </a:r>
          </a:p>
          <a:p>
            <a:r>
              <a:rPr lang="en-US" dirty="0" smtClean="0">
                <a:solidFill>
                  <a:srgbClr val="F96A1B"/>
                </a:solidFill>
                <a:latin typeface="Wingdings"/>
                <a:ea typeface="Wingdings"/>
                <a:cs typeface="Wingdings"/>
                <a:sym typeface="Wingdings"/>
              </a:rPr>
              <a:t>  </a:t>
            </a:r>
            <a:r>
              <a:rPr lang="en-US" dirty="0" smtClean="0"/>
              <a:t>Search </a:t>
            </a:r>
            <a:r>
              <a:rPr lang="en-US" dirty="0"/>
              <a:t>by category of grant, i.e. Education, or individual company or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private </a:t>
            </a:r>
            <a:r>
              <a:rPr lang="en-US" dirty="0"/>
              <a:t>foundation name</a:t>
            </a:r>
          </a:p>
          <a:p>
            <a:r>
              <a:rPr lang="en-US" dirty="0"/>
              <a:t>	</a:t>
            </a:r>
            <a:r>
              <a:rPr lang="en-US" dirty="0" err="1"/>
              <a:t>Grantmaker</a:t>
            </a:r>
            <a:r>
              <a:rPr lang="en-US" dirty="0"/>
              <a:t> Name: Ford</a:t>
            </a:r>
          </a:p>
          <a:p>
            <a:r>
              <a:rPr lang="en-US" dirty="0"/>
              <a:t>	Type of </a:t>
            </a:r>
            <a:r>
              <a:rPr lang="en-US" dirty="0" err="1"/>
              <a:t>Grantmaker</a:t>
            </a:r>
            <a:r>
              <a:rPr lang="en-US" dirty="0"/>
              <a:t>: ‘Company-sponsored Foundation’</a:t>
            </a:r>
          </a:p>
          <a:p>
            <a:r>
              <a:rPr lang="en-US" dirty="0"/>
              <a:t>	</a:t>
            </a:r>
            <a:r>
              <a:rPr lang="en-US" dirty="0" smtClean="0"/>
              <a:t>Foundation: </a:t>
            </a:r>
            <a:r>
              <a:rPr lang="en-US" dirty="0"/>
              <a:t>Ford Motor Company Foundation</a:t>
            </a:r>
          </a:p>
          <a:p>
            <a:r>
              <a:rPr lang="en-US" dirty="0"/>
              <a:t>	</a:t>
            </a:r>
            <a:r>
              <a:rPr lang="en-US" b="1" dirty="0" smtClean="0">
                <a:solidFill>
                  <a:srgbClr val="F96A1B"/>
                </a:solidFill>
              </a:rPr>
              <a:t>Result</a:t>
            </a:r>
            <a:r>
              <a:rPr lang="en-US" dirty="0" smtClean="0"/>
              <a:t>: </a:t>
            </a:r>
            <a:r>
              <a:rPr lang="en-US" i="1" dirty="0"/>
              <a:t>Capital Grants</a:t>
            </a:r>
            <a:r>
              <a:rPr lang="en-US" dirty="0"/>
              <a:t> (capacity w/ emphasis on education, </a:t>
            </a:r>
          </a:p>
          <a:p>
            <a:r>
              <a:rPr lang="en-US" dirty="0"/>
              <a:t>	</a:t>
            </a:r>
            <a:r>
              <a:rPr lang="en-US" dirty="0" smtClean="0"/>
              <a:t>automotive </a:t>
            </a:r>
            <a:r>
              <a:rPr lang="en-US" dirty="0"/>
              <a:t>safety, capital projects—construction of new or </a:t>
            </a:r>
          </a:p>
          <a:p>
            <a:r>
              <a:rPr lang="en-US" dirty="0" smtClean="0"/>
              <a:t>	renovation </a:t>
            </a:r>
            <a:r>
              <a:rPr lang="en-US" dirty="0"/>
              <a:t>of old, and equipment purchases)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10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182345"/>
            <a:ext cx="79315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Federal </a:t>
            </a:r>
            <a:r>
              <a:rPr lang="en-US" sz="2800" u="sng" dirty="0"/>
              <a:t>Grants</a:t>
            </a:r>
            <a:endParaRPr lang="en-US" sz="2800" dirty="0"/>
          </a:p>
          <a:p>
            <a:r>
              <a:rPr lang="en-US" i="1" dirty="0" err="1">
                <a:solidFill>
                  <a:srgbClr val="506E94"/>
                </a:solidFill>
              </a:rPr>
              <a:t>grants.gov</a:t>
            </a:r>
            <a:endParaRPr lang="en-US" i="1" dirty="0">
              <a:solidFill>
                <a:srgbClr val="506E94"/>
              </a:solidFill>
            </a:endParaRPr>
          </a:p>
          <a:p>
            <a:r>
              <a:rPr lang="en-US" dirty="0"/>
              <a:t>Free</a:t>
            </a:r>
          </a:p>
          <a:p>
            <a:r>
              <a:rPr lang="en-US" dirty="0"/>
              <a:t>Search by category of grant (program), i.e. Education, or by agency</a:t>
            </a:r>
          </a:p>
          <a:p>
            <a:r>
              <a:rPr lang="en-US" dirty="0" smtClean="0">
                <a:solidFill>
                  <a:srgbClr val="F96A1B"/>
                </a:solidFill>
                <a:latin typeface="Wingdings"/>
                <a:ea typeface="Wingdings"/>
                <a:cs typeface="Wingdings"/>
                <a:sym typeface="Wingdings"/>
              </a:rPr>
              <a:t>  </a:t>
            </a:r>
            <a:r>
              <a:rPr lang="en-US" u="sng" dirty="0" smtClean="0"/>
              <a:t>For </a:t>
            </a:r>
            <a:r>
              <a:rPr lang="en-US" u="sng" dirty="0"/>
              <a:t>example</a:t>
            </a:r>
            <a:r>
              <a:rPr lang="en-US" dirty="0"/>
              <a:t>: </a:t>
            </a:r>
          </a:p>
          <a:p>
            <a:r>
              <a:rPr lang="en-US" dirty="0"/>
              <a:t>	Opportunity Status: Posted</a:t>
            </a:r>
          </a:p>
          <a:p>
            <a:r>
              <a:rPr lang="en-US" dirty="0"/>
              <a:t>	Funding Instrument Type: Cooperative Agreement </a:t>
            </a:r>
            <a:r>
              <a:rPr lang="en-US" dirty="0" smtClean="0"/>
              <a:t>or </a:t>
            </a:r>
            <a:r>
              <a:rPr lang="en-US" dirty="0"/>
              <a:t>Grant</a:t>
            </a:r>
          </a:p>
          <a:p>
            <a:r>
              <a:rPr lang="en-US" dirty="0"/>
              <a:t>	Eligibility: Public and State controlled institutions of higher education</a:t>
            </a:r>
          </a:p>
          <a:p>
            <a:r>
              <a:rPr lang="en-US" dirty="0"/>
              <a:t>	Category: Agriculture</a:t>
            </a:r>
          </a:p>
          <a:p>
            <a:r>
              <a:rPr lang="en-US" dirty="0"/>
              <a:t>	Agency: Department of Agriculture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Result</a:t>
            </a:r>
            <a:r>
              <a:rPr lang="en-US" dirty="0"/>
              <a:t>: Youth Farm Safety Education and Certification cooperative </a:t>
            </a:r>
          </a:p>
          <a:p>
            <a:r>
              <a:rPr lang="en-US" dirty="0" smtClean="0"/>
              <a:t>	agreement </a:t>
            </a:r>
            <a:r>
              <a:rPr lang="en-US" dirty="0"/>
              <a:t>opportunity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59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60" y="0"/>
            <a:ext cx="6274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182345"/>
            <a:ext cx="793157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State </a:t>
            </a:r>
            <a:r>
              <a:rPr lang="en-US" sz="2800" u="sng" dirty="0"/>
              <a:t>Grants</a:t>
            </a:r>
            <a:endParaRPr lang="en-US" sz="2800" dirty="0"/>
          </a:p>
          <a:p>
            <a:r>
              <a:rPr lang="en-US" i="1" dirty="0" err="1">
                <a:solidFill>
                  <a:schemeClr val="accent6"/>
                </a:solidFill>
              </a:rPr>
              <a:t>ca.gov</a:t>
            </a:r>
            <a:r>
              <a:rPr lang="en-US" i="1" dirty="0">
                <a:solidFill>
                  <a:schemeClr val="accent6"/>
                </a:solidFill>
              </a:rPr>
              <a:t>/grants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In addition to the CCTE Incentive Grant program, search by category of grant (program area), i.e. Business, Employment, and Training/Jobs and Training Grants—or—Health/Healthcare Workforce </a:t>
            </a:r>
            <a:r>
              <a:rPr lang="en-US" dirty="0" smtClean="0"/>
              <a:t>Development;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simply </a:t>
            </a:r>
            <a:r>
              <a:rPr lang="en-US" dirty="0" smtClean="0"/>
              <a:t>Education</a:t>
            </a:r>
            <a:endParaRPr lang="en-US" dirty="0"/>
          </a:p>
          <a:p>
            <a:r>
              <a:rPr lang="en-US" dirty="0" smtClean="0">
                <a:solidFill>
                  <a:srgbClr val="F96A1B"/>
                </a:solidFill>
                <a:latin typeface="Wingdings"/>
                <a:ea typeface="Wingdings"/>
                <a:cs typeface="Wingdings"/>
                <a:sym typeface="Wingdings"/>
              </a:rPr>
              <a:t>  </a:t>
            </a:r>
            <a:r>
              <a:rPr lang="en-US" u="sng" dirty="0" smtClean="0"/>
              <a:t>For </a:t>
            </a:r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	Area: Health</a:t>
            </a:r>
          </a:p>
          <a:p>
            <a:r>
              <a:rPr lang="en-US" dirty="0"/>
              <a:t>	Sub-Area: Healthcare Workforce Development</a:t>
            </a:r>
          </a:p>
          <a:p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Result</a:t>
            </a:r>
            <a:r>
              <a:rPr lang="en-US" dirty="0"/>
              <a:t>: Song-Brown Health Care Workforce Training Act to fund, among </a:t>
            </a:r>
          </a:p>
          <a:p>
            <a:r>
              <a:rPr lang="en-US" dirty="0"/>
              <a:t>	</a:t>
            </a:r>
            <a:r>
              <a:rPr lang="en-US" dirty="0" smtClean="0"/>
              <a:t>other </a:t>
            </a:r>
            <a:r>
              <a:rPr lang="en-US" dirty="0"/>
              <a:t>priorities, family nurse practitioner, physician assistant and </a:t>
            </a:r>
            <a:r>
              <a:rPr lang="en-US" dirty="0" smtClean="0"/>
              <a:t>	registered nurse </a:t>
            </a:r>
            <a:r>
              <a:rPr lang="en-US" dirty="0"/>
              <a:t>education programs throughout California.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9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182345"/>
            <a:ext cx="7931573" cy="455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Local Support</a:t>
            </a:r>
          </a:p>
          <a:p>
            <a:endParaRPr lang="en-US" sz="2800" dirty="0"/>
          </a:p>
          <a:p>
            <a:r>
              <a:rPr lang="en-US" dirty="0" smtClean="0">
                <a:solidFill>
                  <a:srgbClr val="F96A1B"/>
                </a:solidFill>
                <a:latin typeface="Wingdings"/>
                <a:ea typeface="Wingdings"/>
                <a:cs typeface="Wingdings"/>
                <a:sym typeface="Wingdings"/>
              </a:rPr>
              <a:t>  </a:t>
            </a:r>
            <a:r>
              <a:rPr lang="en-US" dirty="0" smtClean="0"/>
              <a:t>Identify </a:t>
            </a:r>
            <a:r>
              <a:rPr lang="en-US" dirty="0"/>
              <a:t>local stakeholders/potential partners for </a:t>
            </a:r>
            <a:r>
              <a:rPr lang="en-US" dirty="0" smtClean="0"/>
              <a:t>program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6A1B"/>
                </a:solidFill>
                <a:latin typeface="Wingdings"/>
                <a:ea typeface="Wingdings"/>
                <a:cs typeface="Wingdings"/>
                <a:sym typeface="Wingdings"/>
              </a:rPr>
              <a:t>  </a:t>
            </a:r>
            <a:r>
              <a:rPr lang="en-US" dirty="0" smtClean="0"/>
              <a:t>Identify </a:t>
            </a:r>
            <a:r>
              <a:rPr lang="en-US" dirty="0"/>
              <a:t>ways your program assists them; specifically how they can assist </a:t>
            </a:r>
            <a:r>
              <a:rPr lang="en-US" dirty="0" smtClean="0"/>
              <a:t>   	the program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6A1B"/>
                </a:solidFill>
                <a:latin typeface="Wingdings"/>
                <a:ea typeface="Wingdings"/>
                <a:cs typeface="Wingdings"/>
                <a:sym typeface="Wingdings"/>
              </a:rPr>
              <a:t>  </a:t>
            </a:r>
            <a:r>
              <a:rPr lang="en-US" dirty="0" smtClean="0"/>
              <a:t>Meet </a:t>
            </a:r>
            <a:r>
              <a:rPr lang="en-US" dirty="0"/>
              <a:t>one-on-one and establish a relationship! Engage them with the </a:t>
            </a:r>
            <a:r>
              <a:rPr lang="en-US" dirty="0" smtClean="0"/>
              <a:t>	program </a:t>
            </a:r>
            <a:r>
              <a:rPr lang="en-US" dirty="0"/>
              <a:t>and your students!</a:t>
            </a:r>
          </a:p>
          <a:p>
            <a:r>
              <a:rPr lang="en-US" dirty="0"/>
              <a:t> </a:t>
            </a: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182345"/>
            <a:ext cx="7931573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QUESTIONS?</a:t>
            </a:r>
          </a:p>
          <a:p>
            <a:endParaRPr lang="en-US" sz="2800" dirty="0"/>
          </a:p>
          <a:p>
            <a:r>
              <a:rPr lang="en-US" dirty="0" smtClean="0">
                <a:solidFill>
                  <a:srgbClr val="F96A1B"/>
                </a:solidFill>
                <a:latin typeface="Wingdings"/>
                <a:ea typeface="Wingdings"/>
                <a:cs typeface="Wingdings"/>
                <a:sym typeface="Wingdings"/>
              </a:rPr>
              <a:t>  </a:t>
            </a:r>
            <a:r>
              <a:rPr lang="en-US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CONTACT INFORMATION: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LOUISE JENSEN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2"/>
              </a:rPr>
              <a:t>terraverde.louise@gmail.com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(201) 910-1716</a:t>
            </a:r>
            <a:r>
              <a:rPr lang="en-US" dirty="0"/>
              <a:t> </a:t>
            </a: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FUNDING—ONE OF THE BIG CHALLENGES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203" b="26203"/>
          <a:stretch>
            <a:fillRect/>
          </a:stretch>
        </p:blipFill>
        <p:spPr>
          <a:xfrm>
            <a:off x="1262229" y="1693334"/>
            <a:ext cx="6723752" cy="3200400"/>
          </a:xfrm>
        </p:spPr>
      </p:pic>
      <p:sp>
        <p:nvSpPr>
          <p:cNvPr id="5" name="TextBox 4"/>
          <p:cNvSpPr txBox="1"/>
          <p:nvPr/>
        </p:nvSpPr>
        <p:spPr>
          <a:xfrm>
            <a:off x="948267" y="1049866"/>
            <a:ext cx="72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GRANTS—ONE TOOL IN YOUR FUND DEVELOPMENT 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story?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does it matter</a:t>
            </a:r>
            <a:r>
              <a:rPr lang="is-IS" smtClean="0"/>
              <a:t>…to the college; students, community?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283546"/>
            <a:ext cx="3200400" cy="3288454"/>
          </a:xfrm>
          <a:solidFill>
            <a:schemeClr val="accent6">
              <a:alpha val="40000"/>
            </a:schemeClr>
          </a:solidFill>
          <a:ln w="12700" cmpd="sng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96A1B"/>
                </a:solidFill>
              </a:rPr>
              <a:t>YOUR COLLEGE’S </a:t>
            </a:r>
          </a:p>
          <a:p>
            <a:r>
              <a:rPr lang="en-US" dirty="0"/>
              <a:t>	</a:t>
            </a:r>
            <a:r>
              <a:rPr lang="en-US" sz="2400" dirty="0" smtClean="0"/>
              <a:t>MISSION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VISION</a:t>
            </a:r>
          </a:p>
          <a:p>
            <a:r>
              <a:rPr lang="en-US" sz="2400" dirty="0" smtClean="0"/>
              <a:t>	STRATEGIC PLAN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IMPACT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239512" y="1283546"/>
            <a:ext cx="3200400" cy="3288454"/>
          </a:xfrm>
          <a:solidFill>
            <a:schemeClr val="accent6">
              <a:alpha val="40000"/>
            </a:schemeClr>
          </a:solidFill>
          <a:ln w="12700" cmpd="sng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YOUR PROGRAM’S</a:t>
            </a:r>
          </a:p>
          <a:p>
            <a:r>
              <a:rPr lang="en-US" sz="2400" dirty="0"/>
              <a:t>	MISSION </a:t>
            </a:r>
          </a:p>
          <a:p>
            <a:r>
              <a:rPr lang="en-US" sz="2400" dirty="0"/>
              <a:t>	VISION</a:t>
            </a:r>
          </a:p>
          <a:p>
            <a:r>
              <a:rPr lang="en-US" sz="2400" dirty="0"/>
              <a:t>	STRATEGIC </a:t>
            </a:r>
            <a:r>
              <a:rPr lang="en-US" sz="2400" dirty="0" smtClean="0"/>
              <a:t>PLAN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IMPACT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OUTCOMES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785707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dirty="0" err="1" smtClean="0"/>
              <a:t>cte</a:t>
            </a:r>
            <a:r>
              <a:rPr lang="en-US" dirty="0" smtClean="0"/>
              <a:t> story</a:t>
            </a:r>
            <a:br>
              <a:rPr lang="en-US" dirty="0" smtClean="0"/>
            </a:br>
            <a:r>
              <a:rPr lang="en-US" i="1" dirty="0" smtClean="0">
                <a:solidFill>
                  <a:schemeClr val="accent6"/>
                </a:solidFill>
              </a:rPr>
              <a:t>HOW will it CHANGE LIVES/THE COMMUNITY?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023360" y="2760134"/>
            <a:ext cx="1216152" cy="484632"/>
          </a:xfrm>
          <a:prstGeom prst="left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strategy?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Grant strategy—institutional and your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Sustainable grant strategy—</a:t>
            </a:r>
            <a:br>
              <a:rPr lang="en-US" dirty="0" smtClean="0"/>
            </a:br>
            <a:r>
              <a:rPr lang="en-US" dirty="0" smtClean="0"/>
              <a:t>A key to A sustainable program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398350"/>
            <a:ext cx="75209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Clarify p</a:t>
            </a:r>
            <a:r>
              <a:rPr lang="en-US" dirty="0" smtClean="0"/>
              <a:t>rogram </a:t>
            </a:r>
            <a:r>
              <a:rPr lang="en-US" dirty="0"/>
              <a:t>vision, mission, goals and objectives 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Identify </a:t>
            </a:r>
            <a:r>
              <a:rPr lang="en-US" dirty="0"/>
              <a:t>‘fundable’ initiatives within the </a:t>
            </a:r>
            <a:r>
              <a:rPr lang="en-US" dirty="0" smtClean="0"/>
              <a:t>program</a:t>
            </a:r>
          </a:p>
          <a:p>
            <a:pPr lvl="2"/>
            <a:r>
              <a:rPr lang="en-US" dirty="0" smtClean="0"/>
              <a:t>	Measureable </a:t>
            </a:r>
            <a:r>
              <a:rPr lang="en-US" dirty="0"/>
              <a:t>impact</a:t>
            </a:r>
          </a:p>
          <a:p>
            <a:pPr lvl="3"/>
            <a:r>
              <a:rPr lang="en-US" dirty="0" smtClean="0"/>
              <a:t>	Measureable outcomes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Timeframes </a:t>
            </a:r>
            <a:r>
              <a:rPr lang="en-US" dirty="0"/>
              <a:t>for program ‘fundable’ initiatives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Program &amp; Administrative Budget &amp; Matching Funds Required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Identify Roles </a:t>
            </a:r>
            <a:r>
              <a:rPr lang="en-US" dirty="0"/>
              <a:t>for </a:t>
            </a:r>
            <a:r>
              <a:rPr lang="en-US" dirty="0" smtClean="0"/>
              <a:t>Team Members Identify Grant </a:t>
            </a:r>
            <a:r>
              <a:rPr lang="en-US" dirty="0"/>
              <a:t>P</a:t>
            </a:r>
            <a:r>
              <a:rPr lang="en-US" dirty="0" smtClean="0"/>
              <a:t>rospects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Secure </a:t>
            </a:r>
            <a:r>
              <a:rPr lang="en-US" dirty="0"/>
              <a:t>all </a:t>
            </a:r>
            <a:r>
              <a:rPr lang="en-US" dirty="0" smtClean="0"/>
              <a:t>guidelines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Develop Timeline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Build Relationships with Prospective Funders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Assess each Prospect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59" y="1283546"/>
            <a:ext cx="7051041" cy="3288454"/>
          </a:xfrm>
          <a:solidFill>
            <a:schemeClr val="accent6">
              <a:alpha val="40000"/>
            </a:schemeClr>
          </a:solidFill>
          <a:ln w="127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2400" dirty="0" smtClean="0">
                <a:sym typeface="Wingdings"/>
              </a:rPr>
              <a:t>   </a:t>
            </a:r>
            <a:r>
              <a:rPr lang="en-US" sz="2400" dirty="0" smtClean="0"/>
              <a:t>FIT WITHIN COLLEGE’S STRATEGY?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sz="2400" dirty="0" smtClean="0"/>
              <a:t>COLLEGE RESOURCES AVAILABLE?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sz="2400" dirty="0" smtClean="0"/>
              <a:t>PARTNERSHIP OPPORTUNITY?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sz="2400" dirty="0" smtClean="0"/>
              <a:t>EXISTING RELATIONSHIPS?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sz="2400" dirty="0" smtClean="0"/>
              <a:t>TEMPLATES, COLLEGE DATA, ETC. AVAILABLE?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785707"/>
          </a:xfrm>
        </p:spPr>
        <p:txBody>
          <a:bodyPr/>
          <a:lstStyle/>
          <a:p>
            <a:r>
              <a:rPr lang="en-US" dirty="0" smtClean="0"/>
              <a:t>BEFORE INITIATING YOUR grant strategy!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the goods!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 grant development and stewardship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6508"/>
          </a:xfrm>
        </p:spPr>
        <p:txBody>
          <a:bodyPr/>
          <a:lstStyle/>
          <a:p>
            <a:r>
              <a:rPr lang="en-US" dirty="0" smtClean="0"/>
              <a:t>THE BEGINNING—be prepared!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60" y="1398350"/>
            <a:ext cx="752093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Review Guidelines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Identify Documents Required</a:t>
            </a:r>
          </a:p>
          <a:p>
            <a:pPr lvl="2"/>
            <a:r>
              <a:rPr lang="en-US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b="1" dirty="0" smtClean="0"/>
              <a:t>Identify Keywords!</a:t>
            </a:r>
            <a:endParaRPr lang="en-US" b="1" dirty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>
                <a:sym typeface="Wingdings"/>
              </a:rPr>
              <a:t>Clarify Requirements—Matching Funds; Administrative Limits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en-US" dirty="0" smtClean="0"/>
              <a:t>Review Submission Guidance</a:t>
            </a:r>
            <a:endParaRPr lang="en-US" dirty="0" smtClean="0">
              <a:solidFill>
                <a:srgbClr val="000000"/>
              </a:solidFill>
              <a:ea typeface="Wingdings"/>
              <a:cs typeface="Wingdings"/>
              <a:sym typeface="Wingdings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344</TotalTime>
  <Words>356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SHOW ME THE MONEY!</vt:lpstr>
      <vt:lpstr>FUNDING—ONE OF THE BIG CHALLENGES</vt:lpstr>
      <vt:lpstr>What’s the story?</vt:lpstr>
      <vt:lpstr>YOUR cte story HOW will it CHANGE LIVES/THE COMMUNITY?</vt:lpstr>
      <vt:lpstr>What’s your strategy?</vt:lpstr>
      <vt:lpstr>Sustainable grant strategy— A key to A sustainable program</vt:lpstr>
      <vt:lpstr>BEFORE INITIATING YOUR grant strategy!</vt:lpstr>
      <vt:lpstr>Delivering the goods!</vt:lpstr>
      <vt:lpstr>THE BEGINNING—be prepared!</vt:lpstr>
      <vt:lpstr>Pulling it together</vt:lpstr>
      <vt:lpstr>BEFORE SUBMISSION</vt:lpstr>
      <vt:lpstr>After submission…</vt:lpstr>
      <vt:lpstr>awarded!</vt:lpstr>
      <vt:lpstr>RESOURCES</vt:lpstr>
      <vt:lpstr>RESOURCES</vt:lpstr>
      <vt:lpstr>PowerPoint Presentation</vt:lpstr>
      <vt:lpstr>RESOURCES</vt:lpstr>
      <vt:lpstr>RESOURCES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ME THE MONEY!</dc:title>
  <dc:creator>Louise</dc:creator>
  <cp:lastModifiedBy>Chad Lewis</cp:lastModifiedBy>
  <cp:revision>32</cp:revision>
  <dcterms:created xsi:type="dcterms:W3CDTF">2016-04-28T21:06:06Z</dcterms:created>
  <dcterms:modified xsi:type="dcterms:W3CDTF">2016-05-26T15:49:23Z</dcterms:modified>
</cp:coreProperties>
</file>