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96" r:id="rId2"/>
    <p:sldId id="520" r:id="rId3"/>
    <p:sldId id="519" r:id="rId4"/>
    <p:sldId id="444" r:id="rId5"/>
    <p:sldId id="435" r:id="rId6"/>
    <p:sldId id="438" r:id="rId7"/>
    <p:sldId id="514" r:id="rId8"/>
    <p:sldId id="465" r:id="rId9"/>
    <p:sldId id="466" r:id="rId10"/>
    <p:sldId id="472" r:id="rId11"/>
    <p:sldId id="511" r:id="rId12"/>
    <p:sldId id="510" r:id="rId13"/>
    <p:sldId id="509" r:id="rId14"/>
    <p:sldId id="512" r:id="rId15"/>
    <p:sldId id="513" r:id="rId16"/>
    <p:sldId id="493" r:id="rId17"/>
    <p:sldId id="504" r:id="rId18"/>
    <p:sldId id="521" r:id="rId19"/>
    <p:sldId id="518" r:id="rId20"/>
    <p:sldId id="505" r:id="rId21"/>
    <p:sldId id="523" r:id="rId22"/>
    <p:sldId id="517" r:id="rId23"/>
    <p:sldId id="462" r:id="rId24"/>
    <p:sldId id="450" r:id="rId25"/>
    <p:sldId id="467" r:id="rId26"/>
    <p:sldId id="441" r:id="rId27"/>
    <p:sldId id="468" r:id="rId28"/>
    <p:sldId id="479" r:id="rId29"/>
    <p:sldId id="451" r:id="rId30"/>
    <p:sldId id="501" r:id="rId31"/>
    <p:sldId id="524" r:id="rId32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12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2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39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51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cooper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53"/>
    <a:srgbClr val="F6B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71577" autoAdjust="0"/>
  </p:normalViewPr>
  <p:slideViewPr>
    <p:cSldViewPr showGuides="1">
      <p:cViewPr varScale="1">
        <p:scale>
          <a:sx n="50" d="100"/>
          <a:sy n="50" d="100"/>
        </p:scale>
        <p:origin x="-2024" y="-112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12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7CCF776-F421-447A-B522-4D71BDAD9007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C105EB5-F818-4AFA-B69F-F69654B3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 smtClean="0"/>
            </a:lvl1pPr>
          </a:lstStyle>
          <a:p>
            <a:pPr>
              <a:defRPr/>
            </a:pPr>
            <a:fld id="{F484261B-B871-B548-8DA1-1BB4AA4EAE4F}" type="datetime1">
              <a:rPr lang="en-US"/>
              <a:pPr>
                <a:defRPr/>
              </a:pPr>
              <a:t>7/21/17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F0377A-A42B-6744-800A-A6021C5F4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129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260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390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518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Jeff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1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0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6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5427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2667" indent="-28083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026" indent="-22435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9863" indent="-22435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1701" indent="-22435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538" indent="-224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375" indent="-224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7213" indent="-224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9050" indent="-224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03675">
              <a:defRPr/>
            </a:pPr>
            <a:endParaRPr lang="en-US" altLang="en-US" sz="1800" kern="0" dirty="0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0574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4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1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1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0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41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48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8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8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56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28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92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8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5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65F9-2CFB-4322-8E1C-CA470D2946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20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5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5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61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13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73D23-609D-194B-B463-EB3A5048EDC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0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7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0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7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1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9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r>
              <a:rPr lang="en-US" noProof="0" dirty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2768604"/>
            <a:ext cx="10464801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 xmlns:p14="http://schemas.microsoft.com/office/powerpoint/2010/main"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2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6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9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51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071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03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935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367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79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92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05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187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31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/>
          </p:cNvSpPr>
          <p:nvPr/>
        </p:nvSpPr>
        <p:spPr bwMode="auto">
          <a:xfrm>
            <a:off x="635000" y="4267200"/>
            <a:ext cx="11582400" cy="487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6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Guided Pathways</a:t>
            </a:r>
          </a:p>
          <a:p>
            <a:pPr>
              <a:defRPr/>
            </a:pPr>
            <a:endParaRPr lang="en-US" sz="20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Julie Bruno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Academic Senate for California Community Colleges</a:t>
            </a: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Darla </a:t>
            </a:r>
            <a:r>
              <a:rPr lang="en-US" sz="28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Cooper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  The RP </a:t>
            </a:r>
            <a:r>
              <a:rPr lang="en-US" sz="2800" b="1" dirty="0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Group</a:t>
            </a: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Theresa </a:t>
            </a:r>
            <a:r>
              <a:rPr lang="en-US" sz="2800" b="1" dirty="0" err="1" smtClean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Tena</a:t>
            </a: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Institutional Effectiveness Partnership Initiative</a:t>
            </a: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52600"/>
            <a:ext cx="11582400" cy="1193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635000" y="3886200"/>
            <a:ext cx="115824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90248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What Guided Pathways Means for Students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4000" y="2286000"/>
            <a:ext cx="1226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Less confusion and </a:t>
            </a:r>
            <a:r>
              <a:rPr lang="en-US" sz="32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more </a:t>
            </a:r>
            <a:r>
              <a:rPr lang="en-US" sz="32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clarity</a:t>
            </a:r>
          </a:p>
          <a:p>
            <a:pPr lvl="0" algn="l"/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More guidance 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(especially for undecided students)</a:t>
            </a:r>
          </a:p>
          <a:p>
            <a:pPr lvl="0" algn="l"/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Accelerated time to and </a:t>
            </a:r>
            <a:r>
              <a:rPr lang="en-US" sz="32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greater likelihood for completion 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as a result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of:</a:t>
            </a:r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Improved placement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Basic skills/developmental education reform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Fewer credits that are not directly tied to educational goal</a:t>
            </a:r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lvl="1" algn="l"/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Improved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opportunities for </a:t>
            </a:r>
            <a:r>
              <a:rPr lang="en-US" sz="32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transfer and career </a:t>
            </a: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placement</a:t>
            </a:r>
          </a:p>
        </p:txBody>
      </p:sp>
    </p:spTree>
    <p:extLst>
      <p:ext uri="{BB962C8B-B14F-4D97-AF65-F5344CB8AC3E}">
        <p14:creationId xmlns:p14="http://schemas.microsoft.com/office/powerpoint/2010/main" val="320202677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2"/>
          <p:cNvSpPr>
            <a:spLocks noGrp="1"/>
          </p:cNvSpPr>
          <p:nvPr>
            <p:ph type="title"/>
          </p:nvPr>
        </p:nvSpPr>
        <p:spPr>
          <a:xfrm>
            <a:off x="2410015" y="1981200"/>
            <a:ext cx="8446944" cy="1005541"/>
          </a:xfrm>
          <a:solidFill>
            <a:srgbClr val="FFFF00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413" dirty="0">
                <a:latin typeface="Arial" charset="0"/>
                <a:cs typeface="Tahoma" charset="0"/>
              </a:rPr>
              <a:t>GENERAL EDUCATION REQUIREMENTS</a:t>
            </a:r>
            <a:br>
              <a:rPr lang="en-US" sz="3413" dirty="0">
                <a:latin typeface="Arial" charset="0"/>
                <a:cs typeface="Tahoma" charset="0"/>
              </a:rPr>
            </a:br>
            <a:r>
              <a:rPr lang="en-US" sz="2347" dirty="0">
                <a:latin typeface="Arial" charset="0"/>
                <a:cs typeface="Tahoma" charset="0"/>
              </a:rPr>
              <a:t>(Select 12 courses from this list of more than 300)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8610" name="Picture 3" descr="Screen Shot 2013-03-26 at 6.1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124200"/>
            <a:ext cx="8564880" cy="58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The Challenge of GE  </a:t>
            </a:r>
            <a:endParaRPr lang="en-US" sz="4400" b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8" y="1905000"/>
            <a:ext cx="7389091" cy="73395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Meta Majors</a:t>
            </a:r>
          </a:p>
        </p:txBody>
      </p:sp>
    </p:spTree>
    <p:extLst>
      <p:ext uri="{BB962C8B-B14F-4D97-AF65-F5344CB8AC3E}">
        <p14:creationId xmlns:p14="http://schemas.microsoft.com/office/powerpoint/2010/main" val="31982480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040678"/>
            <a:ext cx="10287000" cy="641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St. Petersburg College: An Example</a:t>
            </a:r>
          </a:p>
        </p:txBody>
      </p:sp>
    </p:spTree>
    <p:extLst>
      <p:ext uri="{BB962C8B-B14F-4D97-AF65-F5344CB8AC3E}">
        <p14:creationId xmlns:p14="http://schemas.microsoft.com/office/powerpoint/2010/main" val="3368104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86" y="2372402"/>
            <a:ext cx="4703979" cy="6090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30" y="2376190"/>
            <a:ext cx="4658353" cy="6087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St. Petersburg College: An Example</a:t>
            </a:r>
          </a:p>
        </p:txBody>
      </p:sp>
    </p:spTree>
    <p:extLst>
      <p:ext uri="{BB962C8B-B14F-4D97-AF65-F5344CB8AC3E}">
        <p14:creationId xmlns:p14="http://schemas.microsoft.com/office/powerpoint/2010/main" val="110879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474295"/>
            <a:ext cx="4432886" cy="610725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pperplate Gothic Bold" panose="020E0705020206020404" pitchFamily="34" charset="0"/>
              </a:rPr>
              <a:t>Simplifying Programs with </a:t>
            </a:r>
            <a:r>
              <a:rPr lang="en-US" sz="5400" dirty="0" smtClean="0">
                <a:latin typeface="Copperplate Gothic Bold" panose="020E0705020206020404" pitchFamily="34" charset="0"/>
              </a:rPr>
              <a:t>Default Options</a:t>
            </a:r>
            <a:r>
              <a:rPr lang="en-US" sz="5400" dirty="0">
                <a:latin typeface="Copperplate Gothic Bold" panose="020E0705020206020404" pitchFamily="34" charset="0"/>
              </a:rPr>
              <a:t/>
            </a:r>
            <a:br>
              <a:rPr lang="en-US" sz="5400" dirty="0">
                <a:latin typeface="Copperplate Gothic Bold" panose="020E0705020206020404" pitchFamily="34" charset="0"/>
              </a:rPr>
            </a:br>
            <a:r>
              <a:rPr lang="en-US" sz="5400" dirty="0">
                <a:latin typeface="Copperplate Gothic Bold" panose="020E0705020206020404" pitchFamily="34" charset="0"/>
              </a:rPr>
              <a:t>(Biology)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05000"/>
            <a:ext cx="6229324" cy="7337673"/>
          </a:xfr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Programs with Default Options</a:t>
            </a:r>
            <a:endParaRPr lang="en-US" sz="4400" b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2075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58" y="1847601"/>
            <a:ext cx="9710542" cy="706779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Part of a Larger Movement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7400" y="2362200"/>
            <a:ext cx="3857338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National Project:</a:t>
            </a:r>
          </a:p>
          <a:p>
            <a:r>
              <a:rPr lang="en-US" sz="224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American Association of </a:t>
            </a:r>
          </a:p>
          <a:p>
            <a:r>
              <a:rPr lang="en-US" sz="224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Community Colleges (AACC)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520" y="4818269"/>
            <a:ext cx="343087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40" dirty="0">
                <a:latin typeface="Cambria" charset="0"/>
                <a:ea typeface="Cambria" charset="0"/>
                <a:cs typeface="Cambria" charset="0"/>
              </a:rPr>
              <a:t>Bakersfield College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40" dirty="0">
                <a:latin typeface="Cambria" charset="0"/>
                <a:ea typeface="Cambria" charset="0"/>
                <a:cs typeface="Cambria" charset="0"/>
              </a:rPr>
              <a:t>Irvine Valley College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40" dirty="0">
                <a:latin typeface="Cambria" charset="0"/>
                <a:ea typeface="Cambria" charset="0"/>
                <a:cs typeface="Cambria" charset="0"/>
              </a:rPr>
              <a:t>Mt. San Antonio College</a:t>
            </a:r>
            <a:endParaRPr lang="en-US" sz="2240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6481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F102BEE-1299-4698-85A7-11C02541A2D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https://images-na.ssl-images-amazon.com/images/I/411PndNAgML._SX33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2438400"/>
            <a:ext cx="3434080" cy="50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75397" y="2298442"/>
            <a:ext cx="347480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American River</a:t>
            </a: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Butte</a:t>
            </a: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Cabrillo</a:t>
            </a: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Canyons</a:t>
            </a:r>
          </a:p>
          <a:p>
            <a:pPr marL="487695" indent="-487695" algn="l">
              <a:buAutoNum type="arabicPeriod"/>
            </a:pPr>
            <a:r>
              <a:rPr lang="en-US" sz="3200" dirty="0" err="1">
                <a:latin typeface="Rockwell" panose="02060603020205020403" pitchFamily="18" charset="0"/>
                <a:ea typeface="Cambria" charset="0"/>
                <a:cs typeface="Cambria" charset="0"/>
              </a:rPr>
              <a:t>Cosumnes</a:t>
            </a: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 River</a:t>
            </a: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Chaffey</a:t>
            </a:r>
          </a:p>
          <a:p>
            <a:pPr marL="487695" indent="-487695" algn="l">
              <a:buAutoNum type="arabicPeriod"/>
            </a:pPr>
            <a:r>
              <a:rPr lang="en-US" sz="3200" dirty="0" err="1">
                <a:latin typeface="Rockwell" panose="02060603020205020403" pitchFamily="18" charset="0"/>
                <a:ea typeface="Cambria" charset="0"/>
                <a:cs typeface="Cambria" charset="0"/>
              </a:rPr>
              <a:t>Cuyamaca</a:t>
            </a:r>
            <a:endParaRPr lang="en-US" sz="3200" dirty="0">
              <a:latin typeface="Rockwell" panose="02060603020205020403" pitchFamily="18" charset="0"/>
              <a:ea typeface="Cambria" charset="0"/>
              <a:cs typeface="Cambria" charset="0"/>
            </a:endParaRP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LA Trade Tech</a:t>
            </a:r>
          </a:p>
          <a:p>
            <a:pPr marL="487695" indent="-487695" algn="l">
              <a:buAutoNum type="arabicPeriod"/>
            </a:pPr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Long Beach City</a:t>
            </a:r>
          </a:p>
          <a:p>
            <a:pPr marL="487695" indent="-487695" algn="l">
              <a:buAutoNum type="arabicPeriod"/>
            </a:pPr>
            <a:r>
              <a:rPr lang="en-US" sz="3200" dirty="0" err="1">
                <a:latin typeface="Rockwell" panose="02060603020205020403" pitchFamily="18" charset="0"/>
                <a:ea typeface="Cambria" charset="0"/>
                <a:cs typeface="Cambria" charset="0"/>
              </a:rPr>
              <a:t>Miracosta</a:t>
            </a:r>
            <a:endParaRPr lang="en-US" sz="3200" dirty="0">
              <a:latin typeface="Rockwell" panose="02060603020205020403" pitchFamily="18" charset="0"/>
              <a:ea typeface="Cambria" charset="0"/>
              <a:cs typeface="Cambri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8400" y="2298442"/>
            <a:ext cx="409958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11. Modesto Junior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12. Norco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13. Reedley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14. Rio Hondo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15. Riverside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16. San Joaquin Delta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17. Santa Ana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18. Santa Barbara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19. Southwestern</a:t>
            </a:r>
          </a:p>
          <a:p>
            <a:pPr algn="l"/>
            <a:r>
              <a:rPr lang="en-US" sz="3200" dirty="0">
                <a:latin typeface="Rockwell" panose="02060603020205020403" pitchFamily="18" charset="0"/>
                <a:ea typeface="Cambria" charset="0"/>
                <a:cs typeface="Cambria" charset="0"/>
              </a:rPr>
              <a:t>20. Yuba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31386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Guided Pathways</a:t>
            </a:r>
            <a:endParaRPr lang="en-US" sz="5400" b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1885950"/>
            <a:ext cx="11658599" cy="694856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endParaRPr lang="en-US" sz="4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Are any of your colleges moving towards implementing Guided Pathways?</a:t>
            </a:r>
          </a:p>
          <a:p>
            <a:pPr algn="l"/>
            <a:endParaRPr lang="en-US" sz="4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What efforts are underway?</a:t>
            </a:r>
          </a:p>
          <a:p>
            <a:pPr algn="l"/>
            <a:endParaRPr lang="en-US" sz="4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How is the guided pathways effort perceived at your college?</a:t>
            </a:r>
          </a:p>
          <a:p>
            <a:pPr algn="l"/>
            <a:endParaRPr lang="en-US" sz="40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l"/>
            <a:endParaRPr lang="en-US" sz="40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3998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8432" y="457200"/>
            <a:ext cx="12499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R4S at Sierra College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216" y="2286000"/>
            <a:ext cx="12496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Winter 2016 - Data disaggregation showed that 50% of SC students were dropping out their first year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SC recognizes that implementing pathways is a “moral imperative”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Spring 2016 - Reengineering for Success (R4S) Task Force developed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SC plans for graduation rates to double by 2021 as a result of creating </a:t>
            </a:r>
            <a:r>
              <a:rPr lang="en-US" sz="3600" dirty="0">
                <a:latin typeface="Rockwell" panose="02060603020205020403" pitchFamily="18" charset="0"/>
                <a:cs typeface="Rockwell" charset="0"/>
              </a:rPr>
              <a:t>A</a:t>
            </a:r>
            <a:r>
              <a:rPr lang="en-US" sz="3600" dirty="0">
                <a:latin typeface="Rockwell" panose="02060603020205020403" pitchFamily="18" charset="0"/>
              </a:rPr>
              <a:t>cademic Maps and Interest Areas, structured onboarding processes, proactive academic and career counseling, enhancement of the early alert system, and Instructional support and professional development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7252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4" y="254000"/>
            <a:ext cx="10464801" cy="1651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Guided Pathways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4" y="2362200"/>
            <a:ext cx="10464801" cy="6121403"/>
          </a:xfrm>
        </p:spPr>
        <p:txBody>
          <a:bodyPr anchor="t"/>
          <a:lstStyle/>
          <a:p>
            <a:pPr marL="266659" indent="0" algn="ctr">
              <a:buNone/>
            </a:pPr>
            <a:r>
              <a:rPr lang="en-US" sz="8000" dirty="0" smtClean="0"/>
              <a:t>I know...</a:t>
            </a:r>
          </a:p>
          <a:p>
            <a:pPr marL="266659" indent="0" algn="ctr">
              <a:buNone/>
            </a:pPr>
            <a:endParaRPr lang="en-US" sz="8000" dirty="0" smtClean="0"/>
          </a:p>
          <a:p>
            <a:pPr marL="266659" indent="0" algn="ctr">
              <a:buNone/>
            </a:pPr>
            <a:r>
              <a:rPr lang="en-US" sz="8000" dirty="0" smtClean="0"/>
              <a:t>I wonder...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1996234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8432" y="457200"/>
            <a:ext cx="12499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Skyline College Promise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82" y="1943398"/>
            <a:ext cx="12496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Comprehensive Diversity Framework 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“Facing the Brutal Facts” with “Fierce Urgency”</a:t>
            </a:r>
          </a:p>
          <a:p>
            <a:pPr lvl="1" algn="l"/>
            <a:endParaRPr lang="en-US" sz="20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Skyline Promise:   75% of students will </a:t>
            </a:r>
          </a:p>
          <a:p>
            <a:pPr lvl="1" algn="l"/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	</a:t>
            </a:r>
            <a:r>
              <a:rPr lang="en-US" sz="3600" i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“Get In, Get Through, Get Out . . . On Time!”</a:t>
            </a:r>
          </a:p>
          <a:p>
            <a:pPr lvl="1" algn="l"/>
            <a:endParaRPr lang="en-US" sz="2000" i="1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Remove financial barriers:  Promise Scholarship 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Address Remediation:  Summer Scholars Institute; Multiple Measures; Co-Requisite instruction.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Redesign curriculum and programs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Integrate intrusive support services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Integrate comprehensive technology infrastructure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Launch Guided Pathways in FA 2018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Offer courses based on student demand</a:t>
            </a:r>
          </a:p>
          <a:p>
            <a:pPr marL="1942890" lvl="3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619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-304800"/>
            <a:ext cx="10464801" cy="2371060"/>
          </a:xfrm>
        </p:spPr>
        <p:txBody>
          <a:bodyPr/>
          <a:lstStyle/>
          <a:p>
            <a:r>
              <a:rPr lang="en-US" sz="5400" b="1" kern="1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Faculty Involvement</a:t>
            </a:r>
            <a:endParaRPr lang="en-US" sz="5400" b="1" kern="12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600" y="2057400"/>
            <a:ext cx="11760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Involve </a:t>
            </a:r>
            <a:r>
              <a:rPr lang="en-US" sz="3600" dirty="0" smtClean="0">
                <a:latin typeface="Rockwell" panose="02060603020205020403" pitchFamily="18" charset="0"/>
              </a:rPr>
              <a:t>Faculty from </a:t>
            </a:r>
            <a:r>
              <a:rPr lang="en-US" sz="3600" dirty="0">
                <a:latin typeface="Rockwell" panose="02060603020205020403" pitchFamily="18" charset="0"/>
              </a:rPr>
              <a:t>the beginning.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A</a:t>
            </a:r>
            <a:r>
              <a:rPr lang="en-US" sz="3600" dirty="0" smtClean="0">
                <a:latin typeface="Rockwell" panose="02060603020205020403" pitchFamily="18" charset="0"/>
              </a:rPr>
              <a:t>reas of focus of guided pathways fall within academic senate and faculty purview: student preparation and success, degree and certificate requirements, program development and of course, curriculum</a:t>
            </a:r>
            <a:r>
              <a:rPr lang="en-US" sz="3600" dirty="0">
                <a:latin typeface="Rockwell" panose="02060603020205020403" pitchFamily="18" charset="0"/>
              </a:rPr>
              <a:t>.</a:t>
            </a:r>
            <a:r>
              <a:rPr lang="en-US" sz="3600" dirty="0" smtClean="0">
                <a:latin typeface="Rockwell" panose="02060603020205020403" pitchFamily="18" charset="0"/>
              </a:rPr>
              <a:t> </a:t>
            </a:r>
            <a:endParaRPr lang="en-US" sz="3600" dirty="0">
              <a:latin typeface="Rockwell" panose="02060603020205020403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Rockwell" panose="02060603020205020403" pitchFamily="18" charset="0"/>
              </a:rPr>
              <a:t>Academic Senates must be in the lead on the effort.</a:t>
            </a:r>
            <a:r>
              <a:rPr lang="en-US" sz="3600" dirty="0">
                <a:latin typeface="Rockwell" panose="02060603020205020403" pitchFamily="18" charset="0"/>
              </a:rPr>
              <a:t>  </a:t>
            </a:r>
            <a:endParaRPr lang="en-US" sz="3600" dirty="0" smtClean="0">
              <a:latin typeface="Rockwell" panose="02060603020205020403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Rockwell" panose="02060603020205020403" pitchFamily="18" charset="0"/>
              </a:rPr>
              <a:t>Use governance structure and committees to keep faculty involved and engaged.</a:t>
            </a:r>
            <a:endParaRPr lang="en-US" sz="3600" dirty="0">
              <a:latin typeface="Rockwell" panose="02060603020205020403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Administrators must support faculty efforts with time and resources. </a:t>
            </a:r>
          </a:p>
        </p:txBody>
      </p:sp>
    </p:spTree>
    <p:extLst>
      <p:ext uri="{BB962C8B-B14F-4D97-AF65-F5344CB8AC3E}">
        <p14:creationId xmlns:p14="http://schemas.microsoft.com/office/powerpoint/2010/main" val="5590051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-304800"/>
            <a:ext cx="10464801" cy="2371060"/>
          </a:xfrm>
        </p:spPr>
        <p:txBody>
          <a:bodyPr/>
          <a:lstStyle/>
          <a:p>
            <a:r>
              <a:rPr lang="en-US" sz="5400" b="1" kern="1200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Classified </a:t>
            </a:r>
            <a:r>
              <a:rPr lang="en-US" sz="5400" b="1" kern="12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Staff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2057400"/>
            <a:ext cx="121412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Involve Classified staff from the </a:t>
            </a:r>
            <a:r>
              <a:rPr lang="en-US" sz="3600" dirty="0" smtClean="0">
                <a:latin typeface="Rockwell" panose="02060603020205020403" pitchFamily="18" charset="0"/>
              </a:rPr>
              <a:t>beginning</a:t>
            </a:r>
            <a:endParaRPr lang="en-US" sz="3600" dirty="0">
              <a:latin typeface="Rockwell" panose="02060603020205020403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Recognize and utilize Classified for their expertise – ask them to participate </a:t>
            </a:r>
          </a:p>
          <a:p>
            <a:pPr marL="571500" indent="-5715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Rockwell" panose="02060603020205020403" pitchFamily="18" charset="0"/>
              </a:rPr>
              <a:t>Organize </a:t>
            </a:r>
            <a:r>
              <a:rPr lang="en-US" sz="3600" dirty="0">
                <a:latin typeface="Rockwell" panose="02060603020205020403" pitchFamily="18" charset="0"/>
              </a:rPr>
              <a:t>activities to gather input from Classified  </a:t>
            </a:r>
          </a:p>
          <a:p>
            <a:pPr marL="571500" indent="-571500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Rockwell" panose="02060603020205020403" pitchFamily="18" charset="0"/>
              </a:rPr>
              <a:t>Invite Classified </a:t>
            </a:r>
            <a:r>
              <a:rPr lang="en-US" sz="3600" dirty="0">
                <a:latin typeface="Rockwell" panose="02060603020205020403" pitchFamily="18" charset="0"/>
              </a:rPr>
              <a:t>staff to participate in work groups        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Ask managers to encourage their Classified staff to become involved in the work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Rockwell" panose="02060603020205020403" pitchFamily="18" charset="0"/>
              </a:rPr>
              <a:t>Provide updates regular updates to Classified Senate</a:t>
            </a:r>
            <a:endParaRPr lang="en-US" sz="3600" dirty="0">
              <a:latin typeface="Rockwell" panose="02060603020205020403" pitchFamily="18" charset="0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Rockwell" panose="02060603020205020403" pitchFamily="18" charset="0"/>
              </a:rPr>
              <a:t>Keep communication open with regular updates  </a:t>
            </a:r>
            <a:r>
              <a:rPr lang="en-US" sz="4400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80720860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216" y="457200"/>
            <a:ext cx="12499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Looking Ahead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216" y="4648200"/>
            <a:ext cx="12496800" cy="414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Legislature appropriated $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150 million in </a:t>
            </a:r>
            <a:b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one-time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funds, in addition to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ongoing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resources, uniquely positions California to implement Guided Pathways on </a:t>
            </a:r>
            <a:b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all CCC campuses.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2180981"/>
            <a:ext cx="2362200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83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216" y="457200"/>
            <a:ext cx="12499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Guided Pathways 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216" y="2286000"/>
            <a:ext cx="1249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State grant program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$150 million in one-time funds available to all CCCs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Up to 10% for technical assistance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Progress towards Guided Pathways implementation expected to be made by early 2020s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4046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9700" y="381000"/>
            <a:ext cx="1249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Resources Supporting Student Success 2016-17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800" y="2362199"/>
            <a:ext cx="1165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Rockwell" panose="02060603020205020403" pitchFamily="18" charset="0"/>
              </a:rPr>
              <a:t>Student Success and Support Program	$   285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Student Equity Plans					$   155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EOPS								$   123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DSPS (disabled student services)		$   115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Basic Skills Initiative					$     50 million</a:t>
            </a:r>
          </a:p>
          <a:p>
            <a:pPr algn="l"/>
            <a:r>
              <a:rPr lang="en-US" sz="3600" dirty="0" err="1">
                <a:latin typeface="Rockwell" panose="02060603020205020403" pitchFamily="18" charset="0"/>
              </a:rPr>
              <a:t>CalWORKS</a:t>
            </a:r>
            <a:r>
              <a:rPr lang="en-US" sz="3600" dirty="0">
                <a:latin typeface="Rockwell" panose="02060603020205020403" pitchFamily="18" charset="0"/>
              </a:rPr>
              <a:t> Student Services			$     44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IEPI									$     28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Technology Projects (CAI/EPI)			$     14 million</a:t>
            </a:r>
          </a:p>
          <a:p>
            <a:pPr algn="l"/>
            <a:r>
              <a:rPr lang="en-US" sz="3600" dirty="0">
                <a:latin typeface="Rockwell" panose="02060603020205020403" pitchFamily="18" charset="0"/>
              </a:rPr>
              <a:t>Fund for Student Success				$       6 million</a:t>
            </a:r>
          </a:p>
        </p:txBody>
      </p:sp>
    </p:spTree>
    <p:extLst>
      <p:ext uri="{BB962C8B-B14F-4D97-AF65-F5344CB8AC3E}">
        <p14:creationId xmlns:p14="http://schemas.microsoft.com/office/powerpoint/2010/main" val="196618074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What Guided Pathways Means for California Community Colleges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4000" y="2286000"/>
            <a:ext cx="1226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Integration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, Integration, Integration</a:t>
            </a:r>
          </a:p>
          <a:p>
            <a:pPr marL="571500" lvl="0" indent="-571500" algn="l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Clarity for colleges in focusing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classroom &amp; support services</a:t>
            </a:r>
          </a:p>
          <a:p>
            <a:pPr lvl="0" algn="l"/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Strategic vision for CA Community Colleges to deliver the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accountability / outcomes 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needed by the State</a:t>
            </a:r>
          </a:p>
          <a:p>
            <a:pPr lvl="1" algn="l"/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Alignment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with administration and legislative partners</a:t>
            </a:r>
          </a:p>
        </p:txBody>
      </p:sp>
    </p:spTree>
    <p:extLst>
      <p:ext uri="{BB962C8B-B14F-4D97-AF65-F5344CB8AC3E}">
        <p14:creationId xmlns:p14="http://schemas.microsoft.com/office/powerpoint/2010/main" val="24640191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216" y="457200"/>
            <a:ext cx="124995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Guided Pathways 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216" y="2286000"/>
            <a:ext cx="124968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Build on IEPI to create system infrastructure to support GPs</a:t>
            </a:r>
          </a:p>
          <a:p>
            <a:pPr marL="1028629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Capacity building for centralized professional development &amp; technical assistance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Integrations at all levels – Chancellor’s Office &amp; colleges/districts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Five Year Time Horizon</a:t>
            </a:r>
          </a:p>
          <a:p>
            <a:pPr marL="1028629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Colleges annual allocation dependent upon measure of progress in coordination with professional development and technical assistance resources</a:t>
            </a:r>
          </a:p>
          <a:p>
            <a:pPr marL="571500" lvl="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2740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4" y="-838200"/>
            <a:ext cx="10464801" cy="35306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IEPI / Professional Learning Network</a:t>
            </a:r>
          </a:p>
        </p:txBody>
      </p:sp>
      <p:sp>
        <p:nvSpPr>
          <p:cNvPr id="7" name="Down Arrow 6"/>
          <p:cNvSpPr/>
          <p:nvPr/>
        </p:nvSpPr>
        <p:spPr>
          <a:xfrm>
            <a:off x="8669867" y="4009814"/>
            <a:ext cx="325120" cy="75861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15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7" y="1905000"/>
            <a:ext cx="7188199" cy="701568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800" y="3337266"/>
            <a:ext cx="44823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Rockwell" charset="0"/>
                <a:ea typeface="Rockwell" charset="0"/>
                <a:cs typeface="Rockwell" charset="0"/>
              </a:rPr>
              <a:t>RESOURCES</a:t>
            </a:r>
          </a:p>
          <a:p>
            <a:pPr marL="406394" indent="-406394" algn="l">
              <a:buFont typeface="Arial" charset="0"/>
              <a:buChar char="•"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Promising Practices</a:t>
            </a:r>
          </a:p>
          <a:p>
            <a:pPr marL="406394" indent="-406394" algn="l">
              <a:buFont typeface="Arial" charset="0"/>
              <a:buChar char="•"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Emerging Practices </a:t>
            </a:r>
          </a:p>
          <a:p>
            <a:pPr marL="406394" indent="-406394" algn="l">
              <a:buFont typeface="Arial" charset="0"/>
              <a:buChar char="•"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Lynda</a:t>
            </a:r>
          </a:p>
          <a:p>
            <a:pPr marL="406394" indent="-406394" algn="l">
              <a:buFont typeface="Arial" charset="0"/>
              <a:buChar char="•"/>
            </a:pPr>
            <a:r>
              <a:rPr lang="en-US" sz="3000" dirty="0" err="1">
                <a:latin typeface="Rockwell" charset="0"/>
                <a:ea typeface="Rockwell" charset="0"/>
                <a:cs typeface="Rockwell" charset="0"/>
              </a:rPr>
              <a:t>Skillsoft</a:t>
            </a:r>
            <a:endParaRPr lang="en-US" sz="3000" dirty="0">
              <a:latin typeface="Rockwell" charset="0"/>
              <a:ea typeface="Rockwell" charset="0"/>
              <a:cs typeface="Rockwell" charset="0"/>
            </a:endParaRPr>
          </a:p>
          <a:p>
            <a:pPr marL="406394" indent="-406394" algn="l">
              <a:buFont typeface="Arial" charset="0"/>
              <a:buChar char="•"/>
            </a:pPr>
            <a:r>
              <a:rPr lang="en-US" sz="3000" dirty="0">
                <a:latin typeface="Rockwell" charset="0"/>
                <a:ea typeface="Rockwell" charset="0"/>
                <a:cs typeface="Rockwell" charset="0"/>
              </a:rPr>
              <a:t>Applied Solution Kits</a:t>
            </a:r>
          </a:p>
          <a:p>
            <a:pPr marL="863523" lvl="1" indent="-406394" algn="l">
              <a:buFont typeface="Arial" charset="0"/>
              <a:buChar char="•"/>
            </a:pP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Integrated Planning</a:t>
            </a:r>
          </a:p>
          <a:p>
            <a:pPr marL="863523" lvl="1" indent="-406394" algn="l">
              <a:buFont typeface="Arial" charset="0"/>
              <a:buChar char="•"/>
            </a:pP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Strategic Enrollment Mgmt.</a:t>
            </a:r>
          </a:p>
          <a:p>
            <a:pPr marL="863523" lvl="1" indent="-406394" algn="l">
              <a:buFont typeface="Arial" charset="0"/>
              <a:buChar char="•"/>
            </a:pP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Data Disaggregation</a:t>
            </a:r>
          </a:p>
          <a:p>
            <a:pPr marL="863523" lvl="1" indent="-406394" algn="l">
              <a:buFont typeface="Arial" charset="0"/>
              <a:buChar char="•"/>
            </a:pP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Change Management</a:t>
            </a:r>
          </a:p>
          <a:p>
            <a:pPr marL="863523" lvl="1" indent="-406394" algn="l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Guided Pathways</a:t>
            </a:r>
          </a:p>
          <a:p>
            <a:pPr marL="863523" lvl="1" indent="-406394" algn="l">
              <a:buFont typeface="Arial" charset="0"/>
              <a:buChar char="•"/>
            </a:pPr>
            <a:endParaRPr lang="en-US" sz="30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333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8432" y="465892"/>
            <a:ext cx="1249958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Next Steps for State Guided Pathway 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216" y="2286000"/>
            <a:ext cx="124968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Assess colleges’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readiness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to implement Guided Pathways reforms</a:t>
            </a:r>
          </a:p>
          <a:p>
            <a:pPr lvl="1" algn="l"/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Develop and provide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technical assistance 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 aid colleges where they are</a:t>
            </a:r>
          </a:p>
          <a:p>
            <a:pPr lvl="1" algn="l"/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Determine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indicators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to ensure colleges are staying the course</a:t>
            </a: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1028629" lvl="1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Evaluate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activities – “is it working?”</a:t>
            </a:r>
          </a:p>
        </p:txBody>
      </p:sp>
    </p:spTree>
    <p:extLst>
      <p:ext uri="{BB962C8B-B14F-4D97-AF65-F5344CB8AC3E}">
        <p14:creationId xmlns:p14="http://schemas.microsoft.com/office/powerpoint/2010/main" val="101148762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4" y="254000"/>
            <a:ext cx="10464801" cy="1651000"/>
          </a:xfrm>
        </p:spPr>
        <p:txBody>
          <a:bodyPr/>
          <a:lstStyle/>
          <a:p>
            <a:r>
              <a:rPr lang="en-US" sz="5400" b="1" kern="12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Questions to Ponder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4" y="2362200"/>
            <a:ext cx="11404596" cy="6121403"/>
          </a:xfrm>
        </p:spPr>
        <p:txBody>
          <a:bodyPr anchor="t"/>
          <a:lstStyle/>
          <a:p>
            <a:r>
              <a:rPr lang="en-US" dirty="0" smtClean="0"/>
              <a:t>Why now?</a:t>
            </a:r>
          </a:p>
          <a:p>
            <a:r>
              <a:rPr lang="en-US" dirty="0" smtClean="0"/>
              <a:t>What is the Guided </a:t>
            </a:r>
            <a:r>
              <a:rPr lang="en-US" dirty="0"/>
              <a:t>P</a:t>
            </a:r>
            <a:r>
              <a:rPr lang="en-US" dirty="0" smtClean="0"/>
              <a:t>athways Framework?</a:t>
            </a:r>
          </a:p>
          <a:p>
            <a:r>
              <a:rPr lang="en-US" dirty="0" smtClean="0"/>
              <a:t>Why Guided </a:t>
            </a:r>
            <a:r>
              <a:rPr lang="en-US" dirty="0"/>
              <a:t>P</a:t>
            </a:r>
            <a:r>
              <a:rPr lang="en-US" dirty="0" smtClean="0"/>
              <a:t>athways?</a:t>
            </a:r>
          </a:p>
          <a:p>
            <a:r>
              <a:rPr lang="en-US" dirty="0" smtClean="0"/>
              <a:t>Who’s doing what?</a:t>
            </a:r>
          </a:p>
          <a:p>
            <a:r>
              <a:rPr lang="en-US" dirty="0" smtClean="0"/>
              <a:t>What’s next?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294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8432" y="457200"/>
            <a:ext cx="12499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0" y="2133600"/>
            <a:ext cx="1234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Rockwell" panose="02060603020205020403" pitchFamily="18" charset="0"/>
              </a:rPr>
              <a:t>What excites you about Guided Pathways?</a:t>
            </a:r>
          </a:p>
          <a:p>
            <a:pPr algn="l"/>
            <a:endParaRPr lang="en-US" sz="4000" dirty="0">
              <a:latin typeface="Rockwell" panose="02060603020205020403" pitchFamily="18" charset="0"/>
            </a:endParaRPr>
          </a:p>
          <a:p>
            <a:pPr algn="l"/>
            <a:r>
              <a:rPr lang="en-US" sz="4000" dirty="0">
                <a:latin typeface="Rockwell" panose="02060603020205020403" pitchFamily="18" charset="0"/>
              </a:rPr>
              <a:t>What concerns you about Guided Pathways?</a:t>
            </a:r>
          </a:p>
          <a:p>
            <a:pPr algn="l"/>
            <a:endParaRPr lang="en-US" sz="4000" dirty="0">
              <a:latin typeface="Rockwell" panose="02060603020205020403" pitchFamily="18" charset="0"/>
            </a:endParaRPr>
          </a:p>
          <a:p>
            <a:pPr algn="l"/>
            <a:r>
              <a:rPr lang="en-US" sz="4000" dirty="0">
                <a:latin typeface="Rockwell" panose="02060603020205020403" pitchFamily="18" charset="0"/>
              </a:rPr>
              <a:t>What are the challenges to moving toward GPs?</a:t>
            </a:r>
          </a:p>
          <a:p>
            <a:pPr algn="l"/>
            <a:endParaRPr lang="en-US" sz="4000" dirty="0">
              <a:latin typeface="Rockwell" panose="02060603020205020403" pitchFamily="18" charset="0"/>
            </a:endParaRPr>
          </a:p>
          <a:p>
            <a:pPr algn="l"/>
            <a:r>
              <a:rPr lang="en-US" sz="4000" dirty="0">
                <a:latin typeface="Rockwell" panose="02060603020205020403" pitchFamily="18" charset="0"/>
              </a:rPr>
              <a:t>How can we build on the all the work you’ve done?</a:t>
            </a:r>
          </a:p>
          <a:p>
            <a:pPr algn="l"/>
            <a:endParaRPr lang="en-US" sz="4000" dirty="0">
              <a:latin typeface="Rockwell" panose="02060603020205020403" pitchFamily="18" charset="0"/>
            </a:endParaRPr>
          </a:p>
          <a:p>
            <a:pPr algn="l"/>
            <a:r>
              <a:rPr lang="en-US" sz="4000" dirty="0" smtClean="0">
                <a:latin typeface="Rockwell" panose="02060603020205020403" pitchFamily="18" charset="0"/>
              </a:rPr>
              <a:t>What roles do you see for faculty and classified staff in the planning and implementation of GPs?</a:t>
            </a:r>
            <a:endParaRPr lang="en-US" sz="4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5375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/>
              <a:t>Thank You!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974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The Challenge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0" y="2438400"/>
            <a:ext cx="119633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CCCs originally designed to </a:t>
            </a:r>
            <a:r>
              <a:rPr lang="en-US" sz="2800" b="1" dirty="0">
                <a:latin typeface="Rockwell" panose="02060603020205020403" pitchFamily="18" charset="0"/>
              </a:rPr>
              <a:t>increase access to public higher education </a:t>
            </a:r>
            <a:r>
              <a:rPr lang="en-US" sz="2800" dirty="0">
                <a:latin typeface="Rockwell" panose="02060603020205020403" pitchFamily="18" charset="0"/>
              </a:rPr>
              <a:t>at relatively </a:t>
            </a:r>
            <a:r>
              <a:rPr lang="en-US" sz="2800" b="1" dirty="0">
                <a:latin typeface="Rockwell" panose="02060603020205020403" pitchFamily="18" charset="0"/>
              </a:rPr>
              <a:t>lower costs</a:t>
            </a:r>
            <a:r>
              <a:rPr lang="en-US" sz="2800" dirty="0">
                <a:latin typeface="Rockwell" panose="02060603020205020403" pitchFamily="18" charset="0"/>
              </a:rPr>
              <a:t> than four-year institutions.</a:t>
            </a:r>
          </a:p>
          <a:p>
            <a:pPr algn="l"/>
            <a:endParaRPr lang="en-US" sz="2800" dirty="0"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Resulted in </a:t>
            </a:r>
            <a:r>
              <a:rPr lang="en-US" sz="2800" dirty="0" smtClean="0">
                <a:latin typeface="Rockwell" panose="02060603020205020403" pitchFamily="18" charset="0"/>
              </a:rPr>
              <a:t>many classes in a variety of disciplines that are seen as a </a:t>
            </a:r>
            <a:r>
              <a:rPr lang="en-US" sz="2800" b="1" dirty="0">
                <a:latin typeface="Rockwell" panose="02060603020205020403" pitchFamily="18" charset="0"/>
              </a:rPr>
              <a:t>confusing menu of choices </a:t>
            </a:r>
            <a:r>
              <a:rPr lang="en-US" sz="2800" dirty="0">
                <a:latin typeface="Rockwell" panose="02060603020205020403" pitchFamily="18" charset="0"/>
              </a:rPr>
              <a:t>that students must navigate with often </a:t>
            </a:r>
            <a:r>
              <a:rPr lang="en-US" sz="2800" b="1" dirty="0">
                <a:latin typeface="Rockwell" panose="02060603020205020403" pitchFamily="18" charset="0"/>
              </a:rPr>
              <a:t>limited guidance and support</a:t>
            </a:r>
            <a:r>
              <a:rPr lang="en-US" sz="2800" dirty="0">
                <a:latin typeface="Rockwell" panose="02060603020205020403" pitchFamily="18" charset="0"/>
              </a:rPr>
              <a:t>.</a:t>
            </a:r>
          </a:p>
          <a:p>
            <a:pPr algn="l"/>
            <a:endParaRPr lang="en-US" sz="2800" dirty="0"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Rockwell" panose="02060603020205020403" pitchFamily="18" charset="0"/>
              </a:rPr>
              <a:t>Systemwide strategic investments </a:t>
            </a:r>
            <a:r>
              <a:rPr lang="en-US" sz="2800" dirty="0">
                <a:latin typeface="Rockwell" panose="02060603020205020403" pitchFamily="18" charset="0"/>
              </a:rPr>
              <a:t>to help students realize their educational goals </a:t>
            </a:r>
            <a:r>
              <a:rPr lang="en-US" sz="2800" b="1" dirty="0">
                <a:latin typeface="Rockwell" panose="02060603020205020403" pitchFamily="18" charset="0"/>
              </a:rPr>
              <a:t>have not improved student success</a:t>
            </a:r>
            <a:r>
              <a:rPr lang="en-US" sz="2800" dirty="0">
                <a:latin typeface="Rockwell" panose="02060603020205020403" pitchFamily="18" charset="0"/>
              </a:rPr>
              <a:t>.</a:t>
            </a:r>
          </a:p>
          <a:p>
            <a:pPr algn="l"/>
            <a:endParaRPr lang="en-US" sz="2800" dirty="0">
              <a:latin typeface="Rockwell" panose="020606030202050204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Unfortunately, </a:t>
            </a: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only about half </a:t>
            </a: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of degree-seeking students </a:t>
            </a: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achieve their educational goal</a:t>
            </a: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; rate is </a:t>
            </a: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even lower for African-American and Latino students</a:t>
            </a: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1519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000" y="2819400"/>
            <a:ext cx="10439400" cy="482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F6B31E"/>
                </a:solidFill>
                <a:latin typeface="Rockwell" charset="0"/>
                <a:ea typeface="Rockwell" charset="0"/>
                <a:cs typeface="Rockwell" charset="0"/>
              </a:rPr>
              <a:t>Bold changes </a:t>
            </a:r>
            <a:r>
              <a:rPr lang="en-US" sz="4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are needed to </a:t>
            </a:r>
            <a:r>
              <a:rPr lang="en-US" sz="4200" b="1" dirty="0">
                <a:solidFill>
                  <a:srgbClr val="F6B31E"/>
                </a:solidFill>
                <a:latin typeface="Rockwell" charset="0"/>
                <a:ea typeface="Rockwell" charset="0"/>
                <a:cs typeface="Rockwell" charset="0"/>
              </a:rPr>
              <a:t>improve completion rates</a:t>
            </a:r>
            <a:r>
              <a:rPr lang="en-US" sz="4200" dirty="0">
                <a:solidFill>
                  <a:srgbClr val="F6B31E"/>
                </a:solidFill>
                <a:latin typeface="Rockwell" charset="0"/>
                <a:ea typeface="Rockwell" charset="0"/>
                <a:cs typeface="Rockwell" charset="0"/>
              </a:rPr>
              <a:t>, </a:t>
            </a:r>
            <a:r>
              <a:rPr lang="en-US" sz="4200" b="1" dirty="0">
                <a:solidFill>
                  <a:srgbClr val="F6B31E"/>
                </a:solidFill>
                <a:latin typeface="Rockwell" charset="0"/>
                <a:ea typeface="Rockwell" charset="0"/>
                <a:cs typeface="Rockwell" charset="0"/>
              </a:rPr>
              <a:t>narrow the achievement gap </a:t>
            </a:r>
            <a:r>
              <a:rPr lang="en-US" sz="4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and</a:t>
            </a:r>
            <a:r>
              <a:rPr lang="en-US" sz="42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4200" b="1" dirty="0">
                <a:solidFill>
                  <a:srgbClr val="F6B31E"/>
                </a:solidFill>
                <a:latin typeface="Rockwell" charset="0"/>
                <a:ea typeface="Rockwell" charset="0"/>
                <a:cs typeface="Rockwell" charset="0"/>
              </a:rPr>
              <a:t>keep pace </a:t>
            </a:r>
            <a:r>
              <a:rPr lang="en-US" sz="42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with an economy that is increasingly demanding more college-educated workers.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12899542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Enter Guided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00" y="3200400"/>
            <a:ext cx="1249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Guided Pathways framework creates a </a:t>
            </a:r>
            <a:r>
              <a:rPr lang="en-US" sz="36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highly structured approach to student success</a:t>
            </a:r>
            <a:r>
              <a:rPr lang="en-US" sz="36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that: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9000" y="5235476"/>
            <a:ext cx="4134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Provides all students </a:t>
            </a:r>
            <a:b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with a set of </a:t>
            </a: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clear course-taking patterns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that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promotes better enrollment decisions and prepares students for future success.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2852" y="5235476"/>
            <a:ext cx="4107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Integrates support services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 ways that make it easier for students to get the help they need during every step of their community college experience.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3" t="54586" r="12868" b="-2003"/>
          <a:stretch/>
        </p:blipFill>
        <p:spPr>
          <a:xfrm>
            <a:off x="6883400" y="5818452"/>
            <a:ext cx="1108091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6" b="56369"/>
          <a:stretch/>
        </p:blipFill>
        <p:spPr>
          <a:xfrm>
            <a:off x="746109" y="5776605"/>
            <a:ext cx="118429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295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248036"/>
            <a:ext cx="6602769" cy="621538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2600" y="457200"/>
            <a:ext cx="1226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Key Elements of Guided Pathways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2200" y="4419600"/>
            <a:ext cx="3823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Structured onboarding process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including improved placement tests</a:t>
            </a:r>
          </a:p>
          <a:p>
            <a:pPr algn="l"/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co-requisite instruction that provide students with clear, actionable, and usable information they need to</a:t>
            </a:r>
          </a:p>
          <a:p>
            <a:pPr algn="l"/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get to the right start in college.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448168" y="1984711"/>
            <a:ext cx="4107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Programs that are fully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mapped out and aligned </a:t>
            </a: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further education and career advancement while also providing structured or guided exploration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for undecided students.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083547" y="4077908"/>
            <a:ext cx="4107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Proactive academic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advising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from the start through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completion and/or transfer,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assigned point of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contact at each stage.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045999" y="6442567"/>
            <a:ext cx="4107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Early alert systems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interventions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resources to help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students stay on the pathway,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persist, and progress.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69200" y="7564579"/>
            <a:ext cx="41079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Instructional support and</a:t>
            </a:r>
          </a:p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co-curricular activities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classroom learning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interests.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83600" y="2008100"/>
            <a:ext cx="38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Redesigning and integrating basic skills/developmental</a:t>
            </a:r>
          </a:p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 classes </a:t>
            </a:r>
            <a:r>
              <a:rPr lang="en-US" sz="18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to accelerate students to college-level classes.</a:t>
            </a:r>
            <a:endParaRPr lang="en-US" sz="1600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4862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Based Initiatives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2362199"/>
            <a:ext cx="426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>
                <a:latin typeface="Rockwell" panose="02060603020205020403" pitchFamily="18" charset="0"/>
              </a:rPr>
              <a:t>Clarify the Path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latin typeface="Rockwell" panose="020606030202050204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ckwell" panose="02060603020205020403" pitchFamily="18" charset="0"/>
              </a:rPr>
              <a:t>Strong </a:t>
            </a:r>
            <a:r>
              <a:rPr lang="en-US" sz="2800" dirty="0">
                <a:latin typeface="Rockwell" panose="02060603020205020403" pitchFamily="18" charset="0"/>
              </a:rPr>
              <a:t>Workforce Program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Priority Enrollment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Dual Enrollment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Student Equity Planning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Student Transfer Achievement Reform Act (ADT)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California Promise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5800" y="2209800"/>
            <a:ext cx="42672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>
                <a:latin typeface="Rockwell" panose="02060603020205020403" pitchFamily="18" charset="0"/>
              </a:rPr>
              <a:t>Enter the Path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Rockwell" panose="02060603020205020403" pitchFamily="18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ckwell" panose="02060603020205020403" pitchFamily="18" charset="0"/>
              </a:rPr>
              <a:t>Basic </a:t>
            </a:r>
            <a:r>
              <a:rPr lang="en-US" sz="2800" dirty="0">
                <a:latin typeface="Rockwell" panose="02060603020205020403" pitchFamily="18" charset="0"/>
              </a:rPr>
              <a:t>Skills Initiative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Education Planning Initiative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Adult Education Consortium Program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Prior Learning Credits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Student Success Initiative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Common Assessment Initiative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ckwell" panose="02060603020205020403" pitchFamily="18" charset="0"/>
              </a:rPr>
              <a:t>Multiple Measures Assessment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09800"/>
            <a:ext cx="920750" cy="858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2209800"/>
            <a:ext cx="990600" cy="9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331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California Based Initiatives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9800" y="2362199"/>
            <a:ext cx="426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>
                <a:latin typeface="Rockwell" panose="02060603020205020403" pitchFamily="18" charset="0"/>
              </a:rPr>
              <a:t>Stay on the Path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Rockwell" panose="02060603020205020403" pitchFamily="18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Rockwell" panose="02060603020205020403" pitchFamily="18" charset="0"/>
              </a:rPr>
              <a:t>College </a:t>
            </a:r>
            <a:r>
              <a:rPr lang="en-US" sz="3200" dirty="0">
                <a:latin typeface="Rockwell" panose="02060603020205020403" pitchFamily="18" charset="0"/>
              </a:rPr>
              <a:t>Scorecard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</a:rPr>
              <a:t>Institutional Effectiveness Partnership Initiative (IEPI)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</a:rPr>
              <a:t>Innovation Grants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5800" y="2209800"/>
            <a:ext cx="426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>
                <a:latin typeface="Rockwell" panose="02060603020205020403" pitchFamily="18" charset="0"/>
              </a:rPr>
              <a:t>Ensure Learning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Rockwell" panose="02060603020205020403" pitchFamily="18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Rockwell" panose="02060603020205020403" pitchFamily="18" charset="0"/>
              </a:rPr>
              <a:t>Online </a:t>
            </a:r>
            <a:r>
              <a:rPr lang="en-US" sz="3200" dirty="0">
                <a:latin typeface="Rockwell" panose="02060603020205020403" pitchFamily="18" charset="0"/>
              </a:rPr>
              <a:t>Education Initiative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</a:rPr>
              <a:t>Strong Workforce Program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</a:rPr>
              <a:t>Institutional Effectiveness Partnership Initiative (IEPI)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33600"/>
            <a:ext cx="914400" cy="91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133600"/>
            <a:ext cx="93133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28660"/>
      </p:ext>
    </p:extLst>
  </p:cSld>
  <p:clrMapOvr>
    <a:masterClrMapping/>
  </p:clrMapOvr>
  <p:transition xmlns:p14="http://schemas.microsoft.com/office/powerpoint/2010/main"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 Interact 2012.potx</Template>
  <TotalTime>16169</TotalTime>
  <Pages>0</Pages>
  <Words>1069</Words>
  <Characters>0</Characters>
  <Application>Microsoft Macintosh PowerPoint</Application>
  <PresentationFormat>Custom</PresentationFormat>
  <Lines>0</Lines>
  <Paragraphs>258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• Interact 2012</vt:lpstr>
      <vt:lpstr>PowerPoint Presentation</vt:lpstr>
      <vt:lpstr>Guided Pathways</vt:lpstr>
      <vt:lpstr>Questions to Ponder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EDUCATION REQUIREMENTS (Select 12 courses from this list of more than 300)</vt:lpstr>
      <vt:lpstr>PowerPoint Presentation</vt:lpstr>
      <vt:lpstr>PowerPoint Presentation</vt:lpstr>
      <vt:lpstr>PowerPoint Presentation</vt:lpstr>
      <vt:lpstr>Simplifying Programs with Default Options (Biology)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Involvement</vt:lpstr>
      <vt:lpstr>Classified Staff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IEPI / Professional Learning Network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Madden, Sean</dc:creator>
  <cp:lastModifiedBy>Julie Bruno</cp:lastModifiedBy>
  <cp:revision>496</cp:revision>
  <cp:lastPrinted>2017-07-07T21:47:31Z</cp:lastPrinted>
  <dcterms:created xsi:type="dcterms:W3CDTF">2012-04-06T19:58:53Z</dcterms:created>
  <dcterms:modified xsi:type="dcterms:W3CDTF">2017-07-21T21:38:25Z</dcterms:modified>
</cp:coreProperties>
</file>