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39" r:id="rId2"/>
    <p:sldId id="256" r:id="rId3"/>
    <p:sldId id="334" r:id="rId4"/>
    <p:sldId id="308" r:id="rId5"/>
    <p:sldId id="299" r:id="rId6"/>
    <p:sldId id="307" r:id="rId7"/>
    <p:sldId id="318" r:id="rId8"/>
    <p:sldId id="319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01" r:id="rId17"/>
    <p:sldId id="336" r:id="rId18"/>
    <p:sldId id="337" r:id="rId19"/>
    <p:sldId id="338" r:id="rId20"/>
    <p:sldId id="300" r:id="rId21"/>
    <p:sldId id="310" r:id="rId22"/>
    <p:sldId id="311" r:id="rId23"/>
    <p:sldId id="312" r:id="rId24"/>
    <p:sldId id="313" r:id="rId25"/>
    <p:sldId id="335" r:id="rId26"/>
    <p:sldId id="315" r:id="rId27"/>
    <p:sldId id="31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58C"/>
    <a:srgbClr val="34788E"/>
    <a:srgbClr val="105F68"/>
    <a:srgbClr val="429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95" autoAdjust="0"/>
    <p:restoredTop sz="94690"/>
  </p:normalViewPr>
  <p:slideViewPr>
    <p:cSldViewPr snapToGrid="0" snapToObjects="1">
      <p:cViewPr varScale="1">
        <p:scale>
          <a:sx n="95" d="100"/>
          <a:sy n="95" d="100"/>
        </p:scale>
        <p:origin x="-36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D71BB5-04A5-4078-9069-06F62F4FC2A4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ED8A85-1CE5-4307-A3BA-BD899446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52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1EC7596-B454-E64F-94DA-B0C333A92D6B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D4B142D-A5F7-CF49-B5D2-3B2EAC7F7D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37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142D-A5F7-CF49-B5D2-3B2EAC7F7D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5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EF1A-C983-E14D-BF7A-A441C26EFF9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9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49FF8-B6AA-3743-83A9-B0E4F82BF08B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0EB27-39A3-2144-B722-0CAB2971929E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1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4C374-4E7E-2E4B-A25E-4EEC6EC779E7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2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57E6E-3E2A-8643-9EE4-07FBBF1DAFA3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D1BE6-40B2-BE43-A07B-26CB90FA070F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1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65D9A-CEC5-984D-AB01-74C2120D6B46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0A7B3-1792-4349-A062-B21EEA7E5787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8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3425A-9D06-AF4D-9E85-C5EC3CF6FEE1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6544F-33A6-1D43-9861-B8C0AD097DBC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3C4F-80F1-4143-8672-9390FD11D448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1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0"/>
          <a:stretch/>
        </p:blipFill>
        <p:spPr>
          <a:xfrm>
            <a:off x="0" y="6342379"/>
            <a:ext cx="9144000" cy="5392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36608-7FF4-6448-87D6-90330AA6673F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3264" y="6577970"/>
            <a:ext cx="1992086" cy="1857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5CEE7A2-E7C0-6B4F-BA08-4AE297FD6A3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2" y="5336251"/>
            <a:ext cx="2052320" cy="152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2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pperplate Gothic Bold" charset="0"/>
          <a:ea typeface="Copperplate Gothic Bold" charset="0"/>
          <a:cs typeface="Copperplate Gothic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charset="0"/>
          <a:ea typeface="Cambria" charset="0"/>
          <a:cs typeface="Cambr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35.jpg"/><Relationship Id="rId9" Type="http://schemas.openxmlformats.org/officeDocument/2006/relationships/image" Target="../media/image27.jpg"/><Relationship Id="rId10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jpg"/><Relationship Id="rId12" Type="http://schemas.openxmlformats.org/officeDocument/2006/relationships/image" Target="../media/image30.gif"/><Relationship Id="rId13" Type="http://schemas.openxmlformats.org/officeDocument/2006/relationships/image" Target="../media/image48.png"/><Relationship Id="rId14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6.jpg"/><Relationship Id="rId8" Type="http://schemas.openxmlformats.org/officeDocument/2006/relationships/image" Target="../media/image46.jpg"/><Relationship Id="rId9" Type="http://schemas.openxmlformats.org/officeDocument/2006/relationships/image" Target="../media/image47.png"/><Relationship Id="rId10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6.jpg"/><Relationship Id="rId8" Type="http://schemas.openxmlformats.org/officeDocument/2006/relationships/image" Target="../media/image38.png"/><Relationship Id="rId9" Type="http://schemas.openxmlformats.org/officeDocument/2006/relationships/image" Target="../media/image49.emf"/><Relationship Id="rId10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g"/><Relationship Id="rId12" Type="http://schemas.openxmlformats.org/officeDocument/2006/relationships/image" Target="../media/image33.jpg"/><Relationship Id="rId13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5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36.jpg"/><Relationship Id="rId8" Type="http://schemas.openxmlformats.org/officeDocument/2006/relationships/image" Target="../media/image31.png"/><Relationship Id="rId9" Type="http://schemas.openxmlformats.org/officeDocument/2006/relationships/image" Target="../media/image28.png"/><Relationship Id="rId10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akersfieldcollege.edu/president/projects/ca-guided-pathways-planning" TargetMode="External"/><Relationship Id="rId3" Type="http://schemas.openxmlformats.org/officeDocument/2006/relationships/hyperlink" Target="http://www.aacc.nche.edu/resources/aaccprograms/pathways/Pages/default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jpe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7" Type="http://schemas.openxmlformats.org/officeDocument/2006/relationships/image" Target="../media/image7.jpg"/><Relationship Id="rId8" Type="http://schemas.openxmlformats.org/officeDocument/2006/relationships/image" Target="../media/image13.jpg"/><Relationship Id="rId9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0.jpe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g"/><Relationship Id="rId20" Type="http://schemas.openxmlformats.org/officeDocument/2006/relationships/image" Target="../media/image37.gif"/><Relationship Id="rId21" Type="http://schemas.openxmlformats.org/officeDocument/2006/relationships/image" Target="../media/image38.png"/><Relationship Id="rId22" Type="http://schemas.openxmlformats.org/officeDocument/2006/relationships/image" Target="../media/image4.jpg"/><Relationship Id="rId10" Type="http://schemas.openxmlformats.org/officeDocument/2006/relationships/image" Target="../media/image28.png"/><Relationship Id="rId11" Type="http://schemas.openxmlformats.org/officeDocument/2006/relationships/image" Target="../media/image29.gif"/><Relationship Id="rId12" Type="http://schemas.openxmlformats.org/officeDocument/2006/relationships/image" Target="../media/image30.gif"/><Relationship Id="rId13" Type="http://schemas.openxmlformats.org/officeDocument/2006/relationships/image" Target="../media/image31.png"/><Relationship Id="rId14" Type="http://schemas.openxmlformats.org/officeDocument/2006/relationships/hyperlink" Target="http://doingwhatmatters.cccco.edu/Home.aspx" TargetMode="External"/><Relationship Id="rId15" Type="http://schemas.openxmlformats.org/officeDocument/2006/relationships/image" Target="../media/image32.jpeg"/><Relationship Id="rId16" Type="http://schemas.openxmlformats.org/officeDocument/2006/relationships/image" Target="../media/image33.jpg"/><Relationship Id="rId17" Type="http://schemas.openxmlformats.org/officeDocument/2006/relationships/image" Target="../media/image34.png"/><Relationship Id="rId18" Type="http://schemas.openxmlformats.org/officeDocument/2006/relationships/image" Target="../media/image35.jpg"/><Relationship Id="rId19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jpg"/><Relationship Id="rId7" Type="http://schemas.openxmlformats.org/officeDocument/2006/relationships/image" Target="../media/image25.png"/><Relationship Id="rId8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037370"/>
            <a:ext cx="7886700" cy="91440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Content Placeholder 3" descr="fall-session-2016theme_0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2" b="2502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2563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" y="215240"/>
            <a:ext cx="8330184" cy="643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83" y="2346308"/>
            <a:ext cx="1751830" cy="603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705" y="1384797"/>
            <a:ext cx="2487339" cy="7779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921583" y="3087909"/>
            <a:ext cx="288551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California Career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Pathways </a:t>
            </a:r>
            <a:r>
              <a:rPr lang="en-US" dirty="0">
                <a:solidFill>
                  <a:schemeClr val="bg1"/>
                </a:solidFill>
              </a:rPr>
              <a:t>Trust (CCPT)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035" y="3903809"/>
            <a:ext cx="2286000" cy="1257300"/>
          </a:xfrm>
          <a:prstGeom prst="rect">
            <a:avLst/>
          </a:prstGeom>
        </p:spPr>
      </p:pic>
      <p:pic>
        <p:nvPicPr>
          <p:cNvPr id="17" name="Picture 21" descr="Who Do U Want 2 B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17226" r="8746" b="28280"/>
          <a:stretch/>
        </p:blipFill>
        <p:spPr bwMode="auto">
          <a:xfrm>
            <a:off x="4669218" y="1634565"/>
            <a:ext cx="2529840" cy="4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20" y="2196440"/>
            <a:ext cx="3670144" cy="915528"/>
          </a:xfrm>
          <a:prstGeom prst="rect">
            <a:avLst/>
          </a:prstGeom>
        </p:spPr>
      </p:pic>
      <p:pic>
        <p:nvPicPr>
          <p:cNvPr id="18" name="Picture 26" descr="Institutional Effectiveness Partnership Initiative Hom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08" y="3183534"/>
            <a:ext cx="3568963" cy="5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tudent Success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23" y="385705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-0.11476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8330184" cy="6436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517" r="9134" b="26242"/>
          <a:stretch/>
        </p:blipFill>
        <p:spPr bwMode="auto">
          <a:xfrm>
            <a:off x="1789560" y="1503174"/>
            <a:ext cx="97155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229894" y="1813808"/>
            <a:ext cx="1077268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SSSP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63" y="2912794"/>
            <a:ext cx="2514600" cy="838200"/>
          </a:xfrm>
          <a:prstGeom prst="rect">
            <a:avLst/>
          </a:prstGeom>
        </p:spPr>
      </p:pic>
      <p:pic>
        <p:nvPicPr>
          <p:cNvPr id="16" name="Picture 12" descr="CA Career Cafe log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049" y="1651040"/>
            <a:ext cx="1593404" cy="84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965" y="2712617"/>
            <a:ext cx="2168236" cy="9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907" y="3946408"/>
            <a:ext cx="2583429" cy="967130"/>
          </a:xfrm>
          <a:prstGeom prst="rect">
            <a:avLst/>
          </a:prstGeom>
        </p:spPr>
      </p:pic>
      <p:pic>
        <p:nvPicPr>
          <p:cNvPr id="19" name="Picture 9" descr="Basic Skills Initiativ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444" y="4048872"/>
            <a:ext cx="1707907" cy="89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2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294" y="1719324"/>
            <a:ext cx="1747831" cy="776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000" y="5056598"/>
            <a:ext cx="2971800" cy="60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-0.28542 2.22222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8" y="215240"/>
            <a:ext cx="8330184" cy="643696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517" r="9134" b="26242"/>
          <a:stretch/>
        </p:blipFill>
        <p:spPr bwMode="auto">
          <a:xfrm>
            <a:off x="1789560" y="1503174"/>
            <a:ext cx="97155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52130" y="1974115"/>
            <a:ext cx="1077268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Broadway" panose="04040905080B02020502" pitchFamily="82" charset="0"/>
              </a:rPr>
              <a:t>SSSP</a:t>
            </a:r>
            <a:endParaRPr lang="en-US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1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538" y="2840753"/>
            <a:ext cx="2168236" cy="947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3538" y="3995604"/>
            <a:ext cx="1859072" cy="63739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32176" y="4786624"/>
            <a:ext cx="142878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Noncredit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269362" y="1862098"/>
            <a:ext cx="21324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Supplemental Instruction/Tutoring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284579" y="2846458"/>
            <a:ext cx="213985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lgerian" panose="04020705040A02060702" pitchFamily="82" charset="0"/>
              </a:rPr>
              <a:t>Contextualized Learning</a:t>
            </a:r>
            <a:endParaRPr lang="en-US" sz="2000" dirty="0">
              <a:latin typeface="Algerian" panose="04020705040A02060702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69362" y="4042154"/>
            <a:ext cx="204054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BSI e-Resource</a:t>
            </a:r>
            <a:endParaRPr lang="en-US" sz="2400" dirty="0"/>
          </a:p>
        </p:txBody>
      </p:sp>
      <p:pic>
        <p:nvPicPr>
          <p:cNvPr id="23" name="Picture 9" descr="Basic Skills Initiativ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362" y="4746342"/>
            <a:ext cx="1534586" cy="80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45677 7.40741E-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1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228600"/>
            <a:ext cx="8331200" cy="643774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987964"/>
            <a:ext cx="6530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California Pathways – Redesigning California’s Community Colleges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30188" y="5678915"/>
            <a:ext cx="571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Equity, Social Mobility, Economic Health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517" r="9134" b="26242"/>
          <a:stretch/>
        </p:blipFill>
        <p:spPr bwMode="auto">
          <a:xfrm>
            <a:off x="2083079" y="1559539"/>
            <a:ext cx="971550" cy="99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8" descr="Canvas CCM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50" y="2900663"/>
            <a:ext cx="1052960" cy="104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079" y="4515006"/>
            <a:ext cx="3632200" cy="638181"/>
          </a:xfrm>
          <a:prstGeom prst="rect">
            <a:avLst/>
          </a:prstGeom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95" y="2053151"/>
            <a:ext cx="4591797" cy="41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427" y="3187656"/>
            <a:ext cx="2487339" cy="7779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066" y="3174677"/>
            <a:ext cx="1923788" cy="748483"/>
          </a:xfrm>
          <a:prstGeom prst="rect">
            <a:avLst/>
          </a:prstGeom>
        </p:spPr>
      </p:pic>
      <p:pic>
        <p:nvPicPr>
          <p:cNvPr id="19" name="Picture 11" descr="California Community Colleges Curriculum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45" y="4536418"/>
            <a:ext cx="2377010" cy="51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6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6316 1.11111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76" y="2372320"/>
            <a:ext cx="1033272" cy="32668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2" y="152400"/>
            <a:ext cx="8330184" cy="6436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889" y="2372320"/>
            <a:ext cx="1033272" cy="326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69" y="2374007"/>
            <a:ext cx="1033272" cy="32668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848" y="2362200"/>
            <a:ext cx="1033272" cy="32668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424566" y="1800820"/>
            <a:ext cx="1563980" cy="1143000"/>
          </a:xfrm>
          <a:prstGeom prst="rect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Defining Competencies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68291" y="1790700"/>
            <a:ext cx="1612193" cy="1143000"/>
          </a:xfrm>
          <a:prstGeom prst="rect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Assessing</a:t>
            </a:r>
          </a:p>
          <a:p>
            <a:pPr algn="ctr"/>
            <a:r>
              <a:rPr lang="en-US" dirty="0">
                <a:latin typeface="Cambria" charset="0"/>
                <a:ea typeface="Cambria" charset="0"/>
                <a:cs typeface="Cambria" charset="0"/>
              </a:rPr>
              <a:t>Competencies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7731265" y="2058709"/>
            <a:ext cx="1798542" cy="381000"/>
          </a:xfrm>
          <a:prstGeom prst="rightArrow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0" y="152400"/>
            <a:ext cx="9067800" cy="527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Guided Pathways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638800" cy="5638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37212" y="1776549"/>
            <a:ext cx="5852160" cy="28477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6934" y="1966885"/>
            <a:ext cx="208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7658C"/>
              </a:buClr>
              <a:buFont typeface="Arial" charset="0"/>
              <a:buChar char="•"/>
            </a:pPr>
            <a:r>
              <a:rPr lang="en-US" sz="2800" b="1" dirty="0" smtClean="0">
                <a:latin typeface="Cambria" charset="0"/>
                <a:ea typeface="Cambria" charset="0"/>
                <a:cs typeface="Cambria" charset="0"/>
              </a:rPr>
              <a:t>Jobs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935" y="2668020"/>
            <a:ext cx="442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7658C"/>
              </a:buClr>
              <a:buFont typeface="Arial" charset="0"/>
              <a:buChar char="•"/>
            </a:pPr>
            <a:r>
              <a:rPr lang="en-US" sz="2800" b="1" dirty="0" smtClean="0">
                <a:latin typeface="Cambria" charset="0"/>
                <a:ea typeface="Cambria" charset="0"/>
                <a:cs typeface="Cambria" charset="0"/>
              </a:rPr>
              <a:t>Social Mobility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6935" y="3369155"/>
            <a:ext cx="4429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7658C"/>
              </a:buClr>
              <a:buFont typeface="Arial" charset="0"/>
              <a:buChar char="•"/>
            </a:pPr>
            <a:r>
              <a:rPr lang="en-US" sz="2800" b="1" dirty="0" smtClean="0">
                <a:latin typeface="Cambria" charset="0"/>
                <a:ea typeface="Cambria" charset="0"/>
                <a:cs typeface="Cambria" charset="0"/>
              </a:rPr>
              <a:t>Civic Engagement</a:t>
            </a:r>
            <a:endParaRPr lang="en-US" sz="36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934" y="4070289"/>
            <a:ext cx="540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27658C"/>
              </a:buClr>
              <a:buFont typeface="Arial" charset="0"/>
              <a:buChar char="•"/>
            </a:pPr>
            <a:r>
              <a:rPr lang="en-US" sz="2800" b="1" dirty="0" smtClean="0">
                <a:latin typeface="Cambria" charset="0"/>
                <a:ea typeface="Cambria" charset="0"/>
                <a:cs typeface="Cambria" charset="0"/>
              </a:rPr>
              <a:t>Healthy Community</a:t>
            </a:r>
            <a:endParaRPr lang="en-US" sz="2800" b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-509650" y="2058709"/>
            <a:ext cx="2262250" cy="381000"/>
          </a:xfrm>
          <a:prstGeom prst="rightArrow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509650" y="2739130"/>
            <a:ext cx="2262250" cy="381000"/>
          </a:xfrm>
          <a:prstGeom prst="rightArrow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-509650" y="3436905"/>
            <a:ext cx="2262250" cy="381000"/>
          </a:xfrm>
          <a:prstGeom prst="rightArrow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-509650" y="4141399"/>
            <a:ext cx="2262250" cy="381000"/>
          </a:xfrm>
          <a:prstGeom prst="rightArrow">
            <a:avLst/>
          </a:prstGeom>
          <a:solidFill>
            <a:srgbClr val="2765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7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51" y="1558479"/>
            <a:ext cx="2737387" cy="34239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22852" y="4982399"/>
            <a:ext cx="3312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Craig </a:t>
            </a:r>
            <a:r>
              <a:rPr lang="en-US" sz="3200" b="1" dirty="0" smtClean="0">
                <a:latin typeface="Cambria" panose="02040503050406030204" pitchFamily="18" charset="0"/>
              </a:rPr>
              <a:t>Justice</a:t>
            </a:r>
          </a:p>
          <a:p>
            <a:r>
              <a:rPr lang="en-US" sz="2000" i="1" dirty="0">
                <a:latin typeface="Cambria" panose="02040503050406030204" pitchFamily="18" charset="0"/>
              </a:rPr>
              <a:t>Vice President for </a:t>
            </a:r>
            <a:r>
              <a:rPr lang="en-US" sz="2000" i="1" dirty="0" smtClean="0">
                <a:latin typeface="Cambria" panose="02040503050406030204" pitchFamily="18" charset="0"/>
              </a:rPr>
              <a:t>Instruction (Ret.)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930"/>
            <a:ext cx="3784600" cy="86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27690" y="4980927"/>
            <a:ext cx="36006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Kathy </a:t>
            </a:r>
            <a:r>
              <a:rPr lang="en-US" sz="3200" b="1" dirty="0" err="1" smtClean="0">
                <a:latin typeface="Cambria" panose="02040503050406030204" pitchFamily="18" charset="0"/>
              </a:rPr>
              <a:t>Schmeidler</a:t>
            </a:r>
            <a:r>
              <a:rPr lang="en-US" sz="3200" b="1" dirty="0" smtClean="0">
                <a:latin typeface="Cambria" panose="02040503050406030204" pitchFamily="18" charset="0"/>
              </a:rPr>
              <a:t/>
            </a:r>
            <a:br>
              <a:rPr lang="en-US" sz="3200" b="1" dirty="0" smtClean="0">
                <a:latin typeface="Cambria" panose="02040503050406030204" pitchFamily="18" charset="0"/>
              </a:rPr>
            </a:br>
            <a:r>
              <a:rPr lang="en-US" sz="2000" i="1" dirty="0">
                <a:latin typeface="Cambria" charset="0"/>
                <a:ea typeface="Cambria" charset="0"/>
                <a:cs typeface="Cambria" charset="0"/>
              </a:rPr>
              <a:t>Professor</a:t>
            </a:r>
            <a:endParaRPr lang="en-US" sz="1200" i="1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671" r="13220"/>
          <a:stretch/>
        </p:blipFill>
        <p:spPr>
          <a:xfrm>
            <a:off x="5698941" y="1558479"/>
            <a:ext cx="2566740" cy="342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89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IVC EXPERIENCE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Guided Pathways Approach Resonated with Several IVC initiatives (SEP, AANAPISI, Basic Skills Transformation)</a:t>
            </a:r>
          </a:p>
          <a:p>
            <a:r>
              <a:rPr lang="en-US" sz="2400" dirty="0" smtClean="0"/>
              <a:t>Pathways Offered Strength of Being Holistic in Its Approach</a:t>
            </a:r>
          </a:p>
          <a:p>
            <a:r>
              <a:rPr lang="en-US" sz="2400" dirty="0" smtClean="0"/>
              <a:t>Data About Guided Pathways vs. Cafeteria Style Student Choice Patterns Was Convincing Enough to Warrant a Serious Exploration </a:t>
            </a:r>
          </a:p>
          <a:p>
            <a:r>
              <a:rPr lang="en-US" sz="2400" dirty="0" smtClean="0"/>
              <a:t>Numerous Caveats Emerged:  Are We Restricting Students’ Freedom to Explore</a:t>
            </a:r>
            <a:r>
              <a:rPr lang="en-US" dirty="0" smtClean="0"/>
              <a:t>?  Impact on Programs?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3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IVC DIALOG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Dialog Across the Campus</a:t>
            </a:r>
          </a:p>
          <a:p>
            <a:r>
              <a:rPr lang="en-US" sz="2600" dirty="0" smtClean="0"/>
              <a:t>Faculty Attendance at the AACC Guided Pathways Conferences Included Skeptics and Believers</a:t>
            </a:r>
          </a:p>
          <a:p>
            <a:r>
              <a:rPr lang="en-US" sz="2600" dirty="0" smtClean="0"/>
              <a:t>Continuing Conversations in the Academic Senate, Instructional Council, et al. Helped to Address Concerns Along the Way</a:t>
            </a:r>
          </a:p>
          <a:p>
            <a:r>
              <a:rPr lang="en-US" sz="2600" dirty="0" smtClean="0"/>
              <a:t>Concerns Include How to Adapt to the California Environment, Role of Breadth and Exploration in General Education, How to Break Down Silos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IVC TODAY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Dialog to Ensure Academic Integrity</a:t>
            </a:r>
          </a:p>
          <a:p>
            <a:r>
              <a:rPr lang="en-US" sz="3200" dirty="0" smtClean="0"/>
              <a:t>Training and Education – Match or Mismatch?</a:t>
            </a:r>
          </a:p>
          <a:p>
            <a:r>
              <a:rPr lang="en-US" sz="3200" dirty="0" smtClean="0"/>
              <a:t>Moving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0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9144000" cy="694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5067" y="5970597"/>
            <a:ext cx="158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October 7,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067"/>
            <a:ext cx="4680131" cy="34298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353" y="2651866"/>
            <a:ext cx="4045425" cy="1554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1669" y="5358318"/>
            <a:ext cx="20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mbria" charset="0"/>
                <a:ea typeface="Cambria" charset="0"/>
                <a:cs typeface="Cambria" charset="0"/>
              </a:rPr>
              <a:t>Presented </a:t>
            </a:r>
            <a:r>
              <a:rPr lang="en-US" sz="1600" smtClean="0">
                <a:latin typeface="Cambria" charset="0"/>
                <a:ea typeface="Cambria" charset="0"/>
                <a:cs typeface="Cambria" charset="0"/>
              </a:rPr>
              <a:t>by:</a:t>
            </a:r>
            <a:endParaRPr lang="en-US" sz="1600" dirty="0" smtClean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6" y="5891345"/>
            <a:ext cx="2036989" cy="68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2" y="5714370"/>
            <a:ext cx="3784600" cy="863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6930" r="11250" b="17880"/>
          <a:stretch/>
        </p:blipFill>
        <p:spPr>
          <a:xfrm>
            <a:off x="6046423" y="4886409"/>
            <a:ext cx="2517287" cy="1691561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0094" y="315667"/>
            <a:ext cx="6580074" cy="827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4800" dirty="0">
                <a:solidFill>
                  <a:srgbClr val="27658C"/>
                </a:solidFill>
              </a:rPr>
              <a:t>Guided Pathways</a:t>
            </a:r>
          </a:p>
        </p:txBody>
      </p:sp>
    </p:spTree>
    <p:extLst>
      <p:ext uri="{BB962C8B-B14F-4D97-AF65-F5344CB8AC3E}">
        <p14:creationId xmlns:p14="http://schemas.microsoft.com/office/powerpoint/2010/main" val="19400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66231" y="4959250"/>
            <a:ext cx="30870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Bill </a:t>
            </a:r>
            <a:r>
              <a:rPr lang="en-US" sz="3200" b="1" dirty="0" smtClean="0">
                <a:latin typeface="Cambria" panose="02040503050406030204" pitchFamily="18" charset="0"/>
              </a:rPr>
              <a:t>Scroggins</a:t>
            </a:r>
          </a:p>
          <a:p>
            <a:r>
              <a:rPr lang="en-US" sz="2000" i="1" dirty="0" smtClean="0">
                <a:latin typeface="Cambria" panose="02040503050406030204" pitchFamily="18" charset="0"/>
              </a:rPr>
              <a:t>President</a:t>
            </a:r>
            <a:endParaRPr lang="en-US" sz="1600" i="1" dirty="0">
              <a:latin typeface="Cambria" panose="0204050305040603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" t="405" r="3602" b="17465"/>
          <a:stretch/>
        </p:blipFill>
        <p:spPr>
          <a:xfrm>
            <a:off x="1753211" y="1609496"/>
            <a:ext cx="2549706" cy="3256247"/>
          </a:xfrm>
          <a:custGeom>
            <a:avLst/>
            <a:gdLst>
              <a:gd name="connsiteX0" fmla="*/ 0 w 1264920"/>
              <a:gd name="connsiteY0" fmla="*/ 0 h 1615438"/>
              <a:gd name="connsiteX1" fmla="*/ 1264920 w 1264920"/>
              <a:gd name="connsiteY1" fmla="*/ 0 h 1615438"/>
              <a:gd name="connsiteX2" fmla="*/ 1264920 w 1264920"/>
              <a:gd name="connsiteY2" fmla="*/ 1615438 h 1615438"/>
              <a:gd name="connsiteX3" fmla="*/ 0 w 1264920"/>
              <a:gd name="connsiteY3" fmla="*/ 1615438 h 1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920" h="1615438">
                <a:moveTo>
                  <a:pt x="0" y="0"/>
                </a:moveTo>
                <a:lnTo>
                  <a:pt x="1264920" y="0"/>
                </a:lnTo>
                <a:lnTo>
                  <a:pt x="1264920" y="1615438"/>
                </a:lnTo>
                <a:lnTo>
                  <a:pt x="0" y="1615438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6930" r="11250" b="17880"/>
          <a:stretch/>
        </p:blipFill>
        <p:spPr>
          <a:xfrm>
            <a:off x="692103" y="90889"/>
            <a:ext cx="2122217" cy="14260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81566" y="4864313"/>
            <a:ext cx="308702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</a:rPr>
              <a:t>Jeff Archibald</a:t>
            </a:r>
          </a:p>
          <a:p>
            <a:r>
              <a:rPr lang="en-US" sz="2000" i="1" dirty="0">
                <a:latin typeface="Cambria" panose="02040503050406030204" pitchFamily="18" charset="0"/>
              </a:rPr>
              <a:t>Faculty - </a:t>
            </a:r>
            <a:r>
              <a:rPr lang="en-US" sz="2000" i="1" dirty="0" smtClean="0">
                <a:latin typeface="Cambria" panose="02040503050406030204" pitchFamily="18" charset="0"/>
              </a:rPr>
              <a:t>Communication</a:t>
            </a:r>
            <a:endParaRPr lang="en-US" sz="2000" i="1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66" y="1610924"/>
            <a:ext cx="3350451" cy="325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2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MT. SAC TIMELINE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October/November 2015 – Senate Approval to Participate Requested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February 2016 – First Institute </a:t>
            </a:r>
            <a:r>
              <a:rPr lang="en-US" dirty="0" smtClean="0"/>
              <a:t>– faculty leaders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March 2016 – Pathways Implementation Group formed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April 2016 – Second </a:t>
            </a:r>
            <a:r>
              <a:rPr lang="en-US" dirty="0" smtClean="0"/>
              <a:t>Institute – mapping faculty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6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03" y="2451650"/>
            <a:ext cx="3463709" cy="34637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MT. SAC TIMELINE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May 2016 – Pathways Summit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6627" y="2433352"/>
            <a:ext cx="3482007" cy="348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8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MT. SAC TIMELINE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Summer 2016 – Student Focus Groups</a:t>
            </a:r>
          </a:p>
          <a:p>
            <a:r>
              <a:rPr lang="en-US" dirty="0" smtClean="0"/>
              <a:t>August 2016 – Pathways Summit II</a:t>
            </a:r>
          </a:p>
          <a:p>
            <a:r>
              <a:rPr lang="en-US" dirty="0" smtClean="0"/>
              <a:t>October 2016 – Third Institute – Counseling and Basic Skills faculty</a:t>
            </a:r>
          </a:p>
          <a:p>
            <a:r>
              <a:rPr lang="en-US" dirty="0" smtClean="0"/>
              <a:t>October 2016 – Pathways Summit III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8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27658C"/>
                </a:solidFill>
              </a:rPr>
              <a:t>MT. SAC EXPERIENCE</a:t>
            </a:r>
            <a:endParaRPr lang="en-US" sz="3600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Highlights good work we are already doing</a:t>
            </a:r>
          </a:p>
          <a:p>
            <a:r>
              <a:rPr lang="en-US" dirty="0" smtClean="0"/>
              <a:t>Encourages looking at the College/programs from the student perspective</a:t>
            </a:r>
          </a:p>
          <a:p>
            <a:r>
              <a:rPr lang="en-US" dirty="0" smtClean="0"/>
              <a:t>Produces a critical self-examination of programs</a:t>
            </a:r>
          </a:p>
          <a:p>
            <a:r>
              <a:rPr lang="en-US" dirty="0" smtClean="0"/>
              <a:t>Departments examining scheduling practices</a:t>
            </a:r>
          </a:p>
          <a:p>
            <a:r>
              <a:rPr lang="en-US" dirty="0" smtClean="0"/>
              <a:t>Dialogue between counseling faculty and program faculty</a:t>
            </a:r>
          </a:p>
          <a:p>
            <a:r>
              <a:rPr lang="en-US" dirty="0" smtClean="0"/>
              <a:t>Collaboration between campus groups done the </a:t>
            </a:r>
          </a:p>
          <a:p>
            <a:pPr marL="1371600" lvl="3" indent="0">
              <a:buNone/>
            </a:pPr>
            <a:r>
              <a:rPr lang="en-US" sz="2800" dirty="0" smtClean="0"/>
              <a:t>“Mt. SAC way”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1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5471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guided pathways is </a:t>
            </a:r>
            <a:r>
              <a:rPr lang="en-US" sz="3600" dirty="0" smtClean="0">
                <a:solidFill>
                  <a:srgbClr val="FF0000"/>
                </a:solidFill>
              </a:rPr>
              <a:t>NOT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288" y="1325294"/>
            <a:ext cx="805815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Pathways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/>
              <a:t> a boutique program but rather a transformation to make college ready for students.</a:t>
            </a:r>
          </a:p>
          <a:p>
            <a:r>
              <a:rPr lang="en-US" dirty="0" smtClean="0"/>
              <a:t>Pathways does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limit student choice rather guides students to make informed choices.</a:t>
            </a:r>
          </a:p>
          <a:p>
            <a:r>
              <a:rPr lang="en-US" dirty="0" smtClean="0"/>
              <a:t>Pathways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curriculum reform but rather an integration of students’ college experiences.</a:t>
            </a:r>
          </a:p>
          <a:p>
            <a:r>
              <a:rPr lang="en-US" dirty="0" smtClean="0"/>
              <a:t>Pathways is </a:t>
            </a:r>
            <a:r>
              <a:rPr lang="en-US" b="1" dirty="0" smtClean="0">
                <a:solidFill>
                  <a:srgbClr val="FF0000"/>
                </a:solidFill>
              </a:rPr>
              <a:t>NOT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 management driven reform but rather a collegial and faculty driven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0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336756"/>
            <a:ext cx="7886700" cy="160822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7658C"/>
                </a:solidFill>
              </a:rPr>
              <a:t>Thank You!</a:t>
            </a:r>
            <a:endParaRPr lang="en-US" dirty="0">
              <a:solidFill>
                <a:srgbClr val="27658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3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7658C"/>
                </a:solidFill>
              </a:rPr>
              <a:t>Resources</a:t>
            </a:r>
            <a:endParaRPr lang="en-US" dirty="0">
              <a:solidFill>
                <a:srgbClr val="27658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California Guided Pathways Project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AACC Pathways Project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757101"/>
            <a:ext cx="5021287" cy="6014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253" y="2315133"/>
            <a:ext cx="2613215" cy="2874536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137672" y="4219179"/>
            <a:ext cx="2423642" cy="901460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100" b="1" dirty="0">
                <a:solidFill>
                  <a:schemeClr val="tx1"/>
                </a:solidFill>
                <a:latin typeface="Cambria" panose="02040503050406030204" pitchFamily="18" charset="0"/>
              </a:rPr>
              <a:t>Julie Bruno</a:t>
            </a:r>
          </a:p>
          <a:p>
            <a:pPr algn="l"/>
            <a:r>
              <a:rPr lang="en-US" sz="1500" i="1" dirty="0">
                <a:solidFill>
                  <a:schemeClr val="tx1"/>
                </a:solidFill>
                <a:latin typeface="Cambria" panose="02040503050406030204" pitchFamily="18" charset="0"/>
              </a:rPr>
              <a:t>President</a:t>
            </a:r>
          </a:p>
          <a:p>
            <a:pPr algn="l"/>
            <a:r>
              <a:rPr lang="en-US" sz="1500" i="1" dirty="0">
                <a:solidFill>
                  <a:schemeClr val="tx1"/>
                </a:solidFill>
                <a:latin typeface="Cambria" panose="02040503050406030204" pitchFamily="18" charset="0"/>
              </a:rPr>
              <a:t>Academic Senate for California Community Colleges</a:t>
            </a:r>
          </a:p>
        </p:txBody>
      </p:sp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0196" y="32970"/>
            <a:ext cx="9194196" cy="6949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305067" y="5970597"/>
            <a:ext cx="1582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ambria" panose="02040503050406030204" pitchFamily="18" charset="0"/>
              </a:rPr>
              <a:t>October 7, </a:t>
            </a:r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76" y="5891345"/>
            <a:ext cx="2036989" cy="686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432" y="5714370"/>
            <a:ext cx="3784600" cy="863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90094" y="315667"/>
            <a:ext cx="6580074" cy="8279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4800" dirty="0" smtClean="0">
                <a:solidFill>
                  <a:srgbClr val="27658C"/>
                </a:solidFill>
              </a:rPr>
              <a:t>Presenters</a:t>
            </a:r>
            <a:endParaRPr lang="en-US" sz="4800" dirty="0">
              <a:solidFill>
                <a:srgbClr val="27658C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926" r="50000"/>
          <a:stretch/>
        </p:blipFill>
        <p:spPr>
          <a:xfrm>
            <a:off x="454040" y="1255587"/>
            <a:ext cx="1735059" cy="21410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619" y="1321810"/>
            <a:ext cx="1590040" cy="19888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405" r="3603" b="17465"/>
          <a:stretch/>
        </p:blipFill>
        <p:spPr>
          <a:xfrm>
            <a:off x="5674977" y="1235821"/>
            <a:ext cx="1468974" cy="2074809"/>
          </a:xfrm>
          <a:custGeom>
            <a:avLst/>
            <a:gdLst>
              <a:gd name="connsiteX0" fmla="*/ 0 w 1264920"/>
              <a:gd name="connsiteY0" fmla="*/ 0 h 1615438"/>
              <a:gd name="connsiteX1" fmla="*/ 1264920 w 1264920"/>
              <a:gd name="connsiteY1" fmla="*/ 0 h 1615438"/>
              <a:gd name="connsiteX2" fmla="*/ 1264920 w 1264920"/>
              <a:gd name="connsiteY2" fmla="*/ 1615438 h 1615438"/>
              <a:gd name="connsiteX3" fmla="*/ 0 w 1264920"/>
              <a:gd name="connsiteY3" fmla="*/ 1615438 h 161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4920" h="1615438">
                <a:moveTo>
                  <a:pt x="0" y="0"/>
                </a:moveTo>
                <a:lnTo>
                  <a:pt x="1264920" y="0"/>
                </a:lnTo>
                <a:lnTo>
                  <a:pt x="1264920" y="1615438"/>
                </a:lnTo>
                <a:lnTo>
                  <a:pt x="0" y="1615438"/>
                </a:lnTo>
                <a:close/>
              </a:path>
            </a:pathLst>
          </a:cu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2" t="6930" r="11250" b="17880"/>
          <a:stretch/>
        </p:blipFill>
        <p:spPr>
          <a:xfrm>
            <a:off x="6046423" y="4975346"/>
            <a:ext cx="2517287" cy="169156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r="16786"/>
          <a:stretch/>
        </p:blipFill>
        <p:spPr>
          <a:xfrm>
            <a:off x="5722645" y="3443813"/>
            <a:ext cx="1446966" cy="2029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" t="5671" r="13220"/>
          <a:stretch/>
        </p:blipFill>
        <p:spPr>
          <a:xfrm>
            <a:off x="2575074" y="3412673"/>
            <a:ext cx="1591892" cy="2123515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465495" y="3498662"/>
            <a:ext cx="3749139" cy="1201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Sonya Christian</a:t>
            </a:r>
          </a:p>
          <a:p>
            <a:pPr algn="l"/>
            <a:r>
              <a:rPr lang="en-US" sz="11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President</a:t>
            </a:r>
          </a:p>
          <a:p>
            <a:pPr algn="l"/>
            <a:r>
              <a:rPr lang="en-US" sz="11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Bakersfield College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53659" y="2609915"/>
            <a:ext cx="134822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Craig </a:t>
            </a:r>
            <a:r>
              <a:rPr lang="en-US" sz="1200" b="1" dirty="0" smtClean="0">
                <a:latin typeface="Cambria" panose="02040503050406030204" pitchFamily="18" charset="0"/>
              </a:rPr>
              <a:t>Justice</a:t>
            </a:r>
          </a:p>
          <a:p>
            <a:r>
              <a:rPr lang="en-US" sz="1100" i="1" dirty="0">
                <a:latin typeface="Cambria" panose="02040503050406030204" pitchFamily="18" charset="0"/>
              </a:rPr>
              <a:t>Vice President for </a:t>
            </a:r>
            <a:r>
              <a:rPr lang="en-US" sz="1100" i="1" dirty="0" smtClean="0">
                <a:latin typeface="Cambria" panose="02040503050406030204" pitchFamily="18" charset="0"/>
              </a:rPr>
              <a:t>Instruction (Ret.)</a:t>
            </a:r>
            <a:endParaRPr lang="en-US" sz="1000" i="1" dirty="0">
              <a:latin typeface="Cambria" panose="0204050305040603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4634" y="4985540"/>
            <a:ext cx="146034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Cambria" panose="02040503050406030204" pitchFamily="18" charset="0"/>
              </a:rPr>
              <a:t>Kathy </a:t>
            </a:r>
            <a:r>
              <a:rPr lang="en-US" sz="1100" b="1" dirty="0" err="1" smtClean="0">
                <a:latin typeface="Cambria" panose="02040503050406030204" pitchFamily="18" charset="0"/>
              </a:rPr>
              <a:t>Schmeidler</a:t>
            </a:r>
            <a:r>
              <a:rPr lang="en-US" sz="1400" b="1" dirty="0" smtClean="0">
                <a:latin typeface="Cambria" panose="02040503050406030204" pitchFamily="18" charset="0"/>
              </a:rPr>
              <a:t/>
            </a:r>
            <a:br>
              <a:rPr lang="en-US" sz="1400" b="1" dirty="0" smtClean="0">
                <a:latin typeface="Cambria" panose="02040503050406030204" pitchFamily="18" charset="0"/>
              </a:rPr>
            </a:br>
            <a:r>
              <a:rPr lang="en-US" sz="1100" i="1" dirty="0">
                <a:latin typeface="Cambria" charset="0"/>
                <a:ea typeface="Cambria" charset="0"/>
                <a:cs typeface="Cambria" charset="0"/>
              </a:rPr>
              <a:t>Professor</a:t>
            </a:r>
            <a:endParaRPr lang="en-US" sz="700" i="1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36648" y="2613211"/>
            <a:ext cx="127870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Bill </a:t>
            </a:r>
            <a:r>
              <a:rPr lang="en-US" sz="1200" b="1" dirty="0" smtClean="0">
                <a:latin typeface="Cambria" panose="02040503050406030204" pitchFamily="18" charset="0"/>
              </a:rPr>
              <a:t>Scroggins</a:t>
            </a:r>
          </a:p>
          <a:p>
            <a:r>
              <a:rPr lang="en-US" sz="1100" i="1" dirty="0" smtClean="0">
                <a:latin typeface="Cambria" panose="02040503050406030204" pitchFamily="18" charset="0"/>
              </a:rPr>
              <a:t>President</a:t>
            </a:r>
            <a:endParaRPr lang="en-US" sz="1100" i="1" dirty="0">
              <a:latin typeface="Cambria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190667" y="4606116"/>
            <a:ext cx="3087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Cambria" panose="02040503050406030204" pitchFamily="18" charset="0"/>
              </a:rPr>
              <a:t>Jeff Archibald</a:t>
            </a:r>
          </a:p>
          <a:p>
            <a:r>
              <a:rPr lang="en-US" sz="1100" i="1" dirty="0">
                <a:latin typeface="Cambria" panose="02040503050406030204" pitchFamily="18" charset="0"/>
              </a:rPr>
              <a:t>Faculty - </a:t>
            </a:r>
            <a:r>
              <a:rPr lang="en-US" sz="1100" i="1" dirty="0" smtClean="0">
                <a:latin typeface="Cambria" panose="02040503050406030204" pitchFamily="18" charset="0"/>
              </a:rPr>
              <a:t>Communication</a:t>
            </a:r>
            <a:endParaRPr lang="en-US" sz="11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9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5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770168" y="2142886"/>
            <a:ext cx="3749139" cy="120194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Sonya Christian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President</a:t>
            </a:r>
          </a:p>
          <a:p>
            <a:pPr algn="l"/>
            <a:r>
              <a:rPr lang="en-US" sz="2000" i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Bakersfield College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770167" y="3352800"/>
            <a:ext cx="4556761" cy="1904999"/>
            <a:chOff x="4282439" y="3505200"/>
            <a:chExt cx="4556761" cy="1904999"/>
          </a:xfrm>
        </p:grpSpPr>
        <p:sp>
          <p:nvSpPr>
            <p:cNvPr id="9" name="Rectangle 8"/>
            <p:cNvSpPr/>
            <p:nvPr/>
          </p:nvSpPr>
          <p:spPr>
            <a:xfrm>
              <a:off x="4282439" y="3505200"/>
              <a:ext cx="4556761" cy="1904999"/>
            </a:xfrm>
            <a:prstGeom prst="rect">
              <a:avLst/>
            </a:prstGeom>
            <a:solidFill>
              <a:srgbClr val="2765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46" y="4089679"/>
              <a:ext cx="320040" cy="32004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761506" y="4065033"/>
              <a:ext cx="25156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solidFill>
                    <a:schemeClr val="bg1"/>
                  </a:solidFill>
                  <a:latin typeface="Cambria" charset="0"/>
                  <a:ea typeface="Cambria" charset="0"/>
                  <a:cs typeface="Cambria" charset="0"/>
                </a:rPr>
                <a:t>bcpresidentblog.com</a:t>
              </a:r>
              <a:endParaRPr lang="en-US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61506" y="4464905"/>
              <a:ext cx="383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Cambria" charset="0"/>
                  <a:ea typeface="Cambria" charset="0"/>
                  <a:cs typeface="Cambria" charset="0"/>
                </a:rPr>
                <a:t>sonya.christian.96</a:t>
              </a:r>
              <a:endParaRPr lang="en-US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46" y="4489551"/>
              <a:ext cx="320040" cy="3200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3846" y="4889423"/>
              <a:ext cx="320040" cy="320040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4761506" y="4864148"/>
              <a:ext cx="3834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charset="0"/>
                  <a:ea typeface="Cambria" charset="0"/>
                  <a:cs typeface="Cambria" charset="0"/>
                </a:rPr>
                <a:t>@</a:t>
              </a:r>
              <a:r>
                <a:rPr lang="en-US" dirty="0" err="1">
                  <a:solidFill>
                    <a:schemeClr val="bg1"/>
                  </a:solidFill>
                  <a:latin typeface="Cambria" charset="0"/>
                  <a:ea typeface="Cambria" charset="0"/>
                  <a:cs typeface="Cambria" charset="0"/>
                </a:rPr>
                <a:t>sonyachristian</a:t>
              </a:r>
              <a:endParaRPr lang="en-US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61506" y="3665161"/>
              <a:ext cx="407769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Cambria" panose="02040503050406030204" pitchFamily="18" charset="0"/>
                </a:rPr>
                <a:t>sonya.christian@bakersfieldcollege.edu</a:t>
              </a: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466" y="3689807"/>
              <a:ext cx="320040" cy="320040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15926" r="50000"/>
          <a:stretch/>
        </p:blipFill>
        <p:spPr>
          <a:xfrm>
            <a:off x="868694" y="2032802"/>
            <a:ext cx="2507179" cy="30943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94" y="587825"/>
            <a:ext cx="2475908" cy="83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8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6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59483"/>
            <a:ext cx="9144000" cy="11217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27658C"/>
                </a:solidFill>
              </a:rPr>
              <a:t>Guided Pathways</a:t>
            </a:r>
            <a:endParaRPr lang="en-US" sz="3600" b="1" dirty="0">
              <a:solidFill>
                <a:srgbClr val="27658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649" y="920335"/>
            <a:ext cx="6476702" cy="500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1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58425"/>
            <a:ext cx="9144000" cy="621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22619"/>
            <a:ext cx="9144000" cy="105222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27658C"/>
                </a:solidFill>
              </a:rPr>
              <a:t>AACC </a:t>
            </a:r>
            <a:r>
              <a:rPr lang="en-US" sz="3600" b="1" dirty="0">
                <a:solidFill>
                  <a:srgbClr val="27658C"/>
                </a:solidFill>
              </a:rPr>
              <a:t>Guided Pathways </a:t>
            </a:r>
            <a:endParaRPr lang="en-US" sz="3600" b="1" dirty="0" smtClean="0">
              <a:solidFill>
                <a:srgbClr val="27658C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27658C"/>
                </a:solidFill>
              </a:rPr>
              <a:t>Process</a:t>
            </a:r>
            <a:endParaRPr lang="en-US" sz="3600" b="1" dirty="0">
              <a:solidFill>
                <a:srgbClr val="27658C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300342" y="2336840"/>
            <a:ext cx="2789929" cy="5844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30 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schools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selected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05827" y="2307054"/>
            <a:ext cx="684464" cy="684464"/>
            <a:chOff x="6262908" y="1987229"/>
            <a:chExt cx="1016000" cy="101600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8" name="Oval 7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rgbClr val="2765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9" name="Group 146"/>
            <p:cNvGrpSpPr>
              <a:grpSpLocks/>
            </p:cNvGrpSpPr>
            <p:nvPr/>
          </p:nvGrpSpPr>
          <p:grpSpPr bwMode="auto">
            <a:xfrm>
              <a:off x="6581713" y="2281761"/>
              <a:ext cx="378390" cy="370720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10" name="AutoShape 138"/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1" name="AutoShape 139"/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2" name="AutoShape 140"/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3" name="AutoShape 141"/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4" name="AutoShape 142"/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5" name="AutoShape 143"/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6" name="AutoShape 144"/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17" name="AutoShape 145"/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</p:grpSp>
      <p:grpSp>
        <p:nvGrpSpPr>
          <p:cNvPr id="19" name="Group 18"/>
          <p:cNvGrpSpPr/>
          <p:nvPr/>
        </p:nvGrpSpPr>
        <p:grpSpPr>
          <a:xfrm>
            <a:off x="1505827" y="3322685"/>
            <a:ext cx="684464" cy="684464"/>
            <a:chOff x="6262908" y="1987229"/>
            <a:chExt cx="1016000" cy="101600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20" name="Oval 19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rgbClr val="2765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21" name="Group 146"/>
            <p:cNvGrpSpPr>
              <a:grpSpLocks/>
            </p:cNvGrpSpPr>
            <p:nvPr/>
          </p:nvGrpSpPr>
          <p:grpSpPr bwMode="auto">
            <a:xfrm>
              <a:off x="6581713" y="2281761"/>
              <a:ext cx="378390" cy="370720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22" name="AutoShape 138"/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3" name="AutoShape 139"/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4" name="AutoShape 140"/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5" name="AutoShape 141"/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6" name="AutoShape 142"/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7" name="AutoShape 143"/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8" name="AutoShape 144"/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29" name="AutoShape 145"/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</p:grpSp>
      <p:sp>
        <p:nvSpPr>
          <p:cNvPr id="30" name="Subtitle 2"/>
          <p:cNvSpPr txBox="1">
            <a:spLocks/>
          </p:cNvSpPr>
          <p:nvPr/>
        </p:nvSpPr>
        <p:spPr>
          <a:xfrm>
            <a:off x="2300342" y="3301504"/>
            <a:ext cx="5712441" cy="686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6 institutes – </a:t>
            </a:r>
            <a: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/>
            </a:r>
            <a:br>
              <a:rPr lang="en-US" sz="2000" b="1" dirty="0" smtClean="0">
                <a:solidFill>
                  <a:schemeClr val="tx1"/>
                </a:solidFill>
                <a:latin typeface="Cambria" panose="02040503050406030204" pitchFamily="18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titles 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with teams working most of the time on planning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505827" y="4417257"/>
            <a:ext cx="684464" cy="684464"/>
            <a:chOff x="6262908" y="1987229"/>
            <a:chExt cx="1016000" cy="1016000"/>
          </a:xfrm>
          <a:effectLst>
            <a:outerShdw dist="381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32" name="Oval 31"/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rgbClr val="27658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grpSp>
          <p:nvGrpSpPr>
            <p:cNvPr id="33" name="Group 146"/>
            <p:cNvGrpSpPr>
              <a:grpSpLocks/>
            </p:cNvGrpSpPr>
            <p:nvPr/>
          </p:nvGrpSpPr>
          <p:grpSpPr bwMode="auto">
            <a:xfrm>
              <a:off x="6581713" y="2281761"/>
              <a:ext cx="378390" cy="370720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34" name="AutoShape 138"/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5" name="AutoShape 139"/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6" name="AutoShape 140"/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7" name="AutoShape 141"/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8" name="AutoShape 142"/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39" name="AutoShape 143"/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0" name="AutoShape 144"/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  <p:sp>
            <p:nvSpPr>
              <p:cNvPr id="41" name="AutoShape 145"/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 sz="1350"/>
              </a:p>
            </p:txBody>
          </p:sp>
        </p:grpSp>
      </p:grpSp>
      <p:sp>
        <p:nvSpPr>
          <p:cNvPr id="42" name="Subtitle 2"/>
          <p:cNvSpPr txBox="1">
            <a:spLocks/>
          </p:cNvSpPr>
          <p:nvPr/>
        </p:nvSpPr>
        <p:spPr>
          <a:xfrm>
            <a:off x="2286379" y="4473384"/>
            <a:ext cx="4364408" cy="5844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70000"/>
              </a:lnSpc>
            </a:pP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</a:rPr>
              <a:t>Get out of it what we put into it</a:t>
            </a: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EE7A2-E7C0-6B4F-BA08-4AE297FD6A33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658425"/>
            <a:ext cx="9144000" cy="6213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pperplate Gothic Bold" charset="0"/>
                <a:ea typeface="Copperplate Gothic Bold" charset="0"/>
                <a:cs typeface="Copperplate Gothic Bold" charset="0"/>
              </a:defRPr>
            </a:lvl1pPr>
          </a:lstStyle>
          <a:p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822" y="2386906"/>
            <a:ext cx="6066574" cy="2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29" y="2688741"/>
            <a:ext cx="27622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4800" y="457200"/>
            <a:ext cx="7543800" cy="84358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27658C"/>
                </a:solidFill>
                <a:latin typeface="Copperplate Gothic Bold" charset="0"/>
                <a:ea typeface="Copperplate Gothic Bold" charset="0"/>
                <a:cs typeface="Copperplate Gothic Bold" charset="0"/>
              </a:rPr>
              <a:t>Challenge : FOCUS</a:t>
            </a:r>
            <a:endParaRPr lang="en-US" dirty="0">
              <a:solidFill>
                <a:srgbClr val="27658C"/>
              </a:solidFill>
              <a:latin typeface="Copperplate Gothic Bold" charset="0"/>
              <a:ea typeface="Copperplate Gothic Bold" charset="0"/>
              <a:cs typeface="Copperplate Gothic Bold" charset="0"/>
            </a:endParaRP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91000"/>
            <a:ext cx="4743450" cy="43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663" y="5389546"/>
            <a:ext cx="2971800" cy="600303"/>
          </a:xfrm>
          <a:prstGeom prst="rect">
            <a:avLst/>
          </a:prstGeom>
        </p:spPr>
      </p:pic>
      <p:pic>
        <p:nvPicPr>
          <p:cNvPr id="7" name="Picture 11" descr="California Community Colleges Curricul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279" y="1303431"/>
            <a:ext cx="2796042" cy="60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3793"/>
            <a:ext cx="2583429" cy="967130"/>
          </a:xfrm>
          <a:prstGeom prst="rect">
            <a:avLst/>
          </a:prstGeom>
        </p:spPr>
      </p:pic>
      <p:pic>
        <p:nvPicPr>
          <p:cNvPr id="10" name="Picture 26" descr="Institutional Effectiveness Partnership Initiative 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9471"/>
            <a:ext cx="3568963" cy="56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Student Success 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4724400"/>
            <a:ext cx="2000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2933700"/>
            <a:ext cx="2286000" cy="1257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2" y="5172836"/>
            <a:ext cx="3632200" cy="6381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74" t="8658" r="21753" b="36508"/>
          <a:stretch/>
        </p:blipFill>
        <p:spPr>
          <a:xfrm>
            <a:off x="695325" y="2878210"/>
            <a:ext cx="2286000" cy="1088572"/>
          </a:xfrm>
          <a:prstGeom prst="rect">
            <a:avLst/>
          </a:prstGeom>
        </p:spPr>
      </p:pic>
      <p:pic>
        <p:nvPicPr>
          <p:cNvPr id="18" name="Picture 9" descr="Basic Skills Initiative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558" y="4061425"/>
            <a:ext cx="2310615" cy="120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 descr="Canvas CCM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806"/>
            <a:ext cx="1107507" cy="110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oing What Matters for Jobs and the Economy">
            <a:hlinkClick r:id="rId14"/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423" y="2571406"/>
            <a:ext cx="2857500" cy="67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279" y="167371"/>
            <a:ext cx="2838732" cy="1104458"/>
          </a:xfrm>
          <a:prstGeom prst="rect">
            <a:avLst/>
          </a:prstGeom>
        </p:spPr>
      </p:pic>
      <p:pic>
        <p:nvPicPr>
          <p:cNvPr id="22" name="Picture 32"/>
          <p:cNvPicPr>
            <a:picLocks noChangeAspect="1" noChangeArrowheads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271" y="2249968"/>
            <a:ext cx="25527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602" y="3694424"/>
            <a:ext cx="3649133" cy="114131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571973" y="473683"/>
            <a:ext cx="288551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California Career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Pathways </a:t>
            </a:r>
            <a:r>
              <a:rPr lang="en-US" dirty="0">
                <a:solidFill>
                  <a:schemeClr val="bg1"/>
                </a:solidFill>
              </a:rPr>
              <a:t>Trust (CCPT)</a:t>
            </a:r>
          </a:p>
        </p:txBody>
      </p:sp>
      <p:pic>
        <p:nvPicPr>
          <p:cNvPr id="26" name="Picture 25"/>
          <p:cNvPicPr/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12" t="19517" r="9134" b="26242"/>
          <a:stretch/>
        </p:blipFill>
        <p:spPr bwMode="auto">
          <a:xfrm>
            <a:off x="6704010" y="2306440"/>
            <a:ext cx="1284932" cy="120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1" descr="Who Do U Want 2 B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7" t="17226" r="8746" b="28280"/>
          <a:stretch/>
        </p:blipFill>
        <p:spPr bwMode="auto">
          <a:xfrm>
            <a:off x="3928561" y="5101360"/>
            <a:ext cx="2529840" cy="48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5029200" y="3769231"/>
            <a:ext cx="3503317" cy="626258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Basic Skills and Student Outcomes Transformation Program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30767" y="3609764"/>
            <a:ext cx="1343216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STUDENT SUCCESS AND SUPPORT PROGRAM (SSSP)</a:t>
            </a:r>
            <a:endParaRPr lang="en-US" dirty="0">
              <a:latin typeface="Broadway" panose="04040905080B02020502" pitchFamily="82" charset="0"/>
            </a:endParaRPr>
          </a:p>
        </p:txBody>
      </p:sp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645" y="1199494"/>
            <a:ext cx="26384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48" y="2064689"/>
            <a:ext cx="6066574" cy="23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6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6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6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6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1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7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3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9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100"/>
                            </p:stCondLst>
                            <p:childTnLst>
                              <p:par>
                                <p:cTn id="6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3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7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900"/>
                            </p:stCondLst>
                            <p:childTnLst>
                              <p:par>
                                <p:cTn id="8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1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300"/>
                            </p:stCondLst>
                            <p:childTnLst>
                              <p:par>
                                <p:cTn id="9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900"/>
                            </p:stCondLst>
                            <p:childTnLst>
                              <p:par>
                                <p:cTn id="10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1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2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2610</TotalTime>
  <Words>605</Words>
  <Application>Microsoft Macintosh PowerPoint</Application>
  <PresentationFormat>On-screen Show (4:3)</PresentationFormat>
  <Paragraphs>139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Thank you!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IVC EXPERIENCE</vt:lpstr>
      <vt:lpstr>IVC DIALOG</vt:lpstr>
      <vt:lpstr>IVC TODAY</vt:lpstr>
      <vt:lpstr>PowerPoint Presentation</vt:lpstr>
      <vt:lpstr>MT. SAC TIMELINE</vt:lpstr>
      <vt:lpstr>MT. SAC TIMELINE</vt:lpstr>
      <vt:lpstr>MT. SAC TIMELINE</vt:lpstr>
      <vt:lpstr>MT. SAC EXPERIENCE</vt:lpstr>
      <vt:lpstr>What guided pathways is NOT</vt:lpstr>
      <vt:lpstr>Thank You!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Julie Bruno</cp:lastModifiedBy>
  <cp:revision>329</cp:revision>
  <cp:lastPrinted>2016-10-06T15:39:36Z</cp:lastPrinted>
  <dcterms:created xsi:type="dcterms:W3CDTF">2016-05-23T15:06:00Z</dcterms:created>
  <dcterms:modified xsi:type="dcterms:W3CDTF">2016-11-03T21:57:06Z</dcterms:modified>
</cp:coreProperties>
</file>