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79" r:id="rId24"/>
    <p:sldId id="280" r:id="rId25"/>
    <p:sldId id="281" r:id="rId26"/>
    <p:sldId id="282"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703"/>
  </p:normalViewPr>
  <p:slideViewPr>
    <p:cSldViewPr snapToGrid="0" snapToObjects="1">
      <p:cViewPr varScale="1">
        <p:scale>
          <a:sx n="113" d="100"/>
          <a:sy n="113" d="100"/>
        </p:scale>
        <p:origin x="200"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4264d81d10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4264d81d1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4264d81d10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4264d81d1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4264d81d10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4264d81d10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4264d81d10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4264d81d10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4264d81d10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4264d81d10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4264d81d10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4264d81d1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4263bd5904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4263bd590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4264d81d10_0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4264d81d10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4264d81d10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4264d81d10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4264d81d10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4264d81d10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408a43170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408a43170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4264d81d10_0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4264d81d10_0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4264d81d10_0_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4264d81d10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4264d81d10_0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4264d81d10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4264d81d10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4264d81d10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4264d81d10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4264d81d10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4260802309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4260802309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408a431705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408a431705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4257e0cfe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4257e0cfe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408a431705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408a43170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408a431705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408a43170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4263bd5904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4263bd590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4263bd590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4263bd590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4263bd5904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4263bd5904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4263bd5904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4263bd5904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4" name="Google Shape;14;p2"/>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6" name="Google Shape;5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8" name="Google Shape;58;p11"/>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61" name="Google Shape;61;p12"/>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8" name="Google Shape;18;p3"/>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3" name="Google Shape;23;p4"/>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9" name="Google Shape;29;p5"/>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3" name="Google Shape;33;p6"/>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Google Shape;36;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7" name="Google Shape;3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8" name="Google Shape;38;p7"/>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42" name="Google Shape;42;p8"/>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
        <p:cNvGrpSpPr/>
        <p:nvPr/>
      </p:nvGrpSpPr>
      <p:grpSpPr>
        <a:xfrm>
          <a:off x="0" y="0"/>
          <a:ext cx="0" cy="0"/>
          <a:chOff x="0" y="0"/>
          <a:chExt cx="0" cy="0"/>
        </a:xfrm>
      </p:grpSpPr>
      <p:sp>
        <p:nvSpPr>
          <p:cNvPr id="44" name="Google Shape;44;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6" name="Google Shape;46;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49" name="Google Shape;49;p9"/>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52" name="Google Shape;52;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3" name="Google Shape;53;p10"/>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coci2.ccctechcenter.org/"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9.tif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mailto:rbeach@swccd.edu" TargetMode="External"/><Relationship Id="rId7" Type="http://schemas.openxmlformats.org/officeDocument/2006/relationships/image" Target="../media/image11.tiff"/><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10.tiff"/><Relationship Id="rId5" Type="http://schemas.openxmlformats.org/officeDocument/2006/relationships/hyperlink" Target="mailto:info@asccc.org" TargetMode="External"/><Relationship Id="rId4" Type="http://schemas.openxmlformats.org/officeDocument/2006/relationships/hyperlink" Target="mailto:MayV@scc.losrios.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311700" y="1483225"/>
            <a:ext cx="5174700" cy="1314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a:t>Guided Pathways and Curriculum</a:t>
            </a:r>
            <a:endParaRPr sz="4000"/>
          </a:p>
        </p:txBody>
      </p:sp>
      <p:sp>
        <p:nvSpPr>
          <p:cNvPr id="67" name="Google Shape;67;p13"/>
          <p:cNvSpPr txBox="1">
            <a:spLocks noGrp="1"/>
          </p:cNvSpPr>
          <p:nvPr>
            <p:ph type="subTitle" idx="1"/>
          </p:nvPr>
        </p:nvSpPr>
        <p:spPr>
          <a:xfrm>
            <a:off x="311700" y="2880775"/>
            <a:ext cx="5274300" cy="78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t>Randy Beach</a:t>
            </a:r>
            <a:r>
              <a:rPr lang="en" sz="1800"/>
              <a:t>, ASCCC Guided Pathways Task Force, Southwestern College</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b="1"/>
              <a:t>Ginni May</a:t>
            </a:r>
            <a:r>
              <a:rPr lang="en" sz="1800"/>
              <a:t>, ASCCC Treasurer, 2018-19 ASCCC Curriculum Chair</a:t>
            </a:r>
            <a:endParaRPr sz="1800"/>
          </a:p>
        </p:txBody>
      </p:sp>
      <p:pic>
        <p:nvPicPr>
          <p:cNvPr id="68" name="Google Shape;68;p13"/>
          <p:cNvPicPr preferRelativeResize="0"/>
          <p:nvPr/>
        </p:nvPicPr>
        <p:blipFill>
          <a:blip r:embed="rId3">
            <a:alphaModFix/>
          </a:blip>
          <a:stretch>
            <a:fillRect/>
          </a:stretch>
        </p:blipFill>
        <p:spPr>
          <a:xfrm>
            <a:off x="2986075" y="583800"/>
            <a:ext cx="3171825" cy="581025"/>
          </a:xfrm>
          <a:prstGeom prst="rect">
            <a:avLst/>
          </a:prstGeom>
          <a:noFill/>
          <a:ln>
            <a:noFill/>
          </a:ln>
        </p:spPr>
      </p:pic>
      <p:pic>
        <p:nvPicPr>
          <p:cNvPr id="69" name="Google Shape;69;p13"/>
          <p:cNvPicPr preferRelativeResize="0"/>
          <p:nvPr/>
        </p:nvPicPr>
        <p:blipFill rotWithShape="1">
          <a:blip r:embed="rId4">
            <a:alphaModFix/>
          </a:blip>
          <a:srcRect l="79" r="79"/>
          <a:stretch/>
        </p:blipFill>
        <p:spPr>
          <a:xfrm>
            <a:off x="5486400" y="2283250"/>
            <a:ext cx="3345900" cy="2539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Role of the Curriculum Committee: Enter the Path</a:t>
            </a:r>
            <a:endParaRPr/>
          </a:p>
        </p:txBody>
      </p:sp>
      <p:sp>
        <p:nvSpPr>
          <p:cNvPr id="139" name="Google Shape;139;p22"/>
          <p:cNvSpPr txBox="1">
            <a:spLocks noGrp="1"/>
          </p:cNvSpPr>
          <p:nvPr>
            <p:ph type="body" idx="1"/>
          </p:nvPr>
        </p:nvSpPr>
        <p:spPr>
          <a:xfrm>
            <a:off x="311700" y="1261250"/>
            <a:ext cx="8520600" cy="33078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SzPts val="2100"/>
              <a:buChar char="●"/>
            </a:pPr>
            <a:r>
              <a:rPr lang="en" sz="2100"/>
              <a:t>Use of multiple measures to assess students’ needs and interests</a:t>
            </a:r>
            <a:endParaRPr sz="2100"/>
          </a:p>
          <a:p>
            <a:pPr marL="457200" lvl="0" indent="-361950" algn="l" rtl="0">
              <a:spcBef>
                <a:spcPts val="0"/>
              </a:spcBef>
              <a:spcAft>
                <a:spcPts val="0"/>
              </a:spcAft>
              <a:buSzPts val="2100"/>
              <a:buChar char="●"/>
            </a:pPr>
            <a:r>
              <a:rPr lang="en" sz="2100"/>
              <a:t>First-year experiences to help students explore the field and choose a major</a:t>
            </a:r>
            <a:endParaRPr sz="2100"/>
          </a:p>
          <a:p>
            <a:pPr marL="457200" lvl="0" indent="-361950" algn="l" rtl="0">
              <a:spcBef>
                <a:spcPts val="0"/>
              </a:spcBef>
              <a:spcAft>
                <a:spcPts val="0"/>
              </a:spcAft>
              <a:buSzPts val="2100"/>
              <a:buChar char="●"/>
            </a:pPr>
            <a:r>
              <a:rPr lang="en" sz="2100"/>
              <a:t>Full program plans based on career/transfer requirements</a:t>
            </a:r>
            <a:endParaRPr sz="2100"/>
          </a:p>
          <a:p>
            <a:pPr marL="457200" lvl="0" indent="-361950" algn="l" rtl="0">
              <a:spcBef>
                <a:spcPts val="0"/>
              </a:spcBef>
              <a:spcAft>
                <a:spcPts val="0"/>
              </a:spcAft>
              <a:buSzPts val="2100"/>
              <a:buChar char="●"/>
            </a:pPr>
            <a:r>
              <a:rPr lang="en" sz="2100"/>
              <a:t>Contextualized, integrated academic support to help students pass program gateway courses</a:t>
            </a:r>
            <a:endParaRPr sz="2100"/>
          </a:p>
          <a:p>
            <a:pPr marL="457200" lvl="0" indent="-361950" algn="l" rtl="0">
              <a:spcBef>
                <a:spcPts val="0"/>
              </a:spcBef>
              <a:spcAft>
                <a:spcPts val="0"/>
              </a:spcAft>
              <a:buSzPts val="2100"/>
              <a:buChar char="●"/>
            </a:pPr>
            <a:r>
              <a:rPr lang="en" sz="2100"/>
              <a:t>K-12 partnerships focused on career/college program exploration</a:t>
            </a:r>
            <a:br>
              <a:rPr lang="en" sz="2100"/>
            </a:br>
            <a:endParaRPr sz="1500"/>
          </a:p>
        </p:txBody>
      </p:sp>
      <p:sp>
        <p:nvSpPr>
          <p:cNvPr id="140" name="Google Shape;14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141" name="Google Shape;141;p22"/>
          <p:cNvSpPr txBox="1"/>
          <p:nvPr/>
        </p:nvSpPr>
        <p:spPr>
          <a:xfrm>
            <a:off x="0" y="4570675"/>
            <a:ext cx="91440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rPr>
              <a:t>ASCCC Academic Academy</a:t>
            </a:r>
            <a:br>
              <a:rPr lang="en" sz="1000">
                <a:solidFill>
                  <a:schemeClr val="dk1"/>
                </a:solidFill>
              </a:rPr>
            </a:br>
            <a:r>
              <a:rPr lang="en" sz="1000">
                <a:solidFill>
                  <a:schemeClr val="dk1"/>
                </a:solidFill>
              </a:rPr>
              <a:t>September 14-15, 2018 San Francisco, CA </a:t>
            </a:r>
            <a:endParaRPr sz="10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Role of the Curriculum Committee: Stay on the Path</a:t>
            </a:r>
            <a:endParaRPr/>
          </a:p>
        </p:txBody>
      </p:sp>
      <p:sp>
        <p:nvSpPr>
          <p:cNvPr id="147" name="Google Shape;147;p23"/>
          <p:cNvSpPr txBox="1">
            <a:spLocks noGrp="1"/>
          </p:cNvSpPr>
          <p:nvPr>
            <p:ph type="body" idx="1"/>
          </p:nvPr>
        </p:nvSpPr>
        <p:spPr>
          <a:xfrm>
            <a:off x="311700" y="1261250"/>
            <a:ext cx="8520600" cy="33078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SzPts val="2100"/>
              <a:buChar char="●"/>
            </a:pPr>
            <a:r>
              <a:rPr lang="en" sz="2100"/>
              <a:t>Embedded academic support built into the curriculum </a:t>
            </a:r>
            <a:endParaRPr sz="2100"/>
          </a:p>
          <a:p>
            <a:pPr marL="457200" lvl="0" indent="-361950" algn="l" rtl="0">
              <a:spcBef>
                <a:spcPts val="0"/>
              </a:spcBef>
              <a:spcAft>
                <a:spcPts val="0"/>
              </a:spcAft>
              <a:buSzPts val="2100"/>
              <a:buChar char="●"/>
            </a:pPr>
            <a:r>
              <a:rPr lang="en" sz="2100"/>
              <a:t>Learning communities and other interventions</a:t>
            </a:r>
            <a:endParaRPr sz="2100"/>
          </a:p>
          <a:p>
            <a:pPr marL="457200" lvl="0" indent="-361950" algn="l" rtl="0">
              <a:spcBef>
                <a:spcPts val="0"/>
              </a:spcBef>
              <a:spcAft>
                <a:spcPts val="0"/>
              </a:spcAft>
              <a:buSzPts val="2100"/>
              <a:buChar char="●"/>
            </a:pPr>
            <a:r>
              <a:rPr lang="en" sz="2100"/>
              <a:t>Faculty familiarity and engagement with program requirements across disciplines</a:t>
            </a:r>
            <a:endParaRPr sz="2100"/>
          </a:p>
          <a:p>
            <a:pPr marL="457200" lvl="0" indent="-361950" algn="l" rtl="0">
              <a:spcBef>
                <a:spcPts val="0"/>
              </a:spcBef>
              <a:spcAft>
                <a:spcPts val="0"/>
              </a:spcAft>
              <a:buSzPts val="2100"/>
              <a:buChar char="●"/>
            </a:pPr>
            <a:r>
              <a:rPr lang="en" sz="2100"/>
              <a:t>Awareness of program design that helps students redirect and change their goals without amassing significant numbers of units</a:t>
            </a:r>
            <a:endParaRPr sz="2100"/>
          </a:p>
          <a:p>
            <a:pPr marL="457200" lvl="0" indent="-361950" algn="l" rtl="0">
              <a:spcBef>
                <a:spcPts val="0"/>
              </a:spcBef>
              <a:spcAft>
                <a:spcPts val="0"/>
              </a:spcAft>
              <a:buSzPts val="2100"/>
              <a:buChar char="●"/>
            </a:pPr>
            <a:r>
              <a:rPr lang="en" sz="2100"/>
              <a:t>Inescapable student engagement, opt out model </a:t>
            </a:r>
            <a:endParaRPr sz="2100"/>
          </a:p>
        </p:txBody>
      </p:sp>
      <p:sp>
        <p:nvSpPr>
          <p:cNvPr id="148" name="Google Shape;148;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149" name="Google Shape;149;p23"/>
          <p:cNvSpPr txBox="1"/>
          <p:nvPr/>
        </p:nvSpPr>
        <p:spPr>
          <a:xfrm>
            <a:off x="0" y="4570675"/>
            <a:ext cx="91440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rPr>
              <a:t>ASCCC Academic Academy</a:t>
            </a:r>
            <a:br>
              <a:rPr lang="en" sz="1000">
                <a:solidFill>
                  <a:schemeClr val="dk1"/>
                </a:solidFill>
              </a:rPr>
            </a:br>
            <a:r>
              <a:rPr lang="en" sz="1000">
                <a:solidFill>
                  <a:schemeClr val="dk1"/>
                </a:solidFill>
              </a:rPr>
              <a:t>September 14-15, 2018 San Francisco, CA </a:t>
            </a:r>
            <a:endParaRPr sz="10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a:t>Role of the Curriculum Committee: Ensuring Learning</a:t>
            </a:r>
            <a:endParaRPr sz="2600"/>
          </a:p>
        </p:txBody>
      </p:sp>
      <p:sp>
        <p:nvSpPr>
          <p:cNvPr id="155" name="Google Shape;155;p24"/>
          <p:cNvSpPr txBox="1">
            <a:spLocks noGrp="1"/>
          </p:cNvSpPr>
          <p:nvPr>
            <p:ph type="body" idx="1"/>
          </p:nvPr>
        </p:nvSpPr>
        <p:spPr>
          <a:xfrm>
            <a:off x="311700" y="1261250"/>
            <a:ext cx="8520600" cy="33078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SzPts val="2100"/>
              <a:buChar char="●"/>
            </a:pPr>
            <a:r>
              <a:rPr lang="en" sz="2100"/>
              <a:t>Program-specific learning outcomes aligned with the requirements for success in employment and/or further education</a:t>
            </a:r>
            <a:endParaRPr sz="2100"/>
          </a:p>
          <a:p>
            <a:pPr marL="457200" lvl="0" indent="-361950" algn="l" rtl="0">
              <a:spcBef>
                <a:spcPts val="0"/>
              </a:spcBef>
              <a:spcAft>
                <a:spcPts val="0"/>
              </a:spcAft>
              <a:buSzPts val="2100"/>
              <a:buChar char="●"/>
            </a:pPr>
            <a:r>
              <a:rPr lang="en" sz="2100"/>
              <a:t>Project-based, collaborative, and applied learning experiences</a:t>
            </a:r>
            <a:endParaRPr sz="2100"/>
          </a:p>
          <a:p>
            <a:pPr marL="457200" lvl="0" indent="-361950" algn="l" rtl="0">
              <a:spcBef>
                <a:spcPts val="0"/>
              </a:spcBef>
              <a:spcAft>
                <a:spcPts val="0"/>
              </a:spcAft>
              <a:buSzPts val="2100"/>
              <a:buChar char="●"/>
            </a:pPr>
            <a:r>
              <a:rPr lang="en" sz="2100"/>
              <a:t>Faculty-led improvement of teaching practices throughout the pathways</a:t>
            </a:r>
            <a:endParaRPr sz="2100"/>
          </a:p>
          <a:p>
            <a:pPr marL="457200" lvl="0" indent="-361950" algn="l" rtl="0">
              <a:spcBef>
                <a:spcPts val="0"/>
              </a:spcBef>
              <a:spcAft>
                <a:spcPts val="0"/>
              </a:spcAft>
              <a:buSzPts val="2100"/>
              <a:buChar char="●"/>
            </a:pPr>
            <a:r>
              <a:rPr lang="en" sz="2100"/>
              <a:t>Respond to the results of learning outcomes assessments to improve the effectiveness of instruction across programs </a:t>
            </a:r>
            <a:endParaRPr sz="2100"/>
          </a:p>
          <a:p>
            <a:pPr marL="457200" lvl="0" indent="-361950" algn="l" rtl="0">
              <a:spcBef>
                <a:spcPts val="0"/>
              </a:spcBef>
              <a:spcAft>
                <a:spcPts val="0"/>
              </a:spcAft>
              <a:buSzPts val="2100"/>
              <a:buChar char="●"/>
            </a:pPr>
            <a:r>
              <a:rPr lang="en" sz="2100"/>
              <a:t>Ensure incorporation of effective teaching practice </a:t>
            </a:r>
            <a:endParaRPr sz="2100"/>
          </a:p>
        </p:txBody>
      </p:sp>
      <p:sp>
        <p:nvSpPr>
          <p:cNvPr id="156" name="Google Shape;156;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157" name="Google Shape;157;p24"/>
          <p:cNvSpPr txBox="1"/>
          <p:nvPr/>
        </p:nvSpPr>
        <p:spPr>
          <a:xfrm>
            <a:off x="0" y="4570675"/>
            <a:ext cx="91440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rPr>
              <a:t>ASCCC Academic Academy</a:t>
            </a:r>
            <a:br>
              <a:rPr lang="en" sz="1000">
                <a:solidFill>
                  <a:schemeClr val="dk1"/>
                </a:solidFill>
              </a:rPr>
            </a:br>
            <a:r>
              <a:rPr lang="en" sz="1000">
                <a:solidFill>
                  <a:schemeClr val="dk1"/>
                </a:solidFill>
              </a:rPr>
              <a:t>September 14-15, 2018 San Francisco, CA </a:t>
            </a:r>
            <a:endParaRPr sz="10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a:t>Guided Pathways and Courses</a:t>
            </a:r>
            <a:endParaRPr sz="2600"/>
          </a:p>
        </p:txBody>
      </p:sp>
      <p:sp>
        <p:nvSpPr>
          <p:cNvPr id="163" name="Google Shape;163;p25"/>
          <p:cNvSpPr txBox="1">
            <a:spLocks noGrp="1"/>
          </p:cNvSpPr>
          <p:nvPr>
            <p:ph type="body" idx="1"/>
          </p:nvPr>
        </p:nvSpPr>
        <p:spPr>
          <a:xfrm>
            <a:off x="311700" y="1261250"/>
            <a:ext cx="8520600" cy="33078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SzPts val="2100"/>
              <a:buChar char="●"/>
            </a:pPr>
            <a:r>
              <a:rPr lang="en" sz="2100"/>
              <a:t>Mapping and other discussions may lead to discoveries:</a:t>
            </a:r>
            <a:endParaRPr sz="2100"/>
          </a:p>
          <a:p>
            <a:pPr marL="914400" lvl="1" indent="-361950" algn="l" rtl="0">
              <a:spcBef>
                <a:spcPts val="0"/>
              </a:spcBef>
              <a:spcAft>
                <a:spcPts val="0"/>
              </a:spcAft>
              <a:buSzPts val="2100"/>
              <a:buChar char="○"/>
            </a:pPr>
            <a:r>
              <a:rPr lang="en" sz="2100"/>
              <a:t>Courses that are not offered with frequency or consistency</a:t>
            </a:r>
            <a:endParaRPr sz="2100"/>
          </a:p>
          <a:p>
            <a:pPr marL="914400" lvl="1" indent="-361950" algn="l" rtl="0">
              <a:spcBef>
                <a:spcPts val="0"/>
              </a:spcBef>
              <a:spcAft>
                <a:spcPts val="0"/>
              </a:spcAft>
              <a:buSzPts val="2100"/>
              <a:buChar char="○"/>
            </a:pPr>
            <a:r>
              <a:rPr lang="en" sz="2100"/>
              <a:t>Courses in need of revision</a:t>
            </a:r>
            <a:endParaRPr sz="2100"/>
          </a:p>
          <a:p>
            <a:pPr marL="914400" lvl="1" indent="-361950" algn="l" rtl="0">
              <a:spcBef>
                <a:spcPts val="0"/>
              </a:spcBef>
              <a:spcAft>
                <a:spcPts val="0"/>
              </a:spcAft>
              <a:buSzPts val="2100"/>
              <a:buChar char="○"/>
            </a:pPr>
            <a:r>
              <a:rPr lang="en" sz="2100"/>
              <a:t>Courses lacking meaningful SLOs or SLO assessment</a:t>
            </a:r>
            <a:endParaRPr sz="2100"/>
          </a:p>
          <a:p>
            <a:pPr marL="914400" lvl="1" indent="-361950" algn="l" rtl="0">
              <a:spcBef>
                <a:spcPts val="0"/>
              </a:spcBef>
              <a:spcAft>
                <a:spcPts val="0"/>
              </a:spcAft>
              <a:buSzPts val="2100"/>
              <a:buChar char="○"/>
            </a:pPr>
            <a:r>
              <a:rPr lang="en" sz="2100"/>
              <a:t>Courses lacking connection to any program</a:t>
            </a:r>
            <a:endParaRPr sz="2100"/>
          </a:p>
          <a:p>
            <a:pPr marL="914400" lvl="1" indent="-361950" algn="l" rtl="0">
              <a:spcBef>
                <a:spcPts val="0"/>
              </a:spcBef>
              <a:spcAft>
                <a:spcPts val="0"/>
              </a:spcAft>
              <a:buSzPts val="2100"/>
              <a:buChar char="○"/>
            </a:pPr>
            <a:r>
              <a:rPr lang="en" sz="2100"/>
              <a:t>Courses with a dubious connection to a program</a:t>
            </a:r>
            <a:endParaRPr sz="2100"/>
          </a:p>
          <a:p>
            <a:pPr marL="457200" lvl="0" indent="-361950" algn="l" rtl="0">
              <a:spcBef>
                <a:spcPts val="0"/>
              </a:spcBef>
              <a:spcAft>
                <a:spcPts val="0"/>
              </a:spcAft>
              <a:buSzPts val="2100"/>
              <a:buChar char="●"/>
            </a:pPr>
            <a:r>
              <a:rPr lang="en" sz="2100"/>
              <a:t>Cross-institution conversations may call for more professional development on cross-disciplines or between silos</a:t>
            </a:r>
            <a:endParaRPr sz="2100"/>
          </a:p>
          <a:p>
            <a:pPr marL="457200" lvl="0" indent="0" algn="l" rtl="0">
              <a:spcBef>
                <a:spcPts val="0"/>
              </a:spcBef>
              <a:spcAft>
                <a:spcPts val="0"/>
              </a:spcAft>
              <a:buNone/>
            </a:pPr>
            <a:endParaRPr sz="2100"/>
          </a:p>
        </p:txBody>
      </p:sp>
      <p:sp>
        <p:nvSpPr>
          <p:cNvPr id="164" name="Google Shape;164;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165" name="Google Shape;165;p25"/>
          <p:cNvSpPr txBox="1"/>
          <p:nvPr/>
        </p:nvSpPr>
        <p:spPr>
          <a:xfrm>
            <a:off x="0" y="4570675"/>
            <a:ext cx="91440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rPr>
              <a:t>ASCCC Academic Academy</a:t>
            </a:r>
            <a:br>
              <a:rPr lang="en" sz="1000">
                <a:solidFill>
                  <a:schemeClr val="dk1"/>
                </a:solidFill>
              </a:rPr>
            </a:br>
            <a:r>
              <a:rPr lang="en" sz="1000">
                <a:solidFill>
                  <a:schemeClr val="dk1"/>
                </a:solidFill>
              </a:rPr>
              <a:t>September 14-15, 2018 San Francisco, CA </a:t>
            </a:r>
            <a:endParaRPr sz="10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Noncredit Courses: Ten Categories</a:t>
            </a:r>
            <a:endParaRPr/>
          </a:p>
        </p:txBody>
      </p:sp>
      <p:sp>
        <p:nvSpPr>
          <p:cNvPr id="171" name="Google Shape;171;p2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AutoNum type="arabicPeriod"/>
            </a:pPr>
            <a:r>
              <a:rPr lang="en" sz="1600"/>
              <a:t>English as a Second Language (ESL)*</a:t>
            </a:r>
            <a:endParaRPr sz="1600"/>
          </a:p>
          <a:p>
            <a:pPr marL="457200" lvl="0" indent="-330200" algn="l" rtl="0">
              <a:spcBef>
                <a:spcPts val="0"/>
              </a:spcBef>
              <a:spcAft>
                <a:spcPts val="0"/>
              </a:spcAft>
              <a:buSzPts val="1600"/>
              <a:buAutoNum type="arabicPeriod"/>
            </a:pPr>
            <a:r>
              <a:rPr lang="en" sz="1600"/>
              <a:t>Immigrant Education</a:t>
            </a:r>
            <a:endParaRPr sz="1600"/>
          </a:p>
          <a:p>
            <a:pPr marL="457200" lvl="0" indent="-330200" algn="l" rtl="0">
              <a:spcBef>
                <a:spcPts val="0"/>
              </a:spcBef>
              <a:spcAft>
                <a:spcPts val="0"/>
              </a:spcAft>
              <a:buSzPts val="1600"/>
              <a:buAutoNum type="arabicPeriod"/>
            </a:pPr>
            <a:r>
              <a:rPr lang="en" sz="1600"/>
              <a:t>Elementary and Secondary Basic Skills*</a:t>
            </a:r>
            <a:endParaRPr sz="1600"/>
          </a:p>
          <a:p>
            <a:pPr marL="457200" lvl="0" indent="-330200" algn="l" rtl="0">
              <a:spcBef>
                <a:spcPts val="0"/>
              </a:spcBef>
              <a:spcAft>
                <a:spcPts val="0"/>
              </a:spcAft>
              <a:buSzPts val="1600"/>
              <a:buAutoNum type="arabicPeriod"/>
            </a:pPr>
            <a:r>
              <a:rPr lang="en" sz="1600"/>
              <a:t>Health and Safety</a:t>
            </a:r>
            <a:endParaRPr sz="1600"/>
          </a:p>
          <a:p>
            <a:pPr marL="457200" lvl="0" indent="-330200" algn="l" rtl="0">
              <a:spcBef>
                <a:spcPts val="0"/>
              </a:spcBef>
              <a:spcAft>
                <a:spcPts val="0"/>
              </a:spcAft>
              <a:buSzPts val="1600"/>
              <a:buAutoNum type="arabicPeriod"/>
            </a:pPr>
            <a:r>
              <a:rPr lang="en" sz="1600"/>
              <a:t>Substantial Disabilities</a:t>
            </a:r>
            <a:endParaRPr sz="1600"/>
          </a:p>
          <a:p>
            <a:pPr marL="457200" lvl="0" indent="-330200" algn="l" rtl="0">
              <a:spcBef>
                <a:spcPts val="0"/>
              </a:spcBef>
              <a:spcAft>
                <a:spcPts val="0"/>
              </a:spcAft>
              <a:buSzPts val="1600"/>
              <a:buAutoNum type="arabicPeriod"/>
            </a:pPr>
            <a:r>
              <a:rPr lang="en" sz="1600"/>
              <a:t>Parenting</a:t>
            </a:r>
            <a:endParaRPr sz="1600"/>
          </a:p>
          <a:p>
            <a:pPr marL="457200" lvl="0" indent="-330200" algn="l" rtl="0">
              <a:spcBef>
                <a:spcPts val="0"/>
              </a:spcBef>
              <a:spcAft>
                <a:spcPts val="0"/>
              </a:spcAft>
              <a:buSzPts val="1600"/>
              <a:buAutoNum type="arabicPeriod"/>
            </a:pPr>
            <a:r>
              <a:rPr lang="en" sz="1600"/>
              <a:t>Home Economics</a:t>
            </a:r>
            <a:endParaRPr sz="1600"/>
          </a:p>
          <a:p>
            <a:pPr marL="457200" lvl="0" indent="-330200" algn="l" rtl="0">
              <a:spcBef>
                <a:spcPts val="0"/>
              </a:spcBef>
              <a:spcAft>
                <a:spcPts val="0"/>
              </a:spcAft>
              <a:buSzPts val="1600"/>
              <a:buAutoNum type="arabicPeriod"/>
            </a:pPr>
            <a:r>
              <a:rPr lang="en" sz="1600"/>
              <a:t>Courses for Older Adults</a:t>
            </a:r>
            <a:endParaRPr sz="1600"/>
          </a:p>
          <a:p>
            <a:pPr marL="457200" lvl="0" indent="-330200" algn="l" rtl="0">
              <a:spcBef>
                <a:spcPts val="0"/>
              </a:spcBef>
              <a:spcAft>
                <a:spcPts val="0"/>
              </a:spcAft>
              <a:buSzPts val="1600"/>
              <a:buAutoNum type="arabicPeriod"/>
            </a:pPr>
            <a:r>
              <a:rPr lang="en" sz="1600"/>
              <a:t>Short-term Vocational*</a:t>
            </a:r>
            <a:endParaRPr sz="1600"/>
          </a:p>
          <a:p>
            <a:pPr marL="457200" lvl="0" indent="-330200" algn="l" rtl="0">
              <a:spcBef>
                <a:spcPts val="0"/>
              </a:spcBef>
              <a:spcAft>
                <a:spcPts val="0"/>
              </a:spcAft>
              <a:buSzPts val="1600"/>
              <a:buAutoNum type="arabicPeriod"/>
            </a:pPr>
            <a:r>
              <a:rPr lang="en" sz="1600"/>
              <a:t>Workforce Preparation*</a:t>
            </a:r>
            <a:endParaRPr sz="1600"/>
          </a:p>
        </p:txBody>
      </p:sp>
      <p:sp>
        <p:nvSpPr>
          <p:cNvPr id="172" name="Google Shape;172;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173" name="Google Shape;173;p26"/>
          <p:cNvSpPr txBox="1"/>
          <p:nvPr/>
        </p:nvSpPr>
        <p:spPr>
          <a:xfrm>
            <a:off x="3688500" y="4179450"/>
            <a:ext cx="4783800" cy="32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*Areas (1), (3), (9), (10) are eligible for Enhanced Funding if associated with an approved noncredit program.</a:t>
            </a:r>
            <a:endParaRPr sz="1000"/>
          </a:p>
        </p:txBody>
      </p:sp>
      <p:pic>
        <p:nvPicPr>
          <p:cNvPr id="174" name="Google Shape;174;p26"/>
          <p:cNvPicPr preferRelativeResize="0"/>
          <p:nvPr/>
        </p:nvPicPr>
        <p:blipFill>
          <a:blip r:embed="rId3">
            <a:alphaModFix/>
          </a:blip>
          <a:stretch>
            <a:fillRect/>
          </a:stretch>
        </p:blipFill>
        <p:spPr>
          <a:xfrm>
            <a:off x="4023125" y="898950"/>
            <a:ext cx="4410351" cy="3371601"/>
          </a:xfrm>
          <a:prstGeom prst="rect">
            <a:avLst/>
          </a:prstGeom>
          <a:noFill/>
          <a:ln>
            <a:noFill/>
          </a:ln>
        </p:spPr>
      </p:pic>
      <p:sp>
        <p:nvSpPr>
          <p:cNvPr id="175" name="Google Shape;175;p26"/>
          <p:cNvSpPr txBox="1"/>
          <p:nvPr/>
        </p:nvSpPr>
        <p:spPr>
          <a:xfrm>
            <a:off x="0" y="4570675"/>
            <a:ext cx="91440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rPr>
              <a:t>ASCCC Academic Academy</a:t>
            </a:r>
            <a:br>
              <a:rPr lang="en" sz="1000">
                <a:solidFill>
                  <a:schemeClr val="dk1"/>
                </a:solidFill>
              </a:rPr>
            </a:br>
            <a:r>
              <a:rPr lang="en" sz="1000">
                <a:solidFill>
                  <a:schemeClr val="dk1"/>
                </a:solidFill>
              </a:rPr>
              <a:t>September 14-15, 2018 San Francisco, CA </a:t>
            </a:r>
            <a:endParaRPr sz="10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a:t>Guided Pathways and Courses</a:t>
            </a:r>
            <a:endParaRPr sz="2600"/>
          </a:p>
        </p:txBody>
      </p:sp>
      <p:sp>
        <p:nvSpPr>
          <p:cNvPr id="181" name="Google Shape;181;p27"/>
          <p:cNvSpPr txBox="1">
            <a:spLocks noGrp="1"/>
          </p:cNvSpPr>
          <p:nvPr>
            <p:ph type="body" idx="1"/>
          </p:nvPr>
        </p:nvSpPr>
        <p:spPr>
          <a:xfrm>
            <a:off x="311700" y="1261250"/>
            <a:ext cx="8520600" cy="33078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SzPts val="2100"/>
              <a:buChar char="●"/>
            </a:pPr>
            <a:r>
              <a:rPr lang="en" sz="2100"/>
              <a:t>Will mapping lead to a reduction in courses?</a:t>
            </a:r>
            <a:endParaRPr sz="2100"/>
          </a:p>
          <a:p>
            <a:pPr marL="457200" lvl="0" indent="-361950" algn="l" rtl="0">
              <a:spcBef>
                <a:spcPts val="0"/>
              </a:spcBef>
              <a:spcAft>
                <a:spcPts val="0"/>
              </a:spcAft>
              <a:buSzPts val="2100"/>
              <a:buChar char="●"/>
            </a:pPr>
            <a:r>
              <a:rPr lang="en" sz="2100"/>
              <a:t>Will providing general education recommendations lead to reduced choice? </a:t>
            </a:r>
            <a:endParaRPr sz="2100"/>
          </a:p>
          <a:p>
            <a:pPr marL="457200" lvl="0" indent="-361950" algn="l" rtl="0">
              <a:spcBef>
                <a:spcPts val="0"/>
              </a:spcBef>
              <a:spcAft>
                <a:spcPts val="0"/>
              </a:spcAft>
              <a:buSzPts val="2100"/>
              <a:buChar char="●"/>
            </a:pPr>
            <a:r>
              <a:rPr lang="en" sz="2100"/>
              <a:t>Are the courses in each program critical for success/lower division preparation?</a:t>
            </a:r>
            <a:endParaRPr sz="2100"/>
          </a:p>
          <a:p>
            <a:pPr marL="457200" lvl="0" indent="-361950" algn="l" rtl="0">
              <a:spcBef>
                <a:spcPts val="0"/>
              </a:spcBef>
              <a:spcAft>
                <a:spcPts val="0"/>
              </a:spcAft>
              <a:buSzPts val="2100"/>
              <a:buChar char="●"/>
            </a:pPr>
            <a:r>
              <a:rPr lang="en" sz="2100"/>
              <a:t>Will pathways work lead to fewer choices, more choices, or different choices?</a:t>
            </a:r>
            <a:endParaRPr sz="2100"/>
          </a:p>
          <a:p>
            <a:pPr marL="457200" lvl="0" indent="-361950" algn="l" rtl="0">
              <a:spcBef>
                <a:spcPts val="0"/>
              </a:spcBef>
              <a:spcAft>
                <a:spcPts val="0"/>
              </a:spcAft>
              <a:buSzPts val="2100"/>
              <a:buChar char="●"/>
            </a:pPr>
            <a:r>
              <a:rPr lang="en" sz="2100"/>
              <a:t>What is the relevance of GE courses to students in the program and the faculty? </a:t>
            </a:r>
            <a:endParaRPr sz="2100"/>
          </a:p>
        </p:txBody>
      </p:sp>
      <p:sp>
        <p:nvSpPr>
          <p:cNvPr id="182" name="Google Shape;182;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183" name="Google Shape;183;p27"/>
          <p:cNvSpPr txBox="1"/>
          <p:nvPr/>
        </p:nvSpPr>
        <p:spPr>
          <a:xfrm>
            <a:off x="0" y="4570675"/>
            <a:ext cx="91440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rPr>
              <a:t>ASCCC Academic Academy</a:t>
            </a:r>
            <a:br>
              <a:rPr lang="en" sz="1000">
                <a:solidFill>
                  <a:schemeClr val="dk1"/>
                </a:solidFill>
              </a:rPr>
            </a:br>
            <a:r>
              <a:rPr lang="en" sz="1000">
                <a:solidFill>
                  <a:schemeClr val="dk1"/>
                </a:solidFill>
              </a:rPr>
              <a:t>September 14-15, 2018 San Francisco, CA </a:t>
            </a:r>
            <a:endParaRPr sz="10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Guided Pathways and Programs</a:t>
            </a:r>
            <a:endParaRPr/>
          </a:p>
        </p:txBody>
      </p:sp>
      <p:sp>
        <p:nvSpPr>
          <p:cNvPr id="189" name="Google Shape;189;p28"/>
          <p:cNvSpPr txBox="1">
            <a:spLocks noGrp="1"/>
          </p:cNvSpPr>
          <p:nvPr>
            <p:ph type="body" idx="1"/>
          </p:nvPr>
        </p:nvSpPr>
        <p:spPr>
          <a:xfrm>
            <a:off x="311700" y="1389525"/>
            <a:ext cx="8520600" cy="317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Helps faculty laser-focus a program’s goal to guide and prepare students to enter further education or employment</a:t>
            </a:r>
            <a:endParaRPr/>
          </a:p>
          <a:p>
            <a:pPr marL="457200" lvl="0" indent="-342900" algn="l" rtl="0">
              <a:spcBef>
                <a:spcPts val="0"/>
              </a:spcBef>
              <a:spcAft>
                <a:spcPts val="0"/>
              </a:spcAft>
              <a:buSzPts val="1800"/>
              <a:buChar char="●"/>
            </a:pPr>
            <a:r>
              <a:rPr lang="en"/>
              <a:t>Helps identify extraneous or duplicative programs during mapping, sorting, cross-discipline discussions, including with counseling</a:t>
            </a:r>
            <a:endParaRPr/>
          </a:p>
          <a:p>
            <a:pPr marL="457200" lvl="0" indent="-342900" algn="l" rtl="0">
              <a:spcBef>
                <a:spcPts val="0"/>
              </a:spcBef>
              <a:spcAft>
                <a:spcPts val="0"/>
              </a:spcAft>
              <a:buSzPts val="1800"/>
              <a:buChar char="●"/>
            </a:pPr>
            <a:r>
              <a:rPr lang="en"/>
              <a:t>Encourages faculty to talk about their programs with other stakeholders (counselors, students, admin) to understand the bigger picture</a:t>
            </a:r>
            <a:endParaRPr/>
          </a:p>
          <a:p>
            <a:pPr marL="457200" lvl="0" indent="-342900" algn="l" rtl="0">
              <a:spcBef>
                <a:spcPts val="0"/>
              </a:spcBef>
              <a:spcAft>
                <a:spcPts val="0"/>
              </a:spcAft>
              <a:buSzPts val="1800"/>
              <a:buChar char="●"/>
            </a:pPr>
            <a:r>
              <a:rPr lang="en"/>
              <a:t>Recognizes milestone, including maximizing the use of “stackable” certifications?</a:t>
            </a:r>
            <a:endParaRPr/>
          </a:p>
          <a:p>
            <a:pPr marL="457200" lvl="0" indent="-342900" algn="l" rtl="0">
              <a:spcBef>
                <a:spcPts val="0"/>
              </a:spcBef>
              <a:spcAft>
                <a:spcPts val="0"/>
              </a:spcAft>
              <a:buSzPts val="1800"/>
              <a:buChar char="●"/>
            </a:pPr>
            <a:r>
              <a:rPr lang="en"/>
              <a:t>Looks for “bridges” to facilitate movement between programs for students who change their focus</a:t>
            </a:r>
            <a:endParaRPr/>
          </a:p>
        </p:txBody>
      </p:sp>
      <p:sp>
        <p:nvSpPr>
          <p:cNvPr id="190" name="Google Shape;190;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191" name="Google Shape;191;p28"/>
          <p:cNvSpPr txBox="1"/>
          <p:nvPr/>
        </p:nvSpPr>
        <p:spPr>
          <a:xfrm>
            <a:off x="0" y="4570675"/>
            <a:ext cx="91440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rPr>
              <a:t>ASCCC Academic Academy</a:t>
            </a:r>
            <a:br>
              <a:rPr lang="en" sz="1000">
                <a:solidFill>
                  <a:schemeClr val="dk1"/>
                </a:solidFill>
              </a:rPr>
            </a:br>
            <a:r>
              <a:rPr lang="en" sz="1000">
                <a:solidFill>
                  <a:schemeClr val="dk1"/>
                </a:solidFill>
              </a:rPr>
              <a:t>September 14-15, 2018 San Francisco, CA </a:t>
            </a:r>
            <a:endParaRPr sz="10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The Curriculum Landscape to Support Pathways</a:t>
            </a:r>
            <a:endParaRPr/>
          </a:p>
        </p:txBody>
      </p:sp>
      <p:sp>
        <p:nvSpPr>
          <p:cNvPr id="197" name="Google Shape;197;p29"/>
          <p:cNvSpPr txBox="1">
            <a:spLocks noGrp="1"/>
          </p:cNvSpPr>
          <p:nvPr>
            <p:ph type="body" idx="1"/>
          </p:nvPr>
        </p:nvSpPr>
        <p:spPr>
          <a:xfrm>
            <a:off x="311700" y="1389525"/>
            <a:ext cx="8520600" cy="317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ADTs are a form of pathways</a:t>
            </a:r>
            <a:endParaRPr/>
          </a:p>
          <a:p>
            <a:pPr marL="457200" lvl="0" indent="-342900" algn="l" rtl="0">
              <a:spcBef>
                <a:spcPts val="0"/>
              </a:spcBef>
              <a:spcAft>
                <a:spcPts val="0"/>
              </a:spcAft>
              <a:buSzPts val="1800"/>
              <a:buChar char="●"/>
            </a:pPr>
            <a:r>
              <a:rPr lang="en"/>
              <a:t>IGETC transfer agreements in Physics and Chemistry</a:t>
            </a:r>
            <a:endParaRPr/>
          </a:p>
          <a:p>
            <a:pPr marL="457200" lvl="0" indent="-342900" algn="l" rtl="0">
              <a:spcBef>
                <a:spcPts val="0"/>
              </a:spcBef>
              <a:spcAft>
                <a:spcPts val="0"/>
              </a:spcAft>
              <a:buSzPts val="1800"/>
              <a:buChar char="●"/>
            </a:pPr>
            <a:r>
              <a:rPr lang="en"/>
              <a:t>Title 5 change for Certificate of Achievement from 18 to 16 minimum (semester) units</a:t>
            </a:r>
            <a:endParaRPr/>
          </a:p>
          <a:p>
            <a:pPr marL="457200" lvl="0" indent="-342900" algn="l" rtl="0">
              <a:spcBef>
                <a:spcPts val="0"/>
              </a:spcBef>
              <a:spcAft>
                <a:spcPts val="0"/>
              </a:spcAft>
              <a:buSzPts val="1800"/>
              <a:buChar char="●"/>
            </a:pPr>
            <a:r>
              <a:rPr lang="en"/>
              <a:t>What about local degrees and certificates?</a:t>
            </a:r>
            <a:endParaRPr/>
          </a:p>
        </p:txBody>
      </p:sp>
      <p:sp>
        <p:nvSpPr>
          <p:cNvPr id="198" name="Google Shape;198;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
        <p:nvSpPr>
          <p:cNvPr id="199" name="Google Shape;199;p29"/>
          <p:cNvSpPr txBox="1"/>
          <p:nvPr/>
        </p:nvSpPr>
        <p:spPr>
          <a:xfrm>
            <a:off x="0" y="4570675"/>
            <a:ext cx="91440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rPr>
              <a:t>ASCCC Academic Academy</a:t>
            </a:r>
            <a:br>
              <a:rPr lang="en" sz="1000">
                <a:solidFill>
                  <a:schemeClr val="dk1"/>
                </a:solidFill>
              </a:rPr>
            </a:br>
            <a:r>
              <a:rPr lang="en" sz="1000">
                <a:solidFill>
                  <a:schemeClr val="dk1"/>
                </a:solidFill>
              </a:rPr>
              <a:t>September 14-15, 2018 San Francisco, CA </a:t>
            </a:r>
            <a:endParaRPr sz="10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dirty="0"/>
              <a:t>Curriculum Approval Processes</a:t>
            </a:r>
            <a:endParaRPr dirty="0"/>
          </a:p>
        </p:txBody>
      </p:sp>
      <p:sp>
        <p:nvSpPr>
          <p:cNvPr id="205" name="Google Shape;205;p30"/>
          <p:cNvSpPr txBox="1">
            <a:spLocks noGrp="1"/>
          </p:cNvSpPr>
          <p:nvPr>
            <p:ph type="body" idx="1"/>
          </p:nvPr>
        </p:nvSpPr>
        <p:spPr>
          <a:xfrm>
            <a:off x="311700" y="1204500"/>
            <a:ext cx="8520600" cy="317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solidFill>
                  <a:srgbClr val="FF0000"/>
                </a:solidFill>
              </a:rPr>
              <a:t>Did you know?</a:t>
            </a:r>
            <a:endParaRPr sz="3200" dirty="0">
              <a:solidFill>
                <a:srgbClr val="FF0000"/>
              </a:solidFill>
            </a:endParaRPr>
          </a:p>
          <a:p>
            <a:pPr marL="457200" lvl="0" indent="-342900" algn="l" rtl="0">
              <a:spcBef>
                <a:spcPts val="1600"/>
              </a:spcBef>
              <a:spcAft>
                <a:spcPts val="0"/>
              </a:spcAft>
              <a:buSzPts val="1800"/>
              <a:buChar char="●"/>
            </a:pPr>
            <a:r>
              <a:rPr lang="en" dirty="0"/>
              <a:t>Colleges are permitted to self-certify certain types of curriculum:</a:t>
            </a:r>
            <a:endParaRPr dirty="0"/>
          </a:p>
          <a:p>
            <a:pPr lvl="1" indent="-342900">
              <a:spcBef>
                <a:spcPts val="0"/>
              </a:spcBef>
              <a:buSzPts val="1800"/>
              <a:buChar char="●"/>
            </a:pPr>
            <a:r>
              <a:rPr lang="en" dirty="0"/>
              <a:t>All credit courses</a:t>
            </a:r>
            <a:endParaRPr dirty="0"/>
          </a:p>
          <a:p>
            <a:pPr lvl="1" indent="-342900">
              <a:spcBef>
                <a:spcPts val="0"/>
              </a:spcBef>
              <a:buSzPts val="1800"/>
              <a:buChar char="●"/>
            </a:pPr>
            <a:r>
              <a:rPr lang="en" dirty="0"/>
              <a:t>Modified credit programs with the exception of ADTs</a:t>
            </a:r>
            <a:endParaRPr dirty="0"/>
          </a:p>
          <a:p>
            <a:pPr lvl="1" indent="-342900">
              <a:spcBef>
                <a:spcPts val="0"/>
              </a:spcBef>
              <a:buSzPts val="1800"/>
              <a:buChar char="●"/>
            </a:pPr>
            <a:r>
              <a:rPr lang="en" dirty="0"/>
              <a:t>New credit programs with a goal of local program with the exception of new CTE credit programs and Apprenticeship</a:t>
            </a:r>
            <a:br>
              <a:rPr lang="en" dirty="0"/>
            </a:br>
            <a:endParaRPr dirty="0"/>
          </a:p>
        </p:txBody>
      </p:sp>
      <p:sp>
        <p:nvSpPr>
          <p:cNvPr id="206" name="Google Shape;206;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sp>
        <p:nvSpPr>
          <p:cNvPr id="207" name="Google Shape;207;p30"/>
          <p:cNvSpPr txBox="1"/>
          <p:nvPr/>
        </p:nvSpPr>
        <p:spPr>
          <a:xfrm>
            <a:off x="0" y="4570675"/>
            <a:ext cx="91440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rPr>
              <a:t>ASCCC Academic Academy</a:t>
            </a:r>
            <a:br>
              <a:rPr lang="en" sz="1000">
                <a:solidFill>
                  <a:schemeClr val="dk1"/>
                </a:solidFill>
              </a:rPr>
            </a:br>
            <a:r>
              <a:rPr lang="en" sz="1000">
                <a:solidFill>
                  <a:schemeClr val="dk1"/>
                </a:solidFill>
              </a:rPr>
              <a:t>September 14-15, 2018 San Francisco, CA </a:t>
            </a:r>
            <a:endParaRPr sz="1000">
              <a:solidFill>
                <a:schemeClr val="dk1"/>
              </a:solidFill>
            </a:endParaRPr>
          </a:p>
        </p:txBody>
      </p:sp>
      <p:pic>
        <p:nvPicPr>
          <p:cNvPr id="2" name="Picture 1">
            <a:extLst>
              <a:ext uri="{FF2B5EF4-FFF2-40B4-BE49-F238E27FC236}">
                <a16:creationId xmlns:a16="http://schemas.microsoft.com/office/drawing/2014/main" id="{DFEADD58-39DA-174E-BFFA-005CF17D98B3}"/>
              </a:ext>
            </a:extLst>
          </p:cNvPr>
          <p:cNvPicPr>
            <a:picLocks noChangeAspect="1"/>
          </p:cNvPicPr>
          <p:nvPr/>
        </p:nvPicPr>
        <p:blipFill>
          <a:blip r:embed="rId3"/>
          <a:stretch>
            <a:fillRect/>
          </a:stretch>
        </p:blipFill>
        <p:spPr>
          <a:xfrm>
            <a:off x="3657600" y="3464025"/>
            <a:ext cx="1828800" cy="11049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dirty="0"/>
              <a:t>Curriculum Approval Processes</a:t>
            </a:r>
            <a:endParaRPr dirty="0"/>
          </a:p>
        </p:txBody>
      </p:sp>
      <p:sp>
        <p:nvSpPr>
          <p:cNvPr id="213" name="Google Shape;213;p31"/>
          <p:cNvSpPr txBox="1">
            <a:spLocks noGrp="1"/>
          </p:cNvSpPr>
          <p:nvPr>
            <p:ph type="body" idx="1"/>
          </p:nvPr>
        </p:nvSpPr>
        <p:spPr>
          <a:xfrm>
            <a:off x="311700" y="1389525"/>
            <a:ext cx="8520600" cy="317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Discipline faculty develop and submit </a:t>
            </a:r>
            <a:endParaRPr dirty="0"/>
          </a:p>
          <a:p>
            <a:pPr marL="457200" lvl="0" indent="-342900" algn="l" rtl="0">
              <a:spcBef>
                <a:spcPts val="0"/>
              </a:spcBef>
              <a:spcAft>
                <a:spcPts val="0"/>
              </a:spcAft>
              <a:buSzPts val="1800"/>
              <a:buChar char="●"/>
            </a:pPr>
            <a:r>
              <a:rPr lang="en" dirty="0"/>
              <a:t>Senate 10+1 – faculty purview</a:t>
            </a:r>
            <a:endParaRPr dirty="0"/>
          </a:p>
          <a:p>
            <a:pPr marL="457200" lvl="0" indent="-342900" algn="l" rtl="0">
              <a:spcBef>
                <a:spcPts val="0"/>
              </a:spcBef>
              <a:spcAft>
                <a:spcPts val="0"/>
              </a:spcAft>
              <a:buSzPts val="1800"/>
              <a:buChar char="●"/>
            </a:pPr>
            <a:r>
              <a:rPr lang="en" dirty="0"/>
              <a:t>Local curriculum committee reviews and approves</a:t>
            </a:r>
            <a:endParaRPr dirty="0"/>
          </a:p>
          <a:p>
            <a:pPr marL="457200" lvl="0" indent="-342900" algn="l" rtl="0">
              <a:spcBef>
                <a:spcPts val="0"/>
              </a:spcBef>
              <a:spcAft>
                <a:spcPts val="0"/>
              </a:spcAft>
              <a:buSzPts val="1800"/>
              <a:buChar char="●"/>
            </a:pPr>
            <a:r>
              <a:rPr lang="en" dirty="0"/>
              <a:t>May include separate tech review, DE review, requisite review, etc.</a:t>
            </a:r>
            <a:endParaRPr dirty="0"/>
          </a:p>
          <a:p>
            <a:pPr marL="457200" lvl="0" indent="-342900" algn="l" rtl="0">
              <a:spcBef>
                <a:spcPts val="0"/>
              </a:spcBef>
              <a:spcAft>
                <a:spcPts val="0"/>
              </a:spcAft>
              <a:buSzPts val="1800"/>
              <a:buChar char="●"/>
            </a:pPr>
            <a:r>
              <a:rPr lang="en" dirty="0"/>
              <a:t>Local governing board approves</a:t>
            </a:r>
            <a:endParaRPr dirty="0"/>
          </a:p>
          <a:p>
            <a:pPr marL="457200" lvl="0" indent="-342900" algn="l" rtl="0">
              <a:spcBef>
                <a:spcPts val="0"/>
              </a:spcBef>
              <a:spcAft>
                <a:spcPts val="0"/>
              </a:spcAft>
              <a:buSzPts val="1800"/>
              <a:buChar char="●"/>
            </a:pPr>
            <a:r>
              <a:rPr lang="en" dirty="0"/>
              <a:t>Chancellor’s office reviews, chapters, and issues Control Numbers</a:t>
            </a:r>
            <a:br>
              <a:rPr lang="en" dirty="0"/>
            </a:br>
            <a:endParaRPr dirty="0"/>
          </a:p>
        </p:txBody>
      </p:sp>
      <p:sp>
        <p:nvSpPr>
          <p:cNvPr id="214" name="Google Shape;214;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sp>
        <p:nvSpPr>
          <p:cNvPr id="215" name="Google Shape;215;p31"/>
          <p:cNvSpPr txBox="1"/>
          <p:nvPr/>
        </p:nvSpPr>
        <p:spPr>
          <a:xfrm>
            <a:off x="0" y="4570675"/>
            <a:ext cx="91440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rPr>
              <a:t>ASCCC Academic Academy</a:t>
            </a:r>
            <a:br>
              <a:rPr lang="en" sz="1000">
                <a:solidFill>
                  <a:schemeClr val="dk1"/>
                </a:solidFill>
              </a:rPr>
            </a:br>
            <a:r>
              <a:rPr lang="en" sz="1000">
                <a:solidFill>
                  <a:schemeClr val="dk1"/>
                </a:solidFill>
              </a:rPr>
              <a:t>September 14-15, 2018 San Francisco, CA </a:t>
            </a:r>
            <a:endParaRPr sz="10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Description</a:t>
            </a:r>
            <a:endParaRPr/>
          </a:p>
        </p:txBody>
      </p:sp>
      <p:sp>
        <p:nvSpPr>
          <p:cNvPr id="75" name="Google Shape;75;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lang="en" dirty="0"/>
          </a:p>
          <a:p>
            <a:pPr marL="0" lvl="0" indent="0" algn="l" rtl="0">
              <a:spcBef>
                <a:spcPts val="0"/>
              </a:spcBef>
              <a:spcAft>
                <a:spcPts val="1600"/>
              </a:spcAft>
              <a:buNone/>
            </a:pPr>
            <a:r>
              <a:rPr lang="en" dirty="0"/>
              <a:t>Curriculum serves as the centermost catalyst for the guided pathways movement.</a:t>
            </a:r>
            <a:br>
              <a:rPr lang="en" dirty="0"/>
            </a:br>
            <a:r>
              <a:rPr lang="en" dirty="0"/>
              <a:t>With so much change happening in our system affecting course and</a:t>
            </a:r>
            <a:br>
              <a:rPr lang="en" dirty="0"/>
            </a:br>
            <a:r>
              <a:rPr lang="en" dirty="0"/>
              <a:t>program development, colleges are experimenting with new innovations and</a:t>
            </a:r>
            <a:br>
              <a:rPr lang="en" dirty="0"/>
            </a:br>
            <a:r>
              <a:rPr lang="en" dirty="0"/>
              <a:t>approaches to learning. This workshop is intended for faculty with all levels of</a:t>
            </a:r>
            <a:br>
              <a:rPr lang="en" dirty="0"/>
            </a:br>
            <a:r>
              <a:rPr lang="en" dirty="0"/>
              <a:t>curriculum knowledge to discuss the impacts of the guided pathways principles</a:t>
            </a:r>
            <a:br>
              <a:rPr lang="en" dirty="0"/>
            </a:br>
            <a:r>
              <a:rPr lang="en" dirty="0"/>
              <a:t>on their curriculum, as well as how recent changes connect to a college’s framework.</a:t>
            </a:r>
            <a:endParaRPr dirty="0"/>
          </a:p>
        </p:txBody>
      </p:sp>
      <p:sp>
        <p:nvSpPr>
          <p:cNvPr id="76" name="Google Shape;76;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77" name="Google Shape;77;p14"/>
          <p:cNvSpPr txBox="1"/>
          <p:nvPr/>
        </p:nvSpPr>
        <p:spPr>
          <a:xfrm>
            <a:off x="0" y="4570675"/>
            <a:ext cx="91440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rPr>
              <a:t>ASCCC Academic Academy</a:t>
            </a:r>
            <a:br>
              <a:rPr lang="en" sz="1000">
                <a:solidFill>
                  <a:schemeClr val="dk1"/>
                </a:solidFill>
              </a:rPr>
            </a:br>
            <a:r>
              <a:rPr lang="en" sz="1000">
                <a:solidFill>
                  <a:schemeClr val="dk1"/>
                </a:solidFill>
              </a:rPr>
              <a:t>September 14-15, 2018 San Francisco, CA </a:t>
            </a:r>
            <a:endParaRPr sz="10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dirty="0"/>
              <a:t>Curriculum Approval Processes</a:t>
            </a:r>
            <a:endParaRPr dirty="0"/>
          </a:p>
        </p:txBody>
      </p:sp>
      <p:sp>
        <p:nvSpPr>
          <p:cNvPr id="221" name="Google Shape;221;p32"/>
          <p:cNvSpPr txBox="1">
            <a:spLocks noGrp="1"/>
          </p:cNvSpPr>
          <p:nvPr>
            <p:ph type="body" idx="1"/>
          </p:nvPr>
        </p:nvSpPr>
        <p:spPr>
          <a:xfrm>
            <a:off x="311700" y="1389525"/>
            <a:ext cx="5219856" cy="3273692"/>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Curriculum can now be published in catalog, schedule, etc.</a:t>
            </a:r>
            <a:endParaRPr dirty="0"/>
          </a:p>
          <a:p>
            <a:pPr marL="457200" lvl="0" indent="-342900" algn="l" rtl="0">
              <a:spcBef>
                <a:spcPts val="0"/>
              </a:spcBef>
              <a:spcAft>
                <a:spcPts val="0"/>
              </a:spcAft>
              <a:buSzPts val="1800"/>
              <a:buChar char="●"/>
            </a:pPr>
            <a:r>
              <a:rPr lang="en" dirty="0"/>
              <a:t>eligible for apportionment</a:t>
            </a:r>
            <a:endParaRPr dirty="0"/>
          </a:p>
          <a:p>
            <a:pPr marL="457200" lvl="0" indent="-342900" algn="l" rtl="0">
              <a:spcBef>
                <a:spcPts val="0"/>
              </a:spcBef>
              <a:spcAft>
                <a:spcPts val="0"/>
              </a:spcAft>
              <a:buSzPts val="1800"/>
              <a:buChar char="●"/>
            </a:pPr>
            <a:r>
              <a:rPr lang="en" dirty="0"/>
              <a:t>sent for external articulation and transfer agreements (may take an additional year; coordinate with your AO)</a:t>
            </a:r>
            <a:br>
              <a:rPr lang="en" dirty="0"/>
            </a:br>
            <a:br>
              <a:rPr lang="en" dirty="0"/>
            </a:br>
            <a:endParaRPr dirty="0"/>
          </a:p>
        </p:txBody>
      </p:sp>
      <p:sp>
        <p:nvSpPr>
          <p:cNvPr id="222" name="Google Shape;222;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
        <p:nvSpPr>
          <p:cNvPr id="223" name="Google Shape;223;p32"/>
          <p:cNvSpPr txBox="1"/>
          <p:nvPr/>
        </p:nvSpPr>
        <p:spPr>
          <a:xfrm>
            <a:off x="0" y="4570675"/>
            <a:ext cx="91440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rPr>
              <a:t>ASCCC Academic Academy</a:t>
            </a:r>
            <a:br>
              <a:rPr lang="en" sz="1000">
                <a:solidFill>
                  <a:schemeClr val="dk1"/>
                </a:solidFill>
              </a:rPr>
            </a:br>
            <a:r>
              <a:rPr lang="en" sz="1000">
                <a:solidFill>
                  <a:schemeClr val="dk1"/>
                </a:solidFill>
              </a:rPr>
              <a:t>September 14-15, 2018 San Francisco, CA </a:t>
            </a:r>
            <a:endParaRPr sz="1000">
              <a:solidFill>
                <a:schemeClr val="dk1"/>
              </a:solidFill>
            </a:endParaRPr>
          </a:p>
        </p:txBody>
      </p:sp>
      <p:pic>
        <p:nvPicPr>
          <p:cNvPr id="2" name="Picture 1">
            <a:extLst>
              <a:ext uri="{FF2B5EF4-FFF2-40B4-BE49-F238E27FC236}">
                <a16:creationId xmlns:a16="http://schemas.microsoft.com/office/drawing/2014/main" id="{286DBD59-9A06-A94F-9CE6-E9273D6CAEE2}"/>
              </a:ext>
            </a:extLst>
          </p:cNvPr>
          <p:cNvPicPr>
            <a:picLocks noChangeAspect="1"/>
          </p:cNvPicPr>
          <p:nvPr/>
        </p:nvPicPr>
        <p:blipFill>
          <a:blip r:embed="rId3"/>
          <a:stretch>
            <a:fillRect/>
          </a:stretch>
        </p:blipFill>
        <p:spPr>
          <a:xfrm>
            <a:off x="5750151" y="2287046"/>
            <a:ext cx="2722307" cy="187536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dirty="0"/>
              <a:t>So What is COCI?</a:t>
            </a:r>
            <a:br>
              <a:rPr lang="en" dirty="0"/>
            </a:br>
            <a:br>
              <a:rPr lang="en" dirty="0"/>
            </a:br>
            <a:br>
              <a:rPr lang="en" dirty="0"/>
            </a:br>
            <a:endParaRPr dirty="0"/>
          </a:p>
        </p:txBody>
      </p:sp>
      <p:sp>
        <p:nvSpPr>
          <p:cNvPr id="237" name="Google Shape;237;p34"/>
          <p:cNvSpPr txBox="1">
            <a:spLocks noGrp="1"/>
          </p:cNvSpPr>
          <p:nvPr>
            <p:ph type="body" idx="1"/>
          </p:nvPr>
        </p:nvSpPr>
        <p:spPr>
          <a:xfrm>
            <a:off x="311700" y="1204500"/>
            <a:ext cx="5639632" cy="3491218"/>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Chancellor’s Office Curriculum Inventory: </a:t>
            </a:r>
            <a:r>
              <a:rPr lang="en" u="sng" dirty="0">
                <a:solidFill>
                  <a:schemeClr val="hlink"/>
                </a:solidFill>
                <a:hlinkClick r:id="rId3"/>
              </a:rPr>
              <a:t>https://coci2.ccctechcenter.org/</a:t>
            </a:r>
            <a:endParaRPr dirty="0"/>
          </a:p>
          <a:p>
            <a:pPr marL="457200" lvl="0" indent="-342900" algn="l" rtl="0">
              <a:spcBef>
                <a:spcPts val="0"/>
              </a:spcBef>
              <a:spcAft>
                <a:spcPts val="0"/>
              </a:spcAft>
              <a:buSzPts val="1800"/>
              <a:buChar char="●"/>
            </a:pPr>
            <a:r>
              <a:rPr lang="en" dirty="0"/>
              <a:t>New system, home grown by CCC Tech Center at Butte</a:t>
            </a:r>
            <a:endParaRPr dirty="0"/>
          </a:p>
          <a:p>
            <a:pPr marL="457200" lvl="0" indent="-342900" algn="l" rtl="0">
              <a:spcBef>
                <a:spcPts val="0"/>
              </a:spcBef>
              <a:spcAft>
                <a:spcPts val="0"/>
              </a:spcAft>
              <a:buSzPts val="1800"/>
              <a:buChar char="●"/>
            </a:pPr>
            <a:r>
              <a:rPr lang="en" dirty="0"/>
              <a:t>Replaced old CIV-2 system by </a:t>
            </a:r>
            <a:r>
              <a:rPr lang="en" dirty="0" err="1"/>
              <a:t>Governet</a:t>
            </a:r>
            <a:r>
              <a:rPr lang="en" dirty="0"/>
              <a:t> </a:t>
            </a:r>
            <a:endParaRPr dirty="0"/>
          </a:p>
          <a:p>
            <a:pPr marL="457200" lvl="0" indent="-342900" algn="l" rtl="0">
              <a:spcBef>
                <a:spcPts val="0"/>
              </a:spcBef>
              <a:spcAft>
                <a:spcPts val="0"/>
              </a:spcAft>
              <a:buSzPts val="1800"/>
              <a:buChar char="●"/>
            </a:pPr>
            <a:r>
              <a:rPr lang="en" dirty="0"/>
              <a:t>Allows submission of courses and programs for either review and approval, or auto-approval</a:t>
            </a:r>
            <a:endParaRPr dirty="0"/>
          </a:p>
          <a:p>
            <a:pPr marL="457200" lvl="0" indent="-342900" algn="l" rtl="0">
              <a:spcBef>
                <a:spcPts val="0"/>
              </a:spcBef>
              <a:spcAft>
                <a:spcPts val="0"/>
              </a:spcAft>
              <a:buSzPts val="1800"/>
              <a:buChar char="●"/>
            </a:pPr>
            <a:r>
              <a:rPr lang="en" dirty="0"/>
              <a:t>Provides chaptering of college curriculum, but college will be the primary record keepers</a:t>
            </a:r>
            <a:endParaRPr dirty="0"/>
          </a:p>
          <a:p>
            <a:pPr marL="457200" lvl="0" indent="-342900" algn="l" rtl="0">
              <a:spcBef>
                <a:spcPts val="0"/>
              </a:spcBef>
              <a:spcAft>
                <a:spcPts val="0"/>
              </a:spcAft>
              <a:buSzPts val="1800"/>
              <a:buChar char="●"/>
            </a:pPr>
            <a:r>
              <a:rPr lang="en" dirty="0"/>
              <a:t>This leads us to the certification process…</a:t>
            </a:r>
            <a:br>
              <a:rPr lang="en" dirty="0"/>
            </a:br>
            <a:br>
              <a:rPr lang="en" dirty="0"/>
            </a:br>
            <a:endParaRPr dirty="0"/>
          </a:p>
        </p:txBody>
      </p:sp>
      <p:sp>
        <p:nvSpPr>
          <p:cNvPr id="238" name="Google Shape;238;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sp>
        <p:nvSpPr>
          <p:cNvPr id="239" name="Google Shape;239;p34"/>
          <p:cNvSpPr txBox="1"/>
          <p:nvPr/>
        </p:nvSpPr>
        <p:spPr>
          <a:xfrm>
            <a:off x="0" y="4570675"/>
            <a:ext cx="91440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rPr>
              <a:t>ASCCC Academic Academy</a:t>
            </a:r>
            <a:br>
              <a:rPr lang="en" sz="1000">
                <a:solidFill>
                  <a:schemeClr val="dk1"/>
                </a:solidFill>
              </a:rPr>
            </a:br>
            <a:r>
              <a:rPr lang="en" sz="1000">
                <a:solidFill>
                  <a:schemeClr val="dk1"/>
                </a:solidFill>
              </a:rPr>
              <a:t>September 14-15, 2018 San Francisco, CA </a:t>
            </a:r>
            <a:endParaRPr sz="1000">
              <a:solidFill>
                <a:schemeClr val="dk1"/>
              </a:solidFill>
            </a:endParaRPr>
          </a:p>
        </p:txBody>
      </p:sp>
      <p:pic>
        <p:nvPicPr>
          <p:cNvPr id="6" name="Picture 5">
            <a:extLst>
              <a:ext uri="{FF2B5EF4-FFF2-40B4-BE49-F238E27FC236}">
                <a16:creationId xmlns:a16="http://schemas.microsoft.com/office/drawing/2014/main" id="{15468525-1ACA-7F4B-A548-521D6ECFF0D9}"/>
              </a:ext>
            </a:extLst>
          </p:cNvPr>
          <p:cNvPicPr>
            <a:picLocks noChangeAspect="1"/>
          </p:cNvPicPr>
          <p:nvPr/>
        </p:nvPicPr>
        <p:blipFill>
          <a:blip r:embed="rId4"/>
          <a:stretch>
            <a:fillRect/>
          </a:stretch>
        </p:blipFill>
        <p:spPr>
          <a:xfrm>
            <a:off x="6062885" y="1908231"/>
            <a:ext cx="2578906" cy="208375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dirty="0"/>
              <a:t>College Certification Process for Auto-Approval</a:t>
            </a:r>
            <a:endParaRPr dirty="0"/>
          </a:p>
        </p:txBody>
      </p:sp>
      <p:sp>
        <p:nvSpPr>
          <p:cNvPr id="245" name="Google Shape;245;p35"/>
          <p:cNvSpPr txBox="1">
            <a:spLocks noGrp="1"/>
          </p:cNvSpPr>
          <p:nvPr>
            <p:ph type="body" idx="1"/>
          </p:nvPr>
        </p:nvSpPr>
        <p:spPr>
          <a:xfrm>
            <a:off x="311700" y="1389525"/>
            <a:ext cx="8520600" cy="317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In order to be given auto-approval rights, colleges certify annually that the local curriculum development, review and approval process follows statutes and regulations:</a:t>
            </a:r>
            <a:endParaRPr/>
          </a:p>
          <a:p>
            <a:pPr marL="457200" lvl="0" indent="-342900" algn="l" rtl="0">
              <a:spcBef>
                <a:spcPts val="0"/>
              </a:spcBef>
              <a:spcAft>
                <a:spcPts val="0"/>
              </a:spcAft>
              <a:buSzPts val="1800"/>
              <a:buChar char="●"/>
            </a:pPr>
            <a:r>
              <a:rPr lang="en"/>
              <a:t>California Education Code</a:t>
            </a:r>
            <a:endParaRPr/>
          </a:p>
          <a:p>
            <a:pPr marL="457200" lvl="0" indent="-342900" algn="l" rtl="0">
              <a:spcBef>
                <a:spcPts val="0"/>
              </a:spcBef>
              <a:spcAft>
                <a:spcPts val="0"/>
              </a:spcAft>
              <a:buSzPts val="1800"/>
              <a:buChar char="●"/>
            </a:pPr>
            <a:r>
              <a:rPr lang="en"/>
              <a:t>California Code of Regulations, Title 5</a:t>
            </a:r>
            <a:endParaRPr/>
          </a:p>
          <a:p>
            <a:pPr marL="457200" lvl="0" indent="-342900" algn="l" rtl="0">
              <a:spcBef>
                <a:spcPts val="0"/>
              </a:spcBef>
              <a:spcAft>
                <a:spcPts val="0"/>
              </a:spcAft>
              <a:buSzPts val="1800"/>
              <a:buChar char="●"/>
            </a:pPr>
            <a:r>
              <a:rPr lang="en"/>
              <a:t>CCCCO Program and Course Approval Handbook (PCAH)</a:t>
            </a:r>
            <a:br>
              <a:rPr lang="en"/>
            </a:br>
            <a:endParaRPr/>
          </a:p>
        </p:txBody>
      </p:sp>
      <p:sp>
        <p:nvSpPr>
          <p:cNvPr id="246" name="Google Shape;246;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sp>
        <p:nvSpPr>
          <p:cNvPr id="247" name="Google Shape;247;p35"/>
          <p:cNvSpPr txBox="1"/>
          <p:nvPr/>
        </p:nvSpPr>
        <p:spPr>
          <a:xfrm>
            <a:off x="0" y="4570675"/>
            <a:ext cx="91440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rPr>
              <a:t>ASCCC Academic Academy</a:t>
            </a:r>
            <a:br>
              <a:rPr lang="en" sz="1000">
                <a:solidFill>
                  <a:schemeClr val="dk1"/>
                </a:solidFill>
              </a:rPr>
            </a:br>
            <a:r>
              <a:rPr lang="en" sz="1000">
                <a:solidFill>
                  <a:schemeClr val="dk1"/>
                </a:solidFill>
              </a:rPr>
              <a:t>September 14-15, 2018 San Francisco, CA </a:t>
            </a:r>
            <a:endParaRPr sz="100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dirty="0"/>
              <a:t>College Certification Process for Auto-Approval</a:t>
            </a:r>
            <a:endParaRPr dirty="0"/>
          </a:p>
        </p:txBody>
      </p:sp>
      <p:sp>
        <p:nvSpPr>
          <p:cNvPr id="253" name="Google Shape;253;p36"/>
          <p:cNvSpPr txBox="1">
            <a:spLocks noGrp="1"/>
          </p:cNvSpPr>
          <p:nvPr>
            <p:ph type="body" idx="1"/>
          </p:nvPr>
        </p:nvSpPr>
        <p:spPr>
          <a:xfrm>
            <a:off x="311700" y="1389525"/>
            <a:ext cx="8520600" cy="3179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dirty="0"/>
              <a:t>Even though COCI has fewer “required” fields for submission, colleges are still expected to have a robust local process.</a:t>
            </a:r>
            <a:endParaRPr sz="2000" dirty="0"/>
          </a:p>
          <a:p>
            <a:pPr marL="914400" lvl="1" indent="-330200" algn="l" rtl="0">
              <a:spcBef>
                <a:spcPts val="0"/>
              </a:spcBef>
              <a:spcAft>
                <a:spcPts val="0"/>
              </a:spcAft>
              <a:buSzPts val="1600"/>
              <a:buChar char="○"/>
            </a:pPr>
            <a:r>
              <a:rPr lang="en" sz="1600" dirty="0"/>
              <a:t>College certification is signed by the CIO, curriculum chair, academic senate president and CEO</a:t>
            </a:r>
            <a:endParaRPr sz="1600" dirty="0"/>
          </a:p>
          <a:p>
            <a:pPr marL="914400" lvl="1" indent="-330200" algn="l" rtl="0">
              <a:spcBef>
                <a:spcPts val="0"/>
              </a:spcBef>
              <a:spcAft>
                <a:spcPts val="0"/>
              </a:spcAft>
              <a:buSzPts val="1600"/>
              <a:buChar char="○"/>
            </a:pPr>
            <a:r>
              <a:rPr lang="en" sz="1600" dirty="0"/>
              <a:t>Colleges are permitted to self-certify certain types of curriculum:</a:t>
            </a:r>
            <a:endParaRPr sz="1600" dirty="0"/>
          </a:p>
          <a:p>
            <a:pPr lvl="2" indent="-330200">
              <a:spcBef>
                <a:spcPts val="0"/>
              </a:spcBef>
              <a:buSzPts val="1600"/>
              <a:buChar char="○"/>
            </a:pPr>
            <a:r>
              <a:rPr lang="en" sz="1600" dirty="0"/>
              <a:t>All credit courses</a:t>
            </a:r>
            <a:endParaRPr sz="1600" dirty="0"/>
          </a:p>
          <a:p>
            <a:pPr lvl="2" indent="-330200">
              <a:spcBef>
                <a:spcPts val="0"/>
              </a:spcBef>
              <a:buSzPts val="1600"/>
              <a:buChar char="○"/>
            </a:pPr>
            <a:r>
              <a:rPr lang="en" sz="1600" dirty="0"/>
              <a:t>Modified credit programs with the exception of ADTs</a:t>
            </a:r>
            <a:endParaRPr sz="1600" dirty="0"/>
          </a:p>
          <a:p>
            <a:pPr lvl="2">
              <a:spcBef>
                <a:spcPts val="0"/>
              </a:spcBef>
              <a:buChar char="○"/>
            </a:pPr>
            <a:r>
              <a:rPr lang="en" sz="1600" dirty="0"/>
              <a:t>New credit programs with a goal of local program with the exception of new CTE credit programs and Apprenticeship</a:t>
            </a:r>
            <a:br>
              <a:rPr lang="en" sz="1600" dirty="0"/>
            </a:br>
            <a:br>
              <a:rPr lang="en" sz="1600" dirty="0"/>
            </a:br>
            <a:br>
              <a:rPr lang="en" dirty="0"/>
            </a:br>
            <a:br>
              <a:rPr lang="en" dirty="0"/>
            </a:br>
            <a:endParaRPr dirty="0"/>
          </a:p>
        </p:txBody>
      </p:sp>
      <p:sp>
        <p:nvSpPr>
          <p:cNvPr id="254" name="Google Shape;254;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sp>
        <p:nvSpPr>
          <p:cNvPr id="255" name="Google Shape;255;p36"/>
          <p:cNvSpPr txBox="1"/>
          <p:nvPr/>
        </p:nvSpPr>
        <p:spPr>
          <a:xfrm>
            <a:off x="0" y="4570675"/>
            <a:ext cx="91440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rPr>
              <a:t>ASCCC Academic Academy</a:t>
            </a:r>
            <a:br>
              <a:rPr lang="en" sz="1000">
                <a:solidFill>
                  <a:schemeClr val="dk1"/>
                </a:solidFill>
              </a:rPr>
            </a:br>
            <a:r>
              <a:rPr lang="en" sz="1000">
                <a:solidFill>
                  <a:schemeClr val="dk1"/>
                </a:solidFill>
              </a:rPr>
              <a:t>September 14-15, 2018 San Francisco, CA </a:t>
            </a:r>
            <a:endParaRPr sz="100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dirty="0"/>
              <a:t>What is Auto Approval?</a:t>
            </a:r>
            <a:br>
              <a:rPr lang="en" dirty="0"/>
            </a:br>
            <a:br>
              <a:rPr lang="en" dirty="0"/>
            </a:br>
            <a:br>
              <a:rPr lang="en" dirty="0"/>
            </a:br>
            <a:endParaRPr dirty="0"/>
          </a:p>
        </p:txBody>
      </p:sp>
      <p:sp>
        <p:nvSpPr>
          <p:cNvPr id="261" name="Google Shape;261;p37"/>
          <p:cNvSpPr txBox="1">
            <a:spLocks noGrp="1"/>
          </p:cNvSpPr>
          <p:nvPr>
            <p:ph type="body" idx="1"/>
          </p:nvPr>
        </p:nvSpPr>
        <p:spPr>
          <a:xfrm>
            <a:off x="311700" y="1389525"/>
            <a:ext cx="8520600" cy="3179400"/>
          </a:xfrm>
          <a:prstGeom prst="rect">
            <a:avLst/>
          </a:prstGeom>
        </p:spPr>
        <p:txBody>
          <a:bodyPr spcFirstLastPara="1" wrap="square" lIns="91425" tIns="91425" rIns="91425" bIns="91425" anchor="t" anchorCtr="0">
            <a:noAutofit/>
          </a:bodyPr>
          <a:lstStyle/>
          <a:p>
            <a:pPr marL="457200" marR="0" lvl="0" indent="-355600" algn="l" rtl="0">
              <a:lnSpc>
                <a:spcPct val="115000"/>
              </a:lnSpc>
              <a:spcBef>
                <a:spcPts val="0"/>
              </a:spcBef>
              <a:spcAft>
                <a:spcPts val="0"/>
              </a:spcAft>
              <a:buClr>
                <a:schemeClr val="dk2"/>
              </a:buClr>
              <a:buSzPts val="2000"/>
              <a:buFont typeface="Arial"/>
              <a:buChar char="●"/>
            </a:pPr>
            <a:r>
              <a:rPr lang="en"/>
              <a:t>Automated through COCI, but not automatic</a:t>
            </a:r>
            <a:endParaRPr/>
          </a:p>
          <a:p>
            <a:pPr marL="457200" marR="0" lvl="0" indent="-355600" algn="l" rtl="0">
              <a:lnSpc>
                <a:spcPct val="115000"/>
              </a:lnSpc>
              <a:spcBef>
                <a:spcPts val="0"/>
              </a:spcBef>
              <a:spcAft>
                <a:spcPts val="0"/>
              </a:spcAft>
              <a:buClr>
                <a:schemeClr val="dk2"/>
              </a:buClr>
              <a:buSzPts val="2000"/>
              <a:buFont typeface="Arial"/>
              <a:buChar char="●"/>
            </a:pPr>
            <a:r>
              <a:rPr lang="en"/>
              <a:t>New COCI will validate certain fields such as CB codes</a:t>
            </a:r>
            <a:endParaRPr/>
          </a:p>
          <a:p>
            <a:pPr marL="457200" marR="0" lvl="0" indent="-355600" algn="l" rtl="0">
              <a:lnSpc>
                <a:spcPct val="115000"/>
              </a:lnSpc>
              <a:spcBef>
                <a:spcPts val="0"/>
              </a:spcBef>
              <a:spcAft>
                <a:spcPts val="0"/>
              </a:spcAft>
              <a:buClr>
                <a:schemeClr val="dk2"/>
              </a:buClr>
              <a:buSzPts val="2000"/>
              <a:buFont typeface="Arial"/>
              <a:buChar char="●"/>
            </a:pPr>
            <a:r>
              <a:rPr lang="en"/>
              <a:t>Courses submitted correctly will get an automatically generated course control number (CCN)</a:t>
            </a:r>
            <a:endParaRPr/>
          </a:p>
          <a:p>
            <a:pPr marL="457200" marR="0" lvl="0" indent="-355600" algn="l" rtl="0">
              <a:lnSpc>
                <a:spcPct val="115000"/>
              </a:lnSpc>
              <a:spcBef>
                <a:spcPts val="0"/>
              </a:spcBef>
              <a:spcAft>
                <a:spcPts val="0"/>
              </a:spcAft>
              <a:buClr>
                <a:schemeClr val="dk2"/>
              </a:buClr>
              <a:buSzPts val="2000"/>
              <a:buFont typeface="Arial"/>
              <a:buChar char="●"/>
            </a:pPr>
            <a:r>
              <a:rPr lang="en"/>
              <a:t>Good news—Much faster approval, plus a shorter queue for everything else</a:t>
            </a:r>
            <a:endParaRPr/>
          </a:p>
          <a:p>
            <a:pPr marL="457200" marR="0" lvl="0" indent="-355600" algn="l" rtl="0">
              <a:lnSpc>
                <a:spcPct val="115000"/>
              </a:lnSpc>
              <a:spcBef>
                <a:spcPts val="0"/>
              </a:spcBef>
              <a:spcAft>
                <a:spcPts val="0"/>
              </a:spcAft>
              <a:buClr>
                <a:schemeClr val="dk2"/>
              </a:buClr>
              <a:buSzPts val="2000"/>
              <a:buFont typeface="Arial"/>
              <a:buChar char="●"/>
            </a:pPr>
            <a:r>
              <a:rPr lang="en"/>
              <a:t>Caveat—More important than ever to make sure local process is aligned with Title 5 and PCAH</a:t>
            </a:r>
            <a:br>
              <a:rPr lang="en"/>
            </a:br>
            <a:endParaRPr/>
          </a:p>
        </p:txBody>
      </p:sp>
      <p:sp>
        <p:nvSpPr>
          <p:cNvPr id="262" name="Google Shape;262;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a:t>
            </a:fld>
            <a:endParaRPr/>
          </a:p>
        </p:txBody>
      </p:sp>
      <p:sp>
        <p:nvSpPr>
          <p:cNvPr id="263" name="Google Shape;263;p37"/>
          <p:cNvSpPr txBox="1"/>
          <p:nvPr/>
        </p:nvSpPr>
        <p:spPr>
          <a:xfrm>
            <a:off x="0" y="4570675"/>
            <a:ext cx="91440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rPr>
              <a:t>ASCCC Academic Academy</a:t>
            </a:r>
            <a:br>
              <a:rPr lang="en" sz="1000">
                <a:solidFill>
                  <a:schemeClr val="dk1"/>
                </a:solidFill>
              </a:rPr>
            </a:br>
            <a:r>
              <a:rPr lang="en" sz="1000">
                <a:solidFill>
                  <a:schemeClr val="dk1"/>
                </a:solidFill>
              </a:rPr>
              <a:t>September 14-15, 2018 San Francisco, CA </a:t>
            </a:r>
            <a:endParaRPr sz="10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Title 5 Changes are coming...</a:t>
            </a:r>
            <a:endParaRPr/>
          </a:p>
        </p:txBody>
      </p:sp>
      <p:sp>
        <p:nvSpPr>
          <p:cNvPr id="269" name="Google Shape;269;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Considerations leading to changes:</a:t>
            </a:r>
            <a:endParaRPr dirty="0"/>
          </a:p>
          <a:p>
            <a:pPr marL="457200" lvl="0" indent="-342900" algn="l" rtl="0">
              <a:spcBef>
                <a:spcPts val="1600"/>
              </a:spcBef>
              <a:spcAft>
                <a:spcPts val="0"/>
              </a:spcAft>
              <a:buSzPts val="1800"/>
              <a:buChar char="●"/>
            </a:pPr>
            <a:r>
              <a:rPr lang="en" dirty="0"/>
              <a:t>Pathways may bring systemwide regulation change</a:t>
            </a:r>
            <a:endParaRPr dirty="0"/>
          </a:p>
          <a:p>
            <a:pPr marL="457200" lvl="0" indent="-342900" algn="l" rtl="0">
              <a:spcBef>
                <a:spcPts val="0"/>
              </a:spcBef>
              <a:spcAft>
                <a:spcPts val="0"/>
              </a:spcAft>
              <a:buSzPts val="1800"/>
              <a:buChar char="●"/>
            </a:pPr>
            <a:r>
              <a:rPr lang="en" dirty="0"/>
              <a:t>The implementation of AB 705</a:t>
            </a:r>
          </a:p>
          <a:p>
            <a:pPr marL="457200" lvl="0" indent="-342900" algn="l" rtl="0">
              <a:spcBef>
                <a:spcPts val="0"/>
              </a:spcBef>
              <a:spcAft>
                <a:spcPts val="0"/>
              </a:spcAft>
              <a:buSzPts val="1800"/>
              <a:buChar char="●"/>
            </a:pPr>
            <a:r>
              <a:rPr lang="en" dirty="0"/>
              <a:t>Key performance metrics include completion of transfer-level English and math in the first year</a:t>
            </a:r>
            <a:endParaRPr dirty="0"/>
          </a:p>
          <a:p>
            <a:pPr marL="457200" lvl="0" indent="-342900" algn="l" rtl="0">
              <a:spcBef>
                <a:spcPts val="0"/>
              </a:spcBef>
              <a:spcAft>
                <a:spcPts val="0"/>
              </a:spcAft>
              <a:buSzPts val="1800"/>
              <a:buChar char="●"/>
            </a:pPr>
            <a:r>
              <a:rPr lang="en" dirty="0"/>
              <a:t>Metrics of the new funding formula  </a:t>
            </a:r>
            <a:endParaRPr dirty="0"/>
          </a:p>
          <a:p>
            <a:pPr marL="457200" lvl="0" indent="-342900" algn="l" rtl="0">
              <a:spcBef>
                <a:spcPts val="0"/>
              </a:spcBef>
              <a:spcAft>
                <a:spcPts val="0"/>
              </a:spcAft>
              <a:buSzPts val="1800"/>
              <a:buChar char="●"/>
            </a:pPr>
            <a:r>
              <a:rPr lang="en" dirty="0"/>
              <a:t>Other equity metrics based on Guided Pathways as an equity initiative</a:t>
            </a:r>
            <a:endParaRPr dirty="0"/>
          </a:p>
        </p:txBody>
      </p:sp>
      <p:sp>
        <p:nvSpPr>
          <p:cNvPr id="270" name="Google Shape;270;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a:t>
            </a:fld>
            <a:endParaRPr/>
          </a:p>
        </p:txBody>
      </p:sp>
      <p:sp>
        <p:nvSpPr>
          <p:cNvPr id="271" name="Google Shape;271;p38"/>
          <p:cNvSpPr txBox="1"/>
          <p:nvPr/>
        </p:nvSpPr>
        <p:spPr>
          <a:xfrm>
            <a:off x="0" y="4570675"/>
            <a:ext cx="91440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rPr>
              <a:t>ASCCC Academic Academy</a:t>
            </a:r>
            <a:br>
              <a:rPr lang="en" sz="1000">
                <a:solidFill>
                  <a:schemeClr val="dk1"/>
                </a:solidFill>
              </a:rPr>
            </a:br>
            <a:r>
              <a:rPr lang="en" sz="1000">
                <a:solidFill>
                  <a:schemeClr val="dk1"/>
                </a:solidFill>
              </a:rPr>
              <a:t>September 14-15, 2018 San Francisco, CA </a:t>
            </a:r>
            <a:endParaRPr sz="100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algn="ctr"/>
            <a:r>
              <a:rPr lang="en-US" dirty="0"/>
              <a:t>Questions?</a:t>
            </a:r>
            <a:br>
              <a:rPr lang="en-US" dirty="0"/>
            </a:br>
            <a:endParaRPr dirty="0"/>
          </a:p>
        </p:txBody>
      </p:sp>
      <p:sp>
        <p:nvSpPr>
          <p:cNvPr id="277" name="Google Shape;277;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ctr" rtl="0">
              <a:spcBef>
                <a:spcPts val="1600"/>
              </a:spcBef>
              <a:spcAft>
                <a:spcPts val="0"/>
              </a:spcAft>
              <a:buNone/>
            </a:pPr>
            <a:r>
              <a:rPr lang="en" dirty="0"/>
              <a:t>Randy Beach, ASCCC Guided Pathways Task Force, Southwestern College, </a:t>
            </a:r>
            <a:r>
              <a:rPr lang="en" dirty="0">
                <a:hlinkClick r:id="rId3"/>
              </a:rPr>
              <a:t>rbeach@swccd.edu</a:t>
            </a:r>
            <a:r>
              <a:rPr lang="en" dirty="0"/>
              <a:t> </a:t>
            </a:r>
            <a:br>
              <a:rPr lang="en" dirty="0"/>
            </a:br>
            <a:br>
              <a:rPr lang="en" dirty="0"/>
            </a:br>
            <a:r>
              <a:rPr lang="en" dirty="0" err="1"/>
              <a:t>Ginni</a:t>
            </a:r>
            <a:r>
              <a:rPr lang="en" dirty="0"/>
              <a:t> May, ASCCC Treasurer, 2018-19 ASCCC Curriculum Chair, </a:t>
            </a:r>
            <a:r>
              <a:rPr lang="en" u="sng" dirty="0">
                <a:solidFill>
                  <a:schemeClr val="hlink"/>
                </a:solidFill>
                <a:hlinkClick r:id="rId4"/>
              </a:rPr>
              <a:t>MayV@scc.losrios.edu</a:t>
            </a:r>
            <a:endParaRPr dirty="0"/>
          </a:p>
          <a:p>
            <a:pPr marL="0" lvl="0" indent="0" algn="ctr" rtl="0">
              <a:spcBef>
                <a:spcPts val="1600"/>
              </a:spcBef>
              <a:spcAft>
                <a:spcPts val="0"/>
              </a:spcAft>
              <a:buNone/>
            </a:pPr>
            <a:r>
              <a:rPr lang="en" u="sng" dirty="0">
                <a:solidFill>
                  <a:schemeClr val="hlink"/>
                </a:solidFill>
                <a:hlinkClick r:id="rId5"/>
              </a:rPr>
              <a:t>info@asccc.org</a:t>
            </a:r>
            <a:endParaRPr dirty="0"/>
          </a:p>
          <a:p>
            <a:pPr marL="0" lvl="0" indent="0" algn="ctr" rtl="0">
              <a:spcBef>
                <a:spcPts val="1600"/>
              </a:spcBef>
              <a:spcAft>
                <a:spcPts val="1600"/>
              </a:spcAft>
              <a:buNone/>
            </a:pPr>
            <a:br>
              <a:rPr lang="en" dirty="0"/>
            </a:br>
            <a:r>
              <a:rPr lang="en" dirty="0"/>
              <a:t> </a:t>
            </a:r>
            <a:endParaRPr dirty="0"/>
          </a:p>
        </p:txBody>
      </p:sp>
      <p:sp>
        <p:nvSpPr>
          <p:cNvPr id="278" name="Google Shape;278;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a:t>
            </a:fld>
            <a:endParaRPr/>
          </a:p>
        </p:txBody>
      </p:sp>
      <p:sp>
        <p:nvSpPr>
          <p:cNvPr id="279" name="Google Shape;279;p39"/>
          <p:cNvSpPr txBox="1"/>
          <p:nvPr/>
        </p:nvSpPr>
        <p:spPr>
          <a:xfrm>
            <a:off x="0" y="4512425"/>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chemeClr val="dk1"/>
                </a:solidFill>
              </a:rPr>
              <a:t>ASCCC Academic Academy</a:t>
            </a:r>
            <a:br>
              <a:rPr lang="en" sz="1000">
                <a:solidFill>
                  <a:schemeClr val="dk1"/>
                </a:solidFill>
              </a:rPr>
            </a:br>
            <a:r>
              <a:rPr lang="en" sz="1000">
                <a:solidFill>
                  <a:schemeClr val="dk1"/>
                </a:solidFill>
              </a:rPr>
              <a:t>September 14-15, 2018 San Francisco, CA </a:t>
            </a:r>
            <a:endParaRPr sz="1000">
              <a:solidFill>
                <a:schemeClr val="dk1"/>
              </a:solidFill>
            </a:endParaRPr>
          </a:p>
          <a:p>
            <a:pPr marL="0" lvl="0" indent="0" algn="ctr" rtl="0">
              <a:spcBef>
                <a:spcPts val="0"/>
              </a:spcBef>
              <a:spcAft>
                <a:spcPts val="0"/>
              </a:spcAft>
              <a:buNone/>
            </a:pPr>
            <a:endParaRPr sz="1000"/>
          </a:p>
        </p:txBody>
      </p:sp>
      <p:pic>
        <p:nvPicPr>
          <p:cNvPr id="2" name="Picture 1">
            <a:extLst>
              <a:ext uri="{FF2B5EF4-FFF2-40B4-BE49-F238E27FC236}">
                <a16:creationId xmlns:a16="http://schemas.microsoft.com/office/drawing/2014/main" id="{44B8D073-350C-6040-A186-325294723930}"/>
              </a:ext>
            </a:extLst>
          </p:cNvPr>
          <p:cNvPicPr>
            <a:picLocks noChangeAspect="1"/>
          </p:cNvPicPr>
          <p:nvPr/>
        </p:nvPicPr>
        <p:blipFill>
          <a:blip r:embed="rId6"/>
          <a:stretch>
            <a:fillRect/>
          </a:stretch>
        </p:blipFill>
        <p:spPr>
          <a:xfrm>
            <a:off x="6567311" y="3186758"/>
            <a:ext cx="1473200" cy="1371600"/>
          </a:xfrm>
          <a:prstGeom prst="rect">
            <a:avLst/>
          </a:prstGeom>
        </p:spPr>
      </p:pic>
      <p:pic>
        <p:nvPicPr>
          <p:cNvPr id="3" name="Picture 2">
            <a:extLst>
              <a:ext uri="{FF2B5EF4-FFF2-40B4-BE49-F238E27FC236}">
                <a16:creationId xmlns:a16="http://schemas.microsoft.com/office/drawing/2014/main" id="{2F14ECC4-76F4-1249-B87A-BE476413CDB4}"/>
              </a:ext>
            </a:extLst>
          </p:cNvPr>
          <p:cNvPicPr>
            <a:picLocks noChangeAspect="1"/>
          </p:cNvPicPr>
          <p:nvPr/>
        </p:nvPicPr>
        <p:blipFill>
          <a:blip r:embed="rId7"/>
          <a:stretch>
            <a:fillRect/>
          </a:stretch>
        </p:blipFill>
        <p:spPr>
          <a:xfrm>
            <a:off x="939727" y="3066942"/>
            <a:ext cx="1346200" cy="1498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What Will We Cover?</a:t>
            </a:r>
            <a:endParaRPr/>
          </a:p>
        </p:txBody>
      </p:sp>
      <p:sp>
        <p:nvSpPr>
          <p:cNvPr id="83" name="Google Shape;83;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74650" algn="l" rtl="0">
              <a:spcBef>
                <a:spcPts val="0"/>
              </a:spcBef>
              <a:spcAft>
                <a:spcPts val="0"/>
              </a:spcAft>
              <a:buSzPts val="2300"/>
              <a:buChar char="●"/>
            </a:pPr>
            <a:r>
              <a:rPr lang="en" sz="2300" dirty="0"/>
              <a:t>Curriculum and Guided Pathways </a:t>
            </a:r>
            <a:endParaRPr sz="2300" dirty="0"/>
          </a:p>
          <a:p>
            <a:pPr marL="457200" lvl="0" indent="-374650" algn="l" rtl="0">
              <a:spcBef>
                <a:spcPts val="0"/>
              </a:spcBef>
              <a:spcAft>
                <a:spcPts val="0"/>
              </a:spcAft>
              <a:buSzPts val="2300"/>
              <a:buChar char="●"/>
            </a:pPr>
            <a:r>
              <a:rPr lang="en" sz="2300" dirty="0"/>
              <a:t>The Role of the Curriculum Committee</a:t>
            </a:r>
            <a:endParaRPr sz="2300" dirty="0"/>
          </a:p>
          <a:p>
            <a:pPr marL="457200" lvl="0" indent="-374650" algn="l" rtl="0">
              <a:spcBef>
                <a:spcPts val="0"/>
              </a:spcBef>
              <a:spcAft>
                <a:spcPts val="0"/>
              </a:spcAft>
              <a:buSzPts val="2300"/>
              <a:buChar char="●"/>
            </a:pPr>
            <a:r>
              <a:rPr lang="en" sz="2300" dirty="0"/>
              <a:t>Impact of Guided Pathways on Curriculum</a:t>
            </a:r>
            <a:endParaRPr sz="2300" dirty="0"/>
          </a:p>
          <a:p>
            <a:pPr marL="914400" lvl="1" indent="-349250" algn="l" rtl="0">
              <a:spcBef>
                <a:spcPts val="0"/>
              </a:spcBef>
              <a:spcAft>
                <a:spcPts val="0"/>
              </a:spcAft>
              <a:buSzPts val="1900"/>
              <a:buChar char="○"/>
            </a:pPr>
            <a:r>
              <a:rPr lang="en" sz="1900" dirty="0"/>
              <a:t>Course level</a:t>
            </a:r>
            <a:endParaRPr sz="1900" dirty="0"/>
          </a:p>
          <a:p>
            <a:pPr marL="914400" lvl="1" indent="-349250" algn="l" rtl="0">
              <a:spcBef>
                <a:spcPts val="0"/>
              </a:spcBef>
              <a:spcAft>
                <a:spcPts val="0"/>
              </a:spcAft>
              <a:buSzPts val="1900"/>
              <a:buChar char="○"/>
            </a:pPr>
            <a:r>
              <a:rPr lang="en" sz="1900" dirty="0"/>
              <a:t>Program level</a:t>
            </a:r>
            <a:endParaRPr sz="1900" dirty="0"/>
          </a:p>
          <a:p>
            <a:pPr marL="457200" lvl="0" indent="-374650" algn="l" rtl="0">
              <a:spcBef>
                <a:spcPts val="0"/>
              </a:spcBef>
              <a:spcAft>
                <a:spcPts val="0"/>
              </a:spcAft>
              <a:buSzPts val="2300"/>
              <a:buChar char="●"/>
            </a:pPr>
            <a:r>
              <a:rPr lang="en" sz="2300"/>
              <a:t>Curriculum approval processes</a:t>
            </a:r>
            <a:endParaRPr sz="2300" dirty="0"/>
          </a:p>
          <a:p>
            <a:pPr marL="914400" lvl="1" indent="-349250" algn="l" rtl="0">
              <a:spcBef>
                <a:spcPts val="0"/>
              </a:spcBef>
              <a:spcAft>
                <a:spcPts val="0"/>
              </a:spcAft>
              <a:buSzPts val="1900"/>
              <a:buChar char="○"/>
            </a:pPr>
            <a:r>
              <a:rPr lang="en" sz="1900" dirty="0"/>
              <a:t>What’s new?</a:t>
            </a:r>
            <a:endParaRPr sz="1900" dirty="0"/>
          </a:p>
          <a:p>
            <a:pPr marL="914400" marR="0" lvl="1" indent="-349250" algn="l" rtl="0">
              <a:lnSpc>
                <a:spcPct val="115000"/>
              </a:lnSpc>
              <a:spcBef>
                <a:spcPts val="0"/>
              </a:spcBef>
              <a:spcAft>
                <a:spcPts val="0"/>
              </a:spcAft>
              <a:buSzPts val="1900"/>
              <a:buChar char="○"/>
            </a:pPr>
            <a:r>
              <a:rPr lang="en" sz="1900" dirty="0"/>
              <a:t>What’s coming…</a:t>
            </a:r>
            <a:endParaRPr sz="1900" dirty="0"/>
          </a:p>
          <a:p>
            <a:pPr marL="914400" lvl="1" indent="-349250" algn="l" rtl="0">
              <a:spcBef>
                <a:spcPts val="0"/>
              </a:spcBef>
              <a:spcAft>
                <a:spcPts val="0"/>
              </a:spcAft>
              <a:buSzPts val="1900"/>
              <a:buChar char="○"/>
            </a:pPr>
            <a:r>
              <a:rPr lang="en" sz="1900" dirty="0"/>
              <a:t>What’s on your mind…?</a:t>
            </a:r>
            <a:endParaRPr sz="1900" dirty="0"/>
          </a:p>
        </p:txBody>
      </p:sp>
      <p:sp>
        <p:nvSpPr>
          <p:cNvPr id="84" name="Google Shape;84;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85" name="Google Shape;85;p15"/>
          <p:cNvSpPr txBox="1"/>
          <p:nvPr/>
        </p:nvSpPr>
        <p:spPr>
          <a:xfrm>
            <a:off x="0" y="4570675"/>
            <a:ext cx="91440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rPr>
              <a:t>ASCCC Academic Academy</a:t>
            </a:r>
            <a:br>
              <a:rPr lang="en" sz="1000">
                <a:solidFill>
                  <a:schemeClr val="dk1"/>
                </a:solidFill>
              </a:rPr>
            </a:br>
            <a:r>
              <a:rPr lang="en" sz="1000">
                <a:solidFill>
                  <a:schemeClr val="dk1"/>
                </a:solidFill>
              </a:rPr>
              <a:t>September 14-15, 2018 San Francisco, CA </a:t>
            </a:r>
            <a:endParaRPr sz="1000">
              <a:solidFill>
                <a:schemeClr val="dk1"/>
              </a:solidFill>
            </a:endParaRPr>
          </a:p>
        </p:txBody>
      </p:sp>
      <p:pic>
        <p:nvPicPr>
          <p:cNvPr id="2" name="Picture 1">
            <a:extLst>
              <a:ext uri="{FF2B5EF4-FFF2-40B4-BE49-F238E27FC236}">
                <a16:creationId xmlns:a16="http://schemas.microsoft.com/office/drawing/2014/main" id="{195B2C8B-D62B-C64F-84B0-26BB9E981BB7}"/>
              </a:ext>
            </a:extLst>
          </p:cNvPr>
          <p:cNvPicPr>
            <a:picLocks noChangeAspect="1"/>
          </p:cNvPicPr>
          <p:nvPr/>
        </p:nvPicPr>
        <p:blipFill>
          <a:blip r:embed="rId3"/>
          <a:stretch>
            <a:fillRect/>
          </a:stretch>
        </p:blipFill>
        <p:spPr>
          <a:xfrm>
            <a:off x="6578486" y="2432472"/>
            <a:ext cx="1606443" cy="213640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txBox="1">
            <a:spLocks noGrp="1"/>
          </p:cNvSpPr>
          <p:nvPr>
            <p:ph type="body" idx="1"/>
          </p:nvPr>
        </p:nvSpPr>
        <p:spPr>
          <a:xfrm>
            <a:off x="2521925" y="1744275"/>
            <a:ext cx="5494500" cy="3201000"/>
          </a:xfrm>
          <a:prstGeom prst="rect">
            <a:avLst/>
          </a:prstGeom>
        </p:spPr>
        <p:txBody>
          <a:bodyPr spcFirstLastPara="1" wrap="square" lIns="91425" tIns="91425" rIns="91425" bIns="91425" anchor="t" anchorCtr="0">
            <a:noAutofit/>
          </a:bodyPr>
          <a:lstStyle/>
          <a:p>
            <a:pPr marL="457200" lvl="0" indent="-381000" algn="l" rtl="0">
              <a:lnSpc>
                <a:spcPct val="150000"/>
              </a:lnSpc>
              <a:spcBef>
                <a:spcPts val="0"/>
              </a:spcBef>
              <a:spcAft>
                <a:spcPts val="0"/>
              </a:spcAft>
              <a:buSzPts val="2400"/>
              <a:buChar char="●"/>
            </a:pPr>
            <a:r>
              <a:rPr lang="en" sz="2400"/>
              <a:t>What brings you to this breakout?</a:t>
            </a:r>
            <a:endParaRPr sz="2400"/>
          </a:p>
          <a:p>
            <a:pPr marL="457200" lvl="0" indent="-381000" algn="l" rtl="0">
              <a:lnSpc>
                <a:spcPct val="150000"/>
              </a:lnSpc>
              <a:spcBef>
                <a:spcPts val="0"/>
              </a:spcBef>
              <a:spcAft>
                <a:spcPts val="0"/>
              </a:spcAft>
              <a:buSzPts val="2400"/>
              <a:buChar char="●"/>
            </a:pPr>
            <a:r>
              <a:rPr lang="en" sz="2400"/>
              <a:t>What is your role with curriculum?</a:t>
            </a:r>
            <a:endParaRPr sz="2400"/>
          </a:p>
          <a:p>
            <a:pPr marL="457200" lvl="0" indent="-381000" algn="l" rtl="0">
              <a:lnSpc>
                <a:spcPct val="150000"/>
              </a:lnSpc>
              <a:spcBef>
                <a:spcPts val="0"/>
              </a:spcBef>
              <a:spcAft>
                <a:spcPts val="0"/>
              </a:spcAft>
              <a:buSzPts val="2400"/>
              <a:buChar char="●"/>
            </a:pPr>
            <a:r>
              <a:rPr lang="en" sz="2400"/>
              <a:t>What do you hope to learn?</a:t>
            </a:r>
            <a:endParaRPr sz="2400"/>
          </a:p>
        </p:txBody>
      </p:sp>
      <p:sp>
        <p:nvSpPr>
          <p:cNvPr id="91" name="Google Shape;91;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pic>
        <p:nvPicPr>
          <p:cNvPr id="92" name="Google Shape;92;p16"/>
          <p:cNvPicPr preferRelativeResize="0"/>
          <p:nvPr/>
        </p:nvPicPr>
        <p:blipFill>
          <a:blip r:embed="rId3">
            <a:alphaModFix/>
          </a:blip>
          <a:stretch>
            <a:fillRect/>
          </a:stretch>
        </p:blipFill>
        <p:spPr>
          <a:xfrm>
            <a:off x="311688" y="554888"/>
            <a:ext cx="2143125" cy="2143125"/>
          </a:xfrm>
          <a:prstGeom prst="rect">
            <a:avLst/>
          </a:prstGeom>
          <a:noFill/>
          <a:ln>
            <a:noFill/>
          </a:ln>
        </p:spPr>
      </p:pic>
      <p:sp>
        <p:nvSpPr>
          <p:cNvPr id="93" name="Google Shape;93;p16"/>
          <p:cNvSpPr txBox="1"/>
          <p:nvPr/>
        </p:nvSpPr>
        <p:spPr>
          <a:xfrm>
            <a:off x="0" y="4502175"/>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ASCCC Academic Academy</a:t>
            </a:r>
            <a:br>
              <a:rPr lang="en" sz="1000"/>
            </a:br>
            <a:r>
              <a:rPr lang="en" sz="1000"/>
              <a:t>September 14-15, 2018 San Francisco, CA </a:t>
            </a:r>
            <a:endParaRPr sz="1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Curriculum and Guided Pathways </a:t>
            </a:r>
            <a:endParaRPr/>
          </a:p>
        </p:txBody>
      </p:sp>
      <p:sp>
        <p:nvSpPr>
          <p:cNvPr id="99" name="Google Shape;99;p17"/>
          <p:cNvSpPr txBox="1">
            <a:spLocks noGrp="1"/>
          </p:cNvSpPr>
          <p:nvPr>
            <p:ph type="body" idx="1"/>
          </p:nvPr>
        </p:nvSpPr>
        <p:spPr>
          <a:xfrm>
            <a:off x="311700" y="1236975"/>
            <a:ext cx="8520600" cy="3331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Clr>
                <a:schemeClr val="dk1"/>
              </a:buClr>
              <a:buSzPts val="1100"/>
              <a:buFont typeface="Arial"/>
              <a:buNone/>
            </a:pPr>
            <a:r>
              <a:rPr lang="en"/>
              <a:t>…the fundamental problem with the community college is the “…structure of its curriculum and the institutional assumptions that undergird that structure. In its attempt to serve all members of an area, the typical community college has allowed to proliferate a wide range of academic, occupational, general interest and service courses and programs.” Though some type of guidance is available, many students can’t and don’t use these services at all.</a:t>
            </a:r>
            <a:endParaRPr/>
          </a:p>
          <a:p>
            <a:pPr marL="0" lvl="0" indent="0" algn="l" rtl="0">
              <a:spcBef>
                <a:spcPts val="1000"/>
              </a:spcBef>
              <a:spcAft>
                <a:spcPts val="0"/>
              </a:spcAft>
              <a:buClr>
                <a:schemeClr val="dk1"/>
              </a:buClr>
              <a:buSzPts val="1100"/>
              <a:buFont typeface="Arial"/>
              <a:buNone/>
            </a:pPr>
            <a:br>
              <a:rPr lang="en"/>
            </a:br>
            <a:r>
              <a:rPr lang="en" sz="1200"/>
              <a:t>https://www.insidehighered.com/views/2016/06/23/essay-challenges-facing-guided-pathways-model-restructuring-two-year-colleges</a:t>
            </a:r>
            <a:br>
              <a:rPr lang="en" sz="1200"/>
            </a:br>
            <a:endParaRPr sz="1200"/>
          </a:p>
        </p:txBody>
      </p:sp>
      <p:sp>
        <p:nvSpPr>
          <p:cNvPr id="100" name="Google Shape;100;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101" name="Google Shape;101;p17"/>
          <p:cNvSpPr txBox="1"/>
          <p:nvPr/>
        </p:nvSpPr>
        <p:spPr>
          <a:xfrm>
            <a:off x="0" y="4570675"/>
            <a:ext cx="91440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rPr>
              <a:t>ASCCC Academic Academy</a:t>
            </a:r>
            <a:br>
              <a:rPr lang="en" sz="1000">
                <a:solidFill>
                  <a:schemeClr val="dk1"/>
                </a:solidFill>
              </a:rPr>
            </a:br>
            <a:r>
              <a:rPr lang="en" sz="1000">
                <a:solidFill>
                  <a:schemeClr val="dk1"/>
                </a:solidFill>
              </a:rPr>
              <a:t>September 14-15, 2018 San Francisco, CA </a:t>
            </a:r>
            <a:endParaRPr sz="10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Curriculum and Guided Pathways </a:t>
            </a:r>
            <a:endParaRPr/>
          </a:p>
        </p:txBody>
      </p:sp>
      <p:sp>
        <p:nvSpPr>
          <p:cNvPr id="107" name="Google Shape;107;p18"/>
          <p:cNvSpPr txBox="1">
            <a:spLocks noGrp="1"/>
          </p:cNvSpPr>
          <p:nvPr>
            <p:ph type="body" idx="1"/>
          </p:nvPr>
        </p:nvSpPr>
        <p:spPr>
          <a:xfrm>
            <a:off x="311700" y="1261250"/>
            <a:ext cx="8520600" cy="3307800"/>
          </a:xfrm>
          <a:prstGeom prst="rect">
            <a:avLst/>
          </a:prstGeom>
        </p:spPr>
        <p:txBody>
          <a:bodyPr spcFirstLastPara="1" wrap="square" lIns="91425" tIns="91425" rIns="91425" bIns="91425" anchor="t" anchorCtr="0">
            <a:noAutofit/>
          </a:bodyPr>
          <a:lstStyle/>
          <a:p>
            <a:pPr marL="457200" lvl="0" indent="-342900" algn="l" rtl="0">
              <a:spcBef>
                <a:spcPts val="1000"/>
              </a:spcBef>
              <a:spcAft>
                <a:spcPts val="0"/>
              </a:spcAft>
              <a:buSzPts val="1800"/>
              <a:buChar char="●"/>
            </a:pPr>
            <a:r>
              <a:rPr lang="en"/>
              <a:t>“the cafeteria-style, self-service model”</a:t>
            </a:r>
            <a:endParaRPr/>
          </a:p>
          <a:p>
            <a:pPr marL="457200" lvl="0" indent="-342900" algn="l" rtl="0">
              <a:spcBef>
                <a:spcPts val="0"/>
              </a:spcBef>
              <a:spcAft>
                <a:spcPts val="0"/>
              </a:spcAft>
              <a:buSzPts val="1800"/>
              <a:buChar char="●"/>
            </a:pPr>
            <a:r>
              <a:rPr lang="en"/>
              <a:t>“Students, many of whom are the first in their families to go to college, might enroll without a clear goal, get inadequate or incomplete advising, and take courses that don’t lead to a specified outcome, are out of sequence or that they’ve already taken.”</a:t>
            </a:r>
            <a:br>
              <a:rPr lang="en"/>
            </a:br>
            <a:br>
              <a:rPr lang="en"/>
            </a:br>
            <a:r>
              <a:rPr lang="en" sz="1200"/>
              <a:t>https://www.insidehighered.com/views/2016/06/23/essay-challenges-facing-guided-pathways-model-restructuring-two-year-colleges</a:t>
            </a:r>
            <a:br>
              <a:rPr lang="en" sz="1200"/>
            </a:br>
            <a:endParaRPr sz="1200"/>
          </a:p>
        </p:txBody>
      </p:sp>
      <p:sp>
        <p:nvSpPr>
          <p:cNvPr id="108" name="Google Shape;108;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109" name="Google Shape;109;p18"/>
          <p:cNvSpPr txBox="1"/>
          <p:nvPr/>
        </p:nvSpPr>
        <p:spPr>
          <a:xfrm>
            <a:off x="0" y="4570675"/>
            <a:ext cx="91440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rPr>
              <a:t>ASCCC Academic Academy</a:t>
            </a:r>
            <a:br>
              <a:rPr lang="en" sz="1000">
                <a:solidFill>
                  <a:schemeClr val="dk1"/>
                </a:solidFill>
              </a:rPr>
            </a:br>
            <a:r>
              <a:rPr lang="en" sz="1000">
                <a:solidFill>
                  <a:schemeClr val="dk1"/>
                </a:solidFill>
              </a:rPr>
              <a:t>September 14-15, 2018 San Francisco, CA </a:t>
            </a:r>
            <a:endParaRPr sz="10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The Role of the Curriculum Committee</a:t>
            </a:r>
            <a:endParaRPr dirty="0"/>
          </a:p>
          <a:p>
            <a:pPr marL="0" lvl="0" indent="0" algn="ctr" rtl="0">
              <a:spcBef>
                <a:spcPts val="0"/>
              </a:spcBef>
              <a:spcAft>
                <a:spcPts val="0"/>
              </a:spcAft>
              <a:buNone/>
            </a:pPr>
            <a:r>
              <a:rPr lang="en" sz="2400" dirty="0"/>
              <a:t>in a Guided Pathways Framework...</a:t>
            </a:r>
            <a:r>
              <a:rPr lang="en" dirty="0"/>
              <a:t>	</a:t>
            </a:r>
            <a:endParaRPr dirty="0"/>
          </a:p>
        </p:txBody>
      </p:sp>
      <p:sp>
        <p:nvSpPr>
          <p:cNvPr id="115" name="Google Shape;115;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116" name="Google Shape;116;p19"/>
          <p:cNvSpPr txBox="1"/>
          <p:nvPr/>
        </p:nvSpPr>
        <p:spPr>
          <a:xfrm>
            <a:off x="0" y="4570675"/>
            <a:ext cx="91440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rPr>
              <a:t>ASCCC Academic Academy</a:t>
            </a:r>
            <a:br>
              <a:rPr lang="en" sz="1000">
                <a:solidFill>
                  <a:schemeClr val="dk1"/>
                </a:solidFill>
              </a:rPr>
            </a:br>
            <a:r>
              <a:rPr lang="en" sz="1000">
                <a:solidFill>
                  <a:schemeClr val="dk1"/>
                </a:solidFill>
              </a:rPr>
              <a:t>September 14-15, 2018 San Francisco, CA </a:t>
            </a:r>
            <a:endParaRPr sz="1000">
              <a:solidFill>
                <a:schemeClr val="dk1"/>
              </a:solidFill>
            </a:endParaRPr>
          </a:p>
        </p:txBody>
      </p:sp>
      <p:pic>
        <p:nvPicPr>
          <p:cNvPr id="117" name="Google Shape;117;p19"/>
          <p:cNvPicPr preferRelativeResize="0"/>
          <p:nvPr/>
        </p:nvPicPr>
        <p:blipFill rotWithShape="1">
          <a:blip r:embed="rId3">
            <a:alphaModFix/>
          </a:blip>
          <a:srcRect t="18883" r="8667"/>
          <a:stretch/>
        </p:blipFill>
        <p:spPr>
          <a:xfrm>
            <a:off x="2189000" y="1429688"/>
            <a:ext cx="4930250" cy="3140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Role of the Curriculum Committee: Clarify the Path</a:t>
            </a:r>
            <a:endParaRPr/>
          </a:p>
        </p:txBody>
      </p:sp>
      <p:sp>
        <p:nvSpPr>
          <p:cNvPr id="123" name="Google Shape;123;p20"/>
          <p:cNvSpPr txBox="1">
            <a:spLocks noGrp="1"/>
          </p:cNvSpPr>
          <p:nvPr>
            <p:ph type="body" idx="1"/>
          </p:nvPr>
        </p:nvSpPr>
        <p:spPr>
          <a:xfrm>
            <a:off x="311700" y="1261250"/>
            <a:ext cx="8520600" cy="33078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SzPts val="2100"/>
              <a:buChar char="●"/>
            </a:pPr>
            <a:r>
              <a:rPr lang="en" sz="2100"/>
              <a:t>The clustering of programs (aka meta-majors, areas of interest, fields of study) for the purpose of communicating pathways</a:t>
            </a:r>
            <a:endParaRPr sz="2100"/>
          </a:p>
          <a:p>
            <a:pPr marL="457200" lvl="0" indent="-361950" algn="l" rtl="0">
              <a:spcBef>
                <a:spcPts val="0"/>
              </a:spcBef>
              <a:spcAft>
                <a:spcPts val="0"/>
              </a:spcAft>
              <a:buSzPts val="2100"/>
              <a:buChar char="●"/>
            </a:pPr>
            <a:r>
              <a:rPr lang="en" sz="2100"/>
              <a:t>Clear alignment of programs with related outcomes</a:t>
            </a:r>
            <a:endParaRPr sz="2100"/>
          </a:p>
          <a:p>
            <a:pPr marL="457200" lvl="0" indent="-361950" algn="l" rtl="0">
              <a:spcBef>
                <a:spcPts val="0"/>
              </a:spcBef>
              <a:spcAft>
                <a:spcPts val="0"/>
              </a:spcAft>
              <a:buSzPts val="2100"/>
              <a:buChar char="●"/>
            </a:pPr>
            <a:r>
              <a:rPr lang="en" sz="2100"/>
              <a:t>Considers relevant industry and career focuses</a:t>
            </a:r>
            <a:endParaRPr sz="2100"/>
          </a:p>
          <a:p>
            <a:pPr marL="457200" lvl="0" indent="-361950" algn="l" rtl="0">
              <a:spcBef>
                <a:spcPts val="0"/>
              </a:spcBef>
              <a:spcAft>
                <a:spcPts val="0"/>
              </a:spcAft>
              <a:buSzPts val="2100"/>
              <a:buChar char="●"/>
            </a:pPr>
            <a:r>
              <a:rPr lang="en" sz="2100"/>
              <a:t>May have catalog/website impact</a:t>
            </a:r>
            <a:endParaRPr sz="2100"/>
          </a:p>
        </p:txBody>
      </p:sp>
      <p:sp>
        <p:nvSpPr>
          <p:cNvPr id="124" name="Google Shape;124;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125" name="Google Shape;125;p20"/>
          <p:cNvSpPr txBox="1"/>
          <p:nvPr/>
        </p:nvSpPr>
        <p:spPr>
          <a:xfrm>
            <a:off x="0" y="4570675"/>
            <a:ext cx="91440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rPr>
              <a:t>ASCCC Academic Academy</a:t>
            </a:r>
            <a:br>
              <a:rPr lang="en" sz="1000">
                <a:solidFill>
                  <a:schemeClr val="dk1"/>
                </a:solidFill>
              </a:rPr>
            </a:br>
            <a:r>
              <a:rPr lang="en" sz="1000">
                <a:solidFill>
                  <a:schemeClr val="dk1"/>
                </a:solidFill>
              </a:rPr>
              <a:t>September 14-15, 2018 San Francisco, CA </a:t>
            </a:r>
            <a:endParaRPr sz="10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Role of the Curriculum Committee: Clarify the Path</a:t>
            </a:r>
            <a:endParaRPr/>
          </a:p>
        </p:txBody>
      </p:sp>
      <p:sp>
        <p:nvSpPr>
          <p:cNvPr id="131" name="Google Shape;131;p21"/>
          <p:cNvSpPr txBox="1">
            <a:spLocks noGrp="1"/>
          </p:cNvSpPr>
          <p:nvPr>
            <p:ph type="body" idx="1"/>
          </p:nvPr>
        </p:nvSpPr>
        <p:spPr>
          <a:xfrm>
            <a:off x="311700" y="1261250"/>
            <a:ext cx="8520600" cy="3307800"/>
          </a:xfrm>
          <a:prstGeom prst="rect">
            <a:avLst/>
          </a:prstGeom>
        </p:spPr>
        <p:txBody>
          <a:bodyPr spcFirstLastPara="1" wrap="square" lIns="91425" tIns="91425" rIns="91425" bIns="91425" anchor="t" anchorCtr="0">
            <a:noAutofit/>
          </a:bodyPr>
          <a:lstStyle/>
          <a:p>
            <a:pPr marL="457200" marR="0" lvl="0" indent="-361950" algn="l" rtl="0">
              <a:lnSpc>
                <a:spcPct val="115000"/>
              </a:lnSpc>
              <a:spcBef>
                <a:spcPts val="0"/>
              </a:spcBef>
              <a:spcAft>
                <a:spcPts val="0"/>
              </a:spcAft>
              <a:buSzPts val="2100"/>
              <a:buChar char="●"/>
            </a:pPr>
            <a:r>
              <a:rPr lang="en" sz="2100"/>
              <a:t>Involvement in program mapping </a:t>
            </a:r>
            <a:endParaRPr sz="2100"/>
          </a:p>
          <a:p>
            <a:pPr marL="457200" lvl="0" indent="-361950" algn="l" rtl="0">
              <a:spcBef>
                <a:spcPts val="0"/>
              </a:spcBef>
              <a:spcAft>
                <a:spcPts val="0"/>
              </a:spcAft>
              <a:buSzPts val="2100"/>
              <a:buChar char="●"/>
            </a:pPr>
            <a:r>
              <a:rPr lang="en" sz="2100"/>
              <a:t>Simple choices of course sequencing to show students (full-time, part-time, evening) a clear pathway to completion, further education, and/or employment</a:t>
            </a:r>
            <a:endParaRPr sz="2100"/>
          </a:p>
          <a:p>
            <a:pPr marL="457200" lvl="0" indent="-361950" algn="l" rtl="0">
              <a:spcBef>
                <a:spcPts val="0"/>
              </a:spcBef>
              <a:spcAft>
                <a:spcPts val="0"/>
              </a:spcAft>
              <a:buSzPts val="2100"/>
              <a:buChar char="●"/>
            </a:pPr>
            <a:r>
              <a:rPr lang="en" sz="2100"/>
              <a:t>The relevance of general education	</a:t>
            </a:r>
            <a:endParaRPr sz="2100"/>
          </a:p>
          <a:p>
            <a:pPr marL="457200" lvl="0" indent="-361950" algn="l" rtl="0">
              <a:spcBef>
                <a:spcPts val="0"/>
              </a:spcBef>
              <a:spcAft>
                <a:spcPts val="0"/>
              </a:spcAft>
              <a:buSzPts val="2100"/>
              <a:buChar char="●"/>
            </a:pPr>
            <a:r>
              <a:rPr lang="en" sz="2100"/>
              <a:t>Critical courses, embedded credentials, and progress milestones</a:t>
            </a:r>
            <a:endParaRPr sz="2100"/>
          </a:p>
          <a:p>
            <a:pPr marL="457200" lvl="0" indent="-361950" algn="l" rtl="0">
              <a:spcBef>
                <a:spcPts val="0"/>
              </a:spcBef>
              <a:spcAft>
                <a:spcPts val="0"/>
              </a:spcAft>
              <a:buSzPts val="2100"/>
              <a:buChar char="●"/>
            </a:pPr>
            <a:r>
              <a:rPr lang="en" sz="2100"/>
              <a:t>Determining the “right math” and other aligned coursework, including general education </a:t>
            </a:r>
            <a:r>
              <a:rPr lang="en" sz="1700"/>
              <a:t> </a:t>
            </a:r>
            <a:endParaRPr sz="1500"/>
          </a:p>
        </p:txBody>
      </p:sp>
      <p:sp>
        <p:nvSpPr>
          <p:cNvPr id="132" name="Google Shape;132;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133" name="Google Shape;133;p21"/>
          <p:cNvSpPr txBox="1"/>
          <p:nvPr/>
        </p:nvSpPr>
        <p:spPr>
          <a:xfrm>
            <a:off x="0" y="4570675"/>
            <a:ext cx="91440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rPr>
              <a:t>ASCCC Academic Academy</a:t>
            </a:r>
            <a:br>
              <a:rPr lang="en" sz="1000">
                <a:solidFill>
                  <a:schemeClr val="dk1"/>
                </a:solidFill>
              </a:rPr>
            </a:br>
            <a:r>
              <a:rPr lang="en" sz="1000">
                <a:solidFill>
                  <a:schemeClr val="dk1"/>
                </a:solidFill>
              </a:rPr>
              <a:t>September 14-15, 2018 San Francisco, CA </a:t>
            </a:r>
            <a:endParaRPr sz="1000">
              <a:solidFill>
                <a:schemeClr val="dk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TotalTime>
  <Words>1432</Words>
  <Application>Microsoft Macintosh PowerPoint</Application>
  <PresentationFormat>On-screen Show (16:9)</PresentationFormat>
  <Paragraphs>197</Paragraphs>
  <Slides>26</Slides>
  <Notes>26</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26</vt:i4>
      </vt:variant>
    </vt:vector>
  </HeadingPairs>
  <TitlesOfParts>
    <vt:vector size="28" baseType="lpstr">
      <vt:lpstr>Arial</vt:lpstr>
      <vt:lpstr>Simple Light</vt:lpstr>
      <vt:lpstr>Guided Pathways and Curriculum</vt:lpstr>
      <vt:lpstr>Description</vt:lpstr>
      <vt:lpstr>What Will We Cover?</vt:lpstr>
      <vt:lpstr>PowerPoint Presentation</vt:lpstr>
      <vt:lpstr>Curriculum and Guided Pathways </vt:lpstr>
      <vt:lpstr>Curriculum and Guided Pathways </vt:lpstr>
      <vt:lpstr>The Role of the Curriculum Committee in a Guided Pathways Framework... </vt:lpstr>
      <vt:lpstr>Role of the Curriculum Committee: Clarify the Path</vt:lpstr>
      <vt:lpstr>Role of the Curriculum Committee: Clarify the Path</vt:lpstr>
      <vt:lpstr>Role of the Curriculum Committee: Enter the Path</vt:lpstr>
      <vt:lpstr>Role of the Curriculum Committee: Stay on the Path</vt:lpstr>
      <vt:lpstr>Role of the Curriculum Committee: Ensuring Learning</vt:lpstr>
      <vt:lpstr>Guided Pathways and Courses</vt:lpstr>
      <vt:lpstr>Noncredit Courses: Ten Categories</vt:lpstr>
      <vt:lpstr>Guided Pathways and Courses</vt:lpstr>
      <vt:lpstr>Guided Pathways and Programs</vt:lpstr>
      <vt:lpstr>The Curriculum Landscape to Support Pathways</vt:lpstr>
      <vt:lpstr>Curriculum Approval Processes</vt:lpstr>
      <vt:lpstr>Curriculum Approval Processes</vt:lpstr>
      <vt:lpstr>Curriculum Approval Processes</vt:lpstr>
      <vt:lpstr>So What is COCI?   </vt:lpstr>
      <vt:lpstr>College Certification Process for Auto-Approval</vt:lpstr>
      <vt:lpstr>College Certification Process for Auto-Approval</vt:lpstr>
      <vt:lpstr>What is Auto Approval?   </vt:lpstr>
      <vt:lpstr>Title 5 Changes are coming...</vt:lpstr>
      <vt:lpstr>Questions?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Guided Pathways and Curriculum</dc:title>
  <cp:lastModifiedBy>Virginia May</cp:lastModifiedBy>
  <cp:revision>10</cp:revision>
  <dcterms:modified xsi:type="dcterms:W3CDTF">2018-09-13T21:12:18Z</dcterms:modified>
</cp:coreProperties>
</file>