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4" r:id="rId2"/>
  </p:sldMasterIdLst>
  <p:notesMasterIdLst>
    <p:notesMasterId r:id="rId27"/>
  </p:notesMasterIdLst>
  <p:handoutMasterIdLst>
    <p:handoutMasterId r:id="rId28"/>
  </p:handoutMasterIdLst>
  <p:sldIdLst>
    <p:sldId id="265" r:id="rId3"/>
    <p:sldId id="266" r:id="rId4"/>
    <p:sldId id="267" r:id="rId5"/>
    <p:sldId id="268" r:id="rId6"/>
    <p:sldId id="269" r:id="rId7"/>
    <p:sldId id="275" r:id="rId8"/>
    <p:sldId id="274" r:id="rId9"/>
    <p:sldId id="276" r:id="rId10"/>
    <p:sldId id="270" r:id="rId11"/>
    <p:sldId id="271" r:id="rId12"/>
    <p:sldId id="272" r:id="rId13"/>
    <p:sldId id="273" r:id="rId14"/>
    <p:sldId id="277" r:id="rId15"/>
    <p:sldId id="278" r:id="rId16"/>
    <p:sldId id="279" r:id="rId17"/>
    <p:sldId id="280" r:id="rId18"/>
    <p:sldId id="281" r:id="rId19"/>
    <p:sldId id="283" r:id="rId20"/>
    <p:sldId id="284" r:id="rId21"/>
    <p:sldId id="285" r:id="rId22"/>
    <p:sldId id="286" r:id="rId23"/>
    <p:sldId id="287" r:id="rId24"/>
    <p:sldId id="288"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160" autoAdjust="0"/>
  </p:normalViewPr>
  <p:slideViewPr>
    <p:cSldViewPr snapToGrid="0" showGuides="1">
      <p:cViewPr>
        <p:scale>
          <a:sx n="70" d="100"/>
          <a:sy n="70" d="100"/>
        </p:scale>
        <p:origin x="582" y="126"/>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4/7/2015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4/7/2015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1B7BAC7-FE87-40F6-AA24-4F4685D1B022}" type="slidenum">
              <a:rPr lang="en-US" smtClean="0"/>
              <a:t>‹#›</a:t>
            </a:fld>
            <a:endParaRPr lang="en-US"/>
          </a:p>
        </p:txBody>
      </p:sp>
      <p:pic>
        <p:nvPicPr>
          <p:cNvPr id="13" name="Picture 4"/>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1950" y="6197997"/>
            <a:ext cx="2067983" cy="51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95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98392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55199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
        <p:nvSpPr>
          <p:cNvPr id="3" name="Picture Placeholder 2"/>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cap="small" baseline="0" dirty="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pic>
        <p:nvPicPr>
          <p:cNvPr id="8" name="Picture 4" descr="http://www.sbunderground.com/wp-content/uploads/2013/11/dividing-lin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864" y="1631442"/>
            <a:ext cx="10141383"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19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4EAB7D7-3608-4730-B2E2-670834DF882C}" type="datetimeFigureOut">
              <a:rPr lang="en-US" smtClean="0"/>
              <a:t>4/7/2015</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1B7BAC7-FE87-40F6-AA24-4F4685D1B022}" type="slidenum">
              <a:rPr lang="en-US" smtClean="0"/>
              <a:t>‹#›</a:t>
            </a:fld>
            <a:endParaRPr lang="en-US"/>
          </a:p>
        </p:txBody>
      </p:sp>
      <p:pic>
        <p:nvPicPr>
          <p:cNvPr id="11" name="Picture 4"/>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7791" y="77293"/>
            <a:ext cx="2067983" cy="51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91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EAB7D7-3608-4730-B2E2-670834DF882C}"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73595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EAB7D7-3608-4730-B2E2-670834DF882C}" type="datetimeFigureOut">
              <a:rPr lang="en-US" smtClean="0"/>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62026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EAB7D7-3608-4730-B2E2-670834DF882C}" type="datetimeFigureOut">
              <a:rPr lang="en-US" smtClean="0"/>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01563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1337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2094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4/7/2015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261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4EAB7D7-3608-4730-B2E2-670834DF882C}" type="datetimeFigureOut">
              <a:rPr lang="en-US" smtClean="0"/>
              <a:pPr/>
              <a:t>4/7/2015</a:t>
            </a:fld>
            <a:endParaRPr lang="en-US"/>
          </a:p>
        </p:txBody>
      </p:sp>
      <p:sp>
        <p:nvSpPr>
          <p:cNvPr id="5" name="Footer Placeholder 4"/>
          <p:cNvSpPr>
            <a:spLocks noGrp="1"/>
          </p:cNvSpPr>
          <p:nvPr>
            <p:ph type="ftr" sz="quarter" idx="3"/>
          </p:nvPr>
        </p:nvSpPr>
        <p:spPr>
          <a:xfrm>
            <a:off x="3031066" y="6272784"/>
            <a:ext cx="4384717" cy="439911"/>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1B7BAC7-FE87-40F6-AA24-4F4685D1B022}" type="slidenum">
              <a:rPr lang="en-US" smtClean="0"/>
              <a:t>‹#›</a:t>
            </a:fld>
            <a:endParaRPr lang="en-US"/>
          </a:p>
        </p:txBody>
      </p:sp>
      <p:pic>
        <p:nvPicPr>
          <p:cNvPr id="10" name="Picture 4"/>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61950" y="6197997"/>
            <a:ext cx="2067983" cy="51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60848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40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32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4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4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4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464" userDrawn="1">
          <p15:clr>
            <a:srgbClr val="F26B43"/>
          </p15:clr>
        </p15:guide>
        <p15:guide id="4" pos="7152" userDrawn="1">
          <p15:clr>
            <a:srgbClr val="F26B43"/>
          </p15:clr>
        </p15:guide>
        <p15:guide id="5" pos="984" userDrawn="1">
          <p15:clr>
            <a:srgbClr val="F26B43"/>
          </p15:clr>
        </p15:guide>
        <p15:guide id="6"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asccc.org/communities/local-senates/leadership-resourc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gif"/><Relationship Id="rId18" Type="http://schemas.openxmlformats.org/officeDocument/2006/relationships/image" Target="../media/image22.jpeg"/><Relationship Id="rId3" Type="http://schemas.openxmlformats.org/officeDocument/2006/relationships/image" Target="../media/image8.png"/><Relationship Id="rId21" Type="http://schemas.openxmlformats.org/officeDocument/2006/relationships/image" Target="../media/image25.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gif"/><Relationship Id="rId2" Type="http://schemas.openxmlformats.org/officeDocument/2006/relationships/image" Target="../media/image7.PNG"/><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24" Type="http://schemas.openxmlformats.org/officeDocument/2006/relationships/image" Target="../media/image28.jpeg"/><Relationship Id="rId5" Type="http://schemas.openxmlformats.org/officeDocument/2006/relationships/image" Target="../media/image9.png"/><Relationship Id="rId15" Type="http://schemas.openxmlformats.org/officeDocument/2006/relationships/image" Target="../media/image19.jpeg"/><Relationship Id="rId23" Type="http://schemas.openxmlformats.org/officeDocument/2006/relationships/image" Target="../media/image27.gif"/><Relationship Id="rId10" Type="http://schemas.openxmlformats.org/officeDocument/2006/relationships/image" Target="../media/image14.jpeg"/><Relationship Id="rId19" Type="http://schemas.openxmlformats.org/officeDocument/2006/relationships/image" Target="../media/image23.gif"/><Relationship Id="rId4" Type="http://schemas.openxmlformats.org/officeDocument/2006/relationships/image" Target="../media/image4.png"/><Relationship Id="rId9" Type="http://schemas.openxmlformats.org/officeDocument/2006/relationships/image" Target="../media/image13.jpeg"/><Relationship Id="rId14" Type="http://schemas.openxmlformats.org/officeDocument/2006/relationships/image" Target="../media/image18.png"/><Relationship Id="rId22" Type="http://schemas.openxmlformats.org/officeDocument/2006/relationships/image" Target="../media/image2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a:t>What Can the Senate Do For </a:t>
            </a:r>
            <a:r>
              <a:rPr lang="en-US" sz="6000" dirty="0" smtClean="0"/>
              <a:t>You:</a:t>
            </a:r>
            <a:br>
              <a:rPr lang="en-US" sz="6000" dirty="0" smtClean="0"/>
            </a:br>
            <a:r>
              <a:rPr lang="en-US" sz="4800" i="1" cap="small" dirty="0" smtClean="0"/>
              <a:t>The Local Senates Handbook, Resources</a:t>
            </a:r>
            <a:r>
              <a:rPr lang="en-US" sz="4800" i="1" cap="small" dirty="0"/>
              <a:t>, </a:t>
            </a:r>
            <a:r>
              <a:rPr lang="en-US" sz="4800" i="1" cap="small" dirty="0" smtClean="0"/>
              <a:t>&amp; Visits</a:t>
            </a:r>
            <a:endParaRPr lang="en-US" sz="4800" i="1" cap="small" dirty="0"/>
          </a:p>
        </p:txBody>
      </p:sp>
      <p:sp>
        <p:nvSpPr>
          <p:cNvPr id="3" name="Subtitle 2"/>
          <p:cNvSpPr>
            <a:spLocks noGrp="1"/>
          </p:cNvSpPr>
          <p:nvPr>
            <p:ph type="subTitle" idx="1"/>
          </p:nvPr>
        </p:nvSpPr>
        <p:spPr>
          <a:xfrm>
            <a:off x="1069847" y="4389120"/>
            <a:ext cx="8692219" cy="1597612"/>
          </a:xfrm>
        </p:spPr>
        <p:txBody>
          <a:bodyPr>
            <a:normAutofit/>
          </a:bodyPr>
          <a:lstStyle/>
          <a:p>
            <a:r>
              <a:rPr lang="en-US" cap="small" dirty="0" smtClean="0"/>
              <a:t>Kale Braden, </a:t>
            </a:r>
            <a:r>
              <a:rPr lang="en-US" sz="1600" cap="small" dirty="0" smtClean="0"/>
              <a:t>ASCCC North </a:t>
            </a:r>
            <a:r>
              <a:rPr lang="en-US" sz="1600" cap="small" dirty="0" smtClean="0"/>
              <a:t>Representative, Relations with Local Senates Chair</a:t>
            </a:r>
            <a:endParaRPr lang="en-US" sz="1600" cap="small" dirty="0" smtClean="0"/>
          </a:p>
          <a:p>
            <a:r>
              <a:rPr lang="en-US" cap="small" dirty="0"/>
              <a:t>Buran </a:t>
            </a:r>
            <a:r>
              <a:rPr lang="en-US" cap="small" dirty="0" err="1"/>
              <a:t>Haidar</a:t>
            </a:r>
            <a:r>
              <a:rPr lang="en-US" cap="small" dirty="0"/>
              <a:t>, </a:t>
            </a:r>
            <a:r>
              <a:rPr lang="en-US" sz="1600" cap="small" dirty="0"/>
              <a:t>Relations with Local Senates Committee Member</a:t>
            </a:r>
            <a:endParaRPr lang="en-US" cap="small" dirty="0"/>
          </a:p>
          <a:p>
            <a:r>
              <a:rPr lang="en-US" cap="small" dirty="0" err="1"/>
              <a:t>Cleavon</a:t>
            </a:r>
            <a:r>
              <a:rPr lang="en-US" cap="small" dirty="0"/>
              <a:t> Smith, </a:t>
            </a:r>
            <a:r>
              <a:rPr lang="en-US" sz="1600" cap="small" dirty="0"/>
              <a:t>Relations with Local Senates Committee Member </a:t>
            </a:r>
            <a:endParaRPr lang="en-US" cap="small" dirty="0"/>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Been Added?</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Recreated the appendices </a:t>
            </a:r>
            <a:endParaRPr lang="en-US" dirty="0" smtClean="0"/>
          </a:p>
          <a:p>
            <a:pPr lvl="1"/>
            <a:r>
              <a:rPr lang="en-US" dirty="0"/>
              <a:t>M</a:t>
            </a:r>
            <a:r>
              <a:rPr lang="en-US" dirty="0" smtClean="0"/>
              <a:t>oved </a:t>
            </a:r>
            <a:r>
              <a:rPr lang="en-US" dirty="0"/>
              <a:t>all of the supporting documents to the </a:t>
            </a:r>
            <a:r>
              <a:rPr lang="en-US" dirty="0">
                <a:hlinkClick r:id="rId2"/>
              </a:rPr>
              <a:t>Leadership Resources</a:t>
            </a:r>
            <a:r>
              <a:rPr lang="en-US" dirty="0"/>
              <a:t> page of the ASCCC website.</a:t>
            </a:r>
          </a:p>
          <a:p>
            <a:pPr lvl="0"/>
            <a:r>
              <a:rPr lang="en-US" dirty="0"/>
              <a:t>Created/assembled a number of new supporting documents </a:t>
            </a:r>
            <a:r>
              <a:rPr lang="en-US" dirty="0" smtClean="0"/>
              <a:t>including:</a:t>
            </a:r>
          </a:p>
          <a:p>
            <a:pPr lvl="1"/>
            <a:r>
              <a:rPr lang="en-US" dirty="0" smtClean="0"/>
              <a:t>Examples of Decision Making </a:t>
            </a:r>
            <a:r>
              <a:rPr lang="en-US" dirty="0"/>
              <a:t>Handbooks, </a:t>
            </a:r>
            <a:endParaRPr lang="en-US" dirty="0" smtClean="0"/>
          </a:p>
          <a:p>
            <a:pPr lvl="1"/>
            <a:r>
              <a:rPr lang="en-US" dirty="0" smtClean="0"/>
              <a:t>Searchable </a:t>
            </a:r>
            <a:r>
              <a:rPr lang="en-US" dirty="0"/>
              <a:t>documents containing multiple senate Constitutions and </a:t>
            </a:r>
            <a:r>
              <a:rPr lang="en-US" dirty="0" smtClean="0"/>
              <a:t>Bylaws, </a:t>
            </a:r>
          </a:p>
          <a:p>
            <a:pPr lvl="1"/>
            <a:r>
              <a:rPr lang="en-US" dirty="0" smtClean="0"/>
              <a:t>A </a:t>
            </a:r>
            <a:r>
              <a:rPr lang="en-US" dirty="0"/>
              <a:t>searchable document containing 68 districts board policies on participatory </a:t>
            </a:r>
            <a:r>
              <a:rPr lang="en-US" dirty="0" smtClean="0"/>
              <a:t>governance.</a:t>
            </a:r>
          </a:p>
        </p:txBody>
      </p:sp>
      <p:sp>
        <p:nvSpPr>
          <p:cNvPr id="4" name="Slide Number Placeholder 3"/>
          <p:cNvSpPr>
            <a:spLocks noGrp="1"/>
          </p:cNvSpPr>
          <p:nvPr>
            <p:ph type="sldNum" sz="quarter" idx="12"/>
          </p:nvPr>
        </p:nvSpPr>
        <p:spPr/>
        <p:txBody>
          <a:bodyPr/>
          <a:lstStyle/>
          <a:p>
            <a:fld id="{71B7BAC7-FE87-40F6-AA24-4F4685D1B022}" type="slidenum">
              <a:rPr lang="en-US" smtClean="0"/>
              <a:t>10</a:t>
            </a:fld>
            <a:endParaRPr lang="en-US"/>
          </a:p>
        </p:txBody>
      </p:sp>
    </p:spTree>
    <p:extLst>
      <p:ext uri="{BB962C8B-B14F-4D97-AF65-F5344CB8AC3E}">
        <p14:creationId xmlns:p14="http://schemas.microsoft.com/office/powerpoint/2010/main" val="6236471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Been Added?</a:t>
            </a:r>
            <a:endParaRPr lang="en-US" dirty="0"/>
          </a:p>
        </p:txBody>
      </p:sp>
      <p:sp>
        <p:nvSpPr>
          <p:cNvPr id="3" name="Content Placeholder 2"/>
          <p:cNvSpPr>
            <a:spLocks noGrp="1"/>
          </p:cNvSpPr>
          <p:nvPr>
            <p:ph idx="1"/>
          </p:nvPr>
        </p:nvSpPr>
        <p:spPr/>
        <p:txBody>
          <a:bodyPr/>
          <a:lstStyle/>
          <a:p>
            <a:pPr lvl="0"/>
            <a:r>
              <a:rPr lang="en-US" dirty="0"/>
              <a:t>Linked to “Additional Information” available in ASCCC Papers and Rostrum articles to flesh out topics </a:t>
            </a:r>
          </a:p>
          <a:p>
            <a:pPr lvl="0"/>
            <a:r>
              <a:rPr lang="en-US" dirty="0"/>
              <a:t>Created links within the document to refer to different sections which deal with similar topics. </a:t>
            </a:r>
          </a:p>
          <a:p>
            <a:pPr lvl="1"/>
            <a:r>
              <a:rPr lang="en-US" dirty="0" smtClean="0"/>
              <a:t>Often information about a topic may be spread throughout the document, now there are links to allow for the reader to navigate through.</a:t>
            </a:r>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11</a:t>
            </a:fld>
            <a:endParaRPr lang="en-US"/>
          </a:p>
        </p:txBody>
      </p:sp>
    </p:spTree>
    <p:extLst>
      <p:ext uri="{BB962C8B-B14F-4D97-AF65-F5344CB8AC3E}">
        <p14:creationId xmlns:p14="http://schemas.microsoft.com/office/powerpoint/2010/main" val="3255003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Structure?</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Moved the language from first to third person both for a more academic tone as well as added specificity in who should be performing tasks.</a:t>
            </a:r>
          </a:p>
          <a:p>
            <a:pPr lvl="0"/>
            <a:r>
              <a:rPr lang="en-US" dirty="0"/>
              <a:t>Attempted to provide specific suggested strategies instead of broad pronouncements on some of the senate president’s tasks </a:t>
            </a:r>
            <a:endParaRPr lang="en-US" dirty="0" smtClean="0"/>
          </a:p>
          <a:p>
            <a:pPr lvl="1"/>
            <a:r>
              <a:rPr lang="en-US" i="1" dirty="0" smtClean="0"/>
              <a:t>E.g</a:t>
            </a:r>
            <a:r>
              <a:rPr lang="en-US" dirty="0"/>
              <a:t>., instead of simply saying “Secure adequate funding for the senate”—from the 2007 version—the new draft discusses strategies for senate presidents on how to have conversations about senate resources with their administration</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12</a:t>
            </a:fld>
            <a:endParaRPr lang="en-US"/>
          </a:p>
        </p:txBody>
      </p:sp>
    </p:spTree>
    <p:extLst>
      <p:ext uri="{BB962C8B-B14F-4D97-AF65-F5344CB8AC3E}">
        <p14:creationId xmlns:p14="http://schemas.microsoft.com/office/powerpoint/2010/main" val="2202289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Layout</a:t>
            </a:r>
            <a:endParaRPr lang="en-US" dirty="0"/>
          </a:p>
        </p:txBody>
      </p:sp>
      <p:sp>
        <p:nvSpPr>
          <p:cNvPr id="8" name="Content Placeholder 7"/>
          <p:cNvSpPr>
            <a:spLocks noGrp="1"/>
          </p:cNvSpPr>
          <p:nvPr>
            <p:ph idx="1"/>
          </p:nvPr>
        </p:nvSpPr>
        <p:spPr/>
        <p:txBody>
          <a:bodyPr>
            <a:normAutofit lnSpcReduction="10000"/>
          </a:bodyPr>
          <a:lstStyle/>
          <a:p>
            <a:r>
              <a:rPr lang="en-US" dirty="0" smtClean="0"/>
              <a:t>Preface</a:t>
            </a:r>
          </a:p>
          <a:p>
            <a:pPr lvl="1"/>
            <a:r>
              <a:rPr lang="en-US" dirty="0" smtClean="0"/>
              <a:t>Using this handbook</a:t>
            </a:r>
          </a:p>
          <a:p>
            <a:r>
              <a:rPr lang="en-US" dirty="0"/>
              <a:t>Part I: The Academic Senate for California Community Colleges: A Brief </a:t>
            </a:r>
            <a:r>
              <a:rPr lang="en-US" dirty="0" smtClean="0"/>
              <a:t>History</a:t>
            </a:r>
          </a:p>
          <a:p>
            <a:r>
              <a:rPr lang="en-US" dirty="0" smtClean="0"/>
              <a:t>Part </a:t>
            </a:r>
            <a:r>
              <a:rPr lang="en-US" dirty="0"/>
              <a:t>II: Roles and Responsibilities of the </a:t>
            </a:r>
            <a:r>
              <a:rPr lang="en-US" dirty="0" smtClean="0"/>
              <a:t>Senate</a:t>
            </a:r>
          </a:p>
          <a:p>
            <a:pPr lvl="1"/>
            <a:r>
              <a:rPr lang="en-US" dirty="0" smtClean="0"/>
              <a:t>The </a:t>
            </a:r>
            <a:r>
              <a:rPr lang="en-US" dirty="0"/>
              <a:t>Legal Basis: Education Code, Title 5, Accreditation, and Local </a:t>
            </a:r>
            <a:r>
              <a:rPr lang="en-US" dirty="0" smtClean="0"/>
              <a:t>Implementation</a:t>
            </a:r>
          </a:p>
          <a:p>
            <a:pPr lvl="1"/>
            <a:r>
              <a:rPr lang="en-US" dirty="0" smtClean="0"/>
              <a:t>College </a:t>
            </a:r>
            <a:r>
              <a:rPr lang="en-US" dirty="0"/>
              <a:t>Governance, Senate/Union Relations, and Senate Roles in </a:t>
            </a:r>
            <a:r>
              <a:rPr lang="en-US" dirty="0" smtClean="0"/>
              <a:t>Accreditation</a:t>
            </a:r>
            <a:endParaRPr lang="en-US" dirty="0"/>
          </a:p>
          <a:p>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13</a:t>
            </a:fld>
            <a:endParaRPr lang="en-US"/>
          </a:p>
        </p:txBody>
      </p:sp>
    </p:spTree>
    <p:extLst>
      <p:ext uri="{BB962C8B-B14F-4D97-AF65-F5344CB8AC3E}">
        <p14:creationId xmlns:p14="http://schemas.microsoft.com/office/powerpoint/2010/main" val="2257668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Layout </a:t>
            </a:r>
            <a:endParaRPr lang="en-US" dirty="0"/>
          </a:p>
        </p:txBody>
      </p:sp>
      <p:sp>
        <p:nvSpPr>
          <p:cNvPr id="3" name="Content Placeholder 2"/>
          <p:cNvSpPr>
            <a:spLocks noGrp="1"/>
          </p:cNvSpPr>
          <p:nvPr>
            <p:ph idx="1"/>
          </p:nvPr>
        </p:nvSpPr>
        <p:spPr/>
        <p:txBody>
          <a:bodyPr>
            <a:normAutofit/>
          </a:bodyPr>
          <a:lstStyle/>
          <a:p>
            <a:r>
              <a:rPr lang="en-US" dirty="0"/>
              <a:t>Part III. Duties as a Local Senate </a:t>
            </a:r>
            <a:r>
              <a:rPr lang="en-US" dirty="0" smtClean="0"/>
              <a:t>President</a:t>
            </a:r>
            <a:endParaRPr lang="en-US" dirty="0"/>
          </a:p>
          <a:p>
            <a:pPr lvl="1"/>
            <a:r>
              <a:rPr lang="en-US" dirty="0"/>
              <a:t>A Local Senate President’s Duties Include The </a:t>
            </a:r>
            <a:r>
              <a:rPr lang="en-US" dirty="0" smtClean="0"/>
              <a:t>Following:</a:t>
            </a:r>
            <a:endParaRPr lang="en-US" dirty="0"/>
          </a:p>
          <a:p>
            <a:pPr lvl="1"/>
            <a:r>
              <a:rPr lang="en-US" dirty="0"/>
              <a:t>Recommendations for Developing Senate Participation and </a:t>
            </a:r>
            <a:r>
              <a:rPr lang="en-US" dirty="0" smtClean="0"/>
              <a:t>Leadership</a:t>
            </a:r>
          </a:p>
          <a:p>
            <a:pPr lvl="1"/>
            <a:r>
              <a:rPr lang="en-US" dirty="0" smtClean="0"/>
              <a:t>College/District </a:t>
            </a:r>
            <a:r>
              <a:rPr lang="en-US" dirty="0"/>
              <a:t>Reports Requiring Senate Sign-Off, Review or </a:t>
            </a:r>
            <a:r>
              <a:rPr lang="en-US" dirty="0" smtClean="0"/>
              <a:t>Vigilance</a:t>
            </a:r>
          </a:p>
          <a:p>
            <a:pPr lvl="1"/>
            <a:r>
              <a:rPr lang="en-US" dirty="0" smtClean="0"/>
              <a:t>Committee Appointments</a:t>
            </a:r>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14</a:t>
            </a:fld>
            <a:endParaRPr lang="en-US"/>
          </a:p>
        </p:txBody>
      </p:sp>
    </p:spTree>
    <p:extLst>
      <p:ext uri="{BB962C8B-B14F-4D97-AF65-F5344CB8AC3E}">
        <p14:creationId xmlns:p14="http://schemas.microsoft.com/office/powerpoint/2010/main" val="2157646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Layout </a:t>
            </a:r>
            <a:endParaRPr lang="en-US" dirty="0"/>
          </a:p>
        </p:txBody>
      </p:sp>
      <p:sp>
        <p:nvSpPr>
          <p:cNvPr id="3" name="Content Placeholder 2"/>
          <p:cNvSpPr>
            <a:spLocks noGrp="1"/>
          </p:cNvSpPr>
          <p:nvPr>
            <p:ph idx="1"/>
          </p:nvPr>
        </p:nvSpPr>
        <p:spPr/>
        <p:txBody>
          <a:bodyPr>
            <a:normAutofit fontScale="92500" lnSpcReduction="10000"/>
          </a:bodyPr>
          <a:lstStyle/>
          <a:p>
            <a:r>
              <a:rPr lang="en-US" dirty="0"/>
              <a:t>Part IV. Ensuring the Effectiveness of the Local </a:t>
            </a:r>
            <a:r>
              <a:rPr lang="en-US" dirty="0" smtClean="0"/>
              <a:t>Senate</a:t>
            </a:r>
            <a:endParaRPr lang="en-US" dirty="0"/>
          </a:p>
          <a:p>
            <a:pPr lvl="1"/>
            <a:r>
              <a:rPr lang="en-US" dirty="0"/>
              <a:t>Placement In The College’s Governance </a:t>
            </a:r>
            <a:r>
              <a:rPr lang="en-US" dirty="0" smtClean="0"/>
              <a:t>Structure</a:t>
            </a:r>
            <a:endParaRPr lang="en-US" dirty="0"/>
          </a:p>
          <a:p>
            <a:pPr lvl="1"/>
            <a:r>
              <a:rPr lang="en-US" dirty="0"/>
              <a:t>Effective Senate </a:t>
            </a:r>
            <a:r>
              <a:rPr lang="en-US" dirty="0" smtClean="0"/>
              <a:t>Operations</a:t>
            </a:r>
            <a:endParaRPr lang="en-US" dirty="0"/>
          </a:p>
          <a:p>
            <a:pPr lvl="1"/>
            <a:r>
              <a:rPr lang="en-US" dirty="0"/>
              <a:t>Effective Structures for Conducting Senate </a:t>
            </a:r>
            <a:r>
              <a:rPr lang="en-US" dirty="0" smtClean="0"/>
              <a:t>Meetings</a:t>
            </a:r>
            <a:endParaRPr lang="en-US" dirty="0"/>
          </a:p>
          <a:p>
            <a:pPr lvl="1"/>
            <a:r>
              <a:rPr lang="en-US" dirty="0"/>
              <a:t>Adapting the Resolution Process for Local </a:t>
            </a:r>
            <a:r>
              <a:rPr lang="en-US" dirty="0" smtClean="0"/>
              <a:t>Use</a:t>
            </a:r>
            <a:endParaRPr lang="en-US" dirty="0"/>
          </a:p>
          <a:p>
            <a:pPr lvl="1"/>
            <a:r>
              <a:rPr lang="en-US" dirty="0"/>
              <a:t>Keeping the Faculty </a:t>
            </a:r>
            <a:r>
              <a:rPr lang="en-US" dirty="0" smtClean="0"/>
              <a:t>Informed</a:t>
            </a:r>
            <a:endParaRPr lang="en-US" dirty="0"/>
          </a:p>
          <a:p>
            <a:pPr lvl="1"/>
            <a:r>
              <a:rPr lang="en-US" dirty="0"/>
              <a:t>Faculty </a:t>
            </a:r>
            <a:r>
              <a:rPr lang="en-US" dirty="0" smtClean="0"/>
              <a:t>Participation</a:t>
            </a:r>
            <a:endParaRPr lang="en-US" dirty="0"/>
          </a:p>
          <a:p>
            <a:pPr lvl="1"/>
            <a:r>
              <a:rPr lang="en-US" dirty="0"/>
              <a:t>Resources Available in Senate </a:t>
            </a:r>
            <a:r>
              <a:rPr lang="en-US" dirty="0" smtClean="0"/>
              <a:t>Files</a:t>
            </a:r>
            <a:endParaRPr lang="en-US" dirty="0"/>
          </a:p>
          <a:p>
            <a:pPr lvl="1"/>
            <a:r>
              <a:rPr lang="en-US" dirty="0"/>
              <a:t>Institutionalizing a Senate's Effectiveness: </a:t>
            </a:r>
            <a:r>
              <a:rPr lang="en-US" dirty="0" smtClean="0"/>
              <a:t>Seeking </a:t>
            </a:r>
            <a:r>
              <a:rPr lang="en-US" dirty="0"/>
              <a:t>Technical Assistance to Ensure </a:t>
            </a:r>
            <a:r>
              <a:rPr lang="en-US" dirty="0" smtClean="0"/>
              <a:t>Compliance</a:t>
            </a:r>
            <a:endParaRPr lang="en-US" dirty="0"/>
          </a:p>
          <a:p>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15</a:t>
            </a:fld>
            <a:endParaRPr lang="en-US"/>
          </a:p>
        </p:txBody>
      </p:sp>
    </p:spTree>
    <p:extLst>
      <p:ext uri="{BB962C8B-B14F-4D97-AF65-F5344CB8AC3E}">
        <p14:creationId xmlns:p14="http://schemas.microsoft.com/office/powerpoint/2010/main" val="3061008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Layout </a:t>
            </a:r>
            <a:endParaRPr lang="en-US" dirty="0"/>
          </a:p>
        </p:txBody>
      </p:sp>
      <p:sp>
        <p:nvSpPr>
          <p:cNvPr id="3" name="Content Placeholder 2"/>
          <p:cNvSpPr>
            <a:spLocks noGrp="1"/>
          </p:cNvSpPr>
          <p:nvPr>
            <p:ph idx="1"/>
          </p:nvPr>
        </p:nvSpPr>
        <p:spPr/>
        <p:txBody>
          <a:bodyPr>
            <a:normAutofit lnSpcReduction="10000"/>
          </a:bodyPr>
          <a:lstStyle/>
          <a:p>
            <a:r>
              <a:rPr lang="en-US" dirty="0"/>
              <a:t>Part V. Linking Local Senates to the Academic Senate for California Community </a:t>
            </a:r>
            <a:r>
              <a:rPr lang="en-US" dirty="0" smtClean="0"/>
              <a:t>Colleges</a:t>
            </a:r>
            <a:endParaRPr lang="en-US" dirty="0"/>
          </a:p>
          <a:p>
            <a:pPr lvl="1"/>
            <a:r>
              <a:rPr lang="en-US" dirty="0"/>
              <a:t>Functions of the Academic </a:t>
            </a:r>
            <a:r>
              <a:rPr lang="en-US" dirty="0" smtClean="0"/>
              <a:t>Senate</a:t>
            </a:r>
            <a:endParaRPr lang="en-US" dirty="0"/>
          </a:p>
          <a:p>
            <a:pPr lvl="1"/>
            <a:r>
              <a:rPr lang="en-US" dirty="0"/>
              <a:t>Outreach from the Academic </a:t>
            </a:r>
            <a:r>
              <a:rPr lang="en-US" dirty="0" smtClean="0"/>
              <a:t>Senate</a:t>
            </a:r>
            <a:endParaRPr lang="en-US" dirty="0"/>
          </a:p>
          <a:p>
            <a:pPr lvl="1"/>
            <a:r>
              <a:rPr lang="en-US" dirty="0"/>
              <a:t>Senate Plenary </a:t>
            </a:r>
            <a:r>
              <a:rPr lang="en-US" dirty="0" smtClean="0"/>
              <a:t>Sessions</a:t>
            </a:r>
            <a:endParaRPr lang="en-US" dirty="0"/>
          </a:p>
          <a:p>
            <a:pPr lvl="1"/>
            <a:r>
              <a:rPr lang="en-US" dirty="0"/>
              <a:t>Participation on Academic Senate </a:t>
            </a:r>
            <a:r>
              <a:rPr lang="en-US" dirty="0" smtClean="0"/>
              <a:t>Committees</a:t>
            </a:r>
            <a:endParaRPr lang="en-US" dirty="0"/>
          </a:p>
          <a:p>
            <a:pPr lvl="1"/>
            <a:r>
              <a:rPr lang="en-US" dirty="0"/>
              <a:t>Nominations for Statewide Awards and </a:t>
            </a:r>
            <a:r>
              <a:rPr lang="en-US" dirty="0" smtClean="0"/>
              <a:t>Service</a:t>
            </a:r>
            <a:endParaRPr lang="en-US" dirty="0"/>
          </a:p>
          <a:p>
            <a:pPr lvl="1"/>
            <a:r>
              <a:rPr lang="en-US" dirty="0"/>
              <a:t>Consultation </a:t>
            </a:r>
            <a:r>
              <a:rPr lang="en-US" dirty="0" smtClean="0"/>
              <a:t>Process</a:t>
            </a:r>
            <a:endParaRPr lang="en-US" dirty="0"/>
          </a:p>
          <a:p>
            <a:pPr lvl="1"/>
            <a:r>
              <a:rPr lang="en-US" dirty="0"/>
              <a:t>Concluding </a:t>
            </a:r>
            <a:r>
              <a:rPr lang="en-US" dirty="0" smtClean="0"/>
              <a:t>Thoughts</a:t>
            </a:r>
            <a:endParaRPr lang="en-US" dirty="0"/>
          </a:p>
          <a:p>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16</a:t>
            </a:fld>
            <a:endParaRPr lang="en-US"/>
          </a:p>
        </p:txBody>
      </p:sp>
    </p:spTree>
    <p:extLst>
      <p:ext uri="{BB962C8B-B14F-4D97-AF65-F5344CB8AC3E}">
        <p14:creationId xmlns:p14="http://schemas.microsoft.com/office/powerpoint/2010/main" val="3480019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Other Resources</a:t>
            </a:r>
            <a:endParaRPr lang="en-US" dirty="0"/>
          </a:p>
        </p:txBody>
      </p:sp>
      <p:sp>
        <p:nvSpPr>
          <p:cNvPr id="3" name="Subtitle 2"/>
          <p:cNvSpPr>
            <a:spLocks noGrp="1"/>
          </p:cNvSpPr>
          <p:nvPr>
            <p:ph type="subTitle" idx="1"/>
          </p:nvPr>
        </p:nvSpPr>
        <p:spPr/>
        <p:txBody>
          <a:bodyPr/>
          <a:lstStyle/>
          <a:p>
            <a:r>
              <a:rPr lang="en-US" dirty="0" smtClean="0"/>
              <a:t>Relations With Local Senates Committee </a:t>
            </a:r>
            <a:endParaRPr lang="en-US" dirty="0"/>
          </a:p>
        </p:txBody>
      </p:sp>
    </p:spTree>
    <p:extLst>
      <p:ext uri="{BB962C8B-B14F-4D97-AF65-F5344CB8AC3E}">
        <p14:creationId xmlns:p14="http://schemas.microsoft.com/office/powerpoint/2010/main" val="1718964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Local Senate Visits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Local </a:t>
            </a:r>
            <a:r>
              <a:rPr lang="en-US" dirty="0"/>
              <a:t>senates </a:t>
            </a:r>
            <a:r>
              <a:rPr lang="en-US" dirty="0" smtClean="0"/>
              <a:t>may request </a:t>
            </a:r>
            <a:r>
              <a:rPr lang="en-US" dirty="0"/>
              <a:t>visits from members of the Executive Committee and the Relations with Local Senates Committee. </a:t>
            </a:r>
            <a:endParaRPr lang="en-US" dirty="0" smtClean="0"/>
          </a:p>
          <a:p>
            <a:pPr lvl="1"/>
            <a:r>
              <a:rPr lang="en-US" dirty="0" smtClean="0"/>
              <a:t>The </a:t>
            </a:r>
            <a:r>
              <a:rPr lang="en-US" dirty="0"/>
              <a:t>purpose of such a visit is for the committee </a:t>
            </a:r>
            <a:r>
              <a:rPr lang="en-US" dirty="0" smtClean="0"/>
              <a:t>members </a:t>
            </a:r>
            <a:r>
              <a:rPr lang="en-US" dirty="0"/>
              <a:t>to serve as a liaison between the Senate and the local senate. </a:t>
            </a:r>
            <a:endParaRPr lang="en-US" dirty="0" smtClean="0"/>
          </a:p>
          <a:p>
            <a:pPr lvl="1"/>
            <a:r>
              <a:rPr lang="en-US" dirty="0" smtClean="0"/>
              <a:t>Our </a:t>
            </a:r>
            <a:r>
              <a:rPr lang="en-US" dirty="0"/>
              <a:t>role is to listen to your discussions, share Senate resources to support you and gather questions and concerns to forward to the Academic Senate President for consideration and response. </a:t>
            </a:r>
            <a:endParaRPr lang="en-US" dirty="0" smtClean="0"/>
          </a:p>
          <a:p>
            <a:r>
              <a:rPr lang="en-US" dirty="0" smtClean="0"/>
              <a:t>The </a:t>
            </a:r>
            <a:r>
              <a:rPr lang="en-US" dirty="0"/>
              <a:t>visit can be with the local senate president, the local executive committee, the entire senate-whatever you would like. </a:t>
            </a:r>
          </a:p>
        </p:txBody>
      </p:sp>
      <p:sp>
        <p:nvSpPr>
          <p:cNvPr id="4" name="Slide Number Placeholder 3"/>
          <p:cNvSpPr>
            <a:spLocks noGrp="1"/>
          </p:cNvSpPr>
          <p:nvPr>
            <p:ph type="sldNum" sz="quarter" idx="12"/>
          </p:nvPr>
        </p:nvSpPr>
        <p:spPr/>
        <p:txBody>
          <a:bodyPr/>
          <a:lstStyle/>
          <a:p>
            <a:fld id="{71B7BAC7-FE87-40F6-AA24-4F4685D1B022}" type="slidenum">
              <a:rPr lang="en-US" smtClean="0"/>
              <a:t>18</a:t>
            </a:fld>
            <a:endParaRPr lang="en-US"/>
          </a:p>
        </p:txBody>
      </p:sp>
    </p:spTree>
    <p:extLst>
      <p:ext uri="{BB962C8B-B14F-4D97-AF65-F5344CB8AC3E}">
        <p14:creationId xmlns:p14="http://schemas.microsoft.com/office/powerpoint/2010/main" val="87066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255" y="0"/>
            <a:ext cx="7354757" cy="6858000"/>
          </a:xfrm>
          <a:prstGeom prst="rect">
            <a:avLst/>
          </a:prstGeom>
        </p:spPr>
      </p:pic>
      <p:pic>
        <p:nvPicPr>
          <p:cNvPr id="1026"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881" y="5187629"/>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4121" y="5929309"/>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9801" y="1936429"/>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4541" y="4946329"/>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051" y="5251194"/>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3691" y="2462274"/>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8011" y="1759834"/>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0831" y="2199254"/>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4551" y="2012499"/>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2970" y="5098762"/>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4329" y="5801786"/>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1722" y="2070526"/>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0921" y="2395646"/>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8421" y="4795946"/>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2540" y="5251194"/>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4463" y="5009894"/>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008" y="5149136"/>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5619" y="5284345"/>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384" y="4947899"/>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461" y="1585948"/>
            <a:ext cx="317319" cy="353190"/>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p:cNvSpPr txBox="1">
            <a:spLocks/>
          </p:cNvSpPr>
          <p:nvPr/>
        </p:nvSpPr>
        <p:spPr>
          <a:xfrm>
            <a:off x="5921635" y="91024"/>
            <a:ext cx="5860790"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Local Visits </a:t>
            </a:r>
            <a:r>
              <a:rPr lang="en-US" dirty="0" smtClean="0"/>
              <a:t>2014-2015</a:t>
            </a:r>
            <a:endParaRPr lang="en-US" dirty="0"/>
          </a:p>
        </p:txBody>
      </p:sp>
      <p:pic>
        <p:nvPicPr>
          <p:cNvPr id="1030" name="Picture 6" descr="http://californiacommunitycolleges.cccco.edu/Portals/0/colleges/collegeLogo/Long_Beach_City_College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4043" y="5334707"/>
            <a:ext cx="1371600" cy="10314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aliforniacommunitycolleges.cccco.edu/Portals/0/colleges/collegeLogo/SanDiegoCityCollege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95736" y="4839132"/>
            <a:ext cx="1371600" cy="10479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californiacommunitycolleges.cccco.edu/Portals/0/colleges/collegeLogo/americanrivercollege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93122" y="1029145"/>
            <a:ext cx="822960" cy="7307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nside.mtsac.edu/departments/marketing/logos/fullcolor_prin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8628" y="4462268"/>
            <a:ext cx="1371600" cy="96812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cypresscollegetheateranddance.com/uploads/1/0/6/4/10649666/138948.jpg?13287791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5299" y="4181808"/>
            <a:ext cx="858175" cy="91695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californiacommunitycolleges.cccco.edu/Portals/0/colleges/collegeLogo/Berkeley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2331" y="1540499"/>
            <a:ext cx="914400" cy="9217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laketahoecommunitycollege.studentdiscountprogram.com/wp-content/themes/couponpress/thumbs/LTCC-logo-25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93150" y="2113024"/>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californiacommunitycolleges.cccco.edu/Portals/0/colleges/collegeLogo/NapaValley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5131" y="2638869"/>
            <a:ext cx="1371600" cy="95463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american-school-search.com/images/logo/sacramento-city-college.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57919" y="186997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californiacommunitycolleges.cccco.edu/Portals/0/colleges/collegeLogo/Riverside_City_College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39504" y="3817619"/>
            <a:ext cx="873167" cy="87316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californiacommunitycolleges.cccco.edu/Portals/0/colleges/mascotLogo/SanDiegoMiramarCollegemascotlog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0413" y="5357025"/>
            <a:ext cx="1335768" cy="92969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aacc.nche.edu/AboutCC/ccprofiles/PublishingImages/Cosumnes_River-Coll_logo.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02748" y="1338376"/>
            <a:ext cx="1436756" cy="5316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upload.wikimedia.org/wikipedia/en/3/38/Los_Medanos_College_logo.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27595" y="2947720"/>
            <a:ext cx="1564368" cy="54642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www.sbcc.edu/marketing/files/SBCC_logo_5.1(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53500" y="3327841"/>
            <a:ext cx="979556" cy="97955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www.american-school-search.com/images/logo/santa-ana-college.gi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45812" y="1942656"/>
            <a:ext cx="867682" cy="867682"/>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californiacommunitycolleges.cccco.edu/Portals/0/colleges/collegeLogo/SantaMonicalogo.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652936" y="3861204"/>
            <a:ext cx="934214" cy="82958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campussafety.fullcoll.edu/images/FullertonCollege_logo.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39850" y="3929414"/>
            <a:ext cx="1006659" cy="701449"/>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https://secure.cccapply.org/school_logos/cccapply/irvine_valley_college/logo.gi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75308" y="2317212"/>
            <a:ext cx="852986" cy="477094"/>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ttp://www.american-school-search.com/images/logo/los-angeles-pierce-college.gif"/>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682299" y="2572241"/>
            <a:ext cx="979556" cy="979556"/>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http://californiacommunitycolleges.cccco.edu/Portals/0/colleges/collegeLogo/CollegeofSiskiyousLogo.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60077" y="384245"/>
            <a:ext cx="1096282" cy="99542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6615" y="2607781"/>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7620" y="4829097"/>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7394" y="2827555"/>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6909" y="2827555"/>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1246" y="2388688"/>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3076" y="2365689"/>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0757" y="2155522"/>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7374" y="2584668"/>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www.graphicsfuel.com/wp-content/uploads/2011/11/flag-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584" y="4891180"/>
            <a:ext cx="317319" cy="35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43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nodeType="withEffect">
                                  <p:stCondLst>
                                    <p:cond delay="500"/>
                                  </p:stCondLst>
                                  <p:childTnLst>
                                    <p:set>
                                      <p:cBhvr>
                                        <p:cTn id="13" dur="1" fill="hold">
                                          <p:stCondLst>
                                            <p:cond delay="0"/>
                                          </p:stCondLst>
                                        </p:cTn>
                                        <p:tgtEl>
                                          <p:spTgt spid="1032"/>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1034"/>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50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1036"/>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50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500"/>
                                  </p:stCondLst>
                                  <p:childTnLst>
                                    <p:set>
                                      <p:cBhvr>
                                        <p:cTn id="28" dur="1" fill="hold">
                                          <p:stCondLst>
                                            <p:cond delay="0"/>
                                          </p:stCondLst>
                                        </p:cTn>
                                        <p:tgtEl>
                                          <p:spTgt spid="1038"/>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nodeType="afterEffect">
                                  <p:stCondLst>
                                    <p:cond delay="50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nodeType="withEffect">
                                  <p:stCondLst>
                                    <p:cond delay="500"/>
                                  </p:stCondLst>
                                  <p:childTnLst>
                                    <p:set>
                                      <p:cBhvr>
                                        <p:cTn id="33" dur="1" fill="hold">
                                          <p:stCondLst>
                                            <p:cond delay="0"/>
                                          </p:stCondLst>
                                        </p:cTn>
                                        <p:tgtEl>
                                          <p:spTgt spid="1040"/>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nodeType="afterEffect">
                                  <p:stCondLst>
                                    <p:cond delay="50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500"/>
                                  </p:stCondLst>
                                  <p:childTnLst>
                                    <p:set>
                                      <p:cBhvr>
                                        <p:cTn id="38" dur="1" fill="hold">
                                          <p:stCondLst>
                                            <p:cond delay="0"/>
                                          </p:stCondLst>
                                        </p:cTn>
                                        <p:tgtEl>
                                          <p:spTgt spid="1042"/>
                                        </p:tgtEl>
                                        <p:attrNameLst>
                                          <p:attrName>style.visibility</p:attrName>
                                        </p:attrNameLst>
                                      </p:cBhvr>
                                      <p:to>
                                        <p:strVal val="visible"/>
                                      </p:to>
                                    </p:set>
                                  </p:childTnLst>
                                </p:cTn>
                              </p:par>
                            </p:childTnLst>
                          </p:cTn>
                        </p:par>
                        <p:par>
                          <p:cTn id="39" fill="hold">
                            <p:stCondLst>
                              <p:cond delay="3000"/>
                            </p:stCondLst>
                            <p:childTnLst>
                              <p:par>
                                <p:cTn id="40" presetID="1" presetClass="entr" presetSubtype="0" fill="hold" nodeType="afterEffect">
                                  <p:stCondLst>
                                    <p:cond delay="500"/>
                                  </p:stCondLst>
                                  <p:childTnLst>
                                    <p:set>
                                      <p:cBhvr>
                                        <p:cTn id="41" dur="1" fill="hold">
                                          <p:stCondLst>
                                            <p:cond delay="0"/>
                                          </p:stCondLst>
                                        </p:cTn>
                                        <p:tgtEl>
                                          <p:spTgt spid="11"/>
                                        </p:tgtEl>
                                        <p:attrNameLst>
                                          <p:attrName>style.visibility</p:attrName>
                                        </p:attrNameLst>
                                      </p:cBhvr>
                                      <p:to>
                                        <p:strVal val="visible"/>
                                      </p:to>
                                    </p:set>
                                  </p:childTnLst>
                                </p:cTn>
                              </p:par>
                              <p:par>
                                <p:cTn id="42" presetID="1" presetClass="entr" presetSubtype="0" fill="hold" nodeType="withEffect">
                                  <p:stCondLst>
                                    <p:cond delay="500"/>
                                  </p:stCondLst>
                                  <p:childTnLst>
                                    <p:set>
                                      <p:cBhvr>
                                        <p:cTn id="43" dur="1" fill="hold">
                                          <p:stCondLst>
                                            <p:cond delay="0"/>
                                          </p:stCondLst>
                                        </p:cTn>
                                        <p:tgtEl>
                                          <p:spTgt spid="1044"/>
                                        </p:tgtEl>
                                        <p:attrNameLst>
                                          <p:attrName>style.visibility</p:attrName>
                                        </p:attrNameLst>
                                      </p:cBhvr>
                                      <p:to>
                                        <p:strVal val="visible"/>
                                      </p:to>
                                    </p:set>
                                  </p:childTnLst>
                                </p:cTn>
                              </p:par>
                            </p:childTnLst>
                          </p:cTn>
                        </p:par>
                        <p:par>
                          <p:cTn id="44" fill="hold">
                            <p:stCondLst>
                              <p:cond delay="3500"/>
                            </p:stCondLst>
                            <p:childTnLst>
                              <p:par>
                                <p:cTn id="45" presetID="1" presetClass="entr" presetSubtype="0" fill="hold" nodeType="afterEffect">
                                  <p:stCondLst>
                                    <p:cond delay="50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500"/>
                                  </p:stCondLst>
                                  <p:childTnLst>
                                    <p:set>
                                      <p:cBhvr>
                                        <p:cTn id="48" dur="1" fill="hold">
                                          <p:stCondLst>
                                            <p:cond delay="0"/>
                                          </p:stCondLst>
                                        </p:cTn>
                                        <p:tgtEl>
                                          <p:spTgt spid="1046"/>
                                        </p:tgtEl>
                                        <p:attrNameLst>
                                          <p:attrName>style.visibility</p:attrName>
                                        </p:attrNameLst>
                                      </p:cBhvr>
                                      <p:to>
                                        <p:strVal val="visible"/>
                                      </p:to>
                                    </p:set>
                                  </p:childTnLst>
                                </p:cTn>
                              </p:par>
                            </p:childTnLst>
                          </p:cTn>
                        </p:par>
                        <p:par>
                          <p:cTn id="49" fill="hold">
                            <p:stCondLst>
                              <p:cond delay="4000"/>
                            </p:stCondLst>
                            <p:childTnLst>
                              <p:par>
                                <p:cTn id="50" presetID="1" presetClass="entr" presetSubtype="0" fill="hold" nodeType="afterEffect">
                                  <p:stCondLst>
                                    <p:cond delay="500"/>
                                  </p:stCondLst>
                                  <p:childTnLst>
                                    <p:set>
                                      <p:cBhvr>
                                        <p:cTn id="51" dur="1" fill="hold">
                                          <p:stCondLst>
                                            <p:cond delay="0"/>
                                          </p:stCondLst>
                                        </p:cTn>
                                        <p:tgtEl>
                                          <p:spTgt spid="13"/>
                                        </p:tgtEl>
                                        <p:attrNameLst>
                                          <p:attrName>style.visibility</p:attrName>
                                        </p:attrNameLst>
                                      </p:cBhvr>
                                      <p:to>
                                        <p:strVal val="visible"/>
                                      </p:to>
                                    </p:set>
                                  </p:childTnLst>
                                </p:cTn>
                              </p:par>
                              <p:par>
                                <p:cTn id="52" presetID="1" presetClass="entr" presetSubtype="0" fill="hold" nodeType="withEffect">
                                  <p:stCondLst>
                                    <p:cond delay="500"/>
                                  </p:stCondLst>
                                  <p:childTnLst>
                                    <p:set>
                                      <p:cBhvr>
                                        <p:cTn id="53" dur="1" fill="hold">
                                          <p:stCondLst>
                                            <p:cond delay="0"/>
                                          </p:stCondLst>
                                        </p:cTn>
                                        <p:tgtEl>
                                          <p:spTgt spid="1048"/>
                                        </p:tgtEl>
                                        <p:attrNameLst>
                                          <p:attrName>style.visibility</p:attrName>
                                        </p:attrNameLst>
                                      </p:cBhvr>
                                      <p:to>
                                        <p:strVal val="visible"/>
                                      </p:to>
                                    </p:set>
                                  </p:childTnLst>
                                </p:cTn>
                              </p:par>
                            </p:childTnLst>
                          </p:cTn>
                        </p:par>
                        <p:par>
                          <p:cTn id="54" fill="hold">
                            <p:stCondLst>
                              <p:cond delay="4500"/>
                            </p:stCondLst>
                            <p:childTnLst>
                              <p:par>
                                <p:cTn id="55" presetID="1" presetClass="entr" presetSubtype="0" fill="hold" nodeType="afterEffect">
                                  <p:stCondLst>
                                    <p:cond delay="50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nodeType="withEffect">
                                  <p:stCondLst>
                                    <p:cond delay="500"/>
                                  </p:stCondLst>
                                  <p:childTnLst>
                                    <p:set>
                                      <p:cBhvr>
                                        <p:cTn id="58" dur="1" fill="hold">
                                          <p:stCondLst>
                                            <p:cond delay="0"/>
                                          </p:stCondLst>
                                        </p:cTn>
                                        <p:tgtEl>
                                          <p:spTgt spid="1050"/>
                                        </p:tgtEl>
                                        <p:attrNameLst>
                                          <p:attrName>style.visibility</p:attrName>
                                        </p:attrNameLst>
                                      </p:cBhvr>
                                      <p:to>
                                        <p:strVal val="visible"/>
                                      </p:to>
                                    </p:set>
                                  </p:childTnLst>
                                </p:cTn>
                              </p:par>
                            </p:childTnLst>
                          </p:cTn>
                        </p:par>
                        <p:par>
                          <p:cTn id="59" fill="hold">
                            <p:stCondLst>
                              <p:cond delay="5000"/>
                            </p:stCondLst>
                            <p:childTnLst>
                              <p:par>
                                <p:cTn id="60" presetID="1" presetClass="entr" presetSubtype="0" fill="hold" nodeType="afterEffect">
                                  <p:stCondLst>
                                    <p:cond delay="500"/>
                                  </p:stCondLst>
                                  <p:childTnLst>
                                    <p:set>
                                      <p:cBhvr>
                                        <p:cTn id="61" dur="1" fill="hold">
                                          <p:stCondLst>
                                            <p:cond delay="0"/>
                                          </p:stCondLst>
                                        </p:cTn>
                                        <p:tgtEl>
                                          <p:spTgt spid="15"/>
                                        </p:tgtEl>
                                        <p:attrNameLst>
                                          <p:attrName>style.visibility</p:attrName>
                                        </p:attrNameLst>
                                      </p:cBhvr>
                                      <p:to>
                                        <p:strVal val="visible"/>
                                      </p:to>
                                    </p:set>
                                  </p:childTnLst>
                                </p:cTn>
                              </p:par>
                              <p:par>
                                <p:cTn id="62" presetID="1" presetClass="entr" presetSubtype="0" fill="hold" nodeType="withEffect">
                                  <p:stCondLst>
                                    <p:cond delay="500"/>
                                  </p:stCondLst>
                                  <p:childTnLst>
                                    <p:set>
                                      <p:cBhvr>
                                        <p:cTn id="63" dur="1" fill="hold">
                                          <p:stCondLst>
                                            <p:cond delay="0"/>
                                          </p:stCondLst>
                                        </p:cTn>
                                        <p:tgtEl>
                                          <p:spTgt spid="1052"/>
                                        </p:tgtEl>
                                        <p:attrNameLst>
                                          <p:attrName>style.visibility</p:attrName>
                                        </p:attrNameLst>
                                      </p:cBhvr>
                                      <p:to>
                                        <p:strVal val="visible"/>
                                      </p:to>
                                    </p:set>
                                  </p:childTnLst>
                                </p:cTn>
                              </p:par>
                            </p:childTnLst>
                          </p:cTn>
                        </p:par>
                        <p:par>
                          <p:cTn id="64" fill="hold">
                            <p:stCondLst>
                              <p:cond delay="5500"/>
                            </p:stCondLst>
                            <p:childTnLst>
                              <p:par>
                                <p:cTn id="65" presetID="1" presetClass="entr" presetSubtype="0" fill="hold" nodeType="afterEffect">
                                  <p:stCondLst>
                                    <p:cond delay="50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nodeType="withEffect">
                                  <p:stCondLst>
                                    <p:cond delay="500"/>
                                  </p:stCondLst>
                                  <p:childTnLst>
                                    <p:set>
                                      <p:cBhvr>
                                        <p:cTn id="68" dur="1" fill="hold">
                                          <p:stCondLst>
                                            <p:cond delay="0"/>
                                          </p:stCondLst>
                                        </p:cTn>
                                        <p:tgtEl>
                                          <p:spTgt spid="1054"/>
                                        </p:tgtEl>
                                        <p:attrNameLst>
                                          <p:attrName>style.visibility</p:attrName>
                                        </p:attrNameLst>
                                      </p:cBhvr>
                                      <p:to>
                                        <p:strVal val="visible"/>
                                      </p:to>
                                    </p:set>
                                  </p:childTnLst>
                                </p:cTn>
                              </p:par>
                            </p:childTnLst>
                          </p:cTn>
                        </p:par>
                        <p:par>
                          <p:cTn id="69" fill="hold">
                            <p:stCondLst>
                              <p:cond delay="6000"/>
                            </p:stCondLst>
                            <p:childTnLst>
                              <p:par>
                                <p:cTn id="70" presetID="1" presetClass="entr" presetSubtype="0" fill="hold" nodeType="afterEffect">
                                  <p:stCondLst>
                                    <p:cond delay="500"/>
                                  </p:stCondLst>
                                  <p:childTnLst>
                                    <p:set>
                                      <p:cBhvr>
                                        <p:cTn id="71" dur="1" fill="hold">
                                          <p:stCondLst>
                                            <p:cond delay="0"/>
                                          </p:stCondLst>
                                        </p:cTn>
                                        <p:tgtEl>
                                          <p:spTgt spid="17"/>
                                        </p:tgtEl>
                                        <p:attrNameLst>
                                          <p:attrName>style.visibility</p:attrName>
                                        </p:attrNameLst>
                                      </p:cBhvr>
                                      <p:to>
                                        <p:strVal val="visible"/>
                                      </p:to>
                                    </p:set>
                                  </p:childTnLst>
                                </p:cTn>
                              </p:par>
                              <p:par>
                                <p:cTn id="72" presetID="1" presetClass="entr" presetSubtype="0" fill="hold" nodeType="withEffect">
                                  <p:stCondLst>
                                    <p:cond delay="500"/>
                                  </p:stCondLst>
                                  <p:childTnLst>
                                    <p:set>
                                      <p:cBhvr>
                                        <p:cTn id="73" dur="1" fill="hold">
                                          <p:stCondLst>
                                            <p:cond delay="0"/>
                                          </p:stCondLst>
                                        </p:cTn>
                                        <p:tgtEl>
                                          <p:spTgt spid="1056"/>
                                        </p:tgtEl>
                                        <p:attrNameLst>
                                          <p:attrName>style.visibility</p:attrName>
                                        </p:attrNameLst>
                                      </p:cBhvr>
                                      <p:to>
                                        <p:strVal val="visible"/>
                                      </p:to>
                                    </p:set>
                                  </p:childTnLst>
                                </p:cTn>
                              </p:par>
                            </p:childTnLst>
                          </p:cTn>
                        </p:par>
                        <p:par>
                          <p:cTn id="74" fill="hold">
                            <p:stCondLst>
                              <p:cond delay="6500"/>
                            </p:stCondLst>
                            <p:childTnLst>
                              <p:par>
                                <p:cTn id="75" presetID="1" presetClass="entr" presetSubtype="0" fill="hold" nodeType="afterEffect">
                                  <p:stCondLst>
                                    <p:cond delay="500"/>
                                  </p:stCondLst>
                                  <p:childTnLst>
                                    <p:set>
                                      <p:cBhvr>
                                        <p:cTn id="76" dur="1" fill="hold">
                                          <p:stCondLst>
                                            <p:cond delay="0"/>
                                          </p:stCondLst>
                                        </p:cTn>
                                        <p:tgtEl>
                                          <p:spTgt spid="18"/>
                                        </p:tgtEl>
                                        <p:attrNameLst>
                                          <p:attrName>style.visibility</p:attrName>
                                        </p:attrNameLst>
                                      </p:cBhvr>
                                      <p:to>
                                        <p:strVal val="visible"/>
                                      </p:to>
                                    </p:set>
                                  </p:childTnLst>
                                </p:cTn>
                              </p:par>
                              <p:par>
                                <p:cTn id="77" presetID="1" presetClass="entr" presetSubtype="0" fill="hold" nodeType="withEffect">
                                  <p:stCondLst>
                                    <p:cond delay="500"/>
                                  </p:stCondLst>
                                  <p:childTnLst>
                                    <p:set>
                                      <p:cBhvr>
                                        <p:cTn id="78" dur="1" fill="hold">
                                          <p:stCondLst>
                                            <p:cond delay="0"/>
                                          </p:stCondLst>
                                        </p:cTn>
                                        <p:tgtEl>
                                          <p:spTgt spid="1058"/>
                                        </p:tgtEl>
                                        <p:attrNameLst>
                                          <p:attrName>style.visibility</p:attrName>
                                        </p:attrNameLst>
                                      </p:cBhvr>
                                      <p:to>
                                        <p:strVal val="visible"/>
                                      </p:to>
                                    </p:set>
                                  </p:childTnLst>
                                </p:cTn>
                              </p:par>
                            </p:childTnLst>
                          </p:cTn>
                        </p:par>
                        <p:par>
                          <p:cTn id="79" fill="hold">
                            <p:stCondLst>
                              <p:cond delay="7000"/>
                            </p:stCondLst>
                            <p:childTnLst>
                              <p:par>
                                <p:cTn id="80" presetID="1" presetClass="entr" presetSubtype="0" fill="hold" nodeType="afterEffect">
                                  <p:stCondLst>
                                    <p:cond delay="500"/>
                                  </p:stCondLst>
                                  <p:childTnLst>
                                    <p:set>
                                      <p:cBhvr>
                                        <p:cTn id="81" dur="1" fill="hold">
                                          <p:stCondLst>
                                            <p:cond delay="0"/>
                                          </p:stCondLst>
                                        </p:cTn>
                                        <p:tgtEl>
                                          <p:spTgt spid="19"/>
                                        </p:tgtEl>
                                        <p:attrNameLst>
                                          <p:attrName>style.visibility</p:attrName>
                                        </p:attrNameLst>
                                      </p:cBhvr>
                                      <p:to>
                                        <p:strVal val="visible"/>
                                      </p:to>
                                    </p:set>
                                  </p:childTnLst>
                                </p:cTn>
                              </p:par>
                              <p:par>
                                <p:cTn id="82" presetID="1" presetClass="entr" presetSubtype="0" fill="hold" nodeType="withEffect">
                                  <p:stCondLst>
                                    <p:cond delay="500"/>
                                  </p:stCondLst>
                                  <p:childTnLst>
                                    <p:set>
                                      <p:cBhvr>
                                        <p:cTn id="83" dur="1" fill="hold">
                                          <p:stCondLst>
                                            <p:cond delay="0"/>
                                          </p:stCondLst>
                                        </p:cTn>
                                        <p:tgtEl>
                                          <p:spTgt spid="1060"/>
                                        </p:tgtEl>
                                        <p:attrNameLst>
                                          <p:attrName>style.visibility</p:attrName>
                                        </p:attrNameLst>
                                      </p:cBhvr>
                                      <p:to>
                                        <p:strVal val="visible"/>
                                      </p:to>
                                    </p:set>
                                  </p:childTnLst>
                                </p:cTn>
                              </p:par>
                            </p:childTnLst>
                          </p:cTn>
                        </p:par>
                        <p:par>
                          <p:cTn id="84" fill="hold">
                            <p:stCondLst>
                              <p:cond delay="7500"/>
                            </p:stCondLst>
                            <p:childTnLst>
                              <p:par>
                                <p:cTn id="85" presetID="1" presetClass="entr" presetSubtype="0" fill="hold" nodeType="afterEffect">
                                  <p:stCondLst>
                                    <p:cond delay="50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ntr" presetSubtype="0" fill="hold" nodeType="withEffect">
                                  <p:stCondLst>
                                    <p:cond delay="500"/>
                                  </p:stCondLst>
                                  <p:childTnLst>
                                    <p:set>
                                      <p:cBhvr>
                                        <p:cTn id="88" dur="1" fill="hold">
                                          <p:stCondLst>
                                            <p:cond delay="0"/>
                                          </p:stCondLst>
                                        </p:cTn>
                                        <p:tgtEl>
                                          <p:spTgt spid="1062"/>
                                        </p:tgtEl>
                                        <p:attrNameLst>
                                          <p:attrName>style.visibility</p:attrName>
                                        </p:attrNameLst>
                                      </p:cBhvr>
                                      <p:to>
                                        <p:strVal val="visible"/>
                                      </p:to>
                                    </p:set>
                                  </p:childTnLst>
                                </p:cTn>
                              </p:par>
                            </p:childTnLst>
                          </p:cTn>
                        </p:par>
                        <p:par>
                          <p:cTn id="89" fill="hold">
                            <p:stCondLst>
                              <p:cond delay="8000"/>
                            </p:stCondLst>
                            <p:childTnLst>
                              <p:par>
                                <p:cTn id="90" presetID="1" presetClass="entr" presetSubtype="0" fill="hold" nodeType="afterEffect">
                                  <p:stCondLst>
                                    <p:cond delay="500"/>
                                  </p:stCondLst>
                                  <p:childTnLst>
                                    <p:set>
                                      <p:cBhvr>
                                        <p:cTn id="91" dur="1" fill="hold">
                                          <p:stCondLst>
                                            <p:cond delay="0"/>
                                          </p:stCondLst>
                                        </p:cTn>
                                        <p:tgtEl>
                                          <p:spTgt spid="21"/>
                                        </p:tgtEl>
                                        <p:attrNameLst>
                                          <p:attrName>style.visibility</p:attrName>
                                        </p:attrNameLst>
                                      </p:cBhvr>
                                      <p:to>
                                        <p:strVal val="visible"/>
                                      </p:to>
                                    </p:set>
                                  </p:childTnLst>
                                </p:cTn>
                              </p:par>
                              <p:par>
                                <p:cTn id="92" presetID="1" presetClass="entr" presetSubtype="0" fill="hold" nodeType="withEffect">
                                  <p:stCondLst>
                                    <p:cond delay="500"/>
                                  </p:stCondLst>
                                  <p:childTnLst>
                                    <p:set>
                                      <p:cBhvr>
                                        <p:cTn id="93" dur="1" fill="hold">
                                          <p:stCondLst>
                                            <p:cond delay="0"/>
                                          </p:stCondLst>
                                        </p:cTn>
                                        <p:tgtEl>
                                          <p:spTgt spid="1064"/>
                                        </p:tgtEl>
                                        <p:attrNameLst>
                                          <p:attrName>style.visibility</p:attrName>
                                        </p:attrNameLst>
                                      </p:cBhvr>
                                      <p:to>
                                        <p:strVal val="visible"/>
                                      </p:to>
                                    </p:set>
                                  </p:childTnLst>
                                </p:cTn>
                              </p:par>
                            </p:childTnLst>
                          </p:cTn>
                        </p:par>
                        <p:par>
                          <p:cTn id="94" fill="hold">
                            <p:stCondLst>
                              <p:cond delay="8500"/>
                            </p:stCondLst>
                            <p:childTnLst>
                              <p:par>
                                <p:cTn id="95" presetID="1" presetClass="entr" presetSubtype="0" fill="hold" nodeType="afterEffect">
                                  <p:stCondLst>
                                    <p:cond delay="500"/>
                                  </p:stCondLst>
                                  <p:childTnLst>
                                    <p:set>
                                      <p:cBhvr>
                                        <p:cTn id="96" dur="1" fill="hold">
                                          <p:stCondLst>
                                            <p:cond delay="0"/>
                                          </p:stCondLst>
                                        </p:cTn>
                                        <p:tgtEl>
                                          <p:spTgt spid="22"/>
                                        </p:tgtEl>
                                        <p:attrNameLst>
                                          <p:attrName>style.visibility</p:attrName>
                                        </p:attrNameLst>
                                      </p:cBhvr>
                                      <p:to>
                                        <p:strVal val="visible"/>
                                      </p:to>
                                    </p:set>
                                  </p:childTnLst>
                                </p:cTn>
                              </p:par>
                              <p:par>
                                <p:cTn id="97" presetID="1" presetClass="entr" presetSubtype="0" fill="hold" nodeType="withEffect">
                                  <p:stCondLst>
                                    <p:cond delay="500"/>
                                  </p:stCondLst>
                                  <p:childTnLst>
                                    <p:set>
                                      <p:cBhvr>
                                        <p:cTn id="98" dur="1" fill="hold">
                                          <p:stCondLst>
                                            <p:cond delay="0"/>
                                          </p:stCondLst>
                                        </p:cTn>
                                        <p:tgtEl>
                                          <p:spTgt spid="1066"/>
                                        </p:tgtEl>
                                        <p:attrNameLst>
                                          <p:attrName>style.visibility</p:attrName>
                                        </p:attrNameLst>
                                      </p:cBhvr>
                                      <p:to>
                                        <p:strVal val="visible"/>
                                      </p:to>
                                    </p:set>
                                  </p:childTnLst>
                                </p:cTn>
                              </p:par>
                            </p:childTnLst>
                          </p:cTn>
                        </p:par>
                        <p:par>
                          <p:cTn id="99" fill="hold">
                            <p:stCondLst>
                              <p:cond delay="9000"/>
                            </p:stCondLst>
                            <p:childTnLst>
                              <p:par>
                                <p:cTn id="100" presetID="1" presetClass="entr" presetSubtype="0" fill="hold" nodeType="afterEffect">
                                  <p:stCondLst>
                                    <p:cond delay="500"/>
                                  </p:stCondLst>
                                  <p:childTnLst>
                                    <p:set>
                                      <p:cBhvr>
                                        <p:cTn id="101" dur="1" fill="hold">
                                          <p:stCondLst>
                                            <p:cond delay="0"/>
                                          </p:stCondLst>
                                        </p:cTn>
                                        <p:tgtEl>
                                          <p:spTgt spid="23"/>
                                        </p:tgtEl>
                                        <p:attrNameLst>
                                          <p:attrName>style.visibility</p:attrName>
                                        </p:attrNameLst>
                                      </p:cBhvr>
                                      <p:to>
                                        <p:strVal val="visible"/>
                                      </p:to>
                                    </p:set>
                                  </p:childTnLst>
                                </p:cTn>
                              </p:par>
                              <p:par>
                                <p:cTn id="102" presetID="1" presetClass="entr" presetSubtype="0" fill="hold" nodeType="withEffect">
                                  <p:stCondLst>
                                    <p:cond delay="500"/>
                                  </p:stCondLst>
                                  <p:childTnLst>
                                    <p:set>
                                      <p:cBhvr>
                                        <p:cTn id="103" dur="1" fill="hold">
                                          <p:stCondLst>
                                            <p:cond delay="0"/>
                                          </p:stCondLst>
                                        </p:cTn>
                                        <p:tgtEl>
                                          <p:spTgt spid="1068"/>
                                        </p:tgtEl>
                                        <p:attrNameLst>
                                          <p:attrName>style.visibility</p:attrName>
                                        </p:attrNameLst>
                                      </p:cBhvr>
                                      <p:to>
                                        <p:strVal val="visible"/>
                                      </p:to>
                                    </p:set>
                                  </p:childTnLst>
                                </p:cTn>
                              </p:par>
                            </p:childTnLst>
                          </p:cTn>
                        </p:par>
                        <p:par>
                          <p:cTn id="104" fill="hold">
                            <p:stCondLst>
                              <p:cond delay="9500"/>
                            </p:stCondLst>
                            <p:childTnLst>
                              <p:par>
                                <p:cTn id="105" presetID="1" presetClass="entr" presetSubtype="0" fill="hold" nodeType="afterEffect">
                                  <p:stCondLst>
                                    <p:cond delay="500"/>
                                  </p:stCondLst>
                                  <p:childTnLst>
                                    <p:set>
                                      <p:cBhvr>
                                        <p:cTn id="106" dur="1" fill="hold">
                                          <p:stCondLst>
                                            <p:cond delay="0"/>
                                          </p:stCondLst>
                                        </p:cTn>
                                        <p:tgtEl>
                                          <p:spTgt spid="44"/>
                                        </p:tgtEl>
                                        <p:attrNameLst>
                                          <p:attrName>style.visibility</p:attrName>
                                        </p:attrNameLst>
                                      </p:cBhvr>
                                      <p:to>
                                        <p:strVal val="visible"/>
                                      </p:to>
                                    </p:set>
                                  </p:childTnLst>
                                </p:cTn>
                              </p:par>
                            </p:childTnLst>
                          </p:cTn>
                        </p:par>
                        <p:par>
                          <p:cTn id="107" fill="hold">
                            <p:stCondLst>
                              <p:cond delay="10000"/>
                            </p:stCondLst>
                            <p:childTnLst>
                              <p:par>
                                <p:cTn id="108" presetID="1" presetClass="entr" presetSubtype="0" fill="hold" nodeType="afterEffect">
                                  <p:stCondLst>
                                    <p:cond delay="500"/>
                                  </p:stCondLst>
                                  <p:childTnLst>
                                    <p:set>
                                      <p:cBhvr>
                                        <p:cTn id="109" dur="1" fill="hold">
                                          <p:stCondLst>
                                            <p:cond delay="0"/>
                                          </p:stCondLst>
                                        </p:cTn>
                                        <p:tgtEl>
                                          <p:spTgt spid="45"/>
                                        </p:tgtEl>
                                        <p:attrNameLst>
                                          <p:attrName>style.visibility</p:attrName>
                                        </p:attrNameLst>
                                      </p:cBhvr>
                                      <p:to>
                                        <p:strVal val="visible"/>
                                      </p:to>
                                    </p:set>
                                  </p:childTnLst>
                                </p:cTn>
                              </p:par>
                            </p:childTnLst>
                          </p:cTn>
                        </p:par>
                        <p:par>
                          <p:cTn id="110" fill="hold">
                            <p:stCondLst>
                              <p:cond delay="10500"/>
                            </p:stCondLst>
                            <p:childTnLst>
                              <p:par>
                                <p:cTn id="111" presetID="1" presetClass="entr" presetSubtype="0" fill="hold" nodeType="afterEffect">
                                  <p:stCondLst>
                                    <p:cond delay="500"/>
                                  </p:stCondLst>
                                  <p:childTnLst>
                                    <p:set>
                                      <p:cBhvr>
                                        <p:cTn id="112" dur="1" fill="hold">
                                          <p:stCondLst>
                                            <p:cond delay="0"/>
                                          </p:stCondLst>
                                        </p:cTn>
                                        <p:tgtEl>
                                          <p:spTgt spid="46"/>
                                        </p:tgtEl>
                                        <p:attrNameLst>
                                          <p:attrName>style.visibility</p:attrName>
                                        </p:attrNameLst>
                                      </p:cBhvr>
                                      <p:to>
                                        <p:strVal val="visible"/>
                                      </p:to>
                                    </p:set>
                                  </p:childTnLst>
                                </p:cTn>
                              </p:par>
                            </p:childTnLst>
                          </p:cTn>
                        </p:par>
                        <p:par>
                          <p:cTn id="113" fill="hold">
                            <p:stCondLst>
                              <p:cond delay="11000"/>
                            </p:stCondLst>
                            <p:childTnLst>
                              <p:par>
                                <p:cTn id="114" presetID="1" presetClass="entr" presetSubtype="0" fill="hold" nodeType="afterEffect">
                                  <p:stCondLst>
                                    <p:cond delay="500"/>
                                  </p:stCondLst>
                                  <p:childTnLst>
                                    <p:set>
                                      <p:cBhvr>
                                        <p:cTn id="115" dur="1" fill="hold">
                                          <p:stCondLst>
                                            <p:cond delay="0"/>
                                          </p:stCondLst>
                                        </p:cTn>
                                        <p:tgtEl>
                                          <p:spTgt spid="47"/>
                                        </p:tgtEl>
                                        <p:attrNameLst>
                                          <p:attrName>style.visibility</p:attrName>
                                        </p:attrNameLst>
                                      </p:cBhvr>
                                      <p:to>
                                        <p:strVal val="visible"/>
                                      </p:to>
                                    </p:set>
                                  </p:childTnLst>
                                </p:cTn>
                              </p:par>
                            </p:childTnLst>
                          </p:cTn>
                        </p:par>
                        <p:par>
                          <p:cTn id="116" fill="hold">
                            <p:stCondLst>
                              <p:cond delay="11500"/>
                            </p:stCondLst>
                            <p:childTnLst>
                              <p:par>
                                <p:cTn id="117" presetID="1" presetClass="entr" presetSubtype="0" fill="hold" nodeType="afterEffect">
                                  <p:stCondLst>
                                    <p:cond delay="500"/>
                                  </p:stCondLst>
                                  <p:childTnLst>
                                    <p:set>
                                      <p:cBhvr>
                                        <p:cTn id="118" dur="1" fill="hold">
                                          <p:stCondLst>
                                            <p:cond delay="0"/>
                                          </p:stCondLst>
                                        </p:cTn>
                                        <p:tgtEl>
                                          <p:spTgt spid="48"/>
                                        </p:tgtEl>
                                        <p:attrNameLst>
                                          <p:attrName>style.visibility</p:attrName>
                                        </p:attrNameLst>
                                      </p:cBhvr>
                                      <p:to>
                                        <p:strVal val="visible"/>
                                      </p:to>
                                    </p:set>
                                  </p:childTnLst>
                                </p:cTn>
                              </p:par>
                            </p:childTnLst>
                          </p:cTn>
                        </p:par>
                        <p:par>
                          <p:cTn id="119" fill="hold">
                            <p:stCondLst>
                              <p:cond delay="12000"/>
                            </p:stCondLst>
                            <p:childTnLst>
                              <p:par>
                                <p:cTn id="120" presetID="1" presetClass="entr" presetSubtype="0" fill="hold" nodeType="afterEffect">
                                  <p:stCondLst>
                                    <p:cond delay="500"/>
                                  </p:stCondLst>
                                  <p:childTnLst>
                                    <p:set>
                                      <p:cBhvr>
                                        <p:cTn id="121" dur="1" fill="hold">
                                          <p:stCondLst>
                                            <p:cond delay="0"/>
                                          </p:stCondLst>
                                        </p:cTn>
                                        <p:tgtEl>
                                          <p:spTgt spid="49"/>
                                        </p:tgtEl>
                                        <p:attrNameLst>
                                          <p:attrName>style.visibility</p:attrName>
                                        </p:attrNameLst>
                                      </p:cBhvr>
                                      <p:to>
                                        <p:strVal val="visible"/>
                                      </p:to>
                                    </p:set>
                                  </p:childTnLst>
                                </p:cTn>
                              </p:par>
                            </p:childTnLst>
                          </p:cTn>
                        </p:par>
                        <p:par>
                          <p:cTn id="122" fill="hold">
                            <p:stCondLst>
                              <p:cond delay="12500"/>
                            </p:stCondLst>
                            <p:childTnLst>
                              <p:par>
                                <p:cTn id="123" presetID="1" presetClass="entr" presetSubtype="0" fill="hold" nodeType="afterEffect">
                                  <p:stCondLst>
                                    <p:cond delay="500"/>
                                  </p:stCondLst>
                                  <p:childTnLst>
                                    <p:set>
                                      <p:cBhvr>
                                        <p:cTn id="124" dur="1" fill="hold">
                                          <p:stCondLst>
                                            <p:cond delay="0"/>
                                          </p:stCondLst>
                                        </p:cTn>
                                        <p:tgtEl>
                                          <p:spTgt spid="50"/>
                                        </p:tgtEl>
                                        <p:attrNameLst>
                                          <p:attrName>style.visibility</p:attrName>
                                        </p:attrNameLst>
                                      </p:cBhvr>
                                      <p:to>
                                        <p:strVal val="visible"/>
                                      </p:to>
                                    </p:set>
                                  </p:childTnLst>
                                </p:cTn>
                              </p:par>
                            </p:childTnLst>
                          </p:cTn>
                        </p:par>
                        <p:par>
                          <p:cTn id="125" fill="hold">
                            <p:stCondLst>
                              <p:cond delay="13000"/>
                            </p:stCondLst>
                            <p:childTnLst>
                              <p:par>
                                <p:cTn id="126" presetID="1" presetClass="entr" presetSubtype="0" fill="hold" nodeType="afterEffect">
                                  <p:stCondLst>
                                    <p:cond delay="500"/>
                                  </p:stCondLst>
                                  <p:childTnLst>
                                    <p:set>
                                      <p:cBhvr>
                                        <p:cTn id="127" dur="1" fill="hold">
                                          <p:stCondLst>
                                            <p:cond delay="0"/>
                                          </p:stCondLst>
                                        </p:cTn>
                                        <p:tgtEl>
                                          <p:spTgt spid="51"/>
                                        </p:tgtEl>
                                        <p:attrNameLst>
                                          <p:attrName>style.visibility</p:attrName>
                                        </p:attrNameLst>
                                      </p:cBhvr>
                                      <p:to>
                                        <p:strVal val="visible"/>
                                      </p:to>
                                    </p:set>
                                  </p:childTnLst>
                                </p:cTn>
                              </p:par>
                            </p:childTnLst>
                          </p:cTn>
                        </p:par>
                        <p:par>
                          <p:cTn id="128" fill="hold">
                            <p:stCondLst>
                              <p:cond delay="13500"/>
                            </p:stCondLst>
                            <p:childTnLst>
                              <p:par>
                                <p:cTn id="129" presetID="1" presetClass="entr" presetSubtype="0" fill="hold" nodeType="afterEffect">
                                  <p:stCondLst>
                                    <p:cond delay="500"/>
                                  </p:stCondLst>
                                  <p:childTnLst>
                                    <p:set>
                                      <p:cBhvr>
                                        <p:cTn id="13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241280" cy="1609344"/>
          </a:xfrm>
        </p:spPr>
        <p:txBody>
          <a:bodyPr/>
          <a:lstStyle/>
          <a:p>
            <a:r>
              <a:rPr lang="en-US" cap="small" dirty="0" smtClean="0"/>
              <a:t>The Relations With Local Senates Committee</a:t>
            </a:r>
            <a:endParaRPr lang="en-US" cap="small" dirty="0"/>
          </a:p>
        </p:txBody>
      </p:sp>
      <p:sp>
        <p:nvSpPr>
          <p:cNvPr id="5" name="Content Placeholder 4"/>
          <p:cNvSpPr>
            <a:spLocks noGrp="1"/>
          </p:cNvSpPr>
          <p:nvPr>
            <p:ph sz="half" idx="1"/>
          </p:nvPr>
        </p:nvSpPr>
        <p:spPr/>
        <p:txBody>
          <a:bodyPr>
            <a:normAutofit lnSpcReduction="10000"/>
          </a:bodyPr>
          <a:lstStyle/>
          <a:p>
            <a:r>
              <a:rPr lang="en-US" dirty="0"/>
              <a:t>Kale </a:t>
            </a:r>
            <a:r>
              <a:rPr lang="en-US" dirty="0" smtClean="0"/>
              <a:t>Braden, </a:t>
            </a:r>
          </a:p>
          <a:p>
            <a:pPr lvl="1"/>
            <a:r>
              <a:rPr lang="en-US" dirty="0" smtClean="0"/>
              <a:t>Cosumnes River College, Theatre </a:t>
            </a:r>
            <a:r>
              <a:rPr lang="en-US" dirty="0"/>
              <a:t>Arts</a:t>
            </a:r>
          </a:p>
          <a:p>
            <a:r>
              <a:rPr lang="en-US" dirty="0"/>
              <a:t>Dan </a:t>
            </a:r>
            <a:r>
              <a:rPr lang="en-US" dirty="0" smtClean="0"/>
              <a:t>Crump, </a:t>
            </a:r>
          </a:p>
          <a:p>
            <a:pPr lvl="1"/>
            <a:r>
              <a:rPr lang="en-US" dirty="0" smtClean="0"/>
              <a:t>American </a:t>
            </a:r>
            <a:r>
              <a:rPr lang="en-US" dirty="0"/>
              <a:t>River </a:t>
            </a:r>
            <a:r>
              <a:rPr lang="en-US" dirty="0" smtClean="0"/>
              <a:t>College, Library </a:t>
            </a:r>
            <a:r>
              <a:rPr lang="en-US" dirty="0"/>
              <a:t>Science</a:t>
            </a:r>
          </a:p>
          <a:p>
            <a:r>
              <a:rPr lang="en-US" dirty="0"/>
              <a:t>Eve Adler</a:t>
            </a:r>
          </a:p>
          <a:p>
            <a:pPr lvl="1"/>
            <a:r>
              <a:rPr lang="en-US" dirty="0"/>
              <a:t>Santa Monica </a:t>
            </a:r>
            <a:r>
              <a:rPr lang="en-US" dirty="0" smtClean="0"/>
              <a:t>College, Health </a:t>
            </a:r>
            <a:r>
              <a:rPr lang="en-US" dirty="0"/>
              <a:t>Sciences</a:t>
            </a:r>
          </a:p>
          <a:p>
            <a:r>
              <a:rPr lang="en-US" dirty="0"/>
              <a:t>Maria </a:t>
            </a:r>
            <a:r>
              <a:rPr lang="en-US" dirty="0" err="1" smtClean="0"/>
              <a:t>Biddenback</a:t>
            </a:r>
            <a:endParaRPr lang="en-US" dirty="0"/>
          </a:p>
          <a:p>
            <a:pPr lvl="1"/>
            <a:r>
              <a:rPr lang="en-US" dirty="0" smtClean="0"/>
              <a:t>Napa </a:t>
            </a:r>
            <a:r>
              <a:rPr lang="en-US" dirty="0"/>
              <a:t>Valley </a:t>
            </a:r>
            <a:r>
              <a:rPr lang="en-US" dirty="0" smtClean="0"/>
              <a:t>College, Nursing</a:t>
            </a:r>
            <a:endParaRPr lang="en-US" dirty="0"/>
          </a:p>
          <a:p>
            <a:r>
              <a:rPr lang="en-US" dirty="0"/>
              <a:t>Matt </a:t>
            </a:r>
            <a:r>
              <a:rPr lang="en-US" dirty="0" smtClean="0"/>
              <a:t>Clark</a:t>
            </a:r>
          </a:p>
          <a:p>
            <a:pPr lvl="1"/>
            <a:r>
              <a:rPr lang="en-US" dirty="0" smtClean="0"/>
              <a:t>Woodland </a:t>
            </a:r>
            <a:r>
              <a:rPr lang="en-US" dirty="0"/>
              <a:t>Community </a:t>
            </a:r>
            <a:r>
              <a:rPr lang="en-US" dirty="0" smtClean="0"/>
              <a:t>College, Mathematics </a:t>
            </a:r>
            <a:r>
              <a:rPr lang="en-US" dirty="0"/>
              <a:t>&amp; Statistics</a:t>
            </a:r>
          </a:p>
          <a:p>
            <a:endParaRPr lang="en-US" dirty="0"/>
          </a:p>
        </p:txBody>
      </p:sp>
      <p:sp>
        <p:nvSpPr>
          <p:cNvPr id="6" name="Content Placeholder 5"/>
          <p:cNvSpPr>
            <a:spLocks noGrp="1"/>
          </p:cNvSpPr>
          <p:nvPr>
            <p:ph sz="half" idx="2"/>
          </p:nvPr>
        </p:nvSpPr>
        <p:spPr/>
        <p:txBody>
          <a:bodyPr>
            <a:normAutofit lnSpcReduction="10000"/>
          </a:bodyPr>
          <a:lstStyle/>
          <a:p>
            <a:r>
              <a:rPr lang="en-US" dirty="0"/>
              <a:t>Sam Foster</a:t>
            </a:r>
          </a:p>
          <a:p>
            <a:pPr lvl="1"/>
            <a:r>
              <a:rPr lang="en-US" dirty="0"/>
              <a:t>Fullerton College, Chemistry</a:t>
            </a:r>
          </a:p>
          <a:p>
            <a:r>
              <a:rPr lang="en-US" dirty="0"/>
              <a:t>Buran </a:t>
            </a:r>
            <a:r>
              <a:rPr lang="en-US" dirty="0" err="1"/>
              <a:t>Haidar</a:t>
            </a:r>
            <a:endParaRPr lang="en-US" dirty="0"/>
          </a:p>
          <a:p>
            <a:pPr lvl="1"/>
            <a:r>
              <a:rPr lang="en-US" dirty="0"/>
              <a:t>San Diego Miramar College, Biology</a:t>
            </a:r>
          </a:p>
          <a:p>
            <a:r>
              <a:rPr lang="en-US" dirty="0"/>
              <a:t>Kathy </a:t>
            </a:r>
            <a:r>
              <a:rPr lang="en-US" dirty="0" err="1"/>
              <a:t>Oborn</a:t>
            </a:r>
            <a:endParaRPr lang="en-US" dirty="0"/>
          </a:p>
          <a:p>
            <a:pPr lvl="1"/>
            <a:r>
              <a:rPr lang="en-US" dirty="0"/>
              <a:t>Los Angeles Pierce College, Criminal Justice</a:t>
            </a:r>
          </a:p>
          <a:p>
            <a:r>
              <a:rPr lang="en-US" dirty="0" err="1"/>
              <a:t>Cleavon</a:t>
            </a:r>
            <a:r>
              <a:rPr lang="en-US" dirty="0"/>
              <a:t> Smith</a:t>
            </a:r>
          </a:p>
          <a:p>
            <a:pPr lvl="1"/>
            <a:r>
              <a:rPr lang="en-US" dirty="0"/>
              <a:t>Berkeley City College, English</a:t>
            </a:r>
          </a:p>
          <a:p>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2</a:t>
            </a:fld>
            <a:endParaRPr lang="en-US"/>
          </a:p>
        </p:txBody>
      </p:sp>
    </p:spTree>
    <p:extLst>
      <p:ext uri="{BB962C8B-B14F-4D97-AF65-F5344CB8AC3E}">
        <p14:creationId xmlns:p14="http://schemas.microsoft.com/office/powerpoint/2010/main" val="7960618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4632"/>
            <a:ext cx="10518648" cy="1609344"/>
          </a:xfrm>
        </p:spPr>
        <p:txBody>
          <a:bodyPr/>
          <a:lstStyle/>
          <a:p>
            <a:r>
              <a:rPr lang="en-US" dirty="0" smtClean="0"/>
              <a:t>Services: Accreditation Resource Teams</a:t>
            </a:r>
            <a:endParaRPr lang="en-US" dirty="0"/>
          </a:p>
        </p:txBody>
      </p:sp>
      <p:sp>
        <p:nvSpPr>
          <p:cNvPr id="3" name="Content Placeholder 2"/>
          <p:cNvSpPr>
            <a:spLocks noGrp="1"/>
          </p:cNvSpPr>
          <p:nvPr>
            <p:ph idx="1"/>
          </p:nvPr>
        </p:nvSpPr>
        <p:spPr/>
        <p:txBody>
          <a:bodyPr>
            <a:normAutofit fontScale="85000" lnSpcReduction="10000"/>
          </a:bodyPr>
          <a:lstStyle/>
          <a:p>
            <a:r>
              <a:rPr lang="en-US" dirty="0"/>
              <a:t>As a new service to local academic senates, the Accreditation Resource Teams will provide a direct and custom-made response to the needs of local academic senates concerning issues around the 10+1. </a:t>
            </a:r>
            <a:endParaRPr lang="en-US" dirty="0" smtClean="0"/>
          </a:p>
          <a:p>
            <a:pPr lvl="1"/>
            <a:r>
              <a:rPr lang="en-US" dirty="0" smtClean="0"/>
              <a:t>This </a:t>
            </a:r>
            <a:r>
              <a:rPr lang="en-US" dirty="0"/>
              <a:t>is in contrast to the multi-college plenary, institutes and regional trainings provided by the Academic Senate</a:t>
            </a:r>
            <a:r>
              <a:rPr lang="en-US" dirty="0" smtClean="0"/>
              <a:t>.</a:t>
            </a:r>
          </a:p>
          <a:p>
            <a:r>
              <a:rPr lang="en-US" dirty="0" smtClean="0"/>
              <a:t> </a:t>
            </a:r>
            <a:r>
              <a:rPr lang="en-US" dirty="0"/>
              <a:t>These teams consider the problem statement developed by the local senate regarding an issue, and then create training and potential solution options adapted to the requesting college culture and student populations based upon Academic Senate positions and papers.</a:t>
            </a:r>
          </a:p>
        </p:txBody>
      </p:sp>
      <p:sp>
        <p:nvSpPr>
          <p:cNvPr id="4" name="Slide Number Placeholder 3"/>
          <p:cNvSpPr>
            <a:spLocks noGrp="1"/>
          </p:cNvSpPr>
          <p:nvPr>
            <p:ph type="sldNum" sz="quarter" idx="12"/>
          </p:nvPr>
        </p:nvSpPr>
        <p:spPr/>
        <p:txBody>
          <a:bodyPr/>
          <a:lstStyle/>
          <a:p>
            <a:fld id="{71B7BAC7-FE87-40F6-AA24-4F4685D1B022}" type="slidenum">
              <a:rPr lang="en-US" smtClean="0"/>
              <a:t>20</a:t>
            </a:fld>
            <a:endParaRPr lang="en-US"/>
          </a:p>
        </p:txBody>
      </p:sp>
    </p:spTree>
    <p:extLst>
      <p:ext uri="{BB962C8B-B14F-4D97-AF65-F5344CB8AC3E}">
        <p14:creationId xmlns:p14="http://schemas.microsoft.com/office/powerpoint/2010/main" val="400993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Technical Assistance</a:t>
            </a:r>
            <a:endParaRPr lang="en-US" dirty="0"/>
          </a:p>
        </p:txBody>
      </p:sp>
      <p:sp>
        <p:nvSpPr>
          <p:cNvPr id="3" name="Content Placeholder 2"/>
          <p:cNvSpPr>
            <a:spLocks noGrp="1"/>
          </p:cNvSpPr>
          <p:nvPr>
            <p:ph idx="1"/>
          </p:nvPr>
        </p:nvSpPr>
        <p:spPr/>
        <p:txBody>
          <a:bodyPr/>
          <a:lstStyle/>
          <a:p>
            <a:r>
              <a:rPr lang="en-US" dirty="0" smtClean="0"/>
              <a:t>A </a:t>
            </a:r>
            <a:r>
              <a:rPr lang="en-US" dirty="0"/>
              <a:t>Joint Program of the Academic Senate and Community College </a:t>
            </a:r>
            <a:r>
              <a:rPr lang="en-US" dirty="0" smtClean="0"/>
              <a:t>League</a:t>
            </a:r>
          </a:p>
          <a:p>
            <a:r>
              <a:rPr lang="en-US" dirty="0" smtClean="0"/>
              <a:t>Visit must be supported by both the administration and Senate</a:t>
            </a:r>
          </a:p>
          <a:p>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21</a:t>
            </a:fld>
            <a:endParaRPr lang="en-US"/>
          </a:p>
        </p:txBody>
      </p:sp>
    </p:spTree>
    <p:extLst>
      <p:ext uri="{BB962C8B-B14F-4D97-AF65-F5344CB8AC3E}">
        <p14:creationId xmlns:p14="http://schemas.microsoft.com/office/powerpoint/2010/main" val="178324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Other visits</a:t>
            </a:r>
            <a:endParaRPr lang="en-US" dirty="0"/>
          </a:p>
        </p:txBody>
      </p:sp>
      <p:sp>
        <p:nvSpPr>
          <p:cNvPr id="3" name="Content Placeholder 2"/>
          <p:cNvSpPr>
            <a:spLocks noGrp="1"/>
          </p:cNvSpPr>
          <p:nvPr>
            <p:ph idx="1"/>
          </p:nvPr>
        </p:nvSpPr>
        <p:spPr/>
        <p:txBody>
          <a:bodyPr/>
          <a:lstStyle/>
          <a:p>
            <a:r>
              <a:rPr lang="en-US" dirty="0" smtClean="0"/>
              <a:t>Budget Process</a:t>
            </a:r>
          </a:p>
          <a:p>
            <a:r>
              <a:rPr lang="en-US" dirty="0" smtClean="0"/>
              <a:t>Curriculum</a:t>
            </a:r>
          </a:p>
          <a:p>
            <a:r>
              <a:rPr lang="en-US" dirty="0" smtClean="0"/>
              <a:t>Disciplines List</a:t>
            </a:r>
          </a:p>
          <a:p>
            <a:r>
              <a:rPr lang="en-US" dirty="0" smtClean="0"/>
              <a:t>Equivalence</a:t>
            </a:r>
          </a:p>
          <a:p>
            <a:r>
              <a:rPr lang="en-US" dirty="0" smtClean="0"/>
              <a:t>Minimum Qualification</a:t>
            </a:r>
          </a:p>
          <a:p>
            <a:r>
              <a:rPr lang="en-US" dirty="0" smtClean="0"/>
              <a:t>Participatory Governance</a:t>
            </a:r>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22</a:t>
            </a:fld>
            <a:endParaRPr lang="en-US"/>
          </a:p>
        </p:txBody>
      </p:sp>
    </p:spTree>
    <p:extLst>
      <p:ext uri="{BB962C8B-B14F-4D97-AF65-F5344CB8AC3E}">
        <p14:creationId xmlns:p14="http://schemas.microsoft.com/office/powerpoint/2010/main" val="208860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Requesting Services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1B7BAC7-FE87-40F6-AA24-4F4685D1B022}" type="slidenum">
              <a:rPr lang="en-US" smtClean="0"/>
              <a:t>23</a:t>
            </a:fld>
            <a:endParaRPr lang="en-US"/>
          </a:p>
        </p:txBody>
      </p:sp>
      <p:pic>
        <p:nvPicPr>
          <p:cNvPr id="5" name="Picture 4"/>
          <p:cNvPicPr>
            <a:picLocks noChangeAspect="1"/>
          </p:cNvPicPr>
          <p:nvPr/>
        </p:nvPicPr>
        <p:blipFill>
          <a:blip r:embed="rId2"/>
          <a:stretch>
            <a:fillRect/>
          </a:stretch>
        </p:blipFill>
        <p:spPr>
          <a:xfrm>
            <a:off x="947057" y="2011011"/>
            <a:ext cx="5806168" cy="42715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362" y="1626649"/>
            <a:ext cx="4874806" cy="4545551"/>
          </a:xfrm>
          <a:prstGeom prst="rect">
            <a:avLst/>
          </a:prstGeom>
        </p:spPr>
      </p:pic>
    </p:spTree>
    <p:extLst>
      <p:ext uri="{BB962C8B-B14F-4D97-AF65-F5344CB8AC3E}">
        <p14:creationId xmlns:p14="http://schemas.microsoft.com/office/powerpoint/2010/main" val="161407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1B7BAC7-FE87-40F6-AA24-4F4685D1B022}" type="slidenum">
              <a:rPr lang="en-US" smtClean="0"/>
              <a:t>24</a:t>
            </a:fld>
            <a:endParaRPr lang="en-US"/>
          </a:p>
        </p:txBody>
      </p:sp>
      <p:pic>
        <p:nvPicPr>
          <p:cNvPr id="2050" name="Picture 2" descr="http://www.yeovilpress.co.uk/media/c/blg/4938/1397564830/r/695/466/south-somerset-news-any-questions-in-ch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151" y="2665222"/>
            <a:ext cx="42862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244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9848" y="484632"/>
            <a:ext cx="10283952" cy="1609344"/>
          </a:xfrm>
        </p:spPr>
        <p:txBody>
          <a:bodyPr/>
          <a:lstStyle/>
          <a:p>
            <a:r>
              <a:rPr lang="en-US" cap="small" dirty="0" smtClean="0"/>
              <a:t>The Relations With Local Senates Committee</a:t>
            </a:r>
            <a:endParaRPr lang="en-US" cap="small" dirty="0"/>
          </a:p>
        </p:txBody>
      </p:sp>
      <p:sp>
        <p:nvSpPr>
          <p:cNvPr id="6" name="Content Placeholder 5"/>
          <p:cNvSpPr>
            <a:spLocks noGrp="1"/>
          </p:cNvSpPr>
          <p:nvPr>
            <p:ph idx="1"/>
          </p:nvPr>
        </p:nvSpPr>
        <p:spPr/>
        <p:txBody>
          <a:bodyPr>
            <a:normAutofit/>
          </a:bodyPr>
          <a:lstStyle/>
          <a:p>
            <a:r>
              <a:rPr lang="en-US" dirty="0"/>
              <a:t>The Relations with Local Senates Committee serves to </a:t>
            </a:r>
            <a:r>
              <a:rPr lang="en-US" dirty="0" smtClean="0"/>
              <a:t>augment </a:t>
            </a:r>
            <a:r>
              <a:rPr lang="en-US" dirty="0"/>
              <a:t>the work of the Executive Committee in its efforts to provide an opportunity to share information on issues of concern at the local and state levels. </a:t>
            </a:r>
            <a:endParaRPr lang="en-US" dirty="0" smtClean="0"/>
          </a:p>
          <a:p>
            <a:r>
              <a:rPr lang="en-US" dirty="0" smtClean="0"/>
              <a:t>While </a:t>
            </a:r>
            <a:r>
              <a:rPr lang="en-US" dirty="0"/>
              <a:t>members </a:t>
            </a:r>
            <a:r>
              <a:rPr lang="en-US" dirty="0" smtClean="0"/>
              <a:t>of the Relations with Local Senates Committee are primarily liaisons </a:t>
            </a:r>
            <a:r>
              <a:rPr lang="en-US" dirty="0"/>
              <a:t>and conduits for information and requests for assistance.</a:t>
            </a:r>
            <a:endParaRPr lang="en-US" dirty="0"/>
          </a:p>
        </p:txBody>
      </p:sp>
    </p:spTree>
    <p:extLst>
      <p:ext uri="{BB962C8B-B14F-4D97-AF65-F5344CB8AC3E}">
        <p14:creationId xmlns:p14="http://schemas.microsoft.com/office/powerpoint/2010/main" val="772911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67127" y="1225296"/>
            <a:ext cx="9870197" cy="3520440"/>
          </a:xfrm>
        </p:spPr>
        <p:txBody>
          <a:bodyPr>
            <a:normAutofit/>
          </a:bodyPr>
          <a:lstStyle/>
          <a:p>
            <a:r>
              <a:rPr lang="en-US" i="1" cap="small" dirty="0" smtClean="0"/>
              <a:t>The Local Senates Handbook</a:t>
            </a:r>
            <a:endParaRPr lang="en-US" i="1" cap="small" dirty="0"/>
          </a:p>
        </p:txBody>
      </p:sp>
      <p:sp>
        <p:nvSpPr>
          <p:cNvPr id="6" name="Text Placeholder 5"/>
          <p:cNvSpPr>
            <a:spLocks noGrp="1"/>
          </p:cNvSpPr>
          <p:nvPr>
            <p:ph type="body" idx="1"/>
          </p:nvPr>
        </p:nvSpPr>
        <p:spPr/>
        <p:txBody>
          <a:bodyPr/>
          <a:lstStyle/>
          <a:p>
            <a:r>
              <a:rPr lang="en-US" dirty="0" smtClean="0"/>
              <a:t>A Substantive Revision</a:t>
            </a:r>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4</a:t>
            </a:fld>
            <a:endParaRPr lang="en-US"/>
          </a:p>
        </p:txBody>
      </p:sp>
    </p:spTree>
    <p:extLst>
      <p:ext uri="{BB962C8B-B14F-4D97-AF65-F5344CB8AC3E}">
        <p14:creationId xmlns:p14="http://schemas.microsoft.com/office/powerpoint/2010/main" val="2884418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History and Context</a:t>
            </a:r>
            <a:endParaRPr lang="en-US" dirty="0"/>
          </a:p>
        </p:txBody>
      </p:sp>
      <p:sp>
        <p:nvSpPr>
          <p:cNvPr id="5" name="Content Placeholder 4"/>
          <p:cNvSpPr>
            <a:spLocks noGrp="1"/>
          </p:cNvSpPr>
          <p:nvPr>
            <p:ph idx="1"/>
          </p:nvPr>
        </p:nvSpPr>
        <p:spPr/>
        <p:txBody>
          <a:bodyPr/>
          <a:lstStyle/>
          <a:p>
            <a:r>
              <a:rPr lang="en-US" dirty="0" smtClean="0"/>
              <a:t>First Introduced in 1996 as the paper:</a:t>
            </a:r>
          </a:p>
          <a:p>
            <a:pPr lvl="1"/>
            <a:r>
              <a:rPr lang="en-US" dirty="0"/>
              <a:t> </a:t>
            </a:r>
            <a:r>
              <a:rPr lang="en-US" i="1" dirty="0"/>
              <a:t>Empowering Local Senates: Roles and Responsibilities of and Strategies for an Effective </a:t>
            </a:r>
            <a:r>
              <a:rPr lang="en-US" i="1" dirty="0" smtClean="0"/>
              <a:t>Senate</a:t>
            </a:r>
          </a:p>
          <a:p>
            <a:r>
              <a:rPr lang="en-US" i="1" dirty="0" smtClean="0"/>
              <a:t>Revised</a:t>
            </a:r>
          </a:p>
          <a:p>
            <a:pPr lvl="1"/>
            <a:r>
              <a:rPr lang="en-US" i="1" dirty="0" smtClean="0"/>
              <a:t>2001-2002</a:t>
            </a:r>
          </a:p>
          <a:p>
            <a:pPr lvl="1"/>
            <a:r>
              <a:rPr lang="en-US" i="1" dirty="0" smtClean="0"/>
              <a:t>2007</a:t>
            </a:r>
          </a:p>
          <a:p>
            <a:pPr lvl="2"/>
            <a:r>
              <a:rPr lang="en-US" i="1" dirty="0" smtClean="0"/>
              <a:t>Moved to an online resource</a:t>
            </a:r>
          </a:p>
          <a:p>
            <a:pPr lvl="2"/>
            <a:r>
              <a:rPr lang="en-US" i="1" dirty="0" smtClean="0"/>
              <a:t>All appendices were lost in the transfer</a:t>
            </a:r>
            <a:endParaRPr lang="en-US" i="1" dirty="0"/>
          </a:p>
        </p:txBody>
      </p:sp>
    </p:spTree>
    <p:extLst>
      <p:ext uri="{BB962C8B-B14F-4D97-AF65-F5344CB8AC3E}">
        <p14:creationId xmlns:p14="http://schemas.microsoft.com/office/powerpoint/2010/main" val="755912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241280" cy="1609344"/>
          </a:xfrm>
        </p:spPr>
        <p:txBody>
          <a:bodyPr>
            <a:normAutofit/>
          </a:bodyPr>
          <a:lstStyle/>
          <a:p>
            <a:r>
              <a:rPr lang="en-US" sz="4800" dirty="0"/>
              <a:t>Strategies and Though Behind Current Revision</a:t>
            </a:r>
          </a:p>
        </p:txBody>
      </p:sp>
      <p:sp>
        <p:nvSpPr>
          <p:cNvPr id="3" name="Content Placeholder 2"/>
          <p:cNvSpPr>
            <a:spLocks noGrp="1"/>
          </p:cNvSpPr>
          <p:nvPr>
            <p:ph idx="1"/>
          </p:nvPr>
        </p:nvSpPr>
        <p:spPr/>
        <p:txBody>
          <a:bodyPr>
            <a:normAutofit lnSpcReduction="10000"/>
          </a:bodyPr>
          <a:lstStyle/>
          <a:p>
            <a:r>
              <a:rPr lang="en-US" dirty="0"/>
              <a:t>Every member of the </a:t>
            </a:r>
            <a:r>
              <a:rPr lang="en-US" dirty="0" smtClean="0"/>
              <a:t>Relations With Local Senates Committee </a:t>
            </a:r>
            <a:r>
              <a:rPr lang="en-US" dirty="0"/>
              <a:t>was in </a:t>
            </a:r>
            <a:r>
              <a:rPr lang="en-US" dirty="0" smtClean="0"/>
              <a:t>their second year of being a Senate President</a:t>
            </a:r>
          </a:p>
          <a:p>
            <a:pPr lvl="1"/>
            <a:r>
              <a:rPr lang="en-US" dirty="0" smtClean="0"/>
              <a:t>“What I wish I had known two years ago!”</a:t>
            </a:r>
          </a:p>
          <a:p>
            <a:r>
              <a:rPr lang="en-US" dirty="0" smtClean="0"/>
              <a:t>Updating material</a:t>
            </a:r>
          </a:p>
          <a:p>
            <a:pPr lvl="1"/>
            <a:r>
              <a:rPr lang="en-US" dirty="0" smtClean="0"/>
              <a:t>Some of the sections still referred to programs or legislation which sun set years ago</a:t>
            </a:r>
          </a:p>
          <a:p>
            <a:r>
              <a:rPr lang="en-US" dirty="0" smtClean="0"/>
              <a:t>Converting from a “Paper” model to a “Living Document” model</a:t>
            </a:r>
            <a:endParaRPr lang="en-US" dirty="0"/>
          </a:p>
          <a:p>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6</a:t>
            </a:fld>
            <a:endParaRPr lang="en-US"/>
          </a:p>
        </p:txBody>
      </p:sp>
    </p:spTree>
    <p:extLst>
      <p:ext uri="{BB962C8B-B14F-4D97-AF65-F5344CB8AC3E}">
        <p14:creationId xmlns:p14="http://schemas.microsoft.com/office/powerpoint/2010/main" val="21365321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Strategies and Though Behind Current Revision</a:t>
            </a:r>
            <a:endParaRPr lang="en-US" sz="4800" dirty="0"/>
          </a:p>
        </p:txBody>
      </p:sp>
      <p:sp>
        <p:nvSpPr>
          <p:cNvPr id="3" name="Content Placeholder 2"/>
          <p:cNvSpPr>
            <a:spLocks noGrp="1"/>
          </p:cNvSpPr>
          <p:nvPr>
            <p:ph idx="1"/>
          </p:nvPr>
        </p:nvSpPr>
        <p:spPr>
          <a:xfrm>
            <a:off x="1069848" y="2121408"/>
            <a:ext cx="10283952" cy="4050792"/>
          </a:xfrm>
        </p:spPr>
        <p:txBody>
          <a:bodyPr/>
          <a:lstStyle/>
          <a:p>
            <a:r>
              <a:rPr lang="en-US" dirty="0" smtClean="0"/>
              <a:t>Dual Use Document</a:t>
            </a:r>
          </a:p>
          <a:p>
            <a:pPr lvl="1"/>
            <a:r>
              <a:rPr lang="en-US" dirty="0" smtClean="0"/>
              <a:t>“Cover to cover” readers verses “Problem Solver” readers</a:t>
            </a:r>
          </a:p>
          <a:p>
            <a:r>
              <a:rPr lang="en-US" dirty="0" smtClean="0"/>
              <a:t>Give the tools to find resources rather than static information</a:t>
            </a:r>
          </a:p>
          <a:p>
            <a:pPr lvl="1"/>
            <a:r>
              <a:rPr lang="en-US" dirty="0" smtClean="0"/>
              <a:t>Title 5 changes—Senate leaders need to know how to find current information</a:t>
            </a:r>
          </a:p>
          <a:p>
            <a:r>
              <a:rPr lang="en-US" dirty="0" smtClean="0"/>
              <a:t>“Effective Practices” not “Best Practices”</a:t>
            </a:r>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7</a:t>
            </a:fld>
            <a:endParaRPr lang="en-US"/>
          </a:p>
        </p:txBody>
      </p:sp>
    </p:spTree>
    <p:extLst>
      <p:ext uri="{BB962C8B-B14F-4D97-AF65-F5344CB8AC3E}">
        <p14:creationId xmlns:p14="http://schemas.microsoft.com/office/powerpoint/2010/main" val="1176282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Handbook: The Revision</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71B7BAC7-FE87-40F6-AA24-4F4685D1B022}" type="slidenum">
              <a:rPr lang="en-US" smtClean="0"/>
              <a:t>8</a:t>
            </a:fld>
            <a:endParaRPr lang="en-US"/>
          </a:p>
        </p:txBody>
      </p:sp>
    </p:spTree>
    <p:extLst>
      <p:ext uri="{BB962C8B-B14F-4D97-AF65-F5344CB8AC3E}">
        <p14:creationId xmlns:p14="http://schemas.microsoft.com/office/powerpoint/2010/main" val="3930950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Changed?</a:t>
            </a:r>
            <a:endParaRPr lang="en-US" dirty="0"/>
          </a:p>
        </p:txBody>
      </p:sp>
      <p:sp>
        <p:nvSpPr>
          <p:cNvPr id="3" name="Content Placeholder 2"/>
          <p:cNvSpPr>
            <a:spLocks noGrp="1"/>
          </p:cNvSpPr>
          <p:nvPr>
            <p:ph idx="1"/>
          </p:nvPr>
        </p:nvSpPr>
        <p:spPr/>
        <p:txBody>
          <a:bodyPr>
            <a:normAutofit/>
          </a:bodyPr>
          <a:lstStyle/>
          <a:p>
            <a:pPr lvl="0"/>
            <a:r>
              <a:rPr lang="en-US" dirty="0"/>
              <a:t>Added in sections on accreditation and the senate (absent in the 2007 version)</a:t>
            </a:r>
          </a:p>
          <a:p>
            <a:pPr lvl="0"/>
            <a:r>
              <a:rPr lang="en-US" dirty="0" smtClean="0"/>
              <a:t>Added </a:t>
            </a:r>
            <a:r>
              <a:rPr lang="en-US" dirty="0"/>
              <a:t>in a </a:t>
            </a:r>
            <a:r>
              <a:rPr lang="en-US" i="1" dirty="0" smtClean="0"/>
              <a:t>Table </a:t>
            </a:r>
            <a:r>
              <a:rPr lang="en-US" i="1" dirty="0"/>
              <a:t>of </a:t>
            </a:r>
            <a:r>
              <a:rPr lang="en-US" i="1" dirty="0" smtClean="0"/>
              <a:t>Contents </a:t>
            </a:r>
            <a:r>
              <a:rPr lang="en-US" dirty="0"/>
              <a:t>and </a:t>
            </a:r>
            <a:r>
              <a:rPr lang="en-US" i="1" dirty="0"/>
              <a:t>Index</a:t>
            </a:r>
            <a:r>
              <a:rPr lang="en-US" dirty="0"/>
              <a:t> to aid users in finding </a:t>
            </a:r>
            <a:r>
              <a:rPr lang="en-US" dirty="0" smtClean="0"/>
              <a:t>specific information </a:t>
            </a:r>
            <a:r>
              <a:rPr lang="en-US" dirty="0"/>
              <a:t>that they need.</a:t>
            </a:r>
          </a:p>
          <a:p>
            <a:pPr lvl="0"/>
            <a:r>
              <a:rPr lang="en-US" dirty="0"/>
              <a:t>Created a “Works Cited” page with links to all of the supporting documents.</a:t>
            </a:r>
          </a:p>
          <a:p>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9</a:t>
            </a:fld>
            <a:endParaRPr lang="en-US"/>
          </a:p>
        </p:txBody>
      </p:sp>
    </p:spTree>
    <p:extLst>
      <p:ext uri="{BB962C8B-B14F-4D97-AF65-F5344CB8AC3E}">
        <p14:creationId xmlns:p14="http://schemas.microsoft.com/office/powerpoint/2010/main" val="4285304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A1AFEDE-5CAF-4D05-AC35-0F55C5366E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TC103090434[[fn=Wood Type]]</Template>
  <TotalTime>0</TotalTime>
  <Words>1077</Words>
  <Application>Microsoft Office PowerPoint</Application>
  <PresentationFormat>Widescreen</PresentationFormat>
  <Paragraphs>143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Rockwell</vt:lpstr>
      <vt:lpstr>Rockwell Condensed</vt:lpstr>
      <vt:lpstr>Wingdings</vt:lpstr>
      <vt:lpstr>Wood Type</vt:lpstr>
      <vt:lpstr>What Can the Senate Do For You: The Local Senates Handbook, Resources, &amp; Visits</vt:lpstr>
      <vt:lpstr>The Relations With Local Senates Committee</vt:lpstr>
      <vt:lpstr>The Relations With Local Senates Committee</vt:lpstr>
      <vt:lpstr>The Local Senates Handbook</vt:lpstr>
      <vt:lpstr>History and Context</vt:lpstr>
      <vt:lpstr>Strategies and Though Behind Current Revision</vt:lpstr>
      <vt:lpstr>Strategies and Though Behind Current Revision</vt:lpstr>
      <vt:lpstr>Handbook: The Revision</vt:lpstr>
      <vt:lpstr>What has Changed?</vt:lpstr>
      <vt:lpstr>What Has Been Added?</vt:lpstr>
      <vt:lpstr>What Has Been Added?</vt:lpstr>
      <vt:lpstr>What about the Structure?</vt:lpstr>
      <vt:lpstr>The Layout</vt:lpstr>
      <vt:lpstr>The Layout </vt:lpstr>
      <vt:lpstr>The Layout </vt:lpstr>
      <vt:lpstr>The Layout </vt:lpstr>
      <vt:lpstr>Other Resources</vt:lpstr>
      <vt:lpstr>Services: Local Senate Visits </vt:lpstr>
      <vt:lpstr>PowerPoint Presentation</vt:lpstr>
      <vt:lpstr>Services: Accreditation Resource Teams</vt:lpstr>
      <vt:lpstr>Services: Technical Assistance</vt:lpstr>
      <vt:lpstr>Services: Other visits</vt:lpstr>
      <vt:lpstr>Requesting Services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2014-10-26T18:42:36Z</dcterms:created>
  <dcterms:modified xsi:type="dcterms:W3CDTF">2015-04-07T17:42:38Z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TC034605089991</vt:lpwstr>
  </property>
</Properties>
</file>