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7" r:id="rId2"/>
    <p:sldId id="258" r:id="rId3"/>
    <p:sldId id="260" r:id="rId4"/>
    <p:sldId id="262" r:id="rId5"/>
    <p:sldId id="263" r:id="rId6"/>
    <p:sldId id="264" r:id="rId7"/>
    <p:sldId id="268" r:id="rId8"/>
    <p:sldId id="269" r:id="rId9"/>
    <p:sldId id="270" r:id="rId10"/>
    <p:sldId id="271" r:id="rId11"/>
    <p:sldId id="272" r:id="rId12"/>
    <p:sldId id="265" r:id="rId13"/>
    <p:sldId id="266" r:id="rId14"/>
    <p:sldId id="274" r:id="rId15"/>
    <p:sldId id="267" r:id="rId16"/>
    <p:sldId id="273" r:id="rId17"/>
    <p:sldId id="261" r:id="rId18"/>
    <p:sldId id="275" r:id="rId19"/>
    <p:sldId id="259"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8"/>
    <p:restoredTop sz="96098"/>
  </p:normalViewPr>
  <p:slideViewPr>
    <p:cSldViewPr snapToGrid="0" snapToObjects="1">
      <p:cViewPr varScale="1">
        <p:scale>
          <a:sx n="67" d="100"/>
          <a:sy n="67" d="100"/>
        </p:scale>
        <p:origin x="560" y="56"/>
      </p:cViewPr>
      <p:guideLst/>
    </p:cSldViewPr>
  </p:slideViewPr>
  <p:notesTextViewPr>
    <p:cViewPr>
      <p:scale>
        <a:sx n="1" d="1"/>
        <a:sy n="1" d="1"/>
      </p:scale>
      <p:origin x="0" y="0"/>
    </p:cViewPr>
  </p:notesTextViewPr>
  <p:notesViewPr>
    <p:cSldViewPr snapToGrid="0" snapToObjects="1">
      <p:cViewPr varScale="1">
        <p:scale>
          <a:sx n="126" d="100"/>
          <a:sy n="126" d="100"/>
        </p:scale>
        <p:origin x="38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C2DA11C-22B2-444F-859B-B922DB7ECEBD}" type="datetimeFigureOut">
              <a:rPr lang="en-US"/>
              <a:pPr>
                <a:defRPr/>
              </a:pPr>
              <a:t>6/9/2022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1363FE-366A-A847-B808-8437B7652F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B831EF-491A-FF4E-B652-B7D2F144B111}" type="datetimeFigureOut">
              <a:rPr lang="en-US"/>
              <a:pPr>
                <a:defRPr/>
              </a:pPr>
              <a:t>6/9/2022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CAE0223-DC7C-2647-A24D-8CDA919B27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72670" y="382773"/>
            <a:ext cx="4549215" cy="6095974"/>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1364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10F08-0671-4E49-8545-B0D8DEC2AD88}"/>
              </a:ext>
            </a:extLst>
          </p:cNvPr>
          <p:cNvPicPr>
            <a:picLocks noChangeAspect="1"/>
          </p:cNvPicPr>
          <p:nvPr userDrawn="1"/>
        </p:nvPicPr>
        <p:blipFill>
          <a:blip r:embed="rId2"/>
          <a:stretch>
            <a:fillRect/>
          </a:stretch>
        </p:blipFill>
        <p:spPr>
          <a:xfrm>
            <a:off x="0" y="-23658"/>
            <a:ext cx="4008438" cy="6924365"/>
          </a:xfrm>
          <a:prstGeom prst="rect">
            <a:avLst/>
          </a:prstGeom>
          <a:effectLst>
            <a:outerShdw blurRad="190500" dist="38100" algn="l" rotWithShape="0">
              <a:prstClr val="black">
                <a:alpha val="40000"/>
              </a:prstClr>
            </a:outerShdw>
          </a:effectLst>
        </p:spPr>
      </p:pic>
      <p:sp>
        <p:nvSpPr>
          <p:cNvPr id="9" name="Rectangle 8">
            <a:extLst>
              <a:ext uri="{FF2B5EF4-FFF2-40B4-BE49-F238E27FC236}">
                <a16:creationId xmlns:a16="http://schemas.microsoft.com/office/drawing/2014/main" id="{C4474ECD-8CAB-FB43-9D12-0BB1BDEB21ED}"/>
              </a:ext>
            </a:extLst>
          </p:cNvPr>
          <p:cNvSpPr/>
          <p:nvPr userDrawn="1"/>
        </p:nvSpPr>
        <p:spPr>
          <a:xfrm>
            <a:off x="-1" y="1122218"/>
            <a:ext cx="4008439" cy="4613564"/>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2F3C6C8-BF8B-664B-ADA0-FB156ECBFE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bg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ADB4FC2-5FE0-E842-8D56-785F84A9348F}"/>
              </a:ext>
            </a:extLst>
          </p:cNvPr>
          <p:cNvSpPr>
            <a:spLocks noGrp="1"/>
          </p:cNvSpPr>
          <p:nvPr>
            <p:ph type="sldNum" sz="quarter" idx="10"/>
          </p:nvPr>
        </p:nvSpPr>
        <p:spPr>
          <a:xfrm>
            <a:off x="9890125" y="6356350"/>
            <a:ext cx="1143000" cy="368300"/>
          </a:xfrm>
        </p:spPr>
        <p:txBody>
          <a:bodyPr/>
          <a:lstStyle>
            <a:lvl1pPr>
              <a:defRPr/>
            </a:lvl1pPr>
          </a:lstStyle>
          <a:p>
            <a:pPr>
              <a:defRPr/>
            </a:pPr>
            <a:fld id="{6390F3FB-5C8A-8244-8C82-811ACAA0436B}" type="slidenum">
              <a:rPr lang="en-US" altLang="en-US"/>
              <a:pPr>
                <a:defRPr/>
              </a:pPr>
              <a:t>‹#›</a:t>
            </a:fld>
            <a:endParaRPr lang="en-US" altLang="en-US"/>
          </a:p>
        </p:txBody>
      </p:sp>
      <p:sp>
        <p:nvSpPr>
          <p:cNvPr id="10" name="Rectangle 9">
            <a:extLst>
              <a:ext uri="{FF2B5EF4-FFF2-40B4-BE49-F238E27FC236}">
                <a16:creationId xmlns:a16="http://schemas.microsoft.com/office/drawing/2014/main" id="{2155BC12-71B2-0F45-A78C-DF98620F8CA9}"/>
              </a:ext>
            </a:extLst>
          </p:cNvPr>
          <p:cNvSpPr/>
          <p:nvPr userDrawn="1"/>
        </p:nvSpPr>
        <p:spPr>
          <a:xfrm>
            <a:off x="11490325" y="0"/>
            <a:ext cx="701675" cy="6858000"/>
          </a:xfrm>
          <a:prstGeom prst="rect">
            <a:avLst/>
          </a:prstGeom>
          <a:solidFill>
            <a:srgbClr val="451084"/>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9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6CAF4-AB1F-8C44-8116-7813791BB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59FC4FC-7B65-9444-9AF0-8CE3B66401A2}"/>
              </a:ext>
            </a:extLst>
          </p:cNvPr>
          <p:cNvPicPr>
            <a:picLocks noChangeAspect="1"/>
          </p:cNvPicPr>
          <p:nvPr userDrawn="1"/>
        </p:nvPicPr>
        <p:blipFill>
          <a:blip r:embed="rId3"/>
          <a:stretch>
            <a:fillRect/>
          </a:stretch>
        </p:blipFill>
        <p:spPr>
          <a:xfrm>
            <a:off x="0" y="0"/>
            <a:ext cx="822325" cy="6858000"/>
          </a:xfrm>
          <a:prstGeom prst="rect">
            <a:avLst/>
          </a:prstGeom>
          <a:solidFill>
            <a:schemeClr val="accent5"/>
          </a:solidFill>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7235955-BE84-9547-BDB2-69B7F39943C3}"/>
              </a:ext>
            </a:extLst>
          </p:cNvPr>
          <p:cNvSpPr>
            <a:spLocks noGrp="1"/>
          </p:cNvSpPr>
          <p:nvPr>
            <p:ph type="sldNum" sz="quarter" idx="10"/>
          </p:nvPr>
        </p:nvSpPr>
        <p:spPr/>
        <p:txBody>
          <a:bodyPr/>
          <a:lstStyle>
            <a:lvl1pPr>
              <a:defRPr/>
            </a:lvl1pPr>
          </a:lstStyle>
          <a:p>
            <a:pPr>
              <a:defRPr/>
            </a:pPr>
            <a:fld id="{9F4F8D7E-9877-914C-AE3B-0584178295A0}" type="slidenum">
              <a:rPr lang="en-US" altLang="en-US"/>
              <a:pPr>
                <a:defRPr/>
              </a:pPr>
              <a:t>‹#›</a:t>
            </a:fld>
            <a:endParaRPr lang="en-US" altLang="en-US"/>
          </a:p>
        </p:txBody>
      </p:sp>
    </p:spTree>
    <p:extLst>
      <p:ext uri="{BB962C8B-B14F-4D97-AF65-F5344CB8AC3E}">
        <p14:creationId xmlns:p14="http://schemas.microsoft.com/office/powerpoint/2010/main" val="324261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6CAF4-AB1F-8C44-8116-7813791BB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7235955-BE84-9547-BDB2-69B7F39943C3}"/>
              </a:ext>
            </a:extLst>
          </p:cNvPr>
          <p:cNvSpPr>
            <a:spLocks noGrp="1"/>
          </p:cNvSpPr>
          <p:nvPr>
            <p:ph type="sldNum" sz="quarter" idx="10"/>
          </p:nvPr>
        </p:nvSpPr>
        <p:spPr/>
        <p:txBody>
          <a:bodyPr/>
          <a:lstStyle>
            <a:lvl1pPr>
              <a:defRPr/>
            </a:lvl1pPr>
          </a:lstStyle>
          <a:p>
            <a:pPr>
              <a:defRPr/>
            </a:pPr>
            <a:fld id="{9F4F8D7E-9877-914C-AE3B-0584178295A0}" type="slidenum">
              <a:rPr lang="en-US" altLang="en-US"/>
              <a:pPr>
                <a:defRPr/>
              </a:pPr>
              <a:t>‹#›</a:t>
            </a:fld>
            <a:endParaRPr lang="en-US" altLang="en-US"/>
          </a:p>
        </p:txBody>
      </p:sp>
      <p:pic>
        <p:nvPicPr>
          <p:cNvPr id="9" name="Picture 8">
            <a:extLst>
              <a:ext uri="{FF2B5EF4-FFF2-40B4-BE49-F238E27FC236}">
                <a16:creationId xmlns:a16="http://schemas.microsoft.com/office/drawing/2014/main" id="{BE2819D1-8100-4245-8BF8-A6586B28A0C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277638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4CFF2B-FFA0-9F4D-B756-87CB6F6B2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E9655FD-7E4C-9D43-B79A-4CABB33FAAC0}"/>
              </a:ext>
            </a:extLst>
          </p:cNvPr>
          <p:cNvSpPr>
            <a:spLocks noGrp="1"/>
          </p:cNvSpPr>
          <p:nvPr>
            <p:ph type="sldNum" sz="quarter" idx="10"/>
          </p:nvPr>
        </p:nvSpPr>
        <p:spPr/>
        <p:txBody>
          <a:bodyPr/>
          <a:lstStyle>
            <a:lvl1pPr>
              <a:defRPr/>
            </a:lvl1pPr>
          </a:lstStyle>
          <a:p>
            <a:pPr>
              <a:defRPr/>
            </a:pPr>
            <a:fld id="{0A71591C-5F3D-B54C-8468-8173C62E9969}" type="slidenum">
              <a:rPr lang="en-US" altLang="en-US"/>
              <a:pPr>
                <a:defRPr/>
              </a:pPr>
              <a:t>‹#›</a:t>
            </a:fld>
            <a:endParaRPr lang="en-US" altLang="en-US"/>
          </a:p>
        </p:txBody>
      </p:sp>
      <p:pic>
        <p:nvPicPr>
          <p:cNvPr id="7" name="Picture 6">
            <a:extLst>
              <a:ext uri="{FF2B5EF4-FFF2-40B4-BE49-F238E27FC236}">
                <a16:creationId xmlns:a16="http://schemas.microsoft.com/office/drawing/2014/main" id="{0FD5E8FE-4F5F-DF4C-A207-8CAAFCB36954}"/>
              </a:ext>
            </a:extLst>
          </p:cNvPr>
          <p:cNvPicPr>
            <a:picLocks noChangeAspect="1"/>
          </p:cNvPicPr>
          <p:nvPr userDrawn="1"/>
        </p:nvPicPr>
        <p:blipFill>
          <a:blip r:embed="rId3"/>
          <a:stretch>
            <a:fillRect/>
          </a:stretch>
        </p:blipFill>
        <p:spPr>
          <a:xfrm>
            <a:off x="0" y="0"/>
            <a:ext cx="822325" cy="6858000"/>
          </a:xfrm>
          <a:prstGeom prst="rect">
            <a:avLst/>
          </a:prstGeom>
          <a:solidFill>
            <a:schemeClr val="accent5"/>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47698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4CFF2B-FFA0-9F4D-B756-87CB6F6B2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E9655FD-7E4C-9D43-B79A-4CABB33FAAC0}"/>
              </a:ext>
            </a:extLst>
          </p:cNvPr>
          <p:cNvSpPr>
            <a:spLocks noGrp="1"/>
          </p:cNvSpPr>
          <p:nvPr>
            <p:ph type="sldNum" sz="quarter" idx="10"/>
          </p:nvPr>
        </p:nvSpPr>
        <p:spPr/>
        <p:txBody>
          <a:bodyPr/>
          <a:lstStyle>
            <a:lvl1pPr>
              <a:defRPr/>
            </a:lvl1pPr>
          </a:lstStyle>
          <a:p>
            <a:pPr>
              <a:defRPr/>
            </a:pPr>
            <a:fld id="{0A71591C-5F3D-B54C-8468-8173C62E9969}" type="slidenum">
              <a:rPr lang="en-US" altLang="en-US"/>
              <a:pPr>
                <a:defRPr/>
              </a:pPr>
              <a:t>‹#›</a:t>
            </a:fld>
            <a:endParaRPr lang="en-US" altLang="en-US"/>
          </a:p>
        </p:txBody>
      </p:sp>
      <p:pic>
        <p:nvPicPr>
          <p:cNvPr id="8" name="Picture 7">
            <a:extLst>
              <a:ext uri="{FF2B5EF4-FFF2-40B4-BE49-F238E27FC236}">
                <a16:creationId xmlns:a16="http://schemas.microsoft.com/office/drawing/2014/main" id="{B165FFD0-601D-A845-8F49-3F0B6C781ABC}"/>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251827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A775E20-79C3-E344-A8DA-5FE0CF8645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DE9B7E98-2502-0742-960D-2EE4C532A448}"/>
              </a:ext>
            </a:extLst>
          </p:cNvPr>
          <p:cNvSpPr>
            <a:spLocks noGrp="1"/>
          </p:cNvSpPr>
          <p:nvPr>
            <p:ph type="sldNum" sz="quarter" idx="10"/>
          </p:nvPr>
        </p:nvSpPr>
        <p:spPr>
          <a:xfrm>
            <a:off x="10298113" y="6356350"/>
            <a:ext cx="1055687" cy="365125"/>
          </a:xfrm>
        </p:spPr>
        <p:txBody>
          <a:bodyPr/>
          <a:lstStyle>
            <a:lvl1pPr>
              <a:defRPr/>
            </a:lvl1pPr>
          </a:lstStyle>
          <a:p>
            <a:pPr>
              <a:defRPr/>
            </a:pPr>
            <a:fld id="{71BC0E3A-3D51-1548-A223-A51649974575}" type="slidenum">
              <a:rPr lang="en-US" altLang="en-US"/>
              <a:pPr>
                <a:defRPr/>
              </a:pPr>
              <a:t>‹#›</a:t>
            </a:fld>
            <a:endParaRPr lang="en-US" altLang="en-US"/>
          </a:p>
        </p:txBody>
      </p:sp>
    </p:spTree>
    <p:extLst>
      <p:ext uri="{BB962C8B-B14F-4D97-AF65-F5344CB8AC3E}">
        <p14:creationId xmlns:p14="http://schemas.microsoft.com/office/powerpoint/2010/main" val="110762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B87DA2-67A3-1147-A81C-3CF5B3FC363A}"/>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BEAEC4-5C86-F74A-BB05-E0FD63B7ED6E}"/>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A2AF6E9F-8700-9F4C-B182-29B84C819E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sccc.org/rostrum-reader/2022/May" TargetMode="External"/><Relationship Id="rId2" Type="http://schemas.openxmlformats.org/officeDocument/2006/relationships/hyperlink" Target="https://asccc.org/sites/default/files/Cultural_Humility_Toolkit_FINAL_Fillable.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higheredjobs.com/Articles/articleDisplay.cfm?ID=2293" TargetMode="External"/><Relationship Id="rId2" Type="http://schemas.openxmlformats.org/officeDocument/2006/relationships/hyperlink" Target="https://www.asccc.org/content/civic-engagement-and-civil-discourse-if-not-now-then-when"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ca.pbslearningmedia.org/resource/cb19-ss-types.microaggressions/microassult-microinsults-and-microinvalidation/" TargetMode="External"/><Relationship Id="rId3" Type="http://schemas.openxmlformats.org/officeDocument/2006/relationships/hyperlink" Target="https://drive.google.com/drive/folders/1vqxoIui8yI5c0SX4c3tdTh7TM1c7kUOn" TargetMode="External"/><Relationship Id="rId7" Type="http://schemas.openxmlformats.org/officeDocument/2006/relationships/hyperlink" Target="https://drive.google.com/file/d/146OpEk7_PSJUSR2o2nVtDH9PK7tAOcmF/view" TargetMode="External"/><Relationship Id="rId2" Type="http://schemas.openxmlformats.org/officeDocument/2006/relationships/hyperlink" Target="https://www.diverseeducation.com/opinion/article/15106837/how-to-respond-to-racial-microaggressions-when-they-occur" TargetMode="External"/><Relationship Id="rId1" Type="http://schemas.openxmlformats.org/officeDocument/2006/relationships/slideLayout" Target="../slideLayouts/slideLayout5.xml"/><Relationship Id="rId6" Type="http://schemas.openxmlformats.org/officeDocument/2006/relationships/hyperlink" Target="https://www.schoolreforminitiative.org/protocols/" TargetMode="External"/><Relationship Id="rId5" Type="http://schemas.openxmlformats.org/officeDocument/2006/relationships/hyperlink" Target="https://www.teachinginterventions.com/scripts" TargetMode="External"/><Relationship Id="rId4" Type="http://schemas.openxmlformats.org/officeDocument/2006/relationships/hyperlink" Target="http://www.polkdecat.com/Toolkit%20for%20Courageous%20Conversations.pdf" TargetMode="External"/><Relationship Id="rId9" Type="http://schemas.openxmlformats.org/officeDocument/2006/relationships/hyperlink" Target="https://www.youtube.com/watch?v=xAIFGBlEsbQ"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49067AFC-C057-8B47-BCED-CB6576F9DF81}"/>
              </a:ext>
            </a:extLst>
          </p:cNvPr>
          <p:cNvSpPr>
            <a:spLocks noGrp="1" noChangeArrowheads="1"/>
          </p:cNvSpPr>
          <p:nvPr>
            <p:ph type="title"/>
          </p:nvPr>
        </p:nvSpPr>
        <p:spPr>
          <a:xfrm>
            <a:off x="7272338" y="382588"/>
            <a:ext cx="4549775" cy="6096000"/>
          </a:xfrm>
        </p:spPr>
        <p:txBody>
          <a:bodyPr>
            <a:normAutofit/>
          </a:bodyPr>
          <a:lstStyle/>
          <a:p>
            <a:pPr algn="l"/>
            <a:r>
              <a:rPr lang="en-US" altLang="en-US" sz="3200" b="1" dirty="0"/>
              <a:t>Handling Discourse and Sticky Situations Location: Plaza Park Ballroom</a:t>
            </a:r>
            <a:r>
              <a:rPr lang="en-US" altLang="en-US" sz="3200" dirty="0"/>
              <a:t> </a:t>
            </a:r>
            <a:br>
              <a:rPr lang="en-US" altLang="en-US" sz="3200" dirty="0"/>
            </a:br>
            <a:br>
              <a:rPr lang="en-US" altLang="en-US" sz="3200" dirty="0"/>
            </a:br>
            <a:r>
              <a:rPr lang="en-US" altLang="en-US" sz="3200" dirty="0"/>
              <a:t>Dr. Karen Chow, ASCCC Area B Representative</a:t>
            </a:r>
            <a:br>
              <a:rPr lang="en-US" altLang="en-US" sz="3200" dirty="0"/>
            </a:br>
            <a:br>
              <a:rPr lang="en-US" altLang="en-US" sz="3200" dirty="0"/>
            </a:br>
            <a:r>
              <a:rPr lang="en-US" altLang="en-US" sz="3200" dirty="0"/>
              <a:t>Dr. LaTonya Parker, ASCCC Secretary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A989-86A0-F087-D709-86BAA54334D5}"/>
              </a:ext>
            </a:extLst>
          </p:cNvPr>
          <p:cNvSpPr>
            <a:spLocks noGrp="1"/>
          </p:cNvSpPr>
          <p:nvPr>
            <p:ph type="title"/>
          </p:nvPr>
        </p:nvSpPr>
        <p:spPr/>
        <p:txBody>
          <a:bodyPr/>
          <a:lstStyle/>
          <a:p>
            <a:r>
              <a:rPr lang="en-US" dirty="0"/>
              <a:t>Microinsults Defined: </a:t>
            </a:r>
            <a:br>
              <a:rPr lang="en-US" dirty="0"/>
            </a:br>
            <a:endParaRPr lang="en-US" dirty="0"/>
          </a:p>
        </p:txBody>
      </p:sp>
      <p:sp>
        <p:nvSpPr>
          <p:cNvPr id="3" name="Content Placeholder 2">
            <a:extLst>
              <a:ext uri="{FF2B5EF4-FFF2-40B4-BE49-F238E27FC236}">
                <a16:creationId xmlns:a16="http://schemas.microsoft.com/office/drawing/2014/main" id="{9B7B9F94-E91B-4A78-CF69-74D81BD0E377}"/>
              </a:ext>
            </a:extLst>
          </p:cNvPr>
          <p:cNvSpPr>
            <a:spLocks noGrp="1"/>
          </p:cNvSpPr>
          <p:nvPr>
            <p:ph sz="half" idx="1"/>
          </p:nvPr>
        </p:nvSpPr>
        <p:spPr/>
        <p:txBody>
          <a:bodyPr/>
          <a:lstStyle/>
          <a:p>
            <a:r>
              <a:rPr lang="en-US" sz="2800" dirty="0">
                <a:solidFill>
                  <a:schemeClr val="tx1"/>
                </a:solidFill>
              </a:rPr>
              <a:t>While often unconscious and much more subtle, a microinsult demeans and belittles the victim through racial slights or comments that seem innocuous but are insulting to a person of color.</a:t>
            </a:r>
          </a:p>
          <a:p>
            <a:pPr marL="0" indent="0">
              <a:buNone/>
            </a:pPr>
            <a:endParaRPr lang="en-US" sz="2800" dirty="0">
              <a:solidFill>
                <a:schemeClr val="tx1"/>
              </a:solidFill>
            </a:endParaRPr>
          </a:p>
          <a:p>
            <a:pPr lvl="1"/>
            <a:r>
              <a:rPr lang="en-US" sz="2800" dirty="0">
                <a:solidFill>
                  <a:schemeClr val="tx1"/>
                </a:solidFill>
              </a:rPr>
              <a:t>Example: Name-calling</a:t>
            </a:r>
          </a:p>
          <a:p>
            <a:pPr lvl="1"/>
            <a:r>
              <a:rPr lang="en-US" sz="2800" dirty="0">
                <a:solidFill>
                  <a:schemeClr val="tx1"/>
                </a:solidFill>
              </a:rPr>
              <a:t>Using racial slurs</a:t>
            </a:r>
          </a:p>
          <a:p>
            <a:pPr lvl="1"/>
            <a:r>
              <a:rPr lang="en-US" sz="2800" dirty="0">
                <a:solidFill>
                  <a:schemeClr val="tx1"/>
                </a:solidFill>
              </a:rPr>
              <a:t>Avoiding and/or discouraging interracial interactions</a:t>
            </a:r>
          </a:p>
          <a:p>
            <a:pPr marL="457200" lvl="1" indent="0">
              <a:buNone/>
            </a:pPr>
            <a:endParaRPr lang="en-US" sz="2800" dirty="0">
              <a:solidFill>
                <a:schemeClr val="tx1"/>
              </a:solidFill>
            </a:endParaRPr>
          </a:p>
        </p:txBody>
      </p:sp>
      <p:sp>
        <p:nvSpPr>
          <p:cNvPr id="4" name="Slide Number Placeholder 3">
            <a:extLst>
              <a:ext uri="{FF2B5EF4-FFF2-40B4-BE49-F238E27FC236}">
                <a16:creationId xmlns:a16="http://schemas.microsoft.com/office/drawing/2014/main" id="{16CFE64C-AB51-9E11-5F2B-D0836289B59A}"/>
              </a:ext>
            </a:extLst>
          </p:cNvPr>
          <p:cNvSpPr>
            <a:spLocks noGrp="1"/>
          </p:cNvSpPr>
          <p:nvPr>
            <p:ph type="sldNum" sz="quarter" idx="10"/>
          </p:nvPr>
        </p:nvSpPr>
        <p:spPr/>
        <p:txBody>
          <a:bodyPr/>
          <a:lstStyle/>
          <a:p>
            <a:pPr>
              <a:defRPr/>
            </a:pPr>
            <a:fld id="{0A71591C-5F3D-B54C-8468-8173C62E9969}" type="slidenum">
              <a:rPr lang="en-US" altLang="en-US" smtClean="0"/>
              <a:pPr>
                <a:defRPr/>
              </a:pPr>
              <a:t>10</a:t>
            </a:fld>
            <a:endParaRPr lang="en-US" altLang="en-US"/>
          </a:p>
        </p:txBody>
      </p:sp>
      <p:pic>
        <p:nvPicPr>
          <p:cNvPr id="6" name="Picture 5">
            <a:extLst>
              <a:ext uri="{FF2B5EF4-FFF2-40B4-BE49-F238E27FC236}">
                <a16:creationId xmlns:a16="http://schemas.microsoft.com/office/drawing/2014/main" id="{F9E91FC3-AFA0-2424-1D91-2A81AB643DAF}"/>
              </a:ext>
            </a:extLst>
          </p:cNvPr>
          <p:cNvPicPr>
            <a:picLocks noChangeAspect="1"/>
          </p:cNvPicPr>
          <p:nvPr/>
        </p:nvPicPr>
        <p:blipFill>
          <a:blip r:embed="rId2"/>
          <a:stretch>
            <a:fillRect/>
          </a:stretch>
        </p:blipFill>
        <p:spPr>
          <a:xfrm>
            <a:off x="6300672" y="3177335"/>
            <a:ext cx="2856776" cy="1606936"/>
          </a:xfrm>
          <a:prstGeom prst="rect">
            <a:avLst/>
          </a:prstGeom>
        </p:spPr>
      </p:pic>
    </p:spTree>
    <p:extLst>
      <p:ext uri="{BB962C8B-B14F-4D97-AF65-F5344CB8AC3E}">
        <p14:creationId xmlns:p14="http://schemas.microsoft.com/office/powerpoint/2010/main" val="282160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CC23-019A-C93E-FC7E-CDB42891EB6A}"/>
              </a:ext>
            </a:extLst>
          </p:cNvPr>
          <p:cNvSpPr>
            <a:spLocks noGrp="1"/>
          </p:cNvSpPr>
          <p:nvPr>
            <p:ph type="title"/>
          </p:nvPr>
        </p:nvSpPr>
        <p:spPr/>
        <p:txBody>
          <a:bodyPr/>
          <a:lstStyle/>
          <a:p>
            <a:r>
              <a:rPr lang="en-US" dirty="0"/>
              <a:t>Microinvalidations: </a:t>
            </a:r>
            <a:br>
              <a:rPr lang="en-US" dirty="0"/>
            </a:br>
            <a:endParaRPr lang="en-US" dirty="0"/>
          </a:p>
        </p:txBody>
      </p:sp>
      <p:sp>
        <p:nvSpPr>
          <p:cNvPr id="3" name="Content Placeholder 2">
            <a:extLst>
              <a:ext uri="{FF2B5EF4-FFF2-40B4-BE49-F238E27FC236}">
                <a16:creationId xmlns:a16="http://schemas.microsoft.com/office/drawing/2014/main" id="{780541E9-60AD-94AB-01C7-AB501A6E0B17}"/>
              </a:ext>
            </a:extLst>
          </p:cNvPr>
          <p:cNvSpPr>
            <a:spLocks noGrp="1"/>
          </p:cNvSpPr>
          <p:nvPr>
            <p:ph sz="half" idx="1"/>
          </p:nvPr>
        </p:nvSpPr>
        <p:spPr>
          <a:xfrm>
            <a:off x="1256950" y="1370481"/>
            <a:ext cx="10058400" cy="4419600"/>
          </a:xfrm>
        </p:spPr>
        <p:txBody>
          <a:bodyPr/>
          <a:lstStyle/>
          <a:p>
            <a:r>
              <a:rPr lang="en-US" dirty="0"/>
              <a:t>These comments and behaviors can exclude and invalidate people’s thoughts, feelings, or experiences in life.</a:t>
            </a:r>
          </a:p>
          <a:p>
            <a:pPr lvl="1"/>
            <a:r>
              <a:rPr lang="en-US" sz="2400" dirty="0"/>
              <a:t>Example:</a:t>
            </a:r>
          </a:p>
          <a:p>
            <a:pPr lvl="2"/>
            <a:r>
              <a:rPr lang="en-US" sz="2400" dirty="0"/>
              <a:t>For instance, asking an Asian American colleague where they are really from, implies that they are not from the United States and are therefore a foreigner.</a:t>
            </a:r>
          </a:p>
          <a:p>
            <a:pPr lvl="2"/>
            <a:endParaRPr lang="en-US" dirty="0"/>
          </a:p>
          <a:p>
            <a:endParaRPr lang="en-US" dirty="0"/>
          </a:p>
        </p:txBody>
      </p:sp>
      <p:sp>
        <p:nvSpPr>
          <p:cNvPr id="4" name="Slide Number Placeholder 3">
            <a:extLst>
              <a:ext uri="{FF2B5EF4-FFF2-40B4-BE49-F238E27FC236}">
                <a16:creationId xmlns:a16="http://schemas.microsoft.com/office/drawing/2014/main" id="{B0F05601-CD33-588D-1E69-AC78DE25E267}"/>
              </a:ext>
            </a:extLst>
          </p:cNvPr>
          <p:cNvSpPr>
            <a:spLocks noGrp="1"/>
          </p:cNvSpPr>
          <p:nvPr>
            <p:ph type="sldNum" sz="quarter" idx="10"/>
          </p:nvPr>
        </p:nvSpPr>
        <p:spPr/>
        <p:txBody>
          <a:bodyPr/>
          <a:lstStyle/>
          <a:p>
            <a:pPr>
              <a:defRPr/>
            </a:pPr>
            <a:fld id="{0A71591C-5F3D-B54C-8468-8173C62E9969}" type="slidenum">
              <a:rPr lang="en-US" altLang="en-US" smtClean="0"/>
              <a:pPr>
                <a:defRPr/>
              </a:pPr>
              <a:t>11</a:t>
            </a:fld>
            <a:endParaRPr lang="en-US" altLang="en-US"/>
          </a:p>
        </p:txBody>
      </p:sp>
      <p:pic>
        <p:nvPicPr>
          <p:cNvPr id="6" name="Picture 5">
            <a:extLst>
              <a:ext uri="{FF2B5EF4-FFF2-40B4-BE49-F238E27FC236}">
                <a16:creationId xmlns:a16="http://schemas.microsoft.com/office/drawing/2014/main" id="{57B8CDBF-45E3-106E-0CB8-4A3A652C988B}"/>
              </a:ext>
            </a:extLst>
          </p:cNvPr>
          <p:cNvPicPr>
            <a:picLocks noChangeAspect="1"/>
          </p:cNvPicPr>
          <p:nvPr/>
        </p:nvPicPr>
        <p:blipFill>
          <a:blip r:embed="rId2"/>
          <a:stretch>
            <a:fillRect/>
          </a:stretch>
        </p:blipFill>
        <p:spPr>
          <a:xfrm>
            <a:off x="5463224" y="3580281"/>
            <a:ext cx="6032964" cy="2323220"/>
          </a:xfrm>
          <a:prstGeom prst="rect">
            <a:avLst/>
          </a:prstGeom>
        </p:spPr>
      </p:pic>
    </p:spTree>
    <p:extLst>
      <p:ext uri="{BB962C8B-B14F-4D97-AF65-F5344CB8AC3E}">
        <p14:creationId xmlns:p14="http://schemas.microsoft.com/office/powerpoint/2010/main" val="229164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2CF7-DE51-36D8-3D9D-5EBC4CD0FB34}"/>
              </a:ext>
            </a:extLst>
          </p:cNvPr>
          <p:cNvSpPr>
            <a:spLocks noGrp="1"/>
          </p:cNvSpPr>
          <p:nvPr>
            <p:ph type="title"/>
          </p:nvPr>
        </p:nvSpPr>
        <p:spPr/>
        <p:txBody>
          <a:bodyPr/>
          <a:lstStyle/>
          <a:p>
            <a:r>
              <a:rPr lang="en-US" dirty="0"/>
              <a:t>Be Proactive When Dealing With Conflict</a:t>
            </a:r>
          </a:p>
        </p:txBody>
      </p:sp>
      <p:sp>
        <p:nvSpPr>
          <p:cNvPr id="3" name="Content Placeholder 2">
            <a:extLst>
              <a:ext uri="{FF2B5EF4-FFF2-40B4-BE49-F238E27FC236}">
                <a16:creationId xmlns:a16="http://schemas.microsoft.com/office/drawing/2014/main" id="{4EEA8548-CF73-F8FB-1C71-FD584C4E82EE}"/>
              </a:ext>
            </a:extLst>
          </p:cNvPr>
          <p:cNvSpPr>
            <a:spLocks noGrp="1"/>
          </p:cNvSpPr>
          <p:nvPr>
            <p:ph sz="half" idx="1"/>
          </p:nvPr>
        </p:nvSpPr>
        <p:spPr>
          <a:xfrm>
            <a:off x="1271471" y="1975169"/>
            <a:ext cx="10058400" cy="4419600"/>
          </a:xfrm>
        </p:spPr>
        <p:txBody>
          <a:bodyPr/>
          <a:lstStyle/>
          <a:p>
            <a:r>
              <a:rPr lang="en-US" dirty="0">
                <a:solidFill>
                  <a:schemeClr val="tx1"/>
                </a:solidFill>
              </a:rPr>
              <a:t>What is at issue?</a:t>
            </a:r>
          </a:p>
          <a:p>
            <a:r>
              <a:rPr lang="en-US" dirty="0">
                <a:solidFill>
                  <a:schemeClr val="tx1"/>
                </a:solidFill>
              </a:rPr>
              <a:t>What are the interests?</a:t>
            </a:r>
          </a:p>
          <a:p>
            <a:r>
              <a:rPr lang="en-US" dirty="0">
                <a:solidFill>
                  <a:schemeClr val="tx1"/>
                </a:solidFill>
              </a:rPr>
              <a:t>Who should be consulted?</a:t>
            </a:r>
          </a:p>
          <a:p>
            <a:r>
              <a:rPr lang="en-US" dirty="0">
                <a:solidFill>
                  <a:schemeClr val="tx1"/>
                </a:solidFill>
              </a:rPr>
              <a:t>What policies, procedures or processes may affect resolution or management?</a:t>
            </a:r>
          </a:p>
          <a:p>
            <a:r>
              <a:rPr lang="en-US" dirty="0">
                <a:solidFill>
                  <a:schemeClr val="tx1"/>
                </a:solidFill>
              </a:rPr>
              <a:t>What is the conflict culture?</a:t>
            </a:r>
          </a:p>
          <a:p>
            <a:pPr marL="0" indent="0">
              <a:buNone/>
            </a:pPr>
            <a:endParaRPr lang="en-US" dirty="0"/>
          </a:p>
        </p:txBody>
      </p:sp>
      <p:sp>
        <p:nvSpPr>
          <p:cNvPr id="4" name="Slide Number Placeholder 3">
            <a:extLst>
              <a:ext uri="{FF2B5EF4-FFF2-40B4-BE49-F238E27FC236}">
                <a16:creationId xmlns:a16="http://schemas.microsoft.com/office/drawing/2014/main" id="{A8B789CB-CE75-74CC-23BF-066F3C6E6871}"/>
              </a:ext>
            </a:extLst>
          </p:cNvPr>
          <p:cNvSpPr>
            <a:spLocks noGrp="1"/>
          </p:cNvSpPr>
          <p:nvPr>
            <p:ph type="sldNum" sz="quarter" idx="10"/>
          </p:nvPr>
        </p:nvSpPr>
        <p:spPr/>
        <p:txBody>
          <a:bodyPr/>
          <a:lstStyle/>
          <a:p>
            <a:pPr>
              <a:defRPr/>
            </a:pPr>
            <a:fld id="{0A71591C-5F3D-B54C-8468-8173C62E9969}" type="slidenum">
              <a:rPr lang="en-US" altLang="en-US" smtClean="0"/>
              <a:pPr>
                <a:defRPr/>
              </a:pPr>
              <a:t>12</a:t>
            </a:fld>
            <a:endParaRPr lang="en-US" altLang="en-US"/>
          </a:p>
        </p:txBody>
      </p:sp>
    </p:spTree>
    <p:extLst>
      <p:ext uri="{BB962C8B-B14F-4D97-AF65-F5344CB8AC3E}">
        <p14:creationId xmlns:p14="http://schemas.microsoft.com/office/powerpoint/2010/main" val="28573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F096-A0FF-E3A1-C08B-2716F7D5A506}"/>
              </a:ext>
            </a:extLst>
          </p:cNvPr>
          <p:cNvSpPr>
            <a:spLocks noGrp="1"/>
          </p:cNvSpPr>
          <p:nvPr>
            <p:ph type="title"/>
          </p:nvPr>
        </p:nvSpPr>
        <p:spPr/>
        <p:txBody>
          <a:bodyPr>
            <a:normAutofit/>
          </a:bodyPr>
          <a:lstStyle/>
          <a:p>
            <a:r>
              <a:rPr lang="en-US" dirty="0"/>
              <a:t>Good Practices to Avert, Manage, or</a:t>
            </a:r>
            <a:br>
              <a:rPr lang="en-US" dirty="0"/>
            </a:br>
            <a:r>
              <a:rPr lang="en-US" dirty="0"/>
              <a:t>Resolve Conflict</a:t>
            </a:r>
          </a:p>
        </p:txBody>
      </p:sp>
      <p:sp>
        <p:nvSpPr>
          <p:cNvPr id="3" name="Content Placeholder 2">
            <a:extLst>
              <a:ext uri="{FF2B5EF4-FFF2-40B4-BE49-F238E27FC236}">
                <a16:creationId xmlns:a16="http://schemas.microsoft.com/office/drawing/2014/main" id="{27F4D31F-5A57-D5CF-E748-9725F5AFCBD6}"/>
              </a:ext>
            </a:extLst>
          </p:cNvPr>
          <p:cNvSpPr>
            <a:spLocks noGrp="1"/>
          </p:cNvSpPr>
          <p:nvPr>
            <p:ph sz="half" idx="1"/>
          </p:nvPr>
        </p:nvSpPr>
        <p:spPr/>
        <p:txBody>
          <a:bodyPr/>
          <a:lstStyle/>
          <a:p>
            <a:r>
              <a:rPr lang="en-US" dirty="0">
                <a:solidFill>
                  <a:schemeClr val="tx1"/>
                </a:solidFill>
              </a:rPr>
              <a:t>Take nothing personally.</a:t>
            </a:r>
          </a:p>
          <a:p>
            <a:r>
              <a:rPr lang="en-US" dirty="0">
                <a:solidFill>
                  <a:schemeClr val="tx1"/>
                </a:solidFill>
              </a:rPr>
              <a:t>Guide all participants to do the same.</a:t>
            </a:r>
          </a:p>
          <a:p>
            <a:r>
              <a:rPr lang="en-US" dirty="0">
                <a:solidFill>
                  <a:schemeClr val="tx1"/>
                </a:solidFill>
              </a:rPr>
              <a:t>Fall on your sword, if necessary. </a:t>
            </a:r>
          </a:p>
          <a:p>
            <a:r>
              <a:rPr lang="en-US" dirty="0">
                <a:solidFill>
                  <a:schemeClr val="tx1"/>
                </a:solidFill>
              </a:rPr>
              <a:t>Is this the hill you are going to die on?</a:t>
            </a:r>
          </a:p>
          <a:p>
            <a:r>
              <a:rPr lang="en-US" dirty="0">
                <a:solidFill>
                  <a:schemeClr val="tx1"/>
                </a:solidFill>
              </a:rPr>
              <a:t>Resist the urge to pursue or claim personal victories over others.</a:t>
            </a:r>
          </a:p>
          <a:p>
            <a:r>
              <a:rPr lang="en-US" dirty="0">
                <a:solidFill>
                  <a:schemeClr val="tx1"/>
                </a:solidFill>
              </a:rPr>
              <a:t>Keep the interests of the students and the college overall in the forefront of your mind.</a:t>
            </a:r>
          </a:p>
          <a:p>
            <a:r>
              <a:rPr lang="en-US" dirty="0">
                <a:solidFill>
                  <a:schemeClr val="tx1"/>
                </a:solidFill>
              </a:rPr>
              <a:t>Find agreement where you can</a:t>
            </a:r>
          </a:p>
          <a:p>
            <a:r>
              <a:rPr lang="en-US" dirty="0">
                <a:solidFill>
                  <a:schemeClr val="tx1"/>
                </a:solidFill>
              </a:rPr>
              <a:t>Take breaks</a:t>
            </a:r>
          </a:p>
          <a:p>
            <a:pPr marL="0" indent="0">
              <a:buNone/>
            </a:pPr>
            <a:endParaRPr lang="en-US" dirty="0"/>
          </a:p>
        </p:txBody>
      </p:sp>
      <p:sp>
        <p:nvSpPr>
          <p:cNvPr id="4" name="Slide Number Placeholder 3">
            <a:extLst>
              <a:ext uri="{FF2B5EF4-FFF2-40B4-BE49-F238E27FC236}">
                <a16:creationId xmlns:a16="http://schemas.microsoft.com/office/drawing/2014/main" id="{4CF66D45-A776-4895-7785-C34CF8A8F75E}"/>
              </a:ext>
            </a:extLst>
          </p:cNvPr>
          <p:cNvSpPr>
            <a:spLocks noGrp="1"/>
          </p:cNvSpPr>
          <p:nvPr>
            <p:ph type="sldNum" sz="quarter" idx="10"/>
          </p:nvPr>
        </p:nvSpPr>
        <p:spPr/>
        <p:txBody>
          <a:bodyPr/>
          <a:lstStyle/>
          <a:p>
            <a:pPr>
              <a:defRPr/>
            </a:pPr>
            <a:fld id="{0A71591C-5F3D-B54C-8468-8173C62E9969}" type="slidenum">
              <a:rPr lang="en-US" altLang="en-US" smtClean="0"/>
              <a:pPr>
                <a:defRPr/>
              </a:pPr>
              <a:t>13</a:t>
            </a:fld>
            <a:endParaRPr lang="en-US" altLang="en-US"/>
          </a:p>
        </p:txBody>
      </p:sp>
    </p:spTree>
    <p:extLst>
      <p:ext uri="{BB962C8B-B14F-4D97-AF65-F5344CB8AC3E}">
        <p14:creationId xmlns:p14="http://schemas.microsoft.com/office/powerpoint/2010/main" val="119017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596-351C-DB9E-52BD-59014B5F4B62}"/>
              </a:ext>
            </a:extLst>
          </p:cNvPr>
          <p:cNvSpPr>
            <a:spLocks noGrp="1"/>
          </p:cNvSpPr>
          <p:nvPr>
            <p:ph type="title"/>
          </p:nvPr>
        </p:nvSpPr>
        <p:spPr/>
        <p:txBody>
          <a:bodyPr>
            <a:normAutofit fontScale="90000"/>
          </a:bodyPr>
          <a:lstStyle/>
          <a:p>
            <a:r>
              <a:rPr lang="en-US" dirty="0"/>
              <a:t>“Dealing with the Hate They Give: Antidotes to Microaggressions, </a:t>
            </a:r>
            <a:r>
              <a:rPr lang="en-US" dirty="0" err="1"/>
              <a:t>Racelighting</a:t>
            </a:r>
            <a:r>
              <a:rPr lang="en-US" dirty="0"/>
              <a:t>, and Attribution Ambiguity”</a:t>
            </a:r>
          </a:p>
        </p:txBody>
      </p:sp>
      <p:sp>
        <p:nvSpPr>
          <p:cNvPr id="3" name="Content Placeholder 2">
            <a:extLst>
              <a:ext uri="{FF2B5EF4-FFF2-40B4-BE49-F238E27FC236}">
                <a16:creationId xmlns:a16="http://schemas.microsoft.com/office/drawing/2014/main" id="{8097674C-DE66-8910-48E8-26520D145C41}"/>
              </a:ext>
            </a:extLst>
          </p:cNvPr>
          <p:cNvSpPr>
            <a:spLocks noGrp="1"/>
          </p:cNvSpPr>
          <p:nvPr>
            <p:ph sz="half" idx="2"/>
          </p:nvPr>
        </p:nvSpPr>
        <p:spPr/>
        <p:txBody>
          <a:bodyPr/>
          <a:lstStyle/>
          <a:p>
            <a:r>
              <a:rPr lang="en-US" sz="1800" dirty="0"/>
              <a:t>Article in May 2022 Special Rostrum—see more details of suggested strategies there</a:t>
            </a:r>
          </a:p>
          <a:p>
            <a:r>
              <a:rPr lang="en-US" sz="1800" dirty="0"/>
              <a:t>R.A.V.E.N.: </a:t>
            </a:r>
            <a:r>
              <a:rPr lang="en-US" sz="1800" b="1" dirty="0"/>
              <a:t>R</a:t>
            </a:r>
            <a:r>
              <a:rPr lang="en-US" sz="1800" dirty="0"/>
              <a:t>edirect; </a:t>
            </a:r>
            <a:r>
              <a:rPr lang="en-US" sz="1800" b="1" dirty="0"/>
              <a:t>A</a:t>
            </a:r>
            <a:r>
              <a:rPr lang="en-US" sz="1800" dirty="0"/>
              <a:t>sk probing questions; </a:t>
            </a:r>
            <a:r>
              <a:rPr lang="en-US" sz="1800" b="1" dirty="0"/>
              <a:t>V</a:t>
            </a:r>
            <a:r>
              <a:rPr lang="en-US" sz="1800" dirty="0"/>
              <a:t>alues clarification; </a:t>
            </a:r>
            <a:r>
              <a:rPr lang="en-US" sz="1800" b="1" dirty="0"/>
              <a:t>E</a:t>
            </a:r>
            <a:r>
              <a:rPr lang="en-US" sz="1800" dirty="0"/>
              <a:t>mphasize your own thoughts/feelings; </a:t>
            </a:r>
            <a:r>
              <a:rPr lang="en-US" sz="1800" b="1" dirty="0"/>
              <a:t>N</a:t>
            </a:r>
            <a:r>
              <a:rPr lang="en-US" sz="1800" dirty="0"/>
              <a:t>ext steps articulation</a:t>
            </a:r>
          </a:p>
          <a:p>
            <a:r>
              <a:rPr lang="en-US" sz="1800" dirty="0"/>
              <a:t>Remember, intent is not obvious, but behavior is…approach your response with this in mind (intentions may not be to harm, but if behavior harms, that must be addressed)</a:t>
            </a:r>
          </a:p>
          <a:p>
            <a:endParaRPr lang="en-US" sz="1800" dirty="0"/>
          </a:p>
          <a:p>
            <a:endParaRPr lang="en-US" dirty="0"/>
          </a:p>
          <a:p>
            <a:endParaRPr lang="en-US" dirty="0"/>
          </a:p>
        </p:txBody>
      </p:sp>
      <p:sp>
        <p:nvSpPr>
          <p:cNvPr id="4" name="Content Placeholder 3">
            <a:extLst>
              <a:ext uri="{FF2B5EF4-FFF2-40B4-BE49-F238E27FC236}">
                <a16:creationId xmlns:a16="http://schemas.microsoft.com/office/drawing/2014/main" id="{D62C8E74-D926-FDDA-561D-AC84BD7D37C6}"/>
              </a:ext>
            </a:extLst>
          </p:cNvPr>
          <p:cNvSpPr>
            <a:spLocks noGrp="1"/>
          </p:cNvSpPr>
          <p:nvPr>
            <p:ph sz="quarter" idx="4"/>
          </p:nvPr>
        </p:nvSpPr>
        <p:spPr/>
        <p:txBody>
          <a:bodyPr/>
          <a:lstStyle/>
          <a:p>
            <a:r>
              <a:rPr lang="en-US" sz="1600" b="1" dirty="0"/>
              <a:t>QUESTIONS TO ASK YOURSELF WHEN ENGAGING IN SOCIAL JUSTICE WORK AND ANTIRACIST PRACTICES:</a:t>
            </a:r>
          </a:p>
          <a:p>
            <a:r>
              <a:rPr lang="en-US" sz="1600" dirty="0"/>
              <a:t>Am I merely intellectualizing/giving lip service or am I truly actualizing a safe space for diverse voices from multiple perspectives?</a:t>
            </a:r>
          </a:p>
          <a:p>
            <a:r>
              <a:rPr lang="en-US" sz="1600" dirty="0"/>
              <a:t>Am I “going along to get along” or am I going to speak up when something is “off”?</a:t>
            </a:r>
          </a:p>
          <a:p>
            <a:r>
              <a:rPr lang="en-US" sz="1600" dirty="0"/>
              <a:t>Will I </a:t>
            </a:r>
            <a:r>
              <a:rPr lang="en-US" sz="1600" dirty="0" err="1"/>
              <a:t>sengage</a:t>
            </a:r>
            <a:r>
              <a:rPr lang="en-US" sz="1600" dirty="0"/>
              <a:t>, and acknowledge others for their diverse perspectives?</a:t>
            </a:r>
          </a:p>
          <a:p>
            <a:r>
              <a:rPr lang="en-US" sz="1600" dirty="0"/>
              <a:t>Am I engaging in liberation and healing and not self-loathing or denial?</a:t>
            </a:r>
          </a:p>
          <a:p>
            <a:r>
              <a:rPr lang="en-US" sz="1600" dirty="0"/>
              <a:t>peak up when I see exclusionary behavior or hear unwarranted, harmful comments?</a:t>
            </a:r>
          </a:p>
          <a:p>
            <a:r>
              <a:rPr lang="en-US" sz="1600" dirty="0"/>
              <a:t>Will I celebrate the discomfort? Am I willing to grow, listen, </a:t>
            </a:r>
          </a:p>
        </p:txBody>
      </p:sp>
      <p:sp>
        <p:nvSpPr>
          <p:cNvPr id="5" name="Slide Number Placeholder 4">
            <a:extLst>
              <a:ext uri="{FF2B5EF4-FFF2-40B4-BE49-F238E27FC236}">
                <a16:creationId xmlns:a16="http://schemas.microsoft.com/office/drawing/2014/main" id="{CB083E81-C13F-760D-1BE2-F4E2E20D850F}"/>
              </a:ext>
            </a:extLst>
          </p:cNvPr>
          <p:cNvSpPr>
            <a:spLocks noGrp="1"/>
          </p:cNvSpPr>
          <p:nvPr>
            <p:ph type="sldNum" sz="quarter" idx="10"/>
          </p:nvPr>
        </p:nvSpPr>
        <p:spPr/>
        <p:txBody>
          <a:bodyPr/>
          <a:lstStyle/>
          <a:p>
            <a:pPr>
              <a:defRPr/>
            </a:pPr>
            <a:fld id="{9F4F8D7E-9877-914C-AE3B-0584178295A0}" type="slidenum">
              <a:rPr lang="en-US" altLang="en-US" smtClean="0"/>
              <a:pPr>
                <a:defRPr/>
              </a:pPr>
              <a:t>14</a:t>
            </a:fld>
            <a:endParaRPr lang="en-US" altLang="en-US"/>
          </a:p>
        </p:txBody>
      </p:sp>
    </p:spTree>
    <p:extLst>
      <p:ext uri="{BB962C8B-B14F-4D97-AF65-F5344CB8AC3E}">
        <p14:creationId xmlns:p14="http://schemas.microsoft.com/office/powerpoint/2010/main" val="124194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50EC-B047-883B-226A-5F581B73723F}"/>
              </a:ext>
            </a:extLst>
          </p:cNvPr>
          <p:cNvSpPr>
            <a:spLocks noGrp="1"/>
          </p:cNvSpPr>
          <p:nvPr>
            <p:ph type="title"/>
          </p:nvPr>
        </p:nvSpPr>
        <p:spPr/>
        <p:txBody>
          <a:bodyPr/>
          <a:lstStyle/>
          <a:p>
            <a:r>
              <a:rPr lang="en-US" dirty="0"/>
              <a:t>SCENARIO—Discuss in Small Groups</a:t>
            </a:r>
          </a:p>
        </p:txBody>
      </p:sp>
      <p:sp>
        <p:nvSpPr>
          <p:cNvPr id="3" name="Content Placeholder 2">
            <a:extLst>
              <a:ext uri="{FF2B5EF4-FFF2-40B4-BE49-F238E27FC236}">
                <a16:creationId xmlns:a16="http://schemas.microsoft.com/office/drawing/2014/main" id="{48D2F9DA-2013-D412-1C83-AC10EDB73907}"/>
              </a:ext>
            </a:extLst>
          </p:cNvPr>
          <p:cNvSpPr>
            <a:spLocks noGrp="1"/>
          </p:cNvSpPr>
          <p:nvPr>
            <p:ph idx="1"/>
          </p:nvPr>
        </p:nvSpPr>
        <p:spPr/>
        <p:txBody>
          <a:bodyPr/>
          <a:lstStyle/>
          <a:p>
            <a:r>
              <a:rPr lang="en-US" sz="2800" dirty="0">
                <a:solidFill>
                  <a:schemeClr val="tx1"/>
                </a:solidFill>
              </a:rPr>
              <a:t>What are the points of contention?</a:t>
            </a:r>
          </a:p>
          <a:p>
            <a:r>
              <a:rPr lang="en-US" sz="2800" dirty="0">
                <a:solidFill>
                  <a:schemeClr val="tx1"/>
                </a:solidFill>
              </a:rPr>
              <a:t>Who needs to be included in the discussion?</a:t>
            </a:r>
          </a:p>
          <a:p>
            <a:r>
              <a:rPr lang="en-US" sz="2800" dirty="0">
                <a:solidFill>
                  <a:schemeClr val="tx1"/>
                </a:solidFill>
              </a:rPr>
              <a:t>What questions need to be asked to understand each other's roles?</a:t>
            </a:r>
          </a:p>
          <a:p>
            <a:r>
              <a:rPr lang="en-US" sz="2800" dirty="0">
                <a:solidFill>
                  <a:schemeClr val="tx1"/>
                </a:solidFill>
              </a:rPr>
              <a:t>How do we engage to understand? </a:t>
            </a:r>
          </a:p>
          <a:p>
            <a:r>
              <a:rPr lang="en-US" sz="2800" dirty="0">
                <a:solidFill>
                  <a:schemeClr val="tx1"/>
                </a:solidFill>
              </a:rPr>
              <a:t>How can you use the SMART tools to help in this discussion?</a:t>
            </a:r>
          </a:p>
        </p:txBody>
      </p:sp>
      <p:sp>
        <p:nvSpPr>
          <p:cNvPr id="5" name="Text Placeholder 4">
            <a:extLst>
              <a:ext uri="{FF2B5EF4-FFF2-40B4-BE49-F238E27FC236}">
                <a16:creationId xmlns:a16="http://schemas.microsoft.com/office/drawing/2014/main" id="{D6CEAC5E-0D9B-9999-CBF4-A048F695CB0A}"/>
              </a:ext>
            </a:extLst>
          </p:cNvPr>
          <p:cNvSpPr>
            <a:spLocks noGrp="1"/>
          </p:cNvSpPr>
          <p:nvPr>
            <p:ph type="body" sz="half" idx="2"/>
          </p:nvPr>
        </p:nvSpPr>
        <p:spPr>
          <a:xfrm>
            <a:off x="227884" y="3204594"/>
            <a:ext cx="3583461" cy="2567031"/>
          </a:xfrm>
        </p:spPr>
        <p:txBody>
          <a:bodyPr>
            <a:normAutofit fontScale="70000" lnSpcReduction="20000"/>
          </a:bodyPr>
          <a:lstStyle/>
          <a:p>
            <a:r>
              <a:rPr lang="en-US" sz="3800" dirty="0"/>
              <a:t>How would you navigate a discussion on the role of faculty in serving on Ethnic Studies hiring committee?</a:t>
            </a:r>
          </a:p>
          <a:p>
            <a:r>
              <a:rPr lang="en-US" dirty="0"/>
              <a:t> </a:t>
            </a:r>
          </a:p>
          <a:p>
            <a:endParaRPr lang="en-US" dirty="0"/>
          </a:p>
        </p:txBody>
      </p:sp>
      <p:sp>
        <p:nvSpPr>
          <p:cNvPr id="4" name="Slide Number Placeholder 3">
            <a:extLst>
              <a:ext uri="{FF2B5EF4-FFF2-40B4-BE49-F238E27FC236}">
                <a16:creationId xmlns:a16="http://schemas.microsoft.com/office/drawing/2014/main" id="{8FC0F5E3-F524-45D3-3456-314FFBBD5116}"/>
              </a:ext>
            </a:extLst>
          </p:cNvPr>
          <p:cNvSpPr>
            <a:spLocks noGrp="1"/>
          </p:cNvSpPr>
          <p:nvPr>
            <p:ph type="sldNum" sz="quarter" idx="10"/>
          </p:nvPr>
        </p:nvSpPr>
        <p:spPr/>
        <p:txBody>
          <a:bodyPr/>
          <a:lstStyle/>
          <a:p>
            <a:pPr>
              <a:defRPr/>
            </a:pPr>
            <a:fld id="{0A71591C-5F3D-B54C-8468-8173C62E9969}" type="slidenum">
              <a:rPr lang="en-US" altLang="en-US" smtClean="0"/>
              <a:pPr>
                <a:defRPr/>
              </a:pPr>
              <a:t>15</a:t>
            </a:fld>
            <a:endParaRPr lang="en-US" altLang="en-US"/>
          </a:p>
        </p:txBody>
      </p:sp>
    </p:spTree>
    <p:extLst>
      <p:ext uri="{BB962C8B-B14F-4D97-AF65-F5344CB8AC3E}">
        <p14:creationId xmlns:p14="http://schemas.microsoft.com/office/powerpoint/2010/main" val="58857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ED32FF-83F4-A2D1-F389-7C2784D4E9B3}"/>
              </a:ext>
            </a:extLst>
          </p:cNvPr>
          <p:cNvSpPr>
            <a:spLocks noGrp="1"/>
          </p:cNvSpPr>
          <p:nvPr>
            <p:ph type="title"/>
          </p:nvPr>
        </p:nvSpPr>
        <p:spPr/>
        <p:txBody>
          <a:bodyPr/>
          <a:lstStyle/>
          <a:p>
            <a:r>
              <a:rPr lang="en-US" dirty="0"/>
              <a:t>ASCCC Cultural Humility Tool Kit &amp; May 2022 Special Rostrum</a:t>
            </a:r>
          </a:p>
        </p:txBody>
      </p:sp>
      <p:sp>
        <p:nvSpPr>
          <p:cNvPr id="10" name="Content Placeholder 9">
            <a:extLst>
              <a:ext uri="{FF2B5EF4-FFF2-40B4-BE49-F238E27FC236}">
                <a16:creationId xmlns:a16="http://schemas.microsoft.com/office/drawing/2014/main" id="{80D21EEC-A1A7-C424-0515-B360AB92AB65}"/>
              </a:ext>
            </a:extLst>
          </p:cNvPr>
          <p:cNvSpPr>
            <a:spLocks noGrp="1"/>
          </p:cNvSpPr>
          <p:nvPr>
            <p:ph sz="half" idx="1"/>
          </p:nvPr>
        </p:nvSpPr>
        <p:spPr/>
        <p:txBody>
          <a:bodyPr/>
          <a:lstStyle/>
          <a:p>
            <a:r>
              <a:rPr lang="en-US" dirty="0"/>
              <a:t>A tool for local academic senates and colleges to use in beginning action on developing a cultural humility plan. The tool includes links to resources to use in development of a local plan and also for self reflection as individuals.</a:t>
            </a:r>
          </a:p>
          <a:p>
            <a:pPr marL="0" indent="0">
              <a:buNone/>
            </a:pPr>
            <a:endParaRPr lang="en-US" dirty="0"/>
          </a:p>
          <a:p>
            <a:r>
              <a:rPr lang="en-US" dirty="0">
                <a:hlinkClick r:id="rId2"/>
              </a:rPr>
              <a:t>https://asccc.org/sites/default/files/Cultural_Humility_Toolkit_FINAL_Fillable.pdf</a:t>
            </a:r>
            <a:endParaRPr lang="en-US" dirty="0"/>
          </a:p>
          <a:p>
            <a:endParaRPr lang="en-US" dirty="0"/>
          </a:p>
          <a:p>
            <a:r>
              <a:rPr lang="en-US" dirty="0"/>
              <a:t>Special May 2022 Rostrum issue, “Answering the Call to Action: Racial Equity, Reckoning, and Academic Accountability Since the Murder of George Floyd” </a:t>
            </a:r>
            <a:r>
              <a:rPr lang="en-US" dirty="0">
                <a:hlinkClick r:id="rId3"/>
              </a:rPr>
              <a:t>https://asccc.org/rostrum-reader/2022/May</a:t>
            </a:r>
            <a:endParaRPr lang="en-US" dirty="0"/>
          </a:p>
          <a:p>
            <a:endParaRPr lang="en-US" dirty="0"/>
          </a:p>
        </p:txBody>
      </p:sp>
      <p:sp>
        <p:nvSpPr>
          <p:cNvPr id="5" name="Slide Number Placeholder 4">
            <a:extLst>
              <a:ext uri="{FF2B5EF4-FFF2-40B4-BE49-F238E27FC236}">
                <a16:creationId xmlns:a16="http://schemas.microsoft.com/office/drawing/2014/main" id="{5289F265-0AC1-BB58-49D0-E5235EB80200}"/>
              </a:ext>
            </a:extLst>
          </p:cNvPr>
          <p:cNvSpPr>
            <a:spLocks noGrp="1"/>
          </p:cNvSpPr>
          <p:nvPr>
            <p:ph type="sldNum" sz="quarter" idx="10"/>
          </p:nvPr>
        </p:nvSpPr>
        <p:spPr/>
        <p:txBody>
          <a:bodyPr/>
          <a:lstStyle/>
          <a:p>
            <a:pPr>
              <a:defRPr/>
            </a:pPr>
            <a:fld id="{6390F3FB-5C8A-8244-8C82-811ACAA0436B}" type="slidenum">
              <a:rPr lang="en-US" altLang="en-US" smtClean="0"/>
              <a:pPr>
                <a:defRPr/>
              </a:pPr>
              <a:t>16</a:t>
            </a:fld>
            <a:endParaRPr lang="en-US" altLang="en-US"/>
          </a:p>
        </p:txBody>
      </p:sp>
    </p:spTree>
    <p:extLst>
      <p:ext uri="{BB962C8B-B14F-4D97-AF65-F5344CB8AC3E}">
        <p14:creationId xmlns:p14="http://schemas.microsoft.com/office/powerpoint/2010/main" val="196384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281C-D07C-848C-EA66-D4B1D753D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02C64B-A2BF-7365-CCF5-935BFAC2C080}"/>
              </a:ext>
            </a:extLst>
          </p:cNvPr>
          <p:cNvSpPr>
            <a:spLocks noGrp="1"/>
          </p:cNvSpPr>
          <p:nvPr>
            <p:ph sz="half" idx="1"/>
          </p:nvPr>
        </p:nvSpPr>
        <p:spPr/>
        <p:txBody>
          <a:bodyPr/>
          <a:lstStyle/>
          <a:p>
            <a:r>
              <a:rPr lang="en-US" dirty="0"/>
              <a:t>Civic Engagement and Civil Discourse: If Not Now, Then When?</a:t>
            </a:r>
          </a:p>
          <a:p>
            <a:pPr marL="0" indent="0">
              <a:buNone/>
            </a:pPr>
            <a:r>
              <a:rPr lang="en-US" dirty="0"/>
              <a:t>September 2017 </a:t>
            </a:r>
            <a:r>
              <a:rPr lang="en-US" dirty="0">
                <a:hlinkClick r:id="rId2"/>
              </a:rPr>
              <a:t>https://www.asccc.org/content/civic-engagement-and-civil-discourse-if-not-now-then-when</a:t>
            </a:r>
            <a:endParaRPr lang="en-US" dirty="0"/>
          </a:p>
          <a:p>
            <a:pPr marL="0" indent="0">
              <a:buNone/>
            </a:pPr>
            <a:endParaRPr lang="en-US" dirty="0"/>
          </a:p>
          <a:p>
            <a:pPr marL="0" indent="0" algn="l">
              <a:buNone/>
            </a:pPr>
            <a:r>
              <a:rPr lang="en-US" b="0" i="0" dirty="0">
                <a:solidFill>
                  <a:srgbClr val="4C4E52"/>
                </a:solidFill>
                <a:effectLst/>
                <a:latin typeface="Avenir Heavy"/>
              </a:rPr>
              <a:t>How to Cultivate Civil Discourse on Campus in Times of Crisis and Unrest</a:t>
            </a:r>
          </a:p>
          <a:p>
            <a:pPr marL="0" indent="0" algn="l">
              <a:buNone/>
            </a:pPr>
            <a:r>
              <a:rPr lang="en-US" b="1" i="0" dirty="0">
                <a:solidFill>
                  <a:srgbClr val="333333"/>
                </a:solidFill>
                <a:effectLst/>
                <a:latin typeface="AvenirLTStd55Roman"/>
              </a:rPr>
              <a:t>Advice &amp; News</a:t>
            </a:r>
            <a:r>
              <a:rPr lang="en-US" b="0" i="0" dirty="0">
                <a:solidFill>
                  <a:srgbClr val="333333"/>
                </a:solidFill>
                <a:effectLst/>
                <a:latin typeface="AvenirLTStd55Roman"/>
              </a:rPr>
              <a:t>  </a:t>
            </a:r>
            <a:r>
              <a:rPr lang="en-US" b="0" i="0" dirty="0">
                <a:solidFill>
                  <a:srgbClr val="F0AB00"/>
                </a:solidFill>
                <a:effectLst/>
                <a:latin typeface="AvenirLTStd55Roman"/>
              </a:rPr>
              <a:t>|</a:t>
            </a:r>
            <a:r>
              <a:rPr lang="en-US" b="0" i="0" dirty="0">
                <a:solidFill>
                  <a:srgbClr val="333333"/>
                </a:solidFill>
                <a:effectLst/>
                <a:latin typeface="AvenirLTStd55Roman"/>
              </a:rPr>
              <a:t>  by Heide Winston and Scott Cowen </a:t>
            </a:r>
            <a:r>
              <a:rPr lang="en-US" b="1" i="0" dirty="0">
                <a:solidFill>
                  <a:srgbClr val="333333"/>
                </a:solidFill>
                <a:effectLst/>
                <a:latin typeface="AvenirLTStd55Roman"/>
              </a:rPr>
              <a:t>Thursday, July 2, 2020</a:t>
            </a:r>
            <a:endParaRPr lang="en-US" dirty="0">
              <a:hlinkClick r:id="rId3"/>
            </a:endParaRPr>
          </a:p>
          <a:p>
            <a:pPr marL="0" indent="0">
              <a:buNone/>
            </a:pPr>
            <a:r>
              <a:rPr lang="en-US" dirty="0">
                <a:hlinkClick r:id="rId3"/>
              </a:rPr>
              <a:t>https://www.higheredjobs.com/Articles/articleDisplay.cfm?ID=2293</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6149A71-6484-843C-5164-6131C86A7D28}"/>
              </a:ext>
            </a:extLst>
          </p:cNvPr>
          <p:cNvSpPr>
            <a:spLocks noGrp="1"/>
          </p:cNvSpPr>
          <p:nvPr>
            <p:ph type="sldNum" sz="quarter" idx="10"/>
          </p:nvPr>
        </p:nvSpPr>
        <p:spPr/>
        <p:txBody>
          <a:bodyPr/>
          <a:lstStyle/>
          <a:p>
            <a:pPr>
              <a:defRPr/>
            </a:pPr>
            <a:fld id="{0A71591C-5F3D-B54C-8468-8173C62E9969}" type="slidenum">
              <a:rPr lang="en-US" altLang="en-US" smtClean="0"/>
              <a:pPr>
                <a:defRPr/>
              </a:pPr>
              <a:t>17</a:t>
            </a:fld>
            <a:endParaRPr lang="en-US" altLang="en-US"/>
          </a:p>
        </p:txBody>
      </p:sp>
    </p:spTree>
    <p:extLst>
      <p:ext uri="{BB962C8B-B14F-4D97-AF65-F5344CB8AC3E}">
        <p14:creationId xmlns:p14="http://schemas.microsoft.com/office/powerpoint/2010/main" val="255966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7D9C-D254-1533-1FA8-50C0B79EEE5B}"/>
              </a:ext>
            </a:extLst>
          </p:cNvPr>
          <p:cNvSpPr>
            <a:spLocks noGrp="1"/>
          </p:cNvSpPr>
          <p:nvPr>
            <p:ph type="title"/>
          </p:nvPr>
        </p:nvSpPr>
        <p:spPr/>
        <p:txBody>
          <a:bodyPr/>
          <a:lstStyle/>
          <a:p>
            <a:r>
              <a:rPr lang="en-US" dirty="0"/>
              <a:t>A few other resources </a:t>
            </a:r>
          </a:p>
        </p:txBody>
      </p:sp>
      <p:sp>
        <p:nvSpPr>
          <p:cNvPr id="3" name="Content Placeholder 2">
            <a:extLst>
              <a:ext uri="{FF2B5EF4-FFF2-40B4-BE49-F238E27FC236}">
                <a16:creationId xmlns:a16="http://schemas.microsoft.com/office/drawing/2014/main" id="{8E82DDB5-621B-4C7D-78B6-FF26D19CDC44}"/>
              </a:ext>
            </a:extLst>
          </p:cNvPr>
          <p:cNvSpPr>
            <a:spLocks noGrp="1"/>
          </p:cNvSpPr>
          <p:nvPr>
            <p:ph sz="half" idx="1"/>
          </p:nvPr>
        </p:nvSpPr>
        <p:spPr/>
        <p:txBody>
          <a:bodyPr/>
          <a:lstStyle/>
          <a:p>
            <a:pPr marL="0" indent="0">
              <a:buNone/>
            </a:pPr>
            <a:r>
              <a:rPr lang="en-US" dirty="0">
                <a:hlinkClick r:id="rId2" tooltip="Responding to Microaggressions"/>
              </a:rPr>
              <a:t>Responding to Microaggressions</a:t>
            </a:r>
            <a:br>
              <a:rPr lang="en-US" dirty="0"/>
            </a:br>
            <a:r>
              <a:rPr lang="en-US" dirty="0">
                <a:hlinkClick r:id="rId3" tooltip="ASCCC Effective Dialogue Tools"/>
              </a:rPr>
              <a:t>ASCCC Effective Dialogue Tools</a:t>
            </a:r>
            <a:br>
              <a:rPr lang="en-US" dirty="0"/>
            </a:br>
            <a:r>
              <a:rPr lang="en-US" dirty="0">
                <a:hlinkClick r:id="rId4" tooltip="Courageous Conversation Toolkit"/>
              </a:rPr>
              <a:t>Courageous Conversation Toolkit</a:t>
            </a:r>
            <a:br>
              <a:rPr lang="en-US" dirty="0"/>
            </a:br>
            <a:r>
              <a:rPr lang="en-US" dirty="0">
                <a:hlinkClick r:id="rId5" tooltip="Intervention Scripts"/>
              </a:rPr>
              <a:t>Intervention Scripts</a:t>
            </a:r>
            <a:br>
              <a:rPr lang="en-US" dirty="0"/>
            </a:br>
            <a:r>
              <a:rPr lang="en-US" dirty="0">
                <a:hlinkClick r:id="rId6" tooltip="Tools for Building Professional Community"/>
              </a:rPr>
              <a:t>Tools for Building Professional Community</a:t>
            </a:r>
            <a:br>
              <a:rPr lang="en-US" dirty="0"/>
            </a:br>
            <a:r>
              <a:rPr lang="en-US" dirty="0">
                <a:hlinkClick r:id="rId7" tooltip="Open Rawness Handout"/>
              </a:rPr>
              <a:t>Open Rawness Handout</a:t>
            </a:r>
            <a:br>
              <a:rPr lang="en-US" dirty="0"/>
            </a:br>
            <a:r>
              <a:rPr lang="en-US" dirty="0">
                <a:hlinkClick r:id="rId8" tooltip="PBS Student Clips on Microassaults and Microinvalidations"/>
              </a:rPr>
              <a:t>PBS Student Clips on Microassaults and Microinvalidations</a:t>
            </a:r>
            <a:br>
              <a:rPr lang="en-US" dirty="0"/>
            </a:br>
            <a:r>
              <a:rPr lang="en-US" dirty="0">
                <a:hlinkClick r:id="rId9" tooltip="YouTube Video on Microaggressions"/>
              </a:rPr>
              <a:t>YouTube Video on Microaggressions</a:t>
            </a:r>
            <a:endParaRPr lang="en-US" dirty="0"/>
          </a:p>
          <a:p>
            <a:endParaRPr lang="en-US" dirty="0"/>
          </a:p>
        </p:txBody>
      </p:sp>
      <p:sp>
        <p:nvSpPr>
          <p:cNvPr id="4" name="Slide Number Placeholder 3">
            <a:extLst>
              <a:ext uri="{FF2B5EF4-FFF2-40B4-BE49-F238E27FC236}">
                <a16:creationId xmlns:a16="http://schemas.microsoft.com/office/drawing/2014/main" id="{D1668CD9-EA36-3F40-4C16-601538EE47CF}"/>
              </a:ext>
            </a:extLst>
          </p:cNvPr>
          <p:cNvSpPr>
            <a:spLocks noGrp="1"/>
          </p:cNvSpPr>
          <p:nvPr>
            <p:ph type="sldNum" sz="quarter" idx="10"/>
          </p:nvPr>
        </p:nvSpPr>
        <p:spPr/>
        <p:txBody>
          <a:bodyPr/>
          <a:lstStyle/>
          <a:p>
            <a:pPr>
              <a:defRPr/>
            </a:pPr>
            <a:fld id="{0A71591C-5F3D-B54C-8468-8173C62E9969}" type="slidenum">
              <a:rPr lang="en-US" altLang="en-US" smtClean="0"/>
              <a:pPr>
                <a:defRPr/>
              </a:pPr>
              <a:t>18</a:t>
            </a:fld>
            <a:endParaRPr lang="en-US" altLang="en-US"/>
          </a:p>
        </p:txBody>
      </p:sp>
    </p:spTree>
    <p:extLst>
      <p:ext uri="{BB962C8B-B14F-4D97-AF65-F5344CB8AC3E}">
        <p14:creationId xmlns:p14="http://schemas.microsoft.com/office/powerpoint/2010/main" val="258323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C650-C895-F32E-86AA-73B8E212A620}"/>
              </a:ext>
            </a:extLst>
          </p:cNvPr>
          <p:cNvSpPr>
            <a:spLocks noGrp="1"/>
          </p:cNvSpPr>
          <p:nvPr>
            <p:ph type="title"/>
          </p:nvPr>
        </p:nvSpPr>
        <p:spPr>
          <a:xfrm>
            <a:off x="227885" y="2056544"/>
            <a:ext cx="3583461" cy="1611995"/>
          </a:xfrm>
        </p:spPr>
        <p:txBody>
          <a:bodyPr/>
          <a:lstStyle/>
          <a:p>
            <a:r>
              <a:rPr lang="en-US" dirty="0"/>
              <a:t>Thanks for attending!</a:t>
            </a:r>
          </a:p>
        </p:txBody>
      </p:sp>
      <p:sp>
        <p:nvSpPr>
          <p:cNvPr id="3" name="Content Placeholder 2">
            <a:extLst>
              <a:ext uri="{FF2B5EF4-FFF2-40B4-BE49-F238E27FC236}">
                <a16:creationId xmlns:a16="http://schemas.microsoft.com/office/drawing/2014/main" id="{07580433-5B17-9950-F4DB-F0E10C68E1A5}"/>
              </a:ext>
            </a:extLst>
          </p:cNvPr>
          <p:cNvSpPr>
            <a:spLocks noGrp="1"/>
          </p:cNvSpPr>
          <p:nvPr>
            <p:ph idx="1"/>
          </p:nvPr>
        </p:nvSpPr>
        <p:spPr/>
        <p:txBody>
          <a:bodyPr/>
          <a:lstStyle/>
          <a:p>
            <a:r>
              <a:rPr lang="en-US" sz="3200" dirty="0"/>
              <a:t>“Show respect even to people who don’t deserve it, not as a reflection of their character, but as a reflection of yours” </a:t>
            </a:r>
          </a:p>
          <a:p>
            <a:r>
              <a:rPr lang="en-US" sz="3200" dirty="0"/>
              <a:t>			---Dave Willis</a:t>
            </a:r>
          </a:p>
          <a:p>
            <a:endParaRPr lang="en-US" dirty="0"/>
          </a:p>
        </p:txBody>
      </p:sp>
      <p:sp>
        <p:nvSpPr>
          <p:cNvPr id="5" name="Slide Number Placeholder 4">
            <a:extLst>
              <a:ext uri="{FF2B5EF4-FFF2-40B4-BE49-F238E27FC236}">
                <a16:creationId xmlns:a16="http://schemas.microsoft.com/office/drawing/2014/main" id="{B8902377-670C-F65B-A51C-EA23D884F715}"/>
              </a:ext>
            </a:extLst>
          </p:cNvPr>
          <p:cNvSpPr>
            <a:spLocks noGrp="1"/>
          </p:cNvSpPr>
          <p:nvPr>
            <p:ph type="sldNum" sz="quarter" idx="10"/>
          </p:nvPr>
        </p:nvSpPr>
        <p:spPr/>
        <p:txBody>
          <a:bodyPr/>
          <a:lstStyle/>
          <a:p>
            <a:pPr>
              <a:defRPr/>
            </a:pPr>
            <a:fld id="{6390F3FB-5C8A-8244-8C82-811ACAA0436B}" type="slidenum">
              <a:rPr lang="en-US" altLang="en-US" smtClean="0"/>
              <a:pPr>
                <a:defRPr/>
              </a:pPr>
              <a:t>19</a:t>
            </a:fld>
            <a:endParaRPr lang="en-US" altLang="en-US"/>
          </a:p>
        </p:txBody>
      </p:sp>
    </p:spTree>
    <p:extLst>
      <p:ext uri="{BB962C8B-B14F-4D97-AF65-F5344CB8AC3E}">
        <p14:creationId xmlns:p14="http://schemas.microsoft.com/office/powerpoint/2010/main" val="87142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B506C2-8800-3E3D-172F-30B57CA967A7}"/>
              </a:ext>
            </a:extLst>
          </p:cNvPr>
          <p:cNvSpPr>
            <a:spLocks noGrp="1"/>
          </p:cNvSpPr>
          <p:nvPr>
            <p:ph type="title"/>
          </p:nvPr>
        </p:nvSpPr>
        <p:spPr>
          <a:xfrm>
            <a:off x="1277650" y="365126"/>
            <a:ext cx="10046043" cy="557664"/>
          </a:xfrm>
        </p:spPr>
        <p:txBody>
          <a:bodyPr>
            <a:normAutofit fontScale="90000"/>
          </a:bodyPr>
          <a:lstStyle/>
          <a:p>
            <a:r>
              <a:rPr lang="en-US" dirty="0"/>
              <a:t>Description</a:t>
            </a:r>
          </a:p>
        </p:txBody>
      </p:sp>
      <p:sp>
        <p:nvSpPr>
          <p:cNvPr id="7" name="Content Placeholder 6">
            <a:extLst>
              <a:ext uri="{FF2B5EF4-FFF2-40B4-BE49-F238E27FC236}">
                <a16:creationId xmlns:a16="http://schemas.microsoft.com/office/drawing/2014/main" id="{F45ABF79-6F40-074B-D25D-99E972EECCFD}"/>
              </a:ext>
            </a:extLst>
          </p:cNvPr>
          <p:cNvSpPr>
            <a:spLocks noGrp="1"/>
          </p:cNvSpPr>
          <p:nvPr>
            <p:ph sz="half" idx="1"/>
          </p:nvPr>
        </p:nvSpPr>
        <p:spPr>
          <a:xfrm>
            <a:off x="1277650" y="1174459"/>
            <a:ext cx="10058400" cy="5043461"/>
          </a:xfrm>
        </p:spPr>
        <p:txBody>
          <a:bodyPr/>
          <a:lstStyle/>
          <a:p>
            <a:pPr marL="0" indent="0">
              <a:buNone/>
            </a:pPr>
            <a:r>
              <a:rPr lang="en-US" dirty="0">
                <a:solidFill>
                  <a:schemeClr val="tx1"/>
                </a:solidFill>
              </a:rPr>
              <a:t>Let your Discourse with Men of Business be Short and Comprehensive.”                                                   ~ George Washington</a:t>
            </a:r>
          </a:p>
          <a:p>
            <a:pPr marL="0" indent="0">
              <a:buNone/>
            </a:pPr>
            <a:endParaRPr lang="en-US" dirty="0">
              <a:solidFill>
                <a:schemeClr val="tx1"/>
              </a:solidFill>
            </a:endParaRPr>
          </a:p>
          <a:p>
            <a:pPr marL="0" indent="0">
              <a:buNone/>
            </a:pPr>
            <a:r>
              <a:rPr lang="en-US" dirty="0">
                <a:solidFill>
                  <a:schemeClr val="tx1"/>
                </a:solidFill>
              </a:rPr>
              <a:t>This leadership breakout is designed as a reflective and interactive session on racial microaggressions whether conscious or unconscious and their impact, the verbal exchange of ideas when disagreements (or sticky situations) may arise as academic senate presidents, and a leader’s work with their own constituents and other constituency leaders.</a:t>
            </a:r>
          </a:p>
          <a:p>
            <a:pPr marL="0" indent="0">
              <a:buNone/>
            </a:pPr>
            <a:r>
              <a:rPr lang="en-US" dirty="0">
                <a:solidFill>
                  <a:schemeClr val="tx1"/>
                </a:solidFill>
              </a:rPr>
              <a:t>In this session attendees will: Learn definitions of microaggressions; identify or brainstorm on ways microaggressions impact students and the college community; gain strategies on how to prevent microaggressions or sticky situations; and share microaggression intent/unintentional experiences and provide frameworks to increase our leadership effectiveness.</a:t>
            </a:r>
          </a:p>
        </p:txBody>
      </p:sp>
      <p:sp>
        <p:nvSpPr>
          <p:cNvPr id="5" name="Slide Number Placeholder 4">
            <a:extLst>
              <a:ext uri="{FF2B5EF4-FFF2-40B4-BE49-F238E27FC236}">
                <a16:creationId xmlns:a16="http://schemas.microsoft.com/office/drawing/2014/main" id="{B8902377-670C-F65B-A51C-EA23D884F715}"/>
              </a:ext>
            </a:extLst>
          </p:cNvPr>
          <p:cNvSpPr>
            <a:spLocks noGrp="1"/>
          </p:cNvSpPr>
          <p:nvPr>
            <p:ph type="sldNum" sz="quarter" idx="10"/>
          </p:nvPr>
        </p:nvSpPr>
        <p:spPr/>
        <p:txBody>
          <a:bodyPr/>
          <a:lstStyle/>
          <a:p>
            <a:pPr>
              <a:defRPr/>
            </a:pPr>
            <a:fld id="{6390F3FB-5C8A-8244-8C82-811ACAA0436B}" type="slidenum">
              <a:rPr lang="en-US" altLang="en-US" smtClean="0"/>
              <a:pPr>
                <a:defRPr/>
              </a:pPr>
              <a:t>2</a:t>
            </a:fld>
            <a:endParaRPr lang="en-US" altLang="en-US"/>
          </a:p>
        </p:txBody>
      </p:sp>
    </p:spTree>
    <p:extLst>
      <p:ext uri="{BB962C8B-B14F-4D97-AF65-F5344CB8AC3E}">
        <p14:creationId xmlns:p14="http://schemas.microsoft.com/office/powerpoint/2010/main" val="387730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AAB5-64EA-E454-7DDF-E9E05AC2DB1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16F1101-A952-8D9D-41E8-8185A9EB4745}"/>
              </a:ext>
            </a:extLst>
          </p:cNvPr>
          <p:cNvSpPr>
            <a:spLocks noGrp="1"/>
          </p:cNvSpPr>
          <p:nvPr>
            <p:ph sz="half" idx="1"/>
          </p:nvPr>
        </p:nvSpPr>
        <p:spPr>
          <a:xfrm>
            <a:off x="1295400" y="2142828"/>
            <a:ext cx="10058400" cy="2572344"/>
          </a:xfrm>
        </p:spPr>
        <p:txBody>
          <a:bodyPr/>
          <a:lstStyle/>
          <a:p>
            <a:r>
              <a:rPr lang="en-US" dirty="0"/>
              <a:t>Civil Discourse Defined</a:t>
            </a:r>
          </a:p>
          <a:p>
            <a:r>
              <a:rPr lang="en-US" dirty="0"/>
              <a:t>Defining Microaggressions &amp; Macroaggressions</a:t>
            </a:r>
          </a:p>
          <a:p>
            <a:r>
              <a:rPr lang="en-US" dirty="0"/>
              <a:t>Dealing With Conflict</a:t>
            </a:r>
          </a:p>
          <a:p>
            <a:r>
              <a:rPr lang="en-US" dirty="0"/>
              <a:t>Small Group Discussion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10744EB-D09B-1F47-AF44-36C05183E726}"/>
              </a:ext>
            </a:extLst>
          </p:cNvPr>
          <p:cNvSpPr>
            <a:spLocks noGrp="1"/>
          </p:cNvSpPr>
          <p:nvPr>
            <p:ph type="sldNum" sz="quarter" idx="10"/>
          </p:nvPr>
        </p:nvSpPr>
        <p:spPr/>
        <p:txBody>
          <a:bodyPr/>
          <a:lstStyle/>
          <a:p>
            <a:pPr>
              <a:defRPr/>
            </a:pPr>
            <a:fld id="{0A71591C-5F3D-B54C-8468-8173C62E9969}" type="slidenum">
              <a:rPr lang="en-US" altLang="en-US" smtClean="0"/>
              <a:pPr>
                <a:defRPr/>
              </a:pPr>
              <a:t>3</a:t>
            </a:fld>
            <a:endParaRPr lang="en-US" altLang="en-US"/>
          </a:p>
        </p:txBody>
      </p:sp>
      <p:pic>
        <p:nvPicPr>
          <p:cNvPr id="6" name="Picture 5">
            <a:extLst>
              <a:ext uri="{FF2B5EF4-FFF2-40B4-BE49-F238E27FC236}">
                <a16:creationId xmlns:a16="http://schemas.microsoft.com/office/drawing/2014/main" id="{31ABAACE-0D06-B09B-5D7D-D6B305CCD0B4}"/>
              </a:ext>
            </a:extLst>
          </p:cNvPr>
          <p:cNvPicPr>
            <a:picLocks noChangeAspect="1"/>
          </p:cNvPicPr>
          <p:nvPr/>
        </p:nvPicPr>
        <p:blipFill>
          <a:blip r:embed="rId2"/>
          <a:stretch>
            <a:fillRect/>
          </a:stretch>
        </p:blipFill>
        <p:spPr>
          <a:xfrm>
            <a:off x="4449137" y="4367212"/>
            <a:ext cx="2857500" cy="1600200"/>
          </a:xfrm>
          <a:prstGeom prst="rect">
            <a:avLst/>
          </a:prstGeom>
        </p:spPr>
      </p:pic>
    </p:spTree>
    <p:extLst>
      <p:ext uri="{BB962C8B-B14F-4D97-AF65-F5344CB8AC3E}">
        <p14:creationId xmlns:p14="http://schemas.microsoft.com/office/powerpoint/2010/main" val="275966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AAB5-64EA-E454-7DDF-E9E05AC2DB1A}"/>
              </a:ext>
            </a:extLst>
          </p:cNvPr>
          <p:cNvSpPr>
            <a:spLocks noGrp="1"/>
          </p:cNvSpPr>
          <p:nvPr>
            <p:ph type="title"/>
          </p:nvPr>
        </p:nvSpPr>
        <p:spPr/>
        <p:txBody>
          <a:bodyPr/>
          <a:lstStyle/>
          <a:p>
            <a:r>
              <a:rPr lang="en-US" dirty="0"/>
              <a:t>How would you define Civil Discourse? </a:t>
            </a:r>
          </a:p>
        </p:txBody>
      </p:sp>
      <p:sp>
        <p:nvSpPr>
          <p:cNvPr id="4" name="Slide Number Placeholder 3">
            <a:extLst>
              <a:ext uri="{FF2B5EF4-FFF2-40B4-BE49-F238E27FC236}">
                <a16:creationId xmlns:a16="http://schemas.microsoft.com/office/drawing/2014/main" id="{610744EB-D09B-1F47-AF44-36C05183E726}"/>
              </a:ext>
            </a:extLst>
          </p:cNvPr>
          <p:cNvSpPr>
            <a:spLocks noGrp="1"/>
          </p:cNvSpPr>
          <p:nvPr>
            <p:ph type="sldNum" sz="quarter" idx="4294967295"/>
          </p:nvPr>
        </p:nvSpPr>
        <p:spPr>
          <a:xfrm>
            <a:off x="11276013" y="6356350"/>
            <a:ext cx="915987" cy="365125"/>
          </a:xfrm>
        </p:spPr>
        <p:txBody>
          <a:bodyPr/>
          <a:lstStyle/>
          <a:p>
            <a:pPr>
              <a:defRPr/>
            </a:pPr>
            <a:fld id="{0A71591C-5F3D-B54C-8468-8173C62E9969}" type="slidenum">
              <a:rPr lang="en-US" altLang="en-US" smtClean="0"/>
              <a:pPr>
                <a:defRPr/>
              </a:pPr>
              <a:t>4</a:t>
            </a:fld>
            <a:endParaRPr lang="en-US" altLang="en-US"/>
          </a:p>
        </p:txBody>
      </p:sp>
    </p:spTree>
    <p:extLst>
      <p:ext uri="{BB962C8B-B14F-4D97-AF65-F5344CB8AC3E}">
        <p14:creationId xmlns:p14="http://schemas.microsoft.com/office/powerpoint/2010/main" val="373177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AAB5-64EA-E454-7DDF-E9E05AC2DB1A}"/>
              </a:ext>
            </a:extLst>
          </p:cNvPr>
          <p:cNvSpPr>
            <a:spLocks noGrp="1"/>
          </p:cNvSpPr>
          <p:nvPr>
            <p:ph type="title"/>
          </p:nvPr>
        </p:nvSpPr>
        <p:spPr/>
        <p:txBody>
          <a:bodyPr/>
          <a:lstStyle/>
          <a:p>
            <a:r>
              <a:rPr lang="en-US" dirty="0"/>
              <a:t>Civil Discourse Defined? </a:t>
            </a:r>
          </a:p>
        </p:txBody>
      </p:sp>
      <p:sp>
        <p:nvSpPr>
          <p:cNvPr id="3" name="Content Placeholder 2">
            <a:extLst>
              <a:ext uri="{FF2B5EF4-FFF2-40B4-BE49-F238E27FC236}">
                <a16:creationId xmlns:a16="http://schemas.microsoft.com/office/drawing/2014/main" id="{516F1101-A952-8D9D-41E8-8185A9EB4745}"/>
              </a:ext>
            </a:extLst>
          </p:cNvPr>
          <p:cNvSpPr>
            <a:spLocks noGrp="1"/>
          </p:cNvSpPr>
          <p:nvPr>
            <p:ph sz="half" idx="1"/>
          </p:nvPr>
        </p:nvSpPr>
        <p:spPr/>
        <p:txBody>
          <a:bodyPr/>
          <a:lstStyle/>
          <a:p>
            <a:r>
              <a:rPr lang="en-US" dirty="0"/>
              <a:t>Civil discourse is engagement in discourse intended to enhance understanding.</a:t>
            </a:r>
          </a:p>
          <a:p>
            <a:r>
              <a:rPr lang="en-US" dirty="0"/>
              <a:t>“civil discourse as "the language of dispassionate objectivity” -Kenneth J. </a:t>
            </a:r>
            <a:r>
              <a:rPr lang="en-US" dirty="0" err="1"/>
              <a:t>Gergen</a:t>
            </a:r>
            <a:r>
              <a:rPr lang="en-US" dirty="0"/>
              <a:t>| PhD  Swarthmore College, Pennsylvania Department of Psychology</a:t>
            </a:r>
          </a:p>
          <a:p>
            <a:r>
              <a:rPr lang="en-US" dirty="0"/>
              <a:t>“the exercise of patience, integrity, humility and mutual respect in civil conversation even with those whom we disagree”– James Calvin Davis</a:t>
            </a:r>
          </a:p>
          <a:p>
            <a:endParaRPr lang="en-US" dirty="0"/>
          </a:p>
        </p:txBody>
      </p:sp>
      <p:sp>
        <p:nvSpPr>
          <p:cNvPr id="4" name="Slide Number Placeholder 3">
            <a:extLst>
              <a:ext uri="{FF2B5EF4-FFF2-40B4-BE49-F238E27FC236}">
                <a16:creationId xmlns:a16="http://schemas.microsoft.com/office/drawing/2014/main" id="{610744EB-D09B-1F47-AF44-36C05183E726}"/>
              </a:ext>
            </a:extLst>
          </p:cNvPr>
          <p:cNvSpPr>
            <a:spLocks noGrp="1"/>
          </p:cNvSpPr>
          <p:nvPr>
            <p:ph type="sldNum" sz="quarter" idx="10"/>
          </p:nvPr>
        </p:nvSpPr>
        <p:spPr/>
        <p:txBody>
          <a:bodyPr/>
          <a:lstStyle/>
          <a:p>
            <a:pPr>
              <a:defRPr/>
            </a:pPr>
            <a:fld id="{0A71591C-5F3D-B54C-8468-8173C62E9969}" type="slidenum">
              <a:rPr lang="en-US" altLang="en-US" smtClean="0"/>
              <a:pPr>
                <a:defRPr/>
              </a:pPr>
              <a:t>5</a:t>
            </a:fld>
            <a:endParaRPr lang="en-US" altLang="en-US"/>
          </a:p>
        </p:txBody>
      </p:sp>
    </p:spTree>
    <p:extLst>
      <p:ext uri="{BB962C8B-B14F-4D97-AF65-F5344CB8AC3E}">
        <p14:creationId xmlns:p14="http://schemas.microsoft.com/office/powerpoint/2010/main" val="71293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ED98-75C6-F207-C05A-D447EE50CBAF}"/>
              </a:ext>
            </a:extLst>
          </p:cNvPr>
          <p:cNvSpPr>
            <a:spLocks noGrp="1"/>
          </p:cNvSpPr>
          <p:nvPr>
            <p:ph type="title"/>
          </p:nvPr>
        </p:nvSpPr>
        <p:spPr/>
        <p:txBody>
          <a:bodyPr/>
          <a:lstStyle/>
          <a:p>
            <a:r>
              <a:rPr lang="en-US" dirty="0"/>
              <a:t>Civil Discourse is not always easy…</a:t>
            </a:r>
          </a:p>
        </p:txBody>
      </p:sp>
      <p:sp>
        <p:nvSpPr>
          <p:cNvPr id="4" name="Slide Number Placeholder 3">
            <a:extLst>
              <a:ext uri="{FF2B5EF4-FFF2-40B4-BE49-F238E27FC236}">
                <a16:creationId xmlns:a16="http://schemas.microsoft.com/office/drawing/2014/main" id="{275B2AD0-D3BF-E62B-B8EC-A282C9F0D4D3}"/>
              </a:ext>
            </a:extLst>
          </p:cNvPr>
          <p:cNvSpPr>
            <a:spLocks noGrp="1"/>
          </p:cNvSpPr>
          <p:nvPr>
            <p:ph type="sldNum" sz="quarter" idx="10"/>
          </p:nvPr>
        </p:nvSpPr>
        <p:spPr/>
        <p:txBody>
          <a:bodyPr/>
          <a:lstStyle/>
          <a:p>
            <a:pPr>
              <a:defRPr/>
            </a:pPr>
            <a:fld id="{0A71591C-5F3D-B54C-8468-8173C62E9969}" type="slidenum">
              <a:rPr lang="en-US" altLang="en-US" smtClean="0"/>
              <a:pPr>
                <a:defRPr/>
              </a:pPr>
              <a:t>6</a:t>
            </a:fld>
            <a:endParaRPr lang="en-US" altLang="en-US"/>
          </a:p>
        </p:txBody>
      </p:sp>
      <p:sp>
        <p:nvSpPr>
          <p:cNvPr id="7" name="Content Placeholder 6">
            <a:extLst>
              <a:ext uri="{FF2B5EF4-FFF2-40B4-BE49-F238E27FC236}">
                <a16:creationId xmlns:a16="http://schemas.microsoft.com/office/drawing/2014/main" id="{0353CE1A-621E-26F7-4509-74A0CD8EAB20}"/>
              </a:ext>
            </a:extLst>
          </p:cNvPr>
          <p:cNvSpPr>
            <a:spLocks noGrp="1"/>
          </p:cNvSpPr>
          <p:nvPr>
            <p:ph sz="half" idx="1"/>
          </p:nvPr>
        </p:nvSpPr>
        <p:spPr/>
        <p:txBody>
          <a:bodyPr/>
          <a:lstStyle/>
          <a:p>
            <a:r>
              <a:rPr lang="en-US" dirty="0">
                <a:solidFill>
                  <a:schemeClr val="tx1"/>
                </a:solidFill>
              </a:rPr>
              <a:t>It Involves a commitment to an informed, frank exchange of ideas and an understanding of complexity and ambiguity.</a:t>
            </a:r>
          </a:p>
          <a:p>
            <a:r>
              <a:rPr lang="en-US" dirty="0">
                <a:solidFill>
                  <a:schemeClr val="tx1"/>
                </a:solidFill>
              </a:rPr>
              <a:t>One should not expect civil discourse to create a feeling of comfort.</a:t>
            </a:r>
          </a:p>
          <a:p>
            <a:r>
              <a:rPr lang="en-US" dirty="0">
                <a:solidFill>
                  <a:schemeClr val="tx1"/>
                </a:solidFill>
              </a:rPr>
              <a:t>It is difficult for people to address challenges to deeply held beliefs and opinions</a:t>
            </a:r>
          </a:p>
          <a:p>
            <a:r>
              <a:rPr lang="en-US" dirty="0">
                <a:solidFill>
                  <a:schemeClr val="tx1"/>
                </a:solidFill>
              </a:rPr>
              <a:t>Both sides must be willing to alter positions based on convincing</a:t>
            </a:r>
          </a:p>
          <a:p>
            <a:pPr marL="0" indent="0">
              <a:buNone/>
            </a:pPr>
            <a:r>
              <a:rPr lang="en-US" dirty="0">
                <a:solidFill>
                  <a:schemeClr val="tx1"/>
                </a:solidFill>
              </a:rPr>
              <a:t>   arguments and evidence.</a:t>
            </a:r>
          </a:p>
          <a:p>
            <a:pPr marL="0" indent="0">
              <a:buNone/>
            </a:pPr>
            <a:endParaRPr lang="en-US" dirty="0"/>
          </a:p>
        </p:txBody>
      </p:sp>
    </p:spTree>
    <p:extLst>
      <p:ext uri="{BB962C8B-B14F-4D97-AF65-F5344CB8AC3E}">
        <p14:creationId xmlns:p14="http://schemas.microsoft.com/office/powerpoint/2010/main" val="165822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4F4B-C4BB-BF3C-FD3E-1DD984E5A570}"/>
              </a:ext>
            </a:extLst>
          </p:cNvPr>
          <p:cNvSpPr>
            <a:spLocks noGrp="1"/>
          </p:cNvSpPr>
          <p:nvPr>
            <p:ph type="title"/>
          </p:nvPr>
        </p:nvSpPr>
        <p:spPr/>
        <p:txBody>
          <a:bodyPr/>
          <a:lstStyle/>
          <a:p>
            <a:br>
              <a:rPr lang="en-US" dirty="0"/>
            </a:br>
            <a:r>
              <a:rPr lang="en-US" dirty="0"/>
              <a:t>Defining Microaggressions &amp; Macroaggressions</a:t>
            </a:r>
          </a:p>
        </p:txBody>
      </p:sp>
      <p:sp>
        <p:nvSpPr>
          <p:cNvPr id="3" name="Content Placeholder 2">
            <a:extLst>
              <a:ext uri="{FF2B5EF4-FFF2-40B4-BE49-F238E27FC236}">
                <a16:creationId xmlns:a16="http://schemas.microsoft.com/office/drawing/2014/main" id="{C249944A-CD77-977C-8548-D3A94DE9F468}"/>
              </a:ext>
            </a:extLst>
          </p:cNvPr>
          <p:cNvSpPr>
            <a:spLocks noGrp="1"/>
          </p:cNvSpPr>
          <p:nvPr>
            <p:ph sz="half" idx="1"/>
          </p:nvPr>
        </p:nvSpPr>
        <p:spPr>
          <a:xfrm>
            <a:off x="1265293" y="2360382"/>
            <a:ext cx="10058400" cy="3100851"/>
          </a:xfrm>
        </p:spPr>
        <p:txBody>
          <a:bodyPr/>
          <a:lstStyle/>
          <a:p>
            <a:r>
              <a:rPr lang="en-US" dirty="0"/>
              <a:t>“Microaggression: More Than Just Race” </a:t>
            </a:r>
            <a:r>
              <a:rPr lang="en-US" dirty="0" err="1"/>
              <a:t>Derald</a:t>
            </a:r>
            <a:r>
              <a:rPr lang="en-US" dirty="0"/>
              <a:t> Wing Sue Ph.D. Microaggressions are the everyday verbal, nonverbal, and environmental slights, snubs, or insults, whether intentional or unintentional, which communicate hostile, derogatory, or negative messages to target persons based solely upon their marginalized group membership.</a:t>
            </a:r>
          </a:p>
          <a:p>
            <a:r>
              <a:rPr lang="en-US" dirty="0"/>
              <a:t>Macroaggression is defined as an act of racism towards everyone of that race.</a:t>
            </a:r>
          </a:p>
          <a:p>
            <a:pPr marL="0" indent="0">
              <a:buNone/>
            </a:pPr>
            <a:endParaRPr lang="en-US" dirty="0"/>
          </a:p>
        </p:txBody>
      </p:sp>
      <p:sp>
        <p:nvSpPr>
          <p:cNvPr id="4" name="Slide Number Placeholder 3">
            <a:extLst>
              <a:ext uri="{FF2B5EF4-FFF2-40B4-BE49-F238E27FC236}">
                <a16:creationId xmlns:a16="http://schemas.microsoft.com/office/drawing/2014/main" id="{002F087F-DA63-A1B6-487F-072356C1CF37}"/>
              </a:ext>
            </a:extLst>
          </p:cNvPr>
          <p:cNvSpPr>
            <a:spLocks noGrp="1"/>
          </p:cNvSpPr>
          <p:nvPr>
            <p:ph type="sldNum" sz="quarter" idx="10"/>
          </p:nvPr>
        </p:nvSpPr>
        <p:spPr/>
        <p:txBody>
          <a:bodyPr/>
          <a:lstStyle/>
          <a:p>
            <a:pPr>
              <a:defRPr/>
            </a:pPr>
            <a:fld id="{0A71591C-5F3D-B54C-8468-8173C62E9969}" type="slidenum">
              <a:rPr lang="en-US" altLang="en-US" smtClean="0"/>
              <a:pPr>
                <a:defRPr/>
              </a:pPr>
              <a:t>7</a:t>
            </a:fld>
            <a:endParaRPr lang="en-US" altLang="en-US"/>
          </a:p>
        </p:txBody>
      </p:sp>
    </p:spTree>
    <p:extLst>
      <p:ext uri="{BB962C8B-B14F-4D97-AF65-F5344CB8AC3E}">
        <p14:creationId xmlns:p14="http://schemas.microsoft.com/office/powerpoint/2010/main" val="136488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7298-8326-AC27-E625-A377F9648D85}"/>
              </a:ext>
            </a:extLst>
          </p:cNvPr>
          <p:cNvSpPr>
            <a:spLocks noGrp="1"/>
          </p:cNvSpPr>
          <p:nvPr>
            <p:ph type="title"/>
          </p:nvPr>
        </p:nvSpPr>
        <p:spPr/>
        <p:txBody>
          <a:bodyPr/>
          <a:lstStyle/>
          <a:p>
            <a:r>
              <a:rPr lang="en-US" dirty="0"/>
              <a:t>Three Forms of Racial Microaggressions</a:t>
            </a:r>
          </a:p>
        </p:txBody>
      </p:sp>
      <p:sp>
        <p:nvSpPr>
          <p:cNvPr id="3" name="Content Placeholder 2">
            <a:extLst>
              <a:ext uri="{FF2B5EF4-FFF2-40B4-BE49-F238E27FC236}">
                <a16:creationId xmlns:a16="http://schemas.microsoft.com/office/drawing/2014/main" id="{AD3D9EDE-A423-6E2A-93FF-623E5F8BF0A4}"/>
              </a:ext>
            </a:extLst>
          </p:cNvPr>
          <p:cNvSpPr>
            <a:spLocks noGrp="1"/>
          </p:cNvSpPr>
          <p:nvPr>
            <p:ph sz="half" idx="1"/>
          </p:nvPr>
        </p:nvSpPr>
        <p:spPr/>
        <p:txBody>
          <a:bodyPr/>
          <a:lstStyle/>
          <a:p>
            <a:r>
              <a:rPr lang="en-US" sz="3200" dirty="0" err="1"/>
              <a:t>Microassaults</a:t>
            </a:r>
            <a:endParaRPr lang="en-US" sz="3200" dirty="0"/>
          </a:p>
          <a:p>
            <a:r>
              <a:rPr lang="en-US" sz="3200" dirty="0"/>
              <a:t>Microinsults</a:t>
            </a:r>
          </a:p>
          <a:p>
            <a:r>
              <a:rPr lang="en-US" sz="3200" dirty="0"/>
              <a:t>Microinvalidations</a:t>
            </a:r>
          </a:p>
        </p:txBody>
      </p:sp>
      <p:sp>
        <p:nvSpPr>
          <p:cNvPr id="4" name="Slide Number Placeholder 3">
            <a:extLst>
              <a:ext uri="{FF2B5EF4-FFF2-40B4-BE49-F238E27FC236}">
                <a16:creationId xmlns:a16="http://schemas.microsoft.com/office/drawing/2014/main" id="{3548BCB6-329A-5C30-6CB6-250D5C0378BD}"/>
              </a:ext>
            </a:extLst>
          </p:cNvPr>
          <p:cNvSpPr>
            <a:spLocks noGrp="1"/>
          </p:cNvSpPr>
          <p:nvPr>
            <p:ph type="sldNum" sz="quarter" idx="10"/>
          </p:nvPr>
        </p:nvSpPr>
        <p:spPr/>
        <p:txBody>
          <a:bodyPr/>
          <a:lstStyle/>
          <a:p>
            <a:pPr>
              <a:defRPr/>
            </a:pPr>
            <a:fld id="{0A71591C-5F3D-B54C-8468-8173C62E9969}" type="slidenum">
              <a:rPr lang="en-US" altLang="en-US" smtClean="0"/>
              <a:pPr>
                <a:defRPr/>
              </a:pPr>
              <a:t>8</a:t>
            </a:fld>
            <a:endParaRPr lang="en-US" altLang="en-US"/>
          </a:p>
        </p:txBody>
      </p:sp>
    </p:spTree>
    <p:extLst>
      <p:ext uri="{BB962C8B-B14F-4D97-AF65-F5344CB8AC3E}">
        <p14:creationId xmlns:p14="http://schemas.microsoft.com/office/powerpoint/2010/main" val="259473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1D3C-2E7B-E802-2FE4-094DE6D369A7}"/>
              </a:ext>
            </a:extLst>
          </p:cNvPr>
          <p:cNvSpPr>
            <a:spLocks noGrp="1"/>
          </p:cNvSpPr>
          <p:nvPr>
            <p:ph type="title"/>
          </p:nvPr>
        </p:nvSpPr>
        <p:spPr/>
        <p:txBody>
          <a:bodyPr/>
          <a:lstStyle/>
          <a:p>
            <a:r>
              <a:rPr lang="en-US" dirty="0" err="1"/>
              <a:t>Microassaults</a:t>
            </a:r>
            <a:r>
              <a:rPr lang="en-US" dirty="0"/>
              <a:t> Defined:</a:t>
            </a:r>
          </a:p>
        </p:txBody>
      </p:sp>
      <p:sp>
        <p:nvSpPr>
          <p:cNvPr id="3" name="Content Placeholder 2">
            <a:extLst>
              <a:ext uri="{FF2B5EF4-FFF2-40B4-BE49-F238E27FC236}">
                <a16:creationId xmlns:a16="http://schemas.microsoft.com/office/drawing/2014/main" id="{86405884-31D4-7BA2-6FD3-B0CCCCA6DEAC}"/>
              </a:ext>
            </a:extLst>
          </p:cNvPr>
          <p:cNvSpPr>
            <a:spLocks noGrp="1"/>
          </p:cNvSpPr>
          <p:nvPr>
            <p:ph sz="half" idx="1"/>
          </p:nvPr>
        </p:nvSpPr>
        <p:spPr/>
        <p:txBody>
          <a:bodyPr/>
          <a:lstStyle/>
          <a:p>
            <a:r>
              <a:rPr lang="en-US" sz="2800" dirty="0">
                <a:solidFill>
                  <a:schemeClr val="tx1"/>
                </a:solidFill>
              </a:rPr>
              <a:t>These conscious, deliberate, and explicit racist attacks—both verbal and nonverbal—are meant to denigrate or hurt the victim.</a:t>
            </a:r>
          </a:p>
          <a:p>
            <a:pPr marL="0" indent="0">
              <a:buNone/>
            </a:pPr>
            <a:endParaRPr lang="en-US" sz="2800" dirty="0">
              <a:solidFill>
                <a:schemeClr val="tx1"/>
              </a:solidFill>
            </a:endParaRPr>
          </a:p>
          <a:p>
            <a:pPr lvl="1"/>
            <a:r>
              <a:rPr lang="en-US" sz="2800" dirty="0">
                <a:solidFill>
                  <a:schemeClr val="tx1"/>
                </a:solidFill>
              </a:rPr>
              <a:t>Examples:</a:t>
            </a:r>
          </a:p>
          <a:p>
            <a:pPr lvl="2"/>
            <a:r>
              <a:rPr lang="en-US" sz="2800" dirty="0">
                <a:solidFill>
                  <a:schemeClr val="tx1"/>
                </a:solidFill>
              </a:rPr>
              <a:t>Name-calling</a:t>
            </a:r>
          </a:p>
          <a:p>
            <a:pPr lvl="2"/>
            <a:r>
              <a:rPr lang="en-US" sz="2800" dirty="0">
                <a:solidFill>
                  <a:schemeClr val="tx1"/>
                </a:solidFill>
              </a:rPr>
              <a:t>Using racial slurs</a:t>
            </a:r>
          </a:p>
          <a:p>
            <a:pPr lvl="2"/>
            <a:r>
              <a:rPr lang="en-US" sz="2800" dirty="0">
                <a:solidFill>
                  <a:schemeClr val="tx1"/>
                </a:solidFill>
              </a:rPr>
              <a:t>Avoiding and/or discouraging interracial interactions</a:t>
            </a:r>
          </a:p>
          <a:p>
            <a:pPr lvl="2"/>
            <a:r>
              <a:rPr lang="en-US" sz="2800" dirty="0">
                <a:solidFill>
                  <a:schemeClr val="tx1"/>
                </a:solidFill>
              </a:rPr>
              <a:t>Saying things like “Black faculty scare/intimidate me”</a:t>
            </a:r>
          </a:p>
          <a:p>
            <a:pPr marL="914400" lvl="2"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3079D67-507B-AB96-9866-9D7A9F8D9C06}"/>
              </a:ext>
            </a:extLst>
          </p:cNvPr>
          <p:cNvSpPr>
            <a:spLocks noGrp="1"/>
          </p:cNvSpPr>
          <p:nvPr>
            <p:ph type="sldNum" sz="quarter" idx="10"/>
          </p:nvPr>
        </p:nvSpPr>
        <p:spPr/>
        <p:txBody>
          <a:bodyPr/>
          <a:lstStyle/>
          <a:p>
            <a:pPr>
              <a:defRPr/>
            </a:pPr>
            <a:fld id="{0A71591C-5F3D-B54C-8468-8173C62E9969}" type="slidenum">
              <a:rPr lang="en-US" altLang="en-US" smtClean="0"/>
              <a:pPr>
                <a:defRPr/>
              </a:pPr>
              <a:t>9</a:t>
            </a:fld>
            <a:endParaRPr lang="en-US" altLang="en-US"/>
          </a:p>
        </p:txBody>
      </p:sp>
    </p:spTree>
    <p:extLst>
      <p:ext uri="{BB962C8B-B14F-4D97-AF65-F5344CB8AC3E}">
        <p14:creationId xmlns:p14="http://schemas.microsoft.com/office/powerpoint/2010/main" val="2243761981"/>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2" id="{93CA0EF3-CDAF-D547-96AB-A654DB19B30B}" vid="{E1FF337B-A138-1B40-AE52-ECE49214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2022 ppt Template 2</Template>
  <TotalTime>8442</TotalTime>
  <Words>1226</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Heavy</vt:lpstr>
      <vt:lpstr>AvenirLTStd55Roman</vt:lpstr>
      <vt:lpstr>Calibri</vt:lpstr>
      <vt:lpstr>Palatino</vt:lpstr>
      <vt:lpstr>ASCCC Curriculum Inst. 2020 Theme</vt:lpstr>
      <vt:lpstr>Handling Discourse and Sticky Situations Location: Plaza Park Ballroom   Dr. Karen Chow, ASCCC Area B Representative  Dr. LaTonya Parker, ASCCC Secretary</vt:lpstr>
      <vt:lpstr>Description</vt:lpstr>
      <vt:lpstr>Agenda:</vt:lpstr>
      <vt:lpstr>How would you define Civil Discourse? </vt:lpstr>
      <vt:lpstr>Civil Discourse Defined? </vt:lpstr>
      <vt:lpstr>Civil Discourse is not always easy…</vt:lpstr>
      <vt:lpstr> Defining Microaggressions &amp; Macroaggressions</vt:lpstr>
      <vt:lpstr>Three Forms of Racial Microaggressions</vt:lpstr>
      <vt:lpstr>Microassaults Defined:</vt:lpstr>
      <vt:lpstr>Microinsults Defined:  </vt:lpstr>
      <vt:lpstr>Microinvalidations:  </vt:lpstr>
      <vt:lpstr>Be Proactive When Dealing With Conflict</vt:lpstr>
      <vt:lpstr>Good Practices to Avert, Manage, or Resolve Conflict</vt:lpstr>
      <vt:lpstr>“Dealing with the Hate They Give: Antidotes to Microaggressions, Racelighting, and Attribution Ambiguity”</vt:lpstr>
      <vt:lpstr>SCENARIO—Discuss in Small Groups</vt:lpstr>
      <vt:lpstr>ASCCC Cultural Humility Tool Kit &amp; May 2022 Special Rostrum</vt:lpstr>
      <vt:lpstr>PowerPoint Presentation</vt:lpstr>
      <vt:lpstr>A few other resources </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Discourse and Sticky Situations Plaza Park Ballroom  Dr. Karen Chow, ASCCC Area B Representative  Dr. LaTonya Parker, ASCCC Secretary</dc:title>
  <dc:creator>ASCCC Exec Committee</dc:creator>
  <cp:lastModifiedBy>ASCCC Exec Committee</cp:lastModifiedBy>
  <cp:revision>29</cp:revision>
  <cp:lastPrinted>2020-11-24T19:39:26Z</cp:lastPrinted>
  <dcterms:created xsi:type="dcterms:W3CDTF">2022-06-03T21:18:00Z</dcterms:created>
  <dcterms:modified xsi:type="dcterms:W3CDTF">2022-06-09T20:25:44Z</dcterms:modified>
</cp:coreProperties>
</file>