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ie Jo Rice" initials="BJR" lastIdx="4" clrIdx="0"/>
  <p:cmAuthor id="1" name="Craig Ruta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5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B0054D0-234A-48D7-8686-723AC8B5940D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DB26D31-23E2-400E-A969-5EB5A3AD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7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17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105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1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377B-6965-E24A-BA7E-A0127469CF21}" type="datetimeFigureOut">
              <a:rPr lang="en-US" smtClean="0"/>
              <a:t>7/6/15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5334-D57C-0C4B-A2F5-226C925D3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utan_craig@sccollege.edu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rice@bakersfieldcolleg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Future Health </a:t>
            </a:r>
            <a:r>
              <a:rPr lang="en-US" dirty="0" smtClean="0"/>
              <a:t>of Local Associate Degrees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Billie Jo Rice, Bakersfield College</a:t>
            </a:r>
          </a:p>
          <a:p>
            <a:r>
              <a:rPr lang="en-US" dirty="0" smtClean="0"/>
              <a:t>Craig Rutan, Santiago Canyon College</a:t>
            </a:r>
          </a:p>
          <a:p>
            <a:endParaRPr lang="en-US" dirty="0"/>
          </a:p>
          <a:p>
            <a:r>
              <a:rPr lang="en-US" sz="2800" b="1" dirty="0" smtClean="0"/>
              <a:t>2015 ASCCC Curriculum Institute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5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Messages from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334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submit a local AA/AS degree for approval and choose a goal of “transfer” you will need to submit the following:</a:t>
            </a:r>
          </a:p>
          <a:p>
            <a:pPr lvl="1"/>
            <a:r>
              <a:rPr lang="en-US" dirty="0" smtClean="0"/>
              <a:t>Articulation agreements showing that at least 51% of the major courses are articulated as major prep at one UC or CSU campus</a:t>
            </a:r>
          </a:p>
          <a:p>
            <a:pPr lvl="1"/>
            <a:r>
              <a:rPr lang="en-US" dirty="0" smtClean="0"/>
              <a:t>CSU GE Breadth or IGETC because any degree for “transfer” cannot use a locally defined GE pattern</a:t>
            </a:r>
          </a:p>
          <a:p>
            <a:r>
              <a:rPr lang="en-US" dirty="0" smtClean="0"/>
              <a:t>A message that the degree requires too many units</a:t>
            </a:r>
            <a:endParaRPr lang="en-US" dirty="0"/>
          </a:p>
        </p:txBody>
      </p:sp>
      <p:pic>
        <p:nvPicPr>
          <p:cNvPr id="4" name="Picture 3" descr="MixedMes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55" y="1941189"/>
            <a:ext cx="2578739" cy="38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Local AA/AS Degrees?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096" y="1600200"/>
            <a:ext cx="5911704" cy="4655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With the passage of SB440, colleges are required to create an ADT in any area where they have an existing AA/AS degree and a TMC exists.</a:t>
            </a:r>
          </a:p>
          <a:p>
            <a:r>
              <a:rPr lang="en-US" dirty="0" smtClean="0"/>
              <a:t>When you combine the 440 requirement with the new submission guidelines, you might think that getting rid of all non-CTE associate degrees might be a good idea.</a:t>
            </a:r>
          </a:p>
          <a:p>
            <a:r>
              <a:rPr lang="en-US" dirty="0" smtClean="0"/>
              <a:t>Deactivating degrees is always a local decision and should be based on the needs of the students.</a:t>
            </a:r>
            <a:endParaRPr lang="en-US" dirty="0"/>
          </a:p>
        </p:txBody>
      </p:sp>
      <p:pic>
        <p:nvPicPr>
          <p:cNvPr id="4" name="Picture 3" descr="rip_graves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9" y="1600200"/>
            <a:ext cx="2458170" cy="38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7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ASCCC Working for Local Control!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166"/>
            <a:ext cx="8229600" cy="48209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ASCCC has encouraged colleges to keep associate degrees that are meeting the needs of students</a:t>
            </a:r>
          </a:p>
          <a:p>
            <a:pPr lvl="1"/>
            <a:r>
              <a:rPr lang="en-US" dirty="0" smtClean="0"/>
              <a:t>Do the different degrees prepare students for different pathways?</a:t>
            </a:r>
          </a:p>
          <a:p>
            <a:pPr lvl="1"/>
            <a:r>
              <a:rPr lang="en-US" dirty="0" smtClean="0"/>
              <a:t>Will ACCJC consider the two degrees the same?</a:t>
            </a:r>
          </a:p>
          <a:p>
            <a:r>
              <a:rPr lang="en-US" dirty="0" smtClean="0"/>
              <a:t>ASCCC has been working with the CO to clarify the requirements for associate degrees to better align with Title 5</a:t>
            </a:r>
          </a:p>
          <a:p>
            <a:r>
              <a:rPr lang="en-US" dirty="0" smtClean="0"/>
              <a:t>The 6</a:t>
            </a:r>
            <a:r>
              <a:rPr lang="en-US" baseline="30000" dirty="0" smtClean="0"/>
              <a:t>th</a:t>
            </a:r>
            <a:r>
              <a:rPr lang="en-US" dirty="0" smtClean="0"/>
              <a:t> edition of the Program and Course Approval Handbook (PCAH) will be very different from the 5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6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ability to grant associate degrees is given to CCCs by education code</a:t>
            </a:r>
          </a:p>
          <a:p>
            <a:r>
              <a:rPr lang="en-US" dirty="0" smtClean="0"/>
              <a:t>Local associate degrees have been helping students for many years</a:t>
            </a:r>
          </a:p>
          <a:p>
            <a:r>
              <a:rPr lang="en-US" dirty="0" smtClean="0"/>
              <a:t>ADTs provide new opportunities to students, but they don’t make existing degrees worthless.</a:t>
            </a:r>
          </a:p>
          <a:p>
            <a:r>
              <a:rPr lang="en-US" dirty="0" smtClean="0"/>
              <a:t>If a degree is meeting the needs of students, keep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7" y="1600200"/>
            <a:ext cx="5303255" cy="4525963"/>
          </a:xfrm>
        </p:spPr>
        <p:txBody>
          <a:bodyPr/>
          <a:lstStyle/>
          <a:p>
            <a:r>
              <a:rPr lang="en-US" dirty="0" smtClean="0"/>
              <a:t>Do you have any questions?</a:t>
            </a:r>
          </a:p>
          <a:p>
            <a:pPr lvl="1"/>
            <a:r>
              <a:rPr lang="en-US" dirty="0" smtClean="0"/>
              <a:t>Billie Jo Rice: </a:t>
            </a:r>
            <a:r>
              <a:rPr lang="en-US" dirty="0" smtClean="0">
                <a:hlinkClick r:id="rId2"/>
              </a:rPr>
              <a:t>brice@bakersfieldcollege.edu</a:t>
            </a:r>
            <a:endParaRPr lang="en-US" dirty="0" smtClean="0"/>
          </a:p>
          <a:p>
            <a:pPr lvl="1"/>
            <a:r>
              <a:rPr lang="en-US" dirty="0" smtClean="0"/>
              <a:t>Craig Rutan: </a:t>
            </a:r>
            <a:r>
              <a:rPr lang="en-US" dirty="0" smtClean="0">
                <a:hlinkClick r:id="rId3"/>
              </a:rPr>
              <a:t>rutan_craig@sccollege.edu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dreamstimemedium_19473030-300x3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97" y="2163517"/>
            <a:ext cx="3241031" cy="32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9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10680" cy="4525963"/>
          </a:xfrm>
        </p:spPr>
        <p:txBody>
          <a:bodyPr/>
          <a:lstStyle/>
          <a:p>
            <a:r>
              <a:rPr lang="en-US" dirty="0" smtClean="0"/>
              <a:t>Mission of CCCs</a:t>
            </a:r>
          </a:p>
          <a:p>
            <a:r>
              <a:rPr lang="en-US" dirty="0" smtClean="0"/>
              <a:t>Associate Degrees and General Education</a:t>
            </a:r>
          </a:p>
          <a:p>
            <a:r>
              <a:rPr lang="en-US" dirty="0" smtClean="0"/>
              <a:t>Associate Degrees for Transfer</a:t>
            </a:r>
          </a:p>
          <a:p>
            <a:r>
              <a:rPr lang="en-US" dirty="0" smtClean="0"/>
              <a:t>Death of Local Associate Degrees?</a:t>
            </a:r>
            <a:endParaRPr lang="en-US" dirty="0"/>
          </a:p>
        </p:txBody>
      </p:sp>
      <p:pic>
        <p:nvPicPr>
          <p:cNvPr id="4" name="Picture 3" descr="college-building-clip-art-college_clip_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90" y="1916594"/>
            <a:ext cx="3750883" cy="28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 of the CCC (§66010.4)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920"/>
            <a:ext cx="8229600" cy="5339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(1) The </a:t>
            </a:r>
            <a:r>
              <a:rPr lang="en-US" sz="1400" dirty="0"/>
              <a:t>California Community Colleges shall, as a </a:t>
            </a:r>
            <a:r>
              <a:rPr lang="en-US" sz="1400" dirty="0" smtClean="0"/>
              <a:t>primary mission</a:t>
            </a:r>
            <a:r>
              <a:rPr lang="en-US" sz="1400" dirty="0"/>
              <a:t>, offer academic and vocational instruction at the </a:t>
            </a:r>
            <a:r>
              <a:rPr lang="en-US" sz="1400" dirty="0" smtClean="0"/>
              <a:t>lower division </a:t>
            </a:r>
            <a:r>
              <a:rPr lang="en-US" sz="1400" dirty="0"/>
              <a:t>level for both younger and older students, including </a:t>
            </a:r>
            <a:r>
              <a:rPr lang="en-US" sz="1400" dirty="0" smtClean="0"/>
              <a:t>those persons </a:t>
            </a:r>
            <a:r>
              <a:rPr lang="en-US" sz="1400" dirty="0"/>
              <a:t>returning to school. Public community colleges shall </a:t>
            </a:r>
            <a:r>
              <a:rPr lang="en-US" sz="1400" dirty="0" smtClean="0"/>
              <a:t>offer instruction </a:t>
            </a:r>
            <a:r>
              <a:rPr lang="en-US" sz="1400" dirty="0"/>
              <a:t>through but not beyond the second year of college. </a:t>
            </a:r>
            <a:r>
              <a:rPr lang="en-US" sz="1400" b="1" dirty="0" smtClean="0"/>
              <a:t>These institutions </a:t>
            </a:r>
            <a:r>
              <a:rPr lang="en-US" sz="1400" b="1" dirty="0"/>
              <a:t>may grant the associate in arts and the associate </a:t>
            </a:r>
            <a:r>
              <a:rPr lang="en-US" sz="1400" b="1" dirty="0" smtClean="0"/>
              <a:t>in science </a:t>
            </a:r>
            <a:r>
              <a:rPr lang="en-US" sz="1400" b="1" dirty="0"/>
              <a:t>degree</a:t>
            </a:r>
            <a:r>
              <a:rPr lang="en-US" sz="1400" b="1" dirty="0" smtClean="0"/>
              <a:t>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(2) In addition to the primary mission of academic and </a:t>
            </a:r>
            <a:r>
              <a:rPr lang="en-US" sz="1400" dirty="0" smtClean="0"/>
              <a:t>vocational instruction</a:t>
            </a:r>
            <a:r>
              <a:rPr lang="en-US" sz="1400" dirty="0"/>
              <a:t>, the community colleges shall offer instruction </a:t>
            </a:r>
            <a:r>
              <a:rPr lang="en-US" sz="1400" dirty="0" smtClean="0"/>
              <a:t>and courses </a:t>
            </a:r>
            <a:r>
              <a:rPr lang="en-US" sz="1400" dirty="0"/>
              <a:t>to achieve all of the </a:t>
            </a:r>
            <a:r>
              <a:rPr lang="en-US" sz="1400" dirty="0" smtClean="0"/>
              <a:t>following: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400" dirty="0" smtClean="0"/>
              <a:t>The </a:t>
            </a:r>
            <a:r>
              <a:rPr lang="en-US" sz="1400" dirty="0"/>
              <a:t>provision of remedial instruction for those in need of </a:t>
            </a:r>
            <a:r>
              <a:rPr lang="en-US" sz="1400" dirty="0" smtClean="0"/>
              <a:t>it and, in conjunction with the school districts, instruction in English as </a:t>
            </a:r>
            <a:r>
              <a:rPr lang="en-US" sz="1400" dirty="0"/>
              <a:t>a second </a:t>
            </a:r>
            <a:r>
              <a:rPr lang="en-US" sz="1400" dirty="0" smtClean="0"/>
              <a:t>language</a:t>
            </a:r>
            <a:r>
              <a:rPr lang="en-US" sz="1400" dirty="0"/>
              <a:t>, adult noncredit instruction, and </a:t>
            </a:r>
            <a:r>
              <a:rPr lang="en-US" sz="1400" dirty="0" smtClean="0"/>
              <a:t>support services </a:t>
            </a:r>
            <a:r>
              <a:rPr lang="en-US" sz="1400" dirty="0"/>
              <a:t>which help students succeed at the postsecondary level </a:t>
            </a:r>
            <a:r>
              <a:rPr lang="en-US" sz="1400" dirty="0" smtClean="0"/>
              <a:t>are reaffirmed </a:t>
            </a:r>
            <a:r>
              <a:rPr lang="en-US" sz="1400" dirty="0"/>
              <a:t>and supported </a:t>
            </a:r>
            <a:r>
              <a:rPr lang="en-US" sz="1400" dirty="0" smtClean="0"/>
              <a:t>as </a:t>
            </a:r>
            <a:r>
              <a:rPr lang="en-US" sz="1400" dirty="0"/>
              <a:t>essential and important functions of </a:t>
            </a:r>
            <a:r>
              <a:rPr lang="en-US" sz="1400" dirty="0" smtClean="0"/>
              <a:t>the community colleges.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400" dirty="0" smtClean="0"/>
              <a:t>The </a:t>
            </a:r>
            <a:r>
              <a:rPr lang="en-US" sz="1400" dirty="0"/>
              <a:t>provision of adult noncredit education curricula in </a:t>
            </a:r>
            <a:r>
              <a:rPr lang="en-US" sz="1400" dirty="0" smtClean="0"/>
              <a:t>areas defined </a:t>
            </a:r>
            <a:r>
              <a:rPr lang="en-US" sz="1400" dirty="0"/>
              <a:t>as being in the state's interest is an </a:t>
            </a:r>
            <a:r>
              <a:rPr lang="en-US" sz="1400" dirty="0" smtClean="0"/>
              <a:t>essential and important </a:t>
            </a:r>
            <a:r>
              <a:rPr lang="en-US" sz="1400" dirty="0"/>
              <a:t>function of </a:t>
            </a:r>
            <a:r>
              <a:rPr lang="en-US" sz="1400" dirty="0" smtClean="0"/>
              <a:t>the </a:t>
            </a:r>
            <a:r>
              <a:rPr lang="en-US" sz="1400" dirty="0"/>
              <a:t>community </a:t>
            </a:r>
            <a:r>
              <a:rPr lang="en-US" sz="1400" dirty="0" smtClean="0"/>
              <a:t>colleges.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1400" dirty="0" smtClean="0"/>
              <a:t>The </a:t>
            </a:r>
            <a:r>
              <a:rPr lang="en-US" sz="1400" dirty="0"/>
              <a:t>provision of community services courses and programs is </a:t>
            </a:r>
            <a:r>
              <a:rPr lang="en-US" sz="1400" dirty="0" smtClean="0"/>
              <a:t>an authorized </a:t>
            </a:r>
            <a:r>
              <a:rPr lang="en-US" sz="1400" dirty="0"/>
              <a:t>function of the community </a:t>
            </a:r>
            <a:r>
              <a:rPr lang="en-US" sz="1400" dirty="0" smtClean="0"/>
              <a:t>	colleges </a:t>
            </a:r>
            <a:r>
              <a:rPr lang="en-US" sz="1400" dirty="0"/>
              <a:t>so long as </a:t>
            </a:r>
            <a:r>
              <a:rPr lang="en-US" sz="1400" dirty="0" smtClean="0"/>
              <a:t>their provision </a:t>
            </a:r>
            <a:r>
              <a:rPr lang="en-US" sz="1400" dirty="0"/>
              <a:t>is </a:t>
            </a:r>
            <a:r>
              <a:rPr lang="en-US" sz="1400" dirty="0" smtClean="0"/>
              <a:t>compatible </a:t>
            </a:r>
            <a:r>
              <a:rPr lang="en-US" sz="1400" dirty="0"/>
              <a:t>with an institution's ability to meet </a:t>
            </a:r>
            <a:r>
              <a:rPr lang="en-US" sz="1400" dirty="0" smtClean="0"/>
              <a:t>its obligations </a:t>
            </a:r>
            <a:r>
              <a:rPr lang="en-US" sz="1400" dirty="0"/>
              <a:t>in its primary </a:t>
            </a:r>
            <a:r>
              <a:rPr lang="en-US" sz="1400" dirty="0" smtClean="0"/>
              <a:t>missions.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3) A primary mission of the California Community Colleges is </a:t>
            </a:r>
            <a:r>
              <a:rPr lang="en-US" sz="1400" dirty="0" smtClean="0"/>
              <a:t>to advance </a:t>
            </a:r>
            <a:r>
              <a:rPr lang="en-US" sz="1400" dirty="0"/>
              <a:t>California's economic growth and global </a:t>
            </a:r>
            <a:r>
              <a:rPr lang="en-US" sz="1400" dirty="0" smtClean="0"/>
              <a:t>competitiveness through education</a:t>
            </a:r>
            <a:r>
              <a:rPr lang="en-US" sz="1400" dirty="0"/>
              <a:t>, training, and services that contribute </a:t>
            </a:r>
            <a:r>
              <a:rPr lang="en-US" sz="1400" dirty="0" smtClean="0"/>
              <a:t>to continuous </a:t>
            </a:r>
            <a:r>
              <a:rPr lang="en-US" sz="1400" dirty="0"/>
              <a:t>work force </a:t>
            </a:r>
            <a:r>
              <a:rPr lang="en-US" sz="1400" dirty="0" smtClean="0"/>
              <a:t>improvement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en-US" sz="1400" dirty="0"/>
              <a:t>4) The community colleges may conduct to the extent that </a:t>
            </a:r>
            <a:r>
              <a:rPr lang="en-US" sz="1400" dirty="0" smtClean="0"/>
              <a:t>state funding </a:t>
            </a:r>
            <a:r>
              <a:rPr lang="en-US" sz="1400" dirty="0"/>
              <a:t>is provided, institutional research </a:t>
            </a:r>
            <a:r>
              <a:rPr lang="en-US" sz="1400" dirty="0" smtClean="0"/>
              <a:t>concerning student learning </a:t>
            </a:r>
            <a:r>
              <a:rPr lang="en-US" sz="1400" dirty="0"/>
              <a:t>and retention as is needed to facilitate their </a:t>
            </a:r>
            <a:r>
              <a:rPr lang="en-US" sz="1400" dirty="0" smtClean="0"/>
              <a:t>educational missions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0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 Associate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8968" y="1600200"/>
            <a:ext cx="541783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mission of the community colleges gives CCCs the right to grant associate degrees</a:t>
            </a:r>
          </a:p>
          <a:p>
            <a:r>
              <a:rPr lang="en-US" dirty="0" smtClean="0"/>
              <a:t>Colleges have been granting associate degrees for many years</a:t>
            </a:r>
          </a:p>
          <a:p>
            <a:r>
              <a:rPr lang="en-US" dirty="0" smtClean="0"/>
              <a:t>Associate degrees from CCCs have helped students get a job, a promotion, or helped them prepare for transfer to a four year university</a:t>
            </a:r>
            <a:endParaRPr lang="en-US" dirty="0"/>
          </a:p>
        </p:txBody>
      </p:sp>
      <p:pic>
        <p:nvPicPr>
          <p:cNvPr id="4" name="Picture 3" descr="associates-degree-dipl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445717"/>
            <a:ext cx="3178809" cy="1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2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Associate Degrees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Defined in §55063 of Title 5</a:t>
            </a:r>
          </a:p>
          <a:p>
            <a:r>
              <a:rPr lang="en-US" dirty="0" smtClean="0"/>
              <a:t>Requires the completion of:</a:t>
            </a:r>
          </a:p>
          <a:p>
            <a:pPr lvl="1"/>
            <a:r>
              <a:rPr lang="en-US" dirty="0"/>
              <a:t>At least 18 semester or 27 quarter units of study must be taken in a single discipline or related </a:t>
            </a:r>
            <a:r>
              <a:rPr lang="en-US" dirty="0" smtClean="0"/>
              <a:t>disciplines</a:t>
            </a:r>
          </a:p>
          <a:p>
            <a:pPr lvl="1"/>
            <a:r>
              <a:rPr lang="en-US" dirty="0" smtClean="0"/>
              <a:t>Completion of a general education pattern (local, CSU GE Breadth, IGETC)</a:t>
            </a:r>
          </a:p>
          <a:p>
            <a:pPr lvl="1"/>
            <a:r>
              <a:rPr lang="en-US" dirty="0" smtClean="0"/>
              <a:t>60 degree applicable units</a:t>
            </a:r>
          </a:p>
          <a:p>
            <a:pPr lvl="1"/>
            <a:r>
              <a:rPr lang="en-US" dirty="0" smtClean="0"/>
              <a:t>Demonstrate competency in mathematics and written expression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4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5050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education must be a minimum of 18 units from the following areas:</a:t>
            </a:r>
          </a:p>
          <a:p>
            <a:pPr lvl="1"/>
            <a:r>
              <a:rPr lang="en-US" dirty="0"/>
              <a:t>Natural </a:t>
            </a:r>
            <a:r>
              <a:rPr lang="en-US" dirty="0" smtClean="0"/>
              <a:t>Sciences</a:t>
            </a:r>
          </a:p>
          <a:p>
            <a:pPr lvl="1"/>
            <a:r>
              <a:rPr lang="en-US" dirty="0"/>
              <a:t>Social and Behavioral </a:t>
            </a:r>
            <a:r>
              <a:rPr lang="en-US" dirty="0" smtClean="0"/>
              <a:t>Sciences</a:t>
            </a:r>
          </a:p>
          <a:p>
            <a:pPr lvl="1"/>
            <a:r>
              <a:rPr lang="en-US" dirty="0" smtClean="0"/>
              <a:t>Humanities</a:t>
            </a:r>
          </a:p>
          <a:p>
            <a:pPr lvl="1"/>
            <a:r>
              <a:rPr lang="en-US" dirty="0"/>
              <a:t>Language and </a:t>
            </a:r>
            <a:r>
              <a:rPr lang="en-US" dirty="0" smtClean="0"/>
              <a:t>Rationality</a:t>
            </a:r>
          </a:p>
          <a:p>
            <a:pPr lvl="2"/>
            <a:r>
              <a:rPr lang="en-US" dirty="0"/>
              <a:t>English </a:t>
            </a:r>
            <a:r>
              <a:rPr lang="en-US" dirty="0" smtClean="0"/>
              <a:t>Composition</a:t>
            </a:r>
          </a:p>
          <a:p>
            <a:pPr lvl="2"/>
            <a:r>
              <a:rPr lang="en-US" dirty="0"/>
              <a:t>Communication and Analytical Thinking</a:t>
            </a:r>
          </a:p>
        </p:txBody>
      </p:sp>
      <p:pic>
        <p:nvPicPr>
          <p:cNvPr id="4" name="Picture 3" descr="z-temp6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49" y="2133599"/>
            <a:ext cx="3724551" cy="31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Colleges created AA/AS degrees in the areas of transfer and CTE</a:t>
            </a:r>
          </a:p>
          <a:p>
            <a:r>
              <a:rPr lang="en-US" dirty="0" smtClean="0"/>
              <a:t>Colleges established a local GE pattern that has 18+ units</a:t>
            </a:r>
          </a:p>
          <a:p>
            <a:r>
              <a:rPr lang="en-US" dirty="0" smtClean="0"/>
              <a:t>Colleges allowed students to complete GE requirements using transfer GE patterns (CSU GE Breadth/IGETC)</a:t>
            </a:r>
          </a:p>
          <a:p>
            <a:pPr lvl="1"/>
            <a:r>
              <a:rPr lang="en-US" dirty="0" smtClean="0"/>
              <a:t>Counselors would often encourage transfer students to complete one of these transfer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SB1440 (Padilla) - 2010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8686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SB1440 created the Associate Degree for Transfer (ADT).</a:t>
            </a:r>
          </a:p>
          <a:p>
            <a:r>
              <a:rPr lang="en-US" dirty="0" smtClean="0"/>
              <a:t>This new type of degree has different requirements than traditional AA/AS degrees</a:t>
            </a:r>
          </a:p>
          <a:p>
            <a:pPr lvl="1"/>
            <a:r>
              <a:rPr lang="en-US" dirty="0" smtClean="0"/>
              <a:t>No more than 60 required units</a:t>
            </a:r>
          </a:p>
          <a:p>
            <a:pPr lvl="1"/>
            <a:r>
              <a:rPr lang="en-US" dirty="0" smtClean="0"/>
              <a:t>Students must complete CSU GE Breadth or IGETC</a:t>
            </a:r>
          </a:p>
          <a:p>
            <a:r>
              <a:rPr lang="en-US" dirty="0" smtClean="0"/>
              <a:t>Students completing an ADT are guaranteed admission to the CSU system with junior standing.</a:t>
            </a:r>
            <a:endParaRPr lang="en-US" dirty="0"/>
          </a:p>
        </p:txBody>
      </p:sp>
      <p:pic>
        <p:nvPicPr>
          <p:cNvPr id="4" name="Picture 3" descr="IWillJustTransf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58" y="2172670"/>
            <a:ext cx="2871784" cy="33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Created by ADTs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394" y="1600200"/>
            <a:ext cx="4853405" cy="5007937"/>
          </a:xfrm>
        </p:spPr>
        <p:txBody>
          <a:bodyPr>
            <a:normAutofit/>
          </a:bodyPr>
          <a:lstStyle/>
          <a:p>
            <a:r>
              <a:rPr lang="en-US" dirty="0" smtClean="0"/>
              <a:t>Should our existing local degrees be replaced by ADTs?</a:t>
            </a:r>
          </a:p>
          <a:p>
            <a:r>
              <a:rPr lang="en-US" dirty="0" smtClean="0"/>
              <a:t>Are local degrees only for CTE areas now?</a:t>
            </a:r>
          </a:p>
          <a:p>
            <a:r>
              <a:rPr lang="en-US" dirty="0" smtClean="0"/>
              <a:t>Do we still need a local GE pattern?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Question-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" y="1998902"/>
            <a:ext cx="3629078" cy="33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871</Words>
  <Application>Microsoft Macintosh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Future Health of Local Associate Degrees</vt:lpstr>
      <vt:lpstr>Overview</vt:lpstr>
      <vt:lpstr>Mission of the CCC (§66010.4)</vt:lpstr>
      <vt:lpstr>CCC Associate Degrees</vt:lpstr>
      <vt:lpstr>Requirements for Associate Degrees</vt:lpstr>
      <vt:lpstr>General Education</vt:lpstr>
      <vt:lpstr>Local Practice</vt:lpstr>
      <vt:lpstr>SB1440 (Padilla) - 2010</vt:lpstr>
      <vt:lpstr>Questions Created by ADTs</vt:lpstr>
      <vt:lpstr>Mixed Messages from the State</vt:lpstr>
      <vt:lpstr>The End of Local AA/AS Degrees?</vt:lpstr>
      <vt:lpstr>ASCCC Working for Local Control!</vt:lpstr>
      <vt:lpstr>Summary</vt:lpstr>
      <vt:lpstr>Thank You for Coming!</vt:lpstr>
    </vt:vector>
  </TitlesOfParts>
  <Company>Santiago Canyon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of Local Associate Degrees</dc:title>
  <dc:creator>Craig Rutan</dc:creator>
  <cp:lastModifiedBy>Craig Rutan</cp:lastModifiedBy>
  <cp:revision>15</cp:revision>
  <cp:lastPrinted>2015-07-06T19:24:31Z</cp:lastPrinted>
  <dcterms:created xsi:type="dcterms:W3CDTF">2015-06-26T21:18:46Z</dcterms:created>
  <dcterms:modified xsi:type="dcterms:W3CDTF">2015-07-07T03:00:25Z</dcterms:modified>
</cp:coreProperties>
</file>