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6"/>
  </p:notesMasterIdLst>
  <p:handoutMasterIdLst>
    <p:handoutMasterId r:id="rId17"/>
  </p:handoutMasterIdLst>
  <p:sldIdLst>
    <p:sldId id="256" r:id="rId2"/>
    <p:sldId id="258" r:id="rId3"/>
    <p:sldId id="259" r:id="rId4"/>
    <p:sldId id="260" r:id="rId5"/>
    <p:sldId id="268" r:id="rId6"/>
    <p:sldId id="269" r:id="rId7"/>
    <p:sldId id="261" r:id="rId8"/>
    <p:sldId id="263" r:id="rId9"/>
    <p:sldId id="264" r:id="rId10"/>
    <p:sldId id="262" r:id="rId11"/>
    <p:sldId id="266" r:id="rId12"/>
    <p:sldId id="270" r:id="rId13"/>
    <p:sldId id="272" r:id="rId14"/>
    <p:sldId id="267"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p:restoredTop sz="94661"/>
  </p:normalViewPr>
  <p:slideViewPr>
    <p:cSldViewPr snapToGrid="0" snapToObjects="1">
      <p:cViewPr varScale="1">
        <p:scale>
          <a:sx n="114" d="100"/>
          <a:sy n="114" d="100"/>
        </p:scale>
        <p:origin x="152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7/19/2018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7/19/2018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10</a:t>
            </a:fld>
            <a:endParaRPr lang="en-US"/>
          </a:p>
        </p:txBody>
      </p:sp>
    </p:spTree>
    <p:extLst>
      <p:ext uri="{BB962C8B-B14F-4D97-AF65-F5344CB8AC3E}">
        <p14:creationId xmlns:p14="http://schemas.microsoft.com/office/powerpoint/2010/main" val="34451606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11</a:t>
            </a:fld>
            <a:endParaRPr lang="en-US"/>
          </a:p>
        </p:txBody>
      </p:sp>
    </p:spTree>
    <p:extLst>
      <p:ext uri="{BB962C8B-B14F-4D97-AF65-F5344CB8AC3E}">
        <p14:creationId xmlns:p14="http://schemas.microsoft.com/office/powerpoint/2010/main" val="27889191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12</a:t>
            </a:fld>
            <a:endParaRPr lang="en-US"/>
          </a:p>
        </p:txBody>
      </p:sp>
    </p:spTree>
    <p:extLst>
      <p:ext uri="{BB962C8B-B14F-4D97-AF65-F5344CB8AC3E}">
        <p14:creationId xmlns:p14="http://schemas.microsoft.com/office/powerpoint/2010/main" val="4254730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14</a:t>
            </a:fld>
            <a:endParaRPr lang="en-US"/>
          </a:p>
        </p:txBody>
      </p:sp>
    </p:spTree>
    <p:extLst>
      <p:ext uri="{BB962C8B-B14F-4D97-AF65-F5344CB8AC3E}">
        <p14:creationId xmlns:p14="http://schemas.microsoft.com/office/powerpoint/2010/main" val="15965495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2</a:t>
            </a:fld>
            <a:endParaRPr lang="en-US"/>
          </a:p>
        </p:txBody>
      </p:sp>
    </p:spTree>
    <p:extLst>
      <p:ext uri="{BB962C8B-B14F-4D97-AF65-F5344CB8AC3E}">
        <p14:creationId xmlns:p14="http://schemas.microsoft.com/office/powerpoint/2010/main" val="2283936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3</a:t>
            </a:fld>
            <a:endParaRPr lang="en-US"/>
          </a:p>
        </p:txBody>
      </p:sp>
    </p:spTree>
    <p:extLst>
      <p:ext uri="{BB962C8B-B14F-4D97-AF65-F5344CB8AC3E}">
        <p14:creationId xmlns:p14="http://schemas.microsoft.com/office/powerpoint/2010/main" val="24589902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4</a:t>
            </a:fld>
            <a:endParaRPr lang="en-US"/>
          </a:p>
        </p:txBody>
      </p:sp>
    </p:spTree>
    <p:extLst>
      <p:ext uri="{BB962C8B-B14F-4D97-AF65-F5344CB8AC3E}">
        <p14:creationId xmlns:p14="http://schemas.microsoft.com/office/powerpoint/2010/main" val="11019917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5</a:t>
            </a:fld>
            <a:endParaRPr lang="en-US"/>
          </a:p>
        </p:txBody>
      </p:sp>
    </p:spTree>
    <p:extLst>
      <p:ext uri="{BB962C8B-B14F-4D97-AF65-F5344CB8AC3E}">
        <p14:creationId xmlns:p14="http://schemas.microsoft.com/office/powerpoint/2010/main" val="24910739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6</a:t>
            </a:fld>
            <a:endParaRPr lang="en-US"/>
          </a:p>
        </p:txBody>
      </p:sp>
    </p:spTree>
    <p:extLst>
      <p:ext uri="{BB962C8B-B14F-4D97-AF65-F5344CB8AC3E}">
        <p14:creationId xmlns:p14="http://schemas.microsoft.com/office/powerpoint/2010/main" val="2648051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7</a:t>
            </a:fld>
            <a:endParaRPr lang="en-US"/>
          </a:p>
        </p:txBody>
      </p:sp>
    </p:spTree>
    <p:extLst>
      <p:ext uri="{BB962C8B-B14F-4D97-AF65-F5344CB8AC3E}">
        <p14:creationId xmlns:p14="http://schemas.microsoft.com/office/powerpoint/2010/main" val="17912523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8</a:t>
            </a:fld>
            <a:endParaRPr lang="en-US"/>
          </a:p>
        </p:txBody>
      </p:sp>
    </p:spTree>
    <p:extLst>
      <p:ext uri="{BB962C8B-B14F-4D97-AF65-F5344CB8AC3E}">
        <p14:creationId xmlns:p14="http://schemas.microsoft.com/office/powerpoint/2010/main" val="4222575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9</a:t>
            </a:fld>
            <a:endParaRPr lang="en-US"/>
          </a:p>
        </p:txBody>
      </p:sp>
    </p:spTree>
    <p:extLst>
      <p:ext uri="{BB962C8B-B14F-4D97-AF65-F5344CB8AC3E}">
        <p14:creationId xmlns:p14="http://schemas.microsoft.com/office/powerpoint/2010/main" val="41517815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July 19,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C057FC-95B6-4D89-AFDA-ABA33EE921E5}" type="datetime2">
              <a:rPr lang="en-US" smtClean="0"/>
              <a:t>Thursday, July 19,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July 19,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6A3A3-94A6-4E5B-AF39-173ACA3E61CC}" type="datetime2">
              <a:rPr lang="en-US" smtClean="0"/>
              <a:t>Thursday, July 19,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July 19, 2018</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July 19,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July 19, 2018</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CD4847-11EF-4466-A8AD-85CDB7B49118}" type="datetime2">
              <a:rPr lang="en-US" smtClean="0"/>
              <a:t>Thursday, July 19, 2018</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July 19, 2018</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July 19,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July 19, 2018</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July 19, 2018</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0.xml"/><Relationship Id="rId1" Type="http://schemas.openxmlformats.org/officeDocument/2006/relationships/slideLayout" Target="../slideLayouts/slideLayout4.xml"/><Relationship Id="rId5" Type="http://schemas.openxmlformats.org/officeDocument/2006/relationships/image" Target="../media/image2.png"/><Relationship Id="rId4" Type="http://schemas.openxmlformats.org/officeDocument/2006/relationships/image" Target="../media/image5.jp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mailto:latonya.parker@mvc.edu" TargetMode="External"/><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2.png"/><Relationship Id="rId4" Type="http://schemas.openxmlformats.org/officeDocument/2006/relationships/hyperlink" Target="mailto:atran@saddleback.edu"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www.act.org/content/dam/act/unsecured/documents/ACT_RR2015-4.pdf"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21565"/>
            <a:ext cx="7848600" cy="1377260"/>
          </a:xfrm>
          <a:solidFill>
            <a:schemeClr val="accent3">
              <a:lumMod val="20000"/>
              <a:lumOff val="80000"/>
            </a:schemeClr>
          </a:solidFill>
        </p:spPr>
        <p:txBody>
          <a:bodyPr/>
          <a:lstStyle/>
          <a:p>
            <a:pPr algn="ctr"/>
            <a:r>
              <a:rPr lang="en-US" sz="4000" cap="none" dirty="0" smtClean="0">
                <a:latin typeface="Times New Roman"/>
                <a:cs typeface="Times New Roman"/>
              </a:rPr>
              <a:t>Helping Students Choose </a:t>
            </a:r>
            <a:br>
              <a:rPr lang="en-US" sz="4000" cap="none" dirty="0" smtClean="0">
                <a:latin typeface="Times New Roman"/>
                <a:cs typeface="Times New Roman"/>
              </a:rPr>
            </a:br>
            <a:r>
              <a:rPr lang="en-US" sz="4000" cap="none" dirty="0" smtClean="0">
                <a:latin typeface="Times New Roman"/>
                <a:cs typeface="Times New Roman"/>
              </a:rPr>
              <a:t>a Major and Career</a:t>
            </a:r>
            <a:endParaRPr lang="en-US" sz="4000" cap="none" dirty="0">
              <a:latin typeface="Times New Roman"/>
              <a:cs typeface="Times New Roman"/>
            </a:endParaRPr>
          </a:p>
        </p:txBody>
      </p:sp>
      <p:sp>
        <p:nvSpPr>
          <p:cNvPr id="3" name="Subtitle 2"/>
          <p:cNvSpPr>
            <a:spLocks noGrp="1"/>
          </p:cNvSpPr>
          <p:nvPr>
            <p:ph type="subTitle" idx="1"/>
          </p:nvPr>
        </p:nvSpPr>
        <p:spPr>
          <a:xfrm>
            <a:off x="685800" y="3505200"/>
            <a:ext cx="8312426" cy="1752600"/>
          </a:xfrm>
        </p:spPr>
        <p:txBody>
          <a:bodyPr>
            <a:normAutofit fontScale="92500" lnSpcReduction="20000"/>
          </a:bodyPr>
          <a:lstStyle/>
          <a:p>
            <a:pPr algn="ctr"/>
            <a:r>
              <a:rPr lang="en-US" dirty="0" smtClean="0">
                <a:latin typeface="Times New Roman"/>
                <a:cs typeface="Times New Roman"/>
              </a:rPr>
              <a:t>Session Discussion Facilitators:</a:t>
            </a:r>
          </a:p>
          <a:p>
            <a:pPr algn="ctr"/>
            <a:r>
              <a:rPr lang="en-US" dirty="0">
                <a:latin typeface="Times New Roman"/>
                <a:cs typeface="Times New Roman"/>
              </a:rPr>
              <a:t>LaTonya Parker, ASCCC South Representative</a:t>
            </a:r>
          </a:p>
          <a:p>
            <a:pPr algn="ctr"/>
            <a:r>
              <a:rPr lang="en-US" dirty="0">
                <a:latin typeface="Times New Roman"/>
                <a:cs typeface="Times New Roman"/>
              </a:rPr>
              <a:t>Aimee Tran, Saddleback College </a:t>
            </a:r>
            <a:endParaRPr lang="en-US" dirty="0" smtClean="0">
              <a:latin typeface="Times New Roman"/>
              <a:cs typeface="Times New Roman"/>
            </a:endParaRPr>
          </a:p>
          <a:p>
            <a:pPr algn="ctr"/>
            <a:endParaRPr lang="en-US" dirty="0">
              <a:latin typeface="Times New Roman"/>
              <a:cs typeface="Times New Roman"/>
            </a:endParaRPr>
          </a:p>
          <a:p>
            <a:pPr algn="ctr"/>
            <a:r>
              <a:rPr lang="en-US" dirty="0">
                <a:latin typeface="Times New Roman"/>
                <a:cs typeface="Times New Roman"/>
              </a:rPr>
              <a:t>Curriculum Institute July, 2018</a:t>
            </a:r>
          </a:p>
          <a:p>
            <a:pPr algn="ctr"/>
            <a:endParaRPr lang="en-US" dirty="0">
              <a:latin typeface="Times New Roman"/>
              <a:cs typeface="Times New Roman"/>
            </a:endParaRPr>
          </a:p>
          <a:p>
            <a:endParaRPr lang="en-US" dirty="0">
              <a:latin typeface="Times New Roman"/>
              <a:cs typeface="Times New Roman"/>
            </a:endParaRP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5719" y="1338285"/>
            <a:ext cx="8229600" cy="990600"/>
          </a:xfrm>
          <a:solidFill>
            <a:schemeClr val="accent3">
              <a:lumMod val="20000"/>
              <a:lumOff val="80000"/>
            </a:schemeClr>
          </a:solidFill>
        </p:spPr>
        <p:txBody>
          <a:bodyPr>
            <a:normAutofit fontScale="90000"/>
          </a:bodyPr>
          <a:lstStyle/>
          <a:p>
            <a:r>
              <a:rPr lang="en-US" dirty="0" smtClean="0">
                <a:latin typeface="Times New Roman"/>
                <a:cs typeface="Times New Roman"/>
              </a:rPr>
              <a:t>Marketing Career and Technical Education to Students</a:t>
            </a:r>
            <a:endParaRPr lang="en-US" sz="4000" cap="none" dirty="0">
              <a:latin typeface="Times New Roman"/>
              <a:cs typeface="Times New Roman"/>
            </a:endParaRPr>
          </a:p>
        </p:txBody>
      </p:sp>
      <p:pic>
        <p:nvPicPr>
          <p:cNvPr id="7" name="Content Placeholder 6"/>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814812" y="2480650"/>
            <a:ext cx="2842788" cy="3041963"/>
          </a:xfrm>
        </p:spPr>
      </p:pic>
      <p:pic>
        <p:nvPicPr>
          <p:cNvPr id="8" name="Content Placeholder 7"/>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4699126" y="2985631"/>
            <a:ext cx="3810000" cy="2032000"/>
          </a:xfrm>
        </p:spPr>
      </p:pic>
      <p:pic>
        <p:nvPicPr>
          <p:cNvPr id="5" name="Picture 4" descr="ASCCC_Logo"/>
          <p:cNvPicPr/>
          <p:nvPr/>
        </p:nvPicPr>
        <p:blipFill>
          <a:blip r:embed="rId5"/>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857805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952" y="1712843"/>
            <a:ext cx="8229600" cy="990600"/>
          </a:xfrm>
          <a:solidFill>
            <a:schemeClr val="accent3">
              <a:lumMod val="20000"/>
              <a:lumOff val="80000"/>
            </a:schemeClr>
          </a:solidFill>
        </p:spPr>
        <p:txBody>
          <a:bodyPr>
            <a:normAutofit fontScale="90000"/>
          </a:bodyPr>
          <a:lstStyle/>
          <a:p>
            <a:r>
              <a:rPr lang="en-US" dirty="0" smtClean="0">
                <a:latin typeface="Times New Roman"/>
                <a:cs typeface="Times New Roman"/>
              </a:rPr>
              <a:t>Helping Students Understand Majors Versus Career</a:t>
            </a:r>
            <a:endParaRPr lang="en-US" sz="4000" cap="none" dirty="0">
              <a:latin typeface="Times New Roman"/>
              <a:cs typeface="Times New Roman"/>
            </a:endParaRPr>
          </a:p>
        </p:txBody>
      </p:sp>
      <p:sp>
        <p:nvSpPr>
          <p:cNvPr id="3" name="Subtitle 2"/>
          <p:cNvSpPr>
            <a:spLocks noGrp="1"/>
          </p:cNvSpPr>
          <p:nvPr>
            <p:ph type="subTitle" idx="4294967295"/>
          </p:nvPr>
        </p:nvSpPr>
        <p:spPr>
          <a:xfrm>
            <a:off x="682487" y="2994991"/>
            <a:ext cx="8312150" cy="3445565"/>
          </a:xfrm>
        </p:spPr>
        <p:txBody>
          <a:bodyPr>
            <a:normAutofit/>
          </a:bodyPr>
          <a:lstStyle/>
          <a:p>
            <a:r>
              <a:rPr lang="en-US" sz="4000" dirty="0" smtClean="0">
                <a:latin typeface="Times New Roman"/>
                <a:cs typeface="Times New Roman"/>
              </a:rPr>
              <a:t>“ I want to be a teacher can you help me develop and educational plan?”</a:t>
            </a: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3918424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1952" y="1712843"/>
            <a:ext cx="8229600" cy="990600"/>
          </a:xfrm>
          <a:solidFill>
            <a:schemeClr val="accent3">
              <a:lumMod val="20000"/>
              <a:lumOff val="80000"/>
            </a:schemeClr>
          </a:solidFill>
        </p:spPr>
        <p:txBody>
          <a:bodyPr>
            <a:normAutofit fontScale="90000"/>
          </a:bodyPr>
          <a:lstStyle/>
          <a:p>
            <a:r>
              <a:rPr lang="en-US" dirty="0" smtClean="0">
                <a:latin typeface="Times New Roman"/>
                <a:cs typeface="Times New Roman"/>
              </a:rPr>
              <a:t> Comprehensive Student Education Planning</a:t>
            </a:r>
            <a:endParaRPr lang="en-US" sz="4000" cap="none" dirty="0">
              <a:latin typeface="Times New Roman"/>
              <a:cs typeface="Times New Roman"/>
            </a:endParaRPr>
          </a:p>
        </p:txBody>
      </p:sp>
      <p:sp>
        <p:nvSpPr>
          <p:cNvPr id="3" name="Subtitle 2"/>
          <p:cNvSpPr>
            <a:spLocks noGrp="1"/>
          </p:cNvSpPr>
          <p:nvPr>
            <p:ph type="subTitle" idx="4294967295"/>
          </p:nvPr>
        </p:nvSpPr>
        <p:spPr>
          <a:xfrm>
            <a:off x="682487" y="2994991"/>
            <a:ext cx="8312150" cy="3445565"/>
          </a:xfrm>
        </p:spPr>
        <p:txBody>
          <a:bodyPr>
            <a:normAutofit/>
          </a:bodyPr>
          <a:lstStyle/>
          <a:p>
            <a:pPr marL="0" indent="0">
              <a:buNone/>
            </a:pPr>
            <a:r>
              <a:rPr lang="en-US" dirty="0" smtClean="0">
                <a:latin typeface="Times New Roman"/>
                <a:cs typeface="Times New Roman"/>
              </a:rPr>
              <a:t>Helping Students:</a:t>
            </a:r>
          </a:p>
          <a:p>
            <a:r>
              <a:rPr lang="en-US" dirty="0" smtClean="0">
                <a:latin typeface="Times New Roman"/>
                <a:cs typeface="Times New Roman"/>
              </a:rPr>
              <a:t>Make Decisions </a:t>
            </a:r>
          </a:p>
          <a:p>
            <a:r>
              <a:rPr lang="en-US" dirty="0" smtClean="0">
                <a:latin typeface="Times New Roman"/>
                <a:cs typeface="Times New Roman"/>
              </a:rPr>
              <a:t>Understand Resources</a:t>
            </a:r>
          </a:p>
          <a:p>
            <a:r>
              <a:rPr lang="en-US" dirty="0" smtClean="0">
                <a:latin typeface="Times New Roman"/>
                <a:cs typeface="Times New Roman"/>
              </a:rPr>
              <a:t>Set Goals</a:t>
            </a:r>
          </a:p>
          <a:p>
            <a:r>
              <a:rPr lang="en-US" dirty="0" smtClean="0">
                <a:latin typeface="Times New Roman"/>
                <a:cs typeface="Times New Roman"/>
              </a:rPr>
              <a:t>Understanding Skills Needed </a:t>
            </a:r>
          </a:p>
          <a:p>
            <a:r>
              <a:rPr lang="en-US" dirty="0" smtClean="0">
                <a:latin typeface="Times New Roman"/>
                <a:cs typeface="Times New Roman"/>
              </a:rPr>
              <a:t>Course Mapping </a:t>
            </a:r>
          </a:p>
          <a:p>
            <a:endParaRPr lang="en-US" dirty="0" smtClean="0">
              <a:latin typeface="Times New Roman"/>
              <a:cs typeface="Times New Roman"/>
            </a:endParaRPr>
          </a:p>
          <a:p>
            <a:pPr marL="0" indent="0">
              <a:buNone/>
            </a:pPr>
            <a:endParaRPr lang="en-US" dirty="0" smtClean="0">
              <a:latin typeface="Times New Roman"/>
              <a:cs typeface="Times New Roman"/>
            </a:endParaRP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591534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66925" y="2124860"/>
            <a:ext cx="8229600" cy="1555459"/>
          </a:xfrm>
        </p:spPr>
        <p:txBody>
          <a:bodyPr>
            <a:noAutofit/>
          </a:bodyPr>
          <a:lstStyle/>
          <a:p>
            <a:r>
              <a:rPr lang="en-US" sz="2400" u="sng" dirty="0" smtClean="0">
                <a:solidFill>
                  <a:srgbClr val="00B050"/>
                </a:solidFill>
              </a:rPr>
              <a:t>Resources</a:t>
            </a:r>
            <a:r>
              <a:rPr lang="en-US" sz="2400" dirty="0" smtClean="0">
                <a:solidFill>
                  <a:srgbClr val="00B050"/>
                </a:solidFill>
              </a:rPr>
              <a:t>: </a:t>
            </a:r>
            <a:r>
              <a:rPr lang="en-US" sz="2400" dirty="0" smtClean="0"/>
              <a:t/>
            </a:r>
            <a:br>
              <a:rPr lang="en-US" sz="2400" dirty="0" smtClean="0"/>
            </a:br>
            <a:r>
              <a:rPr lang="en-US" sz="2400" dirty="0" smtClean="0"/>
              <a:t/>
            </a:r>
            <a:br>
              <a:rPr lang="en-US" sz="2400" dirty="0" smtClean="0"/>
            </a:br>
            <a:r>
              <a:rPr lang="en-US" sz="2400" dirty="0" smtClean="0"/>
              <a:t>Career </a:t>
            </a:r>
            <a:r>
              <a:rPr lang="en-US" sz="2400" dirty="0"/>
              <a:t>Café </a:t>
            </a:r>
            <a:r>
              <a:rPr lang="en-US" sz="2400" dirty="0" smtClean="0"/>
              <a:t/>
            </a:r>
            <a:br>
              <a:rPr lang="en-US" sz="2400" dirty="0" smtClean="0"/>
            </a:br>
            <a:r>
              <a:rPr lang="en-US" sz="2400" dirty="0" smtClean="0"/>
              <a:t>http</a:t>
            </a:r>
            <a:r>
              <a:rPr lang="en-US" sz="2400" dirty="0"/>
              <a:t>://www.cacareercafe.com</a:t>
            </a:r>
            <a:r>
              <a:rPr lang="en-US" sz="2400" dirty="0" smtClean="0"/>
              <a:t>/</a:t>
            </a:r>
            <a:br>
              <a:rPr lang="en-US" sz="2400" dirty="0" smtClean="0"/>
            </a:br>
            <a:r>
              <a:rPr lang="en-US" sz="2400" dirty="0"/>
              <a:t/>
            </a:r>
            <a:br>
              <a:rPr lang="en-US" sz="2400" dirty="0"/>
            </a:br>
            <a:r>
              <a:rPr lang="en-US" sz="2400" dirty="0"/>
              <a:t>Career Coach</a:t>
            </a:r>
            <a:br>
              <a:rPr lang="en-US" sz="2400" dirty="0"/>
            </a:br>
            <a:r>
              <a:rPr lang="en-US" sz="2400" dirty="0"/>
              <a:t>https://ccc.emsicc.com/?radius=&amp;region=California</a:t>
            </a:r>
            <a:r>
              <a:rPr lang="en-US" sz="2400" dirty="0" smtClean="0"/>
              <a:t/>
            </a:r>
            <a:br>
              <a:rPr lang="en-US" sz="2400" dirty="0" smtClean="0"/>
            </a:br>
            <a:r>
              <a:rPr lang="en-US" sz="2400" dirty="0"/>
              <a:t/>
            </a:r>
            <a:br>
              <a:rPr lang="en-US" sz="2400" dirty="0"/>
            </a:br>
            <a:r>
              <a:rPr lang="en-US" sz="2400" dirty="0"/>
              <a:t>Salary Surfer</a:t>
            </a:r>
            <a:br>
              <a:rPr lang="en-US" sz="2400" dirty="0"/>
            </a:br>
            <a:r>
              <a:rPr lang="en-US" sz="2400" dirty="0"/>
              <a:t>https://salarysurfer.cccco.edu/SalarySurfer.aspx</a:t>
            </a:r>
          </a:p>
        </p:txBody>
      </p:sp>
    </p:spTree>
    <p:extLst>
      <p:ext uri="{BB962C8B-B14F-4D97-AF65-F5344CB8AC3E}">
        <p14:creationId xmlns:p14="http://schemas.microsoft.com/office/powerpoint/2010/main" val="11721834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3">
              <a:lumMod val="20000"/>
              <a:lumOff val="80000"/>
            </a:schemeClr>
          </a:solidFill>
        </p:spPr>
        <p:txBody>
          <a:bodyPr>
            <a:normAutofit/>
          </a:bodyPr>
          <a:lstStyle/>
          <a:p>
            <a:r>
              <a:rPr lang="en-US" dirty="0" smtClean="0">
                <a:latin typeface="Times New Roman"/>
                <a:cs typeface="Times New Roman"/>
              </a:rPr>
              <a:t> </a:t>
            </a:r>
            <a:endParaRPr lang="en-US" sz="4000" cap="none" dirty="0">
              <a:latin typeface="Times New Roman"/>
              <a:cs typeface="Times New Roman"/>
            </a:endParaRPr>
          </a:p>
        </p:txBody>
      </p:sp>
      <p:sp>
        <p:nvSpPr>
          <p:cNvPr id="4" name="Content Placeholder 3"/>
          <p:cNvSpPr>
            <a:spLocks noGrp="1"/>
          </p:cNvSpPr>
          <p:nvPr>
            <p:ph idx="1"/>
          </p:nvPr>
        </p:nvSpPr>
        <p:spPr>
          <a:xfrm>
            <a:off x="735875" y="3238150"/>
            <a:ext cx="8229600" cy="3218300"/>
          </a:xfrm>
        </p:spPr>
        <p:txBody>
          <a:bodyPr>
            <a:normAutofit/>
          </a:bodyPr>
          <a:lstStyle/>
          <a:p>
            <a:pPr marL="0" indent="0">
              <a:buNone/>
            </a:pPr>
            <a:endParaRPr lang="en-US" dirty="0">
              <a:latin typeface="Times New Roman" panose="02020603050405020304" pitchFamily="18" charset="0"/>
              <a:cs typeface="Times New Roman" panose="02020603050405020304" pitchFamily="18" charset="0"/>
            </a:endParaRPr>
          </a:p>
          <a:p>
            <a:r>
              <a:rPr lang="en-US" dirty="0"/>
              <a:t>LaTonya Parker ASCCC South Representative</a:t>
            </a:r>
          </a:p>
          <a:p>
            <a:pPr marL="0" indent="0">
              <a:buNone/>
            </a:pPr>
            <a:r>
              <a:rPr lang="en-US" dirty="0"/>
              <a:t>   Faculty Moreno Valley College</a:t>
            </a:r>
          </a:p>
          <a:p>
            <a:pPr marL="0" indent="0">
              <a:buNone/>
            </a:pPr>
            <a:r>
              <a:rPr lang="en-US" dirty="0"/>
              <a:t>   </a:t>
            </a:r>
            <a:r>
              <a:rPr lang="en-US" dirty="0" smtClean="0">
                <a:hlinkClick r:id="rId3"/>
              </a:rPr>
              <a:t>latonya.parker@mvc.edu</a:t>
            </a:r>
            <a:r>
              <a:rPr lang="en-US" dirty="0" smtClean="0"/>
              <a:t>  </a:t>
            </a:r>
            <a:endParaRPr lang="en-US" dirty="0"/>
          </a:p>
          <a:p>
            <a:pPr marL="0" indent="0">
              <a:buNone/>
            </a:pPr>
            <a:endParaRPr lang="en-US" dirty="0"/>
          </a:p>
          <a:p>
            <a:r>
              <a:rPr lang="en-US" dirty="0"/>
              <a:t>Aimee Tran Articulation Officer/Counseling Faculty Saddleback College </a:t>
            </a:r>
            <a:r>
              <a:rPr lang="en-US" dirty="0">
                <a:hlinkClick r:id="rId4"/>
              </a:rPr>
              <a:t>atran@saddleback.edu</a:t>
            </a:r>
            <a:endParaRPr lang="en-US" dirty="0"/>
          </a:p>
          <a:p>
            <a:pPr marL="0" indent="0">
              <a:buNone/>
            </a:pPr>
            <a:endParaRPr lang="en-US" sz="3600" dirty="0">
              <a:latin typeface="Times New Roman" panose="02020603050405020304" pitchFamily="18" charset="0"/>
              <a:cs typeface="Times New Roman" panose="02020603050405020304" pitchFamily="18" charset="0"/>
            </a:endParaRPr>
          </a:p>
        </p:txBody>
      </p:sp>
      <p:pic>
        <p:nvPicPr>
          <p:cNvPr id="5" name="Picture 4" descr="ASCCC_Logo"/>
          <p:cNvPicPr/>
          <p:nvPr/>
        </p:nvPicPr>
        <p:blipFill>
          <a:blip r:embed="rId5"/>
          <a:srcRect/>
          <a:stretch>
            <a:fillRect/>
          </a:stretch>
        </p:blipFill>
        <p:spPr bwMode="auto">
          <a:xfrm>
            <a:off x="2249507" y="400050"/>
            <a:ext cx="4231670" cy="786470"/>
          </a:xfrm>
          <a:prstGeom prst="rect">
            <a:avLst/>
          </a:prstGeom>
          <a:noFill/>
          <a:ln w="9525">
            <a:noFill/>
            <a:miter lim="800000"/>
            <a:headEnd/>
            <a:tailEnd/>
          </a:ln>
        </p:spPr>
      </p:pic>
      <p:pic>
        <p:nvPicPr>
          <p:cNvPr id="6" name="Picture 5"/>
          <p:cNvPicPr>
            <a:picLocks noChangeAspect="1"/>
          </p:cNvPicPr>
          <p:nvPr/>
        </p:nvPicPr>
        <p:blipFill>
          <a:blip r:embed="rId6" cstate="email">
            <a:extLst>
              <a:ext uri="{28A0092B-C50C-407E-A947-70E740481C1C}">
                <a14:useLocalDpi xmlns:a14="http://schemas.microsoft.com/office/drawing/2010/main" val="0"/>
              </a:ext>
            </a:extLst>
          </a:blip>
          <a:stretch>
            <a:fillRect/>
          </a:stretch>
        </p:blipFill>
        <p:spPr>
          <a:xfrm>
            <a:off x="7930445" y="5480834"/>
            <a:ext cx="666750" cy="770519"/>
          </a:xfrm>
          <a:prstGeom prst="rect">
            <a:avLst/>
          </a:prstGeom>
        </p:spPr>
      </p:pic>
      <p:pic>
        <p:nvPicPr>
          <p:cNvPr id="3" name="Picture 2"/>
          <p:cNvPicPr>
            <a:picLocks noChangeAspect="1"/>
          </p:cNvPicPr>
          <p:nvPr/>
        </p:nvPicPr>
        <p:blipFill>
          <a:blip r:embed="rId7"/>
          <a:stretch>
            <a:fillRect/>
          </a:stretch>
        </p:blipFill>
        <p:spPr>
          <a:xfrm>
            <a:off x="5292258" y="4132617"/>
            <a:ext cx="804742" cy="890446"/>
          </a:xfrm>
          <a:prstGeom prst="rect">
            <a:avLst/>
          </a:prstGeom>
        </p:spPr>
      </p:pic>
      <p:sp>
        <p:nvSpPr>
          <p:cNvPr id="7" name="TextBox 6"/>
          <p:cNvSpPr txBox="1"/>
          <p:nvPr/>
        </p:nvSpPr>
        <p:spPr>
          <a:xfrm>
            <a:off x="2155970" y="2061863"/>
            <a:ext cx="4574849" cy="769441"/>
          </a:xfrm>
          <a:prstGeom prst="rect">
            <a:avLst/>
          </a:prstGeom>
          <a:noFill/>
        </p:spPr>
        <p:txBody>
          <a:bodyPr wrap="square" rtlCol="0">
            <a:spAutoFit/>
          </a:bodyPr>
          <a:lstStyle/>
          <a:p>
            <a:r>
              <a:rPr lang="en-US" sz="4400" dirty="0" smtClean="0">
                <a:solidFill>
                  <a:srgbClr val="00B050"/>
                </a:solidFill>
              </a:rPr>
              <a:t>Got Questions?</a:t>
            </a:r>
            <a:endParaRPr lang="en-US" sz="4400" dirty="0">
              <a:solidFill>
                <a:srgbClr val="00B050"/>
              </a:solidFill>
            </a:endParaRPr>
          </a:p>
        </p:txBody>
      </p:sp>
    </p:spTree>
    <p:extLst>
      <p:ext uri="{BB962C8B-B14F-4D97-AF65-F5344CB8AC3E}">
        <p14:creationId xmlns:p14="http://schemas.microsoft.com/office/powerpoint/2010/main" val="2811525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1712843"/>
            <a:ext cx="8229600" cy="990600"/>
          </a:xfrm>
          <a:solidFill>
            <a:schemeClr val="accent3">
              <a:lumMod val="20000"/>
              <a:lumOff val="80000"/>
            </a:schemeClr>
          </a:solidFill>
        </p:spPr>
        <p:txBody>
          <a:bodyPr/>
          <a:lstStyle/>
          <a:p>
            <a:r>
              <a:rPr lang="en-US" sz="4000" cap="none" dirty="0" smtClean="0">
                <a:latin typeface="Times New Roman"/>
                <a:cs typeface="Times New Roman"/>
              </a:rPr>
              <a:t>Session Description</a:t>
            </a:r>
            <a:endParaRPr lang="en-US" sz="4000" cap="none" dirty="0">
              <a:latin typeface="Times New Roman"/>
              <a:cs typeface="Times New Roman"/>
            </a:endParaRPr>
          </a:p>
        </p:txBody>
      </p:sp>
      <p:sp>
        <p:nvSpPr>
          <p:cNvPr id="3" name="Subtitle 2"/>
          <p:cNvSpPr>
            <a:spLocks noGrp="1"/>
          </p:cNvSpPr>
          <p:nvPr>
            <p:ph type="subTitle" idx="4294967295"/>
          </p:nvPr>
        </p:nvSpPr>
        <p:spPr>
          <a:xfrm>
            <a:off x="682487" y="2994991"/>
            <a:ext cx="8312150" cy="3445565"/>
          </a:xfrm>
        </p:spPr>
        <p:txBody>
          <a:bodyPr>
            <a:normAutofit/>
          </a:bodyPr>
          <a:lstStyle/>
          <a:p>
            <a:pPr marL="0" indent="0">
              <a:buNone/>
            </a:pPr>
            <a:r>
              <a:rPr lang="en-US" dirty="0" smtClean="0">
                <a:latin typeface="Times New Roman"/>
                <a:cs typeface="Times New Roman"/>
              </a:rPr>
              <a:t>Join this </a:t>
            </a:r>
            <a:r>
              <a:rPr lang="en-US" dirty="0">
                <a:latin typeface="Times New Roman"/>
                <a:cs typeface="Times New Roman"/>
              </a:rPr>
              <a:t>session as we discuss the process and complexities of helping students choose a personally motivating educational plan in college with a vision of employment opportunities upon completion.</a:t>
            </a:r>
          </a:p>
          <a:p>
            <a:pPr marL="0" indent="0">
              <a:buNone/>
            </a:pPr>
            <a:endParaRPr lang="en-US" dirty="0">
              <a:latin typeface="Times New Roman"/>
              <a:cs typeface="Times New Roman"/>
            </a:endParaRP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143559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1712843"/>
            <a:ext cx="8229600" cy="990600"/>
          </a:xfrm>
          <a:solidFill>
            <a:schemeClr val="accent3">
              <a:lumMod val="20000"/>
              <a:lumOff val="80000"/>
            </a:schemeClr>
          </a:solidFill>
        </p:spPr>
        <p:txBody>
          <a:bodyPr/>
          <a:lstStyle/>
          <a:p>
            <a:r>
              <a:rPr lang="en-US" dirty="0" smtClean="0">
                <a:latin typeface="Times New Roman"/>
                <a:cs typeface="Times New Roman"/>
              </a:rPr>
              <a:t>Agenda</a:t>
            </a:r>
            <a:endParaRPr lang="en-US" sz="4000" cap="none" dirty="0">
              <a:latin typeface="Times New Roman"/>
              <a:cs typeface="Times New Roman"/>
            </a:endParaRPr>
          </a:p>
        </p:txBody>
      </p:sp>
      <p:sp>
        <p:nvSpPr>
          <p:cNvPr id="3" name="Subtitle 2"/>
          <p:cNvSpPr>
            <a:spLocks noGrp="1"/>
          </p:cNvSpPr>
          <p:nvPr>
            <p:ph type="subTitle" idx="4294967295"/>
          </p:nvPr>
        </p:nvSpPr>
        <p:spPr>
          <a:xfrm>
            <a:off x="682487" y="2917370"/>
            <a:ext cx="8312150" cy="3187337"/>
          </a:xfrm>
        </p:spPr>
        <p:txBody>
          <a:bodyPr>
            <a:normAutofit fontScale="92500" lnSpcReduction="20000"/>
          </a:bodyPr>
          <a:lstStyle/>
          <a:p>
            <a:pPr marL="0" indent="0">
              <a:buNone/>
            </a:pPr>
            <a:endParaRPr lang="en-US" dirty="0">
              <a:latin typeface="Times New Roman"/>
              <a:cs typeface="Times New Roman"/>
            </a:endParaRPr>
          </a:p>
          <a:p>
            <a:r>
              <a:rPr lang="en-US" dirty="0" smtClean="0">
                <a:latin typeface="Times New Roman"/>
                <a:cs typeface="Times New Roman"/>
              </a:rPr>
              <a:t>Planned Outcomes</a:t>
            </a:r>
          </a:p>
          <a:p>
            <a:r>
              <a:rPr lang="en-US" dirty="0" smtClean="0">
                <a:latin typeface="Times New Roman"/>
                <a:cs typeface="Times New Roman"/>
              </a:rPr>
              <a:t>Helping Students Understand Career Readiness</a:t>
            </a:r>
          </a:p>
          <a:p>
            <a:pPr lvl="1"/>
            <a:r>
              <a:rPr lang="en-US" dirty="0" smtClean="0">
                <a:latin typeface="Times New Roman"/>
                <a:cs typeface="Times New Roman"/>
              </a:rPr>
              <a:t>ACT Core Academic Skills</a:t>
            </a:r>
          </a:p>
          <a:p>
            <a:r>
              <a:rPr lang="en-US" dirty="0" smtClean="0">
                <a:latin typeface="Times New Roman"/>
                <a:cs typeface="Times New Roman"/>
              </a:rPr>
              <a:t>Board of Governors /Chancellor’s Support</a:t>
            </a:r>
          </a:p>
          <a:p>
            <a:r>
              <a:rPr lang="en-US" dirty="0" smtClean="0">
                <a:latin typeface="Times New Roman"/>
                <a:cs typeface="Times New Roman"/>
              </a:rPr>
              <a:t>Implementation and Messaging</a:t>
            </a:r>
          </a:p>
          <a:p>
            <a:r>
              <a:rPr lang="en-US" dirty="0" smtClean="0">
                <a:latin typeface="Times New Roman"/>
                <a:cs typeface="Times New Roman"/>
              </a:rPr>
              <a:t>Majors Versus Career</a:t>
            </a:r>
          </a:p>
          <a:p>
            <a:r>
              <a:rPr lang="en-US" dirty="0" smtClean="0">
                <a:latin typeface="Times New Roman"/>
                <a:cs typeface="Times New Roman"/>
              </a:rPr>
              <a:t>Comprehensive Educational Plan Development</a:t>
            </a:r>
          </a:p>
          <a:p>
            <a:r>
              <a:rPr lang="en-US" dirty="0" smtClean="0">
                <a:latin typeface="Times New Roman"/>
                <a:cs typeface="Times New Roman"/>
              </a:rPr>
              <a:t>Q &amp; A</a:t>
            </a:r>
          </a:p>
          <a:p>
            <a:pPr marL="0" indent="0">
              <a:buNone/>
            </a:pPr>
            <a:endParaRPr lang="en-US" dirty="0" smtClean="0">
              <a:latin typeface="Times New Roman"/>
              <a:cs typeface="Times New Roman"/>
            </a:endParaRPr>
          </a:p>
          <a:p>
            <a:endParaRPr lang="en-US" dirty="0" smtClean="0">
              <a:latin typeface="Times New Roman"/>
              <a:cs typeface="Times New Roman"/>
            </a:endParaRPr>
          </a:p>
          <a:p>
            <a:endParaRPr lang="en-US" dirty="0" smtClean="0">
              <a:latin typeface="Times New Roman"/>
              <a:cs typeface="Times New Roman"/>
            </a:endParaRPr>
          </a:p>
          <a:p>
            <a:endParaRPr lang="en-US" dirty="0" smtClean="0">
              <a:latin typeface="Times New Roman"/>
              <a:cs typeface="Times New Roman"/>
            </a:endParaRPr>
          </a:p>
          <a:p>
            <a:endParaRPr lang="en-US" dirty="0" smtClean="0">
              <a:latin typeface="Times New Roman"/>
              <a:cs typeface="Times New Roman"/>
            </a:endParaRPr>
          </a:p>
          <a:p>
            <a:pPr marL="0" indent="0">
              <a:buNone/>
            </a:pPr>
            <a:endParaRPr lang="en-US" dirty="0" smtClean="0">
              <a:latin typeface="Times New Roman"/>
              <a:cs typeface="Times New Roman"/>
            </a:endParaRPr>
          </a:p>
          <a:p>
            <a:pPr marL="0" indent="0">
              <a:buNone/>
            </a:pPr>
            <a:endParaRPr lang="en-US" dirty="0" smtClean="0">
              <a:latin typeface="Times New Roman"/>
              <a:cs typeface="Times New Roman"/>
            </a:endParaRP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879579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1712843"/>
            <a:ext cx="8229600" cy="990600"/>
          </a:xfrm>
          <a:solidFill>
            <a:schemeClr val="accent3">
              <a:lumMod val="20000"/>
              <a:lumOff val="80000"/>
            </a:schemeClr>
          </a:solidFill>
        </p:spPr>
        <p:txBody>
          <a:bodyPr>
            <a:normAutofit fontScale="90000"/>
          </a:bodyPr>
          <a:lstStyle/>
          <a:p>
            <a:r>
              <a:rPr lang="en-US" sz="4000" cap="none" dirty="0" smtClean="0">
                <a:latin typeface="Times New Roman"/>
                <a:cs typeface="Times New Roman"/>
              </a:rPr>
              <a:t>What would you like to take away from this session?</a:t>
            </a:r>
            <a:endParaRPr lang="en-US" sz="4000" cap="none" dirty="0">
              <a:latin typeface="Times New Roman"/>
              <a:cs typeface="Times New Roman"/>
            </a:endParaRPr>
          </a:p>
        </p:txBody>
      </p:sp>
      <p:sp>
        <p:nvSpPr>
          <p:cNvPr id="3" name="Subtitle 2"/>
          <p:cNvSpPr>
            <a:spLocks noGrp="1"/>
          </p:cNvSpPr>
          <p:nvPr>
            <p:ph type="subTitle" idx="4294967295"/>
          </p:nvPr>
        </p:nvSpPr>
        <p:spPr>
          <a:xfrm>
            <a:off x="682487" y="2994991"/>
            <a:ext cx="8312150" cy="3445565"/>
          </a:xfrm>
        </p:spPr>
        <p:txBody>
          <a:bodyPr>
            <a:normAutofit/>
          </a:bodyPr>
          <a:lstStyle/>
          <a:p>
            <a:r>
              <a:rPr lang="en-US" dirty="0" smtClean="0">
                <a:latin typeface="Times New Roman"/>
                <a:cs typeface="Times New Roman"/>
              </a:rPr>
              <a:t>Introductions </a:t>
            </a:r>
            <a:endParaRPr lang="en-US" dirty="0">
              <a:latin typeface="Times New Roman"/>
              <a:cs typeface="Times New Roman"/>
            </a:endParaRPr>
          </a:p>
          <a:p>
            <a:r>
              <a:rPr lang="en-US" dirty="0" smtClean="0">
                <a:latin typeface="Times New Roman"/>
                <a:cs typeface="Times New Roman"/>
              </a:rPr>
              <a:t>Planned Outcomes</a:t>
            </a:r>
          </a:p>
          <a:p>
            <a:pPr marL="0" indent="0">
              <a:buNone/>
            </a:pPr>
            <a:endParaRPr lang="en-US" dirty="0">
              <a:latin typeface="Times New Roman"/>
              <a:cs typeface="Times New Roman"/>
            </a:endParaRP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38993857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415196" cy="1132438"/>
          </a:xfrm>
          <a:solidFill>
            <a:schemeClr val="accent3">
              <a:lumMod val="20000"/>
              <a:lumOff val="80000"/>
            </a:schemeClr>
          </a:solidFill>
        </p:spPr>
        <p:txBody>
          <a:bodyPr>
            <a:normAutofit fontScale="90000"/>
          </a:bodyPr>
          <a:lstStyle/>
          <a:p>
            <a:r>
              <a:rPr lang="en-US" dirty="0" smtClean="0">
                <a:latin typeface="Times New Roman"/>
                <a:cs typeface="Times New Roman"/>
              </a:rPr>
              <a:t/>
            </a:r>
            <a:br>
              <a:rPr lang="en-US" dirty="0" smtClean="0">
                <a:latin typeface="Times New Roman"/>
                <a:cs typeface="Times New Roman"/>
              </a:rPr>
            </a:br>
            <a:r>
              <a:rPr lang="en-US" dirty="0" smtClean="0">
                <a:latin typeface="Times New Roman"/>
                <a:cs typeface="Times New Roman"/>
              </a:rPr>
              <a:t>Helping Students Understand </a:t>
            </a:r>
            <a:r>
              <a:rPr lang="en-US" dirty="0">
                <a:latin typeface="Times New Roman"/>
                <a:cs typeface="Times New Roman"/>
              </a:rPr>
              <a:t>Career Readiness</a:t>
            </a:r>
            <a:endParaRPr lang="en-US" sz="4000" cap="none" dirty="0">
              <a:latin typeface="Times New Roman"/>
              <a:cs typeface="Times New Roman"/>
            </a:endParaRPr>
          </a:p>
        </p:txBody>
      </p:sp>
      <p:sp>
        <p:nvSpPr>
          <p:cNvPr id="3" name="Subtitle 2"/>
          <p:cNvSpPr>
            <a:spLocks noGrp="1"/>
          </p:cNvSpPr>
          <p:nvPr>
            <p:ph type="body" idx="1"/>
          </p:nvPr>
        </p:nvSpPr>
        <p:spPr>
          <a:xfrm>
            <a:off x="520574" y="1900637"/>
            <a:ext cx="3931920" cy="639762"/>
          </a:xfrm>
        </p:spPr>
        <p:txBody>
          <a:bodyPr>
            <a:normAutofit/>
          </a:bodyPr>
          <a:lstStyle/>
          <a:p>
            <a:r>
              <a:rPr lang="en-US" dirty="0" smtClean="0"/>
              <a:t>ACT Holistic Framework</a:t>
            </a:r>
            <a:endParaRPr lang="en-US" dirty="0"/>
          </a:p>
        </p:txBody>
      </p:sp>
      <p:sp>
        <p:nvSpPr>
          <p:cNvPr id="4" name="Content Placeholder 3"/>
          <p:cNvSpPr>
            <a:spLocks noGrp="1"/>
          </p:cNvSpPr>
          <p:nvPr>
            <p:ph sz="half" idx="2"/>
          </p:nvPr>
        </p:nvSpPr>
        <p:spPr/>
        <p:txBody>
          <a:bodyPr>
            <a:normAutofit lnSpcReduction="10000"/>
          </a:bodyPr>
          <a:lstStyle/>
          <a:p>
            <a:r>
              <a:rPr lang="en-US" dirty="0"/>
              <a:t>To provide a more holistic and integrated picture of education and work readiness from kindergarten </a:t>
            </a:r>
          </a:p>
          <a:p>
            <a:r>
              <a:rPr lang="en-US" dirty="0"/>
              <a:t>T</a:t>
            </a:r>
            <a:r>
              <a:rPr lang="en-US" dirty="0" smtClean="0"/>
              <a:t>o </a:t>
            </a:r>
            <a:r>
              <a:rPr lang="en-US" dirty="0"/>
              <a:t>career, ACT has created a framework of readiness that includes knowledge and skills organized </a:t>
            </a:r>
            <a:r>
              <a:rPr lang="en-US" dirty="0" smtClean="0"/>
              <a:t>into </a:t>
            </a:r>
            <a:r>
              <a:rPr lang="en-US" dirty="0"/>
              <a:t>four broad domains </a:t>
            </a:r>
          </a:p>
          <a:p>
            <a:endParaRPr lang="en-US" dirty="0"/>
          </a:p>
        </p:txBody>
      </p:sp>
      <p:sp>
        <p:nvSpPr>
          <p:cNvPr id="6" name="Text Placeholder 5"/>
          <p:cNvSpPr>
            <a:spLocks noGrp="1"/>
          </p:cNvSpPr>
          <p:nvPr>
            <p:ph type="body" sz="quarter" idx="3"/>
          </p:nvPr>
        </p:nvSpPr>
        <p:spPr>
          <a:xfrm>
            <a:off x="4754563" y="1881587"/>
            <a:ext cx="3931920" cy="658812"/>
          </a:xfrm>
        </p:spPr>
        <p:txBody>
          <a:bodyPr>
            <a:normAutofit fontScale="70000" lnSpcReduction="20000"/>
          </a:bodyPr>
          <a:lstStyle/>
          <a:p>
            <a:r>
              <a:rPr lang="en-US" dirty="0" smtClean="0"/>
              <a:t>Figure </a:t>
            </a:r>
            <a:r>
              <a:rPr lang="en-US" dirty="0"/>
              <a:t>1. </a:t>
            </a:r>
          </a:p>
          <a:p>
            <a:r>
              <a:rPr lang="en-US" dirty="0"/>
              <a:t>Holistic Model of Education and Workplace Success</a:t>
            </a:r>
          </a:p>
          <a:p>
            <a:endParaRPr lang="en-US" dirty="0"/>
          </a:p>
        </p:txBody>
      </p:sp>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754246" y="2540399"/>
            <a:ext cx="3932237" cy="2688879"/>
          </a:xfrm>
        </p:spPr>
      </p:pic>
      <p:pic>
        <p:nvPicPr>
          <p:cNvPr id="5" name="Picture 4" descr="ASCCC_Logo"/>
          <p:cNvPicPr/>
          <p:nvPr/>
        </p:nvPicPr>
        <p:blipFill>
          <a:blip r:embed="rId4"/>
          <a:srcRect/>
          <a:stretch>
            <a:fillRect/>
          </a:stretch>
        </p:blipFill>
        <p:spPr bwMode="auto">
          <a:xfrm>
            <a:off x="2412296" y="433001"/>
            <a:ext cx="4231670" cy="786470"/>
          </a:xfrm>
          <a:prstGeom prst="rect">
            <a:avLst/>
          </a:prstGeom>
          <a:noFill/>
          <a:ln w="9525">
            <a:noFill/>
            <a:miter lim="800000"/>
            <a:headEnd/>
            <a:tailEnd/>
          </a:ln>
        </p:spPr>
      </p:pic>
    </p:spTree>
    <p:extLst>
      <p:ext uri="{BB962C8B-B14F-4D97-AF65-F5344CB8AC3E}">
        <p14:creationId xmlns:p14="http://schemas.microsoft.com/office/powerpoint/2010/main" val="16608531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2673" y="1506659"/>
            <a:ext cx="8229600" cy="990600"/>
          </a:xfrm>
          <a:solidFill>
            <a:schemeClr val="accent3">
              <a:lumMod val="20000"/>
              <a:lumOff val="80000"/>
            </a:schemeClr>
          </a:solidFill>
        </p:spPr>
        <p:txBody>
          <a:bodyPr>
            <a:normAutofit fontScale="90000"/>
          </a:bodyPr>
          <a:lstStyle/>
          <a:p>
            <a:r>
              <a:rPr lang="en-US" dirty="0">
                <a:latin typeface="Times New Roman"/>
                <a:cs typeface="Times New Roman"/>
              </a:rPr>
              <a:t/>
            </a:r>
            <a:br>
              <a:rPr lang="en-US" dirty="0">
                <a:latin typeface="Times New Roman"/>
                <a:cs typeface="Times New Roman"/>
              </a:rPr>
            </a:br>
            <a:r>
              <a:rPr lang="en-US" dirty="0" smtClean="0">
                <a:latin typeface="Times New Roman"/>
                <a:cs typeface="Times New Roman"/>
              </a:rPr>
              <a:t/>
            </a:r>
            <a:br>
              <a:rPr lang="en-US" dirty="0" smtClean="0">
                <a:latin typeface="Times New Roman"/>
                <a:cs typeface="Times New Roman"/>
              </a:rPr>
            </a:br>
            <a:r>
              <a:rPr lang="en-US" dirty="0" smtClean="0">
                <a:latin typeface="Times New Roman"/>
                <a:cs typeface="Times New Roman"/>
              </a:rPr>
              <a:t>American College Test (ACT) Education </a:t>
            </a:r>
            <a:r>
              <a:rPr lang="en-US" dirty="0">
                <a:latin typeface="Times New Roman"/>
                <a:cs typeface="Times New Roman"/>
              </a:rPr>
              <a:t>and workplace </a:t>
            </a:r>
            <a:r>
              <a:rPr lang="en-US" dirty="0" smtClean="0">
                <a:latin typeface="Times New Roman"/>
                <a:cs typeface="Times New Roman"/>
              </a:rPr>
              <a:t>Success </a:t>
            </a:r>
            <a:r>
              <a:rPr lang="en-US" dirty="0">
                <a:latin typeface="Times New Roman"/>
                <a:cs typeface="Times New Roman"/>
              </a:rPr>
              <a:t>Core </a:t>
            </a:r>
            <a:r>
              <a:rPr lang="en-US" dirty="0" smtClean="0">
                <a:latin typeface="Times New Roman"/>
                <a:cs typeface="Times New Roman"/>
              </a:rPr>
              <a:t>Academic Skills</a:t>
            </a:r>
            <a:r>
              <a:rPr lang="en-US" dirty="0">
                <a:latin typeface="Times New Roman"/>
                <a:cs typeface="Times New Roman"/>
              </a:rPr>
              <a:t/>
            </a:r>
            <a:br>
              <a:rPr lang="en-US" dirty="0">
                <a:latin typeface="Times New Roman"/>
                <a:cs typeface="Times New Roman"/>
              </a:rPr>
            </a:br>
            <a:r>
              <a:rPr lang="en-US" dirty="0">
                <a:latin typeface="Times New Roman"/>
                <a:cs typeface="Times New Roman"/>
              </a:rPr>
              <a:t/>
            </a:r>
            <a:br>
              <a:rPr lang="en-US" dirty="0">
                <a:latin typeface="Times New Roman"/>
                <a:cs typeface="Times New Roman"/>
              </a:rPr>
            </a:br>
            <a:endParaRPr lang="en-US" sz="4000" cap="none" dirty="0">
              <a:latin typeface="Times New Roman"/>
              <a:cs typeface="Times New Roman"/>
            </a:endParaRPr>
          </a:p>
        </p:txBody>
      </p:sp>
      <p:sp>
        <p:nvSpPr>
          <p:cNvPr id="3" name="Subtitle 2"/>
          <p:cNvSpPr>
            <a:spLocks noGrp="1"/>
          </p:cNvSpPr>
          <p:nvPr>
            <p:ph type="subTitle" idx="4294967295"/>
          </p:nvPr>
        </p:nvSpPr>
        <p:spPr>
          <a:xfrm>
            <a:off x="754915" y="2994991"/>
            <a:ext cx="8312150" cy="3445565"/>
          </a:xfrm>
        </p:spPr>
        <p:txBody>
          <a:bodyPr>
            <a:normAutofit fontScale="62500" lnSpcReduction="20000"/>
          </a:bodyPr>
          <a:lstStyle/>
          <a:p>
            <a:pPr marL="0" indent="0">
              <a:buNone/>
            </a:pPr>
            <a:r>
              <a:rPr lang="en-US" b="1" dirty="0">
                <a:solidFill>
                  <a:srgbClr val="0000FF"/>
                </a:solidFill>
              </a:rPr>
              <a:t>Core academic </a:t>
            </a:r>
            <a:r>
              <a:rPr lang="en-US" b="1" dirty="0" smtClean="0">
                <a:solidFill>
                  <a:srgbClr val="0000FF"/>
                </a:solidFill>
              </a:rPr>
              <a:t>skills </a:t>
            </a:r>
            <a:r>
              <a:rPr lang="en-US" dirty="0" smtClean="0"/>
              <a:t>in </a:t>
            </a:r>
            <a:r>
              <a:rPr lang="en-US" dirty="0"/>
              <a:t>mathematics, science, and English language arts (ELA) based on </a:t>
            </a:r>
          </a:p>
          <a:p>
            <a:pPr marL="0" indent="0">
              <a:buNone/>
            </a:pPr>
            <a:r>
              <a:rPr lang="en-US" dirty="0"/>
              <a:t>an expanded, more granular definition of the skills and mapped to learning progressions from </a:t>
            </a:r>
          </a:p>
          <a:p>
            <a:pPr marL="0" indent="0">
              <a:buNone/>
            </a:pPr>
            <a:r>
              <a:rPr lang="en-US" dirty="0"/>
              <a:t>kindergarten through career (K–Career</a:t>
            </a:r>
            <a:r>
              <a:rPr lang="en-US" dirty="0" smtClean="0"/>
              <a:t>)</a:t>
            </a:r>
            <a:endParaRPr lang="en-US" dirty="0"/>
          </a:p>
          <a:p>
            <a:pPr marL="0" indent="0">
              <a:buNone/>
            </a:pPr>
            <a:endParaRPr lang="en-US" dirty="0" smtClean="0"/>
          </a:p>
          <a:p>
            <a:pPr marL="0" indent="0">
              <a:buNone/>
            </a:pPr>
            <a:r>
              <a:rPr lang="en-US" b="1" dirty="0" smtClean="0">
                <a:solidFill>
                  <a:srgbClr val="0000FF"/>
                </a:solidFill>
              </a:rPr>
              <a:t>Cross-cutting capabilities</a:t>
            </a:r>
            <a:r>
              <a:rPr lang="en-US" dirty="0" smtClean="0"/>
              <a:t>, such </a:t>
            </a:r>
            <a:r>
              <a:rPr lang="en-US" dirty="0"/>
              <a:t>as critical thinking, collaborative problem solving, and </a:t>
            </a:r>
            <a:r>
              <a:rPr lang="en-US" dirty="0" smtClean="0"/>
              <a:t>information </a:t>
            </a:r>
            <a:r>
              <a:rPr lang="en-US" dirty="0"/>
              <a:t>and technology skills</a:t>
            </a:r>
          </a:p>
          <a:p>
            <a:pPr marL="0" indent="0">
              <a:buNone/>
            </a:pPr>
            <a:endParaRPr lang="en-US" dirty="0"/>
          </a:p>
          <a:p>
            <a:pPr marL="0" indent="0">
              <a:buNone/>
            </a:pPr>
            <a:r>
              <a:rPr lang="en-US" b="1" dirty="0">
                <a:solidFill>
                  <a:srgbClr val="0000FF"/>
                </a:solidFill>
              </a:rPr>
              <a:t>Behavioral </a:t>
            </a:r>
            <a:r>
              <a:rPr lang="en-US" b="1" dirty="0" smtClean="0">
                <a:solidFill>
                  <a:srgbClr val="0000FF"/>
                </a:solidFill>
              </a:rPr>
              <a:t>skills </a:t>
            </a:r>
            <a:r>
              <a:rPr lang="en-US" dirty="0" smtClean="0"/>
              <a:t>related </a:t>
            </a:r>
            <a:r>
              <a:rPr lang="en-US" dirty="0"/>
              <a:t>to success in education and the workforce, such as dependability, </a:t>
            </a:r>
            <a:r>
              <a:rPr lang="en-US" dirty="0" smtClean="0"/>
              <a:t>working </a:t>
            </a:r>
            <a:r>
              <a:rPr lang="en-US" dirty="0"/>
              <a:t>effectively with others, adapting, and managing stress</a:t>
            </a:r>
          </a:p>
          <a:p>
            <a:pPr marL="0" indent="0">
              <a:buNone/>
            </a:pPr>
            <a:r>
              <a:rPr lang="en-US" dirty="0" smtClean="0"/>
              <a:t> </a:t>
            </a:r>
            <a:endParaRPr lang="en-US" dirty="0"/>
          </a:p>
          <a:p>
            <a:pPr marL="0" indent="0">
              <a:buNone/>
            </a:pPr>
            <a:r>
              <a:rPr lang="en-US" b="1" dirty="0">
                <a:solidFill>
                  <a:srgbClr val="0000FF"/>
                </a:solidFill>
              </a:rPr>
              <a:t>Education and career navigation </a:t>
            </a:r>
            <a:r>
              <a:rPr lang="en-US" b="1" dirty="0" smtClean="0">
                <a:solidFill>
                  <a:srgbClr val="0000FF"/>
                </a:solidFill>
              </a:rPr>
              <a:t>skills </a:t>
            </a:r>
            <a:r>
              <a:rPr lang="en-US" dirty="0" smtClean="0"/>
              <a:t>related </a:t>
            </a:r>
            <a:r>
              <a:rPr lang="en-US" dirty="0"/>
              <a:t>to education and career paths, including self-</a:t>
            </a:r>
          </a:p>
          <a:p>
            <a:pPr marL="0" indent="0">
              <a:buNone/>
            </a:pPr>
            <a:r>
              <a:rPr lang="en-US" dirty="0"/>
              <a:t>knowledge of abilities, values, likes, and dislikes; knowledge about majors and occupations; and a </a:t>
            </a:r>
            <a:r>
              <a:rPr lang="en-US" dirty="0" smtClean="0"/>
              <a:t>variety </a:t>
            </a:r>
            <a:r>
              <a:rPr lang="en-US" dirty="0"/>
              <a:t>of skills related to education and career exploration, planning, and decision making</a:t>
            </a:r>
          </a:p>
          <a:p>
            <a:pPr marL="0" indent="0">
              <a:buNone/>
            </a:pPr>
            <a:endParaRPr lang="en-US" dirty="0" smtClean="0"/>
          </a:p>
          <a:p>
            <a:pPr marL="0" indent="0">
              <a:buNone/>
            </a:pPr>
            <a:r>
              <a:rPr lang="en-US" dirty="0"/>
              <a:t>Resource: </a:t>
            </a:r>
            <a:r>
              <a:rPr lang="en-US" dirty="0">
                <a:hlinkClick r:id="rId3"/>
              </a:rPr>
              <a:t>https://</a:t>
            </a:r>
            <a:r>
              <a:rPr lang="en-US" dirty="0" smtClean="0">
                <a:hlinkClick r:id="rId3"/>
              </a:rPr>
              <a:t>www.act.org/content/dam/act/unsecured/documents/ACT_RR2015-4.pdf</a:t>
            </a:r>
            <a:endParaRPr lang="en-US" dirty="0" smtClean="0"/>
          </a:p>
          <a:p>
            <a:pPr marL="0" indent="0">
              <a:buNone/>
            </a:pPr>
            <a:endParaRPr lang="en-US" dirty="0" smtClean="0"/>
          </a:p>
        </p:txBody>
      </p:sp>
      <p:pic>
        <p:nvPicPr>
          <p:cNvPr id="5" name="Picture 4" descr="ASCCC_Logo"/>
          <p:cNvPicPr/>
          <p:nvPr/>
        </p:nvPicPr>
        <p:blipFill>
          <a:blip r:embed="rId4"/>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6755716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527" y="1463040"/>
            <a:ext cx="8229600" cy="1240403"/>
          </a:xfrm>
          <a:solidFill>
            <a:schemeClr val="accent3">
              <a:lumMod val="20000"/>
              <a:lumOff val="80000"/>
            </a:schemeClr>
          </a:solidFill>
        </p:spPr>
        <p:txBody>
          <a:bodyPr>
            <a:normAutofit fontScale="90000"/>
          </a:bodyPr>
          <a:lstStyle/>
          <a:p>
            <a:r>
              <a:rPr lang="en-US" dirty="0" smtClean="0">
                <a:latin typeface="Times New Roman"/>
                <a:cs typeface="Times New Roman"/>
              </a:rPr>
              <a:t>Helping Students Understand College and Career Readiness</a:t>
            </a:r>
            <a:endParaRPr lang="en-US" sz="4000" cap="none" dirty="0">
              <a:latin typeface="Times New Roman"/>
              <a:cs typeface="Times New Roman"/>
            </a:endParaRPr>
          </a:p>
        </p:txBody>
      </p:sp>
      <p:sp>
        <p:nvSpPr>
          <p:cNvPr id="3" name="Subtitle 2"/>
          <p:cNvSpPr>
            <a:spLocks noGrp="1"/>
          </p:cNvSpPr>
          <p:nvPr>
            <p:ph type="subTitle" idx="4294967295"/>
          </p:nvPr>
        </p:nvSpPr>
        <p:spPr>
          <a:xfrm>
            <a:off x="682487" y="2703443"/>
            <a:ext cx="8312150" cy="4086656"/>
          </a:xfrm>
        </p:spPr>
        <p:txBody>
          <a:bodyPr>
            <a:normAutofit fontScale="70000" lnSpcReduction="20000"/>
          </a:bodyPr>
          <a:lstStyle/>
          <a:p>
            <a:endParaRPr lang="en-US" dirty="0" smtClean="0"/>
          </a:p>
          <a:p>
            <a:r>
              <a:rPr lang="en-US" dirty="0" smtClean="0"/>
              <a:t>Spring 2013 Resolution </a:t>
            </a:r>
            <a:r>
              <a:rPr lang="en-US" dirty="0"/>
              <a:t>Number: 13.04 College and Career </a:t>
            </a:r>
            <a:r>
              <a:rPr lang="en-US" dirty="0" smtClean="0"/>
              <a:t>Readiness</a:t>
            </a:r>
          </a:p>
          <a:p>
            <a:pPr marL="0" indent="0">
              <a:buNone/>
            </a:pPr>
            <a:endParaRPr lang="en-US" dirty="0"/>
          </a:p>
          <a:p>
            <a:r>
              <a:rPr lang="en-US" dirty="0" smtClean="0"/>
              <a:t>Whereas</a:t>
            </a:r>
            <a:r>
              <a:rPr lang="en-US" dirty="0"/>
              <a:t>, Students graduating high school need to be prepared to either attend college, go to work or join the military, or make other life choices that require knowledge or skills learned in high school;</a:t>
            </a:r>
          </a:p>
          <a:p>
            <a:r>
              <a:rPr lang="en-US" dirty="0"/>
              <a:t>Whereas, In this context “college ready” means a graduate is likely to be successful entering into college and “career ready” means a graduate is likely to be successful moving into a pathway that will prepare him/her for a specific job, such as entering into an apprenticeship program or entry level job; and</a:t>
            </a:r>
          </a:p>
          <a:p>
            <a:r>
              <a:rPr lang="en-US" dirty="0"/>
              <a:t>Whereas, Students who are challenged and encouraged to take a rigorous, varied, and progressively more challenging curriculum in high school will be better prepared for the many eventualities that occur when students leave high school;</a:t>
            </a:r>
          </a:p>
          <a:p>
            <a:r>
              <a:rPr lang="en-US" dirty="0">
                <a:solidFill>
                  <a:srgbClr val="0000FF"/>
                </a:solidFill>
              </a:rPr>
              <a:t>Resolved, That the Academic Senate for California Community Colleges take the position that “college readiness” and “career readiness” standards for high school graduates are the same.</a:t>
            </a:r>
          </a:p>
          <a:p>
            <a:endParaRPr lang="en-US" dirty="0">
              <a:latin typeface="Times New Roman"/>
              <a:cs typeface="Times New Roman"/>
            </a:endParaRP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5443141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1348966"/>
            <a:ext cx="8229600" cy="1437777"/>
          </a:xfrm>
          <a:solidFill>
            <a:schemeClr val="accent3">
              <a:lumMod val="20000"/>
              <a:lumOff val="80000"/>
            </a:schemeClr>
          </a:solidFill>
        </p:spPr>
        <p:txBody>
          <a:bodyPr>
            <a:normAutofit fontScale="90000"/>
          </a:bodyPr>
          <a:lstStyle/>
          <a:p>
            <a:r>
              <a:rPr lang="en-US" dirty="0" smtClean="0">
                <a:latin typeface="Times New Roman"/>
                <a:cs typeface="Times New Roman"/>
              </a:rPr>
              <a:t/>
            </a:r>
            <a:br>
              <a:rPr lang="en-US" dirty="0" smtClean="0">
                <a:latin typeface="Times New Roman"/>
                <a:cs typeface="Times New Roman"/>
              </a:rPr>
            </a:br>
            <a:r>
              <a:rPr lang="en-US" dirty="0" smtClean="0">
                <a:latin typeface="Times New Roman"/>
                <a:cs typeface="Times New Roman"/>
              </a:rPr>
              <a:t>The Board of Governors (Chancellor’s) </a:t>
            </a:r>
            <a:r>
              <a:rPr lang="en-US" dirty="0">
                <a:latin typeface="Times New Roman"/>
                <a:cs typeface="Times New Roman"/>
              </a:rPr>
              <a:t>Vision for Success </a:t>
            </a:r>
            <a:r>
              <a:rPr lang="en-US" dirty="0" smtClean="0">
                <a:latin typeface="Times New Roman"/>
                <a:cs typeface="Times New Roman"/>
              </a:rPr>
              <a:t>Supports Colleges To Achieve Career Readiness</a:t>
            </a:r>
            <a:r>
              <a:rPr lang="en-US" dirty="0">
                <a:latin typeface="Times New Roman"/>
                <a:cs typeface="Times New Roman"/>
              </a:rPr>
              <a:t/>
            </a:r>
            <a:br>
              <a:rPr lang="en-US" dirty="0">
                <a:latin typeface="Times New Roman"/>
                <a:cs typeface="Times New Roman"/>
              </a:rPr>
            </a:br>
            <a:r>
              <a:rPr lang="en-US" dirty="0" smtClean="0">
                <a:latin typeface="Times New Roman"/>
                <a:cs typeface="Times New Roman"/>
              </a:rPr>
              <a:t>  </a:t>
            </a:r>
            <a:endParaRPr lang="en-US" dirty="0">
              <a:latin typeface="Times New Roman"/>
              <a:cs typeface="Times New Roman"/>
            </a:endParaRPr>
          </a:p>
        </p:txBody>
      </p:sp>
      <p:sp>
        <p:nvSpPr>
          <p:cNvPr id="3" name="Subtitle 2"/>
          <p:cNvSpPr>
            <a:spLocks noGrp="1"/>
          </p:cNvSpPr>
          <p:nvPr>
            <p:ph type="subTitle" idx="4294967295"/>
          </p:nvPr>
        </p:nvSpPr>
        <p:spPr>
          <a:xfrm>
            <a:off x="682487" y="2786743"/>
            <a:ext cx="8312150" cy="3653813"/>
          </a:xfrm>
        </p:spPr>
        <p:txBody>
          <a:bodyPr>
            <a:normAutofit fontScale="85000" lnSpcReduction="10000"/>
          </a:bodyPr>
          <a:lstStyle/>
          <a:p>
            <a:r>
              <a:rPr lang="en-US" dirty="0" smtClean="0">
                <a:latin typeface="Times New Roman"/>
                <a:cs typeface="Times New Roman"/>
              </a:rPr>
              <a:t>The </a:t>
            </a:r>
            <a:r>
              <a:rPr lang="en-US" dirty="0">
                <a:latin typeface="Times New Roman"/>
                <a:cs typeface="Times New Roman"/>
              </a:rPr>
              <a:t>California Community Colleges recognize the imperative to support students in their career development, as recognized in the </a:t>
            </a:r>
            <a:r>
              <a:rPr lang="en-US" dirty="0" smtClean="0">
                <a:latin typeface="Times New Roman"/>
                <a:cs typeface="Times New Roman"/>
              </a:rPr>
              <a:t>Strong Workforce Program (SWP), </a:t>
            </a:r>
            <a:r>
              <a:rPr lang="en-US" dirty="0">
                <a:latin typeface="Times New Roman"/>
                <a:cs typeface="Times New Roman"/>
              </a:rPr>
              <a:t>Guided Pathways, and the Chancellor’s Strategic Vision. To that end, colleges throughout the system are incorporating </a:t>
            </a:r>
            <a:r>
              <a:rPr lang="en-US" dirty="0" smtClean="0">
                <a:latin typeface="Times New Roman"/>
                <a:cs typeface="Times New Roman"/>
              </a:rPr>
              <a:t>Work-Based Learning (WBL) </a:t>
            </a:r>
            <a:r>
              <a:rPr lang="en-US" dirty="0">
                <a:latin typeface="Times New Roman"/>
                <a:cs typeface="Times New Roman"/>
              </a:rPr>
              <a:t>into their curriculum to ensure that students develop clear career goals early in their education experience, making them more likely to persist and complete their studies and go on to find employment in a relevant career field. From the SWP Round 1 investments: </a:t>
            </a:r>
          </a:p>
          <a:p>
            <a:pPr marL="0" indent="0">
              <a:buNone/>
            </a:pPr>
            <a:r>
              <a:rPr lang="en-US" dirty="0">
                <a:latin typeface="Times New Roman"/>
                <a:cs typeface="Times New Roman"/>
              </a:rPr>
              <a:t>• 53% of colleges will invest in increasing the number of internships. </a:t>
            </a:r>
            <a:endParaRPr lang="en-US" dirty="0" smtClean="0">
              <a:latin typeface="Times New Roman"/>
              <a:cs typeface="Times New Roman"/>
            </a:endParaRPr>
          </a:p>
          <a:p>
            <a:pPr marL="0" indent="0">
              <a:buNone/>
            </a:pPr>
            <a:r>
              <a:rPr lang="en-US" dirty="0" smtClean="0">
                <a:latin typeface="Times New Roman"/>
                <a:cs typeface="Times New Roman"/>
              </a:rPr>
              <a:t>• </a:t>
            </a:r>
            <a:r>
              <a:rPr lang="en-US" dirty="0">
                <a:latin typeface="Times New Roman"/>
                <a:cs typeface="Times New Roman"/>
              </a:rPr>
              <a:t>41% will invest in hiring internship, placement and/or WBL coordinators. </a:t>
            </a:r>
            <a:endParaRPr lang="en-US" dirty="0" smtClean="0">
              <a:latin typeface="Times New Roman"/>
              <a:cs typeface="Times New Roman"/>
            </a:endParaRPr>
          </a:p>
          <a:p>
            <a:pPr marL="0" indent="0">
              <a:buNone/>
            </a:pPr>
            <a:r>
              <a:rPr lang="en-US" dirty="0" smtClean="0">
                <a:latin typeface="Times New Roman"/>
                <a:cs typeface="Times New Roman"/>
              </a:rPr>
              <a:t>• </a:t>
            </a:r>
            <a:r>
              <a:rPr lang="en-US" dirty="0">
                <a:latin typeface="Times New Roman"/>
                <a:cs typeface="Times New Roman"/>
              </a:rPr>
              <a:t>20% explicitly use “work-based learning” to describe some of their investments.        </a:t>
            </a: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24118963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2487" y="1712843"/>
            <a:ext cx="8229600" cy="990600"/>
          </a:xfrm>
          <a:solidFill>
            <a:schemeClr val="accent3">
              <a:lumMod val="20000"/>
              <a:lumOff val="80000"/>
            </a:schemeClr>
          </a:solidFill>
        </p:spPr>
        <p:txBody>
          <a:bodyPr>
            <a:normAutofit fontScale="90000"/>
          </a:bodyPr>
          <a:lstStyle/>
          <a:p>
            <a:r>
              <a:rPr lang="en-US" dirty="0" smtClean="0">
                <a:latin typeface="Times New Roman"/>
                <a:cs typeface="Times New Roman"/>
              </a:rPr>
              <a:t>Helping Students Choose a Career:</a:t>
            </a:r>
            <a:r>
              <a:rPr lang="en-US" dirty="0">
                <a:latin typeface="Times New Roman"/>
                <a:cs typeface="Times New Roman"/>
              </a:rPr>
              <a:t/>
            </a:r>
            <a:br>
              <a:rPr lang="en-US" dirty="0">
                <a:latin typeface="Times New Roman"/>
                <a:cs typeface="Times New Roman"/>
              </a:rPr>
            </a:br>
            <a:r>
              <a:rPr lang="en-US" dirty="0" smtClean="0">
                <a:latin typeface="Times New Roman"/>
                <a:cs typeface="Times New Roman"/>
              </a:rPr>
              <a:t>Implementation and Messaging</a:t>
            </a:r>
            <a:endParaRPr lang="en-US" sz="4000" cap="none" dirty="0">
              <a:latin typeface="Times New Roman"/>
              <a:cs typeface="Times New Roman"/>
            </a:endParaRPr>
          </a:p>
        </p:txBody>
      </p:sp>
      <p:sp>
        <p:nvSpPr>
          <p:cNvPr id="3" name="Subtitle 2"/>
          <p:cNvSpPr>
            <a:spLocks noGrp="1"/>
          </p:cNvSpPr>
          <p:nvPr>
            <p:ph type="subTitle" idx="4294967295"/>
          </p:nvPr>
        </p:nvSpPr>
        <p:spPr>
          <a:xfrm>
            <a:off x="682487" y="2994991"/>
            <a:ext cx="8312150" cy="3445565"/>
          </a:xfrm>
        </p:spPr>
        <p:txBody>
          <a:bodyPr>
            <a:normAutofit/>
          </a:bodyPr>
          <a:lstStyle/>
          <a:p>
            <a:r>
              <a:rPr lang="en-US" dirty="0" smtClean="0">
                <a:latin typeface="Times New Roman"/>
                <a:cs typeface="Times New Roman"/>
              </a:rPr>
              <a:t>What Does Your Local College Have in Place?</a:t>
            </a:r>
          </a:p>
          <a:p>
            <a:pPr lvl="1"/>
            <a:r>
              <a:rPr lang="en-US" dirty="0" smtClean="0">
                <a:latin typeface="Times New Roman"/>
                <a:cs typeface="Times New Roman"/>
              </a:rPr>
              <a:t>Career Center</a:t>
            </a:r>
          </a:p>
          <a:p>
            <a:pPr lvl="1"/>
            <a:r>
              <a:rPr lang="en-US" dirty="0" smtClean="0">
                <a:latin typeface="Times New Roman"/>
                <a:cs typeface="Times New Roman"/>
              </a:rPr>
              <a:t>Career Counselor </a:t>
            </a:r>
          </a:p>
          <a:p>
            <a:pPr lvl="1"/>
            <a:r>
              <a:rPr lang="en-US" dirty="0" smtClean="0">
                <a:latin typeface="Times New Roman"/>
                <a:cs typeface="Times New Roman"/>
              </a:rPr>
              <a:t>Career and Technical Education Counselor</a:t>
            </a:r>
          </a:p>
          <a:p>
            <a:pPr lvl="1"/>
            <a:r>
              <a:rPr lang="en-US" dirty="0" smtClean="0">
                <a:latin typeface="Times New Roman"/>
                <a:cs typeface="Times New Roman"/>
              </a:rPr>
              <a:t>Guided Pathway Program Counselors</a:t>
            </a:r>
          </a:p>
          <a:p>
            <a:pPr lvl="1"/>
            <a:r>
              <a:rPr lang="en-US" dirty="0" smtClean="0">
                <a:latin typeface="Times New Roman"/>
                <a:cs typeface="Times New Roman"/>
              </a:rPr>
              <a:t>Internships</a:t>
            </a:r>
          </a:p>
          <a:p>
            <a:pPr lvl="1"/>
            <a:r>
              <a:rPr lang="en-US" dirty="0" smtClean="0">
                <a:latin typeface="Times New Roman"/>
                <a:cs typeface="Times New Roman"/>
              </a:rPr>
              <a:t>Work Experience</a:t>
            </a:r>
          </a:p>
          <a:p>
            <a:pPr lvl="1"/>
            <a:r>
              <a:rPr lang="en-US" dirty="0" smtClean="0">
                <a:latin typeface="Times New Roman"/>
                <a:cs typeface="Times New Roman"/>
              </a:rPr>
              <a:t>Career Exploration Course(s)</a:t>
            </a:r>
          </a:p>
          <a:p>
            <a:pPr lvl="1"/>
            <a:r>
              <a:rPr lang="en-US" dirty="0" smtClean="0">
                <a:latin typeface="Times New Roman"/>
                <a:cs typeface="Times New Roman"/>
              </a:rPr>
              <a:t>Career Assessment(s)</a:t>
            </a:r>
            <a:endParaRPr lang="en-US" dirty="0">
              <a:latin typeface="Times New Roman"/>
              <a:cs typeface="Times New Roman"/>
            </a:endParaRPr>
          </a:p>
        </p:txBody>
      </p:sp>
      <p:pic>
        <p:nvPicPr>
          <p:cNvPr id="5" name="Picture 4" descr="ASCCC_Logo"/>
          <p:cNvPicPr/>
          <p:nvPr/>
        </p:nvPicPr>
        <p:blipFill>
          <a:blip r:embed="rId3"/>
          <a:srcRect/>
          <a:stretch>
            <a:fillRect/>
          </a:stretch>
        </p:blipFill>
        <p:spPr bwMode="auto">
          <a:xfrm>
            <a:off x="2249507" y="400050"/>
            <a:ext cx="4231670" cy="786470"/>
          </a:xfrm>
          <a:prstGeom prst="rect">
            <a:avLst/>
          </a:prstGeom>
          <a:noFill/>
          <a:ln w="9525">
            <a:noFill/>
            <a:miter lim="800000"/>
            <a:headEnd/>
            <a:tailEnd/>
          </a:ln>
        </p:spPr>
      </p:pic>
    </p:spTree>
    <p:extLst>
      <p:ext uri="{BB962C8B-B14F-4D97-AF65-F5344CB8AC3E}">
        <p14:creationId xmlns:p14="http://schemas.microsoft.com/office/powerpoint/2010/main" val="30173612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422</TotalTime>
  <Words>558</Words>
  <Application>Microsoft Office PowerPoint</Application>
  <PresentationFormat>On-screen Show (4:3)</PresentationFormat>
  <Paragraphs>100</Paragraphs>
  <Slides>14</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Clarity</vt:lpstr>
      <vt:lpstr>Helping Students Choose  a Major and Career</vt:lpstr>
      <vt:lpstr>Session Description</vt:lpstr>
      <vt:lpstr>Agenda</vt:lpstr>
      <vt:lpstr>What would you like to take away from this session?</vt:lpstr>
      <vt:lpstr> Helping Students Understand Career Readiness</vt:lpstr>
      <vt:lpstr>  American College Test (ACT) Education and workplace Success Core Academic Skills  </vt:lpstr>
      <vt:lpstr>Helping Students Understand College and Career Readiness</vt:lpstr>
      <vt:lpstr> The Board of Governors (Chancellor’s) Vision for Success Supports Colleges To Achieve Career Readiness   </vt:lpstr>
      <vt:lpstr>Helping Students Choose a Career: Implementation and Messaging</vt:lpstr>
      <vt:lpstr>Marketing Career and Technical Education to Students</vt:lpstr>
      <vt:lpstr>Helping Students Understand Majors Versus Career</vt:lpstr>
      <vt:lpstr> Comprehensive Student Education Planning</vt:lpstr>
      <vt:lpstr>Resources:   Career Café  http://www.cacareercafe.com/  Career Coach https://ccc.emsicc.com/?radius=&amp;region=California  Salary Surfer https://salarysurfer.cccco.edu/SalarySurfer.aspx</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Administrator</cp:lastModifiedBy>
  <cp:revision>55</cp:revision>
  <dcterms:created xsi:type="dcterms:W3CDTF">2015-10-21T19:14:41Z</dcterms:created>
  <dcterms:modified xsi:type="dcterms:W3CDTF">2018-07-19T22:25:25Z</dcterms:modified>
</cp:coreProperties>
</file>