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07D"/>
    <a:srgbClr val="AA8EE9"/>
    <a:srgbClr val="3EBFD6"/>
    <a:srgbClr val="EA831C"/>
    <a:srgbClr val="E16C1C"/>
    <a:srgbClr val="674831"/>
    <a:srgbClr val="FFDE62"/>
    <a:srgbClr val="054690"/>
    <a:srgbClr val="D0EA6F"/>
    <a:srgbClr val="D0E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168"/>
  </p:normalViewPr>
  <p:slideViewPr>
    <p:cSldViewPr snapToGrid="0" snapToObjects="1">
      <p:cViewPr>
        <p:scale>
          <a:sx n="81" d="100"/>
          <a:sy n="81" d="100"/>
        </p:scale>
        <p:origin x="1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2A8E-3209-6746-8509-93E4FFDCE76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9CE0-0121-F64A-8600-2026D3E0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409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ASCCC Academic Academy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tbVK8eC4hETYyMc1gb411W2qBE_L7EYQ31kQLHU48A/edit?usp=sharin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tbVK8eC4hETYyMc1gb411W2qBE_L7EYQ31kQLHU48A/edit?usp=shari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469ece9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469ece9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5585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6469ece9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6469ece9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Cheryl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600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6469ece9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6469ece9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Cheryl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3686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6469ece9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6469ece9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1940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f1b822b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f1b822b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081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6469ece9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6469ece9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doc: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https://docs.google.com/document/d/1itbVK8eC4hETYyMc1gb411W2qBE_L7EYQ31kQLHU48A/edit?usp=sharing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48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6469ece9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6469ece9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Abdimalik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7797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6469ece9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6469ece9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Abdimalik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doc: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https://docs.google.com/document/d/1itbVK8eC4hETYyMc1gb411W2qBE_L7EYQ31kQLHU48A/edit?usp=sharing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368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6469ece9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6469ece9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(pledge at MSJC - Resolution 3.01 - Anti-racism pledge), Luke (Resolutions 3.02 - job requirements, Resolution 9.04 - Ethnic Studies Graduation Requirement, and Resolution 9.05 - Ethnic Studies General Education Requirement) , Mayra (Resolution 3.03 - Adopt this Anti-Racist Paper, Resolution 3.04 - Resources on Effective Practices for Anti-Racist, Equitable, and Inclusive Instructional Strategies)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811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469ece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6469ece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Need for paper, Need for responsiveness, Intent of paper, Writing team, Writing process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" sz="1200">
                <a:solidFill>
                  <a:schemeClr val="dk1"/>
                </a:solidFill>
              </a:rPr>
              <a:t>Impetus for the Paper - Fall 2019 3.02 Resolution Support Infusing Anti-Racism/No Hate Education in Community Colleges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" sz="1200">
                <a:solidFill>
                  <a:schemeClr val="dk1"/>
                </a:solidFill>
              </a:rPr>
              <a:t>Need for responsiveness- Spring 2020 Response to Covid-19 and Racial Unrest directive from the President (2020 spring plenary was cancelled and a resolution had been submitted)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6473D"/>
              </a:buClr>
              <a:buSzPts val="1200"/>
              <a:buChar char="➔"/>
            </a:pPr>
            <a:r>
              <a:rPr lang="en" sz="1200">
                <a:solidFill>
                  <a:schemeClr val="dk1"/>
                </a:solidFill>
              </a:rPr>
              <a:t>National, state and local context- Recognizing the national history of discriminatory laws and history of racial inequity requires a call for dismantling current structures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6473D"/>
              </a:buClr>
              <a:buSzPts val="1200"/>
              <a:buChar char="➔"/>
            </a:pPr>
            <a:r>
              <a:rPr lang="en" sz="1200">
                <a:solidFill>
                  <a:schemeClr val="dk1"/>
                </a:solidFill>
              </a:rPr>
              <a:t>Intent of the Paper - The intent of this paper is to contextualize history and introduce an anti-racist framework to empower individuals as they facilitate the transformative change our community college system needs to truly embody the values of diversity, equity, and inclusion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1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6a08b4cfb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6a08b4cfb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writing team (on the slide)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Inspired by the work of Mt. San Jacinto College and Santa Barbara City College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writing process: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19-20 EDAC prepared a resolution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Directive from President to write the paper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Establish the writing team (experts and senate leaders doing anti-racism work)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Pre-writing- Initial outline and expanded outline</a:t>
            </a:r>
            <a:endParaRPr>
              <a:solidFill>
                <a:srgbClr val="021E2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Paper writing assignments to writing team</a:t>
            </a:r>
            <a:endParaRPr>
              <a:solidFill>
                <a:srgbClr val="021E2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Research on topics related to anti-racism education</a:t>
            </a:r>
            <a:endParaRPr>
              <a:solidFill>
                <a:srgbClr val="021E2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Drafting- 1</a:t>
            </a:r>
            <a:r>
              <a:rPr lang="en" baseline="30000">
                <a:solidFill>
                  <a:srgbClr val="021E2F"/>
                </a:solidFill>
                <a:highlight>
                  <a:srgbClr val="FFFFFF"/>
                </a:highlight>
              </a:rPr>
              <a:t>st</a:t>
            </a: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 draft</a:t>
            </a:r>
            <a:endParaRPr>
              <a:solidFill>
                <a:srgbClr val="021E2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Feedback from Executive Committee 1</a:t>
            </a:r>
            <a:r>
              <a:rPr lang="en" baseline="30000">
                <a:solidFill>
                  <a:srgbClr val="021E2F"/>
                </a:solidFill>
                <a:highlight>
                  <a:srgbClr val="FFFFFF"/>
                </a:highlight>
              </a:rPr>
              <a:t>st</a:t>
            </a: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 read</a:t>
            </a:r>
            <a:endParaRPr>
              <a:solidFill>
                <a:srgbClr val="021E2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Revising to make it better</a:t>
            </a:r>
            <a:endParaRPr>
              <a:solidFill>
                <a:srgbClr val="021E2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Editing and proofreading make it right and correct</a:t>
            </a:r>
            <a:endParaRPr>
              <a:solidFill>
                <a:srgbClr val="021E2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Exec. Committee 2</a:t>
            </a:r>
            <a:r>
              <a:rPr lang="en" baseline="30000">
                <a:solidFill>
                  <a:srgbClr val="021E2F"/>
                </a:solidFill>
                <a:highlight>
                  <a:srgbClr val="FFFFFF"/>
                </a:highlight>
              </a:rPr>
              <a:t>nd</a:t>
            </a: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 read and approval</a:t>
            </a:r>
            <a:endParaRPr>
              <a:solidFill>
                <a:srgbClr val="021E2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21E2F"/>
                </a:solidFill>
                <a:highlight>
                  <a:srgbClr val="FFFFFF"/>
                </a:highlight>
              </a:rPr>
              <a:t>Final editing and prepare for the Fall Plenary with the resolution</a:t>
            </a:r>
            <a:endParaRPr>
              <a:solidFill>
                <a:srgbClr val="021E2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8409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21E2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solidFill>
                <a:srgbClr val="021E2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Timeline: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Early May 2020- Submitted an outline and approved by Exec on May 8th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May 26-June 8</a:t>
            </a:r>
            <a:r>
              <a:rPr lang="en">
                <a:solidFill>
                  <a:srgbClr val="323130"/>
                </a:solidFill>
              </a:rPr>
              <a:t> Expanded outline (May 26-June 8)</a:t>
            </a:r>
            <a:endParaRPr>
              <a:solidFill>
                <a:srgbClr val="32313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Early June </a:t>
            </a:r>
            <a:r>
              <a:rPr lang="en">
                <a:solidFill>
                  <a:srgbClr val="323130"/>
                </a:solidFill>
              </a:rPr>
              <a:t>Scheduled a meeting to review the expanded outline and writing assignments</a:t>
            </a:r>
            <a:endParaRPr>
              <a:solidFill>
                <a:srgbClr val="32313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23130"/>
                </a:solidFill>
              </a:rPr>
              <a:t>June 8-June 20- </a:t>
            </a:r>
            <a:r>
              <a:rPr lang="en">
                <a:solidFill>
                  <a:schemeClr val="dk1"/>
                </a:solidFill>
              </a:rPr>
              <a:t>Began writing June 8-June 20th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Late June - reviewed progress and address questions June 22nd, 10am-12noon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23130"/>
                </a:solidFill>
              </a:rPr>
              <a:t>Early July- Writers check in</a:t>
            </a:r>
            <a:endParaRPr>
              <a:solidFill>
                <a:srgbClr val="32313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23130"/>
                </a:solidFill>
              </a:rPr>
              <a:t>Late July- Met to review and critique the draft and finalize the draft</a:t>
            </a:r>
            <a:endParaRPr>
              <a:solidFill>
                <a:srgbClr val="32313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23130"/>
                </a:solidFill>
              </a:rPr>
              <a:t>July 27- Submitted to Exec as an agenda item for 1</a:t>
            </a:r>
            <a:r>
              <a:rPr lang="en" baseline="30000">
                <a:solidFill>
                  <a:srgbClr val="323130"/>
                </a:solidFill>
              </a:rPr>
              <a:t>st</a:t>
            </a:r>
            <a:r>
              <a:rPr lang="en">
                <a:solidFill>
                  <a:srgbClr val="323130"/>
                </a:solidFill>
              </a:rPr>
              <a:t> read in August</a:t>
            </a:r>
            <a:endParaRPr>
              <a:solidFill>
                <a:srgbClr val="32313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23130"/>
                </a:solidFill>
              </a:rPr>
              <a:t>August 14 – 1</a:t>
            </a:r>
            <a:r>
              <a:rPr lang="en" baseline="30000">
                <a:solidFill>
                  <a:srgbClr val="323130"/>
                </a:solidFill>
              </a:rPr>
              <a:t>st</a:t>
            </a:r>
            <a:r>
              <a:rPr lang="en">
                <a:solidFill>
                  <a:srgbClr val="323130"/>
                </a:solidFill>
              </a:rPr>
              <a:t> read</a:t>
            </a:r>
            <a:endParaRPr>
              <a:solidFill>
                <a:srgbClr val="32313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23130"/>
                </a:solidFill>
              </a:rPr>
              <a:t>September 18 – 2</a:t>
            </a:r>
            <a:r>
              <a:rPr lang="en" baseline="30000">
                <a:solidFill>
                  <a:srgbClr val="323130"/>
                </a:solidFill>
              </a:rPr>
              <a:t>nd</a:t>
            </a:r>
            <a:r>
              <a:rPr lang="en">
                <a:solidFill>
                  <a:srgbClr val="323130"/>
                </a:solidFill>
              </a:rPr>
              <a:t> read and approval</a:t>
            </a:r>
            <a:endParaRPr>
              <a:solidFill>
                <a:srgbClr val="32313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13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6469ece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6469ece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Cheryl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970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6469ece9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6469ece9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089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6469ece9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6469ece9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3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6469ece9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6469ece9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Ryan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38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6469ece9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6469ece9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Abdimalik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also highlight these from the paper? </a:t>
            </a:r>
            <a:r>
              <a:rPr lang="en" sz="1200">
                <a:solidFill>
                  <a:schemeClr val="dk1"/>
                </a:solidFill>
              </a:rPr>
              <a:t>Researching the Self,  Researching the Self in Relation to Others, Shifting from Self to System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34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6469ece9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6469ece9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Mayra &amp; Abdimalik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senates can do locally and statewide: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rPr lang="en" sz="1200">
                <a:solidFill>
                  <a:schemeClr val="dk1"/>
                </a:solidFill>
              </a:rPr>
              <a:t>provide space and mentorship as well as leadership opportunities for people of color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arenBoth"/>
            </a:pPr>
            <a:r>
              <a:rPr lang="en" sz="1200">
                <a:solidFill>
                  <a:schemeClr val="dk1"/>
                </a:solidFill>
              </a:rPr>
              <a:t>ensuring people of color have a seat at the table in various committees of influence both at the statewide and local level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arenBoth"/>
            </a:pPr>
            <a:r>
              <a:rPr lang="en" sz="1200">
                <a:solidFill>
                  <a:schemeClr val="dk1"/>
                </a:solidFill>
              </a:rPr>
              <a:t>faculty institutional vision needs to center race and adapt to the campus community’s demands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arenBoth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development of opportunities to address racial reconciliation, academic leaders must address the following: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Becoming aware of the historical context of enslaved people, Blacks/African descent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Being uncomfortable with institutional change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Honoring and embracing diversity and representation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Gaining the intentional and deliberate knowledge by working to achieve cross-cultural/multicultural literacy, embracing ethnic diversity, taking risk, developing authentic multi-ethnic relationships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Developing the institutional structures needed to create a “Culture of Care”</a:t>
            </a:r>
            <a:endParaRPr sz="2000" baseline="30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Taking risk and developing relationships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Educating and working with faculty and other stakeholders across differences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7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926" y="5111646"/>
            <a:ext cx="10547847" cy="15739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2124222" y="0"/>
            <a:ext cx="10067778" cy="2355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dir="108000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0" y="403412"/>
            <a:ext cx="8458198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3C1541F-F77A-344A-8F9A-D04E1F2A69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F9E8AB-2CC4-DA4F-92B8-926F9ABF7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94" y="6377118"/>
            <a:ext cx="344357" cy="344357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4ECC588-56B2-DB42-87C0-4CEC36E126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Academic Academy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2623C-20FC-0641-87CE-02BAED27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88" t="18379" r="12913" b="15201"/>
          <a:stretch/>
        </p:blipFill>
        <p:spPr>
          <a:xfrm>
            <a:off x="0" y="0"/>
            <a:ext cx="2729345" cy="23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3789F2-B5BA-4342-BBAE-01208F626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514" y="6377118"/>
            <a:ext cx="344357" cy="34435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9986A6-94AB-3C49-BE66-D8D053402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0931-CA5C-9346-8315-830B4D457A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815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2EE1D1-19C3-9843-B029-E2A15BCCD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27BFB-BBF9-F74F-9DF0-4BDAB3D0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5446" y="6377118"/>
            <a:ext cx="344357" cy="344357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80CEE03-92C2-7C47-90F8-20F7CFF02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7522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7550" y="6356350"/>
            <a:ext cx="105624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34245-A1E2-FF42-AAF4-72E22BA9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47" y="6377118"/>
            <a:ext cx="344357" cy="3443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1C37C2-220E-C64E-AB20-21508B033A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09469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683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8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76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154" y="1825625"/>
            <a:ext cx="10064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6" r:id="rId4"/>
    <p:sldLayoutId id="2147483655" r:id="rId5"/>
    <p:sldLayoutId id="2147483668" r:id="rId6"/>
    <p:sldLayoutId id="214748366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resolutions/support-infusing-anti-racismno-hate-education-community-colleg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136-8A07-5641-9BB4-C3C7D2C0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5129231"/>
            <a:ext cx="11623431" cy="1573967"/>
          </a:xfrm>
        </p:spPr>
        <p:txBody>
          <a:bodyPr>
            <a:noAutofit/>
          </a:bodyPr>
          <a:lstStyle/>
          <a:p>
            <a:r>
              <a:rPr lang="en" sz="3200" b="1" dirty="0"/>
              <a:t>Acknowledging the Historical Context of Racism and Assessing and Advancing Effective Anti-Racism Practices </a:t>
            </a:r>
            <a:br>
              <a:rPr lang="en-US" sz="3200" b="1" dirty="0"/>
            </a:br>
            <a:r>
              <a:rPr lang="en" sz="3200" b="1" dirty="0"/>
              <a:t>for Faculty Professional Development:</a:t>
            </a:r>
            <a:br>
              <a:rPr lang="en" sz="3200" b="1" dirty="0"/>
            </a:br>
            <a:r>
              <a:rPr lang="en" sz="3200" b="1" dirty="0"/>
              <a:t>Highlights from the ASCCC Paper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882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+mj-lt"/>
              </a:rPr>
              <a:t>Racial Reconciliation</a:t>
            </a:r>
            <a:endParaRPr dirty="0">
              <a:latin typeface="+mj-lt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533" dirty="0">
                <a:solidFill>
                  <a:schemeClr val="tx2"/>
                </a:solidFill>
                <a:highlight>
                  <a:srgbClr val="FFFFFF"/>
                </a:highlight>
              </a:rPr>
              <a:t>A healing process that positively transforms the ripple effects of an enslaved people through a responsive curriculum. It manifests itself in the following ways:</a:t>
            </a:r>
            <a:endParaRPr sz="2533" dirty="0">
              <a:solidFill>
                <a:schemeClr val="tx2"/>
              </a:solidFill>
              <a:highlight>
                <a:srgbClr val="FFFFFF"/>
              </a:highlight>
            </a:endParaRPr>
          </a:p>
          <a:p>
            <a:pPr indent="-465655">
              <a:buClr>
                <a:schemeClr val="dk1"/>
              </a:buClr>
              <a:buSzPts val="1900"/>
              <a:buAutoNum type="arabicPeriod"/>
            </a:pPr>
            <a:r>
              <a:rPr lang="en" sz="2533" dirty="0">
                <a:solidFill>
                  <a:schemeClr val="tx2"/>
                </a:solidFill>
                <a:highlight>
                  <a:srgbClr val="FFFFFF"/>
                </a:highlight>
              </a:rPr>
              <a:t>Recognizes that racism in the United States is both systemic and institutionalized.</a:t>
            </a:r>
            <a:endParaRPr sz="2533" dirty="0">
              <a:solidFill>
                <a:schemeClr val="tx2"/>
              </a:solidFill>
              <a:highlight>
                <a:srgbClr val="FFFFFF"/>
              </a:highlight>
            </a:endParaRPr>
          </a:p>
          <a:p>
            <a:pPr indent="-465655">
              <a:buClr>
                <a:schemeClr val="dk1"/>
              </a:buClr>
              <a:buSzPts val="1900"/>
              <a:buAutoNum type="arabicPeriod"/>
            </a:pPr>
            <a:r>
              <a:rPr lang="en" sz="2533" dirty="0">
                <a:solidFill>
                  <a:schemeClr val="tx2"/>
                </a:solidFill>
                <a:highlight>
                  <a:srgbClr val="FFFFFF"/>
                </a:highlight>
              </a:rPr>
              <a:t>Point out that racial reconciliation is engendered by empowering local colleges and academic leaders through relationship-building and truth-telling.</a:t>
            </a:r>
            <a:endParaRPr sz="2533" dirty="0">
              <a:solidFill>
                <a:schemeClr val="tx2"/>
              </a:solidFill>
              <a:highlight>
                <a:srgbClr val="FFFFFF"/>
              </a:highlight>
            </a:endParaRPr>
          </a:p>
          <a:p>
            <a:pPr indent="-465655">
              <a:buClr>
                <a:schemeClr val="dk1"/>
              </a:buClr>
              <a:buSzPts val="1900"/>
              <a:buAutoNum type="arabicPeriod"/>
            </a:pPr>
            <a:r>
              <a:rPr lang="en" sz="2533" dirty="0">
                <a:solidFill>
                  <a:schemeClr val="tx2"/>
                </a:solidFill>
                <a:highlight>
                  <a:srgbClr val="FFFFFF"/>
                </a:highlight>
              </a:rPr>
              <a:t>Stresses that justice is the essential component of the process, often known as restorative justice.</a:t>
            </a:r>
            <a:endParaRPr sz="2533" dirty="0">
              <a:solidFill>
                <a:schemeClr val="tx2"/>
              </a:solidFill>
              <a:highlight>
                <a:srgbClr val="FFFFFF"/>
              </a:highlight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05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400" dirty="0">
                <a:latin typeface="+mj-lt"/>
              </a:rPr>
              <a:t>Recommendations and Actions</a:t>
            </a:r>
            <a:endParaRPr sz="44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Recommendations for Self-Growth</a:t>
            </a:r>
            <a:endParaRPr sz="4400" dirty="0">
              <a:latin typeface="+mj-lt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>
              <a:buClr>
                <a:srgbClr val="434343"/>
              </a:buClr>
              <a:buFont typeface="+mj-lt"/>
              <a:buAutoNum type="arabicPeriod"/>
            </a:pPr>
            <a:r>
              <a:rPr lang="en" dirty="0">
                <a:solidFill>
                  <a:srgbClr val="434343"/>
                </a:solidFill>
                <a:latin typeface="+mn-lt"/>
              </a:rPr>
              <a:t>Use the work and scholarship of Black scholars to recognize and address challenges of Black students and Black colleagues.</a:t>
            </a:r>
            <a:endParaRPr dirty="0">
              <a:solidFill>
                <a:srgbClr val="434343"/>
              </a:solidFill>
              <a:latin typeface="+mn-lt"/>
            </a:endParaRPr>
          </a:p>
          <a:p>
            <a:pPr marL="457200" indent="-457200">
              <a:buClr>
                <a:srgbClr val="434343"/>
              </a:buClr>
              <a:buFont typeface="+mj-lt"/>
              <a:buAutoNum type="arabicPeriod"/>
            </a:pPr>
            <a:r>
              <a:rPr lang="en" dirty="0">
                <a:solidFill>
                  <a:srgbClr val="434343"/>
                </a:solidFill>
                <a:latin typeface="+mn-lt"/>
              </a:rPr>
              <a:t>Participate in implicit bias training in the context of oppression and racism.</a:t>
            </a:r>
            <a:endParaRPr dirty="0">
              <a:solidFill>
                <a:srgbClr val="434343"/>
              </a:solidFill>
              <a:latin typeface="+mn-lt"/>
            </a:endParaRPr>
          </a:p>
          <a:p>
            <a:pPr marL="457200" indent="-457200">
              <a:buClr>
                <a:srgbClr val="434343"/>
              </a:buClr>
              <a:buFont typeface="+mj-lt"/>
              <a:buAutoNum type="arabicPeriod"/>
            </a:pPr>
            <a:r>
              <a:rPr lang="en" dirty="0">
                <a:solidFill>
                  <a:srgbClr val="434343"/>
                </a:solidFill>
                <a:latin typeface="+mn-lt"/>
              </a:rPr>
              <a:t>Learn the history of discriminatory laws and practices that contribute to the stratification of U.S. society by race.</a:t>
            </a:r>
            <a:endParaRPr dirty="0">
              <a:solidFill>
                <a:srgbClr val="434343"/>
              </a:solidFill>
              <a:latin typeface="+mn-lt"/>
            </a:endParaRPr>
          </a:p>
          <a:p>
            <a:pPr marL="457200" indent="-457200">
              <a:buClr>
                <a:srgbClr val="434343"/>
              </a:buClr>
              <a:buFont typeface="+mj-lt"/>
              <a:buAutoNum type="arabicPeriod"/>
            </a:pPr>
            <a:r>
              <a:rPr lang="en" dirty="0">
                <a:solidFill>
                  <a:srgbClr val="434343"/>
                </a:solidFill>
                <a:latin typeface="+mn-lt"/>
              </a:rPr>
              <a:t>Actively explore various methods of assessments to adapt to technological disparities exacerbated by COVID-19.</a:t>
            </a:r>
            <a:endParaRPr dirty="0">
              <a:solidFill>
                <a:srgbClr val="434343"/>
              </a:solidFill>
              <a:latin typeface="+mn-lt"/>
            </a:endParaRPr>
          </a:p>
          <a:p>
            <a:pPr indent="0">
              <a:spcBef>
                <a:spcPts val="13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17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Recommendations for Local Senates</a:t>
            </a:r>
            <a:endParaRPr sz="4400" dirty="0">
              <a:latin typeface="+mj-lt"/>
            </a:endParaRPr>
          </a:p>
        </p:txBody>
      </p:sp>
      <p:sp>
        <p:nvSpPr>
          <p:cNvPr id="126" name="Google Shape;126;p25"/>
          <p:cNvSpPr txBox="1">
            <a:spLocks noGrp="1"/>
          </p:cNvSpPr>
          <p:nvPr>
            <p:ph sz="half" idx="1"/>
          </p:nvPr>
        </p:nvSpPr>
        <p:spPr>
          <a:xfrm>
            <a:off x="1277650" y="1376290"/>
            <a:ext cx="10058400" cy="44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+mj-lt"/>
              <a:buAutoNum type="arabicPeriod"/>
            </a:pPr>
            <a:r>
              <a:rPr lang="en" sz="2200" dirty="0">
                <a:solidFill>
                  <a:schemeClr val="tx2"/>
                </a:solidFill>
                <a:latin typeface="+mn-lt"/>
              </a:rPr>
              <a:t>Convene Black, </a:t>
            </a:r>
            <a:r>
              <a:rPr lang="en" sz="2200" dirty="0" err="1">
                <a:solidFill>
                  <a:schemeClr val="tx2"/>
                </a:solidFill>
                <a:latin typeface="+mn-lt"/>
              </a:rPr>
              <a:t>Latinx</a:t>
            </a:r>
            <a:r>
              <a:rPr lang="en" sz="2200" dirty="0">
                <a:solidFill>
                  <a:schemeClr val="tx2"/>
                </a:solidFill>
                <a:latin typeface="+mn-lt"/>
              </a:rPr>
              <a:t>/</a:t>
            </a:r>
            <a:r>
              <a:rPr lang="en" sz="2200" dirty="0" err="1">
                <a:solidFill>
                  <a:schemeClr val="tx2"/>
                </a:solidFill>
                <a:latin typeface="+mn-lt"/>
              </a:rPr>
              <a:t>Chicanx</a:t>
            </a:r>
            <a:r>
              <a:rPr lang="en" sz="2200" dirty="0">
                <a:solidFill>
                  <a:schemeClr val="tx2"/>
                </a:solidFill>
                <a:latin typeface="+mn-lt"/>
              </a:rPr>
              <a:t>, Indigenous, and other people of color to understand lived experiences and to inform cultural climate and structural updates to academic senate constitutions, bylaws, rules, policies, and processes. </a:t>
            </a:r>
            <a:endParaRPr sz="2200" dirty="0">
              <a:solidFill>
                <a:schemeClr val="tx2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+mj-lt"/>
              <a:buAutoNum type="arabicPeriod"/>
            </a:pPr>
            <a:r>
              <a:rPr lang="en" sz="2200" dirty="0">
                <a:solidFill>
                  <a:schemeClr val="tx2"/>
                </a:solidFill>
                <a:latin typeface="+mn-lt"/>
              </a:rPr>
              <a:t>Intentionally increase representation on the local academic senate by identifying, including, and empowering missing voices.</a:t>
            </a:r>
            <a:endParaRPr sz="2200" dirty="0">
              <a:solidFill>
                <a:schemeClr val="tx2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+mj-lt"/>
              <a:buAutoNum type="arabicPeriod"/>
            </a:pPr>
            <a:r>
              <a:rPr lang="en" sz="2200" dirty="0">
                <a:solidFill>
                  <a:schemeClr val="tx2"/>
                </a:solidFill>
                <a:latin typeface="+mn-lt"/>
              </a:rPr>
              <a:t>Create a local academic senate goal focused on anti-racism/no-hate education. </a:t>
            </a:r>
            <a:endParaRPr sz="2200" dirty="0">
              <a:solidFill>
                <a:schemeClr val="tx2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Clr>
                <a:schemeClr val="dk1"/>
              </a:buClr>
              <a:buFont typeface="+mj-lt"/>
              <a:buAutoNum type="arabicPeriod"/>
            </a:pPr>
            <a:r>
              <a:rPr lang="en" sz="2200" dirty="0">
                <a:solidFill>
                  <a:schemeClr val="tx2"/>
                </a:solidFill>
                <a:highlight>
                  <a:srgbClr val="FFFFFF"/>
                </a:highlight>
                <a:latin typeface="+mn-lt"/>
                <a:ea typeface="Roboto"/>
                <a:cs typeface="Roboto"/>
                <a:sym typeface="Roboto"/>
              </a:rPr>
              <a:t>Hold a series of discussions of structural racism and colorblind culture and address the topics of race consciousness, lifting the veil of white supremacy, danger of the good-bad racist binary, dilemma of dismantling the “master’s house with the master’s tools” and what this means for shared governance, and the need for calling-in culture. </a:t>
            </a:r>
            <a:endParaRPr sz="22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sz="2200" dirty="0">
              <a:latin typeface="+mn-lt"/>
            </a:endParaRPr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35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Recommendations for Local Senates</a:t>
            </a:r>
            <a:endParaRPr sz="4400" dirty="0">
              <a:latin typeface="+mj-lt"/>
            </a:endParaRPr>
          </a:p>
        </p:txBody>
      </p:sp>
      <p:sp>
        <p:nvSpPr>
          <p:cNvPr id="132" name="Google Shape;132;p26"/>
          <p:cNvSpPr txBox="1">
            <a:spLocks noGrp="1"/>
          </p:cNvSpPr>
          <p:nvPr>
            <p:ph sz="half" idx="1"/>
          </p:nvPr>
        </p:nvSpPr>
        <p:spPr>
          <a:xfrm>
            <a:off x="1277650" y="1027906"/>
            <a:ext cx="10727415" cy="44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26529" indent="-457200">
              <a:lnSpc>
                <a:spcPct val="100000"/>
              </a:lnSpc>
              <a:buClr>
                <a:schemeClr val="dk1"/>
              </a:buClr>
              <a:buSzPts val="1600"/>
              <a:buFont typeface="+mj-lt"/>
              <a:buAutoNum type="arabicPeriod" startAt="5"/>
            </a:pPr>
            <a:r>
              <a:rPr lang="en" sz="2000" dirty="0">
                <a:solidFill>
                  <a:schemeClr val="tx2"/>
                </a:solidFill>
                <a:latin typeface="+mn-lt"/>
              </a:rPr>
              <a:t>Enact culturally responsive curricular redesign within disciplines, courses, and programs and with curriculum committees.</a:t>
            </a:r>
            <a:endParaRPr sz="2000" dirty="0">
              <a:solidFill>
                <a:schemeClr val="tx2"/>
              </a:solidFill>
              <a:latin typeface="+mn-lt"/>
            </a:endParaRPr>
          </a:p>
          <a:p>
            <a:pPr marL="626529" indent="-457200">
              <a:lnSpc>
                <a:spcPct val="100000"/>
              </a:lnSpc>
              <a:buClr>
                <a:schemeClr val="dk1"/>
              </a:buClr>
              <a:buSzPts val="1600"/>
              <a:buFont typeface="+mj-lt"/>
              <a:buAutoNum type="arabicPeriod" startAt="5"/>
            </a:pPr>
            <a:r>
              <a:rPr lang="en" sz="2000" dirty="0">
                <a:solidFill>
                  <a:schemeClr val="tx2"/>
                </a:solidFill>
                <a:latin typeface="+mn-lt"/>
              </a:rPr>
              <a:t>Acknowledge, without assigning blame, that the structure of the college houses the institutional biases and prejudices of its founding time. Those biases have privileged some and disadvantaged others, particularly African-American and </a:t>
            </a:r>
            <a:r>
              <a:rPr lang="en" sz="2000" dirty="0" err="1">
                <a:solidFill>
                  <a:schemeClr val="tx2"/>
                </a:solidFill>
                <a:latin typeface="+mn-lt"/>
              </a:rPr>
              <a:t>LatinX</a:t>
            </a:r>
            <a:r>
              <a:rPr lang="en" sz="2000" dirty="0">
                <a:solidFill>
                  <a:schemeClr val="tx2"/>
                </a:solidFill>
                <a:latin typeface="+mn-lt"/>
              </a:rPr>
              <a:t>/</a:t>
            </a:r>
            <a:r>
              <a:rPr lang="en" sz="2000" dirty="0" err="1">
                <a:solidFill>
                  <a:schemeClr val="tx2"/>
                </a:solidFill>
                <a:latin typeface="+mn-lt"/>
              </a:rPr>
              <a:t>ChicanX</a:t>
            </a:r>
            <a:r>
              <a:rPr lang="en" sz="2000" dirty="0">
                <a:solidFill>
                  <a:schemeClr val="tx2"/>
                </a:solidFill>
                <a:latin typeface="+mn-lt"/>
              </a:rPr>
              <a:t> communities. </a:t>
            </a:r>
            <a:endParaRPr sz="2000" dirty="0">
              <a:solidFill>
                <a:schemeClr val="tx2"/>
              </a:solidFill>
              <a:latin typeface="+mn-lt"/>
            </a:endParaRPr>
          </a:p>
          <a:p>
            <a:pPr marL="626529" indent="-457200">
              <a:lnSpc>
                <a:spcPct val="100000"/>
              </a:lnSpc>
              <a:buClr>
                <a:schemeClr val="dk1"/>
              </a:buClr>
              <a:buSzPts val="1600"/>
              <a:buFont typeface="+mj-lt"/>
              <a:buAutoNum type="arabicPeriod" startAt="5"/>
            </a:pPr>
            <a:r>
              <a:rPr lang="en" sz="2000" dirty="0">
                <a:solidFill>
                  <a:schemeClr val="tx2"/>
                </a:solidFill>
                <a:latin typeface="+mn-lt"/>
              </a:rPr>
              <a:t>Partner with administration and faculty collective bargaining leadership to transform faculty hiring, onboarding, evaluation, and tenure processes with an anti-racism focus. </a:t>
            </a:r>
            <a:endParaRPr sz="2000" dirty="0">
              <a:solidFill>
                <a:schemeClr val="tx2"/>
              </a:solidFill>
              <a:latin typeface="+mn-lt"/>
            </a:endParaRPr>
          </a:p>
          <a:p>
            <a:pPr marL="626529" indent="-457200">
              <a:lnSpc>
                <a:spcPct val="100000"/>
              </a:lnSpc>
              <a:buClr>
                <a:schemeClr val="dk1"/>
              </a:buClr>
              <a:buSzPts val="1600"/>
              <a:buFont typeface="+mj-lt"/>
              <a:buAutoNum type="arabicPeriod" startAt="5"/>
            </a:pPr>
            <a:r>
              <a:rPr lang="en" sz="2000" dirty="0">
                <a:solidFill>
                  <a:schemeClr val="tx2"/>
                </a:solidFill>
                <a:latin typeface="+mn-lt"/>
              </a:rPr>
              <a:t>Work with your administration and students to offer constructive ways for students to express themselves about their lived experiences and the structural and historical biases that exist for Blacks, </a:t>
            </a:r>
            <a:r>
              <a:rPr lang="en" sz="2000" dirty="0" err="1">
                <a:solidFill>
                  <a:schemeClr val="tx2"/>
                </a:solidFill>
                <a:latin typeface="+mn-lt"/>
              </a:rPr>
              <a:t>Latinx</a:t>
            </a:r>
            <a:r>
              <a:rPr lang="en" sz="2000" dirty="0">
                <a:solidFill>
                  <a:schemeClr val="tx2"/>
                </a:solidFill>
                <a:latin typeface="+mn-lt"/>
              </a:rPr>
              <a:t>/</a:t>
            </a:r>
            <a:r>
              <a:rPr lang="en" sz="2000" dirty="0" err="1">
                <a:solidFill>
                  <a:schemeClr val="tx2"/>
                </a:solidFill>
                <a:latin typeface="+mn-lt"/>
              </a:rPr>
              <a:t>Chicanx</a:t>
            </a:r>
            <a:r>
              <a:rPr lang="en" sz="2000" dirty="0">
                <a:solidFill>
                  <a:schemeClr val="tx2"/>
                </a:solidFill>
                <a:latin typeface="+mn-lt"/>
              </a:rPr>
              <a:t>, Indigenous, and other </a:t>
            </a:r>
            <a:r>
              <a:rPr lang="en" sz="2000" dirty="0" err="1">
                <a:solidFill>
                  <a:schemeClr val="tx2"/>
                </a:solidFill>
                <a:latin typeface="+mn-lt"/>
              </a:rPr>
              <a:t>minoritized</a:t>
            </a:r>
            <a:r>
              <a:rPr lang="en" sz="2000" dirty="0">
                <a:solidFill>
                  <a:schemeClr val="tx2"/>
                </a:solidFill>
                <a:latin typeface="+mn-lt"/>
              </a:rPr>
              <a:t> groups and to center student voices more predominantly in governance and decision-making. </a:t>
            </a:r>
            <a:endParaRPr sz="2000" dirty="0">
              <a:solidFill>
                <a:schemeClr val="tx2"/>
              </a:solidFill>
              <a:latin typeface="+mn-lt"/>
            </a:endParaRPr>
          </a:p>
          <a:p>
            <a:pPr marL="626529" indent="-457200">
              <a:lnSpc>
                <a:spcPct val="100000"/>
              </a:lnSpc>
              <a:buClr>
                <a:schemeClr val="dk1"/>
              </a:buClr>
              <a:buSzPts val="1600"/>
              <a:buFont typeface="+mj-lt"/>
              <a:buAutoNum type="arabicPeriod" startAt="5"/>
            </a:pPr>
            <a:r>
              <a:rPr lang="en" sz="2000" dirty="0">
                <a:solidFill>
                  <a:schemeClr val="tx2"/>
                </a:solidFill>
                <a:latin typeface="+mn-lt"/>
              </a:rPr>
              <a:t>Provide organizational and transformational leadership faculty training and support and ongoing online faculty development, including racial literacy education.</a:t>
            </a:r>
            <a:endParaRPr sz="2000" dirty="0">
              <a:solidFill>
                <a:schemeClr val="tx2"/>
              </a:solidFill>
              <a:latin typeface="+mn-lt"/>
            </a:endParaRPr>
          </a:p>
          <a:p>
            <a:pPr marL="0" indent="0">
              <a:spcBef>
                <a:spcPts val="1600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50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Reflection: Actions</a:t>
            </a:r>
            <a:endParaRPr sz="4400" dirty="0">
              <a:latin typeface="+mj-lt"/>
            </a:endParaRPr>
          </a:p>
        </p:txBody>
      </p:sp>
      <p:sp>
        <p:nvSpPr>
          <p:cNvPr id="138" name="Google Shape;138;p2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tx2"/>
                </a:solidFill>
              </a:rPr>
              <a:t>Commitments:</a:t>
            </a:r>
            <a:endParaRPr dirty="0">
              <a:solidFill>
                <a:schemeClr val="tx2"/>
              </a:solidFill>
            </a:endParaRPr>
          </a:p>
          <a:p>
            <a:pPr>
              <a:spcBef>
                <a:spcPts val="2133"/>
              </a:spcBef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en" dirty="0">
                <a:solidFill>
                  <a:schemeClr val="tx2"/>
                </a:solidFill>
              </a:rPr>
              <a:t>What is 1 thing you can do/change personally to support anti-racism? </a:t>
            </a:r>
            <a:endParaRPr dirty="0">
              <a:solidFill>
                <a:schemeClr val="tx2"/>
              </a:solidFill>
            </a:endParaRPr>
          </a:p>
          <a:p>
            <a:pPr>
              <a:spcBef>
                <a:spcPts val="2133"/>
              </a:spcBef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en" dirty="0">
                <a:solidFill>
                  <a:schemeClr val="tx2"/>
                </a:solidFill>
              </a:rPr>
              <a:t>What is 1 thing you can do/change locally, at your college to support anti-racism? </a:t>
            </a:r>
            <a:endParaRPr dirty="0">
              <a:solidFill>
                <a:schemeClr val="tx2"/>
              </a:solidFill>
            </a:endParaRPr>
          </a:p>
          <a:p>
            <a:pPr>
              <a:spcBef>
                <a:spcPts val="2133"/>
              </a:spcBef>
              <a:spcAft>
                <a:spcPts val="2133"/>
              </a:spcAft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en" dirty="0">
                <a:solidFill>
                  <a:schemeClr val="tx2"/>
                </a:solidFill>
              </a:rPr>
              <a:t>What is 1 thing we can do/change at a systemic/statewide level to support anti-racism? 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3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34" y="144934"/>
            <a:ext cx="11934301" cy="6713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80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What Do You Need from ASCCC?</a:t>
            </a:r>
            <a:endParaRPr sz="44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What Is Next?</a:t>
            </a:r>
            <a:endParaRPr sz="44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7258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sz="6000" dirty="0">
                <a:latin typeface="+mj-lt"/>
              </a:rPr>
              <a:t>Welcome!</a:t>
            </a:r>
            <a:br>
              <a:rPr lang="en-US" sz="2800" dirty="0">
                <a:latin typeface="+mj-lt"/>
              </a:rPr>
            </a:br>
            <a:endParaRPr sz="3600" dirty="0">
              <a:latin typeface="+mj-l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xfrm>
            <a:off x="829994" y="2662568"/>
            <a:ext cx="10523806" cy="40020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3600" dirty="0">
                <a:solidFill>
                  <a:schemeClr val="tx1"/>
                </a:solidFill>
              </a:rPr>
              <a:t>Please introduce yourself via chat </a:t>
            </a:r>
            <a:br>
              <a:rPr lang="en" sz="3600" dirty="0">
                <a:solidFill>
                  <a:schemeClr val="tx1"/>
                </a:solidFill>
              </a:rPr>
            </a:br>
            <a:r>
              <a:rPr lang="en" sz="3600" dirty="0">
                <a:solidFill>
                  <a:schemeClr val="tx1"/>
                </a:solidFill>
              </a:rPr>
              <a:t>Be sure to tell us your name and college 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2800" dirty="0"/>
          </a:p>
          <a:p>
            <a:pPr algn="ctr"/>
            <a:r>
              <a:rPr lang="en-US" dirty="0"/>
              <a:t>Dr. </a:t>
            </a:r>
            <a:r>
              <a:rPr lang="en-US" dirty="0" err="1"/>
              <a:t>Abdimalik</a:t>
            </a:r>
            <a:r>
              <a:rPr lang="en-US" dirty="0"/>
              <a:t> </a:t>
            </a:r>
            <a:r>
              <a:rPr lang="en-US" dirty="0" err="1"/>
              <a:t>Buul</a:t>
            </a:r>
            <a:r>
              <a:rPr lang="en-US" dirty="0"/>
              <a:t>, San Diego City College</a:t>
            </a:r>
          </a:p>
          <a:p>
            <a:pPr marL="0" indent="0" algn="ctr"/>
            <a:r>
              <a:rPr lang="en-US" dirty="0"/>
              <a:t>Dr. Luke Lara, </a:t>
            </a:r>
            <a:r>
              <a:rPr lang="en-US" dirty="0" err="1"/>
              <a:t>MiraCosta</a:t>
            </a:r>
            <a:r>
              <a:rPr lang="en-US" dirty="0"/>
              <a:t> College</a:t>
            </a:r>
          </a:p>
          <a:p>
            <a:pPr marL="0" indent="0" algn="ctr"/>
            <a:r>
              <a:rPr lang="en-US" dirty="0"/>
              <a:t>Mr. Ryan Sullivan, Mt. San Jacinto College</a:t>
            </a:r>
          </a:p>
          <a:p>
            <a:pPr marL="0" indent="0" algn="ctr"/>
            <a:r>
              <a:rPr lang="en-US" dirty="0"/>
              <a:t>Ms. Mayra Cruz, ASCCC Treasurer</a:t>
            </a:r>
          </a:p>
          <a:p>
            <a:pPr marL="0" indent="0" algn="ctr"/>
            <a:r>
              <a:rPr lang="en-US" dirty="0"/>
              <a:t>Ms. Cheryl </a:t>
            </a:r>
            <a:r>
              <a:rPr lang="en-US" dirty="0" err="1"/>
              <a:t>Aschenbach</a:t>
            </a:r>
            <a:r>
              <a:rPr lang="en-US" dirty="0"/>
              <a:t>, ASCCC Secretary</a:t>
            </a:r>
          </a:p>
          <a:p>
            <a:pPr marL="0" indent="0"/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1566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Background</a:t>
            </a:r>
            <a:endParaRPr sz="4400" dirty="0">
              <a:latin typeface="+mj-lt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sz="half" idx="1"/>
          </p:nvPr>
        </p:nvSpPr>
        <p:spPr>
          <a:xfrm>
            <a:off x="1277650" y="1605330"/>
            <a:ext cx="10504042" cy="44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2100"/>
              <a:buFont typeface="Wingdings" charset="2"/>
              <a:buChar char="Ø"/>
            </a:pPr>
            <a:r>
              <a:rPr lang="en" dirty="0">
                <a:solidFill>
                  <a:schemeClr val="tx2"/>
                </a:solidFill>
                <a:latin typeface="+mn-lt"/>
              </a:rPr>
              <a:t>Impetus for the Paper - </a:t>
            </a:r>
            <a:r>
              <a:rPr lang="en" dirty="0">
                <a:solidFill>
                  <a:schemeClr val="tx2"/>
                </a:solidFill>
                <a:latin typeface="+mn-lt"/>
                <a:hlinkClick r:id="rId3"/>
              </a:rPr>
              <a:t>Fall 2019 3.02 Resolution Support Infusing Anti-Racism/No Hate Education in Community Colleges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2100"/>
              <a:buFont typeface="Wingdings" charset="2"/>
              <a:buChar char="Ø"/>
            </a:pPr>
            <a:r>
              <a:rPr lang="en" dirty="0">
                <a:solidFill>
                  <a:schemeClr val="tx2"/>
                </a:solidFill>
                <a:latin typeface="+mn-lt"/>
              </a:rPr>
              <a:t>Need for responsiveness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" dirty="0">
                <a:solidFill>
                  <a:schemeClr val="tx2"/>
                </a:solidFill>
                <a:latin typeface="+mn-lt"/>
              </a:rPr>
              <a:t>- Spring 2020 Response to Covid-19 and Racial Unrest 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2100"/>
              <a:buFont typeface="Wingdings" charset="2"/>
              <a:buChar char="Ø"/>
            </a:pPr>
            <a:r>
              <a:rPr lang="en" dirty="0">
                <a:solidFill>
                  <a:schemeClr val="tx2"/>
                </a:solidFill>
                <a:latin typeface="+mn-lt"/>
              </a:rPr>
              <a:t>National, state and local context 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2100"/>
              <a:buFont typeface="Wingdings" charset="2"/>
              <a:buChar char="Ø"/>
            </a:pPr>
            <a:r>
              <a:rPr lang="en" dirty="0">
                <a:solidFill>
                  <a:schemeClr val="tx2"/>
                </a:solidFill>
                <a:latin typeface="+mn-lt"/>
              </a:rPr>
              <a:t>Intent of this paper </a:t>
            </a:r>
            <a:endParaRPr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dirty="0">
              <a:solidFill>
                <a:srgbClr val="56473D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74078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The Writing Team and Process</a:t>
            </a:r>
            <a:endParaRPr sz="4400" dirty="0">
              <a:latin typeface="+mj-lt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sz="half" idx="1"/>
          </p:nvPr>
        </p:nvSpPr>
        <p:spPr>
          <a:xfrm>
            <a:off x="1594173" y="1027906"/>
            <a:ext cx="10058400" cy="44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6999"/>
              </a:lnSpc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Ms. Cheryl </a:t>
            </a:r>
            <a:r>
              <a:rPr lang="en" sz="2200" dirty="0" err="1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Aschenbach</a:t>
            </a: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, ASCCC Secretary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Dr. </a:t>
            </a:r>
            <a:r>
              <a:rPr lang="en" sz="2200" dirty="0" err="1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Abdimalik</a:t>
            </a: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200" dirty="0" err="1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Buul</a:t>
            </a: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, San Diego City College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Ms. Mayra E. Cruz, ASCCC Treasurer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Dr. Elizabeth </a:t>
            </a:r>
            <a:r>
              <a:rPr lang="en" sz="2200" dirty="0" err="1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Imhof</a:t>
            </a: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, Santa Barbara City College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Mr. C. </a:t>
            </a:r>
            <a:r>
              <a:rPr lang="en" sz="2200" dirty="0" err="1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Kahalifa</a:t>
            </a: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 King, 2019-20 Equity and Diversity Advisory Committee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Dr. Luke Lara, 2019-20 Faculty Leadership Development Committee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Ms. Leticia Luna-Sims, Mt. San Jacinto College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Dr. Darcie McClelland, 2019-20 Equity and Diversity Advisory Committee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Dr. LaTonya Parker, ASCCC Area D Representative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Mr. Ryan Sullivan, Mt. San Jacinto College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6999"/>
              </a:lnSpc>
              <a:buClr>
                <a:schemeClr val="dk1"/>
              </a:buClr>
              <a:buSzPts val="1100"/>
              <a:buNone/>
            </a:pPr>
            <a:r>
              <a:rPr lang="en" sz="2200" dirty="0">
                <a:solidFill>
                  <a:schemeClr val="tx2"/>
                </a:solidFill>
                <a:latin typeface="+mn-lt"/>
                <a:ea typeface="Times New Roman"/>
                <a:cs typeface="Times New Roman"/>
                <a:sym typeface="Times New Roman"/>
              </a:rPr>
              <a:t>Dr. Pamela Wright, Mt. San Jacinto College</a:t>
            </a:r>
            <a:endParaRPr sz="2200" dirty="0">
              <a:solidFill>
                <a:schemeClr val="tx2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98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+mj-lt"/>
              </a:rPr>
              <a:t>Overview of Paper</a:t>
            </a:r>
            <a:endParaRPr dirty="0">
              <a:latin typeface="+mj-lt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sz="half" idx="1"/>
          </p:nvPr>
        </p:nvSpPr>
        <p:spPr>
          <a:xfrm>
            <a:off x="1277650" y="1122517"/>
            <a:ext cx="10058400" cy="44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latin typeface="+mn-lt"/>
              </a:rPr>
              <a:t>Introduction</a:t>
            </a:r>
            <a:endParaRPr dirty="0">
              <a:latin typeface="+mn-lt"/>
            </a:endParaRPr>
          </a:p>
          <a:p>
            <a:r>
              <a:rPr lang="en" b="1" dirty="0">
                <a:latin typeface="+mn-lt"/>
              </a:rPr>
              <a:t>Definitions</a:t>
            </a:r>
            <a:r>
              <a:rPr lang="en" dirty="0">
                <a:latin typeface="+mn-lt"/>
              </a:rPr>
              <a:t>*</a:t>
            </a:r>
            <a:endParaRPr dirty="0">
              <a:latin typeface="+mn-lt"/>
            </a:endParaRPr>
          </a:p>
          <a:p>
            <a:r>
              <a:rPr lang="en" dirty="0">
                <a:latin typeface="+mn-lt"/>
              </a:rPr>
              <a:t>Foundations of Racism</a:t>
            </a:r>
            <a:endParaRPr dirty="0">
              <a:latin typeface="+mn-lt"/>
            </a:endParaRPr>
          </a:p>
          <a:p>
            <a:r>
              <a:rPr lang="en" dirty="0">
                <a:latin typeface="+mn-lt"/>
              </a:rPr>
              <a:t>History of Discriminatory Laws in the United States</a:t>
            </a:r>
            <a:endParaRPr dirty="0">
              <a:latin typeface="+mn-lt"/>
            </a:endParaRPr>
          </a:p>
          <a:p>
            <a:r>
              <a:rPr lang="en" dirty="0">
                <a:latin typeface="+mn-lt"/>
              </a:rPr>
              <a:t>Overview of Racism in Academia</a:t>
            </a:r>
            <a:endParaRPr dirty="0">
              <a:latin typeface="+mn-lt"/>
            </a:endParaRPr>
          </a:p>
          <a:p>
            <a:r>
              <a:rPr lang="en" dirty="0">
                <a:latin typeface="+mn-lt"/>
              </a:rPr>
              <a:t>Working toward Racial Equity in California Community Colleges</a:t>
            </a:r>
            <a:endParaRPr dirty="0">
              <a:latin typeface="+mn-lt"/>
            </a:endParaRPr>
          </a:p>
          <a:p>
            <a:r>
              <a:rPr lang="en" b="1" dirty="0">
                <a:latin typeface="+mn-lt"/>
              </a:rPr>
              <a:t>Anti-Racism Tenets for Community Colleges</a:t>
            </a:r>
            <a:r>
              <a:rPr lang="en" dirty="0">
                <a:latin typeface="+mn-lt"/>
              </a:rPr>
              <a:t>*</a:t>
            </a:r>
            <a:endParaRPr dirty="0">
              <a:latin typeface="+mn-lt"/>
            </a:endParaRPr>
          </a:p>
          <a:p>
            <a:r>
              <a:rPr lang="en" dirty="0">
                <a:latin typeface="+mn-lt"/>
              </a:rPr>
              <a:t>Organizational Development Theory and Professional Development</a:t>
            </a:r>
            <a:endParaRPr dirty="0">
              <a:latin typeface="+mn-lt"/>
            </a:endParaRPr>
          </a:p>
          <a:p>
            <a:r>
              <a:rPr lang="en" b="1" dirty="0">
                <a:latin typeface="+mn-lt"/>
              </a:rPr>
              <a:t>Anti-Racism Education and Professional Development</a:t>
            </a:r>
            <a:r>
              <a:rPr lang="en" dirty="0">
                <a:latin typeface="+mn-lt"/>
              </a:rPr>
              <a:t>*</a:t>
            </a:r>
            <a:endParaRPr dirty="0">
              <a:latin typeface="+mn-lt"/>
            </a:endParaRPr>
          </a:p>
          <a:p>
            <a:r>
              <a:rPr lang="en" b="1" dirty="0">
                <a:latin typeface="+mn-lt"/>
              </a:rPr>
              <a:t>Racial Reconciliation</a:t>
            </a:r>
            <a:r>
              <a:rPr lang="en" dirty="0">
                <a:latin typeface="+mn-lt"/>
              </a:rPr>
              <a:t>*</a:t>
            </a:r>
            <a:endParaRPr dirty="0">
              <a:latin typeface="+mn-lt"/>
            </a:endParaRPr>
          </a:p>
          <a:p>
            <a:r>
              <a:rPr lang="en" b="1" dirty="0">
                <a:latin typeface="+mn-lt"/>
              </a:rPr>
              <a:t>Recommendations</a:t>
            </a:r>
            <a:r>
              <a:rPr lang="en" dirty="0">
                <a:latin typeface="+mn-lt"/>
              </a:rPr>
              <a:t>*</a:t>
            </a:r>
            <a:endParaRPr dirty="0">
              <a:latin typeface="+mn-lt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7745298" y="5777709"/>
            <a:ext cx="4446702" cy="71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/>
              <a:t>*</a:t>
            </a:r>
            <a:r>
              <a:rPr lang="en" sz="2400"/>
              <a:t> we’ll look at these today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06097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Key Terms and Definitions</a:t>
            </a:r>
            <a:endParaRPr sz="4400" dirty="0">
              <a:latin typeface="+mj-lt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sz="half" idx="1"/>
          </p:nvPr>
        </p:nvSpPr>
        <p:spPr>
          <a:xfrm>
            <a:off x="1277650" y="1798320"/>
            <a:ext cx="10679888" cy="44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b="1" dirty="0"/>
              <a:t>Race</a:t>
            </a:r>
            <a:r>
              <a:rPr lang="en" dirty="0"/>
              <a:t> - Socially constructed, not based in biological or genetic reality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b="1" dirty="0"/>
              <a:t>White Supremacy</a:t>
            </a:r>
            <a:r>
              <a:rPr lang="en" dirty="0"/>
              <a:t> - Social and power structure/hierarchy based on race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b="1" dirty="0"/>
              <a:t>Racism</a:t>
            </a:r>
            <a:r>
              <a:rPr lang="en" dirty="0"/>
              <a:t> - Racial prejudice and discrimination reinforced by systems of power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b="1" dirty="0"/>
              <a:t>Anti-Racism</a:t>
            </a:r>
            <a:r>
              <a:rPr lang="en" dirty="0"/>
              <a:t> - Action toward dismantling structural racism (e.g., policy)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b="1" dirty="0"/>
              <a:t>Educational Equity Gap </a:t>
            </a:r>
            <a:r>
              <a:rPr lang="en" dirty="0"/>
              <a:t>- Significant disparity in educational attainment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b="1" dirty="0"/>
              <a:t>Critical Race Theory (CRT)</a:t>
            </a:r>
            <a:r>
              <a:rPr lang="en" dirty="0"/>
              <a:t> - Acknowledges the effects of race and racism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173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400" dirty="0">
                <a:latin typeface="+mj-lt"/>
              </a:rPr>
              <a:t>Framework for Action</a:t>
            </a:r>
            <a:endParaRPr sz="44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7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>
                <a:latin typeface="+mj-lt"/>
              </a:rPr>
              <a:t>Tenets of Anti-Racism Work</a:t>
            </a:r>
            <a:endParaRPr sz="4400" dirty="0">
              <a:latin typeface="+mj-lt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Anti-racist work requires that we go beyond being “nice” or race neutral, and instead take action to dismantle systemically racist structures. To do so, we must: </a:t>
            </a:r>
            <a:endParaRPr dirty="0"/>
          </a:p>
          <a:p>
            <a:pPr>
              <a:spcBef>
                <a:spcPts val="2133"/>
              </a:spcBef>
            </a:pPr>
            <a:r>
              <a:rPr lang="en" dirty="0"/>
              <a:t>Work to become a race conscious leader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Understand the current moment and realities of race on campuses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Engage in authentic conversations and collaborations </a:t>
            </a:r>
            <a:endParaRPr dirty="0"/>
          </a:p>
          <a:p>
            <a:r>
              <a:rPr lang="en" dirty="0"/>
              <a:t>Identify racial inequities </a:t>
            </a:r>
            <a:endParaRPr dirty="0"/>
          </a:p>
          <a:p>
            <a:r>
              <a:rPr lang="en" dirty="0"/>
              <a:t>Take deliberate, targeted action to counteract racial inequities</a:t>
            </a:r>
            <a:endParaRPr dirty="0"/>
          </a:p>
          <a:p>
            <a:r>
              <a:rPr lang="en" dirty="0"/>
              <a:t>Engage in constant inquiry and improvement</a:t>
            </a:r>
            <a:endParaRPr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477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249301" y="593367"/>
            <a:ext cx="1152709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latin typeface="+mj-lt"/>
              </a:rPr>
              <a:t>Framework for Anti-Racism Education</a:t>
            </a:r>
            <a:endParaRPr dirty="0">
              <a:latin typeface="+mj-lt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01" y="1434630"/>
            <a:ext cx="11527100" cy="5279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116285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lenary Fall 2020 2">
      <a:dk1>
        <a:srgbClr val="891146"/>
      </a:dk1>
      <a:lt1>
        <a:srgbClr val="FFFFFF"/>
      </a:lt1>
      <a:dk2>
        <a:srgbClr val="000000"/>
      </a:dk2>
      <a:lt2>
        <a:srgbClr val="FEF2D3"/>
      </a:lt2>
      <a:accent1>
        <a:srgbClr val="182354"/>
      </a:accent1>
      <a:accent2>
        <a:srgbClr val="3F6C0D"/>
      </a:accent2>
      <a:accent3>
        <a:srgbClr val="5A7FC3"/>
      </a:accent3>
      <a:accent4>
        <a:srgbClr val="FFF1DA"/>
      </a:accent4>
      <a:accent5>
        <a:srgbClr val="F17B48"/>
      </a:accent5>
      <a:accent6>
        <a:srgbClr val="1598C5"/>
      </a:accent6>
      <a:hlink>
        <a:srgbClr val="054590"/>
      </a:hlink>
      <a:folHlink>
        <a:srgbClr val="2E60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ghlights from ASCCC Anti-Racism Paper - Fall Plenary 2020" id="{986F7175-3868-5045-8828-7636657449E4}" vid="{9A10CAE1-C3EC-D242-A059-EDD2A1A392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Highlights from ASCCC Anti-Racism Paper - Fall Plenary 2020</Template>
  <TotalTime>0</TotalTime>
  <Words>1629</Words>
  <Application>Microsoft Office PowerPoint</Application>
  <PresentationFormat>Widescreen</PresentationFormat>
  <Paragraphs>150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Palatino</vt:lpstr>
      <vt:lpstr>Arial</vt:lpstr>
      <vt:lpstr>Calibri</vt:lpstr>
      <vt:lpstr>Times New Roman</vt:lpstr>
      <vt:lpstr>Wingdings</vt:lpstr>
      <vt:lpstr>ASCCC Curriculum Inst. 2020 Theme</vt:lpstr>
      <vt:lpstr>Acknowledging the Historical Context of Racism and Assessing and Advancing Effective Anti-Racism Practices  for Faculty Professional Development: Highlights from the ASCCC Paper</vt:lpstr>
      <vt:lpstr>Welcome! </vt:lpstr>
      <vt:lpstr>Background</vt:lpstr>
      <vt:lpstr>The Writing Team and Process</vt:lpstr>
      <vt:lpstr>Overview of Paper</vt:lpstr>
      <vt:lpstr>Key Terms and Definitions</vt:lpstr>
      <vt:lpstr>Framework for Action</vt:lpstr>
      <vt:lpstr>Tenets of Anti-Racism Work</vt:lpstr>
      <vt:lpstr>Framework for Anti-Racism Education</vt:lpstr>
      <vt:lpstr>Racial Reconciliation</vt:lpstr>
      <vt:lpstr>Recommendations and Actions</vt:lpstr>
      <vt:lpstr>Recommendations for Self-Growth</vt:lpstr>
      <vt:lpstr>Recommendations for Local Senates</vt:lpstr>
      <vt:lpstr>Recommendations for Local Senates</vt:lpstr>
      <vt:lpstr>Reflection: Actions</vt:lpstr>
      <vt:lpstr>PowerPoint Presentation</vt:lpstr>
      <vt:lpstr>What Do You Need from ASCCC?</vt:lpstr>
      <vt:lpstr>What Is Next?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Acknowledging the Historical Context of Racism and Assessing and Advancing Effective Anti-Racism Practices  for Faculty Professional Development: Highlights from the ASCCC Paper</dc:title>
  <dc:creator>Kyoko Hatano</dc:creator>
  <cp:lastModifiedBy>Kyoko Hatano</cp:lastModifiedBy>
  <cp:revision>1</cp:revision>
  <dcterms:created xsi:type="dcterms:W3CDTF">2020-11-16T18:08:59Z</dcterms:created>
  <dcterms:modified xsi:type="dcterms:W3CDTF">2020-11-16T18:09:56Z</dcterms:modified>
</cp:coreProperties>
</file>