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7"/>
  </p:notesMasterIdLst>
  <p:sldIdLst>
    <p:sldId id="256" r:id="rId5"/>
    <p:sldId id="257" r:id="rId6"/>
    <p:sldId id="291" r:id="rId7"/>
    <p:sldId id="259" r:id="rId8"/>
    <p:sldId id="260" r:id="rId9"/>
    <p:sldId id="262" r:id="rId10"/>
    <p:sldId id="263" r:id="rId11"/>
    <p:sldId id="280" r:id="rId12"/>
    <p:sldId id="282" r:id="rId13"/>
    <p:sldId id="281" r:id="rId14"/>
    <p:sldId id="285" r:id="rId15"/>
    <p:sldId id="292" r:id="rId16"/>
    <p:sldId id="265" r:id="rId17"/>
    <p:sldId id="266" r:id="rId18"/>
    <p:sldId id="267" r:id="rId19"/>
    <p:sldId id="268" r:id="rId20"/>
    <p:sldId id="269" r:id="rId21"/>
    <p:sldId id="293" r:id="rId22"/>
    <p:sldId id="261" r:id="rId23"/>
    <p:sldId id="303" r:id="rId24"/>
    <p:sldId id="304" r:id="rId25"/>
    <p:sldId id="277" r:id="rId26"/>
    <p:sldId id="301" r:id="rId27"/>
    <p:sldId id="299" r:id="rId28"/>
    <p:sldId id="283" r:id="rId29"/>
    <p:sldId id="284" r:id="rId30"/>
    <p:sldId id="302" r:id="rId31"/>
    <p:sldId id="286" r:id="rId32"/>
    <p:sldId id="287" r:id="rId33"/>
    <p:sldId id="288" r:id="rId34"/>
    <p:sldId id="289" r:id="rId35"/>
    <p:sldId id="29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Palatino Linotype" panose="020405020505050303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0SXPl1VGqQ15P43zyfgq7lhDi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736AF-9A82-4FE8-97EF-22EA29492F6F}" v="167" dt="2022-02-12T00:31:37.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2a6fc0b844de8881" providerId="LiveId" clId="{982736AF-9A82-4FE8-97EF-22EA29492F6F}"/>
    <pc:docChg chg="undo custSel modSld">
      <pc:chgData name="Michelle Bean" userId="2a6fc0b844de8881" providerId="LiveId" clId="{982736AF-9A82-4FE8-97EF-22EA29492F6F}" dt="2022-02-12T00:37:47.771" v="1350" actId="14100"/>
      <pc:docMkLst>
        <pc:docMk/>
      </pc:docMkLst>
      <pc:sldChg chg="mod modShow">
        <pc:chgData name="Michelle Bean" userId="2a6fc0b844de8881" providerId="LiveId" clId="{982736AF-9A82-4FE8-97EF-22EA29492F6F}" dt="2022-02-11T20:41:02.348" v="0" actId="729"/>
        <pc:sldMkLst>
          <pc:docMk/>
          <pc:sldMk cId="0" sldId="257"/>
        </pc:sldMkLst>
      </pc:sldChg>
      <pc:sldChg chg="modSp mod">
        <pc:chgData name="Michelle Bean" userId="2a6fc0b844de8881" providerId="LiveId" clId="{982736AF-9A82-4FE8-97EF-22EA29492F6F}" dt="2022-02-11T20:50:01.301" v="68" actId="14100"/>
        <pc:sldMkLst>
          <pc:docMk/>
          <pc:sldMk cId="0" sldId="259"/>
        </pc:sldMkLst>
        <pc:spChg chg="mod">
          <ac:chgData name="Michelle Bean" userId="2a6fc0b844de8881" providerId="LiveId" clId="{982736AF-9A82-4FE8-97EF-22EA29492F6F}" dt="2022-02-11T20:50:01.301" v="68" actId="14100"/>
          <ac:spMkLst>
            <pc:docMk/>
            <pc:sldMk cId="0" sldId="259"/>
            <ac:spMk id="363" creationId="{00000000-0000-0000-0000-000000000000}"/>
          </ac:spMkLst>
        </pc:spChg>
      </pc:sldChg>
      <pc:sldChg chg="modSp mod">
        <pc:chgData name="Michelle Bean" userId="2a6fc0b844de8881" providerId="LiveId" clId="{982736AF-9A82-4FE8-97EF-22EA29492F6F}" dt="2022-02-11T20:50:44.757" v="71" actId="20577"/>
        <pc:sldMkLst>
          <pc:docMk/>
          <pc:sldMk cId="0" sldId="260"/>
        </pc:sldMkLst>
        <pc:spChg chg="mod">
          <ac:chgData name="Michelle Bean" userId="2a6fc0b844de8881" providerId="LiveId" clId="{982736AF-9A82-4FE8-97EF-22EA29492F6F}" dt="2022-02-11T20:50:44.757" v="71" actId="20577"/>
          <ac:spMkLst>
            <pc:docMk/>
            <pc:sldMk cId="0" sldId="260"/>
            <ac:spMk id="370" creationId="{00000000-0000-0000-0000-000000000000}"/>
          </ac:spMkLst>
        </pc:spChg>
      </pc:sldChg>
      <pc:sldChg chg="modSp mod">
        <pc:chgData name="Michelle Bean" userId="2a6fc0b844de8881" providerId="LiveId" clId="{982736AF-9A82-4FE8-97EF-22EA29492F6F}" dt="2022-02-11T20:51:31.932" v="74" actId="20577"/>
        <pc:sldMkLst>
          <pc:docMk/>
          <pc:sldMk cId="0" sldId="262"/>
        </pc:sldMkLst>
        <pc:spChg chg="mod">
          <ac:chgData name="Michelle Bean" userId="2a6fc0b844de8881" providerId="LiveId" clId="{982736AF-9A82-4FE8-97EF-22EA29492F6F}" dt="2022-02-11T20:51:31.932" v="74" actId="20577"/>
          <ac:spMkLst>
            <pc:docMk/>
            <pc:sldMk cId="0" sldId="262"/>
            <ac:spMk id="394" creationId="{00000000-0000-0000-0000-000000000000}"/>
          </ac:spMkLst>
        </pc:spChg>
      </pc:sldChg>
      <pc:sldChg chg="modSp mod">
        <pc:chgData name="Michelle Bean" userId="2a6fc0b844de8881" providerId="LiveId" clId="{982736AF-9A82-4FE8-97EF-22EA29492F6F}" dt="2022-02-11T21:02:00.952" v="134" actId="20577"/>
        <pc:sldMkLst>
          <pc:docMk/>
          <pc:sldMk cId="0" sldId="263"/>
        </pc:sldMkLst>
        <pc:spChg chg="mod">
          <ac:chgData name="Michelle Bean" userId="2a6fc0b844de8881" providerId="LiveId" clId="{982736AF-9A82-4FE8-97EF-22EA29492F6F}" dt="2022-02-11T21:02:00.952" v="134" actId="20577"/>
          <ac:spMkLst>
            <pc:docMk/>
            <pc:sldMk cId="0" sldId="263"/>
            <ac:spMk id="403" creationId="{00000000-0000-0000-0000-000000000000}"/>
          </ac:spMkLst>
        </pc:spChg>
      </pc:sldChg>
      <pc:sldChg chg="modSp mod">
        <pc:chgData name="Michelle Bean" userId="2a6fc0b844de8881" providerId="LiveId" clId="{982736AF-9A82-4FE8-97EF-22EA29492F6F}" dt="2022-02-11T21:22:09.529" v="654" actId="20577"/>
        <pc:sldMkLst>
          <pc:docMk/>
          <pc:sldMk cId="0" sldId="265"/>
        </pc:sldMkLst>
        <pc:spChg chg="mod">
          <ac:chgData name="Michelle Bean" userId="2a6fc0b844de8881" providerId="LiveId" clId="{982736AF-9A82-4FE8-97EF-22EA29492F6F}" dt="2022-02-11T21:22:09.529" v="654" actId="20577"/>
          <ac:spMkLst>
            <pc:docMk/>
            <pc:sldMk cId="0" sldId="265"/>
            <ac:spMk id="419" creationId="{00000000-0000-0000-0000-000000000000}"/>
          </ac:spMkLst>
        </pc:spChg>
      </pc:sldChg>
      <pc:sldChg chg="modSp mod">
        <pc:chgData name="Michelle Bean" userId="2a6fc0b844de8881" providerId="LiveId" clId="{982736AF-9A82-4FE8-97EF-22EA29492F6F}" dt="2022-02-11T21:23:40.549" v="684" actId="20577"/>
        <pc:sldMkLst>
          <pc:docMk/>
          <pc:sldMk cId="0" sldId="266"/>
        </pc:sldMkLst>
        <pc:spChg chg="mod">
          <ac:chgData name="Michelle Bean" userId="2a6fc0b844de8881" providerId="LiveId" clId="{982736AF-9A82-4FE8-97EF-22EA29492F6F}" dt="2022-02-11T21:23:40.549" v="684" actId="20577"/>
          <ac:spMkLst>
            <pc:docMk/>
            <pc:sldMk cId="0" sldId="266"/>
            <ac:spMk id="427" creationId="{00000000-0000-0000-0000-000000000000}"/>
          </ac:spMkLst>
        </pc:spChg>
      </pc:sldChg>
      <pc:sldChg chg="modSp mod">
        <pc:chgData name="Michelle Bean" userId="2a6fc0b844de8881" providerId="LiveId" clId="{982736AF-9A82-4FE8-97EF-22EA29492F6F}" dt="2022-02-11T21:24:40.958" v="691" actId="113"/>
        <pc:sldMkLst>
          <pc:docMk/>
          <pc:sldMk cId="0" sldId="267"/>
        </pc:sldMkLst>
        <pc:spChg chg="mod">
          <ac:chgData name="Michelle Bean" userId="2a6fc0b844de8881" providerId="LiveId" clId="{982736AF-9A82-4FE8-97EF-22EA29492F6F}" dt="2022-02-11T21:24:40.958" v="691" actId="113"/>
          <ac:spMkLst>
            <pc:docMk/>
            <pc:sldMk cId="0" sldId="267"/>
            <ac:spMk id="435" creationId="{00000000-0000-0000-0000-000000000000}"/>
          </ac:spMkLst>
        </pc:spChg>
      </pc:sldChg>
      <pc:sldChg chg="modSp mod">
        <pc:chgData name="Michelle Bean" userId="2a6fc0b844de8881" providerId="LiveId" clId="{982736AF-9A82-4FE8-97EF-22EA29492F6F}" dt="2022-02-11T21:25:57.948" v="696" actId="113"/>
        <pc:sldMkLst>
          <pc:docMk/>
          <pc:sldMk cId="0" sldId="268"/>
        </pc:sldMkLst>
        <pc:spChg chg="mod">
          <ac:chgData name="Michelle Bean" userId="2a6fc0b844de8881" providerId="LiveId" clId="{982736AF-9A82-4FE8-97EF-22EA29492F6F}" dt="2022-02-11T21:25:57.948" v="696" actId="113"/>
          <ac:spMkLst>
            <pc:docMk/>
            <pc:sldMk cId="0" sldId="268"/>
            <ac:spMk id="443" creationId="{00000000-0000-0000-0000-000000000000}"/>
          </ac:spMkLst>
        </pc:spChg>
      </pc:sldChg>
      <pc:sldChg chg="modSp mod modAnim">
        <pc:chgData name="Michelle Bean" userId="2a6fc0b844de8881" providerId="LiveId" clId="{982736AF-9A82-4FE8-97EF-22EA29492F6F}" dt="2022-02-12T00:31:37.446" v="1269" actId="20577"/>
        <pc:sldMkLst>
          <pc:docMk/>
          <pc:sldMk cId="0" sldId="269"/>
        </pc:sldMkLst>
        <pc:spChg chg="mod">
          <ac:chgData name="Michelle Bean" userId="2a6fc0b844de8881" providerId="LiveId" clId="{982736AF-9A82-4FE8-97EF-22EA29492F6F}" dt="2022-02-11T21:31:50.737" v="790" actId="20577"/>
          <ac:spMkLst>
            <pc:docMk/>
            <pc:sldMk cId="0" sldId="269"/>
            <ac:spMk id="450" creationId="{00000000-0000-0000-0000-000000000000}"/>
          </ac:spMkLst>
        </pc:spChg>
        <pc:spChg chg="mod">
          <ac:chgData name="Michelle Bean" userId="2a6fc0b844de8881" providerId="LiveId" clId="{982736AF-9A82-4FE8-97EF-22EA29492F6F}" dt="2022-02-12T00:31:37.446" v="1269" actId="20577"/>
          <ac:spMkLst>
            <pc:docMk/>
            <pc:sldMk cId="0" sldId="269"/>
            <ac:spMk id="451" creationId="{00000000-0000-0000-0000-000000000000}"/>
          </ac:spMkLst>
        </pc:spChg>
      </pc:sldChg>
      <pc:sldChg chg="modSp mod">
        <pc:chgData name="Michelle Bean" userId="2a6fc0b844de8881" providerId="LiveId" clId="{982736AF-9A82-4FE8-97EF-22EA29492F6F}" dt="2022-02-11T21:49:54.504" v="973" actId="113"/>
        <pc:sldMkLst>
          <pc:docMk/>
          <pc:sldMk cId="0" sldId="277"/>
        </pc:sldMkLst>
        <pc:spChg chg="mod">
          <ac:chgData name="Michelle Bean" userId="2a6fc0b844de8881" providerId="LiveId" clId="{982736AF-9A82-4FE8-97EF-22EA29492F6F}" dt="2022-02-11T21:49:54.504" v="973" actId="113"/>
          <ac:spMkLst>
            <pc:docMk/>
            <pc:sldMk cId="0" sldId="277"/>
            <ac:spMk id="513" creationId="{00000000-0000-0000-0000-000000000000}"/>
          </ac:spMkLst>
        </pc:spChg>
        <pc:spChg chg="mod">
          <ac:chgData name="Michelle Bean" userId="2a6fc0b844de8881" providerId="LiveId" clId="{982736AF-9A82-4FE8-97EF-22EA29492F6F}" dt="2022-02-11T21:42:06.838" v="868" actId="20577"/>
          <ac:spMkLst>
            <pc:docMk/>
            <pc:sldMk cId="0" sldId="277"/>
            <ac:spMk id="514" creationId="{00000000-0000-0000-0000-000000000000}"/>
          </ac:spMkLst>
        </pc:spChg>
        <pc:spChg chg="mod">
          <ac:chgData name="Michelle Bean" userId="2a6fc0b844de8881" providerId="LiveId" clId="{982736AF-9A82-4FE8-97EF-22EA29492F6F}" dt="2022-02-11T21:44:17.901" v="877" actId="13926"/>
          <ac:spMkLst>
            <pc:docMk/>
            <pc:sldMk cId="0" sldId="277"/>
            <ac:spMk id="515" creationId="{00000000-0000-0000-0000-000000000000}"/>
          </ac:spMkLst>
        </pc:spChg>
      </pc:sldChg>
      <pc:sldChg chg="modSp mod">
        <pc:chgData name="Michelle Bean" userId="2a6fc0b844de8881" providerId="LiveId" clId="{982736AF-9A82-4FE8-97EF-22EA29492F6F}" dt="2022-02-11T21:05:19.411" v="248" actId="120"/>
        <pc:sldMkLst>
          <pc:docMk/>
          <pc:sldMk cId="0" sldId="280"/>
        </pc:sldMkLst>
        <pc:spChg chg="mod">
          <ac:chgData name="Michelle Bean" userId="2a6fc0b844de8881" providerId="LiveId" clId="{982736AF-9A82-4FE8-97EF-22EA29492F6F}" dt="2022-02-11T21:00:25.244" v="104" actId="1076"/>
          <ac:spMkLst>
            <pc:docMk/>
            <pc:sldMk cId="0" sldId="280"/>
            <ac:spMk id="543" creationId="{00000000-0000-0000-0000-000000000000}"/>
          </ac:spMkLst>
        </pc:spChg>
        <pc:spChg chg="mod">
          <ac:chgData name="Michelle Bean" userId="2a6fc0b844de8881" providerId="LiveId" clId="{982736AF-9A82-4FE8-97EF-22EA29492F6F}" dt="2022-02-11T21:05:19.411" v="248" actId="120"/>
          <ac:spMkLst>
            <pc:docMk/>
            <pc:sldMk cId="0" sldId="280"/>
            <ac:spMk id="544" creationId="{00000000-0000-0000-0000-000000000000}"/>
          </ac:spMkLst>
        </pc:spChg>
      </pc:sldChg>
      <pc:sldChg chg="mod modShow">
        <pc:chgData name="Michelle Bean" userId="2a6fc0b844de8881" providerId="LiveId" clId="{982736AF-9A82-4FE8-97EF-22EA29492F6F}" dt="2022-02-11T21:18:31.323" v="627" actId="729"/>
        <pc:sldMkLst>
          <pc:docMk/>
          <pc:sldMk cId="0" sldId="281"/>
        </pc:sldMkLst>
      </pc:sldChg>
      <pc:sldChg chg="modSp mod">
        <pc:chgData name="Michelle Bean" userId="2a6fc0b844de8881" providerId="LiveId" clId="{982736AF-9A82-4FE8-97EF-22EA29492F6F}" dt="2022-02-11T21:15:55.726" v="626" actId="20577"/>
        <pc:sldMkLst>
          <pc:docMk/>
          <pc:sldMk cId="0" sldId="282"/>
        </pc:sldMkLst>
        <pc:spChg chg="mod">
          <ac:chgData name="Michelle Bean" userId="2a6fc0b844de8881" providerId="LiveId" clId="{982736AF-9A82-4FE8-97EF-22EA29492F6F}" dt="2022-02-11T21:15:55.726" v="626" actId="20577"/>
          <ac:spMkLst>
            <pc:docMk/>
            <pc:sldMk cId="0" sldId="282"/>
            <ac:spMk id="578" creationId="{00000000-0000-0000-0000-000000000000}"/>
          </ac:spMkLst>
        </pc:spChg>
      </pc:sldChg>
      <pc:sldChg chg="modSp mod">
        <pc:chgData name="Michelle Bean" userId="2a6fc0b844de8881" providerId="LiveId" clId="{982736AF-9A82-4FE8-97EF-22EA29492F6F}" dt="2022-02-11T21:56:51.329" v="1098" actId="113"/>
        <pc:sldMkLst>
          <pc:docMk/>
          <pc:sldMk cId="0" sldId="283"/>
        </pc:sldMkLst>
        <pc:spChg chg="mod">
          <ac:chgData name="Michelle Bean" userId="2a6fc0b844de8881" providerId="LiveId" clId="{982736AF-9A82-4FE8-97EF-22EA29492F6F}" dt="2022-02-11T21:52:04.808" v="1005" actId="20577"/>
          <ac:spMkLst>
            <pc:docMk/>
            <pc:sldMk cId="0" sldId="283"/>
            <ac:spMk id="584" creationId="{00000000-0000-0000-0000-000000000000}"/>
          </ac:spMkLst>
        </pc:spChg>
        <pc:spChg chg="mod">
          <ac:chgData name="Michelle Bean" userId="2a6fc0b844de8881" providerId="LiveId" clId="{982736AF-9A82-4FE8-97EF-22EA29492F6F}" dt="2022-02-11T21:56:51.329" v="1098" actId="113"/>
          <ac:spMkLst>
            <pc:docMk/>
            <pc:sldMk cId="0" sldId="283"/>
            <ac:spMk id="585" creationId="{00000000-0000-0000-0000-000000000000}"/>
          </ac:spMkLst>
        </pc:spChg>
      </pc:sldChg>
      <pc:sldChg chg="modSp mod">
        <pc:chgData name="Michelle Bean" userId="2a6fc0b844de8881" providerId="LiveId" clId="{982736AF-9A82-4FE8-97EF-22EA29492F6F}" dt="2022-02-11T21:59:43.919" v="1099" actId="12"/>
        <pc:sldMkLst>
          <pc:docMk/>
          <pc:sldMk cId="0" sldId="284"/>
        </pc:sldMkLst>
        <pc:spChg chg="mod">
          <ac:chgData name="Michelle Bean" userId="2a6fc0b844de8881" providerId="LiveId" clId="{982736AF-9A82-4FE8-97EF-22EA29492F6F}" dt="2022-02-11T21:59:43.919" v="1099" actId="12"/>
          <ac:spMkLst>
            <pc:docMk/>
            <pc:sldMk cId="0" sldId="284"/>
            <ac:spMk id="592" creationId="{00000000-0000-0000-0000-000000000000}"/>
          </ac:spMkLst>
        </pc:spChg>
      </pc:sldChg>
      <pc:sldChg chg="mod modShow">
        <pc:chgData name="Michelle Bean" userId="2a6fc0b844de8881" providerId="LiveId" clId="{982736AF-9A82-4FE8-97EF-22EA29492F6F}" dt="2022-02-11T21:18:49.570" v="628" actId="729"/>
        <pc:sldMkLst>
          <pc:docMk/>
          <pc:sldMk cId="0" sldId="285"/>
        </pc:sldMkLst>
      </pc:sldChg>
      <pc:sldChg chg="addSp delSp modSp mod">
        <pc:chgData name="Michelle Bean" userId="2a6fc0b844de8881" providerId="LiveId" clId="{982736AF-9A82-4FE8-97EF-22EA29492F6F}" dt="2022-02-12T00:33:09.976" v="1346" actId="5793"/>
        <pc:sldMkLst>
          <pc:docMk/>
          <pc:sldMk cId="0" sldId="286"/>
        </pc:sldMkLst>
        <pc:spChg chg="mod">
          <ac:chgData name="Michelle Bean" userId="2a6fc0b844de8881" providerId="LiveId" clId="{982736AF-9A82-4FE8-97EF-22EA29492F6F}" dt="2022-02-11T22:02:42.729" v="1113" actId="113"/>
          <ac:spMkLst>
            <pc:docMk/>
            <pc:sldMk cId="0" sldId="286"/>
            <ac:spMk id="611" creationId="{00000000-0000-0000-0000-000000000000}"/>
          </ac:spMkLst>
        </pc:spChg>
        <pc:spChg chg="mod">
          <ac:chgData name="Michelle Bean" userId="2a6fc0b844de8881" providerId="LiveId" clId="{982736AF-9A82-4FE8-97EF-22EA29492F6F}" dt="2022-02-11T22:02:24.823" v="1111" actId="20577"/>
          <ac:spMkLst>
            <pc:docMk/>
            <pc:sldMk cId="0" sldId="286"/>
            <ac:spMk id="613" creationId="{00000000-0000-0000-0000-000000000000}"/>
          </ac:spMkLst>
        </pc:spChg>
        <pc:spChg chg="mod">
          <ac:chgData name="Michelle Bean" userId="2a6fc0b844de8881" providerId="LiveId" clId="{982736AF-9A82-4FE8-97EF-22EA29492F6F}" dt="2022-02-11T22:02:34.378" v="1112" actId="113"/>
          <ac:spMkLst>
            <pc:docMk/>
            <pc:sldMk cId="0" sldId="286"/>
            <ac:spMk id="615" creationId="{00000000-0000-0000-0000-000000000000}"/>
          </ac:spMkLst>
        </pc:spChg>
        <pc:spChg chg="add del mod">
          <ac:chgData name="Michelle Bean" userId="2a6fc0b844de8881" providerId="LiveId" clId="{982736AF-9A82-4FE8-97EF-22EA29492F6F}" dt="2022-02-12T00:32:33.054" v="1273" actId="478"/>
          <ac:spMkLst>
            <pc:docMk/>
            <pc:sldMk cId="0" sldId="286"/>
            <ac:spMk id="619" creationId="{00000000-0000-0000-0000-000000000000}"/>
          </ac:spMkLst>
        </pc:spChg>
        <pc:spChg chg="add del mod">
          <ac:chgData name="Michelle Bean" userId="2a6fc0b844de8881" providerId="LiveId" clId="{982736AF-9A82-4FE8-97EF-22EA29492F6F}" dt="2022-02-12T00:33:09.976" v="1346" actId="5793"/>
          <ac:spMkLst>
            <pc:docMk/>
            <pc:sldMk cId="0" sldId="286"/>
            <ac:spMk id="621" creationId="{00000000-0000-0000-0000-000000000000}"/>
          </ac:spMkLst>
        </pc:spChg>
      </pc:sldChg>
      <pc:sldChg chg="modSp mod">
        <pc:chgData name="Michelle Bean" userId="2a6fc0b844de8881" providerId="LiveId" clId="{982736AF-9A82-4FE8-97EF-22EA29492F6F}" dt="2022-02-11T22:04:25.596" v="1129" actId="20577"/>
        <pc:sldMkLst>
          <pc:docMk/>
          <pc:sldMk cId="0" sldId="287"/>
        </pc:sldMkLst>
        <pc:spChg chg="mod">
          <ac:chgData name="Michelle Bean" userId="2a6fc0b844de8881" providerId="LiveId" clId="{982736AF-9A82-4FE8-97EF-22EA29492F6F}" dt="2022-02-11T22:04:25.596" v="1129" actId="20577"/>
          <ac:spMkLst>
            <pc:docMk/>
            <pc:sldMk cId="0" sldId="287"/>
            <ac:spMk id="630" creationId="{00000000-0000-0000-0000-000000000000}"/>
          </ac:spMkLst>
        </pc:spChg>
      </pc:sldChg>
      <pc:sldChg chg="modSp mod">
        <pc:chgData name="Michelle Bean" userId="2a6fc0b844de8881" providerId="LiveId" clId="{982736AF-9A82-4FE8-97EF-22EA29492F6F}" dt="2022-02-11T22:10:49.552" v="1244" actId="20577"/>
        <pc:sldMkLst>
          <pc:docMk/>
          <pc:sldMk cId="0" sldId="289"/>
        </pc:sldMkLst>
        <pc:spChg chg="mod">
          <ac:chgData name="Michelle Bean" userId="2a6fc0b844de8881" providerId="LiveId" clId="{982736AF-9A82-4FE8-97EF-22EA29492F6F}" dt="2022-02-11T22:09:56.589" v="1228" actId="14100"/>
          <ac:spMkLst>
            <pc:docMk/>
            <pc:sldMk cId="0" sldId="289"/>
            <ac:spMk id="646" creationId="{00000000-0000-0000-0000-000000000000}"/>
          </ac:spMkLst>
        </pc:spChg>
        <pc:spChg chg="mod">
          <ac:chgData name="Michelle Bean" userId="2a6fc0b844de8881" providerId="LiveId" clId="{982736AF-9A82-4FE8-97EF-22EA29492F6F}" dt="2022-02-11T22:10:49.552" v="1244" actId="20577"/>
          <ac:spMkLst>
            <pc:docMk/>
            <pc:sldMk cId="0" sldId="289"/>
            <ac:spMk id="647" creationId="{00000000-0000-0000-0000-000000000000}"/>
          </ac:spMkLst>
        </pc:spChg>
      </pc:sldChg>
      <pc:sldChg chg="modSp mod">
        <pc:chgData name="Michelle Bean" userId="2a6fc0b844de8881" providerId="LiveId" clId="{982736AF-9A82-4FE8-97EF-22EA29492F6F}" dt="2022-02-11T20:46:43.925" v="67" actId="167"/>
        <pc:sldMkLst>
          <pc:docMk/>
          <pc:sldMk cId="0" sldId="290"/>
        </pc:sldMkLst>
        <pc:spChg chg="mod">
          <ac:chgData name="Michelle Bean" userId="2a6fc0b844de8881" providerId="LiveId" clId="{982736AF-9A82-4FE8-97EF-22EA29492F6F}" dt="2022-02-11T20:46:39.677" v="66" actId="14100"/>
          <ac:spMkLst>
            <pc:docMk/>
            <pc:sldMk cId="0" sldId="290"/>
            <ac:spMk id="655" creationId="{00000000-0000-0000-0000-000000000000}"/>
          </ac:spMkLst>
        </pc:spChg>
        <pc:picChg chg="mod ord">
          <ac:chgData name="Michelle Bean" userId="2a6fc0b844de8881" providerId="LiveId" clId="{982736AF-9A82-4FE8-97EF-22EA29492F6F}" dt="2022-02-11T20:46:43.925" v="67" actId="167"/>
          <ac:picMkLst>
            <pc:docMk/>
            <pc:sldMk cId="0" sldId="290"/>
            <ac:picMk id="657" creationId="{00000000-0000-0000-0000-000000000000}"/>
          </ac:picMkLst>
        </pc:picChg>
      </pc:sldChg>
      <pc:sldChg chg="modSp mod">
        <pc:chgData name="Michelle Bean" userId="2a6fc0b844de8881" providerId="LiveId" clId="{982736AF-9A82-4FE8-97EF-22EA29492F6F}" dt="2022-02-11T20:45:03.070" v="25"/>
        <pc:sldMkLst>
          <pc:docMk/>
          <pc:sldMk cId="511277049" sldId="291"/>
        </pc:sldMkLst>
        <pc:spChg chg="mod">
          <ac:chgData name="Michelle Bean" userId="2a6fc0b844de8881" providerId="LiveId" clId="{982736AF-9A82-4FE8-97EF-22EA29492F6F}" dt="2022-02-11T20:45:03.070" v="25"/>
          <ac:spMkLst>
            <pc:docMk/>
            <pc:sldMk cId="511277049" sldId="291"/>
            <ac:spMk id="349" creationId="{00000000-0000-0000-0000-000000000000}"/>
          </ac:spMkLst>
        </pc:spChg>
      </pc:sldChg>
      <pc:sldChg chg="modSp mod">
        <pc:chgData name="Michelle Bean" userId="2a6fc0b844de8881" providerId="LiveId" clId="{982736AF-9A82-4FE8-97EF-22EA29492F6F}" dt="2022-02-11T21:19:36.337" v="635" actId="14100"/>
        <pc:sldMkLst>
          <pc:docMk/>
          <pc:sldMk cId="1060711186" sldId="292"/>
        </pc:sldMkLst>
        <pc:spChg chg="mod">
          <ac:chgData name="Michelle Bean" userId="2a6fc0b844de8881" providerId="LiveId" clId="{982736AF-9A82-4FE8-97EF-22EA29492F6F}" dt="2022-02-11T21:19:36.337" v="635" actId="14100"/>
          <ac:spMkLst>
            <pc:docMk/>
            <pc:sldMk cId="1060711186" sldId="292"/>
            <ac:spMk id="89" creationId="{FB3F52E1-3FB7-4917-8DA9-17B0F08DEAEA}"/>
          </ac:spMkLst>
        </pc:spChg>
        <pc:spChg chg="mod">
          <ac:chgData name="Michelle Bean" userId="2a6fc0b844de8881" providerId="LiveId" clId="{982736AF-9A82-4FE8-97EF-22EA29492F6F}" dt="2022-02-11T21:19:30.714" v="634" actId="404"/>
          <ac:spMkLst>
            <pc:docMk/>
            <pc:sldMk cId="1060711186" sldId="292"/>
            <ac:spMk id="403" creationId="{00000000-0000-0000-0000-000000000000}"/>
          </ac:spMkLst>
        </pc:spChg>
      </pc:sldChg>
      <pc:sldChg chg="modSp mod">
        <pc:chgData name="Michelle Bean" userId="2a6fc0b844de8881" providerId="LiveId" clId="{982736AF-9A82-4FE8-97EF-22EA29492F6F}" dt="2022-02-11T21:36:10.205" v="843" actId="14100"/>
        <pc:sldMkLst>
          <pc:docMk/>
          <pc:sldMk cId="230152125" sldId="293"/>
        </pc:sldMkLst>
        <pc:spChg chg="mod">
          <ac:chgData name="Michelle Bean" userId="2a6fc0b844de8881" providerId="LiveId" clId="{982736AF-9A82-4FE8-97EF-22EA29492F6F}" dt="2022-02-11T21:36:06.175" v="842" actId="14100"/>
          <ac:spMkLst>
            <pc:docMk/>
            <pc:sldMk cId="230152125" sldId="293"/>
            <ac:spMk id="73" creationId="{03DD1CB8-7282-460B-A604-D2A9A72EF7E5}"/>
          </ac:spMkLst>
        </pc:spChg>
        <pc:spChg chg="mod">
          <ac:chgData name="Michelle Bean" userId="2a6fc0b844de8881" providerId="LiveId" clId="{982736AF-9A82-4FE8-97EF-22EA29492F6F}" dt="2022-02-11T21:36:03.085" v="841" actId="14100"/>
          <ac:spMkLst>
            <pc:docMk/>
            <pc:sldMk cId="230152125" sldId="293"/>
            <ac:spMk id="450" creationId="{00000000-0000-0000-0000-000000000000}"/>
          </ac:spMkLst>
        </pc:spChg>
        <pc:spChg chg="mod">
          <ac:chgData name="Michelle Bean" userId="2a6fc0b844de8881" providerId="LiveId" clId="{982736AF-9A82-4FE8-97EF-22EA29492F6F}" dt="2022-02-11T21:36:10.205" v="843" actId="14100"/>
          <ac:spMkLst>
            <pc:docMk/>
            <pc:sldMk cId="230152125" sldId="293"/>
            <ac:spMk id="451" creationId="{00000000-0000-0000-0000-000000000000}"/>
          </ac:spMkLst>
        </pc:spChg>
      </pc:sldChg>
      <pc:sldChg chg="modSp mod">
        <pc:chgData name="Michelle Bean" userId="2a6fc0b844de8881" providerId="LiveId" clId="{982736AF-9A82-4FE8-97EF-22EA29492F6F}" dt="2022-02-11T21:50:08.176" v="974" actId="948"/>
        <pc:sldMkLst>
          <pc:docMk/>
          <pc:sldMk cId="2469667245" sldId="299"/>
        </pc:sldMkLst>
        <pc:spChg chg="mod">
          <ac:chgData name="Michelle Bean" userId="2a6fc0b844de8881" providerId="LiveId" clId="{982736AF-9A82-4FE8-97EF-22EA29492F6F}" dt="2022-02-11T21:49:41.809" v="972" actId="20577"/>
          <ac:spMkLst>
            <pc:docMk/>
            <pc:sldMk cId="2469667245" sldId="299"/>
            <ac:spMk id="2" creationId="{4E179C77-8C4B-4D70-8D57-6605E7071109}"/>
          </ac:spMkLst>
        </pc:spChg>
        <pc:spChg chg="mod">
          <ac:chgData name="Michelle Bean" userId="2a6fc0b844de8881" providerId="LiveId" clId="{982736AF-9A82-4FE8-97EF-22EA29492F6F}" dt="2022-02-11T21:50:08.176" v="974" actId="948"/>
          <ac:spMkLst>
            <pc:docMk/>
            <pc:sldMk cId="2469667245" sldId="299"/>
            <ac:spMk id="3" creationId="{79A166C8-726F-403F-9229-4788D50F2D4F}"/>
          </ac:spMkLst>
        </pc:spChg>
      </pc:sldChg>
      <pc:sldChg chg="modSp mod">
        <pc:chgData name="Michelle Bean" userId="2a6fc0b844de8881" providerId="LiveId" clId="{982736AF-9A82-4FE8-97EF-22EA29492F6F}" dt="2022-02-11T21:49:15.772" v="952" actId="948"/>
        <pc:sldMkLst>
          <pc:docMk/>
          <pc:sldMk cId="4191985591" sldId="301"/>
        </pc:sldMkLst>
        <pc:spChg chg="mod">
          <ac:chgData name="Michelle Bean" userId="2a6fc0b844de8881" providerId="LiveId" clId="{982736AF-9A82-4FE8-97EF-22EA29492F6F}" dt="2022-02-11T21:49:15.772" v="952" actId="948"/>
          <ac:spMkLst>
            <pc:docMk/>
            <pc:sldMk cId="4191985591" sldId="301"/>
            <ac:spMk id="3" creationId="{95C950F4-873A-4B2B-B6A0-AB8EB1708B5A}"/>
          </ac:spMkLst>
        </pc:spChg>
      </pc:sldChg>
      <pc:sldChg chg="modSp mod">
        <pc:chgData name="Michelle Bean" userId="2a6fc0b844de8881" providerId="LiveId" clId="{982736AF-9A82-4FE8-97EF-22EA29492F6F}" dt="2022-02-11T22:01:48.902" v="1109" actId="20577"/>
        <pc:sldMkLst>
          <pc:docMk/>
          <pc:sldMk cId="3032597895" sldId="302"/>
        </pc:sldMkLst>
        <pc:spChg chg="mod">
          <ac:chgData name="Michelle Bean" userId="2a6fc0b844de8881" providerId="LiveId" clId="{982736AF-9A82-4FE8-97EF-22EA29492F6F}" dt="2022-02-11T22:01:39.556" v="1104" actId="20577"/>
          <ac:spMkLst>
            <pc:docMk/>
            <pc:sldMk cId="3032597895" sldId="302"/>
            <ac:spMk id="3" creationId="{346A5228-7948-4F0A-A1C2-8E9DBFBD0F7E}"/>
          </ac:spMkLst>
        </pc:spChg>
        <pc:spChg chg="mod">
          <ac:chgData name="Michelle Bean" userId="2a6fc0b844de8881" providerId="LiveId" clId="{982736AF-9A82-4FE8-97EF-22EA29492F6F}" dt="2022-02-11T22:01:48.902" v="1109" actId="20577"/>
          <ac:spMkLst>
            <pc:docMk/>
            <pc:sldMk cId="3032597895" sldId="302"/>
            <ac:spMk id="4" creationId="{5242356F-B9FF-4A18-9429-2A8566A4AD9B}"/>
          </ac:spMkLst>
        </pc:spChg>
      </pc:sldChg>
      <pc:sldChg chg="modSp mod">
        <pc:chgData name="Michelle Bean" userId="2a6fc0b844de8881" providerId="LiveId" clId="{982736AF-9A82-4FE8-97EF-22EA29492F6F}" dt="2022-02-12T00:37:47.771" v="1350" actId="14100"/>
        <pc:sldMkLst>
          <pc:docMk/>
          <pc:sldMk cId="4049260088" sldId="303"/>
        </pc:sldMkLst>
        <pc:spChg chg="mod">
          <ac:chgData name="Michelle Bean" userId="2a6fc0b844de8881" providerId="LiveId" clId="{982736AF-9A82-4FE8-97EF-22EA29492F6F}" dt="2022-02-12T00:37:47.771" v="1350" actId="14100"/>
          <ac:spMkLst>
            <pc:docMk/>
            <pc:sldMk cId="4049260088" sldId="303"/>
            <ac:spMk id="3" creationId="{45351E9A-2399-40F1-ACFD-5536FA8AD47E}"/>
          </ac:spMkLst>
        </pc:spChg>
        <pc:spChg chg="mod">
          <ac:chgData name="Michelle Bean" userId="2a6fc0b844de8881" providerId="LiveId" clId="{982736AF-9A82-4FE8-97EF-22EA29492F6F}" dt="2022-02-11T21:39:37.634" v="846" actId="12"/>
          <ac:spMkLst>
            <pc:docMk/>
            <pc:sldMk cId="4049260088" sldId="303"/>
            <ac:spMk id="4" creationId="{D56C6B85-BE33-4C61-B1FD-7F9B4DC8296D}"/>
          </ac:spMkLst>
        </pc:spChg>
      </pc:sldChg>
      <pc:sldChg chg="modSp mod">
        <pc:chgData name="Michelle Bean" userId="2a6fc0b844de8881" providerId="LiveId" clId="{982736AF-9A82-4FE8-97EF-22EA29492F6F}" dt="2022-02-11T21:41:01.562" v="856" actId="6549"/>
        <pc:sldMkLst>
          <pc:docMk/>
          <pc:sldMk cId="2087596420" sldId="304"/>
        </pc:sldMkLst>
        <pc:spChg chg="mod">
          <ac:chgData name="Michelle Bean" userId="2a6fc0b844de8881" providerId="LiveId" clId="{982736AF-9A82-4FE8-97EF-22EA29492F6F}" dt="2022-02-11T21:40:35.236" v="852" actId="6549"/>
          <ac:spMkLst>
            <pc:docMk/>
            <pc:sldMk cId="2087596420" sldId="304"/>
            <ac:spMk id="3" creationId="{72F88430-0A98-4B7E-B4D2-635523DDC674}"/>
          </ac:spMkLst>
        </pc:spChg>
        <pc:spChg chg="mod">
          <ac:chgData name="Michelle Bean" userId="2a6fc0b844de8881" providerId="LiveId" clId="{982736AF-9A82-4FE8-97EF-22EA29492F6F}" dt="2022-02-11T21:41:01.562" v="856" actId="6549"/>
          <ac:spMkLst>
            <pc:docMk/>
            <pc:sldMk cId="2087596420" sldId="304"/>
            <ac:spMk id="4" creationId="{994A53E3-4CE2-497A-808C-054ED4A8A2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sccc.org/sites/default/files/publications/asccc_mentorship_handbook_2021.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sites.google.com/view/part-timefacultynexus/home?authuser=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1" name="Google Shape;3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50" name="Google Shape;5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98" name="Google Shape;5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00" name="Google Shape;4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73742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0e5c736f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10e5c736f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6" name="Google Shape;416;g110e5c736f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0e5c736f8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0e5c736f8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g110e5c736f8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0e5c736f8_1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10e5c736f8_1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g110e5c736f8_1_1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0e5c736f8_1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10e5c736f8_1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0" name="Google Shape;440;g110e5c736f8_1_1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0e5c736f8_1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10e5c736f8_1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8" name="Google Shape;448;g110e5c736f8_1_1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0e5c736f8_1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10e5c736f8_1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8" name="Google Shape;448;g110e5c736f8_1_1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307773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4" name="Google Shape;3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t>ACHRO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2" name="Google Shape;5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5" name="Google Shape;6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26" name="Google Shape;6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Mentorship Handbook: </a:t>
            </a:r>
            <a:r>
              <a:rPr lang="en-US" u="sng">
                <a:solidFill>
                  <a:schemeClr val="hlink"/>
                </a:solidFill>
                <a:hlinkClick r:id="rId3"/>
              </a:rPr>
              <a:t>https://asccc.org/sites/default/files/publications/asccc_mentorship_handbook_2021.pdf</a:t>
            </a:r>
            <a:endParaRPr/>
          </a:p>
          <a:p>
            <a:pPr marL="0" lvl="0" indent="0" algn="l" rtl="0">
              <a:spcBef>
                <a:spcPts val="360"/>
              </a:spcBef>
              <a:spcAft>
                <a:spcPts val="0"/>
              </a:spcAft>
              <a:buNone/>
            </a:pPr>
            <a:r>
              <a:rPr lang="en-US"/>
              <a:t>Part-time Nexus: </a:t>
            </a:r>
            <a:r>
              <a:rPr lang="en-US" u="sng">
                <a:solidFill>
                  <a:schemeClr val="hlink"/>
                </a:solidFill>
                <a:hlinkClick r:id="rId4"/>
              </a:rPr>
              <a:t>https://sites.google.com/view/part-timefacultynexus/home?authuser=0</a:t>
            </a:r>
            <a:r>
              <a:rPr lang="en-US"/>
              <a:t> </a:t>
            </a:r>
            <a:endParaRPr/>
          </a:p>
        </p:txBody>
      </p:sp>
      <p:sp>
        <p:nvSpPr>
          <p:cNvPr id="633" name="Google Shape;6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44" name="Google Shape;6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12afa4c46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12afa4c463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2" name="Google Shape;652;g112afa4c463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97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d760a0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d760a09b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0" name="Google Shape;360;g10d760a09b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7" name="Google Shape;3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391" name="Google Shape;3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00" name="Google Shape;4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1" name="Google Shape;5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75" name="Google Shape;5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959005" y="4747680"/>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22"/>
          <p:cNvSpPr/>
          <p:nvPr/>
        </p:nvSpPr>
        <p:spPr>
          <a:xfrm>
            <a:off x="0" y="0"/>
            <a:ext cx="12192000" cy="2355850"/>
          </a:xfrm>
          <a:prstGeom prst="rect">
            <a:avLst/>
          </a:prstGeom>
          <a:solidFill>
            <a:schemeClr val="lt1"/>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2"/>
          <p:cNvPicPr preferRelativeResize="0"/>
          <p:nvPr/>
        </p:nvPicPr>
        <p:blipFill rotWithShape="1">
          <a:blip r:embed="rId2">
            <a:alphaModFix/>
          </a:blip>
          <a:srcRect/>
          <a:stretch/>
        </p:blipFill>
        <p:spPr>
          <a:xfrm>
            <a:off x="0" y="-1588"/>
            <a:ext cx="3630613" cy="2357438"/>
          </a:xfrm>
          <a:prstGeom prst="rect">
            <a:avLst/>
          </a:prstGeom>
          <a:noFill/>
          <a:ln>
            <a:noFill/>
          </a:ln>
        </p:spPr>
      </p:pic>
      <p:pic>
        <p:nvPicPr>
          <p:cNvPr id="18" name="Google Shape;18;p22"/>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22"/>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2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22"/>
        <p:cNvGrpSpPr/>
        <p:nvPr/>
      </p:nvGrpSpPr>
      <p:grpSpPr>
        <a:xfrm>
          <a:off x="0" y="0"/>
          <a:ext cx="0" cy="0"/>
          <a:chOff x="0" y="0"/>
          <a:chExt cx="0" cy="0"/>
        </a:xfrm>
      </p:grpSpPr>
      <p:grpSp>
        <p:nvGrpSpPr>
          <p:cNvPr id="23" name="Google Shape;23;p23"/>
          <p:cNvGrpSpPr/>
          <p:nvPr/>
        </p:nvGrpSpPr>
        <p:grpSpPr>
          <a:xfrm>
            <a:off x="0" y="-147320"/>
            <a:ext cx="12192000" cy="7005320"/>
            <a:chOff x="0" y="-147320"/>
            <a:chExt cx="12192000" cy="7005320"/>
          </a:xfrm>
        </p:grpSpPr>
        <p:pic>
          <p:nvPicPr>
            <p:cNvPr id="24" name="Google Shape;24;p23"/>
            <p:cNvPicPr preferRelativeResize="0"/>
            <p:nvPr/>
          </p:nvPicPr>
          <p:blipFill rotWithShape="1">
            <a:blip r:embed="rId2">
              <a:alphaModFix/>
            </a:blip>
            <a:srcRect l="1" t="-2103" r="-1" b="2102"/>
            <a:stretch/>
          </p:blipFill>
          <p:spPr>
            <a:xfrm>
              <a:off x="0" y="-147320"/>
              <a:ext cx="12192000" cy="7005320"/>
            </a:xfrm>
            <a:prstGeom prst="rect">
              <a:avLst/>
            </a:prstGeom>
            <a:noFill/>
            <a:ln>
              <a:noFill/>
            </a:ln>
          </p:spPr>
        </p:pic>
        <p:sp>
          <p:nvSpPr>
            <p:cNvPr id="25" name="Google Shape;25;p23"/>
            <p:cNvSpPr/>
            <p:nvPr/>
          </p:nvSpPr>
          <p:spPr>
            <a:xfrm>
              <a:off x="849993" y="-8426"/>
              <a:ext cx="10515600" cy="6866425"/>
            </a:xfrm>
            <a:prstGeom prst="rect">
              <a:avLst/>
            </a:prstGeom>
            <a:solidFill>
              <a:schemeClr val="lt1">
                <a:alpha val="7019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6" name="Google Shape;26;p23"/>
          <p:cNvGrpSpPr/>
          <p:nvPr/>
        </p:nvGrpSpPr>
        <p:grpSpPr>
          <a:xfrm>
            <a:off x="844551" y="0"/>
            <a:ext cx="10515600" cy="6858000"/>
            <a:chOff x="844550" y="0"/>
            <a:chExt cx="10515600" cy="6858000"/>
          </a:xfrm>
        </p:grpSpPr>
        <p:sp>
          <p:nvSpPr>
            <p:cNvPr id="27" name="Google Shape;27;p23"/>
            <p:cNvSpPr/>
            <p:nvPr/>
          </p:nvSpPr>
          <p:spPr>
            <a:xfrm>
              <a:off x="844550" y="6276109"/>
              <a:ext cx="105156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8" name="Google Shape;28;p23"/>
            <p:cNvGrpSpPr/>
            <p:nvPr/>
          </p:nvGrpSpPr>
          <p:grpSpPr>
            <a:xfrm>
              <a:off x="844550" y="0"/>
              <a:ext cx="10515600" cy="2017148"/>
              <a:chOff x="844550" y="0"/>
              <a:chExt cx="10515600" cy="2017148"/>
            </a:xfrm>
          </p:grpSpPr>
          <p:sp>
            <p:nvSpPr>
              <p:cNvPr id="29" name="Google Shape;29;p23"/>
              <p:cNvSpPr/>
              <p:nvPr/>
            </p:nvSpPr>
            <p:spPr>
              <a:xfrm>
                <a:off x="844550" y="0"/>
                <a:ext cx="105156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3"/>
              <p:cNvSpPr/>
              <p:nvPr/>
            </p:nvSpPr>
            <p:spPr>
              <a:xfrm>
                <a:off x="844550" y="1867368"/>
                <a:ext cx="105156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
        <p:nvSpPr>
          <p:cNvPr id="31" name="Google Shape;31;p23"/>
          <p:cNvSpPr txBox="1">
            <a:spLocks noGrp="1"/>
          </p:cNvSpPr>
          <p:nvPr>
            <p:ph type="title"/>
          </p:nvPr>
        </p:nvSpPr>
        <p:spPr>
          <a:xfrm>
            <a:off x="1045029" y="434519"/>
            <a:ext cx="10116459"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1045029" y="2137352"/>
            <a:ext cx="10116459" cy="7912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4352"/>
              </a:buClr>
              <a:buSzPts val="3000"/>
              <a:buNone/>
              <a:defRPr sz="3000">
                <a:solidFill>
                  <a:srgbClr val="1F4352"/>
                </a:solidFill>
              </a:defRPr>
            </a:lvl1pPr>
            <a:lvl2pPr marL="914400" lvl="1" indent="-228600" algn="l">
              <a:lnSpc>
                <a:spcPct val="90000"/>
              </a:lnSpc>
              <a:spcBef>
                <a:spcPts val="500"/>
              </a:spcBef>
              <a:spcAft>
                <a:spcPts val="0"/>
              </a:spcAft>
              <a:buClr>
                <a:srgbClr val="888D9E"/>
              </a:buClr>
              <a:buSzPts val="2000"/>
              <a:buNone/>
              <a:defRPr sz="2000">
                <a:solidFill>
                  <a:srgbClr val="888D9E"/>
                </a:solidFill>
              </a:defRPr>
            </a:lvl2pPr>
            <a:lvl3pPr marL="1371600" lvl="2" indent="-228600" algn="l">
              <a:lnSpc>
                <a:spcPct val="90000"/>
              </a:lnSpc>
              <a:spcBef>
                <a:spcPts val="500"/>
              </a:spcBef>
              <a:spcAft>
                <a:spcPts val="0"/>
              </a:spcAft>
              <a:buClr>
                <a:srgbClr val="888D9E"/>
              </a:buClr>
              <a:buSzPts val="1800"/>
              <a:buNone/>
              <a:defRPr sz="1800">
                <a:solidFill>
                  <a:srgbClr val="888D9E"/>
                </a:solidFill>
              </a:defRPr>
            </a:lvl3pPr>
            <a:lvl4pPr marL="1828800" lvl="3" indent="-228600" algn="l">
              <a:lnSpc>
                <a:spcPct val="90000"/>
              </a:lnSpc>
              <a:spcBef>
                <a:spcPts val="500"/>
              </a:spcBef>
              <a:spcAft>
                <a:spcPts val="0"/>
              </a:spcAft>
              <a:buClr>
                <a:srgbClr val="888D9E"/>
              </a:buClr>
              <a:buSzPts val="1600"/>
              <a:buNone/>
              <a:defRPr sz="1600">
                <a:solidFill>
                  <a:srgbClr val="888D9E"/>
                </a:solidFill>
              </a:defRPr>
            </a:lvl4pPr>
            <a:lvl5pPr marL="2286000" lvl="4" indent="-228600" algn="l">
              <a:lnSpc>
                <a:spcPct val="90000"/>
              </a:lnSpc>
              <a:spcBef>
                <a:spcPts val="500"/>
              </a:spcBef>
              <a:spcAft>
                <a:spcPts val="0"/>
              </a:spcAft>
              <a:buClr>
                <a:srgbClr val="888D9E"/>
              </a:buClr>
              <a:buSzPts val="1600"/>
              <a:buNone/>
              <a:defRPr sz="1600">
                <a:solidFill>
                  <a:srgbClr val="888D9E"/>
                </a:solidFill>
              </a:defRPr>
            </a:lvl5pPr>
            <a:lvl6pPr marL="2743200" lvl="5" indent="-228600" algn="l">
              <a:lnSpc>
                <a:spcPct val="90000"/>
              </a:lnSpc>
              <a:spcBef>
                <a:spcPts val="500"/>
              </a:spcBef>
              <a:spcAft>
                <a:spcPts val="0"/>
              </a:spcAft>
              <a:buClr>
                <a:srgbClr val="888D9E"/>
              </a:buClr>
              <a:buSzPts val="1600"/>
              <a:buNone/>
              <a:defRPr sz="1600">
                <a:solidFill>
                  <a:srgbClr val="888D9E"/>
                </a:solidFill>
              </a:defRPr>
            </a:lvl6pPr>
            <a:lvl7pPr marL="3200400" lvl="6" indent="-228600" algn="l">
              <a:lnSpc>
                <a:spcPct val="90000"/>
              </a:lnSpc>
              <a:spcBef>
                <a:spcPts val="500"/>
              </a:spcBef>
              <a:spcAft>
                <a:spcPts val="0"/>
              </a:spcAft>
              <a:buClr>
                <a:srgbClr val="888D9E"/>
              </a:buClr>
              <a:buSzPts val="1600"/>
              <a:buNone/>
              <a:defRPr sz="1600">
                <a:solidFill>
                  <a:srgbClr val="888D9E"/>
                </a:solidFill>
              </a:defRPr>
            </a:lvl7pPr>
            <a:lvl8pPr marL="3657600" lvl="7" indent="-228600" algn="l">
              <a:lnSpc>
                <a:spcPct val="90000"/>
              </a:lnSpc>
              <a:spcBef>
                <a:spcPts val="500"/>
              </a:spcBef>
              <a:spcAft>
                <a:spcPts val="0"/>
              </a:spcAft>
              <a:buClr>
                <a:srgbClr val="888D9E"/>
              </a:buClr>
              <a:buSzPts val="1600"/>
              <a:buNone/>
              <a:defRPr sz="1600">
                <a:solidFill>
                  <a:srgbClr val="888D9E"/>
                </a:solidFill>
              </a:defRPr>
            </a:lvl8pPr>
            <a:lvl9pPr marL="4114800" lvl="8" indent="-228600" algn="l">
              <a:lnSpc>
                <a:spcPct val="90000"/>
              </a:lnSpc>
              <a:spcBef>
                <a:spcPts val="500"/>
              </a:spcBef>
              <a:spcAft>
                <a:spcPts val="0"/>
              </a:spcAft>
              <a:buClr>
                <a:srgbClr val="888D9E"/>
              </a:buClr>
              <a:buSzPts val="1600"/>
              <a:buNone/>
              <a:defRPr sz="1600">
                <a:solidFill>
                  <a:srgbClr val="888D9E"/>
                </a:solidFill>
              </a:defRPr>
            </a:lvl9pPr>
          </a:lstStyle>
          <a:p>
            <a:endParaRPr/>
          </a:p>
        </p:txBody>
      </p:sp>
      <p:sp>
        <p:nvSpPr>
          <p:cNvPr id="33" name="Google Shape;33;p23"/>
          <p:cNvSpPr txBox="1">
            <a:spLocks noGrp="1"/>
          </p:cNvSpPr>
          <p:nvPr>
            <p:ph type="body" idx="2"/>
          </p:nvPr>
        </p:nvSpPr>
        <p:spPr>
          <a:xfrm>
            <a:off x="1045029" y="2997965"/>
            <a:ext cx="10116459" cy="3093227"/>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rgbClr val="404040"/>
              </a:buClr>
              <a:buSzPts val="2600"/>
              <a:buChar char="•"/>
              <a:defRPr sz="26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23"/>
          <p:cNvSpPr txBox="1"/>
          <p:nvPr/>
        </p:nvSpPr>
        <p:spPr>
          <a:xfrm>
            <a:off x="1485322" y="6494412"/>
            <a:ext cx="820479" cy="22536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pic>
        <p:nvPicPr>
          <p:cNvPr id="35" name="Google Shape;35;p23" descr="A picture containing text, clipart&#10;&#10;Description automatically generated"/>
          <p:cNvPicPr preferRelativeResize="0"/>
          <p:nvPr/>
        </p:nvPicPr>
        <p:blipFill rotWithShape="1">
          <a:blip r:embed="rId3">
            <a:alphaModFix/>
          </a:blip>
          <a:srcRect/>
          <a:stretch/>
        </p:blipFill>
        <p:spPr>
          <a:xfrm>
            <a:off x="1045028" y="6376988"/>
            <a:ext cx="419027" cy="4190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36"/>
        <p:cNvGrpSpPr/>
        <p:nvPr/>
      </p:nvGrpSpPr>
      <p:grpSpPr>
        <a:xfrm>
          <a:off x="0" y="0"/>
          <a:ext cx="0" cy="0"/>
          <a:chOff x="0" y="0"/>
          <a:chExt cx="0" cy="0"/>
        </a:xfrm>
      </p:grpSpPr>
      <p:pic>
        <p:nvPicPr>
          <p:cNvPr id="37" name="Google Shape;37;p2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8" name="Google Shape;38;p24"/>
          <p:cNvPicPr preferRelativeResize="0"/>
          <p:nvPr/>
        </p:nvPicPr>
        <p:blipFill rotWithShape="1">
          <a:blip r:embed="rId3">
            <a:alphaModFix/>
          </a:blip>
          <a:srcRect l="12130"/>
          <a:stretch/>
        </p:blipFill>
        <p:spPr>
          <a:xfrm>
            <a:off x="0" y="0"/>
            <a:ext cx="830263" cy="6858000"/>
          </a:xfrm>
          <a:prstGeom prst="rect">
            <a:avLst/>
          </a:prstGeom>
          <a:noFill/>
          <a:ln>
            <a:noFill/>
          </a:ln>
          <a:effectLst>
            <a:outerShdw blurRad="190500" dist="50800" algn="ctr" rotWithShape="0">
              <a:srgbClr val="000000">
                <a:alpha val="40000"/>
              </a:srgbClr>
            </a:outerShdw>
          </a:effectLst>
        </p:spPr>
      </p:pic>
      <p:sp>
        <p:nvSpPr>
          <p:cNvPr id="39" name="Google Shape;39;p2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49"/>
        <p:cNvGrpSpPr/>
        <p:nvPr/>
      </p:nvGrpSpPr>
      <p:grpSpPr>
        <a:xfrm>
          <a:off x="0" y="0"/>
          <a:ext cx="0" cy="0"/>
          <a:chOff x="0" y="0"/>
          <a:chExt cx="0" cy="0"/>
        </a:xfrm>
      </p:grpSpPr>
      <p:pic>
        <p:nvPicPr>
          <p:cNvPr id="50" name="Google Shape;50;p2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51" name="Google Shape;51;p26"/>
          <p:cNvSpPr/>
          <p:nvPr/>
        </p:nvSpPr>
        <p:spPr>
          <a:xfrm>
            <a:off x="0" y="0"/>
            <a:ext cx="830263" cy="6858000"/>
          </a:xfrm>
          <a:prstGeom prst="rect">
            <a:avLst/>
          </a:prstGeom>
          <a:gradFill>
            <a:gsLst>
              <a:gs pos="0">
                <a:srgbClr val="251953"/>
              </a:gs>
              <a:gs pos="100000">
                <a:srgbClr val="003D99"/>
              </a:gs>
            </a:gsLst>
            <a:lin ang="5400000" scaled="0"/>
          </a:gra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2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55"/>
        <p:cNvGrpSpPr/>
        <p:nvPr/>
      </p:nvGrpSpPr>
      <p:grpSpPr>
        <a:xfrm>
          <a:off x="0" y="0"/>
          <a:ext cx="0" cy="0"/>
          <a:chOff x="0" y="0"/>
          <a:chExt cx="0" cy="0"/>
        </a:xfrm>
      </p:grpSpPr>
      <p:pic>
        <p:nvPicPr>
          <p:cNvPr id="56" name="Google Shape;56;p27"/>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57" name="Google Shape;57;p27"/>
          <p:cNvPicPr preferRelativeResize="0"/>
          <p:nvPr/>
        </p:nvPicPr>
        <p:blipFill rotWithShape="1">
          <a:blip r:embed="rId3">
            <a:alphaModFix/>
          </a:blip>
          <a:srcRect l="12130"/>
          <a:stretch/>
        </p:blipFill>
        <p:spPr>
          <a:xfrm>
            <a:off x="0" y="0"/>
            <a:ext cx="830263" cy="6858000"/>
          </a:xfrm>
          <a:prstGeom prst="rect">
            <a:avLst/>
          </a:prstGeom>
          <a:noFill/>
          <a:ln>
            <a:noFill/>
          </a:ln>
          <a:effectLst>
            <a:outerShdw blurRad="190500" dist="50800" algn="ctr" rotWithShape="0">
              <a:srgbClr val="000000">
                <a:alpha val="40000"/>
              </a:srgbClr>
            </a:outerShdw>
          </a:effectLst>
        </p:spPr>
      </p:pic>
      <p:sp>
        <p:nvSpPr>
          <p:cNvPr id="58" name="Google Shape;58;p2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pic>
        <p:nvPicPr>
          <p:cNvPr id="63" name="Google Shape;63;p28"/>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64" name="Google Shape;64;p28"/>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2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insidehighered.com/advice/2018/03/27/tips-top-notch-teaching-demo-opinion"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google.com/view/part-timefacultynexus/home?authuser=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asccc.org/sites/default/files/publications/asccc_mentorship_handbook_2021.pdf" TargetMode="Externa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mailto:info@asccc.org" TargetMode="External"/><Relationship Id="rId4" Type="http://schemas.openxmlformats.org/officeDocument/2006/relationships/hyperlink" Target="https://asccc.org/content/new-faculty-application-statewide-servi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ites.google.com/view/part-timefacultynex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None/>
            </a:pPr>
            <a:r>
              <a:rPr lang="en-US" dirty="0"/>
              <a:t>Opportunity Awaits…Getting that Job! </a:t>
            </a:r>
            <a:br>
              <a:rPr lang="en-US" dirty="0"/>
            </a:br>
            <a:r>
              <a:rPr lang="en-US" sz="2200" dirty="0"/>
              <a:t>Friday, February 11, 2022 at 3:30pm – 4:55pm </a:t>
            </a:r>
            <a:br>
              <a:rPr lang="en-US" dirty="0"/>
            </a:br>
            <a:r>
              <a:rPr lang="en-US" sz="2200" dirty="0"/>
              <a:t>Michelle Velasquez Bean, ASCCC Treasurer </a:t>
            </a:r>
            <a:br>
              <a:rPr lang="en-US" sz="2200" dirty="0"/>
            </a:br>
            <a:r>
              <a:rPr lang="en-US" sz="2200" dirty="0"/>
              <a:t>Nadia Khan, </a:t>
            </a:r>
            <a:r>
              <a:rPr lang="en-US" sz="2200" dirty="0" err="1"/>
              <a:t>MiraCosta</a:t>
            </a:r>
            <a:r>
              <a:rPr lang="en-US" sz="2200" dirty="0"/>
              <a:t> College /NOCE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551"/>
        <p:cNvGrpSpPr/>
        <p:nvPr/>
      </p:nvGrpSpPr>
      <p:grpSpPr>
        <a:xfrm>
          <a:off x="0" y="0"/>
          <a:ext cx="0" cy="0"/>
          <a:chOff x="0" y="0"/>
          <a:chExt cx="0" cy="0"/>
        </a:xfrm>
      </p:grpSpPr>
      <p:sp>
        <p:nvSpPr>
          <p:cNvPr id="552" name="Google Shape;552;p1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dirty="0"/>
              <a:t>Things to Avoid When Applying</a:t>
            </a:r>
            <a:endParaRPr dirty="0"/>
          </a:p>
        </p:txBody>
      </p:sp>
      <p:grpSp>
        <p:nvGrpSpPr>
          <p:cNvPr id="553" name="Google Shape;553;p12"/>
          <p:cNvGrpSpPr/>
          <p:nvPr/>
        </p:nvGrpSpPr>
        <p:grpSpPr>
          <a:xfrm>
            <a:off x="1154648" y="1800472"/>
            <a:ext cx="10199152" cy="4415930"/>
            <a:chOff x="-123290" y="1834"/>
            <a:chExt cx="10199152" cy="4415930"/>
          </a:xfrm>
        </p:grpSpPr>
        <p:sp>
          <p:nvSpPr>
            <p:cNvPr id="554" name="Google Shape;554;p12"/>
            <p:cNvSpPr/>
            <p:nvPr/>
          </p:nvSpPr>
          <p:spPr>
            <a:xfrm>
              <a:off x="0" y="1834"/>
              <a:ext cx="10058399" cy="929669"/>
            </a:xfrm>
            <a:prstGeom prst="roundRect">
              <a:avLst>
                <a:gd name="adj" fmla="val 10000"/>
              </a:avLst>
            </a:prstGeom>
            <a:solidFill>
              <a:srgbClr val="F6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281225" y="211010"/>
              <a:ext cx="511318" cy="51131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1073768" y="1834"/>
              <a:ext cx="8984631" cy="92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txBox="1"/>
            <p:nvPr/>
          </p:nvSpPr>
          <p:spPr>
            <a:xfrm>
              <a:off x="1073768" y="1834"/>
              <a:ext cx="8984631" cy="929669"/>
            </a:xfrm>
            <a:prstGeom prst="rect">
              <a:avLst/>
            </a:prstGeom>
            <a:noFill/>
            <a:ln>
              <a:noFill/>
            </a:ln>
          </p:spPr>
          <p:txBody>
            <a:bodyPr spcFirstLastPara="1" wrap="square" lIns="98375" tIns="98375" rIns="98375" bIns="98375"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strike="noStrike" cap="none" dirty="0">
                  <a:solidFill>
                    <a:schemeClr val="dk1"/>
                  </a:solidFill>
                  <a:latin typeface="Arial"/>
                  <a:ea typeface="Arial"/>
                  <a:cs typeface="Arial"/>
                  <a:sym typeface="Arial"/>
                </a:rPr>
                <a:t>Don’t use a form cover letter. Try to add something that customizes the letter to the application. This is particularly important in a multi-college district.</a:t>
              </a:r>
              <a:endParaRPr dirty="0"/>
            </a:p>
          </p:txBody>
        </p:sp>
        <p:sp>
          <p:nvSpPr>
            <p:cNvPr id="558" name="Google Shape;558;p12"/>
            <p:cNvSpPr/>
            <p:nvPr/>
          </p:nvSpPr>
          <p:spPr>
            <a:xfrm>
              <a:off x="0" y="1163921"/>
              <a:ext cx="10058399" cy="929669"/>
            </a:xfrm>
            <a:prstGeom prst="roundRect">
              <a:avLst>
                <a:gd name="adj" fmla="val 10000"/>
              </a:avLst>
            </a:prstGeom>
            <a:solidFill>
              <a:srgbClr val="F6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281225" y="1373097"/>
              <a:ext cx="511318" cy="51131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1073768" y="1163921"/>
              <a:ext cx="8984631" cy="92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txBox="1"/>
            <p:nvPr/>
          </p:nvSpPr>
          <p:spPr>
            <a:xfrm>
              <a:off x="1073768" y="1163921"/>
              <a:ext cx="8984631" cy="929669"/>
            </a:xfrm>
            <a:prstGeom prst="rect">
              <a:avLst/>
            </a:prstGeom>
            <a:noFill/>
            <a:ln>
              <a:noFill/>
            </a:ln>
          </p:spPr>
          <p:txBody>
            <a:bodyPr spcFirstLastPara="1" wrap="square" lIns="98375" tIns="98375" rIns="98375" bIns="98375"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strike="noStrike" cap="none">
                  <a:solidFill>
                    <a:schemeClr val="dk1"/>
                  </a:solidFill>
                  <a:latin typeface="Arial"/>
                  <a:ea typeface="Arial"/>
                  <a:cs typeface="Arial"/>
                  <a:sym typeface="Arial"/>
                </a:rPr>
                <a:t>Don’t include the name of the wrong college in any of your materials.</a:t>
              </a:r>
              <a:endParaRPr/>
            </a:p>
          </p:txBody>
        </p:sp>
        <p:sp>
          <p:nvSpPr>
            <p:cNvPr id="564" name="Google Shape;564;p12"/>
            <p:cNvSpPr/>
            <p:nvPr/>
          </p:nvSpPr>
          <p:spPr>
            <a:xfrm>
              <a:off x="1073768" y="2326008"/>
              <a:ext cx="8984631" cy="92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123290" y="2418478"/>
              <a:ext cx="10058399" cy="929669"/>
            </a:xfrm>
            <a:prstGeom prst="roundRect">
              <a:avLst>
                <a:gd name="adj" fmla="val 10000"/>
              </a:avLst>
            </a:prstGeom>
            <a:solidFill>
              <a:srgbClr val="F6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185054" y="2535183"/>
              <a:ext cx="511318" cy="51131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1073768" y="3488095"/>
              <a:ext cx="8984631" cy="92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txBox="1"/>
            <p:nvPr/>
          </p:nvSpPr>
          <p:spPr>
            <a:xfrm>
              <a:off x="1091231" y="2420404"/>
              <a:ext cx="8984631" cy="929669"/>
            </a:xfrm>
            <a:prstGeom prst="rect">
              <a:avLst/>
            </a:prstGeom>
            <a:noFill/>
            <a:ln>
              <a:noFill/>
            </a:ln>
          </p:spPr>
          <p:txBody>
            <a:bodyPr spcFirstLastPara="1" wrap="square" lIns="98375" tIns="98375" rIns="98375" bIns="98375"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strike="noStrike" cap="none" dirty="0">
                  <a:solidFill>
                    <a:schemeClr val="dk1"/>
                  </a:solidFill>
                  <a:latin typeface="Arial"/>
                  <a:ea typeface="Arial"/>
                  <a:cs typeface="Arial"/>
                  <a:sym typeface="Arial"/>
                </a:rPr>
                <a:t>Don’t just restate your work history in the cover letter. The letter should tell your story, not just list your experience.</a:t>
              </a:r>
              <a:endParaRPr dirty="0"/>
            </a:p>
          </p:txBody>
        </p:sp>
      </p:grpSp>
      <p:sp>
        <p:nvSpPr>
          <p:cNvPr id="570" name="Google Shape;570;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599"/>
        <p:cNvGrpSpPr/>
        <p:nvPr/>
      </p:nvGrpSpPr>
      <p:grpSpPr>
        <a:xfrm>
          <a:off x="0" y="0"/>
          <a:ext cx="0" cy="0"/>
          <a:chOff x="0" y="0"/>
          <a:chExt cx="0" cy="0"/>
        </a:xfrm>
      </p:grpSpPr>
      <p:sp>
        <p:nvSpPr>
          <p:cNvPr id="600" name="Google Shape;600;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dirty="0"/>
              <a:t>Tips for Success</a:t>
            </a:r>
            <a:endParaRPr b="1" dirty="0"/>
          </a:p>
        </p:txBody>
      </p:sp>
      <p:sp>
        <p:nvSpPr>
          <p:cNvPr id="601" name="Google Shape;601;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None/>
            </a:pPr>
            <a:fld id="{00000000-1234-1234-1234-123412341234}" type="slidenum">
              <a:rPr lang="en-US"/>
              <a:t>11</a:t>
            </a:fld>
            <a:endParaRPr/>
          </a:p>
        </p:txBody>
      </p:sp>
      <p:sp>
        <p:nvSpPr>
          <p:cNvPr id="602" name="Google Shape;602;p16"/>
          <p:cNvSpPr txBox="1">
            <a:spLocks noGrp="1"/>
          </p:cNvSpPr>
          <p:nvPr>
            <p:ph type="body" idx="1"/>
          </p:nvPr>
        </p:nvSpPr>
        <p:spPr>
          <a:xfrm>
            <a:off x="1277650" y="2301410"/>
            <a:ext cx="10058400" cy="39165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t>Use the similar language in your cover letter as on the job description. </a:t>
            </a:r>
            <a:endParaRPr dirty="0"/>
          </a:p>
          <a:p>
            <a:pPr marL="228600" lvl="0" indent="-228600" algn="l" rtl="0">
              <a:lnSpc>
                <a:spcPct val="90000"/>
              </a:lnSpc>
              <a:spcBef>
                <a:spcPts val="1000"/>
              </a:spcBef>
              <a:spcAft>
                <a:spcPts val="0"/>
              </a:spcAft>
              <a:buClr>
                <a:srgbClr val="404040"/>
              </a:buClr>
              <a:buSzPts val="2400"/>
              <a:buChar char="•"/>
            </a:pPr>
            <a:r>
              <a:rPr lang="en-US" dirty="0"/>
              <a:t>Apply for what the college is asking for, not what you want. </a:t>
            </a:r>
            <a:endParaRPr dirty="0"/>
          </a:p>
          <a:p>
            <a:pPr marL="228600" lvl="0" indent="-228600" algn="l" rtl="0">
              <a:lnSpc>
                <a:spcPct val="90000"/>
              </a:lnSpc>
              <a:spcBef>
                <a:spcPts val="1000"/>
              </a:spcBef>
              <a:spcAft>
                <a:spcPts val="0"/>
              </a:spcAft>
              <a:buClr>
                <a:srgbClr val="404040"/>
              </a:buClr>
              <a:buSzPts val="2400"/>
              <a:buChar char="•"/>
            </a:pPr>
            <a:r>
              <a:rPr lang="en-US" dirty="0"/>
              <a:t>Focus on the “behind the scenes” of teaching – legislative fronts, online learning, and field impact.</a:t>
            </a:r>
          </a:p>
          <a:p>
            <a:pPr marL="0" lvl="0" indent="0" algn="l" rtl="0">
              <a:lnSpc>
                <a:spcPct val="90000"/>
              </a:lnSpc>
              <a:spcBef>
                <a:spcPts val="1000"/>
              </a:spcBef>
              <a:spcAft>
                <a:spcPts val="0"/>
              </a:spcAft>
              <a:buClr>
                <a:srgbClr val="404040"/>
              </a:buClr>
              <a:buSzPts val="24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9"/>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br>
              <a:rPr lang="en-US" sz="1200" dirty="0"/>
            </a:br>
            <a:r>
              <a:rPr lang="en-US" sz="1200" dirty="0"/>
              <a:t>	</a:t>
            </a:r>
            <a:br>
              <a:rPr lang="en-US" sz="1200" dirty="0"/>
            </a:br>
            <a:r>
              <a:rPr lang="en-US" b="1" dirty="0"/>
              <a:t>Preparing for the Moment</a:t>
            </a:r>
            <a:br>
              <a:rPr lang="en-US" sz="1200" dirty="0"/>
            </a:br>
            <a:br>
              <a:rPr lang="en-US" sz="1200" dirty="0"/>
            </a:br>
            <a:endParaRPr lang="en-US" sz="1200" dirty="0"/>
          </a:p>
        </p:txBody>
      </p:sp>
      <p:sp>
        <p:nvSpPr>
          <p:cNvPr id="403" name="Google Shape;403;p9"/>
          <p:cNvSpPr txBox="1">
            <a:spLocks noGrp="1"/>
          </p:cNvSpPr>
          <p:nvPr>
            <p:ph type="body" idx="1"/>
          </p:nvPr>
        </p:nvSpPr>
        <p:spPr>
          <a:xfrm>
            <a:off x="1277650" y="2147299"/>
            <a:ext cx="4922537" cy="4042364"/>
          </a:xfrm>
        </p:spPr>
        <p:txBody>
          <a:bodyPr spcFirstLastPara="1" wrap="square" lIns="91425" tIns="45700" rIns="91425" bIns="45700" anchor="t" anchorCtr="0">
            <a:normAutofit/>
          </a:bodyPr>
          <a:lstStyle/>
          <a:p>
            <a:pPr marL="292100" lvl="0" indent="-298450" rtl="0">
              <a:spcBef>
                <a:spcPts val="0"/>
              </a:spcBef>
              <a:spcAft>
                <a:spcPts val="0"/>
              </a:spcAft>
              <a:buClr>
                <a:schemeClr val="dk2"/>
              </a:buClr>
              <a:buSzPts val="1900"/>
              <a:buFont typeface="Arial"/>
              <a:buChar char="•"/>
            </a:pPr>
            <a:r>
              <a:rPr lang="en-US" sz="2800" dirty="0"/>
              <a:t>Research the institution.</a:t>
            </a:r>
          </a:p>
          <a:p>
            <a:pPr marL="292100" lvl="0" indent="-298450" rtl="0">
              <a:spcBef>
                <a:spcPts val="0"/>
              </a:spcBef>
              <a:spcAft>
                <a:spcPts val="0"/>
              </a:spcAft>
              <a:buClr>
                <a:schemeClr val="dk2"/>
              </a:buClr>
              <a:buSzPts val="1900"/>
              <a:buFont typeface="Arial"/>
              <a:buChar char="•"/>
            </a:pPr>
            <a:r>
              <a:rPr lang="en-US" sz="2800" dirty="0"/>
              <a:t>Ask for letters of recommendation.</a:t>
            </a:r>
          </a:p>
          <a:p>
            <a:pPr marL="292100" lvl="0" indent="-298450" rtl="0">
              <a:spcBef>
                <a:spcPts val="0"/>
              </a:spcBef>
              <a:spcAft>
                <a:spcPts val="0"/>
              </a:spcAft>
              <a:buClr>
                <a:schemeClr val="dk2"/>
              </a:buClr>
              <a:buSzPts val="1900"/>
              <a:buFont typeface="Arial"/>
              <a:buChar char="•"/>
            </a:pPr>
            <a:r>
              <a:rPr lang="en-US" sz="2800" dirty="0"/>
              <a:t>Ask for references.</a:t>
            </a:r>
          </a:p>
          <a:p>
            <a:pPr marL="292100" lvl="0" indent="-298450" rtl="0">
              <a:spcBef>
                <a:spcPts val="0"/>
              </a:spcBef>
              <a:spcAft>
                <a:spcPts val="0"/>
              </a:spcAft>
              <a:buClr>
                <a:schemeClr val="dk2"/>
              </a:buClr>
              <a:buSzPts val="1900"/>
              <a:buFont typeface="Arial"/>
              <a:buChar char="•"/>
            </a:pPr>
            <a:r>
              <a:rPr lang="en-US" sz="2800" dirty="0"/>
              <a:t>Build your professional network; use your network.</a:t>
            </a:r>
          </a:p>
          <a:p>
            <a:pPr marL="292100" lvl="0" indent="-298450" rtl="0">
              <a:spcBef>
                <a:spcPts val="0"/>
              </a:spcBef>
              <a:spcAft>
                <a:spcPts val="0"/>
              </a:spcAft>
              <a:buClr>
                <a:schemeClr val="dk2"/>
              </a:buClr>
              <a:buSzPts val="1900"/>
              <a:buFont typeface="Arial"/>
              <a:buChar char="•"/>
            </a:pPr>
            <a:r>
              <a:rPr lang="en-US" sz="2800" dirty="0"/>
              <a:t>Be confident.</a:t>
            </a:r>
          </a:p>
          <a:p>
            <a:pPr marL="342900" lvl="0" indent="-190500" rtl="0">
              <a:spcBef>
                <a:spcPts val="1000"/>
              </a:spcBef>
              <a:spcAft>
                <a:spcPts val="0"/>
              </a:spcAft>
              <a:buClr>
                <a:srgbClr val="404040"/>
              </a:buClr>
              <a:buSzPts val="2400"/>
              <a:buFont typeface="Arial"/>
              <a:buNone/>
            </a:pPr>
            <a:endParaRPr lang="en-US" sz="2000" dirty="0"/>
          </a:p>
        </p:txBody>
      </p:sp>
      <p:sp>
        <p:nvSpPr>
          <p:cNvPr id="89" name="Text Placeholder 3">
            <a:extLst>
              <a:ext uri="{FF2B5EF4-FFF2-40B4-BE49-F238E27FC236}">
                <a16:creationId xmlns:a16="http://schemas.microsoft.com/office/drawing/2014/main" id="{FB3F52E1-3FB7-4917-8DA9-17B0F08DEAEA}"/>
              </a:ext>
            </a:extLst>
          </p:cNvPr>
          <p:cNvSpPr>
            <a:spLocks noGrp="1"/>
          </p:cNvSpPr>
          <p:nvPr>
            <p:ph type="body" idx="2"/>
          </p:nvPr>
        </p:nvSpPr>
        <p:spPr>
          <a:xfrm>
            <a:off x="6388259" y="2147297"/>
            <a:ext cx="4948881" cy="4042365"/>
          </a:xfrm>
        </p:spPr>
        <p:txBody>
          <a:bodyPr/>
          <a:lstStyle/>
          <a:p>
            <a:pPr marL="292100" lvl="0" indent="-298450" rtl="0">
              <a:spcBef>
                <a:spcPts val="0"/>
              </a:spcBef>
              <a:spcAft>
                <a:spcPts val="0"/>
              </a:spcAft>
              <a:buClr>
                <a:schemeClr val="dk2"/>
              </a:buClr>
              <a:buSzPts val="1900"/>
              <a:buFont typeface="Arial"/>
              <a:buChar char="•"/>
            </a:pPr>
            <a:r>
              <a:rPr lang="en-US" sz="2800" dirty="0"/>
              <a:t>Review your work history.</a:t>
            </a:r>
          </a:p>
          <a:p>
            <a:pPr marL="292100" lvl="0" indent="-298450" rtl="0">
              <a:spcBef>
                <a:spcPts val="0"/>
              </a:spcBef>
              <a:spcAft>
                <a:spcPts val="0"/>
              </a:spcAft>
              <a:buClr>
                <a:schemeClr val="dk2"/>
              </a:buClr>
              <a:buSzPts val="1900"/>
              <a:buFont typeface="Arial"/>
              <a:buChar char="•"/>
            </a:pPr>
            <a:r>
              <a:rPr lang="en-US" sz="2800" dirty="0"/>
              <a:t>Know what you know; know what you don’t know (where are your gaps).</a:t>
            </a:r>
          </a:p>
          <a:p>
            <a:pPr marL="292100" lvl="0" indent="-298450" rtl="0">
              <a:spcBef>
                <a:spcPts val="0"/>
              </a:spcBef>
              <a:spcAft>
                <a:spcPts val="0"/>
              </a:spcAft>
              <a:buClr>
                <a:schemeClr val="dk2"/>
              </a:buClr>
              <a:buSzPts val="1900"/>
              <a:buFont typeface="Arial"/>
              <a:buChar char="•"/>
            </a:pPr>
            <a:r>
              <a:rPr lang="en-US" sz="2800" dirty="0"/>
              <a:t>Learn what it means to be a full-time faculty member.</a:t>
            </a:r>
          </a:p>
          <a:p>
            <a:pPr marL="292100" lvl="0" indent="-298450" rtl="0">
              <a:spcBef>
                <a:spcPts val="0"/>
              </a:spcBef>
              <a:spcAft>
                <a:spcPts val="0"/>
              </a:spcAft>
              <a:buClr>
                <a:schemeClr val="dk2"/>
              </a:buClr>
              <a:buSzPts val="1900"/>
              <a:buFont typeface="Arial"/>
              <a:buChar char="•"/>
            </a:pPr>
            <a:r>
              <a:rPr lang="en-US" sz="2800" dirty="0"/>
              <a:t>Document your successes.</a:t>
            </a:r>
          </a:p>
          <a:p>
            <a:pPr marL="292100" lvl="0" indent="-298450" rtl="0">
              <a:spcBef>
                <a:spcPts val="0"/>
              </a:spcBef>
              <a:spcAft>
                <a:spcPts val="0"/>
              </a:spcAft>
              <a:buClr>
                <a:schemeClr val="dk2"/>
              </a:buClr>
              <a:buSzPts val="1900"/>
              <a:buFont typeface="Arial"/>
              <a:buChar char="•"/>
            </a:pPr>
            <a:r>
              <a:rPr lang="en-US" sz="2800" dirty="0"/>
              <a:t>Fail wisely.</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04" name="Google Shape;404;p9"/>
          <p:cNvSpPr txBox="1">
            <a:spLocks noGrp="1"/>
          </p:cNvSpPr>
          <p:nvPr>
            <p:ph type="sldNum" idx="12"/>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12</a:t>
            </a:fld>
            <a:endParaRPr lang="en-US"/>
          </a:p>
        </p:txBody>
      </p:sp>
    </p:spTree>
    <p:extLst>
      <p:ext uri="{BB962C8B-B14F-4D97-AF65-F5344CB8AC3E}">
        <p14:creationId xmlns:p14="http://schemas.microsoft.com/office/powerpoint/2010/main" val="106071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10e5c736f8_1_0"/>
          <p:cNvSpPr txBox="1">
            <a:spLocks noGrp="1"/>
          </p:cNvSpPr>
          <p:nvPr>
            <p:ph type="title"/>
          </p:nvPr>
        </p:nvSpPr>
        <p:spPr>
          <a:xfrm>
            <a:off x="2054087" y="403412"/>
            <a:ext cx="9299700" cy="1685700"/>
          </a:xfrm>
          <a:prstGeom prst="rect">
            <a:avLst/>
          </a:prstGeom>
        </p:spPr>
        <p:txBody>
          <a:bodyPr spcFirstLastPara="1" wrap="square" lIns="91425" tIns="45700" rIns="91425" bIns="45700" anchor="ctr" anchorCtr="0">
            <a:normAutofit/>
          </a:bodyPr>
          <a:lstStyle/>
          <a:p>
            <a:pPr marL="533400" lvl="1" algn="l" rtl="0">
              <a:spcBef>
                <a:spcPts val="500"/>
              </a:spcBef>
              <a:spcAft>
                <a:spcPts val="0"/>
              </a:spcAft>
              <a:buClr>
                <a:srgbClr val="404040"/>
              </a:buClr>
              <a:buSzPts val="2400"/>
            </a:pPr>
            <a:r>
              <a:rPr lang="en-US" sz="3600" b="1" dirty="0">
                <a:solidFill>
                  <a:schemeClr val="bg2"/>
                </a:solidFill>
                <a:latin typeface="Palatino Linotype" panose="02040502050505030304" pitchFamily="18" charset="0"/>
                <a:ea typeface="Arial"/>
                <a:cs typeface="Arial"/>
                <a:sym typeface="Arial"/>
              </a:rPr>
              <a:t>Preparing the Application - Resume </a:t>
            </a:r>
            <a:endParaRPr sz="3600" b="1" dirty="0">
              <a:solidFill>
                <a:schemeClr val="bg2"/>
              </a:solidFill>
              <a:latin typeface="Palatino Linotype" panose="02040502050505030304" pitchFamily="18" charset="0"/>
            </a:endParaRPr>
          </a:p>
        </p:txBody>
      </p:sp>
      <p:sp>
        <p:nvSpPr>
          <p:cNvPr id="419" name="Google Shape;419;g110e5c736f8_1_0"/>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533400" lvl="1" indent="0" algn="l" rtl="0">
              <a:spcBef>
                <a:spcPts val="500"/>
              </a:spcBef>
              <a:spcAft>
                <a:spcPts val="0"/>
              </a:spcAft>
              <a:buSzPts val="2400"/>
              <a:buNone/>
            </a:pPr>
            <a:r>
              <a:rPr lang="en-US" b="1" dirty="0"/>
              <a:t>Keys to Developing the Resume/CV</a:t>
            </a:r>
            <a:r>
              <a:rPr lang="en-US" dirty="0"/>
              <a:t>:</a:t>
            </a:r>
            <a:endParaRPr dirty="0"/>
          </a:p>
          <a:p>
            <a:pPr lvl="1" algn="l" rtl="0">
              <a:spcBef>
                <a:spcPts val="0"/>
              </a:spcBef>
              <a:spcAft>
                <a:spcPts val="0"/>
              </a:spcAft>
              <a:buSzPts val="2400"/>
              <a:buFont typeface="Arial" panose="020B0604020202020204" pitchFamily="34" charset="0"/>
              <a:buChar char="•"/>
            </a:pPr>
            <a:r>
              <a:rPr lang="en-US" dirty="0"/>
              <a:t>Tailor-made for job posting.</a:t>
            </a:r>
            <a:endParaRPr dirty="0"/>
          </a:p>
          <a:p>
            <a:pPr lvl="1" algn="l" rtl="0">
              <a:spcBef>
                <a:spcPts val="0"/>
              </a:spcBef>
              <a:spcAft>
                <a:spcPts val="0"/>
              </a:spcAft>
              <a:buSzPts val="2400"/>
              <a:buFont typeface="Arial" panose="020B0604020202020204" pitchFamily="34" charset="0"/>
              <a:buChar char="•"/>
            </a:pPr>
            <a:r>
              <a:rPr lang="en-US" dirty="0"/>
              <a:t>Map out key responsibilities and duties and compare with what you have or are missing.</a:t>
            </a:r>
            <a:endParaRPr dirty="0"/>
          </a:p>
          <a:p>
            <a:pPr lvl="1" algn="l" rtl="0">
              <a:spcBef>
                <a:spcPts val="0"/>
              </a:spcBef>
              <a:spcAft>
                <a:spcPts val="0"/>
              </a:spcAft>
              <a:buSzPts val="2400"/>
              <a:buFont typeface="Arial" panose="020B0604020202020204" pitchFamily="34" charset="0"/>
              <a:buChar char="•"/>
            </a:pPr>
            <a:r>
              <a:rPr lang="en-US" dirty="0"/>
              <a:t>Don’t include everything in the resume--keep some examples for the cover letter.</a:t>
            </a:r>
            <a:endParaRPr dirty="0"/>
          </a:p>
          <a:p>
            <a:pPr lvl="1" algn="l" rtl="0">
              <a:spcBef>
                <a:spcPts val="0"/>
              </a:spcBef>
              <a:spcAft>
                <a:spcPts val="0"/>
              </a:spcAft>
              <a:buSzPts val="2400"/>
              <a:buFont typeface="Arial" panose="020B0604020202020204" pitchFamily="34" charset="0"/>
              <a:buChar char="•"/>
            </a:pPr>
            <a:r>
              <a:rPr lang="en-US" dirty="0"/>
              <a:t>Not just action words; use result-oriented phrases; show results, too.</a:t>
            </a:r>
            <a:endParaRPr dirty="0"/>
          </a:p>
          <a:p>
            <a:pPr lvl="1" algn="l" rtl="0">
              <a:spcBef>
                <a:spcPts val="0"/>
              </a:spcBef>
              <a:spcAft>
                <a:spcPts val="0"/>
              </a:spcAft>
              <a:buSzPts val="2400"/>
              <a:buFont typeface="Arial" panose="020B0604020202020204" pitchFamily="34" charset="0"/>
              <a:buChar char="•"/>
            </a:pPr>
            <a:r>
              <a:rPr lang="en-US" dirty="0"/>
              <a:t>Revise; show peers.</a:t>
            </a:r>
            <a:endParaRPr dirty="0"/>
          </a:p>
          <a:p>
            <a:pPr lvl="1" algn="l" rtl="0">
              <a:spcBef>
                <a:spcPts val="0"/>
              </a:spcBef>
              <a:spcAft>
                <a:spcPts val="0"/>
              </a:spcAft>
              <a:buSzPts val="2400"/>
              <a:buFont typeface="Arial" panose="020B0604020202020204" pitchFamily="34" charset="0"/>
              <a:buChar char="•"/>
            </a:pPr>
            <a:r>
              <a:rPr lang="en-US" dirty="0"/>
              <a:t>Take the approach that fits your current self-summary of skills first.</a:t>
            </a:r>
            <a:endParaRPr dirty="0"/>
          </a:p>
          <a:p>
            <a:pPr marL="1016000" lvl="2" indent="0" algn="l" rtl="0">
              <a:spcBef>
                <a:spcPts val="0"/>
              </a:spcBef>
              <a:spcAft>
                <a:spcPts val="0"/>
              </a:spcAft>
              <a:buSzPts val="2000"/>
              <a:buNone/>
            </a:pPr>
            <a:endParaRPr dirty="0"/>
          </a:p>
        </p:txBody>
      </p:sp>
      <p:sp>
        <p:nvSpPr>
          <p:cNvPr id="420" name="Google Shape;420;g110e5c736f8_1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10e5c736f8_1_9"/>
          <p:cNvSpPr txBox="1">
            <a:spLocks noGrp="1"/>
          </p:cNvSpPr>
          <p:nvPr>
            <p:ph type="title"/>
          </p:nvPr>
        </p:nvSpPr>
        <p:spPr>
          <a:xfrm>
            <a:off x="2054087" y="403412"/>
            <a:ext cx="9299700" cy="1685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r>
              <a:rPr lang="en-US" b="1" dirty="0">
                <a:solidFill>
                  <a:schemeClr val="bg2"/>
                </a:solidFill>
                <a:latin typeface="Palatino Linotype" panose="02040502050505030304" pitchFamily="18" charset="0"/>
                <a:ea typeface="Arial"/>
                <a:cs typeface="Arial"/>
                <a:sym typeface="Arial"/>
              </a:rPr>
              <a:t>Cover Letter</a:t>
            </a:r>
            <a:endParaRPr b="1" dirty="0">
              <a:solidFill>
                <a:schemeClr val="bg2"/>
              </a:solidFill>
              <a:latin typeface="Palatino Linotype" panose="02040502050505030304" pitchFamily="18" charset="0"/>
            </a:endParaRPr>
          </a:p>
        </p:txBody>
      </p:sp>
      <p:sp>
        <p:nvSpPr>
          <p:cNvPr id="427" name="Google Shape;427;g110e5c736f8_1_9"/>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342900" indent="-342900">
              <a:buFont typeface="Arial" panose="020B0604020202020204" pitchFamily="34" charset="0"/>
              <a:buChar char="•"/>
            </a:pPr>
            <a:r>
              <a:rPr lang="en-US" dirty="0"/>
              <a:t>Tailor-made for job posting.</a:t>
            </a:r>
          </a:p>
          <a:p>
            <a:pPr marL="342900" lvl="0" indent="-342900" algn="l" rtl="0">
              <a:spcBef>
                <a:spcPts val="1000"/>
              </a:spcBef>
              <a:spcAft>
                <a:spcPts val="0"/>
              </a:spcAft>
              <a:buFont typeface="Arial" panose="020B0604020202020204" pitchFamily="34" charset="0"/>
              <a:buChar char="•"/>
            </a:pPr>
            <a:r>
              <a:rPr lang="en-US" dirty="0"/>
              <a:t>Thread through a theme (e.g., inclusion or equity focus, then build that throughout the cover letter and show this through examples).</a:t>
            </a:r>
            <a:endParaRPr dirty="0"/>
          </a:p>
          <a:p>
            <a:pPr marL="342900" lvl="0" indent="-342900" algn="l" rtl="0">
              <a:spcBef>
                <a:spcPts val="1000"/>
              </a:spcBef>
              <a:spcAft>
                <a:spcPts val="0"/>
              </a:spcAft>
              <a:buFont typeface="Arial" panose="020B0604020202020204" pitchFamily="34" charset="0"/>
              <a:buChar char="•"/>
            </a:pPr>
            <a:r>
              <a:rPr lang="en-US" dirty="0"/>
              <a:t>Topics to expand in the cover letter: </a:t>
            </a:r>
            <a:endParaRPr dirty="0"/>
          </a:p>
          <a:p>
            <a:pPr marL="800100" lvl="1" indent="-342900">
              <a:spcBef>
                <a:spcPts val="1000"/>
              </a:spcBef>
              <a:buFont typeface="Arial" panose="020B0604020202020204" pitchFamily="34" charset="0"/>
              <a:buChar char="•"/>
            </a:pPr>
            <a:r>
              <a:rPr lang="en-US" dirty="0"/>
              <a:t>DEI initiatives</a:t>
            </a:r>
          </a:p>
          <a:p>
            <a:pPr marL="800100" lvl="1" indent="-342900">
              <a:spcBef>
                <a:spcPts val="1000"/>
              </a:spcBef>
              <a:buFont typeface="Arial" panose="020B0604020202020204" pitchFamily="34" charset="0"/>
              <a:buChar char="•"/>
            </a:pPr>
            <a:r>
              <a:rPr lang="en-US" dirty="0"/>
              <a:t>Technology and online teaching</a:t>
            </a:r>
          </a:p>
          <a:p>
            <a:pPr marL="800100" lvl="1" indent="-342900">
              <a:spcBef>
                <a:spcPts val="1000"/>
              </a:spcBef>
              <a:buFont typeface="Arial" panose="020B0604020202020204" pitchFamily="34" charset="0"/>
              <a:buChar char="•"/>
            </a:pPr>
            <a:r>
              <a:rPr lang="en-US" dirty="0"/>
              <a:t>Professional development</a:t>
            </a:r>
          </a:p>
          <a:p>
            <a:pPr marL="800100" lvl="1" indent="-342900">
              <a:spcBef>
                <a:spcPts val="1000"/>
              </a:spcBef>
              <a:buFont typeface="Arial" panose="020B0604020202020204" pitchFamily="34" charset="0"/>
              <a:buChar char="•"/>
            </a:pPr>
            <a:r>
              <a:rPr lang="en-US" dirty="0"/>
              <a:t>Community involvement</a:t>
            </a:r>
            <a:endParaRPr dirty="0"/>
          </a:p>
        </p:txBody>
      </p:sp>
      <p:sp>
        <p:nvSpPr>
          <p:cNvPr id="428" name="Google Shape;428;g110e5c736f8_1_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10e5c736f8_1_180"/>
          <p:cNvSpPr txBox="1">
            <a:spLocks noGrp="1"/>
          </p:cNvSpPr>
          <p:nvPr>
            <p:ph type="title"/>
          </p:nvPr>
        </p:nvSpPr>
        <p:spPr>
          <a:xfrm>
            <a:off x="2054087" y="403412"/>
            <a:ext cx="92997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Teaching Philosophy</a:t>
            </a:r>
            <a:endParaRPr b="1" dirty="0"/>
          </a:p>
        </p:txBody>
      </p:sp>
      <p:sp>
        <p:nvSpPr>
          <p:cNvPr id="435" name="Google Shape;435;g110e5c736f8_1_180"/>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Font typeface="Arial" panose="020B0604020202020204" pitchFamily="34" charset="0"/>
              <a:buChar char="•"/>
            </a:pPr>
            <a:r>
              <a:rPr lang="en-US" b="1" dirty="0"/>
              <a:t>Center student success </a:t>
            </a:r>
            <a:r>
              <a:rPr lang="en-US" dirty="0"/>
              <a:t>as a foundation of your philosophy.</a:t>
            </a:r>
            <a:endParaRPr dirty="0"/>
          </a:p>
          <a:p>
            <a:pPr marL="457200" lvl="0" indent="-381000" algn="l" rtl="0">
              <a:spcBef>
                <a:spcPts val="0"/>
              </a:spcBef>
              <a:spcAft>
                <a:spcPts val="0"/>
              </a:spcAft>
              <a:buSzPts val="2400"/>
              <a:buFont typeface="Arial" panose="020B0604020202020204" pitchFamily="34" charset="0"/>
              <a:buChar char="•"/>
            </a:pPr>
            <a:r>
              <a:rPr lang="en-US" dirty="0"/>
              <a:t>Review the </a:t>
            </a:r>
            <a:r>
              <a:rPr lang="en-US" b="1" dirty="0"/>
              <a:t>knowledge, skills, and abilities </a:t>
            </a:r>
            <a:r>
              <a:rPr lang="en-US" dirty="0"/>
              <a:t>in the </a:t>
            </a:r>
            <a:r>
              <a:rPr lang="en-US" b="1" dirty="0"/>
              <a:t>job description </a:t>
            </a:r>
            <a:r>
              <a:rPr lang="en-US" dirty="0"/>
              <a:t>and infuse those elements in your teaching philosophy. </a:t>
            </a:r>
            <a:endParaRPr dirty="0"/>
          </a:p>
          <a:p>
            <a:pPr marL="457200" lvl="0" indent="-381000" algn="l" rtl="0">
              <a:spcBef>
                <a:spcPts val="0"/>
              </a:spcBef>
              <a:spcAft>
                <a:spcPts val="0"/>
              </a:spcAft>
              <a:buSzPts val="2400"/>
              <a:buFont typeface="Arial" panose="020B0604020202020204" pitchFamily="34" charset="0"/>
              <a:buChar char="•"/>
            </a:pPr>
            <a:r>
              <a:rPr lang="en-US" dirty="0"/>
              <a:t>Build a theme throughout the philosophy that describes that you </a:t>
            </a:r>
            <a:r>
              <a:rPr lang="en-US" b="1" dirty="0"/>
              <a:t>authentically believe </a:t>
            </a:r>
            <a:r>
              <a:rPr lang="en-US" dirty="0"/>
              <a:t>and </a:t>
            </a:r>
            <a:r>
              <a:rPr lang="en-US" b="1" dirty="0"/>
              <a:t>actualize diversity, equity-mindedness, and inclusion </a:t>
            </a:r>
            <a:r>
              <a:rPr lang="en-US" dirty="0"/>
              <a:t>into learning spaces.</a:t>
            </a:r>
            <a:endParaRPr dirty="0"/>
          </a:p>
          <a:p>
            <a:pPr marL="457200" lvl="0" indent="-381000" algn="l" rtl="0">
              <a:spcBef>
                <a:spcPts val="0"/>
              </a:spcBef>
              <a:spcAft>
                <a:spcPts val="0"/>
              </a:spcAft>
              <a:buSzPts val="2400"/>
              <a:buFont typeface="Arial" panose="020B0604020202020204" pitchFamily="34" charset="0"/>
              <a:buChar char="•"/>
            </a:pPr>
            <a:r>
              <a:rPr lang="en-US" dirty="0"/>
              <a:t>Consider adding in </a:t>
            </a:r>
            <a:r>
              <a:rPr lang="en-US" b="1" dirty="0"/>
              <a:t>praxis and theories </a:t>
            </a:r>
            <a:r>
              <a:rPr lang="en-US" dirty="0"/>
              <a:t>from your </a:t>
            </a:r>
            <a:r>
              <a:rPr lang="en-US" b="1" dirty="0"/>
              <a:t>discipline</a:t>
            </a:r>
            <a:r>
              <a:rPr lang="en-US" dirty="0"/>
              <a:t> (e.g., ESL–engaging total physical response, task-based learning).</a:t>
            </a:r>
            <a:endParaRPr dirty="0"/>
          </a:p>
        </p:txBody>
      </p:sp>
      <p:sp>
        <p:nvSpPr>
          <p:cNvPr id="436" name="Google Shape;436;g110e5c736f8_1_18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10e5c736f8_1_187"/>
          <p:cNvSpPr txBox="1">
            <a:spLocks noGrp="1"/>
          </p:cNvSpPr>
          <p:nvPr>
            <p:ph type="title"/>
          </p:nvPr>
        </p:nvSpPr>
        <p:spPr>
          <a:xfrm>
            <a:off x="2054087" y="403412"/>
            <a:ext cx="92997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Diversity Statement</a:t>
            </a:r>
            <a:endParaRPr b="1" dirty="0"/>
          </a:p>
        </p:txBody>
      </p:sp>
      <p:sp>
        <p:nvSpPr>
          <p:cNvPr id="443" name="Google Shape;443;g110e5c736f8_1_187"/>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1200"/>
              </a:spcAft>
              <a:buSzPts val="2400"/>
              <a:buChar char="●"/>
            </a:pPr>
            <a:r>
              <a:rPr lang="en-US" dirty="0"/>
              <a:t>Find the college’s mission, vision, and diversity statement and use that as a springboard.</a:t>
            </a:r>
            <a:endParaRPr dirty="0"/>
          </a:p>
          <a:p>
            <a:pPr marL="457200" lvl="0" indent="-381000" algn="l" rtl="0">
              <a:spcBef>
                <a:spcPts val="0"/>
              </a:spcBef>
              <a:spcAft>
                <a:spcPts val="0"/>
              </a:spcAft>
              <a:buSzPts val="2400"/>
              <a:buChar char="●"/>
            </a:pPr>
            <a:r>
              <a:rPr lang="en-US" dirty="0"/>
              <a:t>Build on how you have actualized DEI and antiracism in your work, both in the community and in courses/teaching.</a:t>
            </a:r>
            <a:endParaRPr dirty="0"/>
          </a:p>
          <a:p>
            <a:pPr marL="914400" lvl="1" indent="-381000" algn="l" rtl="0">
              <a:spcBef>
                <a:spcPts val="0"/>
              </a:spcBef>
              <a:spcAft>
                <a:spcPts val="0"/>
              </a:spcAft>
              <a:buSzPts val="2400"/>
              <a:buChar char="○"/>
            </a:pPr>
            <a:r>
              <a:rPr lang="en-US" dirty="0"/>
              <a:t>Use concrete examples of student successes in your classroom.</a:t>
            </a:r>
            <a:endParaRPr dirty="0"/>
          </a:p>
          <a:p>
            <a:pPr marL="914400" lvl="1" indent="-381000" algn="l" rtl="0">
              <a:spcBef>
                <a:spcPts val="0"/>
              </a:spcBef>
              <a:spcAft>
                <a:spcPts val="0"/>
              </a:spcAft>
              <a:buSzPts val="2400"/>
              <a:buChar char="○"/>
            </a:pPr>
            <a:r>
              <a:rPr lang="en-US" dirty="0"/>
              <a:t>Elaborate on your work with racially diverse and historically marginalized groups.</a:t>
            </a:r>
            <a:endParaRPr dirty="0"/>
          </a:p>
          <a:p>
            <a:pPr marL="914400" lvl="1" indent="-381000" algn="l" rtl="0">
              <a:spcBef>
                <a:spcPts val="0"/>
              </a:spcBef>
              <a:spcAft>
                <a:spcPts val="0"/>
              </a:spcAft>
              <a:buSzPts val="2400"/>
              <a:buChar char="○"/>
            </a:pPr>
            <a:r>
              <a:rPr lang="en-US" dirty="0"/>
              <a:t>Link to articles and publications that you have written that show your support of marginalized groups.</a:t>
            </a:r>
            <a:endParaRPr dirty="0"/>
          </a:p>
        </p:txBody>
      </p:sp>
      <p:sp>
        <p:nvSpPr>
          <p:cNvPr id="444" name="Google Shape;444;g110e5c736f8_1_18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0e5c736f8_1_194"/>
          <p:cNvSpPr txBox="1">
            <a:spLocks noGrp="1"/>
          </p:cNvSpPr>
          <p:nvPr>
            <p:ph type="title"/>
          </p:nvPr>
        </p:nvSpPr>
        <p:spPr>
          <a:xfrm>
            <a:off x="2054087" y="664368"/>
            <a:ext cx="9299700" cy="1424743"/>
          </a:xfrm>
          <a:prstGeom prst="rect">
            <a:avLst/>
          </a:prstGeom>
        </p:spPr>
        <p:txBody>
          <a:bodyPr spcFirstLastPara="1" wrap="square" lIns="91425" tIns="45700" rIns="91425" bIns="45700" anchor="ctr" anchorCtr="0">
            <a:normAutofit/>
          </a:bodyPr>
          <a:lstStyle/>
          <a:p>
            <a:pPr marL="0" lvl="0" indent="0" algn="l" rtl="0">
              <a:spcBef>
                <a:spcPts val="500"/>
              </a:spcBef>
              <a:spcAft>
                <a:spcPts val="0"/>
              </a:spcAft>
              <a:buNone/>
            </a:pPr>
            <a:r>
              <a:rPr lang="en-US" b="1" dirty="0">
                <a:solidFill>
                  <a:schemeClr val="bg2"/>
                </a:solidFill>
                <a:latin typeface="Palatino Linotype" panose="02040502050505030304" pitchFamily="18" charset="0"/>
                <a:ea typeface="Arial"/>
                <a:cs typeface="Arial"/>
                <a:sym typeface="Arial"/>
              </a:rPr>
              <a:t>Understanding the Equivalency Process</a:t>
            </a:r>
            <a:br>
              <a:rPr lang="en-US" b="1" dirty="0">
                <a:solidFill>
                  <a:schemeClr val="bg2"/>
                </a:solidFill>
                <a:latin typeface="Palatino Linotype" panose="02040502050505030304" pitchFamily="18" charset="0"/>
                <a:ea typeface="Arial"/>
                <a:cs typeface="Arial"/>
                <a:sym typeface="Arial"/>
              </a:rPr>
            </a:br>
            <a:r>
              <a:rPr lang="en-US" b="1" dirty="0">
                <a:solidFill>
                  <a:schemeClr val="bg2"/>
                </a:solidFill>
                <a:latin typeface="Palatino Linotype" panose="02040502050505030304" pitchFamily="18" charset="0"/>
                <a:ea typeface="Arial"/>
                <a:cs typeface="Arial"/>
                <a:sym typeface="Arial"/>
              </a:rPr>
              <a:t>Use the </a:t>
            </a:r>
            <a:r>
              <a:rPr lang="en-US" b="1" dirty="0" err="1">
                <a:solidFill>
                  <a:schemeClr val="bg2"/>
                </a:solidFill>
                <a:latin typeface="Palatino Linotype" panose="02040502050505030304" pitchFamily="18" charset="0"/>
                <a:ea typeface="Arial"/>
                <a:cs typeface="Arial"/>
                <a:sym typeface="Arial"/>
              </a:rPr>
              <a:t>Pathable</a:t>
            </a:r>
            <a:r>
              <a:rPr lang="en-US" b="1" dirty="0">
                <a:solidFill>
                  <a:schemeClr val="bg2"/>
                </a:solidFill>
                <a:latin typeface="Palatino Linotype" panose="02040502050505030304" pitchFamily="18" charset="0"/>
                <a:ea typeface="Arial"/>
                <a:cs typeface="Arial"/>
                <a:sym typeface="Arial"/>
              </a:rPr>
              <a:t> Chat for True or False</a:t>
            </a:r>
            <a:endParaRPr b="1" dirty="0">
              <a:solidFill>
                <a:schemeClr val="bg2"/>
              </a:solidFill>
              <a:latin typeface="Palatino Linotype" panose="02040502050505030304" pitchFamily="18" charset="0"/>
              <a:ea typeface="Arial"/>
              <a:cs typeface="Arial"/>
              <a:sym typeface="Arial"/>
            </a:endParaRPr>
          </a:p>
          <a:p>
            <a:pPr marL="0" lvl="0" indent="0" algn="l" rtl="0">
              <a:spcBef>
                <a:spcPts val="0"/>
              </a:spcBef>
              <a:spcAft>
                <a:spcPts val="0"/>
              </a:spcAft>
              <a:buNone/>
            </a:pPr>
            <a:endParaRPr dirty="0"/>
          </a:p>
        </p:txBody>
      </p:sp>
      <p:sp>
        <p:nvSpPr>
          <p:cNvPr id="451" name="Google Shape;451;g110e5c736f8_1_194"/>
          <p:cNvSpPr txBox="1">
            <a:spLocks noGrp="1"/>
          </p:cNvSpPr>
          <p:nvPr>
            <p:ph type="body" idx="1"/>
          </p:nvPr>
        </p:nvSpPr>
        <p:spPr>
          <a:xfrm>
            <a:off x="830000" y="2578894"/>
            <a:ext cx="10523700" cy="4142682"/>
          </a:xfrm>
          <a:prstGeom prst="rect">
            <a:avLst/>
          </a:prstGeom>
        </p:spPr>
        <p:txBody>
          <a:bodyPr spcFirstLastPara="1" wrap="square" lIns="91425" tIns="45700" rIns="91425" bIns="45700" anchor="t" anchorCtr="0">
            <a:noAutofit/>
          </a:bodyPr>
          <a:lstStyle/>
          <a:p>
            <a:pPr marL="361950" lvl="0" indent="-342900" algn="l" rtl="0">
              <a:lnSpc>
                <a:spcPct val="115000"/>
              </a:lnSpc>
              <a:spcBef>
                <a:spcPts val="0"/>
              </a:spcBef>
              <a:spcAft>
                <a:spcPts val="0"/>
              </a:spcAft>
              <a:buSzPts val="3300"/>
              <a:buFont typeface="Wingdings" panose="05000000000000000000" pitchFamily="2" charset="2"/>
              <a:buChar char="Ø"/>
            </a:pPr>
            <a:r>
              <a:rPr lang="en-US" dirty="0">
                <a:solidFill>
                  <a:srgbClr val="000000"/>
                </a:solidFill>
              </a:rPr>
              <a:t>Degrees should have the same exact names to meet qualifications.</a:t>
            </a:r>
            <a:endParaRPr dirty="0">
              <a:solidFill>
                <a:srgbClr val="000000"/>
              </a:solidFill>
            </a:endParaRPr>
          </a:p>
          <a:p>
            <a:pPr marL="571500" lvl="0" algn="l" rtl="0">
              <a:lnSpc>
                <a:spcPct val="115000"/>
              </a:lnSpc>
              <a:spcBef>
                <a:spcPts val="0"/>
              </a:spcBef>
              <a:spcAft>
                <a:spcPts val="0"/>
              </a:spcAft>
              <a:buClr>
                <a:srgbClr val="000000"/>
              </a:buClr>
              <a:buSzPts val="2000"/>
              <a:buFont typeface="Wingdings" panose="05000000000000000000" pitchFamily="2" charset="2"/>
              <a:buChar char="§"/>
            </a:pPr>
            <a:r>
              <a:rPr lang="en-US" b="1" dirty="0">
                <a:solidFill>
                  <a:srgbClr val="000000"/>
                </a:solidFill>
              </a:rPr>
              <a:t>True</a:t>
            </a:r>
            <a:r>
              <a:rPr lang="en-US" dirty="0">
                <a:solidFill>
                  <a:srgbClr val="000000"/>
                </a:solidFill>
              </a:rPr>
              <a:t>, but there is an </a:t>
            </a:r>
            <a:r>
              <a:rPr lang="en-US" b="1" dirty="0">
                <a:solidFill>
                  <a:srgbClr val="000000"/>
                </a:solidFill>
              </a:rPr>
              <a:t>equivalency process </a:t>
            </a:r>
            <a:r>
              <a:rPr lang="en-US" dirty="0">
                <a:solidFill>
                  <a:srgbClr val="000000"/>
                </a:solidFill>
              </a:rPr>
              <a:t>available if the degree is not exactly the same name or needs international accreditation. </a:t>
            </a:r>
            <a:endParaRPr dirty="0">
              <a:solidFill>
                <a:srgbClr val="000000"/>
              </a:solidFill>
            </a:endParaRPr>
          </a:p>
          <a:p>
            <a:pPr marL="342900" lvl="0" indent="-342900" algn="l" rtl="0">
              <a:lnSpc>
                <a:spcPct val="115000"/>
              </a:lnSpc>
              <a:spcBef>
                <a:spcPts val="0"/>
              </a:spcBef>
              <a:spcAft>
                <a:spcPts val="0"/>
              </a:spcAft>
              <a:buSzPct val="138000"/>
              <a:buFont typeface="Wingdings" panose="05000000000000000000" pitchFamily="2" charset="2"/>
              <a:buChar char="Ø"/>
            </a:pPr>
            <a:r>
              <a:rPr lang="en-US" dirty="0">
                <a:solidFill>
                  <a:srgbClr val="000000"/>
                </a:solidFill>
              </a:rPr>
              <a:t>Getting equivalency at one district means you get it at another.</a:t>
            </a:r>
            <a:endParaRPr dirty="0">
              <a:solidFill>
                <a:srgbClr val="000000"/>
              </a:solidFill>
            </a:endParaRPr>
          </a:p>
          <a:p>
            <a:pPr marL="571500" lvl="0" algn="l" rtl="0">
              <a:lnSpc>
                <a:spcPct val="115000"/>
              </a:lnSpc>
              <a:spcBef>
                <a:spcPts val="0"/>
              </a:spcBef>
              <a:spcAft>
                <a:spcPts val="0"/>
              </a:spcAft>
              <a:buClr>
                <a:srgbClr val="000000"/>
              </a:buClr>
              <a:buSzPts val="2200"/>
              <a:buFont typeface="Wingdings" panose="05000000000000000000" pitchFamily="2" charset="2"/>
              <a:buChar char="§"/>
            </a:pPr>
            <a:r>
              <a:rPr lang="en-US" b="1" dirty="0">
                <a:solidFill>
                  <a:srgbClr val="000000"/>
                </a:solidFill>
              </a:rPr>
              <a:t>False</a:t>
            </a:r>
            <a:r>
              <a:rPr lang="en-US" dirty="0">
                <a:solidFill>
                  <a:srgbClr val="000000"/>
                </a:solidFill>
              </a:rPr>
              <a:t>–each district has its own policy. </a:t>
            </a:r>
            <a:endParaRPr dirty="0">
              <a:solidFill>
                <a:srgbClr val="000000"/>
              </a:solidFill>
            </a:endParaRPr>
          </a:p>
          <a:p>
            <a:pPr marL="342900" lvl="0" indent="-342900" algn="l" rtl="0">
              <a:lnSpc>
                <a:spcPct val="115000"/>
              </a:lnSpc>
              <a:spcBef>
                <a:spcPts val="0"/>
              </a:spcBef>
              <a:spcAft>
                <a:spcPts val="0"/>
              </a:spcAft>
              <a:buSzPct val="138000"/>
              <a:buFont typeface="Wingdings" panose="05000000000000000000" pitchFamily="2" charset="2"/>
              <a:buChar char="Ø"/>
            </a:pPr>
            <a:r>
              <a:rPr lang="en-US" dirty="0">
                <a:solidFill>
                  <a:srgbClr val="000000"/>
                </a:solidFill>
              </a:rPr>
              <a:t> Equivalency can be granted to teach </a:t>
            </a:r>
            <a:r>
              <a:rPr lang="en-US" u="sng" dirty="0">
                <a:solidFill>
                  <a:srgbClr val="000000"/>
                </a:solidFill>
              </a:rPr>
              <a:t>one</a:t>
            </a:r>
            <a:r>
              <a:rPr lang="en-US" dirty="0">
                <a:solidFill>
                  <a:srgbClr val="000000"/>
                </a:solidFill>
              </a:rPr>
              <a:t> course in the discipline. </a:t>
            </a:r>
            <a:endParaRPr dirty="0">
              <a:solidFill>
                <a:srgbClr val="000000"/>
              </a:solidFill>
            </a:endParaRPr>
          </a:p>
          <a:p>
            <a:pPr marL="514350" lvl="0" indent="-171450" algn="l" rtl="0">
              <a:lnSpc>
                <a:spcPct val="115000"/>
              </a:lnSpc>
              <a:spcBef>
                <a:spcPts val="0"/>
              </a:spcBef>
              <a:spcAft>
                <a:spcPts val="0"/>
              </a:spcAft>
              <a:buClr>
                <a:srgbClr val="000000"/>
              </a:buClr>
              <a:buSzPts val="1900"/>
              <a:buFont typeface="Wingdings" panose="05000000000000000000" pitchFamily="2" charset="2"/>
              <a:buChar char="§"/>
            </a:pPr>
            <a:r>
              <a:rPr lang="en-US" b="1" dirty="0">
                <a:solidFill>
                  <a:srgbClr val="000000"/>
                </a:solidFill>
              </a:rPr>
              <a:t>False</a:t>
            </a:r>
            <a:r>
              <a:rPr lang="en-US" dirty="0">
                <a:solidFill>
                  <a:srgbClr val="000000"/>
                </a:solidFill>
              </a:rPr>
              <a:t>–equivalency is granted to teach courses in the entire discipline. </a:t>
            </a:r>
            <a:endParaRPr dirty="0">
              <a:solidFill>
                <a:srgbClr val="000000"/>
              </a:solidFill>
            </a:endParaRPr>
          </a:p>
          <a:p>
            <a:pPr marL="387350" lvl="0" indent="-342900" algn="l" rtl="0">
              <a:lnSpc>
                <a:spcPct val="115000"/>
              </a:lnSpc>
              <a:spcBef>
                <a:spcPts val="0"/>
              </a:spcBef>
              <a:spcAft>
                <a:spcPts val="0"/>
              </a:spcAft>
              <a:buClr>
                <a:srgbClr val="000000"/>
              </a:buClr>
              <a:buSzPts val="2900"/>
              <a:buFont typeface="Wingdings" panose="05000000000000000000" pitchFamily="2" charset="2"/>
              <a:buChar char="Ø"/>
            </a:pPr>
            <a:r>
              <a:rPr lang="en-US" dirty="0">
                <a:solidFill>
                  <a:srgbClr val="000000"/>
                </a:solidFill>
              </a:rPr>
              <a:t>Key Point to Remember: Human resource office representatives are usually the first contacts in the equivalency process.</a:t>
            </a:r>
            <a:endParaRPr dirty="0">
              <a:solidFill>
                <a:srgbClr val="000000"/>
              </a:solidFill>
            </a:endParaRPr>
          </a:p>
          <a:p>
            <a:pPr marL="0" lvl="0" indent="0" algn="l" rtl="0">
              <a:lnSpc>
                <a:spcPct val="115000"/>
              </a:lnSpc>
              <a:spcBef>
                <a:spcPts val="0"/>
              </a:spcBef>
              <a:spcAft>
                <a:spcPts val="0"/>
              </a:spcAft>
              <a:buNone/>
            </a:pPr>
            <a:endParaRPr sz="2200" b="1" dirty="0">
              <a:solidFill>
                <a:srgbClr val="000000"/>
              </a:solidFill>
            </a:endParaRPr>
          </a:p>
        </p:txBody>
      </p:sp>
      <p:sp>
        <p:nvSpPr>
          <p:cNvPr id="452" name="Google Shape;452;g110e5c736f8_1_19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fill="hold"/>
                                        <p:tgtEl>
                                          <p:spTgt spid="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
                                            <p:txEl>
                                              <p:pRg st="1" end="1"/>
                                            </p:txEl>
                                          </p:spTgt>
                                        </p:tgtEl>
                                        <p:attrNameLst>
                                          <p:attrName>style.visibility</p:attrName>
                                        </p:attrNameLst>
                                      </p:cBhvr>
                                      <p:to>
                                        <p:strVal val="visible"/>
                                      </p:to>
                                    </p:set>
                                    <p:anim calcmode="lin" valueType="num">
                                      <p:cBhvr additive="base">
                                        <p:cTn id="13" dur="500" fill="hold"/>
                                        <p:tgtEl>
                                          <p:spTgt spid="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1">
                                            <p:txEl>
                                              <p:pRg st="2" end="2"/>
                                            </p:txEl>
                                          </p:spTgt>
                                        </p:tgtEl>
                                        <p:attrNameLst>
                                          <p:attrName>style.visibility</p:attrName>
                                        </p:attrNameLst>
                                      </p:cBhvr>
                                      <p:to>
                                        <p:strVal val="visible"/>
                                      </p:to>
                                    </p:set>
                                    <p:anim calcmode="lin" valueType="num">
                                      <p:cBhvr additive="base">
                                        <p:cTn id="19" dur="500" fill="hold"/>
                                        <p:tgtEl>
                                          <p:spTgt spid="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1">
                                            <p:txEl>
                                              <p:pRg st="3" end="3"/>
                                            </p:txEl>
                                          </p:spTgt>
                                        </p:tgtEl>
                                        <p:attrNameLst>
                                          <p:attrName>style.visibility</p:attrName>
                                        </p:attrNameLst>
                                      </p:cBhvr>
                                      <p:to>
                                        <p:strVal val="visible"/>
                                      </p:to>
                                    </p:set>
                                    <p:anim calcmode="lin" valueType="num">
                                      <p:cBhvr additive="base">
                                        <p:cTn id="25" dur="500" fill="hold"/>
                                        <p:tgtEl>
                                          <p:spTgt spid="4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1">
                                            <p:txEl>
                                              <p:pRg st="4" end="4"/>
                                            </p:txEl>
                                          </p:spTgt>
                                        </p:tgtEl>
                                        <p:attrNameLst>
                                          <p:attrName>style.visibility</p:attrName>
                                        </p:attrNameLst>
                                      </p:cBhvr>
                                      <p:to>
                                        <p:strVal val="visible"/>
                                      </p:to>
                                    </p:set>
                                    <p:anim calcmode="lin" valueType="num">
                                      <p:cBhvr additive="base">
                                        <p:cTn id="31" dur="500" fill="hold"/>
                                        <p:tgtEl>
                                          <p:spTgt spid="4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1">
                                            <p:txEl>
                                              <p:pRg st="5" end="5"/>
                                            </p:txEl>
                                          </p:spTgt>
                                        </p:tgtEl>
                                        <p:attrNameLst>
                                          <p:attrName>style.visibility</p:attrName>
                                        </p:attrNameLst>
                                      </p:cBhvr>
                                      <p:to>
                                        <p:strVal val="visible"/>
                                      </p:to>
                                    </p:set>
                                    <p:anim calcmode="lin" valueType="num">
                                      <p:cBhvr additive="base">
                                        <p:cTn id="37" dur="500" fill="hold"/>
                                        <p:tgtEl>
                                          <p:spTgt spid="4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1">
                                            <p:txEl>
                                              <p:pRg st="6" end="6"/>
                                            </p:txEl>
                                          </p:spTgt>
                                        </p:tgtEl>
                                        <p:attrNameLst>
                                          <p:attrName>style.visibility</p:attrName>
                                        </p:attrNameLst>
                                      </p:cBhvr>
                                      <p:to>
                                        <p:strVal val="visible"/>
                                      </p:to>
                                    </p:set>
                                    <p:anim calcmode="lin" valueType="num">
                                      <p:cBhvr additive="base">
                                        <p:cTn id="43" dur="500" fill="hold"/>
                                        <p:tgtEl>
                                          <p:spTgt spid="4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0e5c736f8_1_194"/>
          <p:cNvSpPr txBox="1">
            <a:spLocks noGrp="1"/>
          </p:cNvSpPr>
          <p:nvPr>
            <p:ph type="title"/>
          </p:nvPr>
        </p:nvSpPr>
        <p:spPr>
          <a:xfrm>
            <a:off x="1277650" y="668337"/>
            <a:ext cx="10046043" cy="1224757"/>
          </a:xfrm>
        </p:spPr>
        <p:txBody>
          <a:bodyPr spcFirstLastPara="1" wrap="square" lIns="91425" tIns="45700" rIns="91425" bIns="45700" anchor="b" anchorCtr="0">
            <a:normAutofit/>
          </a:bodyPr>
          <a:lstStyle/>
          <a:p>
            <a:pPr marL="0" lvl="0" indent="0" rtl="0">
              <a:spcBef>
                <a:spcPts val="500"/>
              </a:spcBef>
              <a:spcAft>
                <a:spcPts val="0"/>
              </a:spcAft>
              <a:buNone/>
            </a:pPr>
            <a:r>
              <a:rPr lang="en-US" b="1" dirty="0"/>
              <a:t>Professional Network</a:t>
            </a:r>
          </a:p>
          <a:p>
            <a:pPr marL="0" lvl="0" indent="0" rtl="0">
              <a:spcBef>
                <a:spcPts val="0"/>
              </a:spcBef>
              <a:spcAft>
                <a:spcPts val="0"/>
              </a:spcAft>
              <a:buNone/>
            </a:pPr>
            <a:endParaRPr lang="en-US" dirty="0"/>
          </a:p>
        </p:txBody>
      </p:sp>
      <p:sp>
        <p:nvSpPr>
          <p:cNvPr id="451" name="Google Shape;451;g110e5c736f8_1_194"/>
          <p:cNvSpPr txBox="1">
            <a:spLocks noGrp="1"/>
          </p:cNvSpPr>
          <p:nvPr>
            <p:ph type="body" idx="1"/>
          </p:nvPr>
        </p:nvSpPr>
        <p:spPr>
          <a:xfrm>
            <a:off x="1277650" y="1893094"/>
            <a:ext cx="5184795" cy="4296569"/>
          </a:xfrm>
        </p:spPr>
        <p:txBody>
          <a:bodyPr spcFirstLastPara="1" wrap="square" lIns="91425" tIns="45700" rIns="91425" bIns="45700" anchor="t" anchorCtr="0">
            <a:normAutofit/>
          </a:bodyPr>
          <a:lstStyle/>
          <a:p>
            <a:pPr marL="342900">
              <a:spcBef>
                <a:spcPts val="0"/>
              </a:spcBef>
              <a:spcAft>
                <a:spcPts val="600"/>
              </a:spcAft>
              <a:buClrTx/>
              <a:buSzPts val="1900"/>
              <a:buFont typeface="Wingdings" panose="05000000000000000000" pitchFamily="2" charset="2"/>
              <a:buChar char="§"/>
            </a:pPr>
            <a:r>
              <a:rPr lang="en-US" dirty="0"/>
              <a:t>Build now, use later</a:t>
            </a:r>
          </a:p>
          <a:p>
            <a:pPr marL="342900">
              <a:spcBef>
                <a:spcPts val="100"/>
              </a:spcBef>
              <a:spcAft>
                <a:spcPts val="600"/>
              </a:spcAft>
              <a:buClrTx/>
              <a:buSzPts val="1900"/>
              <a:buFont typeface="Wingdings" panose="05000000000000000000" pitchFamily="2" charset="2"/>
              <a:buChar char="§"/>
            </a:pPr>
            <a:r>
              <a:rPr lang="en-US" dirty="0"/>
              <a:t>Diversify</a:t>
            </a:r>
          </a:p>
          <a:p>
            <a:pPr marL="342900">
              <a:spcBef>
                <a:spcPts val="100"/>
              </a:spcBef>
              <a:spcAft>
                <a:spcPts val="600"/>
              </a:spcAft>
              <a:buClrTx/>
              <a:buSzPts val="1900"/>
              <a:buFont typeface="Wingdings" panose="05000000000000000000" pitchFamily="2" charset="2"/>
              <a:buChar char="§"/>
            </a:pPr>
            <a:r>
              <a:rPr lang="en-US" dirty="0"/>
              <a:t>Network outside your discipline, organization</a:t>
            </a:r>
          </a:p>
          <a:p>
            <a:pPr marL="342900">
              <a:spcBef>
                <a:spcPts val="100"/>
              </a:spcBef>
              <a:spcAft>
                <a:spcPts val="600"/>
              </a:spcAft>
              <a:buClrTx/>
              <a:buSzPts val="1900"/>
              <a:buFont typeface="Wingdings" panose="05000000000000000000" pitchFamily="2" charset="2"/>
              <a:buChar char="§"/>
            </a:pPr>
            <a:r>
              <a:rPr lang="en-US" dirty="0"/>
              <a:t>Seek out people unlike you</a:t>
            </a:r>
          </a:p>
          <a:p>
            <a:pPr marL="342900">
              <a:spcBef>
                <a:spcPts val="100"/>
              </a:spcBef>
              <a:spcAft>
                <a:spcPts val="600"/>
              </a:spcAft>
              <a:buClrTx/>
              <a:buSzPts val="1900"/>
              <a:buFont typeface="Wingdings" panose="05000000000000000000" pitchFamily="2" charset="2"/>
              <a:buChar char="§"/>
            </a:pPr>
            <a:r>
              <a:rPr lang="en-US" dirty="0"/>
              <a:t>Three types of networks – task, career, social</a:t>
            </a:r>
          </a:p>
          <a:p>
            <a:pPr marL="342900">
              <a:spcBef>
                <a:spcPts val="100"/>
              </a:spcBef>
              <a:spcAft>
                <a:spcPts val="600"/>
              </a:spcAft>
              <a:buClrTx/>
              <a:buSzPts val="1900"/>
              <a:buFont typeface="Wingdings" panose="05000000000000000000" pitchFamily="2" charset="2"/>
              <a:buChar char="§"/>
            </a:pPr>
            <a:r>
              <a:rPr lang="en-US" dirty="0"/>
              <a:t>More is always better</a:t>
            </a:r>
            <a:endParaRPr lang="en-US" dirty="0">
              <a:solidFill>
                <a:schemeClr val="accent2">
                  <a:lumMod val="10000"/>
                </a:schemeClr>
              </a:solidFill>
            </a:endParaRPr>
          </a:p>
        </p:txBody>
      </p:sp>
      <p:sp>
        <p:nvSpPr>
          <p:cNvPr id="73" name="Text Placeholder 3">
            <a:extLst>
              <a:ext uri="{FF2B5EF4-FFF2-40B4-BE49-F238E27FC236}">
                <a16:creationId xmlns:a16="http://schemas.microsoft.com/office/drawing/2014/main" id="{03DD1CB8-7282-460B-A604-D2A9A72EF7E5}"/>
              </a:ext>
            </a:extLst>
          </p:cNvPr>
          <p:cNvSpPr>
            <a:spLocks noGrp="1"/>
          </p:cNvSpPr>
          <p:nvPr>
            <p:ph type="body" idx="2"/>
          </p:nvPr>
        </p:nvSpPr>
        <p:spPr>
          <a:xfrm>
            <a:off x="6310437" y="1893094"/>
            <a:ext cx="5607585" cy="4296569"/>
          </a:xfrm>
        </p:spPr>
        <p:txBody>
          <a:bodyPr/>
          <a:lstStyle/>
          <a:p>
            <a:pPr marL="342900" lvl="0" rtl="0">
              <a:spcBef>
                <a:spcPts val="0"/>
              </a:spcBef>
              <a:spcAft>
                <a:spcPts val="600"/>
              </a:spcAft>
              <a:buClrTx/>
              <a:buSzPts val="1900"/>
              <a:buFont typeface="Wingdings" panose="05000000000000000000" pitchFamily="2" charset="2"/>
              <a:buChar char="§"/>
            </a:pPr>
            <a:r>
              <a:rPr lang="en-US" sz="2400" dirty="0"/>
              <a:t>Take notes</a:t>
            </a:r>
          </a:p>
          <a:p>
            <a:pPr marL="342900" lvl="0" rtl="0">
              <a:spcBef>
                <a:spcPts val="0"/>
              </a:spcBef>
              <a:spcAft>
                <a:spcPts val="600"/>
              </a:spcAft>
              <a:buClrTx/>
              <a:buSzPts val="1900"/>
              <a:buFont typeface="Wingdings" panose="05000000000000000000" pitchFamily="2" charset="2"/>
              <a:buChar char="§"/>
            </a:pPr>
            <a:r>
              <a:rPr lang="en-US" sz="2400" dirty="0"/>
              <a:t>Give freely, give often</a:t>
            </a:r>
          </a:p>
          <a:p>
            <a:pPr marL="342900" lvl="0" rtl="0">
              <a:spcBef>
                <a:spcPts val="0"/>
              </a:spcBef>
              <a:spcAft>
                <a:spcPts val="600"/>
              </a:spcAft>
              <a:buClrTx/>
              <a:buSzPts val="1900"/>
              <a:buFont typeface="Wingdings" panose="05000000000000000000" pitchFamily="2" charset="2"/>
              <a:buChar char="§"/>
            </a:pPr>
            <a:r>
              <a:rPr lang="en-US" sz="2400" dirty="0"/>
              <a:t>Schedule time to stay connected</a:t>
            </a:r>
          </a:p>
          <a:p>
            <a:pPr marL="342900" lvl="0" rtl="0">
              <a:spcBef>
                <a:spcPts val="0"/>
              </a:spcBef>
              <a:spcAft>
                <a:spcPts val="600"/>
              </a:spcAft>
              <a:buClrTx/>
              <a:buSzPts val="1900"/>
              <a:buFont typeface="Wingdings" panose="05000000000000000000" pitchFamily="2" charset="2"/>
              <a:buChar char="§"/>
            </a:pPr>
            <a:r>
              <a:rPr lang="en-US" sz="2400" dirty="0"/>
              <a:t>Set reminders to keep in touch</a:t>
            </a:r>
          </a:p>
          <a:p>
            <a:pPr marL="342900" lvl="0" rtl="0">
              <a:spcBef>
                <a:spcPts val="0"/>
              </a:spcBef>
              <a:spcAft>
                <a:spcPts val="600"/>
              </a:spcAft>
              <a:buClrTx/>
              <a:buSzPts val="1900"/>
              <a:buFont typeface="Wingdings" panose="05000000000000000000" pitchFamily="2" charset="2"/>
              <a:buChar char="§"/>
            </a:pPr>
            <a:r>
              <a:rPr lang="en-US" sz="2400" dirty="0"/>
              <a:t>A “brand” is just a reputation</a:t>
            </a:r>
          </a:p>
          <a:p>
            <a:pPr marL="342900" lvl="0" rtl="0">
              <a:spcBef>
                <a:spcPts val="0"/>
              </a:spcBef>
              <a:spcAft>
                <a:spcPts val="600"/>
              </a:spcAft>
              <a:buClrTx/>
              <a:buSzPts val="1900"/>
              <a:buFont typeface="Wingdings" panose="05000000000000000000" pitchFamily="2" charset="2"/>
              <a:buChar char="§"/>
            </a:pPr>
            <a:r>
              <a:rPr lang="en-US" sz="2400" dirty="0"/>
              <a:t>Be known as: ethical, truthful, trustworthy, effective (get results) </a:t>
            </a:r>
            <a:r>
              <a:rPr lang="en-US" dirty="0">
                <a:solidFill>
                  <a:schemeClr val="accent2">
                    <a:lumMod val="10000"/>
                  </a:schemeClr>
                </a:solidFill>
              </a:rPr>
              <a:t>nice, smart, punctual, collaborative</a:t>
            </a:r>
            <a:endParaRPr lang="en-US" sz="2400" b="1" dirty="0"/>
          </a:p>
          <a:p>
            <a:endParaRPr lang="en-US" dirty="0"/>
          </a:p>
        </p:txBody>
      </p:sp>
      <p:sp>
        <p:nvSpPr>
          <p:cNvPr id="452" name="Google Shape;452;g110e5c736f8_1_194"/>
          <p:cNvSpPr txBox="1">
            <a:spLocks noGrp="1"/>
          </p:cNvSpPr>
          <p:nvPr>
            <p:ph type="sldNum" idx="12"/>
          </p:nvPr>
        </p:nvSpPr>
        <p:spPr>
          <a:xfrm>
            <a:off x="10437813" y="6356350"/>
            <a:ext cx="915900" cy="365100"/>
          </a:xfrm>
        </p:spPr>
        <p:txBody>
          <a:bodyPr spcFirstLastPara="1" wrap="square" lIns="91425" tIns="45700" rIns="0" bIns="45700" anchor="ctr"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18</a:t>
            </a:fld>
            <a:endParaRPr lang="en-US"/>
          </a:p>
        </p:txBody>
      </p:sp>
    </p:spTree>
    <p:extLst>
      <p:ext uri="{BB962C8B-B14F-4D97-AF65-F5344CB8AC3E}">
        <p14:creationId xmlns:p14="http://schemas.microsoft.com/office/powerpoint/2010/main" val="23015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000" b="1" dirty="0"/>
              <a:t>Preparing for the Hiring Process</a:t>
            </a:r>
            <a:endParaRPr sz="4000" b="1" dirty="0"/>
          </a:p>
        </p:txBody>
      </p:sp>
      <p:sp>
        <p:nvSpPr>
          <p:cNvPr id="377" name="Google Shape;377;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378" name="Google Shape;378;p6"/>
          <p:cNvGrpSpPr/>
          <p:nvPr/>
        </p:nvGrpSpPr>
        <p:grpSpPr>
          <a:xfrm>
            <a:off x="814212" y="2260315"/>
            <a:ext cx="10539588" cy="4461160"/>
            <a:chOff x="-15782" y="10944"/>
            <a:chExt cx="10539588" cy="3547530"/>
          </a:xfrm>
        </p:grpSpPr>
        <p:sp>
          <p:nvSpPr>
            <p:cNvPr id="379" name="Google Shape;379;p6"/>
            <p:cNvSpPr/>
            <p:nvPr/>
          </p:nvSpPr>
          <p:spPr>
            <a:xfrm>
              <a:off x="0" y="10944"/>
              <a:ext cx="10523806" cy="491399"/>
            </a:xfrm>
            <a:prstGeom prst="roundRect">
              <a:avLst>
                <a:gd name="adj" fmla="val 16667"/>
              </a:avLst>
            </a:prstGeom>
            <a:solidFill>
              <a:srgbClr val="AFDAF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txBox="1"/>
            <p:nvPr/>
          </p:nvSpPr>
          <p:spPr>
            <a:xfrm>
              <a:off x="23988" y="34932"/>
              <a:ext cx="1047583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400" b="0" i="0" u="none" strike="noStrike" cap="none" dirty="0">
                  <a:solidFill>
                    <a:schemeClr val="tx1">
                      <a:lumMod val="50000"/>
                    </a:schemeClr>
                  </a:solidFill>
                  <a:latin typeface="Arial"/>
                  <a:ea typeface="Arial"/>
                  <a:cs typeface="Arial"/>
                  <a:sym typeface="Arial"/>
                </a:rPr>
                <a:t>Before applying</a:t>
              </a:r>
              <a:endParaRPr sz="2400" dirty="0">
                <a:solidFill>
                  <a:schemeClr val="tx1">
                    <a:lumMod val="50000"/>
                  </a:schemeClr>
                </a:solidFill>
              </a:endParaRPr>
            </a:p>
          </p:txBody>
        </p:sp>
        <p:sp>
          <p:nvSpPr>
            <p:cNvPr id="381" name="Google Shape;381;p6"/>
            <p:cNvSpPr/>
            <p:nvPr/>
          </p:nvSpPr>
          <p:spPr>
            <a:xfrm>
              <a:off x="0" y="502344"/>
              <a:ext cx="10523806" cy="1608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txBox="1"/>
            <p:nvPr/>
          </p:nvSpPr>
          <p:spPr>
            <a:xfrm>
              <a:off x="0" y="502344"/>
              <a:ext cx="10523806" cy="1281500"/>
            </a:xfrm>
            <a:prstGeom prst="rect">
              <a:avLst/>
            </a:prstGeom>
            <a:noFill/>
            <a:ln>
              <a:noFill/>
            </a:ln>
          </p:spPr>
          <p:txBody>
            <a:bodyPr spcFirstLastPara="1" wrap="square" lIns="3341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Research the college and learn their mission statement &amp; DEI goals. </a:t>
              </a:r>
              <a:endParaRPr sz="2400" dirty="0"/>
            </a:p>
            <a:p>
              <a:pPr marL="228600" marR="0" lvl="1" indent="-228600" algn="l" rtl="0">
                <a:lnSpc>
                  <a:spcPct val="90000"/>
                </a:lnSpc>
                <a:spcBef>
                  <a:spcPts val="40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Do not use the same cover letter for all pools.</a:t>
              </a:r>
              <a:endParaRPr sz="2400" dirty="0"/>
            </a:p>
            <a:p>
              <a:pPr marL="228600" marR="0" lvl="1" indent="-228600" algn="l" rtl="0">
                <a:lnSpc>
                  <a:spcPct val="90000"/>
                </a:lnSpc>
                <a:spcBef>
                  <a:spcPts val="40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Tailor your CV to match the language.</a:t>
              </a:r>
              <a:endParaRPr sz="2400" dirty="0"/>
            </a:p>
            <a:p>
              <a:pPr marL="228600" marR="0" lvl="1" indent="-228600" algn="l" rtl="0">
                <a:lnSpc>
                  <a:spcPct val="90000"/>
                </a:lnSpc>
                <a:spcBef>
                  <a:spcPts val="40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Do not give more materials than what’s asked of you.</a:t>
              </a:r>
              <a:endParaRPr sz="2000" b="0" i="0" u="none" strike="noStrike" cap="none" dirty="0">
                <a:solidFill>
                  <a:schemeClr val="dk1"/>
                </a:solidFill>
                <a:latin typeface="Arial"/>
                <a:ea typeface="Arial"/>
                <a:cs typeface="Arial"/>
                <a:sym typeface="Arial"/>
              </a:endParaRPr>
            </a:p>
          </p:txBody>
        </p:sp>
        <p:sp>
          <p:nvSpPr>
            <p:cNvPr id="383" name="Google Shape;383;p6"/>
            <p:cNvSpPr/>
            <p:nvPr/>
          </p:nvSpPr>
          <p:spPr>
            <a:xfrm>
              <a:off x="-15782" y="1739176"/>
              <a:ext cx="10523806" cy="491399"/>
            </a:xfrm>
            <a:prstGeom prst="roundRect">
              <a:avLst>
                <a:gd name="adj" fmla="val 16667"/>
              </a:avLst>
            </a:prstGeom>
            <a:solidFill>
              <a:srgbClr val="AFDAF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txBox="1"/>
            <p:nvPr/>
          </p:nvSpPr>
          <p:spPr>
            <a:xfrm>
              <a:off x="8206" y="1763164"/>
              <a:ext cx="1047583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400" b="0" i="0" u="none" strike="noStrike" cap="none" dirty="0">
                  <a:solidFill>
                    <a:schemeClr val="tx1">
                      <a:lumMod val="50000"/>
                    </a:schemeClr>
                  </a:solidFill>
                  <a:latin typeface="Arial"/>
                  <a:ea typeface="Arial"/>
                  <a:cs typeface="Arial"/>
                  <a:sym typeface="Arial"/>
                </a:rPr>
                <a:t>You’re being interviewed – now what? </a:t>
              </a:r>
              <a:endParaRPr sz="2400" dirty="0">
                <a:solidFill>
                  <a:schemeClr val="tx1">
                    <a:lumMod val="50000"/>
                  </a:schemeClr>
                </a:solidFill>
              </a:endParaRPr>
            </a:p>
          </p:txBody>
        </p:sp>
        <p:sp>
          <p:nvSpPr>
            <p:cNvPr id="385" name="Google Shape;385;p6"/>
            <p:cNvSpPr/>
            <p:nvPr/>
          </p:nvSpPr>
          <p:spPr>
            <a:xfrm>
              <a:off x="0" y="2602134"/>
              <a:ext cx="10523806" cy="9563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txBox="1"/>
            <p:nvPr/>
          </p:nvSpPr>
          <p:spPr>
            <a:xfrm>
              <a:off x="0" y="2314897"/>
              <a:ext cx="10523806" cy="1243577"/>
            </a:xfrm>
            <a:prstGeom prst="rect">
              <a:avLst/>
            </a:prstGeom>
            <a:noFill/>
            <a:ln>
              <a:noFill/>
            </a:ln>
          </p:spPr>
          <p:txBody>
            <a:bodyPr spcFirstLastPara="1" wrap="square" lIns="3341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Prepare for a teaching demo (10 mins max). </a:t>
              </a:r>
              <a:endParaRPr sz="2400" dirty="0"/>
            </a:p>
            <a:p>
              <a:pPr marL="228600" marR="0" lvl="1" indent="-228600" algn="l" rtl="0">
                <a:lnSpc>
                  <a:spcPct val="90000"/>
                </a:lnSpc>
                <a:spcBef>
                  <a:spcPts val="40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Use a “bridge” and demo that to the hiring panel correctly.</a:t>
              </a:r>
              <a:endParaRPr sz="2400" dirty="0"/>
            </a:p>
            <a:p>
              <a:pPr marL="228600" marR="0" lvl="1" indent="-228600" algn="l" rtl="0">
                <a:lnSpc>
                  <a:spcPct val="90000"/>
                </a:lnSpc>
                <a:spcBef>
                  <a:spcPts val="400"/>
                </a:spcBef>
                <a:spcAft>
                  <a:spcPts val="0"/>
                </a:spcAft>
                <a:buClr>
                  <a:schemeClr val="dk1"/>
                </a:buClr>
                <a:buSzPts val="2000"/>
                <a:buFont typeface="Arial"/>
                <a:buChar char="•"/>
              </a:pPr>
              <a:r>
                <a:rPr lang="en-US" sz="2400" b="0" i="0" u="none" strike="noStrike" cap="none" dirty="0">
                  <a:solidFill>
                    <a:schemeClr val="dk1"/>
                  </a:solidFill>
                  <a:latin typeface="Arial"/>
                  <a:ea typeface="Arial"/>
                  <a:cs typeface="Arial"/>
                  <a:sym typeface="Arial"/>
                </a:rPr>
                <a:t>Be ready to explain methodology and buzzwords.</a:t>
              </a:r>
              <a:endParaRPr sz="24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47"/>
        <p:cNvGrpSpPr/>
        <p:nvPr/>
      </p:nvGrpSpPr>
      <p:grpSpPr>
        <a:xfrm>
          <a:off x="0" y="0"/>
          <a:ext cx="0" cy="0"/>
          <a:chOff x="0" y="0"/>
          <a:chExt cx="0" cy="0"/>
        </a:xfrm>
      </p:grpSpPr>
      <p:sp>
        <p:nvSpPr>
          <p:cNvPr id="348" name="Google Shape;348;p2"/>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Session Description</a:t>
            </a:r>
            <a:endParaRPr b="1" dirty="0"/>
          </a:p>
        </p:txBody>
      </p:sp>
      <p:sp>
        <p:nvSpPr>
          <p:cNvPr id="349" name="Google Shape;349;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b="0" i="0">
                <a:solidFill>
                  <a:srgbClr val="000000"/>
                </a:solidFill>
                <a:latin typeface="Arial"/>
                <a:ea typeface="Arial"/>
                <a:cs typeface="Arial"/>
                <a:sym typeface="Arial"/>
              </a:rPr>
              <a:t>Many part-time faculty aspire to obtain a full-time faculty position within the California Community College system, but it can be challenging to understand the complex hiring processes and how it differs from the hiring procedures as part-time faculty. Diversity statements? Resume? Vitae? Teaching Philosophy? Cover letter? Equivalency Processes? Include this, but not that? This breakout includes info, insights, and ideas for what it takes to get that job by understanding how to navigate hiring processes and procedures to position yourself to take on this next professional endeavor!</a:t>
            </a:r>
            <a:r>
              <a:rPr lang="en-US" b="0" i="0">
                <a:solidFill>
                  <a:srgbClr val="000000"/>
                </a:solidFill>
                <a:latin typeface="Times New Roman"/>
                <a:ea typeface="Times New Roman"/>
                <a:cs typeface="Times New Roman"/>
                <a:sym typeface="Times New Roman"/>
              </a:rPr>
              <a:t> </a:t>
            </a:r>
            <a:endParaRPr/>
          </a:p>
        </p:txBody>
      </p:sp>
      <p:sp>
        <p:nvSpPr>
          <p:cNvPr id="350" name="Google Shape;350;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FA6B-C42C-4822-8BDC-6BAAC0D75D62}"/>
              </a:ext>
            </a:extLst>
          </p:cNvPr>
          <p:cNvSpPr>
            <a:spLocks noGrp="1"/>
          </p:cNvSpPr>
          <p:nvPr>
            <p:ph type="title"/>
          </p:nvPr>
        </p:nvSpPr>
        <p:spPr>
          <a:xfrm>
            <a:off x="1277650" y="365125"/>
            <a:ext cx="10046043" cy="693113"/>
          </a:xfrm>
        </p:spPr>
        <p:txBody>
          <a:bodyPr/>
          <a:lstStyle/>
          <a:p>
            <a:r>
              <a:rPr lang="en-US" b="1" dirty="0"/>
              <a:t>The Successful Applicant</a:t>
            </a:r>
          </a:p>
        </p:txBody>
      </p:sp>
      <p:sp>
        <p:nvSpPr>
          <p:cNvPr id="3" name="Text Placeholder 2">
            <a:extLst>
              <a:ext uri="{FF2B5EF4-FFF2-40B4-BE49-F238E27FC236}">
                <a16:creationId xmlns:a16="http://schemas.microsoft.com/office/drawing/2014/main" id="{45351E9A-2399-40F1-ACFD-5536FA8AD47E}"/>
              </a:ext>
            </a:extLst>
          </p:cNvPr>
          <p:cNvSpPr>
            <a:spLocks noGrp="1"/>
          </p:cNvSpPr>
          <p:nvPr>
            <p:ph type="body" idx="1"/>
          </p:nvPr>
        </p:nvSpPr>
        <p:spPr>
          <a:xfrm>
            <a:off x="1277650" y="1510300"/>
            <a:ext cx="5110609" cy="5058280"/>
          </a:xfrm>
        </p:spPr>
        <p:txBody>
          <a:bodyPr/>
          <a:lstStyle/>
          <a:p>
            <a:pPr marL="292100" indent="-285750">
              <a:spcBef>
                <a:spcPts val="0"/>
              </a:spcBef>
              <a:buClrTx/>
              <a:buSzPts val="1500"/>
              <a:buFont typeface="Wingdings" panose="05000000000000000000" pitchFamily="2" charset="2"/>
              <a:buChar char="§"/>
            </a:pPr>
            <a:r>
              <a:rPr lang="en-US" sz="2200" dirty="0"/>
              <a:t>Be sure this is what you want. Understand what are they looking for.</a:t>
            </a:r>
          </a:p>
          <a:p>
            <a:pPr marL="6350" indent="0">
              <a:spcBef>
                <a:spcPts val="0"/>
              </a:spcBef>
              <a:buClrTx/>
              <a:buSzPts val="1500"/>
              <a:buNone/>
            </a:pPr>
            <a:endParaRPr lang="en-US" sz="2200" dirty="0"/>
          </a:p>
          <a:p>
            <a:pPr marL="292100" indent="-285750">
              <a:spcBef>
                <a:spcPts val="100"/>
              </a:spcBef>
              <a:buClrTx/>
              <a:buSzPts val="1500"/>
              <a:buFont typeface="Wingdings" panose="05000000000000000000" pitchFamily="2" charset="2"/>
              <a:buChar char="§"/>
            </a:pPr>
            <a:r>
              <a:rPr lang="en-US" sz="2200" dirty="0"/>
              <a:t>Prepare by knowing your potential audience.</a:t>
            </a:r>
          </a:p>
          <a:p>
            <a:pPr marL="292100" indent="-285750">
              <a:spcBef>
                <a:spcPts val="100"/>
              </a:spcBef>
              <a:buClrTx/>
              <a:buSzPts val="1500"/>
              <a:buFont typeface="Wingdings" panose="05000000000000000000" pitchFamily="2" charset="2"/>
              <a:buChar char="§"/>
            </a:pPr>
            <a:endParaRPr lang="en-US" sz="2200" dirty="0"/>
          </a:p>
          <a:p>
            <a:pPr marL="292100" indent="-285750">
              <a:spcBef>
                <a:spcPts val="100"/>
              </a:spcBef>
              <a:buClrTx/>
              <a:buSzPts val="1500"/>
              <a:buFont typeface="Wingdings" panose="05000000000000000000" pitchFamily="2" charset="2"/>
              <a:buChar char="§"/>
            </a:pPr>
            <a:r>
              <a:rPr lang="en-US" sz="2200" dirty="0"/>
              <a:t>Read the instructions, answer all questions and ensure application is complete.</a:t>
            </a:r>
          </a:p>
          <a:p>
            <a:pPr marL="292100" indent="-285750">
              <a:spcBef>
                <a:spcPts val="100"/>
              </a:spcBef>
              <a:buClrTx/>
              <a:buSzPts val="1500"/>
              <a:buFont typeface="Wingdings" panose="05000000000000000000" pitchFamily="2" charset="2"/>
              <a:buChar char="§"/>
            </a:pPr>
            <a:endParaRPr lang="en-US" sz="2200" dirty="0"/>
          </a:p>
          <a:p>
            <a:pPr marL="292100" indent="-285750">
              <a:spcBef>
                <a:spcPts val="100"/>
              </a:spcBef>
              <a:buClrTx/>
              <a:buSzPts val="1500"/>
              <a:buFont typeface="Wingdings" panose="05000000000000000000" pitchFamily="2" charset="2"/>
              <a:buChar char="§"/>
            </a:pPr>
            <a:r>
              <a:rPr lang="en-US" sz="2200" dirty="0"/>
              <a:t>Letter of interest – thorough but concise.</a:t>
            </a:r>
          </a:p>
          <a:p>
            <a:pPr marL="292100" indent="-285750">
              <a:spcBef>
                <a:spcPts val="100"/>
              </a:spcBef>
              <a:buClrTx/>
              <a:buSzPts val="1500"/>
              <a:buFont typeface="Wingdings" panose="05000000000000000000" pitchFamily="2" charset="2"/>
              <a:buChar char="§"/>
            </a:pPr>
            <a:endParaRPr lang="en-US" sz="2200" dirty="0"/>
          </a:p>
          <a:p>
            <a:pPr marL="292100" indent="-285750">
              <a:spcBef>
                <a:spcPts val="100"/>
              </a:spcBef>
              <a:buClrTx/>
              <a:buSzPts val="1500"/>
              <a:buFont typeface="Wingdings" panose="05000000000000000000" pitchFamily="2" charset="2"/>
              <a:buChar char="§"/>
            </a:pPr>
            <a:r>
              <a:rPr lang="en-US" sz="2200" dirty="0"/>
              <a:t>Demonstrate minimum and desirable qualifications.</a:t>
            </a:r>
          </a:p>
          <a:p>
            <a:pPr>
              <a:buClrTx/>
            </a:pPr>
            <a:endParaRPr lang="en-US" dirty="0"/>
          </a:p>
        </p:txBody>
      </p:sp>
      <p:sp>
        <p:nvSpPr>
          <p:cNvPr id="4" name="Text Placeholder 3">
            <a:extLst>
              <a:ext uri="{FF2B5EF4-FFF2-40B4-BE49-F238E27FC236}">
                <a16:creationId xmlns:a16="http://schemas.microsoft.com/office/drawing/2014/main" id="{D56C6B85-BE33-4C61-B1FD-7F9B4DC8296D}"/>
              </a:ext>
            </a:extLst>
          </p:cNvPr>
          <p:cNvSpPr>
            <a:spLocks noGrp="1"/>
          </p:cNvSpPr>
          <p:nvPr>
            <p:ph type="body" idx="2"/>
          </p:nvPr>
        </p:nvSpPr>
        <p:spPr>
          <a:xfrm>
            <a:off x="6388259" y="1510300"/>
            <a:ext cx="4948881" cy="4679364"/>
          </a:xfrm>
        </p:spPr>
        <p:txBody>
          <a:bodyPr/>
          <a:lstStyle/>
          <a:p>
            <a:pPr marL="349250">
              <a:spcBef>
                <a:spcPts val="100"/>
              </a:spcBef>
              <a:buClrTx/>
              <a:buSzPts val="1500"/>
              <a:buFont typeface="Wingdings" panose="05000000000000000000" pitchFamily="2" charset="2"/>
              <a:buChar char="§"/>
            </a:pPr>
            <a:r>
              <a:rPr lang="en-US" sz="2200" dirty="0"/>
              <a:t>Demonstrate depth and breadth of experience teaching, and ancillary instruction related duties.</a:t>
            </a:r>
          </a:p>
          <a:p>
            <a:pPr marL="349250" lvl="0" rtl="0">
              <a:spcBef>
                <a:spcPts val="100"/>
              </a:spcBef>
              <a:spcAft>
                <a:spcPts val="0"/>
              </a:spcAft>
              <a:buClrTx/>
              <a:buSzPts val="1500"/>
              <a:buFont typeface="Wingdings" panose="05000000000000000000" pitchFamily="2" charset="2"/>
              <a:buChar char="§"/>
            </a:pPr>
            <a:endParaRPr lang="en-US" sz="2200" dirty="0"/>
          </a:p>
          <a:p>
            <a:pPr marL="349250" lvl="0" rtl="0">
              <a:spcBef>
                <a:spcPts val="100"/>
              </a:spcBef>
              <a:spcAft>
                <a:spcPts val="0"/>
              </a:spcAft>
              <a:buClrTx/>
              <a:buSzPts val="1500"/>
              <a:buFont typeface="Wingdings" panose="05000000000000000000" pitchFamily="2" charset="2"/>
              <a:buChar char="§"/>
            </a:pPr>
            <a:r>
              <a:rPr lang="en-US" sz="2200" dirty="0"/>
              <a:t>Showcase outcomes, not duties.</a:t>
            </a:r>
          </a:p>
          <a:p>
            <a:pPr marL="349250" lvl="0" rtl="0">
              <a:spcBef>
                <a:spcPts val="100"/>
              </a:spcBef>
              <a:spcAft>
                <a:spcPts val="0"/>
              </a:spcAft>
              <a:buClrTx/>
              <a:buSzPts val="1500"/>
              <a:buFont typeface="Wingdings" panose="05000000000000000000" pitchFamily="2" charset="2"/>
              <a:buChar char="§"/>
            </a:pPr>
            <a:endParaRPr lang="en-US" sz="2200" dirty="0"/>
          </a:p>
          <a:p>
            <a:pPr marL="349250" lvl="0" rtl="0">
              <a:spcBef>
                <a:spcPts val="100"/>
              </a:spcBef>
              <a:spcAft>
                <a:spcPts val="0"/>
              </a:spcAft>
              <a:buClrTx/>
              <a:buSzPts val="1500"/>
              <a:buFont typeface="Wingdings" panose="05000000000000000000" pitchFamily="2" charset="2"/>
              <a:buChar char="§"/>
            </a:pPr>
            <a:r>
              <a:rPr lang="en-US" sz="2200" dirty="0"/>
              <a:t>DEI statement – what have you done, what have you learned.</a:t>
            </a:r>
          </a:p>
          <a:p>
            <a:pPr marL="349250" lvl="0" rtl="0">
              <a:spcBef>
                <a:spcPts val="100"/>
              </a:spcBef>
              <a:spcAft>
                <a:spcPts val="0"/>
              </a:spcAft>
              <a:buClrTx/>
              <a:buSzPts val="1500"/>
              <a:buFont typeface="Wingdings" panose="05000000000000000000" pitchFamily="2" charset="2"/>
              <a:buChar char="§"/>
            </a:pPr>
            <a:endParaRPr lang="en-US" sz="2200" dirty="0"/>
          </a:p>
          <a:p>
            <a:pPr marL="349250" lvl="0" rtl="0">
              <a:spcBef>
                <a:spcPts val="100"/>
              </a:spcBef>
              <a:spcAft>
                <a:spcPts val="0"/>
              </a:spcAft>
              <a:buClrTx/>
              <a:buSzPts val="1500"/>
              <a:buFont typeface="Wingdings" panose="05000000000000000000" pitchFamily="2" charset="2"/>
              <a:buChar char="§"/>
            </a:pPr>
            <a:r>
              <a:rPr lang="en-US" sz="2200" dirty="0"/>
              <a:t>Life happens, apply early.</a:t>
            </a:r>
          </a:p>
          <a:p>
            <a:pPr marL="349250" lvl="0" rtl="0">
              <a:spcBef>
                <a:spcPts val="100"/>
              </a:spcBef>
              <a:spcAft>
                <a:spcPts val="0"/>
              </a:spcAft>
              <a:buClrTx/>
              <a:buSzPts val="1500"/>
              <a:buFont typeface="Wingdings" panose="05000000000000000000" pitchFamily="2" charset="2"/>
              <a:buChar char="§"/>
            </a:pPr>
            <a:endParaRPr lang="en-US" sz="2200" dirty="0"/>
          </a:p>
          <a:p>
            <a:pPr marL="349250" lvl="0" rtl="0">
              <a:spcBef>
                <a:spcPts val="100"/>
              </a:spcBef>
              <a:spcAft>
                <a:spcPts val="0"/>
              </a:spcAft>
              <a:buClrTx/>
              <a:buSzPts val="1500"/>
              <a:buFont typeface="Wingdings" panose="05000000000000000000" pitchFamily="2" charset="2"/>
              <a:buChar char="§"/>
            </a:pPr>
            <a:r>
              <a:rPr lang="en-US" sz="2200" dirty="0"/>
              <a:t>Prepare for technological glitches.</a:t>
            </a:r>
          </a:p>
          <a:p>
            <a:pPr marL="349250" lvl="0" rtl="0">
              <a:spcBef>
                <a:spcPts val="100"/>
              </a:spcBef>
              <a:spcAft>
                <a:spcPts val="0"/>
              </a:spcAft>
              <a:buClrTx/>
              <a:buSzPts val="1500"/>
              <a:buFont typeface="Wingdings" panose="05000000000000000000" pitchFamily="2" charset="2"/>
              <a:buChar char="§"/>
            </a:pPr>
            <a:endParaRPr lang="en-US" sz="2200" dirty="0"/>
          </a:p>
          <a:p>
            <a:pPr marL="349250" lvl="0" rtl="0">
              <a:spcBef>
                <a:spcPts val="100"/>
              </a:spcBef>
              <a:spcAft>
                <a:spcPts val="0"/>
              </a:spcAft>
              <a:buClrTx/>
              <a:buSzPts val="1500"/>
              <a:buFont typeface="Wingdings" panose="05000000000000000000" pitchFamily="2" charset="2"/>
              <a:buChar char="§"/>
            </a:pPr>
            <a:r>
              <a:rPr lang="en-US" sz="2200" dirty="0"/>
              <a:t>Check, double-check, triple-check your materials, then follow-up.</a:t>
            </a:r>
          </a:p>
          <a:p>
            <a:pPr>
              <a:buClrTx/>
              <a:buFont typeface="Wingdings" panose="05000000000000000000" pitchFamily="2" charset="2"/>
              <a:buChar char="§"/>
            </a:pPr>
            <a:endParaRPr lang="en-US" dirty="0"/>
          </a:p>
        </p:txBody>
      </p:sp>
      <p:sp>
        <p:nvSpPr>
          <p:cNvPr id="5" name="Slide Number Placeholder 4">
            <a:extLst>
              <a:ext uri="{FF2B5EF4-FFF2-40B4-BE49-F238E27FC236}">
                <a16:creationId xmlns:a16="http://schemas.microsoft.com/office/drawing/2014/main" id="{7CA3C4C4-105B-4DC1-A010-00FD978637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404926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440A-3B20-4C91-B73B-AA83D9BDFB1B}"/>
              </a:ext>
            </a:extLst>
          </p:cNvPr>
          <p:cNvSpPr>
            <a:spLocks noGrp="1"/>
          </p:cNvSpPr>
          <p:nvPr>
            <p:ph type="title"/>
          </p:nvPr>
        </p:nvSpPr>
        <p:spPr>
          <a:xfrm>
            <a:off x="1277650" y="365126"/>
            <a:ext cx="10046043" cy="754758"/>
          </a:xfrm>
        </p:spPr>
        <p:txBody>
          <a:bodyPr/>
          <a:lstStyle/>
          <a:p>
            <a:r>
              <a:rPr lang="en-US" b="1" dirty="0"/>
              <a:t>The Interview</a:t>
            </a:r>
          </a:p>
        </p:txBody>
      </p:sp>
      <p:sp>
        <p:nvSpPr>
          <p:cNvPr id="3" name="Text Placeholder 2">
            <a:extLst>
              <a:ext uri="{FF2B5EF4-FFF2-40B4-BE49-F238E27FC236}">
                <a16:creationId xmlns:a16="http://schemas.microsoft.com/office/drawing/2014/main" id="{72F88430-0A98-4B7E-B4D2-635523DDC674}"/>
              </a:ext>
            </a:extLst>
          </p:cNvPr>
          <p:cNvSpPr>
            <a:spLocks noGrp="1"/>
          </p:cNvSpPr>
          <p:nvPr>
            <p:ph type="body" idx="1"/>
          </p:nvPr>
        </p:nvSpPr>
        <p:spPr>
          <a:xfrm>
            <a:off x="1277650" y="1684962"/>
            <a:ext cx="4922537" cy="4504701"/>
          </a:xfrm>
        </p:spPr>
        <p:txBody>
          <a:bodyPr/>
          <a:lstStyle/>
          <a:p>
            <a:pPr marL="292100" lvl="0" indent="-292100" algn="l" rtl="0">
              <a:lnSpc>
                <a:spcPct val="100000"/>
              </a:lnSpc>
              <a:spcBef>
                <a:spcPts val="0"/>
              </a:spcBef>
              <a:spcAft>
                <a:spcPts val="0"/>
              </a:spcAft>
              <a:buClr>
                <a:schemeClr val="dk2"/>
              </a:buClr>
              <a:buSzPts val="1600"/>
              <a:buFont typeface="Arial"/>
              <a:buChar char="•"/>
            </a:pPr>
            <a:r>
              <a:rPr lang="en-US" dirty="0"/>
              <a:t>Anticipate the questions.</a:t>
            </a:r>
          </a:p>
          <a:p>
            <a:pPr marL="292100" lvl="0" indent="-292100" algn="l" rtl="0">
              <a:lnSpc>
                <a:spcPct val="100000"/>
              </a:lnSpc>
              <a:spcBef>
                <a:spcPts val="0"/>
              </a:spcBef>
              <a:spcAft>
                <a:spcPts val="0"/>
              </a:spcAft>
              <a:buClr>
                <a:schemeClr val="dk2"/>
              </a:buClr>
              <a:buSzPts val="1600"/>
              <a:buFont typeface="Arial"/>
              <a:buChar char="•"/>
            </a:pPr>
            <a:r>
              <a:rPr lang="en-US" dirty="0"/>
              <a:t>Practice!</a:t>
            </a:r>
          </a:p>
          <a:p>
            <a:pPr marL="292100" lvl="0" indent="-292100" algn="l" rtl="0">
              <a:lnSpc>
                <a:spcPct val="100000"/>
              </a:lnSpc>
              <a:spcBef>
                <a:spcPts val="0"/>
              </a:spcBef>
              <a:spcAft>
                <a:spcPts val="0"/>
              </a:spcAft>
              <a:buClr>
                <a:schemeClr val="dk2"/>
              </a:buClr>
              <a:buSzPts val="1600"/>
              <a:buFont typeface="Arial"/>
              <a:buChar char="•"/>
            </a:pPr>
            <a:r>
              <a:rPr lang="en-US" dirty="0"/>
              <a:t>Answer the questions they ask.</a:t>
            </a:r>
          </a:p>
          <a:p>
            <a:pPr marL="292100" lvl="0" indent="-292100" algn="l" rtl="0">
              <a:lnSpc>
                <a:spcPct val="100000"/>
              </a:lnSpc>
              <a:spcBef>
                <a:spcPts val="0"/>
              </a:spcBef>
              <a:spcAft>
                <a:spcPts val="0"/>
              </a:spcAft>
              <a:buClr>
                <a:schemeClr val="dk2"/>
              </a:buClr>
              <a:buSzPts val="1600"/>
              <a:buFont typeface="Arial"/>
              <a:buChar char="•"/>
            </a:pPr>
            <a:r>
              <a:rPr lang="en-US" dirty="0"/>
              <a:t>Don’t know, be willing to grow.</a:t>
            </a:r>
          </a:p>
          <a:p>
            <a:pPr marL="292100" lvl="0" indent="-292100" algn="l" rtl="0">
              <a:lnSpc>
                <a:spcPct val="100000"/>
              </a:lnSpc>
              <a:spcBef>
                <a:spcPts val="0"/>
              </a:spcBef>
              <a:spcAft>
                <a:spcPts val="0"/>
              </a:spcAft>
              <a:buClr>
                <a:schemeClr val="dk2"/>
              </a:buClr>
              <a:buSzPts val="1600"/>
              <a:buFont typeface="Arial"/>
              <a:buChar char="•"/>
            </a:pPr>
            <a:r>
              <a:rPr lang="en-US" dirty="0"/>
              <a:t>Be real; represent yourself, don’t over sell.</a:t>
            </a:r>
          </a:p>
          <a:p>
            <a:pPr marL="292100" lvl="0" indent="-292100" algn="l" rtl="0">
              <a:lnSpc>
                <a:spcPct val="100000"/>
              </a:lnSpc>
              <a:spcBef>
                <a:spcPts val="0"/>
              </a:spcBef>
              <a:spcAft>
                <a:spcPts val="0"/>
              </a:spcAft>
              <a:buClr>
                <a:schemeClr val="dk2"/>
              </a:buClr>
              <a:buSzPts val="1600"/>
              <a:buFont typeface="Arial"/>
              <a:buChar char="•"/>
            </a:pPr>
            <a:r>
              <a:rPr lang="en-US" dirty="0"/>
              <a:t>DEI foremost.</a:t>
            </a:r>
          </a:p>
          <a:p>
            <a:pPr marL="292100" lvl="0" indent="-292100" algn="l" rtl="0">
              <a:lnSpc>
                <a:spcPct val="100000"/>
              </a:lnSpc>
              <a:spcBef>
                <a:spcPts val="0"/>
              </a:spcBef>
              <a:spcAft>
                <a:spcPts val="0"/>
              </a:spcAft>
              <a:buClr>
                <a:schemeClr val="dk2"/>
              </a:buClr>
              <a:buSzPts val="1600"/>
              <a:buFont typeface="Arial"/>
              <a:buChar char="•"/>
            </a:pPr>
            <a:r>
              <a:rPr lang="en-US" dirty="0"/>
              <a:t>Know the room.</a:t>
            </a:r>
          </a:p>
          <a:p>
            <a:pPr marL="292100" lvl="0" indent="-292100" algn="l" rtl="0">
              <a:lnSpc>
                <a:spcPct val="100000"/>
              </a:lnSpc>
              <a:spcBef>
                <a:spcPts val="0"/>
              </a:spcBef>
              <a:spcAft>
                <a:spcPts val="0"/>
              </a:spcAft>
              <a:buClr>
                <a:schemeClr val="dk2"/>
              </a:buClr>
              <a:buSzPts val="1600"/>
              <a:buFont typeface="Arial"/>
              <a:buChar char="•"/>
            </a:pPr>
            <a:r>
              <a:rPr lang="en-US" dirty="0"/>
              <a:t>Communicate your worldview.</a:t>
            </a:r>
          </a:p>
          <a:p>
            <a:pPr marL="292100" indent="-292100">
              <a:lnSpc>
                <a:spcPct val="100000"/>
              </a:lnSpc>
              <a:spcBef>
                <a:spcPts val="0"/>
              </a:spcBef>
              <a:buClr>
                <a:schemeClr val="dk2"/>
              </a:buClr>
              <a:buSzPts val="1600"/>
            </a:pPr>
            <a:r>
              <a:rPr lang="en-US" sz="2400" dirty="0"/>
              <a:t>Know your “why.”</a:t>
            </a:r>
          </a:p>
          <a:p>
            <a:endParaRPr lang="en-US" dirty="0"/>
          </a:p>
        </p:txBody>
      </p:sp>
      <p:sp>
        <p:nvSpPr>
          <p:cNvPr id="4" name="Text Placeholder 3">
            <a:extLst>
              <a:ext uri="{FF2B5EF4-FFF2-40B4-BE49-F238E27FC236}">
                <a16:creationId xmlns:a16="http://schemas.microsoft.com/office/drawing/2014/main" id="{994A53E3-4CE2-497A-808C-054ED4A8A2BA}"/>
              </a:ext>
            </a:extLst>
          </p:cNvPr>
          <p:cNvSpPr>
            <a:spLocks noGrp="1"/>
          </p:cNvSpPr>
          <p:nvPr>
            <p:ph type="body" idx="2"/>
          </p:nvPr>
        </p:nvSpPr>
        <p:spPr>
          <a:xfrm>
            <a:off x="6388259" y="1684962"/>
            <a:ext cx="5570379" cy="4504701"/>
          </a:xfrm>
        </p:spPr>
        <p:txBody>
          <a:bodyPr/>
          <a:lstStyle/>
          <a:p>
            <a:pPr marL="292100" lvl="0" indent="-292100" algn="l" rtl="0">
              <a:lnSpc>
                <a:spcPct val="100000"/>
              </a:lnSpc>
              <a:spcBef>
                <a:spcPts val="0"/>
              </a:spcBef>
              <a:spcAft>
                <a:spcPts val="0"/>
              </a:spcAft>
              <a:buClr>
                <a:schemeClr val="dk2"/>
              </a:buClr>
              <a:buSzPts val="1600"/>
              <a:buFont typeface="Arial"/>
              <a:buChar char="•"/>
            </a:pPr>
            <a:r>
              <a:rPr lang="en-US" sz="2400" dirty="0"/>
              <a:t>Be mindful of time; use time wisely.</a:t>
            </a:r>
          </a:p>
          <a:p>
            <a:pPr marL="292100" lvl="0" indent="-292100" algn="l" rtl="0">
              <a:lnSpc>
                <a:spcPct val="100000"/>
              </a:lnSpc>
              <a:spcBef>
                <a:spcPts val="0"/>
              </a:spcBef>
              <a:spcAft>
                <a:spcPts val="0"/>
              </a:spcAft>
              <a:buClr>
                <a:schemeClr val="dk2"/>
              </a:buClr>
              <a:buSzPts val="1600"/>
              <a:buFont typeface="Arial"/>
              <a:buChar char="•"/>
            </a:pPr>
            <a:r>
              <a:rPr lang="en-US" sz="2400" dirty="0"/>
              <a:t>A pause is okay.</a:t>
            </a:r>
          </a:p>
          <a:p>
            <a:pPr marL="292100" lvl="0" indent="-292100" algn="l" rtl="0">
              <a:lnSpc>
                <a:spcPct val="100000"/>
              </a:lnSpc>
              <a:spcBef>
                <a:spcPts val="0"/>
              </a:spcBef>
              <a:spcAft>
                <a:spcPts val="0"/>
              </a:spcAft>
              <a:buClr>
                <a:schemeClr val="dk2"/>
              </a:buClr>
              <a:buSzPts val="1600"/>
              <a:buFont typeface="Arial"/>
              <a:buChar char="•"/>
            </a:pPr>
            <a:r>
              <a:rPr lang="en-US" sz="2400" dirty="0"/>
              <a:t>Prepare for teaching demonstration or presentation.</a:t>
            </a:r>
          </a:p>
          <a:p>
            <a:pPr marL="292100" lvl="0" indent="-292100" algn="l" rtl="0">
              <a:lnSpc>
                <a:spcPct val="100000"/>
              </a:lnSpc>
              <a:spcBef>
                <a:spcPts val="0"/>
              </a:spcBef>
              <a:spcAft>
                <a:spcPts val="0"/>
              </a:spcAft>
              <a:buClr>
                <a:schemeClr val="dk2"/>
              </a:buClr>
              <a:buSzPts val="1600"/>
              <a:buFont typeface="Arial"/>
              <a:buChar char="•"/>
            </a:pPr>
            <a:r>
              <a:rPr lang="en-US" sz="2400" dirty="0"/>
              <a:t>Behavioral answers are best.</a:t>
            </a:r>
          </a:p>
          <a:p>
            <a:pPr marL="292100" lvl="0" indent="-292100" algn="l" rtl="0">
              <a:lnSpc>
                <a:spcPct val="100000"/>
              </a:lnSpc>
              <a:spcBef>
                <a:spcPts val="0"/>
              </a:spcBef>
              <a:spcAft>
                <a:spcPts val="0"/>
              </a:spcAft>
              <a:buClr>
                <a:schemeClr val="dk2"/>
              </a:buClr>
              <a:buSzPts val="1600"/>
              <a:buFont typeface="Arial"/>
              <a:buChar char="•"/>
            </a:pPr>
            <a:r>
              <a:rPr lang="en-US" sz="2400" dirty="0"/>
              <a:t>Make eye contact, smile, speak slowly, speak up.</a:t>
            </a:r>
          </a:p>
          <a:p>
            <a:pPr marL="292100" lvl="0" indent="-292100" algn="l" rtl="0">
              <a:lnSpc>
                <a:spcPct val="100000"/>
              </a:lnSpc>
              <a:spcBef>
                <a:spcPts val="0"/>
              </a:spcBef>
              <a:spcAft>
                <a:spcPts val="0"/>
              </a:spcAft>
              <a:buClr>
                <a:schemeClr val="dk2"/>
              </a:buClr>
              <a:buSzPts val="1600"/>
              <a:buFont typeface="Arial"/>
              <a:buChar char="•"/>
            </a:pPr>
            <a:r>
              <a:rPr lang="en-US" sz="2400" dirty="0"/>
              <a:t>It’s about them, not you.</a:t>
            </a:r>
          </a:p>
          <a:p>
            <a:pPr marL="292100" lvl="0" indent="-292100" algn="l" rtl="0">
              <a:lnSpc>
                <a:spcPct val="100000"/>
              </a:lnSpc>
              <a:spcBef>
                <a:spcPts val="0"/>
              </a:spcBef>
              <a:spcAft>
                <a:spcPts val="0"/>
              </a:spcAft>
              <a:buClr>
                <a:schemeClr val="dk2"/>
              </a:buClr>
              <a:buSzPts val="1600"/>
              <a:buFont typeface="Arial"/>
              <a:buChar char="•"/>
            </a:pPr>
            <a:r>
              <a:rPr lang="en-US" sz="2400" dirty="0"/>
              <a:t>“I want an offer, and here’s why.”</a:t>
            </a:r>
          </a:p>
          <a:p>
            <a:endParaRPr lang="en-US" dirty="0"/>
          </a:p>
        </p:txBody>
      </p:sp>
      <p:sp>
        <p:nvSpPr>
          <p:cNvPr id="5" name="Slide Number Placeholder 4">
            <a:extLst>
              <a:ext uri="{FF2B5EF4-FFF2-40B4-BE49-F238E27FC236}">
                <a16:creationId xmlns:a16="http://schemas.microsoft.com/office/drawing/2014/main" id="{26396BA7-C4AA-4641-8543-2A00BC57E9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08759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
          <p:cNvSpPr txBox="1">
            <a:spLocks noGrp="1"/>
          </p:cNvSpPr>
          <p:nvPr>
            <p:ph type="title"/>
          </p:nvPr>
        </p:nvSpPr>
        <p:spPr>
          <a:xfrm>
            <a:off x="1045029" y="434519"/>
            <a:ext cx="10116459"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733" b="1" dirty="0"/>
              <a:t>Screening/Interviewing Scoring Rubrics</a:t>
            </a:r>
            <a:endParaRPr b="1" dirty="0"/>
          </a:p>
        </p:txBody>
      </p:sp>
      <p:sp>
        <p:nvSpPr>
          <p:cNvPr id="514" name="Google Shape;514;p4"/>
          <p:cNvSpPr txBox="1">
            <a:spLocks noGrp="1"/>
          </p:cNvSpPr>
          <p:nvPr>
            <p:ph type="body" idx="1"/>
          </p:nvPr>
        </p:nvSpPr>
        <p:spPr>
          <a:xfrm>
            <a:off x="1045029" y="2137353"/>
            <a:ext cx="10116459" cy="6058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F4352"/>
              </a:buClr>
              <a:buSzPts val="3200"/>
              <a:buNone/>
            </a:pPr>
            <a:r>
              <a:rPr lang="en-US" sz="3200" dirty="0"/>
              <a:t>DEI Focused Example</a:t>
            </a:r>
            <a:endParaRPr dirty="0"/>
          </a:p>
        </p:txBody>
      </p:sp>
      <p:sp>
        <p:nvSpPr>
          <p:cNvPr id="515" name="Google Shape;515;p4"/>
          <p:cNvSpPr txBox="1">
            <a:spLocks noGrp="1"/>
          </p:cNvSpPr>
          <p:nvPr>
            <p:ph type="body" idx="2"/>
          </p:nvPr>
        </p:nvSpPr>
        <p:spPr>
          <a:xfrm>
            <a:off x="1045029" y="2807494"/>
            <a:ext cx="10116459" cy="3514571"/>
          </a:xfrm>
          <a:prstGeom prst="rect">
            <a:avLst/>
          </a:prstGeom>
          <a:noFill/>
          <a:ln>
            <a:noFill/>
          </a:ln>
        </p:spPr>
        <p:txBody>
          <a:bodyPr spcFirstLastPara="1" wrap="square" lIns="91425" tIns="45700" rIns="91425" bIns="45700" anchor="t" anchorCtr="0">
            <a:normAutofit lnSpcReduction="10000"/>
          </a:bodyPr>
          <a:lstStyle/>
          <a:p>
            <a:pPr marL="341305" lvl="1" indent="-182558" algn="l" rtl="0">
              <a:lnSpc>
                <a:spcPct val="90000"/>
              </a:lnSpc>
              <a:spcBef>
                <a:spcPts val="0"/>
              </a:spcBef>
              <a:spcAft>
                <a:spcPts val="0"/>
              </a:spcAft>
              <a:buClr>
                <a:srgbClr val="404040"/>
              </a:buClr>
              <a:buSzPts val="1867"/>
              <a:buChar char="•"/>
            </a:pPr>
            <a:r>
              <a:rPr lang="en-US" sz="1867" b="1" dirty="0"/>
              <a:t>1 point: </a:t>
            </a:r>
            <a:r>
              <a:rPr lang="en-US" sz="1867" dirty="0"/>
              <a:t>Application response failed to address the question or demonstrated inadequate preparation and performance</a:t>
            </a:r>
            <a:endParaRPr dirty="0"/>
          </a:p>
          <a:p>
            <a:pPr marL="341305" lvl="1" indent="-182558" algn="l" rtl="0">
              <a:lnSpc>
                <a:spcPct val="90000"/>
              </a:lnSpc>
              <a:spcBef>
                <a:spcPts val="500"/>
              </a:spcBef>
              <a:spcAft>
                <a:spcPts val="0"/>
              </a:spcAft>
              <a:buClr>
                <a:srgbClr val="404040"/>
              </a:buClr>
              <a:buSzPts val="1867"/>
              <a:buChar char="•"/>
            </a:pPr>
            <a:r>
              <a:rPr lang="en-US" sz="1867" b="1" dirty="0"/>
              <a:t>2 points: </a:t>
            </a:r>
            <a:r>
              <a:rPr lang="en-US" sz="1867" dirty="0"/>
              <a:t>Application response indicated some related experience or preparation, but no clear examples of successful outcomes</a:t>
            </a:r>
            <a:endParaRPr dirty="0"/>
          </a:p>
          <a:p>
            <a:pPr marL="341305" lvl="1" indent="-182558" algn="l" rtl="0">
              <a:lnSpc>
                <a:spcPct val="90000"/>
              </a:lnSpc>
              <a:spcBef>
                <a:spcPts val="500"/>
              </a:spcBef>
              <a:spcAft>
                <a:spcPts val="0"/>
              </a:spcAft>
              <a:buClr>
                <a:srgbClr val="404040"/>
              </a:buClr>
              <a:buSzPts val="1867"/>
              <a:buChar char="•"/>
            </a:pPr>
            <a:r>
              <a:rPr lang="en-US" sz="1867" b="1" dirty="0"/>
              <a:t>3 points: </a:t>
            </a:r>
            <a:r>
              <a:rPr lang="en-US" sz="1867" dirty="0"/>
              <a:t>Application response clearly articulated adequate experience or preparation with successful outcomes</a:t>
            </a:r>
            <a:endParaRPr dirty="0"/>
          </a:p>
          <a:p>
            <a:pPr marL="341305" lvl="1" indent="-182558" algn="l" rtl="0">
              <a:lnSpc>
                <a:spcPct val="90000"/>
              </a:lnSpc>
              <a:spcBef>
                <a:spcPts val="500"/>
              </a:spcBef>
              <a:spcAft>
                <a:spcPts val="0"/>
              </a:spcAft>
              <a:buClr>
                <a:srgbClr val="404040"/>
              </a:buClr>
              <a:buSzPts val="1867"/>
              <a:buChar char="•"/>
            </a:pPr>
            <a:r>
              <a:rPr lang="en-US" sz="1867" b="1" dirty="0"/>
              <a:t>4 points: </a:t>
            </a:r>
            <a:r>
              <a:rPr lang="en-US" sz="1867" dirty="0"/>
              <a:t>Application response clearly articulated adequate experience or preparation with successful outcomes AND provided successful DEI-related application of job skills in prior experience</a:t>
            </a:r>
            <a:endParaRPr dirty="0"/>
          </a:p>
          <a:p>
            <a:pPr marL="341305" lvl="1" indent="-182558" algn="l" rtl="0">
              <a:lnSpc>
                <a:spcPct val="90000"/>
              </a:lnSpc>
              <a:spcBef>
                <a:spcPts val="500"/>
              </a:spcBef>
              <a:spcAft>
                <a:spcPts val="0"/>
              </a:spcAft>
              <a:buClr>
                <a:srgbClr val="404040"/>
              </a:buClr>
              <a:buSzPts val="1867"/>
              <a:buChar char="•"/>
            </a:pPr>
            <a:r>
              <a:rPr lang="en-US" sz="1867" b="1" dirty="0"/>
              <a:t>5 points: </a:t>
            </a:r>
            <a:r>
              <a:rPr lang="en-US" sz="1867" dirty="0"/>
              <a:t>Application response clearly articulated </a:t>
            </a:r>
            <a:r>
              <a:rPr lang="en-US" sz="1867" b="1" dirty="0"/>
              <a:t>adequate experience </a:t>
            </a:r>
            <a:r>
              <a:rPr lang="en-US" sz="1867" dirty="0"/>
              <a:t>or preparation with </a:t>
            </a:r>
            <a:r>
              <a:rPr lang="en-US" sz="1867" b="1" dirty="0"/>
              <a:t>successful outcomes </a:t>
            </a:r>
            <a:r>
              <a:rPr lang="en-US" sz="1867" dirty="0">
                <a:highlight>
                  <a:srgbClr val="FFFF00"/>
                </a:highlight>
              </a:rPr>
              <a:t>AND</a:t>
            </a:r>
            <a:r>
              <a:rPr lang="en-US" sz="1867" dirty="0"/>
              <a:t> provided </a:t>
            </a:r>
            <a:r>
              <a:rPr lang="en-US" sz="1867" b="1" dirty="0"/>
              <a:t>successful DEI-related application </a:t>
            </a:r>
            <a:r>
              <a:rPr lang="en-US" sz="1867" dirty="0"/>
              <a:t>of job skills in prior experience </a:t>
            </a:r>
            <a:r>
              <a:rPr lang="en-US" sz="1867" dirty="0">
                <a:highlight>
                  <a:srgbClr val="FFFF00"/>
                </a:highlight>
              </a:rPr>
              <a:t>AND</a:t>
            </a:r>
            <a:r>
              <a:rPr lang="en-US" sz="1867" dirty="0"/>
              <a:t> provided positive </a:t>
            </a:r>
            <a:r>
              <a:rPr lang="en-US" sz="1867" b="1" dirty="0"/>
              <a:t>contributions</a:t>
            </a:r>
            <a:r>
              <a:rPr lang="en-US" sz="1867" dirty="0"/>
              <a:t> to an overall culture of DEI </a:t>
            </a:r>
            <a:r>
              <a:rPr lang="en-US" sz="1867" b="1" dirty="0">
                <a:highlight>
                  <a:srgbClr val="FFFF00"/>
                </a:highlight>
              </a:rPr>
              <a:t>beyond</a:t>
            </a:r>
            <a:r>
              <a:rPr lang="en-US" sz="1867" dirty="0">
                <a:highlight>
                  <a:srgbClr val="FFFF00"/>
                </a:highlight>
              </a:rPr>
              <a:t> their individual job performance</a:t>
            </a:r>
            <a:endParaRPr dirty="0">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F5EB-D5FC-4508-A4B5-55202ED2DB34}"/>
              </a:ext>
            </a:extLst>
          </p:cNvPr>
          <p:cNvSpPr>
            <a:spLocks noGrp="1"/>
          </p:cNvSpPr>
          <p:nvPr>
            <p:ph type="title"/>
          </p:nvPr>
        </p:nvSpPr>
        <p:spPr/>
        <p:txBody>
          <a:bodyPr/>
          <a:lstStyle/>
          <a:p>
            <a:r>
              <a:rPr lang="en-US" b="1" dirty="0"/>
              <a:t>Teaching Demonstration or Presentation</a:t>
            </a:r>
          </a:p>
        </p:txBody>
      </p:sp>
      <p:sp>
        <p:nvSpPr>
          <p:cNvPr id="3" name="Text Placeholder 2">
            <a:extLst>
              <a:ext uri="{FF2B5EF4-FFF2-40B4-BE49-F238E27FC236}">
                <a16:creationId xmlns:a16="http://schemas.microsoft.com/office/drawing/2014/main" id="{95C950F4-873A-4B2B-B6A0-AB8EB1708B5A}"/>
              </a:ext>
            </a:extLst>
          </p:cNvPr>
          <p:cNvSpPr>
            <a:spLocks noGrp="1"/>
          </p:cNvSpPr>
          <p:nvPr>
            <p:ph type="body" idx="1"/>
          </p:nvPr>
        </p:nvSpPr>
        <p:spPr>
          <a:xfrm>
            <a:off x="1277650" y="2044556"/>
            <a:ext cx="10058400" cy="4173363"/>
          </a:xfrm>
        </p:spPr>
        <p:txBody>
          <a:bodyPr/>
          <a:lstStyle/>
          <a:p>
            <a:pPr marL="342900" lvl="0" algn="l" rtl="0">
              <a:lnSpc>
                <a:spcPct val="100000"/>
              </a:lnSpc>
              <a:spcBef>
                <a:spcPts val="0"/>
              </a:spcBef>
              <a:spcAft>
                <a:spcPts val="600"/>
              </a:spcAft>
              <a:buClr>
                <a:schemeClr val="dk2"/>
              </a:buClr>
              <a:buSzPts val="1400"/>
              <a:buFont typeface="Wingdings" panose="05000000000000000000" pitchFamily="2" charset="2"/>
              <a:buChar char="Ø"/>
            </a:pPr>
            <a:r>
              <a:rPr lang="en-US" dirty="0"/>
              <a:t>Know your </a:t>
            </a:r>
          </a:p>
          <a:p>
            <a:pPr marL="749300" lvl="1" indent="-292100">
              <a:lnSpc>
                <a:spcPct val="100000"/>
              </a:lnSpc>
              <a:spcBef>
                <a:spcPts val="0"/>
              </a:spcBef>
              <a:buClr>
                <a:schemeClr val="dk2"/>
              </a:buClr>
              <a:buSzPts val="1400"/>
            </a:pPr>
            <a:r>
              <a:rPr lang="en-US" b="1" dirty="0"/>
              <a:t>audience</a:t>
            </a:r>
            <a:r>
              <a:rPr lang="en-US" dirty="0"/>
              <a:t> – committee or students?</a:t>
            </a:r>
          </a:p>
          <a:p>
            <a:pPr marL="749300" lvl="1" indent="-292100">
              <a:lnSpc>
                <a:spcPct val="100000"/>
              </a:lnSpc>
              <a:spcBef>
                <a:spcPts val="0"/>
              </a:spcBef>
              <a:buClr>
                <a:schemeClr val="dk2"/>
              </a:buClr>
              <a:buSzPts val="1400"/>
            </a:pPr>
            <a:r>
              <a:rPr lang="en-US" b="1" dirty="0"/>
              <a:t>time limit </a:t>
            </a:r>
            <a:r>
              <a:rPr lang="en-US" dirty="0"/>
              <a:t>– time yourself – are you giving a ten-minute demonstration or ten minutes of a demonstration?</a:t>
            </a:r>
          </a:p>
          <a:p>
            <a:pPr marL="749300" lvl="1" indent="-292100">
              <a:lnSpc>
                <a:spcPct val="100000"/>
              </a:lnSpc>
              <a:spcBef>
                <a:spcPts val="0"/>
              </a:spcBef>
              <a:buClr>
                <a:schemeClr val="dk2"/>
              </a:buClr>
              <a:buSzPts val="1400"/>
            </a:pPr>
            <a:r>
              <a:rPr lang="en-US" b="1" dirty="0"/>
              <a:t>technology </a:t>
            </a:r>
            <a:r>
              <a:rPr lang="en-US" dirty="0"/>
              <a:t>– use it purposefully and effectively.</a:t>
            </a:r>
          </a:p>
          <a:p>
            <a:pPr marL="749300" lvl="1" indent="-292100">
              <a:lnSpc>
                <a:spcPct val="100000"/>
              </a:lnSpc>
              <a:spcBef>
                <a:spcPts val="0"/>
              </a:spcBef>
              <a:spcAft>
                <a:spcPts val="600"/>
              </a:spcAft>
              <a:buClr>
                <a:schemeClr val="dk2"/>
              </a:buClr>
              <a:buSzPts val="1400"/>
            </a:pPr>
            <a:r>
              <a:rPr lang="en-US" b="1" dirty="0"/>
              <a:t>your topic </a:t>
            </a:r>
            <a:r>
              <a:rPr lang="en-US" dirty="0"/>
              <a:t>– if one is provided, understand how topic fits with course.</a:t>
            </a:r>
          </a:p>
          <a:p>
            <a:pPr marL="342900" lvl="0" algn="l" rtl="0">
              <a:lnSpc>
                <a:spcPct val="100000"/>
              </a:lnSpc>
              <a:spcBef>
                <a:spcPts val="0"/>
              </a:spcBef>
              <a:spcAft>
                <a:spcPts val="600"/>
              </a:spcAft>
              <a:buClr>
                <a:schemeClr val="dk2"/>
              </a:buClr>
              <a:buSzPts val="1400"/>
              <a:buFont typeface="Wingdings" panose="05000000000000000000" pitchFamily="2" charset="2"/>
              <a:buChar char="Ø"/>
            </a:pPr>
            <a:r>
              <a:rPr lang="en-US" dirty="0"/>
              <a:t>Have a backup plan!</a:t>
            </a:r>
          </a:p>
          <a:p>
            <a:pPr marL="800100" lvl="1">
              <a:lnSpc>
                <a:spcPct val="100000"/>
              </a:lnSpc>
              <a:spcBef>
                <a:spcPts val="0"/>
              </a:spcBef>
              <a:spcAft>
                <a:spcPts val="600"/>
              </a:spcAft>
              <a:buClr>
                <a:schemeClr val="dk2"/>
              </a:buClr>
              <a:buSzPts val="1400"/>
              <a:buFont typeface="Arial" panose="020B0604020202020204" pitchFamily="34" charset="0"/>
              <a:buChar char="•"/>
            </a:pPr>
            <a:r>
              <a:rPr lang="en-US" dirty="0"/>
              <a:t>Can you provide handouts?</a:t>
            </a:r>
          </a:p>
          <a:p>
            <a:pPr marL="342900">
              <a:lnSpc>
                <a:spcPct val="100000"/>
              </a:lnSpc>
              <a:spcBef>
                <a:spcPts val="0"/>
              </a:spcBef>
              <a:spcAft>
                <a:spcPts val="600"/>
              </a:spcAft>
              <a:buClr>
                <a:schemeClr val="dk2"/>
              </a:buClr>
              <a:buSzPts val="1400"/>
              <a:buFont typeface="Wingdings" panose="05000000000000000000" pitchFamily="2" charset="2"/>
              <a:buChar char="Ø"/>
            </a:pPr>
            <a:r>
              <a:rPr lang="en-US" sz="2400" dirty="0"/>
              <a:t>Hit a few big ideas relevant to the topic</a:t>
            </a:r>
            <a:r>
              <a:rPr lang="en-US" dirty="0"/>
              <a:t> or the </a:t>
            </a:r>
            <a:r>
              <a:rPr lang="en-US" sz="2400" dirty="0"/>
              <a:t>institution; don’t try to show everything you know in the demo.</a:t>
            </a:r>
          </a:p>
          <a:p>
            <a:endParaRPr lang="en-US" dirty="0"/>
          </a:p>
        </p:txBody>
      </p:sp>
      <p:sp>
        <p:nvSpPr>
          <p:cNvPr id="4" name="Slide Number Placeholder 3">
            <a:extLst>
              <a:ext uri="{FF2B5EF4-FFF2-40B4-BE49-F238E27FC236}">
                <a16:creationId xmlns:a16="http://schemas.microsoft.com/office/drawing/2014/main" id="{7C9058B1-E193-455E-A786-D8A8F7051B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419198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9C77-8C4B-4D70-8D57-6605E7071109}"/>
              </a:ext>
            </a:extLst>
          </p:cNvPr>
          <p:cNvSpPr>
            <a:spLocks noGrp="1"/>
          </p:cNvSpPr>
          <p:nvPr>
            <p:ph type="title"/>
          </p:nvPr>
        </p:nvSpPr>
        <p:spPr/>
        <p:txBody>
          <a:bodyPr/>
          <a:lstStyle/>
          <a:p>
            <a:r>
              <a:rPr lang="en-US" b="1" dirty="0"/>
              <a:t>Teaching Demonstration or Presentation (continued)</a:t>
            </a:r>
          </a:p>
        </p:txBody>
      </p:sp>
      <p:sp>
        <p:nvSpPr>
          <p:cNvPr id="3" name="Text Placeholder 2">
            <a:extLst>
              <a:ext uri="{FF2B5EF4-FFF2-40B4-BE49-F238E27FC236}">
                <a16:creationId xmlns:a16="http://schemas.microsoft.com/office/drawing/2014/main" id="{79A166C8-726F-403F-9229-4788D50F2D4F}"/>
              </a:ext>
            </a:extLst>
          </p:cNvPr>
          <p:cNvSpPr>
            <a:spLocks noGrp="1"/>
          </p:cNvSpPr>
          <p:nvPr>
            <p:ph type="body" idx="1"/>
          </p:nvPr>
        </p:nvSpPr>
        <p:spPr>
          <a:xfrm>
            <a:off x="1277650" y="2021681"/>
            <a:ext cx="10058400" cy="4196239"/>
          </a:xfrm>
        </p:spPr>
        <p:txBody>
          <a:bodyPr/>
          <a:lstStyle/>
          <a:p>
            <a:pPr marL="292100" lvl="0" indent="-292100" algn="l" rtl="0">
              <a:lnSpc>
                <a:spcPct val="100000"/>
              </a:lnSpc>
              <a:spcBef>
                <a:spcPts val="0"/>
              </a:spcBef>
              <a:spcAft>
                <a:spcPts val="600"/>
              </a:spcAft>
              <a:buClr>
                <a:schemeClr val="dk2"/>
              </a:buClr>
              <a:buSzPts val="1400"/>
              <a:buFont typeface="Arial"/>
              <a:buChar char="•"/>
            </a:pPr>
            <a:r>
              <a:rPr lang="en-US" sz="2400" dirty="0"/>
              <a:t>Organize and deliver a purposeful lesson.</a:t>
            </a:r>
          </a:p>
          <a:p>
            <a:pPr marL="292100" lvl="0" indent="-292100" algn="l" rtl="0">
              <a:lnSpc>
                <a:spcPct val="100000"/>
              </a:lnSpc>
              <a:spcBef>
                <a:spcPts val="0"/>
              </a:spcBef>
              <a:spcAft>
                <a:spcPts val="600"/>
              </a:spcAft>
              <a:buClr>
                <a:schemeClr val="dk2"/>
              </a:buClr>
              <a:buSzPts val="1400"/>
              <a:buFont typeface="Arial"/>
              <a:buChar char="•"/>
            </a:pPr>
            <a:r>
              <a:rPr lang="en-US" sz="2400" dirty="0"/>
              <a:t>This is the first time you are doing this today, but the tenth time the committee is hearing it. </a:t>
            </a:r>
          </a:p>
          <a:p>
            <a:pPr marL="292100" lvl="0" indent="-292100" algn="l" rtl="0">
              <a:lnSpc>
                <a:spcPct val="100000"/>
              </a:lnSpc>
              <a:spcBef>
                <a:spcPts val="0"/>
              </a:spcBef>
              <a:spcAft>
                <a:spcPts val="600"/>
              </a:spcAft>
              <a:buClr>
                <a:schemeClr val="dk2"/>
              </a:buClr>
              <a:buSzPts val="1400"/>
              <a:buFont typeface="Arial"/>
              <a:buChar char="•"/>
            </a:pPr>
            <a:r>
              <a:rPr lang="en-US" sz="2400" dirty="0"/>
              <a:t>Engage your audience/students; demonstrate your student-centered approach.</a:t>
            </a:r>
          </a:p>
          <a:p>
            <a:pPr marL="292100" lvl="0" indent="-292100" algn="l" rtl="0">
              <a:lnSpc>
                <a:spcPct val="100000"/>
              </a:lnSpc>
              <a:spcBef>
                <a:spcPts val="0"/>
              </a:spcBef>
              <a:spcAft>
                <a:spcPts val="600"/>
              </a:spcAft>
              <a:buClr>
                <a:schemeClr val="dk2"/>
              </a:buClr>
              <a:buSzPts val="1400"/>
              <a:buFont typeface="Arial"/>
              <a:buChar char="•"/>
            </a:pPr>
            <a:r>
              <a:rPr lang="en-US" sz="2400" dirty="0"/>
              <a:t>Practice!</a:t>
            </a:r>
          </a:p>
          <a:p>
            <a:pPr marL="292100" lvl="0" indent="-292100" algn="l" rtl="0">
              <a:lnSpc>
                <a:spcPct val="100000"/>
              </a:lnSpc>
              <a:spcBef>
                <a:spcPts val="0"/>
              </a:spcBef>
              <a:spcAft>
                <a:spcPts val="600"/>
              </a:spcAft>
              <a:buClr>
                <a:schemeClr val="dk2"/>
              </a:buClr>
              <a:buSzPts val="1400"/>
              <a:buFont typeface="Arial"/>
              <a:buChar char="•"/>
            </a:pPr>
            <a:r>
              <a:rPr lang="en-US" sz="2400" dirty="0"/>
              <a:t>Be relaxed and confident, not overly nervous, but also show enthusiasm and passion for the topic.</a:t>
            </a:r>
          </a:p>
          <a:p>
            <a:pPr marL="292100" lvl="0" indent="-292100" algn="l" rtl="0">
              <a:lnSpc>
                <a:spcPct val="100000"/>
              </a:lnSpc>
              <a:spcBef>
                <a:spcPts val="0"/>
              </a:spcBef>
              <a:spcAft>
                <a:spcPts val="600"/>
              </a:spcAft>
              <a:buClr>
                <a:schemeClr val="dk2"/>
              </a:buClr>
              <a:buSzPts val="1400"/>
              <a:buFont typeface="Arial"/>
              <a:buChar char="•"/>
            </a:pPr>
            <a:r>
              <a:rPr lang="en-US" sz="2400" dirty="0"/>
              <a:t>Inside Higher Ed – </a:t>
            </a:r>
            <a:r>
              <a:rPr lang="en-US" sz="2400" u="sng" dirty="0">
                <a:solidFill>
                  <a:schemeClr val="hlink"/>
                </a:solidFill>
                <a:hlinkClick r:id="rId2"/>
              </a:rPr>
              <a:t>Teach Like You Mean It</a:t>
            </a:r>
            <a:endParaRPr lang="en-US" sz="2400" dirty="0"/>
          </a:p>
          <a:p>
            <a:endParaRPr lang="en-US" dirty="0"/>
          </a:p>
        </p:txBody>
      </p:sp>
      <p:sp>
        <p:nvSpPr>
          <p:cNvPr id="4" name="Slide Number Placeholder 3">
            <a:extLst>
              <a:ext uri="{FF2B5EF4-FFF2-40B4-BE49-F238E27FC236}">
                <a16:creationId xmlns:a16="http://schemas.microsoft.com/office/drawing/2014/main" id="{6AEB3C89-0759-4868-8140-DBB1E327B4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246966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4"/>
          <p:cNvSpPr txBox="1">
            <a:spLocks noGrp="1"/>
          </p:cNvSpPr>
          <p:nvPr>
            <p:ph type="title"/>
          </p:nvPr>
        </p:nvSpPr>
        <p:spPr>
          <a:xfrm>
            <a:off x="1277650" y="365125"/>
            <a:ext cx="10630981" cy="1120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dirty="0">
                <a:solidFill>
                  <a:srgbClr val="0070C0"/>
                </a:solidFill>
              </a:rPr>
              <a:t>Helpful Hints for the Initial Interview </a:t>
            </a:r>
            <a:br>
              <a:rPr lang="en-US" b="1" dirty="0">
                <a:solidFill>
                  <a:srgbClr val="0070C0"/>
                </a:solidFill>
              </a:rPr>
            </a:br>
            <a:r>
              <a:rPr lang="en-US" b="1" dirty="0">
                <a:solidFill>
                  <a:srgbClr val="0070C0"/>
                </a:solidFill>
              </a:rPr>
              <a:t>(full-time positions)</a:t>
            </a:r>
            <a:endParaRPr dirty="0"/>
          </a:p>
        </p:txBody>
      </p:sp>
      <p:sp>
        <p:nvSpPr>
          <p:cNvPr id="585" name="Google Shape;585;p1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indent="-228600">
              <a:spcBef>
                <a:spcPts val="0"/>
              </a:spcBef>
              <a:spcAft>
                <a:spcPts val="600"/>
              </a:spcAft>
              <a:buSzPts val="2400"/>
            </a:pPr>
            <a:r>
              <a:rPr lang="en-US" dirty="0"/>
              <a:t>Be prepared for the </a:t>
            </a:r>
            <a:r>
              <a:rPr lang="en-US" b="1" dirty="0"/>
              <a:t>committee to be large</a:t>
            </a:r>
            <a:r>
              <a:rPr lang="en-US" dirty="0"/>
              <a:t>. Committees of 10 or more individuals are not unusual.</a:t>
            </a:r>
          </a:p>
          <a:p>
            <a:pPr marL="228600" lvl="0" indent="-228600" algn="l" rtl="0">
              <a:lnSpc>
                <a:spcPct val="90000"/>
              </a:lnSpc>
              <a:spcBef>
                <a:spcPts val="0"/>
              </a:spcBef>
              <a:spcAft>
                <a:spcPts val="0"/>
              </a:spcAft>
              <a:buClr>
                <a:srgbClr val="404040"/>
              </a:buClr>
              <a:buSzPts val="2400"/>
              <a:buChar char="•"/>
            </a:pPr>
            <a:r>
              <a:rPr lang="en-US" dirty="0"/>
              <a:t>Don’t expect the committee members to respond to you. They are often told and trained to be as neutral as possible—non-reactionary.</a:t>
            </a:r>
            <a:endParaRPr dirty="0"/>
          </a:p>
          <a:p>
            <a:pPr marL="228600" lvl="0" indent="-228600" algn="l" rtl="0">
              <a:lnSpc>
                <a:spcPct val="90000"/>
              </a:lnSpc>
              <a:spcBef>
                <a:spcPts val="1000"/>
              </a:spcBef>
              <a:spcAft>
                <a:spcPts val="0"/>
              </a:spcAft>
              <a:buClr>
                <a:srgbClr val="404040"/>
              </a:buClr>
              <a:buSzPts val="2400"/>
              <a:buChar char="•"/>
            </a:pPr>
            <a:r>
              <a:rPr lang="en-US" dirty="0"/>
              <a:t>If given the questions ahead of time, </a:t>
            </a:r>
            <a:r>
              <a:rPr lang="en-US" b="1" dirty="0"/>
              <a:t>write notes </a:t>
            </a:r>
            <a:r>
              <a:rPr lang="en-US" dirty="0"/>
              <a:t>about your potential answers.</a:t>
            </a:r>
            <a:endParaRPr dirty="0"/>
          </a:p>
          <a:p>
            <a:pPr marL="228600" lvl="0" indent="-228600" algn="l" rtl="0">
              <a:lnSpc>
                <a:spcPct val="90000"/>
              </a:lnSpc>
              <a:spcBef>
                <a:spcPts val="1000"/>
              </a:spcBef>
              <a:spcAft>
                <a:spcPts val="0"/>
              </a:spcAft>
              <a:buClr>
                <a:srgbClr val="404040"/>
              </a:buClr>
              <a:buSzPts val="2400"/>
              <a:buChar char="•"/>
            </a:pPr>
            <a:r>
              <a:rPr lang="en-US" dirty="0"/>
              <a:t>Pay attention to </a:t>
            </a:r>
            <a:r>
              <a:rPr lang="en-US" b="1" dirty="0"/>
              <a:t>time</a:t>
            </a:r>
            <a:r>
              <a:rPr lang="en-US" dirty="0"/>
              <a:t>, especially for your teaching demonstration – </a:t>
            </a:r>
            <a:r>
              <a:rPr lang="en-US" b="1" dirty="0"/>
              <a:t>practice</a:t>
            </a:r>
            <a:r>
              <a:rPr lang="en-US" dirty="0"/>
              <a:t> ahead of time.</a:t>
            </a:r>
            <a:endParaRPr dirty="0"/>
          </a:p>
          <a:p>
            <a:pPr marL="228600" lvl="0" indent="-228600" algn="l" rtl="0">
              <a:lnSpc>
                <a:spcPct val="90000"/>
              </a:lnSpc>
              <a:spcBef>
                <a:spcPts val="1000"/>
              </a:spcBef>
              <a:spcAft>
                <a:spcPts val="0"/>
              </a:spcAft>
              <a:buClr>
                <a:srgbClr val="404040"/>
              </a:buClr>
              <a:buSzPts val="2400"/>
              <a:buChar char="•"/>
            </a:pPr>
            <a:r>
              <a:rPr lang="en-US" dirty="0"/>
              <a:t>Be prepared to talk about why you want to work at that college. Make sure that you know </a:t>
            </a:r>
            <a:r>
              <a:rPr lang="en-US" b="1" dirty="0"/>
              <a:t>something that is specific to the students </a:t>
            </a:r>
            <a:r>
              <a:rPr lang="en-US" dirty="0"/>
              <a:t>and the college where you are interviewing.</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586" name="Google Shape;586;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a:solidFill>
                  <a:srgbClr val="0070C0"/>
                </a:solidFill>
              </a:rPr>
              <a:t>Be Prepared for Additional Screening</a:t>
            </a:r>
            <a:endParaRPr/>
          </a:p>
        </p:txBody>
      </p:sp>
      <p:sp>
        <p:nvSpPr>
          <p:cNvPr id="592" name="Google Shape;592;p15"/>
          <p:cNvSpPr txBox="1">
            <a:spLocks noGrp="1"/>
          </p:cNvSpPr>
          <p:nvPr>
            <p:ph type="body" idx="1"/>
          </p:nvPr>
        </p:nvSpPr>
        <p:spPr>
          <a:xfrm>
            <a:off x="1277650" y="2071688"/>
            <a:ext cx="10058400" cy="4146231"/>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404040"/>
              </a:buClr>
              <a:buSzPts val="2400"/>
              <a:buFont typeface="+mj-lt"/>
              <a:buAutoNum type="arabicPeriod"/>
            </a:pPr>
            <a:r>
              <a:rPr lang="en-US" sz="3200" dirty="0"/>
              <a:t>Reference checks are typically performed. </a:t>
            </a:r>
            <a:endParaRPr sz="3200" dirty="0"/>
          </a:p>
          <a:p>
            <a:pPr marL="514350" lvl="0" indent="-514350" algn="l" rtl="0">
              <a:lnSpc>
                <a:spcPct val="90000"/>
              </a:lnSpc>
              <a:spcBef>
                <a:spcPts val="1000"/>
              </a:spcBef>
              <a:spcAft>
                <a:spcPts val="0"/>
              </a:spcAft>
              <a:buClr>
                <a:srgbClr val="404040"/>
              </a:buClr>
              <a:buSzPts val="2400"/>
              <a:buFont typeface="+mj-lt"/>
              <a:buAutoNum type="arabicPeriod"/>
            </a:pPr>
            <a:r>
              <a:rPr lang="en-US" sz="3200" dirty="0"/>
              <a:t>Background checks may be performed.</a:t>
            </a:r>
            <a:endParaRPr sz="3200" dirty="0"/>
          </a:p>
          <a:p>
            <a:pPr marL="514350" lvl="0" indent="-514350" algn="l" rtl="0">
              <a:lnSpc>
                <a:spcPct val="90000"/>
              </a:lnSpc>
              <a:spcBef>
                <a:spcPts val="1000"/>
              </a:spcBef>
              <a:spcAft>
                <a:spcPts val="0"/>
              </a:spcAft>
              <a:buClr>
                <a:srgbClr val="404040"/>
              </a:buClr>
              <a:buSzPts val="2400"/>
              <a:buFont typeface="+mj-lt"/>
              <a:buAutoNum type="arabicPeriod"/>
            </a:pPr>
            <a:r>
              <a:rPr lang="en-US" sz="3200" dirty="0"/>
              <a:t>Successful candidate is offered a position. </a:t>
            </a:r>
            <a:endParaRPr sz="3200" dirty="0"/>
          </a:p>
          <a:p>
            <a:pPr marL="228600" lvl="0" indent="-76200" algn="l" rtl="0">
              <a:lnSpc>
                <a:spcPct val="90000"/>
              </a:lnSpc>
              <a:spcBef>
                <a:spcPts val="1000"/>
              </a:spcBef>
              <a:spcAft>
                <a:spcPts val="0"/>
              </a:spcAft>
              <a:buClr>
                <a:srgbClr val="404040"/>
              </a:buClr>
              <a:buSzPts val="2400"/>
              <a:buNone/>
            </a:pPr>
            <a:endParaRPr dirty="0"/>
          </a:p>
        </p:txBody>
      </p:sp>
      <p:sp>
        <p:nvSpPr>
          <p:cNvPr id="593" name="Google Shape;593;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BA6D-A174-4D6E-9903-504980F235A8}"/>
              </a:ext>
            </a:extLst>
          </p:cNvPr>
          <p:cNvSpPr>
            <a:spLocks noGrp="1"/>
          </p:cNvSpPr>
          <p:nvPr>
            <p:ph type="title"/>
          </p:nvPr>
        </p:nvSpPr>
        <p:spPr>
          <a:xfrm>
            <a:off x="1277650" y="365125"/>
            <a:ext cx="10046043" cy="1042435"/>
          </a:xfrm>
        </p:spPr>
        <p:txBody>
          <a:bodyPr/>
          <a:lstStyle/>
          <a:p>
            <a:r>
              <a:rPr lang="en-US" sz="3600" b="1" dirty="0"/>
              <a:t>Managing the Outcome</a:t>
            </a:r>
            <a:endParaRPr lang="en-US" b="1" dirty="0"/>
          </a:p>
        </p:txBody>
      </p:sp>
      <p:sp>
        <p:nvSpPr>
          <p:cNvPr id="3" name="Text Placeholder 2">
            <a:extLst>
              <a:ext uri="{FF2B5EF4-FFF2-40B4-BE49-F238E27FC236}">
                <a16:creationId xmlns:a16="http://schemas.microsoft.com/office/drawing/2014/main" id="{346A5228-7948-4F0A-A1C2-8E9DBFBD0F7E}"/>
              </a:ext>
            </a:extLst>
          </p:cNvPr>
          <p:cNvSpPr>
            <a:spLocks noGrp="1"/>
          </p:cNvSpPr>
          <p:nvPr>
            <p:ph type="body" idx="1"/>
          </p:nvPr>
        </p:nvSpPr>
        <p:spPr>
          <a:xfrm>
            <a:off x="1277650" y="2126751"/>
            <a:ext cx="4922537" cy="4062912"/>
          </a:xfrm>
        </p:spPr>
        <p:txBody>
          <a:bodyPr/>
          <a:lstStyle/>
          <a:p>
            <a:pPr marL="342900">
              <a:lnSpc>
                <a:spcPct val="100000"/>
              </a:lnSpc>
              <a:spcBef>
                <a:spcPts val="0"/>
              </a:spcBef>
              <a:buClrTx/>
              <a:buSzPts val="2100"/>
              <a:buFont typeface="Wingdings" panose="05000000000000000000" pitchFamily="2" charset="2"/>
              <a:buChar char="§"/>
            </a:pPr>
            <a:r>
              <a:rPr lang="en-US" sz="2400" dirty="0">
                <a:solidFill>
                  <a:schemeClr val="accent2">
                    <a:lumMod val="10000"/>
                  </a:schemeClr>
                </a:solidFill>
              </a:rPr>
              <a:t>No offer:  That’s ok!</a:t>
            </a:r>
          </a:p>
          <a:p>
            <a:pPr marL="342900">
              <a:lnSpc>
                <a:spcPct val="100000"/>
              </a:lnSpc>
              <a:spcBef>
                <a:spcPts val="0"/>
              </a:spcBef>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Look to the future</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Learn &amp; Grow</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Prepare for “next time”</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dirty="0">
                <a:solidFill>
                  <a:schemeClr val="accent2">
                    <a:lumMod val="10000"/>
                  </a:schemeClr>
                </a:solidFill>
              </a:rPr>
              <a:t>Reflect</a:t>
            </a: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lvl="0" algn="l" rtl="0">
              <a:lnSpc>
                <a:spcPct val="100000"/>
              </a:lnSpc>
              <a:spcBef>
                <a:spcPts val="100"/>
              </a:spcBef>
              <a:spcAft>
                <a:spcPts val="0"/>
              </a:spcAft>
              <a:buClrTx/>
              <a:buSzPts val="1900"/>
              <a:buFont typeface="Wingdings" panose="05000000000000000000" pitchFamily="2" charset="2"/>
              <a:buChar char="§"/>
            </a:pPr>
            <a:endParaRPr lang="en-US" sz="1600" dirty="0"/>
          </a:p>
          <a:p>
            <a:pPr>
              <a:buClrTx/>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5242356F-B9FF-4A18-9429-2A8566A4AD9B}"/>
              </a:ext>
            </a:extLst>
          </p:cNvPr>
          <p:cNvSpPr>
            <a:spLocks noGrp="1"/>
          </p:cNvSpPr>
          <p:nvPr>
            <p:ph type="body" idx="2"/>
          </p:nvPr>
        </p:nvSpPr>
        <p:spPr>
          <a:xfrm>
            <a:off x="6388259" y="2126752"/>
            <a:ext cx="4948881" cy="4062912"/>
          </a:xfrm>
        </p:spPr>
        <p:txBody>
          <a:bodyPr/>
          <a:lstStyle/>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Remember the why</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See the value in the experience</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Rehearse interviewing</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Ask for feedback</a:t>
            </a:r>
          </a:p>
          <a:p>
            <a:pPr marL="342900" lvl="0" algn="l" rtl="0">
              <a:lnSpc>
                <a:spcPct val="100000"/>
              </a:lnSpc>
              <a:spcBef>
                <a:spcPts val="100"/>
              </a:spcBef>
              <a:spcAft>
                <a:spcPts val="0"/>
              </a:spcAft>
              <a:buClrTx/>
              <a:buSzPts val="2100"/>
              <a:buFont typeface="Wingdings" panose="05000000000000000000" pitchFamily="2" charset="2"/>
              <a:buChar char="§"/>
            </a:pPr>
            <a:endParaRPr lang="en-US" sz="2400" dirty="0">
              <a:solidFill>
                <a:schemeClr val="accent2">
                  <a:lumMod val="10000"/>
                </a:schemeClr>
              </a:solidFill>
            </a:endParaRPr>
          </a:p>
          <a:p>
            <a:pPr marL="342900" lvl="0" algn="l" rtl="0">
              <a:lnSpc>
                <a:spcPct val="100000"/>
              </a:lnSpc>
              <a:spcBef>
                <a:spcPts val="100"/>
              </a:spcBef>
              <a:spcAft>
                <a:spcPts val="0"/>
              </a:spcAft>
              <a:buClrTx/>
              <a:buSzPts val="2100"/>
              <a:buFont typeface="Wingdings" panose="05000000000000000000" pitchFamily="2" charset="2"/>
              <a:buChar char="§"/>
            </a:pPr>
            <a:r>
              <a:rPr lang="en-US" sz="2400" dirty="0">
                <a:solidFill>
                  <a:schemeClr val="accent2">
                    <a:lumMod val="10000"/>
                  </a:schemeClr>
                </a:solidFill>
              </a:rPr>
              <a:t>Continue to build and grow your network</a:t>
            </a:r>
          </a:p>
          <a:p>
            <a:endParaRPr lang="en-US" dirty="0"/>
          </a:p>
        </p:txBody>
      </p:sp>
      <p:sp>
        <p:nvSpPr>
          <p:cNvPr id="5" name="Slide Number Placeholder 4">
            <a:extLst>
              <a:ext uri="{FF2B5EF4-FFF2-40B4-BE49-F238E27FC236}">
                <a16:creationId xmlns:a16="http://schemas.microsoft.com/office/drawing/2014/main" id="{F2E2A0B4-D878-4A73-95BE-FB68910612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03259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17"/>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After the Application </a:t>
            </a:r>
            <a:endParaRPr b="1" dirty="0"/>
          </a:p>
        </p:txBody>
      </p:sp>
      <p:sp>
        <p:nvSpPr>
          <p:cNvPr id="608" name="Google Shape;608;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28</a:t>
            </a:fld>
            <a:endParaRPr/>
          </a:p>
        </p:txBody>
      </p:sp>
      <p:grpSp>
        <p:nvGrpSpPr>
          <p:cNvPr id="609" name="Google Shape;609;p17"/>
          <p:cNvGrpSpPr/>
          <p:nvPr/>
        </p:nvGrpSpPr>
        <p:grpSpPr>
          <a:xfrm>
            <a:off x="829994" y="2663887"/>
            <a:ext cx="10523805" cy="3566781"/>
            <a:chOff x="0" y="1318"/>
            <a:chExt cx="10523805" cy="3566781"/>
          </a:xfrm>
        </p:grpSpPr>
        <p:sp>
          <p:nvSpPr>
            <p:cNvPr id="610" name="Google Shape;610;p17"/>
            <p:cNvSpPr/>
            <p:nvPr/>
          </p:nvSpPr>
          <p:spPr>
            <a:xfrm rot="5400000">
              <a:off x="-198165" y="199484"/>
              <a:ext cx="1321103" cy="924772"/>
            </a:xfrm>
            <a:prstGeom prst="chevron">
              <a:avLst>
                <a:gd name="adj" fmla="val 5000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txBox="1"/>
            <p:nvPr/>
          </p:nvSpPr>
          <p:spPr>
            <a:xfrm>
              <a:off x="1" y="463704"/>
              <a:ext cx="924772" cy="39633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Now what?</a:t>
              </a:r>
              <a:endParaRPr b="1" dirty="0"/>
            </a:p>
          </p:txBody>
        </p:sp>
        <p:sp>
          <p:nvSpPr>
            <p:cNvPr id="612" name="Google Shape;612;p17"/>
            <p:cNvSpPr/>
            <p:nvPr/>
          </p:nvSpPr>
          <p:spPr>
            <a:xfrm rot="5400000">
              <a:off x="5294930" y="-4368839"/>
              <a:ext cx="858717" cy="9599033"/>
            </a:xfrm>
            <a:prstGeom prst="round2SameRect">
              <a:avLst>
                <a:gd name="adj1" fmla="val 16667"/>
                <a:gd name="adj2" fmla="val 0"/>
              </a:avLst>
            </a:prstGeom>
            <a:solidFill>
              <a:schemeClr val="lt1">
                <a:alpha val="89803"/>
              </a:schemeClr>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txBox="1"/>
            <p:nvPr/>
          </p:nvSpPr>
          <p:spPr>
            <a:xfrm>
              <a:off x="924773" y="43237"/>
              <a:ext cx="9557114" cy="774879"/>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Adjunct pools do not determine your worth.</a:t>
              </a:r>
              <a:endParaRPr dirty="0"/>
            </a:p>
            <a:p>
              <a:pPr marL="228600" marR="0" lvl="1" indent="-228600" algn="l" rtl="0">
                <a:lnSpc>
                  <a:spcPct val="90000"/>
                </a:lnSpc>
                <a:spcBef>
                  <a:spcPts val="39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Always renew your pool application; seniority exists.</a:t>
              </a:r>
              <a:endParaRPr dirty="0"/>
            </a:p>
          </p:txBody>
        </p:sp>
        <p:sp>
          <p:nvSpPr>
            <p:cNvPr id="614" name="Google Shape;614;p17"/>
            <p:cNvSpPr/>
            <p:nvPr/>
          </p:nvSpPr>
          <p:spPr>
            <a:xfrm rot="5400000">
              <a:off x="-198165" y="1322323"/>
              <a:ext cx="1321103" cy="924772"/>
            </a:xfrm>
            <a:prstGeom prst="chevron">
              <a:avLst>
                <a:gd name="adj" fmla="val 50000"/>
              </a:avLst>
            </a:prstGeom>
            <a:solidFill>
              <a:srgbClr val="98CEF8"/>
            </a:solidFill>
            <a:ln w="12700" cap="flat" cmpd="sng">
              <a:solidFill>
                <a:srgbClr val="98CE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txBox="1"/>
            <p:nvPr/>
          </p:nvSpPr>
          <p:spPr>
            <a:xfrm>
              <a:off x="1" y="1586543"/>
              <a:ext cx="924772" cy="39633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You’re hired!</a:t>
              </a:r>
              <a:endParaRPr b="1" dirty="0"/>
            </a:p>
          </p:txBody>
        </p:sp>
        <p:sp>
          <p:nvSpPr>
            <p:cNvPr id="616" name="Google Shape;616;p17"/>
            <p:cNvSpPr/>
            <p:nvPr/>
          </p:nvSpPr>
          <p:spPr>
            <a:xfrm rot="5400000">
              <a:off x="5294930" y="-3246000"/>
              <a:ext cx="858717" cy="9599033"/>
            </a:xfrm>
            <a:prstGeom prst="round2SameRect">
              <a:avLst>
                <a:gd name="adj1" fmla="val 16667"/>
                <a:gd name="adj2" fmla="val 0"/>
              </a:avLst>
            </a:prstGeom>
            <a:solidFill>
              <a:schemeClr val="lt1">
                <a:alpha val="89803"/>
              </a:schemeClr>
            </a:solidFill>
            <a:ln w="12700" cap="flat" cmpd="sng">
              <a:solidFill>
                <a:srgbClr val="98CE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txBox="1"/>
            <p:nvPr/>
          </p:nvSpPr>
          <p:spPr>
            <a:xfrm>
              <a:off x="924773" y="1166076"/>
              <a:ext cx="9557114" cy="774879"/>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Set boundaries for yourself. </a:t>
              </a:r>
              <a:endParaRPr dirty="0"/>
            </a:p>
            <a:p>
              <a:pPr marL="228600" marR="0" lvl="1" indent="-228600" algn="l" rtl="0">
                <a:lnSpc>
                  <a:spcPct val="90000"/>
                </a:lnSpc>
                <a:spcBef>
                  <a:spcPts val="39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Don’t feel compelled to take every class offered.</a:t>
              </a:r>
              <a:endParaRPr dirty="0"/>
            </a:p>
          </p:txBody>
        </p:sp>
        <p:sp>
          <p:nvSpPr>
            <p:cNvPr id="618" name="Google Shape;618;p17"/>
            <p:cNvSpPr/>
            <p:nvPr/>
          </p:nvSpPr>
          <p:spPr>
            <a:xfrm rot="5400000">
              <a:off x="-198165" y="2445162"/>
              <a:ext cx="1321103" cy="924772"/>
            </a:xfrm>
            <a:prstGeom prst="chevron">
              <a:avLst>
                <a:gd name="adj" fmla="val 50000"/>
              </a:avLst>
            </a:prstGeom>
            <a:solidFill>
              <a:srgbClr val="B0D9F3"/>
            </a:solidFill>
            <a:ln w="12700" cap="flat" cmpd="sng">
              <a:solidFill>
                <a:srgbClr val="B0D9F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txBox="1"/>
            <p:nvPr/>
          </p:nvSpPr>
          <p:spPr>
            <a:xfrm>
              <a:off x="0" y="2709384"/>
              <a:ext cx="924772" cy="39633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200" b="1" i="0" u="none" strike="noStrike" cap="none" dirty="0">
                  <a:solidFill>
                    <a:schemeClr val="lt1"/>
                  </a:solidFill>
                  <a:latin typeface="Arial"/>
                  <a:ea typeface="Arial"/>
                  <a:cs typeface="Arial"/>
                  <a:sym typeface="Arial"/>
                </a:rPr>
                <a:t>Remember</a:t>
              </a:r>
              <a:endParaRPr sz="1200" b="1" dirty="0"/>
            </a:p>
          </p:txBody>
        </p:sp>
        <p:sp>
          <p:nvSpPr>
            <p:cNvPr id="620" name="Google Shape;620;p17"/>
            <p:cNvSpPr/>
            <p:nvPr/>
          </p:nvSpPr>
          <p:spPr>
            <a:xfrm rot="5400000">
              <a:off x="5294930" y="-2123161"/>
              <a:ext cx="858717" cy="9599033"/>
            </a:xfrm>
            <a:prstGeom prst="round2SameRect">
              <a:avLst>
                <a:gd name="adj1" fmla="val 16667"/>
                <a:gd name="adj2" fmla="val 0"/>
              </a:avLst>
            </a:prstGeom>
            <a:solidFill>
              <a:schemeClr val="lt1">
                <a:alpha val="89803"/>
              </a:schemeClr>
            </a:solidFill>
            <a:ln w="12700" cap="flat" cmpd="sng">
              <a:solidFill>
                <a:srgbClr val="B0D9F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txBox="1"/>
            <p:nvPr/>
          </p:nvSpPr>
          <p:spPr>
            <a:xfrm>
              <a:off x="924773" y="2288915"/>
              <a:ext cx="9557114" cy="774879"/>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dirty="0">
                  <a:solidFill>
                    <a:schemeClr val="dk1"/>
                  </a:solidFill>
                  <a:latin typeface="Arial"/>
                  <a:ea typeface="Arial"/>
                  <a:cs typeface="Arial"/>
                  <a:sym typeface="Arial"/>
                </a:rPr>
                <a:t>You are valued and amazing!</a:t>
              </a:r>
            </a:p>
            <a:p>
              <a:pPr marL="228600" marR="0" lvl="1" indent="-228600" algn="l" rtl="0">
                <a:lnSpc>
                  <a:spcPct val="90000"/>
                </a:lnSpc>
                <a:spcBef>
                  <a:spcPts val="0"/>
                </a:spcBef>
                <a:spcAft>
                  <a:spcPts val="0"/>
                </a:spcAft>
                <a:buClr>
                  <a:schemeClr val="dk1"/>
                </a:buClr>
                <a:buSzPts val="2600"/>
                <a:buFont typeface="Arial"/>
                <a:buChar char="•"/>
              </a:pPr>
              <a:r>
                <a:rPr lang="en-US" sz="2600" dirty="0">
                  <a:solidFill>
                    <a:schemeClr val="dk1"/>
                  </a:solidFill>
                </a:rPr>
                <a:t>Keep trying—you will get it </a:t>
              </a:r>
              <a:r>
                <a:rPr lang="en-US" sz="2600" dirty="0">
                  <a:solidFill>
                    <a:schemeClr val="dk1"/>
                  </a:solidFill>
                  <a:sym typeface="Wingdings" panose="05000000000000000000" pitchFamily="2" charset="2"/>
                </a:rPr>
                <a:t></a:t>
              </a:r>
              <a:endParaRPr lang="en-US"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a:t>Key </a:t>
            </a:r>
            <a:r>
              <a:rPr lang="en-US" b="1" dirty="0"/>
              <a:t>Takeaways</a:t>
            </a:r>
            <a:endParaRPr b="1" dirty="0"/>
          </a:p>
        </p:txBody>
      </p:sp>
      <p:sp>
        <p:nvSpPr>
          <p:cNvPr id="629" name="Google Shape;629;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None/>
            </a:pPr>
            <a:fld id="{00000000-1234-1234-1234-123412341234}" type="slidenum">
              <a:rPr lang="en-US"/>
              <a:t>29</a:t>
            </a:fld>
            <a:endParaRPr/>
          </a:p>
        </p:txBody>
      </p:sp>
      <p:sp>
        <p:nvSpPr>
          <p:cNvPr id="630" name="Google Shape;630;p18"/>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t>Adjunct pools are largely out of your hands, but you can still make yourself stand out. </a:t>
            </a:r>
            <a:endParaRPr dirty="0"/>
          </a:p>
          <a:p>
            <a:pPr marL="228600" lvl="0" indent="-228600" algn="l" rtl="0">
              <a:lnSpc>
                <a:spcPct val="90000"/>
              </a:lnSpc>
              <a:spcBef>
                <a:spcPts val="1000"/>
              </a:spcBef>
              <a:spcAft>
                <a:spcPts val="0"/>
              </a:spcAft>
              <a:buClr>
                <a:srgbClr val="404040"/>
              </a:buClr>
              <a:buSzPts val="2400"/>
              <a:buChar char="•"/>
            </a:pPr>
            <a:r>
              <a:rPr lang="en-US" dirty="0"/>
              <a:t>There are systemic issues with hiring, both at state and local levels.</a:t>
            </a:r>
            <a:endParaRPr dirty="0"/>
          </a:p>
          <a:p>
            <a:pPr marL="228600" lvl="0" indent="-228600" algn="l" rtl="0">
              <a:lnSpc>
                <a:spcPct val="90000"/>
              </a:lnSpc>
              <a:spcBef>
                <a:spcPts val="1000"/>
              </a:spcBef>
              <a:spcAft>
                <a:spcPts val="0"/>
              </a:spcAft>
              <a:buClr>
                <a:srgbClr val="404040"/>
              </a:buClr>
              <a:buSzPts val="2400"/>
              <a:buChar char="•"/>
            </a:pPr>
            <a:r>
              <a:rPr lang="en-US" dirty="0"/>
              <a:t>There are instructors who adjunct ancillary to their dominant field – don’t compare yourself to another teacher. </a:t>
            </a:r>
            <a:endParaRPr dirty="0"/>
          </a:p>
          <a:p>
            <a:pPr marL="228600" lvl="0" indent="-228600" algn="l" rtl="0">
              <a:lnSpc>
                <a:spcPct val="90000"/>
              </a:lnSpc>
              <a:spcBef>
                <a:spcPts val="1000"/>
              </a:spcBef>
              <a:spcAft>
                <a:spcPts val="0"/>
              </a:spcAft>
              <a:buClr>
                <a:srgbClr val="404040"/>
              </a:buClr>
              <a:buSzPts val="2400"/>
              <a:buChar char="•"/>
            </a:pPr>
            <a:r>
              <a:rPr lang="en-US" dirty="0"/>
              <a:t>Ask questions and understand the mechanics of your field. </a:t>
            </a:r>
          </a:p>
          <a:p>
            <a:pPr marL="228600" lvl="0" indent="-228600" algn="l" rtl="0">
              <a:lnSpc>
                <a:spcPct val="90000"/>
              </a:lnSpc>
              <a:spcBef>
                <a:spcPts val="1000"/>
              </a:spcBef>
              <a:spcAft>
                <a:spcPts val="0"/>
              </a:spcAft>
              <a:buClr>
                <a:srgbClr val="404040"/>
              </a:buClr>
              <a:buSzPts val="2400"/>
              <a:buChar char="•"/>
            </a:pPr>
            <a:r>
              <a:rPr lang="en-US" dirty="0"/>
              <a:t>Highlight aspects that set you apart from other candidates.</a:t>
            </a:r>
          </a:p>
          <a:p>
            <a:pPr marL="228600" lvl="0" indent="-228600" algn="l" rtl="0">
              <a:lnSpc>
                <a:spcPct val="90000"/>
              </a:lnSpc>
              <a:spcBef>
                <a:spcPts val="1000"/>
              </a:spcBef>
              <a:spcAft>
                <a:spcPts val="0"/>
              </a:spcAft>
              <a:buClr>
                <a:srgbClr val="404040"/>
              </a:buClr>
              <a:buSzPts val="2400"/>
              <a:buChar char="•"/>
            </a:pPr>
            <a:r>
              <a:rPr lang="en-US" dirty="0"/>
              <a:t>DEI work is important at all levels.</a:t>
            </a:r>
          </a:p>
          <a:p>
            <a:pPr marL="228600" lvl="0" indent="-228600" algn="l" rtl="0">
              <a:lnSpc>
                <a:spcPct val="90000"/>
              </a:lnSpc>
              <a:spcBef>
                <a:spcPts val="1000"/>
              </a:spcBef>
              <a:spcAft>
                <a:spcPts val="0"/>
              </a:spcAft>
              <a:buClr>
                <a:srgbClr val="404040"/>
              </a:buClr>
              <a:buSzPts val="2400"/>
              <a:buChar char="•"/>
            </a:pPr>
            <a:r>
              <a:rPr lang="en-US" dirty="0"/>
              <a:t>Build your network.</a:t>
            </a:r>
          </a:p>
          <a:p>
            <a:pPr marL="0" lvl="0" indent="0" algn="l" rtl="0">
              <a:lnSpc>
                <a:spcPct val="90000"/>
              </a:lnSpc>
              <a:spcBef>
                <a:spcPts val="1000"/>
              </a:spcBef>
              <a:spcAft>
                <a:spcPts val="0"/>
              </a:spcAft>
              <a:buClr>
                <a:srgbClr val="404040"/>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Land Acknowledgement</a:t>
            </a:r>
            <a:endParaRPr b="1" dirty="0"/>
          </a:p>
        </p:txBody>
      </p:sp>
      <p:sp>
        <p:nvSpPr>
          <p:cNvPr id="349" name="Google Shape;349;p2"/>
          <p:cNvSpPr txBox="1">
            <a:spLocks noGrp="1"/>
          </p:cNvSpPr>
          <p:nvPr>
            <p:ph type="body" idx="1"/>
          </p:nvPr>
        </p:nvSpPr>
        <p:spPr>
          <a:xfrm>
            <a:off x="600075" y="2436988"/>
            <a:ext cx="11469758" cy="4189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300"/>
              </a:spcBef>
              <a:spcAft>
                <a:spcPts val="0"/>
              </a:spcAft>
              <a:buNone/>
            </a:pPr>
            <a:r>
              <a:rPr lang="en-US" sz="2000" dirty="0">
                <a:solidFill>
                  <a:srgbClr val="404040"/>
                </a:solidFill>
                <a:latin typeface="Arial"/>
                <a:ea typeface="Arial"/>
                <a:cs typeface="Arial"/>
                <a:sym typeface="Arial"/>
              </a:rPr>
              <a:t>We begin today by acknowledging that we are holding our gathering on the land of the Nisenan Nations, the location of the ASCCC Office on One Capitol Mall, Sacramento, the Luiseño/</a:t>
            </a:r>
            <a:r>
              <a:rPr lang="en-US" sz="2000" dirty="0" err="1">
                <a:solidFill>
                  <a:srgbClr val="404040"/>
                </a:solidFill>
                <a:latin typeface="Arial"/>
                <a:ea typeface="Arial"/>
                <a:cs typeface="Arial"/>
                <a:sym typeface="Arial"/>
              </a:rPr>
              <a:t>Payómkawichum</a:t>
            </a:r>
            <a:r>
              <a:rPr lang="en-US" sz="2000" dirty="0">
                <a:solidFill>
                  <a:srgbClr val="404040"/>
                </a:solidFill>
                <a:latin typeface="Arial"/>
                <a:ea typeface="Arial"/>
                <a:cs typeface="Arial"/>
                <a:sym typeface="Arial"/>
              </a:rPr>
              <a:t> nations, where Nadia is located now called Oceanside, and the </a:t>
            </a:r>
            <a:r>
              <a:rPr lang="en-US" sz="2000" dirty="0" err="1">
                <a:solidFill>
                  <a:srgbClr val="404040"/>
                </a:solidFill>
                <a:latin typeface="Arial"/>
                <a:ea typeface="Arial"/>
                <a:cs typeface="Arial"/>
                <a:sym typeface="Arial"/>
              </a:rPr>
              <a:t>Tongva</a:t>
            </a:r>
            <a:r>
              <a:rPr lang="en-US" sz="2000" dirty="0">
                <a:solidFill>
                  <a:srgbClr val="404040"/>
                </a:solidFill>
                <a:latin typeface="Arial"/>
                <a:ea typeface="Arial"/>
                <a:cs typeface="Arial"/>
                <a:sym typeface="Arial"/>
              </a:rPr>
              <a:t>/</a:t>
            </a:r>
            <a:r>
              <a:rPr lang="en-US" sz="2000" dirty="0" err="1">
                <a:solidFill>
                  <a:srgbClr val="202124"/>
                </a:solidFill>
                <a:highlight>
                  <a:srgbClr val="FFFFFF"/>
                </a:highlight>
                <a:latin typeface="Arial"/>
                <a:ea typeface="Arial"/>
                <a:cs typeface="Arial"/>
                <a:sym typeface="Arial"/>
              </a:rPr>
              <a:t>Gabrieleño</a:t>
            </a:r>
            <a:r>
              <a:rPr lang="en-US" sz="2000" dirty="0">
                <a:solidFill>
                  <a:srgbClr val="202124"/>
                </a:solidFill>
                <a:highlight>
                  <a:srgbClr val="FFFFFF"/>
                </a:highlight>
                <a:latin typeface="Arial"/>
                <a:ea typeface="Arial"/>
                <a:cs typeface="Arial"/>
                <a:sym typeface="Arial"/>
              </a:rPr>
              <a:t> </a:t>
            </a:r>
            <a:r>
              <a:rPr lang="en-US" sz="2000" dirty="0">
                <a:solidFill>
                  <a:srgbClr val="404040"/>
                </a:solidFill>
                <a:latin typeface="Arial"/>
                <a:ea typeface="Arial"/>
                <a:cs typeface="Arial"/>
                <a:sym typeface="Arial"/>
              </a:rPr>
              <a:t>nations, where I am currently located in what is now called La Mirada. We recognize the sovereign people who have lived and continue to live here. We recognize the Nisenan, </a:t>
            </a:r>
            <a:r>
              <a:rPr lang="en-US" sz="2000" dirty="0" err="1">
                <a:solidFill>
                  <a:srgbClr val="404040"/>
                </a:solidFill>
                <a:latin typeface="Arial"/>
                <a:ea typeface="Arial"/>
                <a:cs typeface="Arial"/>
                <a:sym typeface="Arial"/>
              </a:rPr>
              <a:t>Tongva</a:t>
            </a:r>
            <a:r>
              <a:rPr lang="en-US" sz="2000" dirty="0">
                <a:solidFill>
                  <a:srgbClr val="404040"/>
                </a:solidFill>
                <a:latin typeface="Arial"/>
                <a:ea typeface="Arial"/>
                <a:cs typeface="Arial"/>
                <a:sym typeface="Arial"/>
              </a:rPr>
              <a:t>, and </a:t>
            </a:r>
            <a:r>
              <a:rPr lang="en-US" sz="2000" dirty="0" err="1">
                <a:solidFill>
                  <a:srgbClr val="404040"/>
                </a:solidFill>
                <a:latin typeface="Arial"/>
                <a:ea typeface="Arial"/>
                <a:cs typeface="Arial"/>
                <a:sym typeface="Arial"/>
              </a:rPr>
              <a:t>Payómkawichum</a:t>
            </a:r>
            <a:r>
              <a:rPr lang="en-US" sz="2000" dirty="0">
                <a:solidFill>
                  <a:srgbClr val="404040"/>
                </a:solidFill>
                <a:latin typeface="Arial"/>
                <a:ea typeface="Arial"/>
                <a:cs typeface="Arial"/>
                <a:sym typeface="Arial"/>
              </a:rPr>
              <a:t> Nations and their spiritual connection to the ocean and the land as the first stewards and the traditional caretakers of these areas. </a:t>
            </a:r>
          </a:p>
          <a:p>
            <a:pPr marL="0" lvl="0" indent="0" algn="l" rtl="0">
              <a:lnSpc>
                <a:spcPct val="90000"/>
              </a:lnSpc>
              <a:spcBef>
                <a:spcPts val="1300"/>
              </a:spcBef>
              <a:spcAft>
                <a:spcPts val="0"/>
              </a:spcAft>
              <a:buNone/>
            </a:pPr>
            <a:r>
              <a:rPr lang="en-US" sz="2000" dirty="0">
                <a:solidFill>
                  <a:srgbClr val="404040"/>
                </a:solidFill>
                <a:latin typeface="Arial"/>
                <a:ea typeface="Arial"/>
                <a:cs typeface="Arial"/>
                <a:sym typeface="Arial"/>
              </a:rPr>
              <a:t>As we begin, we thank them for their strength, perseverance, and resistance. We also wish to acknowledge the other Indigenous Peoples who now call these areas their home, for their shared struggle to maintain their cultures, languages, worldview, and identities in our diverse cities. </a:t>
            </a:r>
          </a:p>
          <a:p>
            <a:pPr marL="0" lvl="0" indent="0" algn="l" rtl="0">
              <a:lnSpc>
                <a:spcPct val="90000"/>
              </a:lnSpc>
              <a:spcBef>
                <a:spcPts val="1300"/>
              </a:spcBef>
              <a:spcAft>
                <a:spcPts val="0"/>
              </a:spcAft>
              <a:buNone/>
            </a:pPr>
            <a:r>
              <a:rPr lang="en-US" sz="2000" dirty="0">
                <a:solidFill>
                  <a:srgbClr val="404040"/>
                </a:solidFill>
                <a:latin typeface="Arial"/>
                <a:ea typeface="Arial"/>
                <a:cs typeface="Arial"/>
                <a:sym typeface="Arial"/>
              </a:rPr>
              <a:t>We invite you to research your area </a:t>
            </a:r>
            <a:r>
              <a:rPr lang="en-US" sz="2000" dirty="0">
                <a:solidFill>
                  <a:srgbClr val="000000"/>
                </a:solidFill>
                <a:latin typeface="Arial"/>
                <a:ea typeface="Arial"/>
                <a:cs typeface="Arial"/>
                <a:sym typeface="Arial"/>
              </a:rPr>
              <a:t>to see the </a:t>
            </a:r>
            <a:r>
              <a:rPr lang="en-US" sz="2000" dirty="0" err="1">
                <a:solidFill>
                  <a:srgbClr val="000000"/>
                </a:solidFill>
                <a:latin typeface="Arial"/>
                <a:ea typeface="Arial"/>
                <a:cs typeface="Arial"/>
                <a:sym typeface="Arial"/>
              </a:rPr>
              <a:t>Indigneous</a:t>
            </a:r>
            <a:r>
              <a:rPr lang="en-US" sz="2000" dirty="0">
                <a:solidFill>
                  <a:srgbClr val="000000"/>
                </a:solidFill>
                <a:latin typeface="Arial"/>
                <a:ea typeface="Arial"/>
                <a:cs typeface="Arial"/>
                <a:sym typeface="Arial"/>
              </a:rPr>
              <a:t> tribes and information about land acknowledgment or find your area at </a:t>
            </a:r>
            <a:r>
              <a:rPr lang="en-US" sz="20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https://native-land.ca</a:t>
            </a:r>
            <a:r>
              <a:rPr lang="en-US" sz="2000" dirty="0">
                <a:solidFill>
                  <a:srgbClr val="000000"/>
                </a:solidFill>
                <a:latin typeface="Arial"/>
                <a:ea typeface="Arial"/>
                <a:cs typeface="Arial"/>
                <a:sym typeface="Arial"/>
              </a:rPr>
              <a:t>. </a:t>
            </a:r>
          </a:p>
          <a:p>
            <a:pPr marL="0" marR="0" lvl="0" indent="0" algn="l" rtl="0">
              <a:lnSpc>
                <a:spcPct val="90000"/>
              </a:lnSpc>
              <a:spcBef>
                <a:spcPts val="0"/>
              </a:spcBef>
              <a:spcAft>
                <a:spcPts val="0"/>
              </a:spcAft>
              <a:buClr>
                <a:srgbClr val="000000"/>
              </a:buClr>
              <a:buSzPts val="2400"/>
              <a:buFont typeface="Arial"/>
              <a:buNone/>
            </a:pPr>
            <a:endParaRPr dirty="0"/>
          </a:p>
        </p:txBody>
      </p:sp>
      <p:sp>
        <p:nvSpPr>
          <p:cNvPr id="350" name="Google Shape;350;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1127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9"/>
          <p:cNvSpPr txBox="1">
            <a:spLocks noGrp="1"/>
          </p:cNvSpPr>
          <p:nvPr>
            <p:ph type="title"/>
          </p:nvPr>
        </p:nvSpPr>
        <p:spPr>
          <a:xfrm>
            <a:off x="2054075" y="249375"/>
            <a:ext cx="10041000" cy="142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300" b="1" dirty="0"/>
              <a:t>Part-time Faculty Nexus: Connect with Resources!</a:t>
            </a:r>
            <a:endParaRPr sz="3300" b="1" dirty="0"/>
          </a:p>
        </p:txBody>
      </p:sp>
      <p:sp>
        <p:nvSpPr>
          <p:cNvPr id="636" name="Google Shape;636;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637" name="Google Shape;637;p19">
            <a:hlinkClick r:id="rId3"/>
          </p:cNvPr>
          <p:cNvPicPr preferRelativeResize="0"/>
          <p:nvPr/>
        </p:nvPicPr>
        <p:blipFill rotWithShape="1">
          <a:blip r:embed="rId4">
            <a:alphaModFix/>
          </a:blip>
          <a:srcRect l="31072" r="1713"/>
          <a:stretch/>
        </p:blipFill>
        <p:spPr>
          <a:xfrm>
            <a:off x="3840725" y="1671600"/>
            <a:ext cx="4989498" cy="4684750"/>
          </a:xfrm>
          <a:prstGeom prst="rect">
            <a:avLst/>
          </a:prstGeom>
          <a:noFill/>
          <a:ln>
            <a:noFill/>
          </a:ln>
        </p:spPr>
      </p:pic>
      <p:pic>
        <p:nvPicPr>
          <p:cNvPr id="638" name="Google Shape;638;p19">
            <a:hlinkClick r:id="rId5"/>
          </p:cNvPr>
          <p:cNvPicPr preferRelativeResize="0"/>
          <p:nvPr/>
        </p:nvPicPr>
        <p:blipFill>
          <a:blip r:embed="rId6">
            <a:alphaModFix/>
          </a:blip>
          <a:stretch>
            <a:fillRect/>
          </a:stretch>
        </p:blipFill>
        <p:spPr>
          <a:xfrm>
            <a:off x="356029" y="1671600"/>
            <a:ext cx="3396870" cy="4684750"/>
          </a:xfrm>
          <a:prstGeom prst="rect">
            <a:avLst/>
          </a:prstGeom>
          <a:noFill/>
          <a:ln>
            <a:noFill/>
          </a:ln>
        </p:spPr>
      </p:pic>
      <p:sp>
        <p:nvSpPr>
          <p:cNvPr id="639" name="Google Shape;639;p19"/>
          <p:cNvSpPr txBox="1"/>
          <p:nvPr/>
        </p:nvSpPr>
        <p:spPr>
          <a:xfrm>
            <a:off x="8957575" y="2708600"/>
            <a:ext cx="31374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t>WEBSITE:</a:t>
            </a:r>
            <a:endParaRPr sz="2200"/>
          </a:p>
          <a:p>
            <a:pPr marL="457200" lvl="0" indent="-400050" algn="l" rtl="0">
              <a:spcBef>
                <a:spcPts val="0"/>
              </a:spcBef>
              <a:spcAft>
                <a:spcPts val="0"/>
              </a:spcAft>
              <a:buSzPts val="2700"/>
              <a:buChar char="●"/>
            </a:pPr>
            <a:r>
              <a:rPr lang="en-US" sz="2700"/>
              <a:t>Professional Learning </a:t>
            </a:r>
            <a:endParaRPr sz="2700"/>
          </a:p>
          <a:p>
            <a:pPr marL="457200" lvl="0" indent="-400050" algn="l" rtl="0">
              <a:spcBef>
                <a:spcPts val="0"/>
              </a:spcBef>
              <a:spcAft>
                <a:spcPts val="0"/>
              </a:spcAft>
              <a:buSzPts val="2700"/>
              <a:buChar char="●"/>
            </a:pPr>
            <a:r>
              <a:rPr lang="en-US" sz="2700"/>
              <a:t>Mentorship &amp; Leadership</a:t>
            </a:r>
            <a:endParaRPr sz="2700"/>
          </a:p>
          <a:p>
            <a:pPr marL="457200" lvl="0" indent="-400050" algn="l" rtl="0">
              <a:spcBef>
                <a:spcPts val="0"/>
              </a:spcBef>
              <a:spcAft>
                <a:spcPts val="0"/>
              </a:spcAft>
              <a:buSzPts val="2700"/>
              <a:buChar char="●"/>
            </a:pPr>
            <a:r>
              <a:rPr lang="en-US" sz="2700"/>
              <a:t>Articles &amp; Publications</a:t>
            </a:r>
            <a:endParaRPr sz="2700"/>
          </a:p>
          <a:p>
            <a:pPr marL="457200" lvl="0" indent="-400050" algn="l" rtl="0">
              <a:spcBef>
                <a:spcPts val="0"/>
              </a:spcBef>
              <a:spcAft>
                <a:spcPts val="0"/>
              </a:spcAft>
              <a:buSzPts val="2700"/>
              <a:buChar char="●"/>
            </a:pPr>
            <a:r>
              <a:rPr lang="en-US" sz="2700"/>
              <a:t>FAQ</a:t>
            </a:r>
            <a:endParaRPr sz="2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1"/>
          <p:cNvSpPr txBox="1">
            <a:spLocks noGrp="1"/>
          </p:cNvSpPr>
          <p:nvPr>
            <p:ph type="title"/>
          </p:nvPr>
        </p:nvSpPr>
        <p:spPr>
          <a:xfrm>
            <a:off x="1277650" y="365125"/>
            <a:ext cx="10046043" cy="107791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b="1" dirty="0">
                <a:solidFill>
                  <a:srgbClr val="0070C0"/>
                </a:solidFill>
              </a:rPr>
              <a:t>CCC Registry</a:t>
            </a:r>
            <a:endParaRPr dirty="0"/>
          </a:p>
        </p:txBody>
      </p:sp>
      <p:sp>
        <p:nvSpPr>
          <p:cNvPr id="647" name="Google Shape;647;p11"/>
          <p:cNvSpPr txBox="1">
            <a:spLocks noGrp="1"/>
          </p:cNvSpPr>
          <p:nvPr>
            <p:ph type="body" idx="1"/>
          </p:nvPr>
        </p:nvSpPr>
        <p:spPr>
          <a:xfrm>
            <a:off x="1277650" y="1443039"/>
            <a:ext cx="10680988" cy="5278436"/>
          </a:xfrm>
          <a:prstGeom prst="rect">
            <a:avLst/>
          </a:prstGeom>
          <a:noFill/>
          <a:ln>
            <a:noFill/>
          </a:ln>
        </p:spPr>
        <p:txBody>
          <a:bodyPr spcFirstLastPara="1" wrap="square" lIns="91425" tIns="45700" rIns="91425" bIns="45700" anchor="t" anchorCtr="0">
            <a:noAutofit/>
          </a:bodyPr>
          <a:lstStyle/>
          <a:p>
            <a:pPr marL="228600" indent="-228600">
              <a:spcBef>
                <a:spcPts val="0"/>
              </a:spcBef>
              <a:spcAft>
                <a:spcPts val="600"/>
              </a:spcAft>
              <a:buSzPts val="2200"/>
            </a:pPr>
            <a:r>
              <a:rPr lang="en-US" b="0" i="0" u="none" strike="noStrike" cap="none" dirty="0">
                <a:solidFill>
                  <a:srgbClr val="404040"/>
                </a:solidFill>
                <a:latin typeface="Arial"/>
                <a:ea typeface="Arial"/>
                <a:cs typeface="Arial"/>
                <a:sym typeface="Arial"/>
              </a:rPr>
              <a:t>It is important to know where to look when searching for part and full-time positions.</a:t>
            </a:r>
          </a:p>
          <a:p>
            <a:pPr marL="228600" indent="-228600">
              <a:spcBef>
                <a:spcPts val="0"/>
              </a:spcBef>
              <a:spcAft>
                <a:spcPts val="600"/>
              </a:spcAft>
              <a:buSzPts val="2200"/>
            </a:pPr>
            <a:r>
              <a:rPr lang="en-US" dirty="0"/>
              <a:t>Applying for one position does not establish on-going applicant status at a college/district.</a:t>
            </a:r>
            <a:endParaRPr dirty="0"/>
          </a:p>
          <a:p>
            <a:pPr marL="228600" marR="0" lvl="0" indent="-228600" algn="l" rtl="0">
              <a:lnSpc>
                <a:spcPct val="90000"/>
              </a:lnSpc>
              <a:spcBef>
                <a:spcPts val="0"/>
              </a:spcBef>
              <a:spcAft>
                <a:spcPts val="600"/>
              </a:spcAft>
              <a:buClr>
                <a:srgbClr val="404040"/>
              </a:buClr>
              <a:buSzPts val="2200"/>
              <a:buFont typeface="Arial"/>
              <a:buChar char="•"/>
            </a:pPr>
            <a:r>
              <a:rPr lang="en-US" b="0" i="0" u="none" strike="noStrike" cap="none" dirty="0">
                <a:solidFill>
                  <a:srgbClr val="404040"/>
                </a:solidFill>
                <a:latin typeface="Arial"/>
                <a:ea typeface="Arial"/>
                <a:cs typeface="Arial"/>
                <a:sym typeface="Arial"/>
              </a:rPr>
              <a:t>The CCC Registry is an excellent source for community college positions. </a:t>
            </a:r>
          </a:p>
          <a:p>
            <a:pPr marL="0" marR="0" lvl="0" indent="0" algn="l" rtl="0">
              <a:lnSpc>
                <a:spcPct val="90000"/>
              </a:lnSpc>
              <a:spcBef>
                <a:spcPts val="1000"/>
              </a:spcBef>
              <a:spcAft>
                <a:spcPts val="0"/>
              </a:spcAft>
              <a:buClr>
                <a:srgbClr val="404040"/>
              </a:buClr>
              <a:buSzPts val="2200"/>
              <a:buNone/>
            </a:pPr>
            <a:r>
              <a:rPr lang="en-US" sz="2200" b="1" i="0" u="none" strike="noStrike" cap="none" dirty="0">
                <a:solidFill>
                  <a:srgbClr val="404040"/>
                </a:solidFill>
                <a:latin typeface="Arial"/>
                <a:ea typeface="Arial"/>
                <a:cs typeface="Arial"/>
                <a:sym typeface="Arial"/>
              </a:rPr>
              <a:t>What is the CCC Registry?</a:t>
            </a:r>
            <a:endParaRPr b="1" dirty="0"/>
          </a:p>
          <a:p>
            <a:pPr marL="731520" lvl="1" indent="-457200">
              <a:buSzPts val="2200"/>
              <a:buFont typeface="Wingdings" panose="05000000000000000000" pitchFamily="2" charset="2"/>
              <a:buChar char="Ø"/>
            </a:pPr>
            <a:r>
              <a:rPr lang="en-US" sz="2200" b="0" i="0" u="none" strike="noStrike" cap="none" dirty="0">
                <a:solidFill>
                  <a:srgbClr val="404040"/>
                </a:solidFill>
                <a:latin typeface="Arial"/>
                <a:ea typeface="Arial"/>
                <a:cs typeface="Arial"/>
                <a:sym typeface="Arial"/>
              </a:rPr>
              <a:t>The job website for faculty, administrator, and staff openings supported by the </a:t>
            </a:r>
            <a:r>
              <a:rPr lang="en-US"/>
              <a:t>Chancellor’s Office. </a:t>
            </a:r>
            <a:endParaRPr dirty="0"/>
          </a:p>
          <a:p>
            <a:pPr marL="731520" lvl="1" indent="-457200">
              <a:buSzPts val="2200"/>
              <a:buFont typeface="Wingdings" panose="05000000000000000000" pitchFamily="2" charset="2"/>
              <a:buChar char="Ø"/>
            </a:pPr>
            <a:r>
              <a:rPr lang="en-US" dirty="0"/>
              <a:t>It is a recruitment resource for the proactive job seeker. Registration on the site includes the option to sign up for e-alerts for jobs in your field. </a:t>
            </a:r>
          </a:p>
          <a:p>
            <a:pPr marL="731520" marR="0" lvl="1" indent="-457200" algn="l" rtl="0">
              <a:lnSpc>
                <a:spcPct val="90000"/>
              </a:lnSpc>
              <a:spcBef>
                <a:spcPts val="500"/>
              </a:spcBef>
              <a:spcAft>
                <a:spcPts val="0"/>
              </a:spcAft>
              <a:buClr>
                <a:srgbClr val="404040"/>
              </a:buClr>
              <a:buSzPts val="2200"/>
              <a:buFont typeface="Wingdings" panose="05000000000000000000" pitchFamily="2" charset="2"/>
              <a:buChar char="Ø"/>
            </a:pPr>
            <a:r>
              <a:rPr lang="en-US" sz="2200" b="0" i="0" u="none" strike="noStrike" cap="none" dirty="0">
                <a:solidFill>
                  <a:srgbClr val="404040"/>
                </a:solidFill>
                <a:latin typeface="Arial"/>
                <a:ea typeface="Arial"/>
                <a:cs typeface="Arial"/>
                <a:sym typeface="Arial"/>
              </a:rPr>
              <a:t>The CCC Registry hosts job fairs annually in Los Angeles and Bay Area in January/February. </a:t>
            </a:r>
          </a:p>
          <a:p>
            <a:pPr marL="731520" marR="0" lvl="1" indent="-457200" algn="l" rtl="0">
              <a:lnSpc>
                <a:spcPct val="90000"/>
              </a:lnSpc>
              <a:spcBef>
                <a:spcPts val="500"/>
              </a:spcBef>
              <a:spcAft>
                <a:spcPts val="0"/>
              </a:spcAft>
              <a:buClr>
                <a:srgbClr val="404040"/>
              </a:buClr>
              <a:buSzPts val="2200"/>
              <a:buFont typeface="Wingdings" panose="05000000000000000000" pitchFamily="2" charset="2"/>
              <a:buChar char="Ø"/>
            </a:pPr>
            <a:r>
              <a:rPr lang="en-US" sz="2200" b="0" i="0" u="none" strike="noStrike" cap="none" dirty="0">
                <a:solidFill>
                  <a:srgbClr val="404040"/>
                </a:solidFill>
                <a:latin typeface="Arial"/>
                <a:ea typeface="Arial"/>
                <a:cs typeface="Arial"/>
                <a:sym typeface="Arial"/>
              </a:rPr>
              <a:t>In 2022, a virtual career event is being held from </a:t>
            </a:r>
            <a:r>
              <a:rPr lang="en-US" dirty="0"/>
              <a:t>January 27 – February 28</a:t>
            </a:r>
            <a:r>
              <a:rPr lang="en-US" sz="2200" b="0" i="0" u="none" strike="noStrike" cap="none" dirty="0">
                <a:solidFill>
                  <a:srgbClr val="404040"/>
                </a:solidFill>
                <a:latin typeface="Arial"/>
                <a:ea typeface="Arial"/>
                <a:cs typeface="Arial"/>
                <a:sym typeface="Arial"/>
              </a:rPr>
              <a:t>.</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648" name="Google Shape;648;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7" name="Google Shape;657;g112afa4c463_0_5"/>
          <p:cNvPicPr preferRelativeResize="0"/>
          <p:nvPr/>
        </p:nvPicPr>
        <p:blipFill>
          <a:blip r:embed="rId3">
            <a:alphaModFix/>
          </a:blip>
          <a:stretch>
            <a:fillRect/>
          </a:stretch>
        </p:blipFill>
        <p:spPr>
          <a:xfrm>
            <a:off x="3296025" y="3688025"/>
            <a:ext cx="6009350" cy="3169975"/>
          </a:xfrm>
          <a:prstGeom prst="rect">
            <a:avLst/>
          </a:prstGeom>
          <a:noFill/>
          <a:ln>
            <a:noFill/>
          </a:ln>
        </p:spPr>
      </p:pic>
      <p:sp>
        <p:nvSpPr>
          <p:cNvPr id="654" name="Google Shape;654;g112afa4c463_0_5"/>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You are valued and supported!</a:t>
            </a:r>
            <a:endParaRPr/>
          </a:p>
        </p:txBody>
      </p:sp>
      <p:sp>
        <p:nvSpPr>
          <p:cNvPr id="655" name="Google Shape;655;g112afa4c463_0_5"/>
          <p:cNvSpPr txBox="1">
            <a:spLocks noGrp="1"/>
          </p:cNvSpPr>
          <p:nvPr>
            <p:ph type="body" idx="1"/>
          </p:nvPr>
        </p:nvSpPr>
        <p:spPr>
          <a:xfrm>
            <a:off x="1313650" y="2071687"/>
            <a:ext cx="10058400" cy="2121693"/>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dirty="0"/>
              <a:t>Volunteer for statewide service: </a:t>
            </a:r>
            <a:r>
              <a:rPr lang="en-US" dirty="0">
                <a:hlinkClick r:id="rId4"/>
              </a:rPr>
              <a:t>https://asccc.org/content/new-faculty-application-statewide-service</a:t>
            </a:r>
            <a:endParaRPr lang="en-US" dirty="0"/>
          </a:p>
          <a:p>
            <a:pPr marL="0" lvl="0" indent="0" algn="ctr" rtl="0">
              <a:spcBef>
                <a:spcPts val="1000"/>
              </a:spcBef>
              <a:spcAft>
                <a:spcPts val="0"/>
              </a:spcAft>
              <a:buNone/>
            </a:pPr>
            <a:endParaRPr lang="en-US" dirty="0"/>
          </a:p>
          <a:p>
            <a:pPr marL="0" lvl="0" indent="0" algn="ctr" rtl="0">
              <a:spcBef>
                <a:spcPts val="1000"/>
              </a:spcBef>
              <a:spcAft>
                <a:spcPts val="0"/>
              </a:spcAft>
              <a:buNone/>
            </a:pPr>
            <a:r>
              <a:rPr lang="en-US" dirty="0"/>
              <a:t>ASCCC email: </a:t>
            </a:r>
            <a:r>
              <a:rPr lang="en-US" u="sng" dirty="0">
                <a:solidFill>
                  <a:schemeClr val="hlink"/>
                </a:solidFill>
                <a:hlinkClick r:id="rId5"/>
              </a:rPr>
              <a:t>info@asccc.org</a:t>
            </a:r>
            <a:endParaRPr dirty="0"/>
          </a:p>
          <a:p>
            <a:pPr marL="0" lvl="0" indent="0" algn="l" rtl="0">
              <a:spcBef>
                <a:spcPts val="1000"/>
              </a:spcBef>
              <a:spcAft>
                <a:spcPts val="0"/>
              </a:spcAft>
              <a:buNone/>
            </a:pPr>
            <a:endParaRPr dirty="0"/>
          </a:p>
        </p:txBody>
      </p:sp>
      <p:sp>
        <p:nvSpPr>
          <p:cNvPr id="656" name="Google Shape;656;g112afa4c463_0_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0d760a09bf_0_0"/>
          <p:cNvSpPr txBox="1">
            <a:spLocks noGrp="1"/>
          </p:cNvSpPr>
          <p:nvPr>
            <p:ph type="title"/>
          </p:nvPr>
        </p:nvSpPr>
        <p:spPr>
          <a:xfrm>
            <a:off x="2054087" y="403412"/>
            <a:ext cx="92997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Agenda</a:t>
            </a:r>
            <a:endParaRPr b="1" dirty="0"/>
          </a:p>
        </p:txBody>
      </p:sp>
      <p:sp>
        <p:nvSpPr>
          <p:cNvPr id="363" name="Google Shape;363;g10d760a09bf_0_0"/>
          <p:cNvSpPr txBox="1">
            <a:spLocks noGrp="1"/>
          </p:cNvSpPr>
          <p:nvPr>
            <p:ph type="body" idx="1"/>
          </p:nvPr>
        </p:nvSpPr>
        <p:spPr>
          <a:xfrm>
            <a:off x="830000" y="2407444"/>
            <a:ext cx="10523700" cy="4058581"/>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dirty="0"/>
              <a:t>Share Stories of Successful Hires</a:t>
            </a:r>
            <a:endParaRPr dirty="0"/>
          </a:p>
          <a:p>
            <a:pPr marL="457200" lvl="0" indent="-381000" algn="l" rtl="0">
              <a:spcBef>
                <a:spcPts val="0"/>
              </a:spcBef>
              <a:spcAft>
                <a:spcPts val="0"/>
              </a:spcAft>
              <a:buSzPts val="2400"/>
              <a:buChar char="●"/>
            </a:pPr>
            <a:r>
              <a:rPr lang="en-US" dirty="0"/>
              <a:t>Navigating the Hiring Process</a:t>
            </a:r>
            <a:endParaRPr dirty="0"/>
          </a:p>
          <a:p>
            <a:pPr marL="914400" lvl="1" indent="-381000" algn="l" rtl="0">
              <a:spcBef>
                <a:spcPts val="0"/>
              </a:spcBef>
              <a:spcAft>
                <a:spcPts val="0"/>
              </a:spcAft>
              <a:buSzPts val="2400"/>
              <a:buChar char="○"/>
            </a:pPr>
            <a:r>
              <a:rPr lang="en-US" dirty="0"/>
              <a:t>Preparing the Application</a:t>
            </a:r>
            <a:endParaRPr dirty="0"/>
          </a:p>
          <a:p>
            <a:pPr marL="1371600" lvl="2" indent="-355600" algn="l" rtl="0">
              <a:spcBef>
                <a:spcPts val="0"/>
              </a:spcBef>
              <a:spcAft>
                <a:spcPts val="0"/>
              </a:spcAft>
              <a:buSzPts val="2000"/>
              <a:buChar char="■"/>
            </a:pPr>
            <a:r>
              <a:rPr lang="en-US" sz="2400" dirty="0"/>
              <a:t>Keys to Developing the Resume, CV, Cover Letters, Teaching Philosophies, Diversity Statements </a:t>
            </a:r>
            <a:endParaRPr sz="2400" dirty="0"/>
          </a:p>
          <a:p>
            <a:pPr marL="914400" lvl="1" indent="-381000" algn="l" rtl="0">
              <a:spcBef>
                <a:spcPts val="0"/>
              </a:spcBef>
              <a:spcAft>
                <a:spcPts val="0"/>
              </a:spcAft>
              <a:buSzPts val="2400"/>
              <a:buChar char="○"/>
            </a:pPr>
            <a:r>
              <a:rPr lang="en-US" dirty="0"/>
              <a:t>Understanding the Equivalency Process</a:t>
            </a:r>
            <a:endParaRPr dirty="0"/>
          </a:p>
          <a:p>
            <a:pPr marL="914400" lvl="1" indent="-381000" algn="l" rtl="0">
              <a:spcBef>
                <a:spcPts val="0"/>
              </a:spcBef>
              <a:spcAft>
                <a:spcPts val="0"/>
              </a:spcAft>
              <a:buSzPts val="2400"/>
              <a:buChar char="○"/>
            </a:pPr>
            <a:r>
              <a:rPr lang="en-US" dirty="0"/>
              <a:t>Preparing for the Interview and Teaching Demo</a:t>
            </a:r>
            <a:endParaRPr dirty="0"/>
          </a:p>
          <a:p>
            <a:pPr marL="457200" lvl="0" indent="-381000" algn="l" rtl="0">
              <a:spcBef>
                <a:spcPts val="0"/>
              </a:spcBef>
              <a:spcAft>
                <a:spcPts val="0"/>
              </a:spcAft>
              <a:buSzPts val="2400"/>
              <a:buChar char="●"/>
            </a:pPr>
            <a:r>
              <a:rPr lang="en-US" dirty="0"/>
              <a:t>What Happens After the Process</a:t>
            </a:r>
            <a:endParaRPr dirty="0"/>
          </a:p>
          <a:p>
            <a:pPr marL="457200" lvl="0" indent="-381000" algn="l" rtl="0">
              <a:spcBef>
                <a:spcPts val="0"/>
              </a:spcBef>
              <a:spcAft>
                <a:spcPts val="0"/>
              </a:spcAft>
              <a:buSzPts val="2400"/>
              <a:buChar char="●"/>
            </a:pPr>
            <a:r>
              <a:rPr lang="en-US" dirty="0"/>
              <a:t>Key Takeaways</a:t>
            </a:r>
            <a:endParaRPr dirty="0"/>
          </a:p>
          <a:p>
            <a:pPr marL="457200" lvl="0" indent="-381000" algn="l" rtl="0">
              <a:spcBef>
                <a:spcPts val="0"/>
              </a:spcBef>
              <a:spcAft>
                <a:spcPts val="0"/>
              </a:spcAft>
              <a:buSzPts val="2400"/>
              <a:buChar char="●"/>
            </a:pPr>
            <a:r>
              <a:rPr lang="en-US" dirty="0"/>
              <a:t>Things on the Horizon </a:t>
            </a:r>
            <a:endParaRPr dirty="0"/>
          </a:p>
          <a:p>
            <a:pPr marL="457200" lvl="0" indent="-381000" algn="l" rtl="0">
              <a:spcBef>
                <a:spcPts val="0"/>
              </a:spcBef>
              <a:spcAft>
                <a:spcPts val="0"/>
              </a:spcAft>
              <a:buSzPts val="2400"/>
              <a:buChar char="●"/>
            </a:pPr>
            <a:r>
              <a:rPr lang="en-US" dirty="0"/>
              <a:t>Volunteer for ASCCC</a:t>
            </a:r>
            <a:endParaRPr dirty="0"/>
          </a:p>
          <a:p>
            <a:pPr marL="0" lvl="0" indent="0" algn="l" rtl="0">
              <a:spcBef>
                <a:spcPts val="1000"/>
              </a:spcBef>
              <a:spcAft>
                <a:spcPts val="0"/>
              </a:spcAft>
              <a:buNone/>
            </a:pPr>
            <a:endParaRPr dirty="0"/>
          </a:p>
        </p:txBody>
      </p:sp>
      <p:sp>
        <p:nvSpPr>
          <p:cNvPr id="364" name="Google Shape;364;g10d760a09bf_0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Stories to Share</a:t>
            </a:r>
            <a:endParaRPr b="1" dirty="0"/>
          </a:p>
        </p:txBody>
      </p:sp>
      <p:sp>
        <p:nvSpPr>
          <p:cNvPr id="370" name="Google Shape;370;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Let’s learn about Dara’s story</a:t>
            </a:r>
          </a:p>
          <a:p>
            <a:pPr marL="0" marR="0" lvl="0" indent="0" algn="l" rtl="0">
              <a:lnSpc>
                <a:spcPct val="90000"/>
              </a:lnSpc>
              <a:spcBef>
                <a:spcPts val="0"/>
              </a:spcBef>
              <a:spcAft>
                <a:spcPts val="0"/>
              </a:spcAft>
              <a:buClr>
                <a:srgbClr val="404040"/>
              </a:buClr>
              <a:buSzPts val="2400"/>
              <a:buFont typeface="Arial"/>
              <a:buNone/>
            </a:pPr>
            <a:r>
              <a:rPr lang="en-US" dirty="0"/>
              <a:t> </a:t>
            </a:r>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t>Hired using equity-minded rubric and practices.</a:t>
            </a:r>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t>Faced passive-aggressive behavior from immediate colleagues.</a:t>
            </a:r>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t>Overcame barriers with the help of supportive HR and supervisor.</a:t>
            </a:r>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r>
              <a:rPr lang="en-US" dirty="0"/>
              <a:t>Got hired full-time after five final interviews--the issue? No network!</a:t>
            </a:r>
          </a:p>
          <a:p>
            <a:pPr marL="342900" marR="0" lvl="0" indent="-342900" algn="l" rtl="0">
              <a:lnSpc>
                <a:spcPct val="90000"/>
              </a:lnSpc>
              <a:spcBef>
                <a:spcPts val="0"/>
              </a:spcBef>
              <a:spcAft>
                <a:spcPts val="0"/>
              </a:spcAft>
              <a:buClr>
                <a:srgbClr val="404040"/>
              </a:buClr>
              <a:buSzPts val="2400"/>
              <a:buFont typeface="Arial" panose="020B0604020202020204" pitchFamily="34" charset="0"/>
              <a:buChar char="•"/>
            </a:pPr>
            <a:endParaRPr lang="en-US" dirty="0"/>
          </a:p>
          <a:p>
            <a:pPr marL="0" marR="0" lvl="0" indent="0" algn="l" rtl="0">
              <a:lnSpc>
                <a:spcPct val="90000"/>
              </a:lnSpc>
              <a:spcBef>
                <a:spcPts val="0"/>
              </a:spcBef>
              <a:spcAft>
                <a:spcPts val="0"/>
              </a:spcAft>
              <a:buClr>
                <a:srgbClr val="404040"/>
              </a:buClr>
              <a:buSzPts val="2400"/>
              <a:buFont typeface="Arial"/>
              <a:buNone/>
            </a:pPr>
            <a:endParaRPr dirty="0"/>
          </a:p>
        </p:txBody>
      </p:sp>
      <p:sp>
        <p:nvSpPr>
          <p:cNvPr id="371" name="Google Shape;371;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8"/>
          <p:cNvSpPr txBox="1">
            <a:spLocks noGrp="1"/>
          </p:cNvSpPr>
          <p:nvPr>
            <p:ph type="title"/>
          </p:nvPr>
        </p:nvSpPr>
        <p:spPr>
          <a:xfrm>
            <a:off x="2054087" y="403412"/>
            <a:ext cx="9299711"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Formal Process</a:t>
            </a:r>
            <a:endParaRPr b="1" dirty="0"/>
          </a:p>
        </p:txBody>
      </p:sp>
      <p:sp>
        <p:nvSpPr>
          <p:cNvPr id="394" name="Google Shape;394;p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dirty="0"/>
              <a:t>The department’s dean works with the respective discipline chair.</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The chair is always planning which faculty will be filling the course offerings for the semester.</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You must also register in the faculty list or pool. That is where the administration looks to fill the available classes.</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Do not be afraid to contact the dean with your concerns and questions.</a:t>
            </a:r>
            <a:endParaRPr dirty="0"/>
          </a:p>
          <a:p>
            <a:pPr marL="342900" lvl="0" indent="-19050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395" name="Google Shape;395;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9"/>
          <p:cNvSpPr txBox="1">
            <a:spLocks noGrp="1"/>
          </p:cNvSpPr>
          <p:nvPr>
            <p:ph type="title"/>
          </p:nvPr>
        </p:nvSpPr>
        <p:spPr>
          <a:xfrm>
            <a:off x="2324101" y="403412"/>
            <a:ext cx="9029698" cy="1044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br>
              <a:rPr lang="en-US" dirty="0"/>
            </a:br>
            <a:r>
              <a:rPr lang="en-US" dirty="0"/>
              <a:t>	</a:t>
            </a:r>
            <a:br>
              <a:rPr lang="en-US" dirty="0"/>
            </a:br>
            <a:r>
              <a:rPr lang="en-US" sz="4000" b="1" dirty="0"/>
              <a:t>Informal Process</a:t>
            </a:r>
            <a:endParaRPr sz="4000" b="1" dirty="0"/>
          </a:p>
        </p:txBody>
      </p:sp>
      <p:sp>
        <p:nvSpPr>
          <p:cNvPr id="403" name="Google Shape;403;p9"/>
          <p:cNvSpPr txBox="1">
            <a:spLocks noGrp="1"/>
          </p:cNvSpPr>
          <p:nvPr>
            <p:ph type="body" idx="1"/>
          </p:nvPr>
        </p:nvSpPr>
        <p:spPr>
          <a:xfrm>
            <a:off x="657225" y="2528888"/>
            <a:ext cx="11122819" cy="419258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rgbClr val="404040"/>
              </a:buClr>
              <a:buSzPts val="2400"/>
              <a:buFont typeface="Arial"/>
              <a:buChar char="•"/>
            </a:pPr>
            <a:r>
              <a:rPr lang="en-US" dirty="0"/>
              <a:t>It is very important to stay in touch with the chair and administration 	whether you have a class or not.</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If hired, it is important to attend the governance meetings that are open to you.</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Try to join working committees so that you know what goes on in the college and campus community.</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Ask questions; it shows you care and are interested.</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Become familiar with the bargaining contract that governs your district.</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Stay in touch with your human resources contact at the district office.</a:t>
            </a:r>
            <a:endParaRPr dirty="0"/>
          </a:p>
          <a:p>
            <a:pPr marL="342900" lvl="0" indent="-190500" algn="l" rtl="0">
              <a:lnSpc>
                <a:spcPct val="90000"/>
              </a:lnSpc>
              <a:spcBef>
                <a:spcPts val="1000"/>
              </a:spcBef>
              <a:spcAft>
                <a:spcPts val="0"/>
              </a:spcAft>
              <a:buClr>
                <a:srgbClr val="404040"/>
              </a:buClr>
              <a:buSzPts val="2400"/>
              <a:buFont typeface="Arial"/>
              <a:buNone/>
            </a:pPr>
            <a:endParaRPr dirty="0"/>
          </a:p>
        </p:txBody>
      </p:sp>
      <p:sp>
        <p:nvSpPr>
          <p:cNvPr id="404" name="Google Shape;404;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0"/>
          <p:cNvSpPr txBox="1">
            <a:spLocks noGrp="1"/>
          </p:cNvSpPr>
          <p:nvPr>
            <p:ph type="title"/>
          </p:nvPr>
        </p:nvSpPr>
        <p:spPr>
          <a:xfrm>
            <a:off x="2560321" y="967768"/>
            <a:ext cx="8793479" cy="9491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1" dirty="0"/>
              <a:t>Informal Process continued</a:t>
            </a:r>
            <a:endParaRPr b="1" dirty="0"/>
          </a:p>
        </p:txBody>
      </p:sp>
      <p:sp>
        <p:nvSpPr>
          <p:cNvPr id="544" name="Google Shape;544;p10"/>
          <p:cNvSpPr txBox="1">
            <a:spLocks noGrp="1"/>
          </p:cNvSpPr>
          <p:nvPr>
            <p:ph type="body" idx="1"/>
          </p:nvPr>
        </p:nvSpPr>
        <p:spPr>
          <a:xfrm>
            <a:off x="829994" y="2821781"/>
            <a:ext cx="10523806" cy="341020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sz="2800" dirty="0"/>
              <a:t>Try to attend the regular department meetings.</a:t>
            </a:r>
            <a:endParaRPr sz="2800" dirty="0"/>
          </a:p>
          <a:p>
            <a:pPr marL="342900" lvl="0" indent="-342900" algn="l" rtl="0">
              <a:lnSpc>
                <a:spcPct val="90000"/>
              </a:lnSpc>
              <a:spcBef>
                <a:spcPts val="1000"/>
              </a:spcBef>
              <a:spcAft>
                <a:spcPts val="0"/>
              </a:spcAft>
              <a:buClr>
                <a:srgbClr val="404040"/>
              </a:buClr>
              <a:buSzPts val="2400"/>
              <a:buFont typeface="Arial"/>
              <a:buChar char="•"/>
            </a:pPr>
            <a:r>
              <a:rPr lang="en-US" sz="2800" dirty="0"/>
              <a:t>Attend the beginning of semester orientations.</a:t>
            </a:r>
            <a:endParaRPr sz="2800" dirty="0"/>
          </a:p>
          <a:p>
            <a:pPr marL="342900" lvl="0" indent="-342900" algn="l" rtl="0">
              <a:lnSpc>
                <a:spcPct val="90000"/>
              </a:lnSpc>
              <a:spcBef>
                <a:spcPts val="1000"/>
              </a:spcBef>
              <a:spcAft>
                <a:spcPts val="0"/>
              </a:spcAft>
              <a:buClr>
                <a:srgbClr val="404040"/>
              </a:buClr>
              <a:buSzPts val="2400"/>
              <a:buFont typeface="Arial"/>
              <a:buChar char="•"/>
            </a:pPr>
            <a:r>
              <a:rPr lang="en-US" sz="2800" dirty="0"/>
              <a:t>Participate in the Flex learning activities every semester.</a:t>
            </a:r>
            <a:endParaRPr sz="2800" dirty="0"/>
          </a:p>
          <a:p>
            <a:pPr marL="342900" lvl="0" indent="-342900" algn="l" rtl="0">
              <a:lnSpc>
                <a:spcPct val="90000"/>
              </a:lnSpc>
              <a:spcBef>
                <a:spcPts val="1000"/>
              </a:spcBef>
              <a:spcAft>
                <a:spcPts val="0"/>
              </a:spcAft>
              <a:buClr>
                <a:srgbClr val="404040"/>
              </a:buClr>
              <a:buSzPts val="2400"/>
              <a:buFont typeface="Arial"/>
              <a:buChar char="•"/>
            </a:pPr>
            <a:r>
              <a:rPr lang="en-US" sz="2800" dirty="0"/>
              <a:t>Take advantage of further education and advancement.</a:t>
            </a:r>
          </a:p>
          <a:p>
            <a:pPr marL="342900" lvl="0" indent="-342900" rtl="0">
              <a:lnSpc>
                <a:spcPct val="90000"/>
              </a:lnSpc>
              <a:spcBef>
                <a:spcPts val="1000"/>
              </a:spcBef>
              <a:spcAft>
                <a:spcPts val="0"/>
              </a:spcAft>
              <a:buClr>
                <a:srgbClr val="404040"/>
              </a:buClr>
              <a:buSzPts val="2400"/>
              <a:buFont typeface="Arial"/>
              <a:buChar char="•"/>
            </a:pPr>
            <a:r>
              <a:rPr lang="en-US" sz="2800" dirty="0"/>
              <a:t>Find statewide opportunities at the Part-time Faculty Nexus: </a:t>
            </a:r>
            <a:r>
              <a:rPr lang="en-US" dirty="0">
                <a:hlinkClick r:id="rId3"/>
              </a:rPr>
              <a:t>https://sites.google.com/view/part-timefacultynexus</a:t>
            </a:r>
            <a:r>
              <a:rPr lang="en-US" dirty="0"/>
              <a:t> </a:t>
            </a:r>
            <a:endParaRPr sz="2800" dirty="0"/>
          </a:p>
        </p:txBody>
      </p:sp>
      <p:sp>
        <p:nvSpPr>
          <p:cNvPr id="545" name="Google Shape;545;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3"/>
          <p:cNvSpPr txBox="1">
            <a:spLocks noGrp="1"/>
          </p:cNvSpPr>
          <p:nvPr>
            <p:ph type="title"/>
          </p:nvPr>
        </p:nvSpPr>
        <p:spPr>
          <a:xfrm>
            <a:off x="1277650" y="365126"/>
            <a:ext cx="10046043" cy="6314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3600" b="1" dirty="0">
                <a:solidFill>
                  <a:srgbClr val="0070C0"/>
                </a:solidFill>
              </a:rPr>
              <a:t>Initial Applicant Screening </a:t>
            </a:r>
            <a:endParaRPr dirty="0"/>
          </a:p>
        </p:txBody>
      </p:sp>
      <p:sp>
        <p:nvSpPr>
          <p:cNvPr id="578" name="Google Shape;578;p13"/>
          <p:cNvSpPr txBox="1">
            <a:spLocks noGrp="1"/>
          </p:cNvSpPr>
          <p:nvPr>
            <p:ph type="body" idx="1"/>
          </p:nvPr>
        </p:nvSpPr>
        <p:spPr>
          <a:xfrm>
            <a:off x="1277650" y="996593"/>
            <a:ext cx="10058400" cy="5619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sz="2000" dirty="0"/>
              <a:t>Applications are typically screened to determine if</a:t>
            </a:r>
            <a:endParaRPr sz="2000" dirty="0"/>
          </a:p>
          <a:p>
            <a:pPr marL="685800" lvl="1" indent="-228600" algn="l" rtl="0">
              <a:lnSpc>
                <a:spcPct val="90000"/>
              </a:lnSpc>
              <a:spcBef>
                <a:spcPts val="500"/>
              </a:spcBef>
              <a:spcAft>
                <a:spcPts val="0"/>
              </a:spcAft>
              <a:buClr>
                <a:srgbClr val="404040"/>
              </a:buClr>
              <a:buSzPts val="2200"/>
              <a:buChar char="•"/>
            </a:pPr>
            <a:r>
              <a:rPr lang="en-US" sz="2000" dirty="0"/>
              <a:t>the application is </a:t>
            </a:r>
            <a:r>
              <a:rPr lang="en-US" sz="2000" b="1" dirty="0"/>
              <a:t>complete</a:t>
            </a:r>
            <a:endParaRPr sz="2000" b="1" dirty="0"/>
          </a:p>
          <a:p>
            <a:pPr marL="685800" lvl="1" indent="-228600" algn="l" rtl="0">
              <a:lnSpc>
                <a:spcPct val="90000"/>
              </a:lnSpc>
              <a:spcBef>
                <a:spcPts val="500"/>
              </a:spcBef>
              <a:spcAft>
                <a:spcPts val="0"/>
              </a:spcAft>
              <a:buClr>
                <a:srgbClr val="404040"/>
              </a:buClr>
              <a:buSzPts val="2200"/>
              <a:buChar char="•"/>
            </a:pPr>
            <a:r>
              <a:rPr lang="en-US" sz="2000" dirty="0"/>
              <a:t>the applicant met the </a:t>
            </a:r>
            <a:r>
              <a:rPr lang="en-US" sz="2000" b="1" dirty="0"/>
              <a:t>minimum qualifications</a:t>
            </a:r>
            <a:endParaRPr sz="2000" b="1" dirty="0"/>
          </a:p>
          <a:p>
            <a:pPr marL="685800" lvl="1" indent="-228600" algn="l" rtl="0">
              <a:lnSpc>
                <a:spcPct val="90000"/>
              </a:lnSpc>
              <a:spcBef>
                <a:spcPts val="500"/>
              </a:spcBef>
              <a:spcAft>
                <a:spcPts val="0"/>
              </a:spcAft>
              <a:buClr>
                <a:srgbClr val="404040"/>
              </a:buClr>
              <a:buSzPts val="2200"/>
              <a:buChar char="•"/>
            </a:pPr>
            <a:r>
              <a:rPr lang="en-US" sz="2000" dirty="0"/>
              <a:t>the applicant has qualifications </a:t>
            </a:r>
            <a:r>
              <a:rPr lang="en-US" sz="2000" b="1" dirty="0"/>
              <a:t>equivalen</a:t>
            </a:r>
            <a:r>
              <a:rPr lang="en-US" sz="2000" dirty="0"/>
              <a:t>t to the minimum qualifications*</a:t>
            </a:r>
            <a:endParaRPr sz="2000" dirty="0"/>
          </a:p>
          <a:p>
            <a:pPr marL="914400" lvl="2" indent="0" algn="l" rtl="0">
              <a:lnSpc>
                <a:spcPct val="90000"/>
              </a:lnSpc>
              <a:spcBef>
                <a:spcPts val="500"/>
              </a:spcBef>
              <a:spcAft>
                <a:spcPts val="0"/>
              </a:spcAft>
              <a:buClr>
                <a:srgbClr val="404040"/>
              </a:buClr>
              <a:buSzPts val="2000"/>
              <a:buNone/>
            </a:pPr>
            <a:r>
              <a:rPr lang="en-US" sz="1800" dirty="0"/>
              <a:t>*this </a:t>
            </a:r>
            <a:r>
              <a:rPr lang="en-US" sz="1800" u="sng" dirty="0"/>
              <a:t>depends on the structure </a:t>
            </a:r>
            <a:r>
              <a:rPr lang="en-US" sz="1800" dirty="0"/>
              <a:t>of the college/district equivalency procedures and may be done either by the committee, the committee chair, or classified professional staff in collaboration with faculty</a:t>
            </a:r>
            <a:endParaRPr sz="1800" dirty="0"/>
          </a:p>
          <a:p>
            <a:pPr marL="228600" lvl="0" indent="-228600" algn="l" rtl="0">
              <a:lnSpc>
                <a:spcPct val="90000"/>
              </a:lnSpc>
              <a:spcBef>
                <a:spcPts val="1000"/>
              </a:spcBef>
              <a:spcAft>
                <a:spcPts val="0"/>
              </a:spcAft>
              <a:buClr>
                <a:srgbClr val="404040"/>
              </a:buClr>
              <a:buSzPts val="2400"/>
              <a:buChar char="•"/>
            </a:pPr>
            <a:r>
              <a:rPr lang="en-US" sz="2000" dirty="0"/>
              <a:t>Applications are screened based on the </a:t>
            </a:r>
            <a:r>
              <a:rPr lang="en-US" sz="2000" b="1" dirty="0"/>
              <a:t>initial screening criteria </a:t>
            </a:r>
            <a:r>
              <a:rPr lang="en-US" sz="2000" dirty="0"/>
              <a:t>typically determined by the screening committee. </a:t>
            </a:r>
          </a:p>
          <a:p>
            <a:pPr marL="228600" lvl="0" indent="-228600" algn="l" rtl="0">
              <a:lnSpc>
                <a:spcPct val="90000"/>
              </a:lnSpc>
              <a:spcBef>
                <a:spcPts val="1000"/>
              </a:spcBef>
              <a:spcAft>
                <a:spcPts val="0"/>
              </a:spcAft>
              <a:buClr>
                <a:srgbClr val="404040"/>
              </a:buClr>
              <a:buSzPts val="2400"/>
              <a:buChar char="•"/>
            </a:pPr>
            <a:r>
              <a:rPr lang="en-US" sz="2000" dirty="0"/>
              <a:t>Committees cannot consider anything that is not included in the application.</a:t>
            </a:r>
            <a:endParaRPr sz="2000" dirty="0"/>
          </a:p>
          <a:p>
            <a:pPr marL="228600" lvl="0" indent="-228600" algn="l" rtl="0">
              <a:lnSpc>
                <a:spcPct val="90000"/>
              </a:lnSpc>
              <a:spcBef>
                <a:spcPts val="1000"/>
              </a:spcBef>
              <a:spcAft>
                <a:spcPts val="0"/>
              </a:spcAft>
              <a:buClr>
                <a:srgbClr val="404040"/>
              </a:buClr>
              <a:buSzPts val="2400"/>
              <a:buChar char="•"/>
            </a:pPr>
            <a:r>
              <a:rPr lang="en-US" sz="2000" dirty="0"/>
              <a:t>Helpful </a:t>
            </a:r>
            <a:r>
              <a:rPr lang="en-US" sz="2000" b="1" dirty="0"/>
              <a:t>reminders</a:t>
            </a:r>
            <a:r>
              <a:rPr lang="en-US" sz="2000" dirty="0"/>
              <a:t> to be successful at this stage:</a:t>
            </a:r>
            <a:endParaRPr sz="2000" dirty="0"/>
          </a:p>
          <a:p>
            <a:pPr marL="685800" lvl="1" indent="-228600" algn="l" rtl="0">
              <a:lnSpc>
                <a:spcPct val="90000"/>
              </a:lnSpc>
              <a:spcBef>
                <a:spcPts val="500"/>
              </a:spcBef>
              <a:spcAft>
                <a:spcPts val="0"/>
              </a:spcAft>
              <a:buClr>
                <a:srgbClr val="404040"/>
              </a:buClr>
              <a:buSzPts val="2200"/>
              <a:buChar char="•"/>
            </a:pPr>
            <a:r>
              <a:rPr lang="en-US" sz="1800" dirty="0"/>
              <a:t>Don’t assume that because you are working at the college that the committee will know everything that </a:t>
            </a:r>
            <a:r>
              <a:rPr lang="en-US" sz="1800" b="1" dirty="0"/>
              <a:t>you have been doing</a:t>
            </a:r>
            <a:r>
              <a:rPr lang="en-US" sz="1800" dirty="0"/>
              <a:t>.</a:t>
            </a:r>
          </a:p>
          <a:p>
            <a:pPr marL="685800" lvl="1" indent="-228600" algn="l" rtl="0">
              <a:lnSpc>
                <a:spcPct val="90000"/>
              </a:lnSpc>
              <a:spcBef>
                <a:spcPts val="500"/>
              </a:spcBef>
              <a:spcAft>
                <a:spcPts val="0"/>
              </a:spcAft>
              <a:buClr>
                <a:srgbClr val="404040"/>
              </a:buClr>
              <a:buSzPts val="2200"/>
              <a:buChar char="•"/>
            </a:pPr>
            <a:r>
              <a:rPr lang="en-US" sz="1800" b="1" dirty="0"/>
              <a:t>Infuse equity-mindedness </a:t>
            </a:r>
            <a:r>
              <a:rPr lang="en-US" sz="1800" dirty="0"/>
              <a:t>and how you </a:t>
            </a:r>
            <a:r>
              <a:rPr lang="en-US" sz="1800" b="1" dirty="0"/>
              <a:t>actualize</a:t>
            </a:r>
            <a:r>
              <a:rPr lang="en-US" sz="1800" dirty="0"/>
              <a:t> diversity, equity, inclusion, and accessibility in all parts of your application materials and answers to questions.</a:t>
            </a:r>
          </a:p>
          <a:p>
            <a:pPr marL="685800" lvl="1" indent="-228600" algn="l" rtl="0">
              <a:lnSpc>
                <a:spcPct val="90000"/>
              </a:lnSpc>
              <a:spcBef>
                <a:spcPts val="500"/>
              </a:spcBef>
              <a:spcAft>
                <a:spcPts val="0"/>
              </a:spcAft>
              <a:buClr>
                <a:srgbClr val="404040"/>
              </a:buClr>
              <a:buSzPts val="2200"/>
              <a:buChar char="•"/>
            </a:pPr>
            <a:r>
              <a:rPr lang="en-US" sz="1800" dirty="0"/>
              <a:t>Give yourself </a:t>
            </a:r>
            <a:r>
              <a:rPr lang="en-US" sz="1800" b="1" dirty="0"/>
              <a:t>plenty of time </a:t>
            </a:r>
            <a:r>
              <a:rPr lang="en-US" sz="1800" dirty="0"/>
              <a:t>to complete all parts. </a:t>
            </a:r>
            <a:endParaRPr sz="1800" dirty="0"/>
          </a:p>
          <a:p>
            <a:pPr marL="685800" lvl="1" indent="-228600" algn="l" rtl="0">
              <a:lnSpc>
                <a:spcPct val="90000"/>
              </a:lnSpc>
              <a:spcBef>
                <a:spcPts val="500"/>
              </a:spcBef>
              <a:spcAft>
                <a:spcPts val="0"/>
              </a:spcAft>
              <a:buClr>
                <a:srgbClr val="404040"/>
              </a:buClr>
              <a:buSzPts val="2200"/>
              <a:buChar char="•"/>
            </a:pPr>
            <a:r>
              <a:rPr lang="en-US" sz="1800" dirty="0"/>
              <a:t>Have </a:t>
            </a:r>
            <a:r>
              <a:rPr lang="en-US" sz="1800" b="1" dirty="0"/>
              <a:t>someone read over </a:t>
            </a:r>
            <a:r>
              <a:rPr lang="en-US" sz="1800" dirty="0"/>
              <a:t>your application for content, spelling, grammar, and mechanics.</a:t>
            </a:r>
            <a:endParaRPr sz="1800" dirty="0"/>
          </a:p>
          <a:p>
            <a:pPr marL="228600" lvl="0" indent="-76200" algn="l" rtl="0">
              <a:lnSpc>
                <a:spcPct val="90000"/>
              </a:lnSpc>
              <a:spcBef>
                <a:spcPts val="1000"/>
              </a:spcBef>
              <a:spcAft>
                <a:spcPts val="0"/>
              </a:spcAft>
              <a:buClr>
                <a:srgbClr val="404040"/>
              </a:buClr>
              <a:buSzPts val="2400"/>
              <a:buNone/>
            </a:pPr>
            <a:endParaRPr dirty="0"/>
          </a:p>
        </p:txBody>
      </p:sp>
      <p:sp>
        <p:nvSpPr>
          <p:cNvPr id="579" name="Google Shape;579;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76F0273C61DF469CCF94F10A225DE8" ma:contentTypeVersion="14" ma:contentTypeDescription="Create a new document." ma:contentTypeScope="" ma:versionID="5b713382285115e4c6de988b2609c5a0">
  <xsd:schema xmlns:xsd="http://www.w3.org/2001/XMLSchema" xmlns:xs="http://www.w3.org/2001/XMLSchema" xmlns:p="http://schemas.microsoft.com/office/2006/metadata/properties" xmlns:ns3="c28b3415-05f5-4dff-89e6-1adc835fe080" xmlns:ns4="29d2ddb8-9b6f-4a7c-9577-ac18a72e25d2" targetNamespace="http://schemas.microsoft.com/office/2006/metadata/properties" ma:root="true" ma:fieldsID="d2324a39ee918a04bb655ed4b5723ab3" ns3:_="" ns4:_="">
    <xsd:import namespace="c28b3415-05f5-4dff-89e6-1adc835fe080"/>
    <xsd:import namespace="29d2ddb8-9b6f-4a7c-9577-ac18a72e25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b3415-05f5-4dff-89e6-1adc835fe0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d2ddb8-9b6f-4a7c-9577-ac18a72e25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C3B294-0F2C-432B-9266-A417AACAC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b3415-05f5-4dff-89e6-1adc835fe080"/>
    <ds:schemaRef ds:uri="29d2ddb8-9b6f-4a7c-9577-ac18a72e2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2A9074-AF04-41F2-8DDA-6BBCE6B550CE}">
  <ds:schemaRefs>
    <ds:schemaRef ds:uri="http://schemas.microsoft.com/sharepoint/v3/contenttype/forms"/>
  </ds:schemaRefs>
</ds:datastoreItem>
</file>

<file path=customXml/itemProps3.xml><?xml version="1.0" encoding="utf-8"?>
<ds:datastoreItem xmlns:ds="http://schemas.openxmlformats.org/officeDocument/2006/customXml" ds:itemID="{329208E5-79EE-48C7-8975-C3E6EC5DB989}">
  <ds:schemaRefs>
    <ds:schemaRef ds:uri="http://schemas.openxmlformats.org/package/2006/metadata/core-properties"/>
    <ds:schemaRef ds:uri="http://purl.org/dc/terms/"/>
    <ds:schemaRef ds:uri="http://www.w3.org/XML/1998/namespace"/>
    <ds:schemaRef ds:uri="http://schemas.microsoft.com/office/2006/documentManagement/types"/>
    <ds:schemaRef ds:uri="c28b3415-05f5-4dff-89e6-1adc835fe080"/>
    <ds:schemaRef ds:uri="http://purl.org/dc/dcmitype/"/>
    <ds:schemaRef ds:uri="http://schemas.microsoft.com/office/infopath/2007/PartnerControls"/>
    <ds:schemaRef ds:uri="29d2ddb8-9b6f-4a7c-9577-ac18a72e25d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175</TotalTime>
  <Words>2727</Words>
  <Application>Microsoft Office PowerPoint</Application>
  <PresentationFormat>Widescreen</PresentationFormat>
  <Paragraphs>323</Paragraphs>
  <Slides>32</Slides>
  <Notes>27</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Palatino</vt:lpstr>
      <vt:lpstr>Arial</vt:lpstr>
      <vt:lpstr>Palatino Linotype</vt:lpstr>
      <vt:lpstr>Calibri</vt:lpstr>
      <vt:lpstr>Times New Roman</vt:lpstr>
      <vt:lpstr>Wingdings</vt:lpstr>
      <vt:lpstr>ASCCC Curriculum Inst. 2020 Theme</vt:lpstr>
      <vt:lpstr>Opportunity Awaits…Getting that Job!  Friday, February 11, 2022 at 3:30pm – 4:55pm  Michelle Velasquez Bean, ASCCC Treasurer  Nadia Khan, MiraCosta College /NOCE</vt:lpstr>
      <vt:lpstr>Session Description</vt:lpstr>
      <vt:lpstr>Land Acknowledgement</vt:lpstr>
      <vt:lpstr>Agenda</vt:lpstr>
      <vt:lpstr>Stories to Share</vt:lpstr>
      <vt:lpstr>Formal Process</vt:lpstr>
      <vt:lpstr>   Informal Process</vt:lpstr>
      <vt:lpstr>Informal Process continued</vt:lpstr>
      <vt:lpstr>Initial Applicant Screening </vt:lpstr>
      <vt:lpstr>Things to Avoid When Applying</vt:lpstr>
      <vt:lpstr>Tips for Success</vt:lpstr>
      <vt:lpstr>   Preparing for the Moment  </vt:lpstr>
      <vt:lpstr>Preparing the Application - Resume </vt:lpstr>
      <vt:lpstr>Cover Letter</vt:lpstr>
      <vt:lpstr>Teaching Philosophy</vt:lpstr>
      <vt:lpstr>Diversity Statement</vt:lpstr>
      <vt:lpstr>Understanding the Equivalency Process Use the Pathable Chat for True or False </vt:lpstr>
      <vt:lpstr>Professional Network </vt:lpstr>
      <vt:lpstr>Preparing for the Hiring Process</vt:lpstr>
      <vt:lpstr>The Successful Applicant</vt:lpstr>
      <vt:lpstr>The Interview</vt:lpstr>
      <vt:lpstr>Screening/Interviewing Scoring Rubrics</vt:lpstr>
      <vt:lpstr>Teaching Demonstration or Presentation</vt:lpstr>
      <vt:lpstr>Teaching Demonstration or Presentation (continued)</vt:lpstr>
      <vt:lpstr>Helpful Hints for the Initial Interview  (full-time positions)</vt:lpstr>
      <vt:lpstr>Be Prepared for Additional Screening</vt:lpstr>
      <vt:lpstr>Managing the Outcome</vt:lpstr>
      <vt:lpstr>After the Application </vt:lpstr>
      <vt:lpstr>Key Takeaways</vt:lpstr>
      <vt:lpstr>Part-time Faculty Nexus: Connect with Resources!</vt:lpstr>
      <vt:lpstr>CCC Registry</vt:lpstr>
      <vt:lpstr>You are valued and supported!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Awaits…Getting that Job!  Friday, February 11, 2022 at 3:30pm – 4:55pm  Michelle Velasquez Bean, ASCCC Treasurer  Nadia Khan, MiraCosta College /NOCE</dc:title>
  <dc:creator>Michelle Bean</dc:creator>
  <cp:lastModifiedBy>Michelle Bean</cp:lastModifiedBy>
  <cp:revision>3</cp:revision>
  <dcterms:created xsi:type="dcterms:W3CDTF">2022-01-12T17:53:50Z</dcterms:created>
  <dcterms:modified xsi:type="dcterms:W3CDTF">2022-02-12T00:37:57Z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0x010100C876F0273C61DF469CCF94F10A225DE8</vt:lpwstr>
  </property>
</Properties>
</file>