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handoutMasterIdLst>
    <p:handoutMasterId r:id="rId31"/>
  </p:handoutMasterIdLst>
  <p:sldIdLst>
    <p:sldId id="256" r:id="rId5"/>
    <p:sldId id="265" r:id="rId6"/>
    <p:sldId id="257" r:id="rId7"/>
    <p:sldId id="266" r:id="rId8"/>
    <p:sldId id="267" r:id="rId9"/>
    <p:sldId id="290" r:id="rId10"/>
    <p:sldId id="291" r:id="rId11"/>
    <p:sldId id="292" r:id="rId12"/>
    <p:sldId id="296" r:id="rId13"/>
    <p:sldId id="293" r:id="rId14"/>
    <p:sldId id="294" r:id="rId15"/>
    <p:sldId id="295" r:id="rId16"/>
    <p:sldId id="297" r:id="rId17"/>
    <p:sldId id="289" r:id="rId18"/>
    <p:sldId id="298" r:id="rId19"/>
    <p:sldId id="299" r:id="rId20"/>
    <p:sldId id="300" r:id="rId21"/>
    <p:sldId id="301" r:id="rId22"/>
    <p:sldId id="284" r:id="rId23"/>
    <p:sldId id="302" r:id="rId24"/>
    <p:sldId id="306" r:id="rId25"/>
    <p:sldId id="303" r:id="rId26"/>
    <p:sldId id="304" r:id="rId27"/>
    <p:sldId id="305" r:id="rId28"/>
    <p:sldId id="271"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2"/>
    <p:restoredTop sz="71183" autoAdjust="0"/>
  </p:normalViewPr>
  <p:slideViewPr>
    <p:cSldViewPr snapToGrid="0" snapToObjects="1">
      <p:cViewPr varScale="1">
        <p:scale>
          <a:sx n="85" d="100"/>
          <a:sy n="85" d="100"/>
        </p:scale>
        <p:origin x="1752" y="96"/>
      </p:cViewPr>
      <p:guideLst/>
    </p:cSldViewPr>
  </p:slideViewPr>
  <p:notesTextViewPr>
    <p:cViewPr>
      <p:scale>
        <a:sx n="1" d="1"/>
        <a:sy n="1" d="1"/>
      </p:scale>
      <p:origin x="0" y="0"/>
    </p:cViewPr>
  </p:notesTextViewPr>
  <p:sorterViewPr>
    <p:cViewPr>
      <p:scale>
        <a:sx n="100" d="100"/>
        <a:sy n="100" d="100"/>
      </p:scale>
      <p:origin x="0" y="-342"/>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CB22B-E4AB-486D-B50A-C7C72836D9CB}"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C4FB6B41-18DD-4AAC-A6D3-B3231D667063}">
      <dgm:prSet/>
      <dgm:spPr/>
      <dgm:t>
        <a:bodyPr/>
        <a:lstStyle/>
        <a:p>
          <a:pPr>
            <a:lnSpc>
              <a:spcPct val="100000"/>
            </a:lnSpc>
          </a:pPr>
          <a:r>
            <a:rPr lang="en-US" dirty="0">
              <a:solidFill>
                <a:schemeClr val="accent6"/>
              </a:solidFill>
              <a:latin typeface="Roboto"/>
              <a:ea typeface="Roboto"/>
              <a:cs typeface="Roboto"/>
              <a:sym typeface="Roboto"/>
            </a:rPr>
            <a:t>Dr. Olivia Herriford, Regional Director, Bay Area Community College Consortium</a:t>
          </a:r>
          <a:endParaRPr lang="en-US" dirty="0">
            <a:solidFill>
              <a:schemeClr val="accent6"/>
            </a:solidFill>
          </a:endParaRPr>
        </a:p>
      </dgm:t>
    </dgm:pt>
    <dgm:pt modelId="{D9E58D94-B46B-4869-A84D-4338719FBC49}" type="parTrans" cxnId="{F5DEDF07-6D79-4C05-845A-322B5FDA1FC5}">
      <dgm:prSet/>
      <dgm:spPr/>
      <dgm:t>
        <a:bodyPr/>
        <a:lstStyle/>
        <a:p>
          <a:endParaRPr lang="en-US"/>
        </a:p>
      </dgm:t>
    </dgm:pt>
    <dgm:pt modelId="{1912B08E-87EB-415D-8158-8ACC32653C66}" type="sibTrans" cxnId="{F5DEDF07-6D79-4C05-845A-322B5FDA1FC5}">
      <dgm:prSet/>
      <dgm:spPr/>
      <dgm:t>
        <a:bodyPr/>
        <a:lstStyle/>
        <a:p>
          <a:endParaRPr lang="en-US"/>
        </a:p>
      </dgm:t>
    </dgm:pt>
    <dgm:pt modelId="{27D16518-2288-4789-AB09-D9CC6D95AE2D}">
      <dgm:prSet/>
      <dgm:spPr/>
      <dgm:t>
        <a:bodyPr/>
        <a:lstStyle/>
        <a:p>
          <a:pPr>
            <a:lnSpc>
              <a:spcPct val="100000"/>
            </a:lnSpc>
          </a:pPr>
          <a:r>
            <a:rPr lang="en-US" dirty="0">
              <a:solidFill>
                <a:schemeClr val="accent6"/>
              </a:solidFill>
              <a:latin typeface="Roboto"/>
              <a:ea typeface="Roboto"/>
              <a:cs typeface="Roboto"/>
              <a:sym typeface="Roboto"/>
            </a:rPr>
            <a:t>Mayra Cruz, ASCCC Treasurer</a:t>
          </a:r>
          <a:endParaRPr lang="en-US" dirty="0">
            <a:solidFill>
              <a:schemeClr val="accent6"/>
            </a:solidFill>
          </a:endParaRPr>
        </a:p>
      </dgm:t>
    </dgm:pt>
    <dgm:pt modelId="{E0180CA3-138E-4CE1-986E-49E4CEF73350}" type="parTrans" cxnId="{6AC55BBC-6303-4CC9-B496-1044B1F943D8}">
      <dgm:prSet/>
      <dgm:spPr/>
      <dgm:t>
        <a:bodyPr/>
        <a:lstStyle/>
        <a:p>
          <a:endParaRPr lang="en-US"/>
        </a:p>
      </dgm:t>
    </dgm:pt>
    <dgm:pt modelId="{5692747D-EE7C-4095-B371-50B4A32DB38B}" type="sibTrans" cxnId="{6AC55BBC-6303-4CC9-B496-1044B1F943D8}">
      <dgm:prSet/>
      <dgm:spPr/>
      <dgm:t>
        <a:bodyPr/>
        <a:lstStyle/>
        <a:p>
          <a:endParaRPr lang="en-US"/>
        </a:p>
      </dgm:t>
    </dgm:pt>
    <dgm:pt modelId="{5DB0911C-8C79-4CC7-AA80-30D64FE9B356}">
      <dgm:prSet/>
      <dgm:spPr/>
      <dgm:t>
        <a:bodyPr/>
        <a:lstStyle/>
        <a:p>
          <a:pPr>
            <a:lnSpc>
              <a:spcPct val="100000"/>
            </a:lnSpc>
          </a:pPr>
          <a:r>
            <a:rPr lang="en-US" dirty="0">
              <a:solidFill>
                <a:schemeClr val="accent6"/>
              </a:solidFill>
              <a:latin typeface="Roboto"/>
              <a:ea typeface="Roboto"/>
              <a:cs typeface="Roboto"/>
              <a:sym typeface="Roboto"/>
            </a:rPr>
            <a:t>Alpha Lewis, ASCCC Part-time Committee</a:t>
          </a:r>
          <a:endParaRPr lang="en-US" dirty="0">
            <a:solidFill>
              <a:schemeClr val="accent6"/>
            </a:solidFill>
          </a:endParaRPr>
        </a:p>
      </dgm:t>
    </dgm:pt>
    <dgm:pt modelId="{661814DF-7670-4836-A9EB-94C1032658DF}" type="sibTrans" cxnId="{617E70C7-53A4-417E-8DF4-F2CE22A19045}">
      <dgm:prSet/>
      <dgm:spPr/>
      <dgm:t>
        <a:bodyPr/>
        <a:lstStyle/>
        <a:p>
          <a:endParaRPr lang="en-US"/>
        </a:p>
      </dgm:t>
    </dgm:pt>
    <dgm:pt modelId="{DB78DFEC-8513-4CCA-95BC-618C182B5495}" type="parTrans" cxnId="{617E70C7-53A4-417E-8DF4-F2CE22A19045}">
      <dgm:prSet/>
      <dgm:spPr/>
      <dgm:t>
        <a:bodyPr/>
        <a:lstStyle/>
        <a:p>
          <a:endParaRPr lang="en-US"/>
        </a:p>
      </dgm:t>
    </dgm:pt>
    <dgm:pt modelId="{5DC3D688-A096-40FA-97B7-1EAF586EC771}" type="pres">
      <dgm:prSet presAssocID="{55ECB22B-E4AB-486D-B50A-C7C72836D9CB}" presName="root" presStyleCnt="0">
        <dgm:presLayoutVars>
          <dgm:dir/>
          <dgm:resizeHandles val="exact"/>
        </dgm:presLayoutVars>
      </dgm:prSet>
      <dgm:spPr/>
    </dgm:pt>
    <dgm:pt modelId="{D10D2E87-531E-4687-8D60-B2F9F3866E68}" type="pres">
      <dgm:prSet presAssocID="{C4FB6B41-18DD-4AAC-A6D3-B3231D667063}" presName="compNode" presStyleCnt="0"/>
      <dgm:spPr/>
    </dgm:pt>
    <dgm:pt modelId="{59674561-48A5-4A02-8574-ACC4EE85E8A6}" type="pres">
      <dgm:prSet presAssocID="{C4FB6B41-18DD-4AAC-A6D3-B3231D6670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a:noFill/>
        </a:ln>
      </dgm:spPr>
    </dgm:pt>
    <dgm:pt modelId="{3933279F-8C37-4FE5-B6DA-F94EE938FA58}" type="pres">
      <dgm:prSet presAssocID="{C4FB6B41-18DD-4AAC-A6D3-B3231D667063}" presName="spaceRect" presStyleCnt="0"/>
      <dgm:spPr/>
    </dgm:pt>
    <dgm:pt modelId="{0D8AA72A-B9A0-42A8-8513-C89601530E9B}" type="pres">
      <dgm:prSet presAssocID="{C4FB6B41-18DD-4AAC-A6D3-B3231D667063}" presName="textRect" presStyleLbl="revTx" presStyleIdx="0" presStyleCnt="3">
        <dgm:presLayoutVars>
          <dgm:chMax val="1"/>
          <dgm:chPref val="1"/>
        </dgm:presLayoutVars>
      </dgm:prSet>
      <dgm:spPr/>
    </dgm:pt>
    <dgm:pt modelId="{2AB6A643-A0AF-436C-A7A9-15C9F8486093}" type="pres">
      <dgm:prSet presAssocID="{1912B08E-87EB-415D-8158-8ACC32653C66}" presName="sibTrans" presStyleCnt="0"/>
      <dgm:spPr/>
    </dgm:pt>
    <dgm:pt modelId="{982C0346-8B75-487C-91B5-DCF07FAD5E68}" type="pres">
      <dgm:prSet presAssocID="{27D16518-2288-4789-AB09-D9CC6D95AE2D}" presName="compNode" presStyleCnt="0"/>
      <dgm:spPr/>
    </dgm:pt>
    <dgm:pt modelId="{4133BAF9-00E2-4B2F-8172-6C75AB6FAADC}" type="pres">
      <dgm:prSet presAssocID="{27D16518-2288-4789-AB09-D9CC6D95AE2D}" presName="iconRect" presStyleLbl="node1" presStyleIdx="1" presStyleCnt="3"/>
      <dgm:spPr>
        <a:blipFill>
          <a:blip xmlns:r="http://schemas.openxmlformats.org/officeDocument/2006/relationships" r:embed="rId2"/>
          <a:srcRect/>
          <a:stretch>
            <a:fillRect t="-25000" b="-25000"/>
          </a:stretch>
        </a:blipFill>
      </dgm:spPr>
    </dgm:pt>
    <dgm:pt modelId="{09BF5B67-12AB-44B5-85DC-456E7937E41A}" type="pres">
      <dgm:prSet presAssocID="{27D16518-2288-4789-AB09-D9CC6D95AE2D}" presName="spaceRect" presStyleCnt="0"/>
      <dgm:spPr/>
    </dgm:pt>
    <dgm:pt modelId="{6750A877-6532-4B18-8752-AAB8F519946F}" type="pres">
      <dgm:prSet presAssocID="{27D16518-2288-4789-AB09-D9CC6D95AE2D}" presName="textRect" presStyleLbl="revTx" presStyleIdx="1" presStyleCnt="3">
        <dgm:presLayoutVars>
          <dgm:chMax val="1"/>
          <dgm:chPref val="1"/>
        </dgm:presLayoutVars>
      </dgm:prSet>
      <dgm:spPr/>
    </dgm:pt>
    <dgm:pt modelId="{463758A5-E4AC-4A34-987B-95B6F031269F}" type="pres">
      <dgm:prSet presAssocID="{5692747D-EE7C-4095-B371-50B4A32DB38B}" presName="sibTrans" presStyleCnt="0"/>
      <dgm:spPr/>
    </dgm:pt>
    <dgm:pt modelId="{D26ADCCE-6250-4A4D-93B1-0D43A71C7DB1}" type="pres">
      <dgm:prSet presAssocID="{5DB0911C-8C79-4CC7-AA80-30D64FE9B356}" presName="compNode" presStyleCnt="0"/>
      <dgm:spPr/>
    </dgm:pt>
    <dgm:pt modelId="{BF45CCC0-2028-4E59-8503-B44140CA3188}" type="pres">
      <dgm:prSet presAssocID="{5DB0911C-8C79-4CC7-AA80-30D64FE9B356}" presName="iconRect" presStyleLbl="node1" presStyleIdx="2" presStyleCnt="3"/>
      <dgm:spPr>
        <a:blipFill>
          <a:blip xmlns:r="http://schemas.openxmlformats.org/officeDocument/2006/relationships" r:embed="rId3"/>
          <a:srcRect/>
          <a:stretch>
            <a:fillRect/>
          </a:stretch>
        </a:blipFill>
        <a:ln>
          <a:noFill/>
        </a:ln>
      </dgm:spPr>
    </dgm:pt>
    <dgm:pt modelId="{4248783A-F36D-4FCB-868A-5C193288908C}" type="pres">
      <dgm:prSet presAssocID="{5DB0911C-8C79-4CC7-AA80-30D64FE9B356}" presName="spaceRect" presStyleCnt="0"/>
      <dgm:spPr/>
    </dgm:pt>
    <dgm:pt modelId="{12940E47-506A-4CD4-8A41-29F397C1A4A9}" type="pres">
      <dgm:prSet presAssocID="{5DB0911C-8C79-4CC7-AA80-30D64FE9B356}" presName="textRect" presStyleLbl="revTx" presStyleIdx="2" presStyleCnt="3">
        <dgm:presLayoutVars>
          <dgm:chMax val="1"/>
          <dgm:chPref val="1"/>
        </dgm:presLayoutVars>
      </dgm:prSet>
      <dgm:spPr/>
    </dgm:pt>
  </dgm:ptLst>
  <dgm:cxnLst>
    <dgm:cxn modelId="{F5DEDF07-6D79-4C05-845A-322B5FDA1FC5}" srcId="{55ECB22B-E4AB-486D-B50A-C7C72836D9CB}" destId="{C4FB6B41-18DD-4AAC-A6D3-B3231D667063}" srcOrd="0" destOrd="0" parTransId="{D9E58D94-B46B-4869-A84D-4338719FBC49}" sibTransId="{1912B08E-87EB-415D-8158-8ACC32653C66}"/>
    <dgm:cxn modelId="{9E8B9630-1536-43A1-B0E1-8A775294404E}" type="presOf" srcId="{5DB0911C-8C79-4CC7-AA80-30D64FE9B356}" destId="{12940E47-506A-4CD4-8A41-29F397C1A4A9}" srcOrd="0" destOrd="0" presId="urn:microsoft.com/office/officeart/2018/2/layout/IconLabelList"/>
    <dgm:cxn modelId="{BFF6A046-526F-4354-BB7C-378981FD9BA9}" type="presOf" srcId="{55ECB22B-E4AB-486D-B50A-C7C72836D9CB}" destId="{5DC3D688-A096-40FA-97B7-1EAF586EC771}" srcOrd="0" destOrd="0" presId="urn:microsoft.com/office/officeart/2018/2/layout/IconLabelList"/>
    <dgm:cxn modelId="{162E0497-4769-48A0-88BF-EDBDAF6EEB6B}" type="presOf" srcId="{C4FB6B41-18DD-4AAC-A6D3-B3231D667063}" destId="{0D8AA72A-B9A0-42A8-8513-C89601530E9B}" srcOrd="0" destOrd="0" presId="urn:microsoft.com/office/officeart/2018/2/layout/IconLabelList"/>
    <dgm:cxn modelId="{BB9EB2A7-EDEA-4962-91A6-1C37CCD68AC5}" type="presOf" srcId="{27D16518-2288-4789-AB09-D9CC6D95AE2D}" destId="{6750A877-6532-4B18-8752-AAB8F519946F}" srcOrd="0" destOrd="0" presId="urn:microsoft.com/office/officeart/2018/2/layout/IconLabelList"/>
    <dgm:cxn modelId="{6AC55BBC-6303-4CC9-B496-1044B1F943D8}" srcId="{55ECB22B-E4AB-486D-B50A-C7C72836D9CB}" destId="{27D16518-2288-4789-AB09-D9CC6D95AE2D}" srcOrd="1" destOrd="0" parTransId="{E0180CA3-138E-4CE1-986E-49E4CEF73350}" sibTransId="{5692747D-EE7C-4095-B371-50B4A32DB38B}"/>
    <dgm:cxn modelId="{617E70C7-53A4-417E-8DF4-F2CE22A19045}" srcId="{55ECB22B-E4AB-486D-B50A-C7C72836D9CB}" destId="{5DB0911C-8C79-4CC7-AA80-30D64FE9B356}" srcOrd="2" destOrd="0" parTransId="{DB78DFEC-8513-4CCA-95BC-618C182B5495}" sibTransId="{661814DF-7670-4836-A9EB-94C1032658DF}"/>
    <dgm:cxn modelId="{90DFDD17-FA90-4220-8274-79B5B90C796C}" type="presParOf" srcId="{5DC3D688-A096-40FA-97B7-1EAF586EC771}" destId="{D10D2E87-531E-4687-8D60-B2F9F3866E68}" srcOrd="0" destOrd="0" presId="urn:microsoft.com/office/officeart/2018/2/layout/IconLabelList"/>
    <dgm:cxn modelId="{25B6C2E5-A0C9-45CA-AC09-89AAEA49F342}" type="presParOf" srcId="{D10D2E87-531E-4687-8D60-B2F9F3866E68}" destId="{59674561-48A5-4A02-8574-ACC4EE85E8A6}" srcOrd="0" destOrd="0" presId="urn:microsoft.com/office/officeart/2018/2/layout/IconLabelList"/>
    <dgm:cxn modelId="{6551EA78-CA4E-4A6C-B723-8B5DCF87E58C}" type="presParOf" srcId="{D10D2E87-531E-4687-8D60-B2F9F3866E68}" destId="{3933279F-8C37-4FE5-B6DA-F94EE938FA58}" srcOrd="1" destOrd="0" presId="urn:microsoft.com/office/officeart/2018/2/layout/IconLabelList"/>
    <dgm:cxn modelId="{3D263C29-DD6C-44BA-AB4B-2ABBA08ACD88}" type="presParOf" srcId="{D10D2E87-531E-4687-8D60-B2F9F3866E68}" destId="{0D8AA72A-B9A0-42A8-8513-C89601530E9B}" srcOrd="2" destOrd="0" presId="urn:microsoft.com/office/officeart/2018/2/layout/IconLabelList"/>
    <dgm:cxn modelId="{692664BD-84C4-478D-BD3F-3D9F6FF2BCB2}" type="presParOf" srcId="{5DC3D688-A096-40FA-97B7-1EAF586EC771}" destId="{2AB6A643-A0AF-436C-A7A9-15C9F8486093}" srcOrd="1" destOrd="0" presId="urn:microsoft.com/office/officeart/2018/2/layout/IconLabelList"/>
    <dgm:cxn modelId="{40CC5080-A89E-4581-8BA0-EF14B2E58E16}" type="presParOf" srcId="{5DC3D688-A096-40FA-97B7-1EAF586EC771}" destId="{982C0346-8B75-487C-91B5-DCF07FAD5E68}" srcOrd="2" destOrd="0" presId="urn:microsoft.com/office/officeart/2018/2/layout/IconLabelList"/>
    <dgm:cxn modelId="{F60FF5D0-7EC1-4AC0-B4D7-D9EAB640C680}" type="presParOf" srcId="{982C0346-8B75-487C-91B5-DCF07FAD5E68}" destId="{4133BAF9-00E2-4B2F-8172-6C75AB6FAADC}" srcOrd="0" destOrd="0" presId="urn:microsoft.com/office/officeart/2018/2/layout/IconLabelList"/>
    <dgm:cxn modelId="{70125057-C2F2-41A9-BF87-299CABB58E0F}" type="presParOf" srcId="{982C0346-8B75-487C-91B5-DCF07FAD5E68}" destId="{09BF5B67-12AB-44B5-85DC-456E7937E41A}" srcOrd="1" destOrd="0" presId="urn:microsoft.com/office/officeart/2018/2/layout/IconLabelList"/>
    <dgm:cxn modelId="{1D12C83F-69CD-46DE-9F46-4A7A407CF65E}" type="presParOf" srcId="{982C0346-8B75-487C-91B5-DCF07FAD5E68}" destId="{6750A877-6532-4B18-8752-AAB8F519946F}" srcOrd="2" destOrd="0" presId="urn:microsoft.com/office/officeart/2018/2/layout/IconLabelList"/>
    <dgm:cxn modelId="{608646EB-C638-4FFC-AC44-E7F9D30E2CB1}" type="presParOf" srcId="{5DC3D688-A096-40FA-97B7-1EAF586EC771}" destId="{463758A5-E4AC-4A34-987B-95B6F031269F}" srcOrd="3" destOrd="0" presId="urn:microsoft.com/office/officeart/2018/2/layout/IconLabelList"/>
    <dgm:cxn modelId="{9138ED76-D930-4946-BD9E-0DF11122277A}" type="presParOf" srcId="{5DC3D688-A096-40FA-97B7-1EAF586EC771}" destId="{D26ADCCE-6250-4A4D-93B1-0D43A71C7DB1}" srcOrd="4" destOrd="0" presId="urn:microsoft.com/office/officeart/2018/2/layout/IconLabelList"/>
    <dgm:cxn modelId="{725CF0F0-E7B3-447D-B958-3308E687661B}" type="presParOf" srcId="{D26ADCCE-6250-4A4D-93B1-0D43A71C7DB1}" destId="{BF45CCC0-2028-4E59-8503-B44140CA3188}" srcOrd="0" destOrd="0" presId="urn:microsoft.com/office/officeart/2018/2/layout/IconLabelList"/>
    <dgm:cxn modelId="{E945B099-31F9-4B98-9D29-F798546E82C0}" type="presParOf" srcId="{D26ADCCE-6250-4A4D-93B1-0D43A71C7DB1}" destId="{4248783A-F36D-4FCB-868A-5C193288908C}" srcOrd="1" destOrd="0" presId="urn:microsoft.com/office/officeart/2018/2/layout/IconLabelList"/>
    <dgm:cxn modelId="{D864F8FC-99AD-405E-BE40-F52223719498}" type="presParOf" srcId="{D26ADCCE-6250-4A4D-93B1-0D43A71C7DB1}" destId="{12940E47-506A-4CD4-8A41-29F397C1A4A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AF1D2-DD25-482D-AEEE-E2EA9DBD013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32A2063-4F3C-4493-AF61-4BE4A90C0BD0}">
      <dgm:prSet/>
      <dgm:spPr/>
      <dgm:t>
        <a:bodyPr/>
        <a:lstStyle/>
        <a:p>
          <a:pPr>
            <a:lnSpc>
              <a:spcPct val="100000"/>
            </a:lnSpc>
          </a:pPr>
          <a:r>
            <a:rPr lang="en-US" dirty="0"/>
            <a:t>Engage in Q&amp;A from attendees </a:t>
          </a:r>
        </a:p>
      </dgm:t>
    </dgm:pt>
    <dgm:pt modelId="{E8D653FD-79F4-44E8-899D-14DD3C3FF56F}" type="parTrans" cxnId="{1172BAB7-AC6A-498A-AA51-467990F296B5}">
      <dgm:prSet/>
      <dgm:spPr/>
      <dgm:t>
        <a:bodyPr/>
        <a:lstStyle/>
        <a:p>
          <a:endParaRPr lang="en-US"/>
        </a:p>
      </dgm:t>
    </dgm:pt>
    <dgm:pt modelId="{DB483CDF-A86A-4211-8F9A-3DA7C6A107AC}" type="sibTrans" cxnId="{1172BAB7-AC6A-498A-AA51-467990F296B5}">
      <dgm:prSet/>
      <dgm:spPr/>
      <dgm:t>
        <a:bodyPr/>
        <a:lstStyle/>
        <a:p>
          <a:endParaRPr lang="en-US"/>
        </a:p>
      </dgm:t>
    </dgm:pt>
    <dgm:pt modelId="{512AD3C8-39A9-4103-AFA3-93B5BE150571}">
      <dgm:prSet/>
      <dgm:spPr/>
      <dgm:t>
        <a:bodyPr/>
        <a:lstStyle/>
        <a:p>
          <a:pPr>
            <a:lnSpc>
              <a:spcPct val="100000"/>
            </a:lnSpc>
          </a:pPr>
          <a:r>
            <a:rPr lang="en-US" dirty="0"/>
            <a:t>Regional Advisors and CTE programs</a:t>
          </a:r>
        </a:p>
      </dgm:t>
    </dgm:pt>
    <dgm:pt modelId="{D1BD5862-3B85-4B5C-B436-B92DB3D08751}" type="parTrans" cxnId="{9F550E12-605A-4E1D-A447-64E12F933DC5}">
      <dgm:prSet/>
      <dgm:spPr/>
      <dgm:t>
        <a:bodyPr/>
        <a:lstStyle/>
        <a:p>
          <a:endParaRPr lang="en-US"/>
        </a:p>
      </dgm:t>
    </dgm:pt>
    <dgm:pt modelId="{2EA96418-3ED4-487D-8BC8-1D828D96AD37}" type="sibTrans" cxnId="{9F550E12-605A-4E1D-A447-64E12F933DC5}">
      <dgm:prSet/>
      <dgm:spPr/>
      <dgm:t>
        <a:bodyPr/>
        <a:lstStyle/>
        <a:p>
          <a:endParaRPr lang="en-US"/>
        </a:p>
      </dgm:t>
    </dgm:pt>
    <dgm:pt modelId="{C08E57E2-7015-416D-9181-3C53F4688380}">
      <dgm:prSet/>
      <dgm:spPr/>
      <dgm:t>
        <a:bodyPr/>
        <a:lstStyle/>
        <a:p>
          <a:pPr>
            <a:lnSpc>
              <a:spcPct val="100000"/>
            </a:lnSpc>
          </a:pPr>
          <a:r>
            <a:rPr lang="en-US" dirty="0"/>
            <a:t>Hot topics in CTE</a:t>
          </a:r>
        </a:p>
      </dgm:t>
    </dgm:pt>
    <dgm:pt modelId="{F5E3DDF4-AF8F-48A9-8619-0CEC7939BC95}" type="parTrans" cxnId="{03D21A31-2318-461F-B047-99F5500BE5EF}">
      <dgm:prSet/>
      <dgm:spPr/>
      <dgm:t>
        <a:bodyPr/>
        <a:lstStyle/>
        <a:p>
          <a:endParaRPr lang="en-US"/>
        </a:p>
      </dgm:t>
    </dgm:pt>
    <dgm:pt modelId="{9523D384-2762-4644-9239-C0FEB5D15571}" type="sibTrans" cxnId="{03D21A31-2318-461F-B047-99F5500BE5EF}">
      <dgm:prSet/>
      <dgm:spPr/>
      <dgm:t>
        <a:bodyPr/>
        <a:lstStyle/>
        <a:p>
          <a:endParaRPr lang="en-US"/>
        </a:p>
      </dgm:t>
    </dgm:pt>
    <dgm:pt modelId="{C9A28678-63ED-4386-B268-43BA92364B5C}">
      <dgm:prSet/>
      <dgm:spPr/>
      <dgm:t>
        <a:bodyPr/>
        <a:lstStyle/>
        <a:p>
          <a:pPr>
            <a:lnSpc>
              <a:spcPct val="100000"/>
            </a:lnSpc>
          </a:pPr>
          <a:r>
            <a:rPr lang="en-US" dirty="0"/>
            <a:t>Teaching CTE programs during a pandemic</a:t>
          </a:r>
        </a:p>
      </dgm:t>
    </dgm:pt>
    <dgm:pt modelId="{3B11B4C3-3C8C-44EE-96A7-C91894C60077}" type="parTrans" cxnId="{1827412A-378A-47F5-BF97-BE970B613AA9}">
      <dgm:prSet/>
      <dgm:spPr/>
      <dgm:t>
        <a:bodyPr/>
        <a:lstStyle/>
        <a:p>
          <a:endParaRPr lang="en-US"/>
        </a:p>
      </dgm:t>
    </dgm:pt>
    <dgm:pt modelId="{4A0EAF8F-BD9B-4F00-A578-6CFA060FEAA3}" type="sibTrans" cxnId="{1827412A-378A-47F5-BF97-BE970B613AA9}">
      <dgm:prSet/>
      <dgm:spPr/>
      <dgm:t>
        <a:bodyPr/>
        <a:lstStyle/>
        <a:p>
          <a:endParaRPr lang="en-US"/>
        </a:p>
      </dgm:t>
    </dgm:pt>
    <dgm:pt modelId="{30E743A0-B687-4E4C-BD2C-85E213467316}" type="pres">
      <dgm:prSet presAssocID="{852AF1D2-DD25-482D-AEEE-E2EA9DBD013B}" presName="root" presStyleCnt="0">
        <dgm:presLayoutVars>
          <dgm:dir/>
          <dgm:resizeHandles val="exact"/>
        </dgm:presLayoutVars>
      </dgm:prSet>
      <dgm:spPr/>
    </dgm:pt>
    <dgm:pt modelId="{620609DA-8487-4C0B-B5B4-BED0FE784768}" type="pres">
      <dgm:prSet presAssocID="{512AD3C8-39A9-4103-AFA3-93B5BE150571}" presName="compNode" presStyleCnt="0"/>
      <dgm:spPr/>
    </dgm:pt>
    <dgm:pt modelId="{425A04F3-A92D-4288-B742-209F7E4A6855}" type="pres">
      <dgm:prSet presAssocID="{512AD3C8-39A9-4103-AFA3-93B5BE150571}" presName="bgRect" presStyleLbl="bgShp" presStyleIdx="0" presStyleCnt="4"/>
      <dgm:spPr/>
    </dgm:pt>
    <dgm:pt modelId="{CF2B4AEA-01CB-44D0-AA2E-E02FE3EF103F}" type="pres">
      <dgm:prSet presAssocID="{512AD3C8-39A9-4103-AFA3-93B5BE150571}" presName="iconRect" presStyleLbl="node1" presStyleIdx="0" presStyleCnt="4"/>
      <dgm:spPr>
        <a:blipFill rotWithShape="1">
          <a:blip xmlns:r="http://schemas.openxmlformats.org/officeDocument/2006/relationships" r:embed="rId1"/>
          <a:srcRect/>
          <a:stretch>
            <a:fillRect/>
          </a:stretch>
        </a:blipFill>
      </dgm:spPr>
    </dgm:pt>
    <dgm:pt modelId="{868F14B9-FE8A-42A5-8326-46B4F1DD273C}" type="pres">
      <dgm:prSet presAssocID="{512AD3C8-39A9-4103-AFA3-93B5BE150571}" presName="spaceRect" presStyleCnt="0"/>
      <dgm:spPr/>
    </dgm:pt>
    <dgm:pt modelId="{2FB96A54-ED4C-4A62-8CAA-D9D7B4880EDD}" type="pres">
      <dgm:prSet presAssocID="{512AD3C8-39A9-4103-AFA3-93B5BE150571}" presName="parTx" presStyleLbl="revTx" presStyleIdx="0" presStyleCnt="4">
        <dgm:presLayoutVars>
          <dgm:chMax val="0"/>
          <dgm:chPref val="0"/>
        </dgm:presLayoutVars>
      </dgm:prSet>
      <dgm:spPr/>
    </dgm:pt>
    <dgm:pt modelId="{B08E3690-976B-4056-B0BB-12C0911FD8D3}" type="pres">
      <dgm:prSet presAssocID="{2EA96418-3ED4-487D-8BC8-1D828D96AD37}" presName="sibTrans" presStyleCnt="0"/>
      <dgm:spPr/>
    </dgm:pt>
    <dgm:pt modelId="{4AD12597-793E-40FF-BE47-EA443EF514FF}" type="pres">
      <dgm:prSet presAssocID="{C08E57E2-7015-416D-9181-3C53F4688380}" presName="compNode" presStyleCnt="0"/>
      <dgm:spPr/>
    </dgm:pt>
    <dgm:pt modelId="{D2A5E6EE-05F2-4364-AB1F-FA33A1448734}" type="pres">
      <dgm:prSet presAssocID="{C08E57E2-7015-416D-9181-3C53F4688380}" presName="bgRect" presStyleLbl="bgShp" presStyleIdx="1" presStyleCnt="4"/>
      <dgm:spPr/>
    </dgm:pt>
    <dgm:pt modelId="{43D3C21A-E721-41A2-876C-0DF5BB77B95F}" type="pres">
      <dgm:prSet presAssocID="{C08E57E2-7015-416D-9181-3C53F4688380}" presName="iconRect" presStyleLbl="node1" presStyleIdx="1" presStyleCnt="4"/>
      <dgm:spPr>
        <a:blipFill rotWithShape="1">
          <a:blip xmlns:r="http://schemas.openxmlformats.org/officeDocument/2006/relationships" r:embed="rId2"/>
          <a:srcRect/>
          <a:stretch>
            <a:fillRect/>
          </a:stretch>
        </a:blipFill>
      </dgm:spPr>
    </dgm:pt>
    <dgm:pt modelId="{4BDF30F7-AC98-4EFB-8564-2FE261EA8659}" type="pres">
      <dgm:prSet presAssocID="{C08E57E2-7015-416D-9181-3C53F4688380}" presName="spaceRect" presStyleCnt="0"/>
      <dgm:spPr/>
    </dgm:pt>
    <dgm:pt modelId="{A1281708-4EF5-446C-B2C0-87832220471E}" type="pres">
      <dgm:prSet presAssocID="{C08E57E2-7015-416D-9181-3C53F4688380}" presName="parTx" presStyleLbl="revTx" presStyleIdx="1" presStyleCnt="4">
        <dgm:presLayoutVars>
          <dgm:chMax val="0"/>
          <dgm:chPref val="0"/>
        </dgm:presLayoutVars>
      </dgm:prSet>
      <dgm:spPr/>
    </dgm:pt>
    <dgm:pt modelId="{E29230D9-5AD8-41DD-90BE-1AE47F5A0E45}" type="pres">
      <dgm:prSet presAssocID="{9523D384-2762-4644-9239-C0FEB5D15571}" presName="sibTrans" presStyleCnt="0"/>
      <dgm:spPr/>
    </dgm:pt>
    <dgm:pt modelId="{049CF8F3-597F-4799-BD5E-4EFDC88DD33A}" type="pres">
      <dgm:prSet presAssocID="{C9A28678-63ED-4386-B268-43BA92364B5C}" presName="compNode" presStyleCnt="0"/>
      <dgm:spPr/>
    </dgm:pt>
    <dgm:pt modelId="{B3D53D61-E8DD-412C-9F7D-08386E6B58AC}" type="pres">
      <dgm:prSet presAssocID="{C9A28678-63ED-4386-B268-43BA92364B5C}" presName="bgRect" presStyleLbl="bgShp" presStyleIdx="2" presStyleCnt="4"/>
      <dgm:spPr/>
    </dgm:pt>
    <dgm:pt modelId="{626EFFE7-EC83-4581-844D-C1854858D0CF}" type="pres">
      <dgm:prSet presAssocID="{C9A28678-63ED-4386-B268-43BA92364B5C}" presName="iconRect" presStyleLbl="node1" presStyleIdx="2" presStyleCnt="4"/>
      <dgm:spPr>
        <a:blipFill rotWithShape="1">
          <a:blip xmlns:r="http://schemas.openxmlformats.org/officeDocument/2006/relationships" r:embed="rId3"/>
          <a:srcRect/>
          <a:stretch>
            <a:fillRect/>
          </a:stretch>
        </a:blipFill>
      </dgm:spPr>
    </dgm:pt>
    <dgm:pt modelId="{405BAF85-E48F-407F-8767-56A611848543}" type="pres">
      <dgm:prSet presAssocID="{C9A28678-63ED-4386-B268-43BA92364B5C}" presName="spaceRect" presStyleCnt="0"/>
      <dgm:spPr/>
    </dgm:pt>
    <dgm:pt modelId="{1D5157D7-F7FC-4B64-BF24-480A02BBF917}" type="pres">
      <dgm:prSet presAssocID="{C9A28678-63ED-4386-B268-43BA92364B5C}" presName="parTx" presStyleLbl="revTx" presStyleIdx="2" presStyleCnt="4">
        <dgm:presLayoutVars>
          <dgm:chMax val="0"/>
          <dgm:chPref val="0"/>
        </dgm:presLayoutVars>
      </dgm:prSet>
      <dgm:spPr/>
    </dgm:pt>
    <dgm:pt modelId="{5E1DDC29-9122-4D9E-9C02-68FC62E40A7D}" type="pres">
      <dgm:prSet presAssocID="{4A0EAF8F-BD9B-4F00-A578-6CFA060FEAA3}" presName="sibTrans" presStyleCnt="0"/>
      <dgm:spPr/>
    </dgm:pt>
    <dgm:pt modelId="{6F8CA384-3B80-409A-B2C8-960139602FBA}" type="pres">
      <dgm:prSet presAssocID="{C32A2063-4F3C-4493-AF61-4BE4A90C0BD0}" presName="compNode" presStyleCnt="0"/>
      <dgm:spPr/>
    </dgm:pt>
    <dgm:pt modelId="{2900E796-DCFB-487F-9115-BD783A88B049}" type="pres">
      <dgm:prSet presAssocID="{C32A2063-4F3C-4493-AF61-4BE4A90C0BD0}" presName="bgRect" presStyleLbl="bgShp" presStyleIdx="3" presStyleCnt="4"/>
      <dgm:spPr/>
    </dgm:pt>
    <dgm:pt modelId="{79F8AF12-9ED7-46C3-A95D-EB506986B70C}" type="pres">
      <dgm:prSet presAssocID="{C32A2063-4F3C-4493-AF61-4BE4A90C0BD0}" presName="icon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ustomer Review"/>
        </a:ext>
      </dgm:extLst>
    </dgm:pt>
    <dgm:pt modelId="{33DB838F-D813-496E-9299-C6CA081A55DB}" type="pres">
      <dgm:prSet presAssocID="{C32A2063-4F3C-4493-AF61-4BE4A90C0BD0}" presName="spaceRect" presStyleCnt="0"/>
      <dgm:spPr/>
    </dgm:pt>
    <dgm:pt modelId="{AE55168D-BF4E-409D-A232-3BEE60978E8F}" type="pres">
      <dgm:prSet presAssocID="{C32A2063-4F3C-4493-AF61-4BE4A90C0BD0}" presName="parTx" presStyleLbl="revTx" presStyleIdx="3" presStyleCnt="4">
        <dgm:presLayoutVars>
          <dgm:chMax val="0"/>
          <dgm:chPref val="0"/>
        </dgm:presLayoutVars>
      </dgm:prSet>
      <dgm:spPr/>
    </dgm:pt>
  </dgm:ptLst>
  <dgm:cxnLst>
    <dgm:cxn modelId="{9F550E12-605A-4E1D-A447-64E12F933DC5}" srcId="{852AF1D2-DD25-482D-AEEE-E2EA9DBD013B}" destId="{512AD3C8-39A9-4103-AFA3-93B5BE150571}" srcOrd="0" destOrd="0" parTransId="{D1BD5862-3B85-4B5C-B436-B92DB3D08751}" sibTransId="{2EA96418-3ED4-487D-8BC8-1D828D96AD37}"/>
    <dgm:cxn modelId="{1827412A-378A-47F5-BF97-BE970B613AA9}" srcId="{852AF1D2-DD25-482D-AEEE-E2EA9DBD013B}" destId="{C9A28678-63ED-4386-B268-43BA92364B5C}" srcOrd="2" destOrd="0" parTransId="{3B11B4C3-3C8C-44EE-96A7-C91894C60077}" sibTransId="{4A0EAF8F-BD9B-4F00-A578-6CFA060FEAA3}"/>
    <dgm:cxn modelId="{03D21A31-2318-461F-B047-99F5500BE5EF}" srcId="{852AF1D2-DD25-482D-AEEE-E2EA9DBD013B}" destId="{C08E57E2-7015-416D-9181-3C53F4688380}" srcOrd="1" destOrd="0" parTransId="{F5E3DDF4-AF8F-48A9-8619-0CEC7939BC95}" sibTransId="{9523D384-2762-4644-9239-C0FEB5D15571}"/>
    <dgm:cxn modelId="{75EF6D63-DFD7-407B-909C-11F04F5CFBE6}" type="presOf" srcId="{C9A28678-63ED-4386-B268-43BA92364B5C}" destId="{1D5157D7-F7FC-4B64-BF24-480A02BBF917}" srcOrd="0" destOrd="0" presId="urn:microsoft.com/office/officeart/2018/2/layout/IconVerticalSolidList"/>
    <dgm:cxn modelId="{DF6F4E68-0CE3-47CB-9560-151058BFE8F2}" type="presOf" srcId="{512AD3C8-39A9-4103-AFA3-93B5BE150571}" destId="{2FB96A54-ED4C-4A62-8CAA-D9D7B4880EDD}" srcOrd="0" destOrd="0" presId="urn:microsoft.com/office/officeart/2018/2/layout/IconVerticalSolidList"/>
    <dgm:cxn modelId="{26F6504D-2ACD-479C-9A6C-1966B8FF8D55}" type="presOf" srcId="{C32A2063-4F3C-4493-AF61-4BE4A90C0BD0}" destId="{AE55168D-BF4E-409D-A232-3BEE60978E8F}" srcOrd="0" destOrd="0" presId="urn:microsoft.com/office/officeart/2018/2/layout/IconVerticalSolidList"/>
    <dgm:cxn modelId="{309D65AA-C5FF-4429-8F2E-F48D090D82B0}" type="presOf" srcId="{C08E57E2-7015-416D-9181-3C53F4688380}" destId="{A1281708-4EF5-446C-B2C0-87832220471E}" srcOrd="0" destOrd="0" presId="urn:microsoft.com/office/officeart/2018/2/layout/IconVerticalSolidList"/>
    <dgm:cxn modelId="{1172BAB7-AC6A-498A-AA51-467990F296B5}" srcId="{852AF1D2-DD25-482D-AEEE-E2EA9DBD013B}" destId="{C32A2063-4F3C-4493-AF61-4BE4A90C0BD0}" srcOrd="3" destOrd="0" parTransId="{E8D653FD-79F4-44E8-899D-14DD3C3FF56F}" sibTransId="{DB483CDF-A86A-4211-8F9A-3DA7C6A107AC}"/>
    <dgm:cxn modelId="{8F3AB9D1-7D08-4E5E-A6BF-DF1B4C63BBD8}" type="presOf" srcId="{852AF1D2-DD25-482D-AEEE-E2EA9DBD013B}" destId="{30E743A0-B687-4E4C-BD2C-85E213467316}" srcOrd="0" destOrd="0" presId="urn:microsoft.com/office/officeart/2018/2/layout/IconVerticalSolidList"/>
    <dgm:cxn modelId="{C9A74DB6-DB22-44BF-BE00-87C08AA4C2ED}" type="presParOf" srcId="{30E743A0-B687-4E4C-BD2C-85E213467316}" destId="{620609DA-8487-4C0B-B5B4-BED0FE784768}" srcOrd="0" destOrd="0" presId="urn:microsoft.com/office/officeart/2018/2/layout/IconVerticalSolidList"/>
    <dgm:cxn modelId="{B6466047-EAE0-4FF3-9328-887ADDBAC4FA}" type="presParOf" srcId="{620609DA-8487-4C0B-B5B4-BED0FE784768}" destId="{425A04F3-A92D-4288-B742-209F7E4A6855}" srcOrd="0" destOrd="0" presId="urn:microsoft.com/office/officeart/2018/2/layout/IconVerticalSolidList"/>
    <dgm:cxn modelId="{D1ADAEAD-96F8-434E-B538-653443A99257}" type="presParOf" srcId="{620609DA-8487-4C0B-B5B4-BED0FE784768}" destId="{CF2B4AEA-01CB-44D0-AA2E-E02FE3EF103F}" srcOrd="1" destOrd="0" presId="urn:microsoft.com/office/officeart/2018/2/layout/IconVerticalSolidList"/>
    <dgm:cxn modelId="{F3C3A808-4226-461D-B1E8-8DB84A553278}" type="presParOf" srcId="{620609DA-8487-4C0B-B5B4-BED0FE784768}" destId="{868F14B9-FE8A-42A5-8326-46B4F1DD273C}" srcOrd="2" destOrd="0" presId="urn:microsoft.com/office/officeart/2018/2/layout/IconVerticalSolidList"/>
    <dgm:cxn modelId="{882DFF51-00F9-4F26-A2FB-EC006C25F17F}" type="presParOf" srcId="{620609DA-8487-4C0B-B5B4-BED0FE784768}" destId="{2FB96A54-ED4C-4A62-8CAA-D9D7B4880EDD}" srcOrd="3" destOrd="0" presId="urn:microsoft.com/office/officeart/2018/2/layout/IconVerticalSolidList"/>
    <dgm:cxn modelId="{917DDE0A-D225-4A5F-9083-B303D053D1E7}" type="presParOf" srcId="{30E743A0-B687-4E4C-BD2C-85E213467316}" destId="{B08E3690-976B-4056-B0BB-12C0911FD8D3}" srcOrd="1" destOrd="0" presId="urn:microsoft.com/office/officeart/2018/2/layout/IconVerticalSolidList"/>
    <dgm:cxn modelId="{288BC87D-D244-42FF-B663-00B8AFF1D2F8}" type="presParOf" srcId="{30E743A0-B687-4E4C-BD2C-85E213467316}" destId="{4AD12597-793E-40FF-BE47-EA443EF514FF}" srcOrd="2" destOrd="0" presId="urn:microsoft.com/office/officeart/2018/2/layout/IconVerticalSolidList"/>
    <dgm:cxn modelId="{33AEFD74-29DA-4F9C-AC6E-DEFA630E4B66}" type="presParOf" srcId="{4AD12597-793E-40FF-BE47-EA443EF514FF}" destId="{D2A5E6EE-05F2-4364-AB1F-FA33A1448734}" srcOrd="0" destOrd="0" presId="urn:microsoft.com/office/officeart/2018/2/layout/IconVerticalSolidList"/>
    <dgm:cxn modelId="{0C3775E6-671E-40B1-9CCE-2ECAE99D5BCA}" type="presParOf" srcId="{4AD12597-793E-40FF-BE47-EA443EF514FF}" destId="{43D3C21A-E721-41A2-876C-0DF5BB77B95F}" srcOrd="1" destOrd="0" presId="urn:microsoft.com/office/officeart/2018/2/layout/IconVerticalSolidList"/>
    <dgm:cxn modelId="{CDCF3EBF-F284-46AB-B99C-EA7D13627952}" type="presParOf" srcId="{4AD12597-793E-40FF-BE47-EA443EF514FF}" destId="{4BDF30F7-AC98-4EFB-8564-2FE261EA8659}" srcOrd="2" destOrd="0" presId="urn:microsoft.com/office/officeart/2018/2/layout/IconVerticalSolidList"/>
    <dgm:cxn modelId="{23E9A1E9-28D5-44C1-BEE5-F2C5A6B31529}" type="presParOf" srcId="{4AD12597-793E-40FF-BE47-EA443EF514FF}" destId="{A1281708-4EF5-446C-B2C0-87832220471E}" srcOrd="3" destOrd="0" presId="urn:microsoft.com/office/officeart/2018/2/layout/IconVerticalSolidList"/>
    <dgm:cxn modelId="{CAE02C16-8561-4DF6-AA85-A93C5F833C86}" type="presParOf" srcId="{30E743A0-B687-4E4C-BD2C-85E213467316}" destId="{E29230D9-5AD8-41DD-90BE-1AE47F5A0E45}" srcOrd="3" destOrd="0" presId="urn:microsoft.com/office/officeart/2018/2/layout/IconVerticalSolidList"/>
    <dgm:cxn modelId="{5E69708E-7D8B-4C2C-85C6-42C56D6FCFA3}" type="presParOf" srcId="{30E743A0-B687-4E4C-BD2C-85E213467316}" destId="{049CF8F3-597F-4799-BD5E-4EFDC88DD33A}" srcOrd="4" destOrd="0" presId="urn:microsoft.com/office/officeart/2018/2/layout/IconVerticalSolidList"/>
    <dgm:cxn modelId="{9E791470-2977-4B6D-982A-D74E875EF030}" type="presParOf" srcId="{049CF8F3-597F-4799-BD5E-4EFDC88DD33A}" destId="{B3D53D61-E8DD-412C-9F7D-08386E6B58AC}" srcOrd="0" destOrd="0" presId="urn:microsoft.com/office/officeart/2018/2/layout/IconVerticalSolidList"/>
    <dgm:cxn modelId="{256D2052-A694-43A7-8D78-2BCB5A7D8636}" type="presParOf" srcId="{049CF8F3-597F-4799-BD5E-4EFDC88DD33A}" destId="{626EFFE7-EC83-4581-844D-C1854858D0CF}" srcOrd="1" destOrd="0" presId="urn:microsoft.com/office/officeart/2018/2/layout/IconVerticalSolidList"/>
    <dgm:cxn modelId="{99524749-0856-49B8-A18F-86C05F56C182}" type="presParOf" srcId="{049CF8F3-597F-4799-BD5E-4EFDC88DD33A}" destId="{405BAF85-E48F-407F-8767-56A611848543}" srcOrd="2" destOrd="0" presId="urn:microsoft.com/office/officeart/2018/2/layout/IconVerticalSolidList"/>
    <dgm:cxn modelId="{054D8412-5000-4EF9-A0D4-224EBFA6D70E}" type="presParOf" srcId="{049CF8F3-597F-4799-BD5E-4EFDC88DD33A}" destId="{1D5157D7-F7FC-4B64-BF24-480A02BBF917}" srcOrd="3" destOrd="0" presId="urn:microsoft.com/office/officeart/2018/2/layout/IconVerticalSolidList"/>
    <dgm:cxn modelId="{115CAD71-CECA-4C8C-B1AF-724D05299570}" type="presParOf" srcId="{30E743A0-B687-4E4C-BD2C-85E213467316}" destId="{5E1DDC29-9122-4D9E-9C02-68FC62E40A7D}" srcOrd="5" destOrd="0" presId="urn:microsoft.com/office/officeart/2018/2/layout/IconVerticalSolidList"/>
    <dgm:cxn modelId="{6D5B4D61-4BB0-401E-AC8F-6C1C2AD519E8}" type="presParOf" srcId="{30E743A0-B687-4E4C-BD2C-85E213467316}" destId="{6F8CA384-3B80-409A-B2C8-960139602FBA}" srcOrd="6" destOrd="0" presId="urn:microsoft.com/office/officeart/2018/2/layout/IconVerticalSolidList"/>
    <dgm:cxn modelId="{2572FA84-E366-43F2-9C48-2056D5B99EFE}" type="presParOf" srcId="{6F8CA384-3B80-409A-B2C8-960139602FBA}" destId="{2900E796-DCFB-487F-9115-BD783A88B049}" srcOrd="0" destOrd="0" presId="urn:microsoft.com/office/officeart/2018/2/layout/IconVerticalSolidList"/>
    <dgm:cxn modelId="{11B24CBD-5E94-4F11-BAC6-9BA6467836F5}" type="presParOf" srcId="{6F8CA384-3B80-409A-B2C8-960139602FBA}" destId="{79F8AF12-9ED7-46C3-A95D-EB506986B70C}" srcOrd="1" destOrd="0" presId="urn:microsoft.com/office/officeart/2018/2/layout/IconVerticalSolidList"/>
    <dgm:cxn modelId="{6F42CFD9-3A01-48E9-A760-D36162D952F8}" type="presParOf" srcId="{6F8CA384-3B80-409A-B2C8-960139602FBA}" destId="{33DB838F-D813-496E-9299-C6CA081A55DB}" srcOrd="2" destOrd="0" presId="urn:microsoft.com/office/officeart/2018/2/layout/IconVerticalSolidList"/>
    <dgm:cxn modelId="{4C82E79B-BB05-4BE1-8180-CDCB880E6314}" type="presParOf" srcId="{6F8CA384-3B80-409A-B2C8-960139602FBA}" destId="{AE55168D-BF4E-409D-A232-3BEE60978E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74561-48A5-4A02-8574-ACC4EE85E8A6}">
      <dsp:nvSpPr>
        <dsp:cNvPr id="0" name=""/>
        <dsp:cNvSpPr/>
      </dsp:nvSpPr>
      <dsp:spPr>
        <a:xfrm>
          <a:off x="1215236" y="595951"/>
          <a:ext cx="1300714" cy="13007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0" b="-20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8AA72A-B9A0-42A8-8513-C89601530E9B}">
      <dsp:nvSpPr>
        <dsp:cNvPr id="0" name=""/>
        <dsp:cNvSpPr/>
      </dsp:nvSpPr>
      <dsp:spPr>
        <a:xfrm>
          <a:off x="420356" y="2253467"/>
          <a:ext cx="28904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6"/>
              </a:solidFill>
              <a:latin typeface="Roboto"/>
              <a:ea typeface="Roboto"/>
              <a:cs typeface="Roboto"/>
              <a:sym typeface="Roboto"/>
            </a:rPr>
            <a:t>Dr. Olivia Herriford, Regional Director, Bay Area Community College Consortium</a:t>
          </a:r>
          <a:endParaRPr lang="en-US" sz="1600" kern="1200" dirty="0">
            <a:solidFill>
              <a:schemeClr val="accent6"/>
            </a:solidFill>
          </a:endParaRPr>
        </a:p>
      </dsp:txBody>
      <dsp:txXfrm>
        <a:off x="420356" y="2253467"/>
        <a:ext cx="2890475" cy="720000"/>
      </dsp:txXfrm>
    </dsp:sp>
    <dsp:sp modelId="{4133BAF9-00E2-4B2F-8172-6C75AB6FAADC}">
      <dsp:nvSpPr>
        <dsp:cNvPr id="0" name=""/>
        <dsp:cNvSpPr/>
      </dsp:nvSpPr>
      <dsp:spPr>
        <a:xfrm>
          <a:off x="4611545" y="595951"/>
          <a:ext cx="1300714" cy="1300714"/>
        </a:xfrm>
        <a:prstGeom prst="rect">
          <a:avLst/>
        </a:prstGeom>
        <a:blipFill>
          <a:blip xmlns:r="http://schemas.openxmlformats.org/officeDocument/2006/relationships" r:embed="rId2"/>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0A877-6532-4B18-8752-AAB8F519946F}">
      <dsp:nvSpPr>
        <dsp:cNvPr id="0" name=""/>
        <dsp:cNvSpPr/>
      </dsp:nvSpPr>
      <dsp:spPr>
        <a:xfrm>
          <a:off x="3816665" y="2253467"/>
          <a:ext cx="28904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6"/>
              </a:solidFill>
              <a:latin typeface="Roboto"/>
              <a:ea typeface="Roboto"/>
              <a:cs typeface="Roboto"/>
              <a:sym typeface="Roboto"/>
            </a:rPr>
            <a:t>Mayra Cruz, ASCCC Treasurer</a:t>
          </a:r>
          <a:endParaRPr lang="en-US" sz="1600" kern="1200" dirty="0">
            <a:solidFill>
              <a:schemeClr val="accent6"/>
            </a:solidFill>
          </a:endParaRPr>
        </a:p>
      </dsp:txBody>
      <dsp:txXfrm>
        <a:off x="3816665" y="2253467"/>
        <a:ext cx="2890475" cy="720000"/>
      </dsp:txXfrm>
    </dsp:sp>
    <dsp:sp modelId="{BF45CCC0-2028-4E59-8503-B44140CA3188}">
      <dsp:nvSpPr>
        <dsp:cNvPr id="0" name=""/>
        <dsp:cNvSpPr/>
      </dsp:nvSpPr>
      <dsp:spPr>
        <a:xfrm>
          <a:off x="8007854" y="595951"/>
          <a:ext cx="1300714" cy="1300714"/>
        </a:xfrm>
        <a:prstGeom prst="rect">
          <a:avLst/>
        </a:prstGeom>
        <a:blipFill>
          <a:blip xmlns:r="http://schemas.openxmlformats.org/officeDocument/2006/relationships" r:embed="rId3"/>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940E47-506A-4CD4-8A41-29F397C1A4A9}">
      <dsp:nvSpPr>
        <dsp:cNvPr id="0" name=""/>
        <dsp:cNvSpPr/>
      </dsp:nvSpPr>
      <dsp:spPr>
        <a:xfrm>
          <a:off x="7212974" y="2253467"/>
          <a:ext cx="28904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dirty="0">
              <a:solidFill>
                <a:schemeClr val="accent6"/>
              </a:solidFill>
              <a:latin typeface="Roboto"/>
              <a:ea typeface="Roboto"/>
              <a:cs typeface="Roboto"/>
              <a:sym typeface="Roboto"/>
            </a:rPr>
            <a:t>Alpha Lewis, ASCCC Part-time Committee</a:t>
          </a:r>
          <a:endParaRPr lang="en-US" sz="1600" kern="1200" dirty="0">
            <a:solidFill>
              <a:schemeClr val="accent6"/>
            </a:solidFill>
          </a:endParaRPr>
        </a:p>
      </dsp:txBody>
      <dsp:txXfrm>
        <a:off x="7212974" y="2253467"/>
        <a:ext cx="2890475"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A04F3-A92D-4288-B742-209F7E4A6855}">
      <dsp:nvSpPr>
        <dsp:cNvPr id="0" name=""/>
        <dsp:cNvSpPr/>
      </dsp:nvSpPr>
      <dsp:spPr>
        <a:xfrm>
          <a:off x="0" y="1834"/>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B4AEA-01CB-44D0-AA2E-E02FE3EF103F}">
      <dsp:nvSpPr>
        <dsp:cNvPr id="0" name=""/>
        <dsp:cNvSpPr/>
      </dsp:nvSpPr>
      <dsp:spPr>
        <a:xfrm>
          <a:off x="281225" y="211010"/>
          <a:ext cx="511318" cy="511318"/>
        </a:xfrm>
        <a:prstGeom prst="rect">
          <a:avLst/>
        </a:prstGeom>
        <a:blipFill rotWithShape="1">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B96A54-ED4C-4A62-8CAA-D9D7B4880EDD}">
      <dsp:nvSpPr>
        <dsp:cNvPr id="0" name=""/>
        <dsp:cNvSpPr/>
      </dsp:nvSpPr>
      <dsp:spPr>
        <a:xfrm>
          <a:off x="1073768" y="1834"/>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dirty="0"/>
            <a:t>Regional Advisors and CTE programs</a:t>
          </a:r>
        </a:p>
      </dsp:txBody>
      <dsp:txXfrm>
        <a:off x="1073768" y="1834"/>
        <a:ext cx="8984631" cy="929669"/>
      </dsp:txXfrm>
    </dsp:sp>
    <dsp:sp modelId="{D2A5E6EE-05F2-4364-AB1F-FA33A1448734}">
      <dsp:nvSpPr>
        <dsp:cNvPr id="0" name=""/>
        <dsp:cNvSpPr/>
      </dsp:nvSpPr>
      <dsp:spPr>
        <a:xfrm>
          <a:off x="0" y="1163921"/>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D3C21A-E721-41A2-876C-0DF5BB77B95F}">
      <dsp:nvSpPr>
        <dsp:cNvPr id="0" name=""/>
        <dsp:cNvSpPr/>
      </dsp:nvSpPr>
      <dsp:spPr>
        <a:xfrm>
          <a:off x="281225" y="1373097"/>
          <a:ext cx="511318" cy="511318"/>
        </a:xfrm>
        <a:prstGeom prst="rect">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81708-4EF5-446C-B2C0-87832220471E}">
      <dsp:nvSpPr>
        <dsp:cNvPr id="0" name=""/>
        <dsp:cNvSpPr/>
      </dsp:nvSpPr>
      <dsp:spPr>
        <a:xfrm>
          <a:off x="1073768" y="1163921"/>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dirty="0"/>
            <a:t>Hot topics in CTE</a:t>
          </a:r>
        </a:p>
      </dsp:txBody>
      <dsp:txXfrm>
        <a:off x="1073768" y="1163921"/>
        <a:ext cx="8984631" cy="929669"/>
      </dsp:txXfrm>
    </dsp:sp>
    <dsp:sp modelId="{B3D53D61-E8DD-412C-9F7D-08386E6B58AC}">
      <dsp:nvSpPr>
        <dsp:cNvPr id="0" name=""/>
        <dsp:cNvSpPr/>
      </dsp:nvSpPr>
      <dsp:spPr>
        <a:xfrm>
          <a:off x="0" y="2326008"/>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6EFFE7-EC83-4581-844D-C1854858D0CF}">
      <dsp:nvSpPr>
        <dsp:cNvPr id="0" name=""/>
        <dsp:cNvSpPr/>
      </dsp:nvSpPr>
      <dsp:spPr>
        <a:xfrm>
          <a:off x="281225" y="2535184"/>
          <a:ext cx="511318" cy="511318"/>
        </a:xfrm>
        <a:prstGeom prst="rect">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5157D7-F7FC-4B64-BF24-480A02BBF917}">
      <dsp:nvSpPr>
        <dsp:cNvPr id="0" name=""/>
        <dsp:cNvSpPr/>
      </dsp:nvSpPr>
      <dsp:spPr>
        <a:xfrm>
          <a:off x="1073768" y="2326008"/>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dirty="0"/>
            <a:t>Teaching CTE programs during a pandemic</a:t>
          </a:r>
        </a:p>
      </dsp:txBody>
      <dsp:txXfrm>
        <a:off x="1073768" y="2326008"/>
        <a:ext cx="8984631" cy="929669"/>
      </dsp:txXfrm>
    </dsp:sp>
    <dsp:sp modelId="{2900E796-DCFB-487F-9115-BD783A88B049}">
      <dsp:nvSpPr>
        <dsp:cNvPr id="0" name=""/>
        <dsp:cNvSpPr/>
      </dsp:nvSpPr>
      <dsp:spPr>
        <a:xfrm>
          <a:off x="0" y="3488095"/>
          <a:ext cx="10058399" cy="9296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F8AF12-9ED7-46C3-A95D-EB506986B70C}">
      <dsp:nvSpPr>
        <dsp:cNvPr id="0" name=""/>
        <dsp:cNvSpPr/>
      </dsp:nvSpPr>
      <dsp:spPr>
        <a:xfrm>
          <a:off x="281225" y="3697271"/>
          <a:ext cx="511318" cy="51131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5168D-BF4E-409D-A232-3BEE60978E8F}">
      <dsp:nvSpPr>
        <dsp:cNvPr id="0" name=""/>
        <dsp:cNvSpPr/>
      </dsp:nvSpPr>
      <dsp:spPr>
        <a:xfrm>
          <a:off x="1073768" y="3488095"/>
          <a:ext cx="8984631" cy="92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90" tIns="98390" rIns="98390" bIns="98390" numCol="1" spcCol="1270" anchor="ctr" anchorCtr="0">
          <a:noAutofit/>
        </a:bodyPr>
        <a:lstStyle/>
        <a:p>
          <a:pPr marL="0" lvl="0" indent="0" algn="l" defTabSz="977900">
            <a:lnSpc>
              <a:spcPct val="100000"/>
            </a:lnSpc>
            <a:spcBef>
              <a:spcPct val="0"/>
            </a:spcBef>
            <a:spcAft>
              <a:spcPct val="35000"/>
            </a:spcAft>
            <a:buNone/>
          </a:pPr>
          <a:r>
            <a:rPr lang="en-US" sz="2200" kern="1200" dirty="0"/>
            <a:t>Engage in Q&amp;A from attendees </a:t>
          </a:r>
        </a:p>
      </dsp:txBody>
      <dsp:txXfrm>
        <a:off x="1073768" y="3488095"/>
        <a:ext cx="8984631" cy="929669"/>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2/19/2021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2/19/2021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sccc.org/content/cte-advisory-committees-making-them-work-you#ftn1"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asccc.org/content/cte-advisory-committees-making-them-work-you#ftn3" TargetMode="External"/><Relationship Id="rId4" Type="http://schemas.openxmlformats.org/officeDocument/2006/relationships/hyperlink" Target="https://www.asccc.org/content/cte-advisory-committees-making-them-work-you#ftn2"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trkr.com/get_redirect.php?id=1455190&amp;targetURL=https://vision.foundationccc.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file/d/1eyATMUIM-xZwF_C4FnQLPOnkG91pt5v6/view?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the slides by Wednesday.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a:t>
            </a:fld>
            <a:endParaRPr lang="en-US"/>
          </a:p>
        </p:txBody>
      </p:sp>
    </p:spTree>
    <p:extLst>
      <p:ext uri="{BB962C8B-B14F-4D97-AF65-F5344CB8AC3E}">
        <p14:creationId xmlns:p14="http://schemas.microsoft.com/office/powerpoint/2010/main" val="266177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a:p>
            <a:r>
              <a:rPr lang="en-US" sz="1200" b="1" i="0" kern="1200" dirty="0">
                <a:solidFill>
                  <a:schemeClr val="tx1"/>
                </a:solidFill>
                <a:effectLst/>
                <a:latin typeface="+mn-lt"/>
                <a:ea typeface="+mn-ea"/>
                <a:cs typeface="+mn-cs"/>
              </a:rPr>
              <a:t>Resource: 06/19/2019 Think Tank Identifies Innovative CTE Programs</a:t>
            </a:r>
          </a:p>
          <a:p>
            <a:r>
              <a:rPr lang="en-US" dirty="0"/>
              <a:t>https://ctepolicywatch.acteonline.org/2019/06/think-tank-identifies-innovative-cte-programs.html</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16</a:t>
            </a:fld>
            <a:endParaRPr lang="en-US"/>
          </a:p>
        </p:txBody>
      </p:sp>
    </p:spTree>
    <p:extLst>
      <p:ext uri="{BB962C8B-B14F-4D97-AF65-F5344CB8AC3E}">
        <p14:creationId xmlns:p14="http://schemas.microsoft.com/office/powerpoint/2010/main" val="4029905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a:p>
            <a:r>
              <a:rPr lang="en-US" sz="1200" b="0" i="0" kern="1200" dirty="0">
                <a:solidFill>
                  <a:schemeClr val="tx1"/>
                </a:solidFill>
                <a:effectLst/>
                <a:latin typeface="+mn-lt"/>
                <a:ea typeface="+mn-ea"/>
                <a:cs typeface="+mn-cs"/>
              </a:rPr>
              <a:t>Resource: https://www.asccc.org/content/cte-advisory-committees-making-them-work-you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Title 5 </a:t>
            </a:r>
            <a:r>
              <a:rPr lang="en-US" sz="1200" b="0" i="1" kern="1200" dirty="0">
                <a:solidFill>
                  <a:schemeClr val="tx1"/>
                </a:solidFill>
                <a:effectLst/>
                <a:latin typeface="+mn-lt"/>
                <a:ea typeface="+mn-ea"/>
                <a:cs typeface="+mn-cs"/>
              </a:rPr>
              <a:t>§55601</a:t>
            </a:r>
            <a:r>
              <a:rPr lang="en-US" sz="1200" b="1" i="1" u="none" strike="noStrike" kern="1200" dirty="0">
                <a:solidFill>
                  <a:schemeClr val="tx1"/>
                </a:solidFill>
                <a:effectLst/>
                <a:latin typeface="+mn-lt"/>
                <a:ea typeface="+mn-ea"/>
                <a:cs typeface="+mn-cs"/>
                <a:hlinkClick r:id="rId3"/>
              </a:rPr>
              <a:t>[1]</a:t>
            </a:r>
            <a:r>
              <a:rPr lang="en-US" sz="1200" b="0" i="0" kern="1200" dirty="0">
                <a:solidFill>
                  <a:schemeClr val="tx1"/>
                </a:solidFill>
                <a:effectLst/>
                <a:latin typeface="+mn-lt"/>
                <a:ea typeface="+mn-ea"/>
                <a:cs typeface="+mn-cs"/>
              </a:rPr>
              <a:t>:</a:t>
            </a:r>
          </a:p>
          <a:p>
            <a:r>
              <a:rPr lang="en-US" sz="1200" b="0" i="1" kern="1200" dirty="0">
                <a:solidFill>
                  <a:schemeClr val="tx1"/>
                </a:solidFill>
                <a:effectLst/>
                <a:latin typeface="+mn-lt"/>
                <a:ea typeface="+mn-ea"/>
                <a:cs typeface="+mn-cs"/>
              </a:rPr>
              <a:t>The governing board of each community college district participating in a vocational education program shall appoint a vocational education advisory committee to develop recommendations on the program and to provide liaison between the district and potential employers.</a:t>
            </a:r>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 committee shall consist of one or more representatives of the general public knowledgeable about the educational needs of disadvantaged populations, students, teachers, business, industry, the college administration, and the field office of the Employment Development Department.</a:t>
            </a:r>
            <a:endParaRPr lang="en-US" sz="1200" b="0" i="0" kern="120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CTE programs receiving federal funding through Perkins must “have extensive business and industry involvement, as evidenced by not less than one annual business and industry advisory committee meeting” (Section 135(b) of Perkins IV</a:t>
            </a:r>
            <a:r>
              <a:rPr lang="en-US" dirty="0">
                <a:hlinkClick r:id="rId4"/>
              </a:rPr>
              <a:t>[2]</a:t>
            </a:r>
            <a:r>
              <a:rPr lang="en-US" dirty="0"/>
              <a:t>)</a:t>
            </a:r>
          </a:p>
          <a:p>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2016, the Strong Workforce Taskforce recommendations further highlighted the need for engagement of industry professionals and faculty. Specifically, Recommendation 9(a)</a:t>
            </a:r>
            <a:r>
              <a:rPr lang="en-US" sz="1200" b="0" i="0" u="none" strike="noStrike" kern="1200" dirty="0">
                <a:solidFill>
                  <a:schemeClr val="tx1"/>
                </a:solidFill>
                <a:effectLst/>
                <a:latin typeface="+mn-lt"/>
                <a:ea typeface="+mn-ea"/>
                <a:cs typeface="+mn-cs"/>
                <a:hlinkClick r:id="rId5"/>
              </a:rPr>
              <a:t>[3]</a:t>
            </a:r>
            <a:r>
              <a:rPr lang="en-US" sz="1200" b="0" i="0" kern="1200" dirty="0">
                <a:solidFill>
                  <a:schemeClr val="tx1"/>
                </a:solidFill>
                <a:effectLst/>
                <a:latin typeface="+mn-lt"/>
                <a:ea typeface="+mn-ea"/>
                <a:cs typeface="+mn-cs"/>
              </a:rPr>
              <a:t> states: “Engage employers, workforce boards, economic development entities, and other workforce organizations with faculty in the program development and review process.”</a:t>
            </a: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17</a:t>
            </a:fld>
            <a:endParaRPr lang="en-US"/>
          </a:p>
        </p:txBody>
      </p:sp>
    </p:spTree>
    <p:extLst>
      <p:ext uri="{BB962C8B-B14F-4D97-AF65-F5344CB8AC3E}">
        <p14:creationId xmlns:p14="http://schemas.microsoft.com/office/powerpoint/2010/main" val="130794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a:p>
            <a:r>
              <a:rPr lang="en-US" dirty="0"/>
              <a:t>Resources:</a:t>
            </a:r>
          </a:p>
          <a:p>
            <a:r>
              <a:rPr lang="en-US" dirty="0"/>
              <a:t>https://cte.ed.gov/grants/innovation-and-modernization-grant-program</a:t>
            </a:r>
          </a:p>
          <a:p>
            <a:r>
              <a:rPr lang="en-US" sz="1200" b="0" i="0" kern="1200" dirty="0" err="1">
                <a:solidFill>
                  <a:schemeClr val="tx1"/>
                </a:solidFill>
                <a:effectLst/>
                <a:latin typeface="+mn-lt"/>
                <a:ea typeface="+mn-ea"/>
                <a:cs typeface="+mn-cs"/>
              </a:rPr>
              <a:t>Stengthening</a:t>
            </a:r>
            <a:r>
              <a:rPr lang="en-US" sz="1200" b="0" i="0" kern="1200" dirty="0">
                <a:solidFill>
                  <a:schemeClr val="tx1"/>
                </a:solidFill>
                <a:effectLst/>
                <a:latin typeface="+mn-lt"/>
                <a:ea typeface="+mn-ea"/>
                <a:cs typeface="+mn-cs"/>
              </a:rPr>
              <a:t> Career and Technical Education for the 21st Century Act (P.L. 115-224), otherwise known as Perkins V</a:t>
            </a:r>
            <a:endParaRPr lang="en-US" dirty="0"/>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18</a:t>
            </a:fld>
            <a:endParaRPr lang="en-US"/>
          </a:p>
        </p:txBody>
      </p:sp>
    </p:spTree>
    <p:extLst>
      <p:ext uri="{BB962C8B-B14F-4D97-AF65-F5344CB8AC3E}">
        <p14:creationId xmlns:p14="http://schemas.microsoft.com/office/powerpoint/2010/main" val="1056428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19</a:t>
            </a:fld>
            <a:endParaRPr lang="en-US"/>
          </a:p>
        </p:txBody>
      </p:sp>
    </p:spTree>
    <p:extLst>
      <p:ext uri="{BB962C8B-B14F-4D97-AF65-F5344CB8AC3E}">
        <p14:creationId xmlns:p14="http://schemas.microsoft.com/office/powerpoint/2010/main" val="3804090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a:rPr>
              <a:t>Nancy Gutierrez: Lab resources on the AGNR curriculum page http://www.agnrcurriculum.org/lab-resources-covid-19.html</a:t>
            </a:r>
          </a:p>
          <a:p>
            <a:r>
              <a:rPr lang="en-US" b="0" i="0" dirty="0">
                <a:solidFill>
                  <a:srgbClr val="000000"/>
                </a:solidFill>
                <a:effectLst/>
                <a:latin typeface="Lato"/>
              </a:rPr>
              <a:t>Spreadsheet of distance learning resources https://docs.google.com/spreadsheets/d/1Wn6ThGYQyXkM75RERCaawMNS6wOgZDvVzc13IPNQM0w/edit#gid=0</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20</a:t>
            </a:fld>
            <a:endParaRPr lang="en-US"/>
          </a:p>
        </p:txBody>
      </p:sp>
    </p:spTree>
    <p:extLst>
      <p:ext uri="{BB962C8B-B14F-4D97-AF65-F5344CB8AC3E}">
        <p14:creationId xmlns:p14="http://schemas.microsoft.com/office/powerpoint/2010/main" val="409878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Lato"/>
              </a:rPr>
              <a:t>Nancy Gutierrez: Lab resources on the AGNR curriculum page http://www.agnrcurriculum.org/lab-resources-covid-19.html</a:t>
            </a:r>
          </a:p>
          <a:p>
            <a:r>
              <a:rPr lang="en-US" b="0" i="0" dirty="0">
                <a:solidFill>
                  <a:srgbClr val="000000"/>
                </a:solidFill>
                <a:effectLst/>
                <a:latin typeface="Lato"/>
              </a:rPr>
              <a:t>Spreadsheet of distance learning resources https://docs.google.com/spreadsheets/d/1Wn6ThGYQyXkM75RERCaawMNS6wOgZDvVzc13IPNQM0w/edit#gid=0</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21</a:t>
            </a:fld>
            <a:endParaRPr lang="en-US"/>
          </a:p>
        </p:txBody>
      </p:sp>
    </p:spTree>
    <p:extLst>
      <p:ext uri="{BB962C8B-B14F-4D97-AF65-F5344CB8AC3E}">
        <p14:creationId xmlns:p14="http://schemas.microsoft.com/office/powerpoint/2010/main" val="2127455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22</a:t>
            </a:fld>
            <a:endParaRPr lang="en-US"/>
          </a:p>
        </p:txBody>
      </p:sp>
    </p:spTree>
    <p:extLst>
      <p:ext uri="{BB962C8B-B14F-4D97-AF65-F5344CB8AC3E}">
        <p14:creationId xmlns:p14="http://schemas.microsoft.com/office/powerpoint/2010/main" val="3656668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 the slides by Wednesday.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24</a:t>
            </a:fld>
            <a:endParaRPr lang="en-US"/>
          </a:p>
        </p:txBody>
      </p:sp>
    </p:spTree>
    <p:extLst>
      <p:ext uri="{BB962C8B-B14F-4D97-AF65-F5344CB8AC3E}">
        <p14:creationId xmlns:p14="http://schemas.microsoft.com/office/powerpoint/2010/main" val="215674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ts val="2730"/>
              <a:buFont typeface="+mj-lt"/>
              <a:buNone/>
            </a:pPr>
            <a:r>
              <a:rPr lang="en-US" sz="1200" dirty="0"/>
              <a:t>Part-time Committee Self Introductions: 30 seconds each: state your discipline and college(s)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385226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112787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are strategic positions, adding value to individual college programs by responding to significant labor market trends, engaging industry participation, and arranging funding that helps build initiatives throughout the region to increase student success.</a:t>
            </a:r>
          </a:p>
          <a:p>
            <a:r>
              <a:rPr lang="en-US" sz="1200" b="0" i="0" kern="1200" dirty="0">
                <a:solidFill>
                  <a:schemeClr val="tx1"/>
                </a:solidFill>
                <a:effectLst/>
                <a:latin typeface="+mn-lt"/>
                <a:ea typeface="+mn-ea"/>
                <a:cs typeface="+mn-cs"/>
              </a:rPr>
              <a:t>Regional Directors work with business and industry, colleges, and other stakeholders to help create career educational opportunities for students. They proactively engage industry with the colleges in creating initiatives that enable student employment and lifelong learning in the sector. Consistent with the </a:t>
            </a:r>
            <a:r>
              <a:rPr lang="en-US" sz="1200" b="0" i="0" u="none" strike="noStrike" kern="1200" dirty="0">
                <a:solidFill>
                  <a:schemeClr val="tx1"/>
                </a:solidFill>
                <a:effectLst/>
                <a:latin typeface="+mn-lt"/>
                <a:ea typeface="+mn-ea"/>
                <a:cs typeface="+mn-cs"/>
                <a:hlinkClick r:id="rId3"/>
              </a:rPr>
              <a:t>Vision for Success,</a:t>
            </a:r>
            <a:r>
              <a:rPr lang="en-US" sz="1200" b="0" i="0" u="none" strike="noStrike" kern="1200" dirty="0">
                <a:solidFill>
                  <a:schemeClr val="tx1"/>
                </a:solidFill>
                <a:effectLst/>
                <a:latin typeface="+mn-lt"/>
                <a:ea typeface="+mn-ea"/>
                <a:cs typeface="+mn-cs"/>
              </a:rPr>
              <a:t> RDs</a:t>
            </a:r>
            <a:r>
              <a:rPr lang="en-US" sz="1200" b="0" i="0" kern="1200" dirty="0">
                <a:solidFill>
                  <a:schemeClr val="tx1"/>
                </a:solidFill>
                <a:effectLst/>
                <a:latin typeface="+mn-lt"/>
                <a:ea typeface="+mn-ea"/>
                <a:cs typeface="+mn-cs"/>
              </a:rPr>
              <a:t> connect colleges with opportunities to enrich career education student success through relationships with business and industry, assist faculty and programs to increase student employability, and facilitate access to resources. Key requirements are for RDs to apply business and industry expertise and fluency in articulating priorities, such that the colleges can take effective action.</a:t>
            </a:r>
            <a:br>
              <a:rPr lang="en-US" dirty="0"/>
            </a:b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19948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Regional Directors (RDs) and Technical Assistance Providers (TAPs) must work closely with the regional Center of Excellence (COEs), Regional Consortia (RCs), Chief Instructional Officers (CIOs), Deans and others to assist their colleges and regions to: </a:t>
            </a:r>
          </a:p>
          <a:p>
            <a:pPr marL="171450" indent="-171450">
              <a:buFont typeface="Arial" panose="020B0604020202020204" pitchFamily="34" charset="0"/>
              <a:buChar char="•"/>
            </a:pPr>
            <a:r>
              <a:rPr lang="en-US" dirty="0"/>
              <a:t>Examine and obtain a deep understanding of the workforce needs of the industry clusters within their region, as well as growth industries;</a:t>
            </a:r>
          </a:p>
          <a:p>
            <a:pPr marL="171450" indent="-171450">
              <a:buFont typeface="Arial" panose="020B0604020202020204" pitchFamily="34" charset="0"/>
              <a:buChar char="•"/>
            </a:pPr>
            <a:r>
              <a:rPr lang="en-US" dirty="0"/>
              <a:t>Craft workforce solutions tailored to specific industry and the region; </a:t>
            </a:r>
          </a:p>
          <a:p>
            <a:pPr marL="171450" indent="-171450">
              <a:buFont typeface="Arial" panose="020B0604020202020204" pitchFamily="34" charset="0"/>
              <a:buChar char="•"/>
            </a:pPr>
            <a:r>
              <a:rPr lang="en-US" dirty="0"/>
              <a:t>Demonstrate that the competency and skills-based training offered relates directly to jobs and employment for students; </a:t>
            </a:r>
          </a:p>
          <a:p>
            <a:pPr marL="171450" indent="-171450">
              <a:buFont typeface="Arial" panose="020B0604020202020204" pitchFamily="34" charset="0"/>
              <a:buChar char="•"/>
            </a:pPr>
            <a:r>
              <a:rPr lang="en-US" dirty="0"/>
              <a:t>Identify emerging industries, research projected workforce needs and prepare colleges to respond; </a:t>
            </a:r>
          </a:p>
          <a:p>
            <a:pPr marL="171450" indent="-171450">
              <a:buFont typeface="Arial" panose="020B0604020202020204" pitchFamily="34" charset="0"/>
              <a:buChar char="•"/>
            </a:pPr>
            <a:r>
              <a:rPr lang="en-US" dirty="0"/>
              <a:t>Provide technical assistance to colleges and regions, and work to align career support structures within colleges to connect students directly to employment;</a:t>
            </a:r>
          </a:p>
          <a:p>
            <a:pPr marL="171450" indent="-171450">
              <a:buFont typeface="Arial" panose="020B0604020202020204" pitchFamily="34" charset="0"/>
              <a:buChar char="•"/>
            </a:pPr>
            <a:r>
              <a:rPr lang="en-US" dirty="0"/>
              <a:t>Collaborate and coordinate with other state, regional or local agencies involved in education and workforce training in California (including but not necessarily limited to, the California Workforce Development Board, local workforce investment boards, the Employment Training Panel, the State Department of Education, and the Employment Development Department), and leverage investments to better serve students; </a:t>
            </a:r>
          </a:p>
          <a:p>
            <a:pPr marL="171450" indent="-171450">
              <a:buFont typeface="Arial" panose="020B0604020202020204" pitchFamily="34" charset="0"/>
              <a:buChar char="•"/>
            </a:pPr>
            <a:r>
              <a:rPr lang="en-US" dirty="0"/>
              <a:t>Develop financial and in-kind resources (public and private) to support college, regional economic and workforce development and career education programs; and, </a:t>
            </a:r>
          </a:p>
          <a:p>
            <a:pPr marL="171450" indent="-171450">
              <a:buFont typeface="Arial" panose="020B0604020202020204" pitchFamily="34" charset="0"/>
              <a:buChar char="•"/>
            </a:pPr>
            <a:r>
              <a:rPr lang="en-US" dirty="0"/>
              <a:t>Collaborate and coordinate with representatives of business, labor, and professional trade associations to develop education and training solutions to assist new and incumbent workers in the state’s growth and emerging industry sectors.</a:t>
            </a:r>
          </a:p>
          <a:p>
            <a:pPr marL="0" indent="0">
              <a:buFont typeface="Arial" panose="020B0604020202020204" pitchFamily="34" charset="0"/>
              <a:buNone/>
            </a:pPr>
            <a:r>
              <a:rPr lang="en-US" sz="1200" b="0" i="0" kern="1200" dirty="0">
                <a:solidFill>
                  <a:schemeClr val="tx1"/>
                </a:solidFill>
                <a:effectLst/>
                <a:latin typeface="+mn-lt"/>
                <a:ea typeface="+mn-ea"/>
                <a:cs typeface="+mn-cs"/>
              </a:rPr>
              <a:t>In certain geographies, there may be multiple Regional Directors for a sector providing coverage to the macro-region depending upon regional priorities</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3936940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“Doing What Matters for Jobs and the Economy” initiative to target investment at priority and emergent sectors as chosen by each of the ten regions of the State and meet the intent of specific objectives of the Economic and Workforce Development Program and the Career Technical Education Pathways Program.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Deputy Sector Navigators (DSNs) served as in-region contacts for a sector, working with the region’s colleges and employers to create alignment around and deliver on workforce training and career pathways. </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8052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program recommendation process outlined by the California Community College Chancellor’s Office (CCCCO) requires that all requests to add new programs or certificates to a college’s inventory of occupational programs include a recommendation from the Regional Consortium. Complete instructions for this process are included in the </a:t>
            </a:r>
            <a:r>
              <a:rPr lang="en-US" sz="1200" b="0" i="0" kern="1200" dirty="0">
                <a:solidFill>
                  <a:schemeClr val="tx1"/>
                </a:solidFill>
                <a:effectLst/>
                <a:latin typeface="+mn-lt"/>
                <a:ea typeface="+mn-ea"/>
                <a:cs typeface="+mn-cs"/>
                <a:hlinkClick r:id="rId3"/>
              </a:rPr>
              <a:t>Program and Course Approval Handbook-7th Edition</a:t>
            </a:r>
            <a:r>
              <a:rPr lang="en-US" sz="1200" b="0" i="0" kern="1200" dirty="0">
                <a:solidFill>
                  <a:schemeClr val="tx1"/>
                </a:solidFill>
                <a:effectLst/>
                <a:latin typeface="+mn-lt"/>
                <a:ea typeface="+mn-ea"/>
                <a:cs typeface="+mn-cs"/>
              </a:rPr>
              <a:t>.</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process for obtaining recommendation/endorsement from the Regional Consortium (RC) is intended to inform and engage members of the Consortia in adding programs at member colleges, and to foster a spirit of collaboration and coordination that results in viable choices for Career Education courses/programs across the region.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11</a:t>
            </a:fld>
            <a:endParaRPr lang="en-US"/>
          </a:p>
        </p:txBody>
      </p:sp>
    </p:spTree>
    <p:extLst>
      <p:ext uri="{BB962C8B-B14F-4D97-AF65-F5344CB8AC3E}">
        <p14:creationId xmlns:p14="http://schemas.microsoft.com/office/powerpoint/2010/main" val="150932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a:p>
            <a:r>
              <a:rPr lang="en-US" dirty="0"/>
              <a:t>Title 5, Division 6, Chapter 6, Subchapter 3- § 55260</a:t>
            </a:r>
          </a:p>
          <a:p>
            <a:r>
              <a:rPr lang="en-US" b="1" dirty="0"/>
              <a:t>Key Points from Cheryl (</a:t>
            </a:r>
            <a:r>
              <a:rPr lang="en-US" sz="1200" b="0" i="0" kern="1200" dirty="0">
                <a:solidFill>
                  <a:schemeClr val="tx1"/>
                </a:solidFill>
                <a:effectLst/>
                <a:latin typeface="+mn-lt"/>
                <a:ea typeface="+mn-ea"/>
                <a:cs typeface="+mn-cs"/>
              </a:rPr>
              <a:t>Speak to CBE broadly, not as it specifically applies to the CCC CBE Collaborative or is used at Western Governor's and high flex universities)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Competency based education is a focus on teaching and facilitating learning so that students can achieve the learning outcomes (competencies) identified for a course or program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It's important to focusing on the outcomes in the design of instructional experiences (course or program)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Clearly communicate outcomes for students...makes learning relevant and meaningful. Do this in more ways than just putting it in the syllabus. Make the link between learning and assessment to the outcomes clear throughout the course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CTE, it's important to consider industry and employer expectations - outcomes should be aligned with those intentions and expectations. </a:t>
            </a:r>
          </a:p>
          <a:p>
            <a:endParaRPr lang="en-US" dirty="0"/>
          </a:p>
          <a:p>
            <a:r>
              <a:rPr lang="en-US" dirty="0"/>
              <a:t>Goal:</a:t>
            </a:r>
          </a:p>
          <a:p>
            <a:pPr marL="342900" indent="-342900">
              <a:buFont typeface="Arial" panose="020B0604020202020204" pitchFamily="34" charset="0"/>
              <a:buChar char="•"/>
            </a:pPr>
            <a:r>
              <a:rPr lang="en-US" dirty="0"/>
              <a:t>Empower students in their learning journey by providing a personalized, flexible, adaptive, and culturally responsive curriculum with which students can engage. </a:t>
            </a:r>
          </a:p>
          <a:p>
            <a:pPr marL="342900" indent="-342900">
              <a:buFont typeface="Arial" panose="020B0604020202020204" pitchFamily="34" charset="0"/>
              <a:buChar char="•"/>
            </a:pPr>
            <a:r>
              <a:rPr lang="en-US" dirty="0"/>
              <a:t>Allows students to demonstrate mastery of learning and the achievement of competencies at their own pace, aided by customized instructional and support services</a:t>
            </a:r>
          </a:p>
          <a:p>
            <a:endParaRPr lang="en-US" dirty="0"/>
          </a:p>
          <a:p>
            <a:r>
              <a:rPr lang="en-US" dirty="0"/>
              <a:t>Why CBE and Why Now</a:t>
            </a:r>
          </a:p>
          <a:p>
            <a:pPr marL="171450" indent="-171450">
              <a:buFont typeface="Arial" panose="020B0604020202020204" pitchFamily="34" charset="0"/>
              <a:buChar char="•"/>
            </a:pPr>
            <a:r>
              <a:rPr lang="en-US" dirty="0"/>
              <a:t>For-credit CBE programs are a needed addition to our instructional portfolio </a:t>
            </a:r>
          </a:p>
          <a:p>
            <a:r>
              <a:rPr lang="en-US" dirty="0"/>
              <a:t>• CBE will help us meet our goals (Vision for Success) </a:t>
            </a:r>
          </a:p>
          <a:p>
            <a:r>
              <a:rPr lang="en-US" dirty="0"/>
              <a:t>• CBE is an economic mobility lever </a:t>
            </a:r>
          </a:p>
          <a:p>
            <a:r>
              <a:rPr lang="en-US" dirty="0"/>
              <a:t>• Career preparation is essential to the future of our state and our system </a:t>
            </a:r>
          </a:p>
          <a:p>
            <a:r>
              <a:rPr lang="en-US" dirty="0"/>
              <a:t>• CBE can flex with changing technologies, employer demands, and unexpected societal shifts</a:t>
            </a:r>
          </a:p>
          <a:p>
            <a:endParaRPr lang="en-US" dirty="0"/>
          </a:p>
          <a:p>
            <a:r>
              <a:rPr lang="en-US" dirty="0"/>
              <a:t>Points: </a:t>
            </a:r>
          </a:p>
          <a:p>
            <a:pPr marL="171450" indent="-171450">
              <a:buFontTx/>
              <a:buChar char="-"/>
            </a:pPr>
            <a:r>
              <a:rPr lang="en-US" dirty="0"/>
              <a:t>CBE is based on outcomes and designing instruction to achieve those outcomes.</a:t>
            </a:r>
          </a:p>
          <a:p>
            <a:pPr marL="171450" indent="-171450">
              <a:buFontTx/>
              <a:buChar char="-"/>
            </a:pPr>
            <a:r>
              <a:rPr lang="en-US" dirty="0"/>
              <a:t>Any and all courses and classrooms can be CDE without a major curriculum revision..</a:t>
            </a:r>
          </a:p>
          <a:p>
            <a:pPr marL="171450" indent="-171450">
              <a:buFontTx/>
              <a:buChar char="-"/>
            </a:pP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14</a:t>
            </a:fld>
            <a:endParaRPr lang="en-US"/>
          </a:p>
        </p:txBody>
      </p:sp>
    </p:spTree>
    <p:extLst>
      <p:ext uri="{BB962C8B-B14F-4D97-AF65-F5344CB8AC3E}">
        <p14:creationId xmlns:p14="http://schemas.microsoft.com/office/powerpoint/2010/main" val="399004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Mayra</a:t>
            </a:r>
          </a:p>
          <a:p>
            <a:r>
              <a:rPr lang="en-US" dirty="0"/>
              <a:t>Key points:</a:t>
            </a:r>
          </a:p>
          <a:p>
            <a:r>
              <a:rPr lang="en-US" dirty="0"/>
              <a:t>Lead to meaningful employment </a:t>
            </a:r>
          </a:p>
          <a:p>
            <a:r>
              <a:rPr lang="en-US" dirty="0"/>
              <a:t>Serve as a stepping stone to career advancement, higher pay, and future opportunities </a:t>
            </a:r>
          </a:p>
          <a:p>
            <a:r>
              <a:rPr lang="en-US" dirty="0"/>
              <a:t>Provide a pathway to continued education training—and lifelong learning</a:t>
            </a:r>
          </a:p>
          <a:p>
            <a:r>
              <a:rPr lang="en-US" dirty="0"/>
              <a:t>https://www.luminafoundation.org/wp-content/uploads/2020/07/what-are-short-term-credentials.pdf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15</a:t>
            </a:fld>
            <a:endParaRPr lang="en-US"/>
          </a:p>
        </p:txBody>
      </p:sp>
    </p:spTree>
    <p:extLst>
      <p:ext uri="{BB962C8B-B14F-4D97-AF65-F5344CB8AC3E}">
        <p14:creationId xmlns:p14="http://schemas.microsoft.com/office/powerpoint/2010/main" val="4200889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mailto:info@ascc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13263"/>
            <a:ext cx="11493500" cy="2171700"/>
          </a:xfrm>
        </p:spPr>
        <p:txBody>
          <a:bodyPr>
            <a:noAutofit/>
          </a:bodyPr>
          <a:lstStyle/>
          <a:p>
            <a:pPr>
              <a:spcBef>
                <a:spcPts val="600"/>
              </a:spcBef>
              <a:spcAft>
                <a:spcPts val="600"/>
              </a:spcAft>
            </a:pPr>
            <a:r>
              <a:rPr lang="en" sz="3600" dirty="0"/>
              <a:t>Hot Topics in CTE and Career Pathways </a:t>
            </a: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29D3-88E2-C14D-A6AB-02E961AD81D5}"/>
              </a:ext>
            </a:extLst>
          </p:cNvPr>
          <p:cNvSpPr>
            <a:spLocks noGrp="1"/>
          </p:cNvSpPr>
          <p:nvPr>
            <p:ph type="title"/>
          </p:nvPr>
        </p:nvSpPr>
        <p:spPr/>
        <p:txBody>
          <a:bodyPr/>
          <a:lstStyle/>
          <a:p>
            <a:r>
              <a:rPr lang="en-US" dirty="0"/>
              <a:t>Past, current, and future structure</a:t>
            </a:r>
          </a:p>
        </p:txBody>
      </p:sp>
      <p:sp>
        <p:nvSpPr>
          <p:cNvPr id="3" name="Content Placeholder 2">
            <a:extLst>
              <a:ext uri="{FF2B5EF4-FFF2-40B4-BE49-F238E27FC236}">
                <a16:creationId xmlns:a16="http://schemas.microsoft.com/office/drawing/2014/main" id="{48A6D02E-C626-8A45-8672-FA4710827892}"/>
              </a:ext>
            </a:extLst>
          </p:cNvPr>
          <p:cNvSpPr>
            <a:spLocks noGrp="1"/>
          </p:cNvSpPr>
          <p:nvPr>
            <p:ph sz="half" idx="1"/>
          </p:nvPr>
        </p:nvSpPr>
        <p:spPr/>
        <p:txBody>
          <a:bodyPr/>
          <a:lstStyle/>
          <a:p>
            <a:r>
              <a:rPr lang="en-US" sz="2000" dirty="0"/>
              <a:t>Past: </a:t>
            </a:r>
          </a:p>
          <a:p>
            <a:pPr lvl="1"/>
            <a:r>
              <a:rPr lang="en-US" sz="1800" dirty="0"/>
              <a:t>Deputy Sector Navigators and Statewide Sector Navigators</a:t>
            </a:r>
          </a:p>
          <a:p>
            <a:pPr lvl="1"/>
            <a:r>
              <a:rPr lang="en-US" sz="1800" dirty="0"/>
              <a:t>Established in 2013 by the Economic and Workforce Development Program </a:t>
            </a:r>
          </a:p>
          <a:p>
            <a:r>
              <a:rPr lang="en-US" sz="2000" dirty="0"/>
              <a:t>Current:</a:t>
            </a:r>
          </a:p>
          <a:p>
            <a:pPr lvl="1"/>
            <a:r>
              <a:rPr lang="en-US" sz="1800" dirty="0"/>
              <a:t>Regional and Statewide Directors for Employer Engagement</a:t>
            </a:r>
          </a:p>
          <a:p>
            <a:pPr lvl="1"/>
            <a:r>
              <a:rPr lang="en-US" sz="1800" dirty="0"/>
              <a:t>Funded by the WEDD</a:t>
            </a:r>
          </a:p>
          <a:p>
            <a:pPr lvl="1"/>
            <a:r>
              <a:rPr lang="en-US" sz="1800" dirty="0"/>
              <a:t>Increased focus on employer partnerships resulting in students being hired at the end of their education or training</a:t>
            </a:r>
          </a:p>
          <a:p>
            <a:r>
              <a:rPr lang="en-US" sz="2000" dirty="0"/>
              <a:t>Future:</a:t>
            </a:r>
          </a:p>
          <a:p>
            <a:pPr lvl="1"/>
            <a:r>
              <a:rPr lang="en-US" sz="1800" dirty="0"/>
              <a:t>TBD</a:t>
            </a:r>
          </a:p>
          <a:p>
            <a:pPr lvl="1"/>
            <a:r>
              <a:rPr lang="en-US" sz="1800" dirty="0"/>
              <a:t>WEDD no longer funding regional advisors after 2020-2021 </a:t>
            </a:r>
          </a:p>
          <a:p>
            <a:pPr lvl="1"/>
            <a:r>
              <a:rPr lang="en-US" sz="1800" dirty="0"/>
              <a:t>Shifting ownership to the regions, who may continue and fund as SWP positions </a:t>
            </a:r>
          </a:p>
        </p:txBody>
      </p:sp>
      <p:sp>
        <p:nvSpPr>
          <p:cNvPr id="4" name="Slide Number Placeholder 3">
            <a:extLst>
              <a:ext uri="{FF2B5EF4-FFF2-40B4-BE49-F238E27FC236}">
                <a16:creationId xmlns:a16="http://schemas.microsoft.com/office/drawing/2014/main" id="{031CB634-5063-3445-AB70-9FF7A54037B0}"/>
              </a:ext>
            </a:extLst>
          </p:cNvPr>
          <p:cNvSpPr>
            <a:spLocks noGrp="1"/>
          </p:cNvSpPr>
          <p:nvPr>
            <p:ph type="sldNum" sz="quarter" idx="10"/>
          </p:nvPr>
        </p:nvSpPr>
        <p:spPr/>
        <p:txBody>
          <a:bodyPr/>
          <a:lstStyle/>
          <a:p>
            <a:pPr>
              <a:defRPr/>
            </a:pPr>
            <a:fld id="{CA86D19C-58E4-0C4B-866F-351E2232D695}" type="slidenum">
              <a:rPr lang="en-US" smtClean="0"/>
              <a:pPr>
                <a:defRPr/>
              </a:pPr>
              <a:t>10</a:t>
            </a:fld>
            <a:endParaRPr lang="en-US" dirty="0"/>
          </a:p>
        </p:txBody>
      </p:sp>
    </p:spTree>
    <p:extLst>
      <p:ext uri="{BB962C8B-B14F-4D97-AF65-F5344CB8AC3E}">
        <p14:creationId xmlns:p14="http://schemas.microsoft.com/office/powerpoint/2010/main" val="313249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AE68-21C9-1644-99FE-9D847A28B97E}"/>
              </a:ext>
            </a:extLst>
          </p:cNvPr>
          <p:cNvSpPr>
            <a:spLocks noGrp="1"/>
          </p:cNvSpPr>
          <p:nvPr>
            <p:ph type="title"/>
          </p:nvPr>
        </p:nvSpPr>
        <p:spPr/>
        <p:txBody>
          <a:bodyPr/>
          <a:lstStyle/>
          <a:p>
            <a:r>
              <a:rPr lang="en-US" dirty="0"/>
              <a:t>Regional assistance with CTE program creation</a:t>
            </a:r>
          </a:p>
        </p:txBody>
      </p:sp>
      <p:sp>
        <p:nvSpPr>
          <p:cNvPr id="3" name="Content Placeholder 2">
            <a:extLst>
              <a:ext uri="{FF2B5EF4-FFF2-40B4-BE49-F238E27FC236}">
                <a16:creationId xmlns:a16="http://schemas.microsoft.com/office/drawing/2014/main" id="{C86C5623-222F-634A-BBC1-754BD1491D50}"/>
              </a:ext>
            </a:extLst>
          </p:cNvPr>
          <p:cNvSpPr>
            <a:spLocks noGrp="1"/>
          </p:cNvSpPr>
          <p:nvPr>
            <p:ph sz="half" idx="2"/>
          </p:nvPr>
        </p:nvSpPr>
        <p:spPr/>
        <p:txBody>
          <a:bodyPr/>
          <a:lstStyle/>
          <a:p>
            <a:r>
              <a:rPr lang="en-US" sz="2000" dirty="0"/>
              <a:t>Provide college partners with business and industry insights for design</a:t>
            </a:r>
          </a:p>
          <a:p>
            <a:pPr lvl="1"/>
            <a:r>
              <a:rPr lang="en-US" sz="2000" dirty="0"/>
              <a:t>Talent forecasts – jobs in demand 18-36 months out</a:t>
            </a:r>
          </a:p>
          <a:p>
            <a:pPr lvl="1"/>
            <a:r>
              <a:rPr lang="en-US" sz="2000" dirty="0"/>
              <a:t>Necessary KSAs to get hired</a:t>
            </a:r>
          </a:p>
          <a:p>
            <a:r>
              <a:rPr lang="en-US" sz="2000" dirty="0"/>
              <a:t>Plan, coordinate faculty PD on new curriculum content</a:t>
            </a:r>
          </a:p>
          <a:p>
            <a:r>
              <a:rPr lang="en-US" sz="2000" dirty="0"/>
              <a:t>Engage business and industry partners to confirm program outcomes</a:t>
            </a:r>
          </a:p>
          <a:p>
            <a:r>
              <a:rPr lang="en-US" sz="2000" dirty="0"/>
              <a:t>Prepare supporting LMI for program recommendation</a:t>
            </a:r>
          </a:p>
          <a:p>
            <a:r>
              <a:rPr lang="en-US" sz="2000" dirty="0"/>
              <a:t>Facilitate collaborative program creation</a:t>
            </a:r>
          </a:p>
          <a:p>
            <a:endParaRPr lang="en-US" sz="2000" dirty="0"/>
          </a:p>
          <a:p>
            <a:endParaRPr lang="en-US" sz="2000" dirty="0"/>
          </a:p>
        </p:txBody>
      </p:sp>
      <p:pic>
        <p:nvPicPr>
          <p:cNvPr id="7" name="Content Placeholder 6" descr="A picture containing text, person, person, computer&#10;&#10;Description automatically generated">
            <a:extLst>
              <a:ext uri="{FF2B5EF4-FFF2-40B4-BE49-F238E27FC236}">
                <a16:creationId xmlns:a16="http://schemas.microsoft.com/office/drawing/2014/main" id="{4334AD98-4755-B64B-8439-9207E79E6328}"/>
              </a:ext>
            </a:extLst>
          </p:cNvPr>
          <p:cNvPicPr>
            <a:picLocks noGrp="1" noChangeAspect="1"/>
          </p:cNvPicPr>
          <p:nvPr>
            <p:ph sz="quarter" idx="4"/>
          </p:nvPr>
        </p:nvPicPr>
        <p:blipFill>
          <a:blip r:embed="rId3"/>
          <a:stretch>
            <a:fillRect/>
          </a:stretch>
        </p:blipFill>
        <p:spPr>
          <a:xfrm>
            <a:off x="6388100" y="2381922"/>
            <a:ext cx="4949825" cy="3224457"/>
          </a:xfrm>
        </p:spPr>
      </p:pic>
      <p:sp>
        <p:nvSpPr>
          <p:cNvPr id="4" name="Slide Number Placeholder 3">
            <a:extLst>
              <a:ext uri="{FF2B5EF4-FFF2-40B4-BE49-F238E27FC236}">
                <a16:creationId xmlns:a16="http://schemas.microsoft.com/office/drawing/2014/main" id="{7D80F2E9-02B5-2D44-9B8D-B2FDF65381B5}"/>
              </a:ext>
            </a:extLst>
          </p:cNvPr>
          <p:cNvSpPr>
            <a:spLocks noGrp="1"/>
          </p:cNvSpPr>
          <p:nvPr>
            <p:ph type="sldNum" sz="quarter" idx="10"/>
          </p:nvPr>
        </p:nvSpPr>
        <p:spPr/>
        <p:txBody>
          <a:bodyPr/>
          <a:lstStyle/>
          <a:p>
            <a:pPr>
              <a:defRPr/>
            </a:pPr>
            <a:fld id="{CA86D19C-58E4-0C4B-866F-351E2232D695}" type="slidenum">
              <a:rPr lang="en-US" smtClean="0"/>
              <a:pPr>
                <a:defRPr/>
              </a:pPr>
              <a:t>11</a:t>
            </a:fld>
            <a:endParaRPr lang="en-US" dirty="0"/>
          </a:p>
        </p:txBody>
      </p:sp>
    </p:spTree>
    <p:extLst>
      <p:ext uri="{BB962C8B-B14F-4D97-AF65-F5344CB8AC3E}">
        <p14:creationId xmlns:p14="http://schemas.microsoft.com/office/powerpoint/2010/main" val="171484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38F5-2BC2-D848-935B-9DE78F357A28}"/>
              </a:ext>
            </a:extLst>
          </p:cNvPr>
          <p:cNvSpPr>
            <a:spLocks noGrp="1"/>
          </p:cNvSpPr>
          <p:nvPr>
            <p:ph type="title"/>
          </p:nvPr>
        </p:nvSpPr>
        <p:spPr/>
        <p:txBody>
          <a:bodyPr/>
          <a:lstStyle/>
          <a:p>
            <a:r>
              <a:rPr lang="en-US" dirty="0"/>
              <a:t>Regional support for CTE program sustainability</a:t>
            </a:r>
          </a:p>
        </p:txBody>
      </p:sp>
      <p:sp>
        <p:nvSpPr>
          <p:cNvPr id="3" name="Content Placeholder 2">
            <a:extLst>
              <a:ext uri="{FF2B5EF4-FFF2-40B4-BE49-F238E27FC236}">
                <a16:creationId xmlns:a16="http://schemas.microsoft.com/office/drawing/2014/main" id="{17F5BFD6-D0FD-C94E-997F-7C26817AA0E4}"/>
              </a:ext>
            </a:extLst>
          </p:cNvPr>
          <p:cNvSpPr>
            <a:spLocks noGrp="1"/>
          </p:cNvSpPr>
          <p:nvPr>
            <p:ph sz="half" idx="2"/>
          </p:nvPr>
        </p:nvSpPr>
        <p:spPr/>
        <p:txBody>
          <a:bodyPr/>
          <a:lstStyle/>
          <a:p>
            <a:r>
              <a:rPr lang="en-US" dirty="0"/>
              <a:t>Keep colleges and programs engaged with the changing workforce development ecosystem</a:t>
            </a:r>
          </a:p>
          <a:p>
            <a:r>
              <a:rPr lang="en-US" dirty="0"/>
              <a:t>Business and industry relationship management</a:t>
            </a:r>
          </a:p>
          <a:p>
            <a:r>
              <a:rPr lang="en-US" dirty="0"/>
              <a:t>Ongoing</a:t>
            </a:r>
          </a:p>
          <a:p>
            <a:pPr lvl="1"/>
            <a:r>
              <a:rPr lang="en-US" dirty="0"/>
              <a:t>Program awareness</a:t>
            </a:r>
          </a:p>
          <a:p>
            <a:pPr lvl="1"/>
            <a:r>
              <a:rPr lang="en-US" dirty="0"/>
              <a:t>Faculty PD</a:t>
            </a:r>
          </a:p>
          <a:p>
            <a:pPr lvl="1"/>
            <a:r>
              <a:rPr lang="en-US" dirty="0"/>
              <a:t>Employer engagement in student work-based learning opportunities</a:t>
            </a:r>
          </a:p>
        </p:txBody>
      </p:sp>
      <p:pic>
        <p:nvPicPr>
          <p:cNvPr id="7" name="Content Placeholder 6" descr="Icon&#10;&#10;Description automatically generated">
            <a:extLst>
              <a:ext uri="{FF2B5EF4-FFF2-40B4-BE49-F238E27FC236}">
                <a16:creationId xmlns:a16="http://schemas.microsoft.com/office/drawing/2014/main" id="{463B238F-0878-C04D-A426-CD78B54A29DE}"/>
              </a:ext>
            </a:extLst>
          </p:cNvPr>
          <p:cNvPicPr>
            <a:picLocks noGrp="1" noChangeAspect="1"/>
          </p:cNvPicPr>
          <p:nvPr>
            <p:ph sz="quarter" idx="4"/>
          </p:nvPr>
        </p:nvPicPr>
        <p:blipFill>
          <a:blip r:embed="rId2"/>
          <a:stretch>
            <a:fillRect/>
          </a:stretch>
        </p:blipFill>
        <p:spPr>
          <a:xfrm>
            <a:off x="6932350" y="1798319"/>
            <a:ext cx="4391343" cy="4391343"/>
          </a:xfrm>
        </p:spPr>
      </p:pic>
      <p:sp>
        <p:nvSpPr>
          <p:cNvPr id="4" name="Slide Number Placeholder 3">
            <a:extLst>
              <a:ext uri="{FF2B5EF4-FFF2-40B4-BE49-F238E27FC236}">
                <a16:creationId xmlns:a16="http://schemas.microsoft.com/office/drawing/2014/main" id="{8E61B401-65B1-F44B-AAAD-72469C21D171}"/>
              </a:ext>
            </a:extLst>
          </p:cNvPr>
          <p:cNvSpPr>
            <a:spLocks noGrp="1"/>
          </p:cNvSpPr>
          <p:nvPr>
            <p:ph type="sldNum" sz="quarter" idx="10"/>
          </p:nvPr>
        </p:nvSpPr>
        <p:spPr/>
        <p:txBody>
          <a:bodyPr/>
          <a:lstStyle/>
          <a:p>
            <a:pPr>
              <a:defRPr/>
            </a:pPr>
            <a:fld id="{CA86D19C-58E4-0C4B-866F-351E2232D695}" type="slidenum">
              <a:rPr lang="en-US" smtClean="0"/>
              <a:pPr>
                <a:defRPr/>
              </a:pPr>
              <a:t>12</a:t>
            </a:fld>
            <a:endParaRPr lang="en-US" dirty="0"/>
          </a:p>
        </p:txBody>
      </p:sp>
    </p:spTree>
    <p:extLst>
      <p:ext uri="{BB962C8B-B14F-4D97-AF65-F5344CB8AC3E}">
        <p14:creationId xmlns:p14="http://schemas.microsoft.com/office/powerpoint/2010/main" val="69554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E96FA-812D-49DC-B4B7-D79ED693FE1F}"/>
              </a:ext>
            </a:extLst>
          </p:cNvPr>
          <p:cNvSpPr>
            <a:spLocks noGrp="1"/>
          </p:cNvSpPr>
          <p:nvPr>
            <p:ph type="title"/>
          </p:nvPr>
        </p:nvSpPr>
        <p:spPr/>
        <p:txBody>
          <a:bodyPr/>
          <a:lstStyle/>
          <a:p>
            <a:r>
              <a:rPr lang="en-US" dirty="0"/>
              <a:t>Trending in Career Technical Education (CTE)</a:t>
            </a:r>
          </a:p>
        </p:txBody>
      </p:sp>
      <p:sp>
        <p:nvSpPr>
          <p:cNvPr id="4" name="Slide Number Placeholder 3">
            <a:extLst>
              <a:ext uri="{FF2B5EF4-FFF2-40B4-BE49-F238E27FC236}">
                <a16:creationId xmlns:a16="http://schemas.microsoft.com/office/drawing/2014/main" id="{712481E1-B96D-4FD6-8E33-05632A3C017E}"/>
              </a:ext>
            </a:extLst>
          </p:cNvPr>
          <p:cNvSpPr>
            <a:spLocks noGrp="1"/>
          </p:cNvSpPr>
          <p:nvPr>
            <p:ph type="sldNum" sz="quarter" idx="10"/>
          </p:nvPr>
        </p:nvSpPr>
        <p:spPr/>
        <p:txBody>
          <a:bodyPr/>
          <a:lstStyle/>
          <a:p>
            <a:pPr>
              <a:defRPr/>
            </a:pPr>
            <a:fld id="{6816004B-AEE5-9547-AC9B-0D5C79C3D978}" type="slidenum">
              <a:rPr lang="en-US" smtClean="0"/>
              <a:pPr>
                <a:defRPr/>
              </a:pPr>
              <a:t>13</a:t>
            </a:fld>
            <a:endParaRPr lang="en-US" dirty="0"/>
          </a:p>
        </p:txBody>
      </p:sp>
      <p:sp>
        <p:nvSpPr>
          <p:cNvPr id="5" name="Content Placeholder 2">
            <a:extLst>
              <a:ext uri="{FF2B5EF4-FFF2-40B4-BE49-F238E27FC236}">
                <a16:creationId xmlns:a16="http://schemas.microsoft.com/office/drawing/2014/main" id="{75822C4F-A9B4-4DC1-8CEC-28055E19C5F0}"/>
              </a:ext>
            </a:extLst>
          </p:cNvPr>
          <p:cNvSpPr txBox="1">
            <a:spLocks/>
          </p:cNvSpPr>
          <p:nvPr/>
        </p:nvSpPr>
        <p:spPr>
          <a:xfrm>
            <a:off x="1465722" y="2573149"/>
            <a:ext cx="4922537" cy="4391343"/>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nSpc>
                <a:spcPct val="100000"/>
              </a:lnSpc>
              <a:spcBef>
                <a:spcPts val="0"/>
              </a:spcBef>
              <a:buFont typeface="Wingdings" pitchFamily="2" charset="2"/>
              <a:buChar char="q"/>
            </a:pPr>
            <a:r>
              <a:rPr lang="en-US" sz="3000">
                <a:latin typeface="Times New Roman" panose="02020603050405020304" pitchFamily="18" charset="0"/>
                <a:ea typeface="Calibri" panose="020F0502020204030204" pitchFamily="34" charset="0"/>
                <a:cs typeface="Times New Roman" panose="02020603050405020304" pitchFamily="18" charset="0"/>
              </a:rPr>
              <a:t>Competency-Based Education</a:t>
            </a:r>
          </a:p>
          <a:p>
            <a:pPr indent="-457200">
              <a:lnSpc>
                <a:spcPct val="100000"/>
              </a:lnSpc>
              <a:spcBef>
                <a:spcPts val="0"/>
              </a:spcBef>
              <a:buFont typeface="Wingdings" pitchFamily="2" charset="2"/>
              <a:buChar char="q"/>
            </a:pPr>
            <a:endParaRPr lang="en-US" sz="3000">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ts val="0"/>
              </a:spcBef>
            </a:pPr>
            <a:endParaRPr lang="en-US" sz="300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0000"/>
              </a:lnSpc>
              <a:spcBef>
                <a:spcPts val="0"/>
              </a:spcBef>
              <a:spcAft>
                <a:spcPts val="0"/>
              </a:spcAft>
              <a:buFont typeface="Wingdings" pitchFamily="2" charset="2"/>
              <a:buChar char="q"/>
            </a:pPr>
            <a:r>
              <a:rPr lang="en-US" sz="3000">
                <a:latin typeface="Times New Roman" panose="02020603050405020304" pitchFamily="18" charset="0"/>
                <a:ea typeface="Calibri" panose="020F0502020204030204" pitchFamily="34" charset="0"/>
                <a:cs typeface="Times New Roman" panose="02020603050405020304" pitchFamily="18" charset="0"/>
              </a:rPr>
              <a:t>Short-Term Credentials</a:t>
            </a:r>
          </a:p>
          <a:p>
            <a:pPr indent="-457200">
              <a:lnSpc>
                <a:spcPct val="100000"/>
              </a:lnSpc>
              <a:spcBef>
                <a:spcPts val="0"/>
              </a:spcBef>
              <a:spcAft>
                <a:spcPts val="0"/>
              </a:spcAft>
              <a:buFont typeface="Wingdings" pitchFamily="2" charset="2"/>
              <a:buChar char="q"/>
            </a:pPr>
            <a:endParaRPr lang="en-US" sz="300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0000"/>
              </a:lnSpc>
              <a:spcBef>
                <a:spcPts val="0"/>
              </a:spcBef>
              <a:spcAft>
                <a:spcPts val="0"/>
              </a:spcAft>
              <a:buFont typeface="Wingdings" pitchFamily="2" charset="2"/>
              <a:buChar char="q"/>
            </a:pPr>
            <a:endParaRPr lang="en-US" sz="300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0000"/>
              </a:lnSpc>
              <a:spcBef>
                <a:spcPts val="0"/>
              </a:spcBef>
              <a:spcAft>
                <a:spcPts val="0"/>
              </a:spcAft>
              <a:buFont typeface="Wingdings" pitchFamily="2" charset="2"/>
              <a:buChar char="q"/>
            </a:pPr>
            <a:r>
              <a:rPr lang="en-US" sz="3000">
                <a:latin typeface="Times New Roman" panose="02020603050405020304" pitchFamily="18" charset="0"/>
                <a:ea typeface="Calibri" panose="020F0502020204030204" pitchFamily="34" charset="0"/>
                <a:cs typeface="Times New Roman" panose="02020603050405020304" pitchFamily="18" charset="0"/>
              </a:rPr>
              <a:t>Innovation/New Programs</a:t>
            </a:r>
          </a:p>
          <a:p>
            <a:pPr indent="-342900">
              <a:lnSpc>
                <a:spcPct val="100000"/>
              </a:lnSpc>
              <a:spcBef>
                <a:spcPts val="0"/>
              </a:spcBef>
              <a:spcAft>
                <a:spcPts val="0"/>
              </a:spcAft>
              <a:buFont typeface="Wingdings" panose="05000000000000000000" pitchFamily="2" charset="2"/>
              <a:buChar char="q"/>
            </a:pPr>
            <a:endParaRPr lang="en-US" sz="300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Font typeface="Arial" panose="020B0604020202020204" pitchFamily="34" charset="0"/>
              <a:buNone/>
            </a:pPr>
            <a:endParaRPr lang="en-US" sz="3000" dirty="0"/>
          </a:p>
        </p:txBody>
      </p:sp>
      <p:sp>
        <p:nvSpPr>
          <p:cNvPr id="6" name="Content Placeholder 4">
            <a:extLst>
              <a:ext uri="{FF2B5EF4-FFF2-40B4-BE49-F238E27FC236}">
                <a16:creationId xmlns:a16="http://schemas.microsoft.com/office/drawing/2014/main" id="{4E593F6D-FFD3-4D85-972B-CD6F9914BB3E}"/>
              </a:ext>
            </a:extLst>
          </p:cNvPr>
          <p:cNvSpPr txBox="1">
            <a:spLocks/>
          </p:cNvSpPr>
          <p:nvPr/>
        </p:nvSpPr>
        <p:spPr>
          <a:xfrm>
            <a:off x="6576331" y="2573149"/>
            <a:ext cx="4948881" cy="4391343"/>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85750">
              <a:lnSpc>
                <a:spcPct val="100000"/>
              </a:lnSpc>
              <a:spcBef>
                <a:spcPts val="0"/>
              </a:spcBef>
              <a:buFont typeface="Wingdings" panose="05000000000000000000" pitchFamily="2" charset="2"/>
              <a:buChar char="q"/>
            </a:pPr>
            <a:r>
              <a:rPr lang="en-US" sz="3000">
                <a:latin typeface="Times New Roman" panose="02020603050405020304" pitchFamily="18" charset="0"/>
                <a:ea typeface="Calibri" panose="020F0502020204030204" pitchFamily="34" charset="0"/>
              </a:rPr>
              <a:t>College Advisory Board</a:t>
            </a:r>
          </a:p>
          <a:p>
            <a:pPr marL="0" indent="0">
              <a:lnSpc>
                <a:spcPct val="100000"/>
              </a:lnSpc>
              <a:spcBef>
                <a:spcPts val="0"/>
              </a:spcBef>
              <a:buFont typeface="Arial" panose="020B0604020202020204" pitchFamily="34" charset="0"/>
              <a:buNone/>
            </a:pPr>
            <a:r>
              <a:rPr lang="en-US" sz="3000">
                <a:latin typeface="Times New Roman" panose="02020603050405020304" pitchFamily="18" charset="0"/>
                <a:ea typeface="Calibri" panose="020F0502020204030204" pitchFamily="34" charset="0"/>
              </a:rPr>
              <a:t> </a:t>
            </a:r>
          </a:p>
          <a:p>
            <a:pPr marL="0" indent="0">
              <a:lnSpc>
                <a:spcPct val="100000"/>
              </a:lnSpc>
              <a:spcBef>
                <a:spcPts val="0"/>
              </a:spcBef>
              <a:buFont typeface="Arial" panose="020B0604020202020204" pitchFamily="34" charset="0"/>
              <a:buNone/>
            </a:pPr>
            <a:endParaRPr lang="en-US" sz="3000">
              <a:latin typeface="Times New Roman" panose="02020603050405020304" pitchFamily="18" charset="0"/>
              <a:ea typeface="Calibri" panose="020F0502020204030204" pitchFamily="34" charset="0"/>
            </a:endParaRPr>
          </a:p>
          <a:p>
            <a:pPr indent="-285750">
              <a:lnSpc>
                <a:spcPct val="100000"/>
              </a:lnSpc>
              <a:spcBef>
                <a:spcPts val="0"/>
              </a:spcBef>
              <a:buFont typeface="Wingdings" panose="05000000000000000000" pitchFamily="2" charset="2"/>
              <a:buChar char="q"/>
            </a:pPr>
            <a:r>
              <a:rPr lang="en-US" sz="3000">
                <a:latin typeface="Times New Roman" panose="02020603050405020304" pitchFamily="18" charset="0"/>
                <a:ea typeface="Calibri" panose="020F0502020204030204" pitchFamily="34" charset="0"/>
              </a:rPr>
              <a:t> Funding and strategies</a:t>
            </a:r>
            <a:endParaRPr lang="en-US" sz="3000" dirty="0"/>
          </a:p>
        </p:txBody>
      </p:sp>
    </p:spTree>
    <p:extLst>
      <p:ext uri="{BB962C8B-B14F-4D97-AF65-F5344CB8AC3E}">
        <p14:creationId xmlns:p14="http://schemas.microsoft.com/office/powerpoint/2010/main" val="428958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42DC-6BB6-504D-8B0C-FB06D3E33E16}"/>
              </a:ext>
            </a:extLst>
          </p:cNvPr>
          <p:cNvSpPr>
            <a:spLocks noGrp="1"/>
          </p:cNvSpPr>
          <p:nvPr>
            <p:ph type="title"/>
          </p:nvPr>
        </p:nvSpPr>
        <p:spPr>
          <a:xfrm>
            <a:off x="1277650" y="365126"/>
            <a:ext cx="10046043" cy="848820"/>
          </a:xfrm>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Why Now! Competency-Based Education</a:t>
            </a:r>
            <a:endParaRPr lang="en-US" dirty="0"/>
          </a:p>
        </p:txBody>
      </p:sp>
      <p:sp>
        <p:nvSpPr>
          <p:cNvPr id="3" name="Content Placeholder 2">
            <a:extLst>
              <a:ext uri="{FF2B5EF4-FFF2-40B4-BE49-F238E27FC236}">
                <a16:creationId xmlns:a16="http://schemas.microsoft.com/office/drawing/2014/main" id="{511D689C-803A-1E48-B725-811B3AF7ED5B}"/>
              </a:ext>
            </a:extLst>
          </p:cNvPr>
          <p:cNvSpPr>
            <a:spLocks noGrp="1"/>
          </p:cNvSpPr>
          <p:nvPr>
            <p:ph sz="half" idx="2"/>
          </p:nvPr>
        </p:nvSpPr>
        <p:spPr>
          <a:xfrm>
            <a:off x="1277650" y="1484149"/>
            <a:ext cx="5990253" cy="4710112"/>
          </a:xfrm>
        </p:spPr>
        <p:txBody>
          <a:bodyPr/>
          <a:lstStyle/>
          <a:p>
            <a:pPr marL="171450" indent="-171450"/>
            <a:r>
              <a:rPr lang="en-US" dirty="0">
                <a:solidFill>
                  <a:schemeClr val="tx2"/>
                </a:solidFill>
              </a:rPr>
              <a:t>Focuses on teaching and facilitating learning so that students can achieve the learning outcomes (competencies) identified for a course or program</a:t>
            </a:r>
          </a:p>
          <a:p>
            <a:pPr marL="0" indent="0">
              <a:buNone/>
            </a:pPr>
            <a:r>
              <a:rPr lang="en-US" dirty="0">
                <a:solidFill>
                  <a:schemeClr val="tx2"/>
                </a:solidFill>
              </a:rPr>
              <a:t> </a:t>
            </a:r>
          </a:p>
          <a:p>
            <a:pPr marL="171450" indent="-171450"/>
            <a:r>
              <a:rPr lang="en-US" dirty="0">
                <a:solidFill>
                  <a:schemeClr val="tx2"/>
                </a:solidFill>
              </a:rPr>
              <a:t>Focuses on the outcomes in the design of instructional experiences (course or program)</a:t>
            </a:r>
          </a:p>
          <a:p>
            <a:pPr marL="0" indent="0">
              <a:buNone/>
            </a:pPr>
            <a:r>
              <a:rPr lang="en-US" dirty="0">
                <a:solidFill>
                  <a:schemeClr val="tx2"/>
                </a:solidFill>
              </a:rPr>
              <a:t> </a:t>
            </a:r>
          </a:p>
          <a:p>
            <a:pPr marL="171450" indent="-171450"/>
            <a:r>
              <a:rPr lang="en-US" dirty="0">
                <a:solidFill>
                  <a:schemeClr val="tx2"/>
                </a:solidFill>
              </a:rPr>
              <a:t>Communicates outcomes for students</a:t>
            </a:r>
          </a:p>
          <a:p>
            <a:pPr marL="171450" indent="-171450"/>
            <a:endParaRPr lang="en-US" dirty="0">
              <a:solidFill>
                <a:schemeClr val="tx2"/>
              </a:solidFill>
            </a:endParaRPr>
          </a:p>
          <a:p>
            <a:pPr marL="171450" indent="-171450"/>
            <a:r>
              <a:rPr lang="en-US" dirty="0">
                <a:solidFill>
                  <a:schemeClr val="tx2"/>
                </a:solidFill>
              </a:rPr>
              <a:t>Considers industry and employer expectations</a:t>
            </a:r>
          </a:p>
        </p:txBody>
      </p:sp>
      <p:pic>
        <p:nvPicPr>
          <p:cNvPr id="6" name="Content Placeholder 5">
            <a:extLst>
              <a:ext uri="{FF2B5EF4-FFF2-40B4-BE49-F238E27FC236}">
                <a16:creationId xmlns:a16="http://schemas.microsoft.com/office/drawing/2014/main" id="{25B2A619-8628-2F4F-9725-D222F1BC5220}"/>
              </a:ext>
            </a:extLst>
          </p:cNvPr>
          <p:cNvPicPr>
            <a:picLocks noGrp="1" noChangeAspect="1"/>
          </p:cNvPicPr>
          <p:nvPr>
            <p:ph sz="quarter" idx="4"/>
          </p:nvPr>
        </p:nvPicPr>
        <p:blipFill>
          <a:blip r:embed="rId3"/>
          <a:stretch>
            <a:fillRect/>
          </a:stretch>
        </p:blipFill>
        <p:spPr>
          <a:xfrm>
            <a:off x="7267903" y="1718133"/>
            <a:ext cx="4358230" cy="4523733"/>
          </a:xfrm>
          <a:prstGeom prst="rect">
            <a:avLst/>
          </a:prstGeom>
        </p:spPr>
      </p:pic>
      <p:sp>
        <p:nvSpPr>
          <p:cNvPr id="4" name="Slide Number Placeholder 3">
            <a:extLst>
              <a:ext uri="{FF2B5EF4-FFF2-40B4-BE49-F238E27FC236}">
                <a16:creationId xmlns:a16="http://schemas.microsoft.com/office/drawing/2014/main" id="{CE50648A-DBC1-5848-B6E6-19AC0A736452}"/>
              </a:ext>
            </a:extLst>
          </p:cNvPr>
          <p:cNvSpPr>
            <a:spLocks noGrp="1"/>
          </p:cNvSpPr>
          <p:nvPr>
            <p:ph type="sldNum" sz="quarter" idx="10"/>
          </p:nvPr>
        </p:nvSpPr>
        <p:spPr/>
        <p:txBody>
          <a:bodyPr/>
          <a:lstStyle/>
          <a:p>
            <a:pPr>
              <a:defRPr/>
            </a:pPr>
            <a:fld id="{6816004B-AEE5-9547-AC9B-0D5C79C3D978}" type="slidenum">
              <a:rPr lang="en-US" smtClean="0"/>
              <a:pPr>
                <a:defRPr/>
              </a:pPr>
              <a:t>14</a:t>
            </a:fld>
            <a:endParaRPr lang="en-US" dirty="0"/>
          </a:p>
        </p:txBody>
      </p:sp>
    </p:spTree>
    <p:extLst>
      <p:ext uri="{BB962C8B-B14F-4D97-AF65-F5344CB8AC3E}">
        <p14:creationId xmlns:p14="http://schemas.microsoft.com/office/powerpoint/2010/main" val="2238533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0F8C-551C-4B77-90DE-893928573837}"/>
              </a:ext>
            </a:extLst>
          </p:cNvPr>
          <p:cNvSpPr>
            <a:spLocks noGrp="1"/>
          </p:cNvSpPr>
          <p:nvPr>
            <p:ph type="title"/>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Meet the Demands of a Global Economy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en-US" dirty="0">
                <a:latin typeface="Times New Roman" panose="02020603050405020304" pitchFamily="18" charset="0"/>
                <a:ea typeface="Calibri" panose="020F0502020204030204" pitchFamily="34" charset="0"/>
                <a:cs typeface="Times New Roman" panose="02020603050405020304" pitchFamily="18" charset="0"/>
              </a:rPr>
              <a:t>Short Term Credentials</a:t>
            </a:r>
            <a:endParaRPr lang="en-US" dirty="0"/>
          </a:p>
        </p:txBody>
      </p:sp>
      <p:sp>
        <p:nvSpPr>
          <p:cNvPr id="4" name="Slide Number Placeholder 3">
            <a:extLst>
              <a:ext uri="{FF2B5EF4-FFF2-40B4-BE49-F238E27FC236}">
                <a16:creationId xmlns:a16="http://schemas.microsoft.com/office/drawing/2014/main" id="{25231C40-AAF0-408F-95C7-64131F0422E6}"/>
              </a:ext>
            </a:extLst>
          </p:cNvPr>
          <p:cNvSpPr>
            <a:spLocks noGrp="1"/>
          </p:cNvSpPr>
          <p:nvPr>
            <p:ph type="sldNum" sz="quarter" idx="10"/>
          </p:nvPr>
        </p:nvSpPr>
        <p:spPr/>
        <p:txBody>
          <a:bodyPr/>
          <a:lstStyle/>
          <a:p>
            <a:pPr>
              <a:defRPr/>
            </a:pPr>
            <a:fld id="{CA86D19C-58E4-0C4B-866F-351E2232D695}" type="slidenum">
              <a:rPr lang="en-US" smtClean="0"/>
              <a:pPr>
                <a:defRPr/>
              </a:pPr>
              <a:t>15</a:t>
            </a:fld>
            <a:endParaRPr lang="en-US" dirty="0"/>
          </a:p>
        </p:txBody>
      </p:sp>
      <p:sp>
        <p:nvSpPr>
          <p:cNvPr id="5" name="Content Placeholder 2">
            <a:extLst>
              <a:ext uri="{FF2B5EF4-FFF2-40B4-BE49-F238E27FC236}">
                <a16:creationId xmlns:a16="http://schemas.microsoft.com/office/drawing/2014/main" id="{BAE2955C-73FB-42B6-951A-C9D9783C4B2C}"/>
              </a:ext>
            </a:extLst>
          </p:cNvPr>
          <p:cNvSpPr>
            <a:spLocks noGrp="1"/>
          </p:cNvSpPr>
          <p:nvPr>
            <p:ph idx="1"/>
          </p:nvPr>
        </p:nvSpPr>
        <p:spPr>
          <a:xfrm>
            <a:off x="1277650" y="1881809"/>
            <a:ext cx="10523806" cy="4283420"/>
          </a:xfrm>
        </p:spPr>
        <p:txBody>
          <a:bodyPr/>
          <a:lstStyle/>
          <a:p>
            <a:pPr marL="342900" lvl="0"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Strong workforce certificates in great demand by both employers and colleges</a:t>
            </a:r>
          </a:p>
          <a:p>
            <a:pPr marL="342900" lvl="0" indent="-342900">
              <a:lnSpc>
                <a:spcPct val="107000"/>
              </a:lnSpc>
              <a:spcBef>
                <a:spcPts val="0"/>
              </a:spcBef>
              <a:buFont typeface="Wingdings" pitchFamily="2" charset="2"/>
              <a:buChar char="Ø"/>
            </a:pPr>
            <a:endParaRPr lang="en-US"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The need will accelerate as a result of the pandemic</a:t>
            </a:r>
          </a:p>
          <a:p>
            <a:pPr marL="342900" lvl="0" indent="-342900">
              <a:lnSpc>
                <a:spcPct val="107000"/>
              </a:lnSpc>
              <a:spcBef>
                <a:spcPts val="0"/>
              </a:spcBef>
              <a:buFont typeface="Wingdings" pitchFamily="2" charset="2"/>
              <a:buChar char="Ø"/>
            </a:pPr>
            <a:endParaRPr lang="en-US"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Provide a pathway to continued education training</a:t>
            </a:r>
          </a:p>
          <a:p>
            <a:pPr marL="342900" lvl="0" indent="-342900">
              <a:lnSpc>
                <a:spcPct val="107000"/>
              </a:lnSpc>
              <a:spcBef>
                <a:spcPts val="0"/>
              </a:spcBef>
              <a:buFont typeface="Wingdings" pitchFamily="2" charset="2"/>
              <a:buChar char="Ø"/>
            </a:pPr>
            <a:endParaRPr lang="en-US" dirty="0">
              <a:latin typeface="+mn-lt"/>
              <a:ea typeface="Calibri" panose="020F0502020204030204" pitchFamily="34" charset="0"/>
              <a:cs typeface="Times New Roman" panose="02020603050405020304" pitchFamily="18" charset="0"/>
            </a:endParaRPr>
          </a:p>
          <a:p>
            <a:pPr marL="342900" lvl="0"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Considerations to develop short terms programs:</a:t>
            </a:r>
          </a:p>
          <a:p>
            <a:pPr marL="1028700" lvl="1"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Conduct data research and future casting of employment needs</a:t>
            </a:r>
          </a:p>
          <a:p>
            <a:pPr marL="1028700" lvl="1"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Select sectors that have a skill gap positioned for short term training</a:t>
            </a:r>
          </a:p>
          <a:p>
            <a:pPr marL="1028700" lvl="1" indent="-342900">
              <a:lnSpc>
                <a:spcPct val="107000"/>
              </a:lnSpc>
              <a:spcBef>
                <a:spcPts val="0"/>
              </a:spcBef>
              <a:buFont typeface="Wingdings" pitchFamily="2" charset="2"/>
              <a:buChar char="Ø"/>
            </a:pPr>
            <a:r>
              <a:rPr lang="en-US" dirty="0">
                <a:latin typeface="+mn-lt"/>
                <a:ea typeface="Calibri" panose="020F0502020204030204" pitchFamily="34" charset="0"/>
                <a:cs typeface="Times New Roman" panose="02020603050405020304" pitchFamily="18" charset="0"/>
              </a:rPr>
              <a:t>Engage employers in regional advisory committees</a:t>
            </a:r>
          </a:p>
          <a:p>
            <a:pPr lvl="1" indent="0">
              <a:lnSpc>
                <a:spcPct val="107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8138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A8B1-F547-4D72-A568-7F276B410991}"/>
              </a:ext>
            </a:extLst>
          </p:cNvPr>
          <p:cNvSpPr>
            <a:spLocks noGrp="1"/>
          </p:cNvSpPr>
          <p:nvPr>
            <p:ph type="title"/>
          </p:nvPr>
        </p:nvSpPr>
        <p:spPr/>
        <p:txBody>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Re-Imagining CTE: Innovation/New Programs</a:t>
            </a:r>
            <a:endParaRPr lang="en-US" dirty="0"/>
          </a:p>
        </p:txBody>
      </p:sp>
      <p:sp>
        <p:nvSpPr>
          <p:cNvPr id="4" name="Slide Number Placeholder 3">
            <a:extLst>
              <a:ext uri="{FF2B5EF4-FFF2-40B4-BE49-F238E27FC236}">
                <a16:creationId xmlns:a16="http://schemas.microsoft.com/office/drawing/2014/main" id="{E0C6EB04-0705-4B62-AB92-9A8783A52368}"/>
              </a:ext>
            </a:extLst>
          </p:cNvPr>
          <p:cNvSpPr>
            <a:spLocks noGrp="1"/>
          </p:cNvSpPr>
          <p:nvPr>
            <p:ph type="sldNum" sz="quarter" idx="10"/>
          </p:nvPr>
        </p:nvSpPr>
        <p:spPr/>
        <p:txBody>
          <a:bodyPr/>
          <a:lstStyle/>
          <a:p>
            <a:pPr>
              <a:defRPr/>
            </a:pPr>
            <a:fld id="{CA86D19C-58E4-0C4B-866F-351E2232D695}" type="slidenum">
              <a:rPr lang="en-US" smtClean="0"/>
              <a:pPr>
                <a:defRPr/>
              </a:pPr>
              <a:t>16</a:t>
            </a:fld>
            <a:endParaRPr lang="en-US" dirty="0"/>
          </a:p>
        </p:txBody>
      </p:sp>
      <p:sp>
        <p:nvSpPr>
          <p:cNvPr id="5" name="Content Placeholder 2">
            <a:extLst>
              <a:ext uri="{FF2B5EF4-FFF2-40B4-BE49-F238E27FC236}">
                <a16:creationId xmlns:a16="http://schemas.microsoft.com/office/drawing/2014/main" id="{D40FA340-BDA7-4E69-86CE-F84990E2663F}"/>
              </a:ext>
            </a:extLst>
          </p:cNvPr>
          <p:cNvSpPr>
            <a:spLocks noGrp="1"/>
          </p:cNvSpPr>
          <p:nvPr>
            <p:ph idx="1"/>
          </p:nvPr>
        </p:nvSpPr>
        <p:spPr>
          <a:xfrm>
            <a:off x="1277650" y="2109412"/>
            <a:ext cx="10523806" cy="3569419"/>
          </a:xfrm>
        </p:spPr>
        <p:txBody>
          <a:bodyPr/>
          <a:lstStyle/>
          <a:p>
            <a:pPr marL="342900" indent="-342900">
              <a:lnSpc>
                <a:spcPct val="150000"/>
              </a:lnSpc>
              <a:buFont typeface="Wingdings" pitchFamily="2" charset="2"/>
              <a:buChar char="Ø"/>
            </a:pPr>
            <a:r>
              <a:rPr lang="en-US" dirty="0"/>
              <a:t>Advancing access and focusing on equity</a:t>
            </a:r>
          </a:p>
          <a:p>
            <a:pPr marL="342900" indent="-342900">
              <a:lnSpc>
                <a:spcPct val="150000"/>
              </a:lnSpc>
              <a:buFont typeface="Wingdings" pitchFamily="2" charset="2"/>
              <a:buChar char="Ø"/>
            </a:pPr>
            <a:r>
              <a:rPr lang="en-US" dirty="0"/>
              <a:t>Connecting students to high-demand, living-wage careers</a:t>
            </a:r>
          </a:p>
          <a:p>
            <a:pPr marL="342900" indent="-342900">
              <a:lnSpc>
                <a:spcPct val="150000"/>
              </a:lnSpc>
              <a:buFont typeface="Wingdings" pitchFamily="2" charset="2"/>
              <a:buChar char="Ø"/>
            </a:pPr>
            <a:r>
              <a:rPr lang="en-US" dirty="0"/>
              <a:t>Delivering a relevant learning experience</a:t>
            </a:r>
          </a:p>
          <a:p>
            <a:pPr marL="342900" indent="-342900">
              <a:lnSpc>
                <a:spcPct val="150000"/>
              </a:lnSpc>
              <a:buFont typeface="Wingdings" pitchFamily="2" charset="2"/>
              <a:buChar char="Ø"/>
            </a:pPr>
            <a:r>
              <a:rPr lang="en-US" dirty="0"/>
              <a:t>Using community resources</a:t>
            </a:r>
          </a:p>
          <a:p>
            <a:pPr marL="342900" indent="-342900">
              <a:buFont typeface="Wingdings" pitchFamily="2" charset="2"/>
              <a:buChar char="Ø"/>
            </a:pPr>
            <a:endParaRPr lang="en-US" dirty="0"/>
          </a:p>
        </p:txBody>
      </p:sp>
    </p:spTree>
    <p:extLst>
      <p:ext uri="{BB962C8B-B14F-4D97-AF65-F5344CB8AC3E}">
        <p14:creationId xmlns:p14="http://schemas.microsoft.com/office/powerpoint/2010/main" val="384072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C9E2-3426-4D81-966A-B602C1D1E1E0}"/>
              </a:ext>
            </a:extLst>
          </p:cNvPr>
          <p:cNvSpPr>
            <a:spLocks noGrp="1"/>
          </p:cNvSpPr>
          <p:nvPr>
            <p:ph type="title"/>
          </p:nvPr>
        </p:nvSpPr>
        <p:spPr/>
        <p:txBody>
          <a:bodyPr/>
          <a:lstStyle/>
          <a:p>
            <a:r>
              <a:rPr lang="en-US" dirty="0">
                <a:latin typeface="Times New Roman" panose="02020603050405020304" pitchFamily="18" charset="0"/>
                <a:ea typeface="Calibri" panose="020F0502020204030204" pitchFamily="34" charset="0"/>
              </a:rPr>
              <a:t>Strengthen the College Advisory Committee</a:t>
            </a:r>
            <a:endParaRPr lang="en-US" dirty="0"/>
          </a:p>
        </p:txBody>
      </p:sp>
      <p:sp>
        <p:nvSpPr>
          <p:cNvPr id="4" name="Slide Number Placeholder 3">
            <a:extLst>
              <a:ext uri="{FF2B5EF4-FFF2-40B4-BE49-F238E27FC236}">
                <a16:creationId xmlns:a16="http://schemas.microsoft.com/office/drawing/2014/main" id="{2996DBB2-FC32-4791-B062-6D7A97C7CB22}"/>
              </a:ext>
            </a:extLst>
          </p:cNvPr>
          <p:cNvSpPr>
            <a:spLocks noGrp="1"/>
          </p:cNvSpPr>
          <p:nvPr>
            <p:ph type="sldNum" sz="quarter" idx="10"/>
          </p:nvPr>
        </p:nvSpPr>
        <p:spPr/>
        <p:txBody>
          <a:bodyPr/>
          <a:lstStyle/>
          <a:p>
            <a:pPr>
              <a:defRPr/>
            </a:pPr>
            <a:fld id="{CA86D19C-58E4-0C4B-866F-351E2232D695}" type="slidenum">
              <a:rPr lang="en-US" smtClean="0"/>
              <a:pPr>
                <a:defRPr/>
              </a:pPr>
              <a:t>17</a:t>
            </a:fld>
            <a:endParaRPr lang="en-US" dirty="0"/>
          </a:p>
        </p:txBody>
      </p:sp>
      <p:sp>
        <p:nvSpPr>
          <p:cNvPr id="5" name="Content Placeholder 2">
            <a:extLst>
              <a:ext uri="{FF2B5EF4-FFF2-40B4-BE49-F238E27FC236}">
                <a16:creationId xmlns:a16="http://schemas.microsoft.com/office/drawing/2014/main" id="{5DF5F409-F02D-4236-9953-E56FA4D85BB0}"/>
              </a:ext>
            </a:extLst>
          </p:cNvPr>
          <p:cNvSpPr>
            <a:spLocks noGrp="1"/>
          </p:cNvSpPr>
          <p:nvPr>
            <p:ph idx="1"/>
          </p:nvPr>
        </p:nvSpPr>
        <p:spPr>
          <a:xfrm>
            <a:off x="1277650" y="2109413"/>
            <a:ext cx="10523806" cy="4167209"/>
          </a:xfrm>
        </p:spPr>
        <p:txBody>
          <a:bodyPr/>
          <a:lstStyle/>
          <a:p>
            <a:pPr marL="342900" indent="-342900">
              <a:buFont typeface="Arial" panose="020B0604020202020204" pitchFamily="34" charset="0"/>
              <a:buChar char="•"/>
            </a:pPr>
            <a:r>
              <a:rPr lang="en-US" dirty="0"/>
              <a:t>Why: Provide relevant, timely curricular options for our students based on industry needs</a:t>
            </a:r>
          </a:p>
          <a:p>
            <a:pPr marL="342900" indent="-342900">
              <a:buFont typeface="Arial" panose="020B0604020202020204" pitchFamily="34" charset="0"/>
              <a:buChar char="•"/>
            </a:pPr>
            <a:r>
              <a:rPr lang="en-US" dirty="0"/>
              <a:t>Regulation and mandates</a:t>
            </a:r>
          </a:p>
          <a:p>
            <a:pPr marL="1028700" lvl="1" indent="-342900"/>
            <a:r>
              <a:rPr lang="en-US" dirty="0"/>
              <a:t>Title 5 requirement </a:t>
            </a:r>
            <a:r>
              <a:rPr lang="en-US" i="1" dirty="0">
                <a:solidFill>
                  <a:schemeClr val="tx1"/>
                </a:solidFill>
              </a:rPr>
              <a:t>§55601</a:t>
            </a:r>
            <a:endParaRPr lang="en-US" b="1" i="1" dirty="0">
              <a:solidFill>
                <a:schemeClr val="tx1"/>
              </a:solidFill>
            </a:endParaRPr>
          </a:p>
          <a:p>
            <a:pPr marL="1028700" lvl="1" indent="-342900"/>
            <a:r>
              <a:rPr lang="en-US" dirty="0"/>
              <a:t>CTE programs receiving federal funding through Perkins must “have extensive business and industry involvement”.</a:t>
            </a:r>
          </a:p>
          <a:p>
            <a:pPr marL="1028700" lvl="1" indent="-342900"/>
            <a:r>
              <a:rPr lang="en-US" dirty="0"/>
              <a:t>Strong Workforce Program to engage employers, workforce boards, economic development entities, and other workforce organizations with faculty in the program development and review process.</a:t>
            </a:r>
          </a:p>
          <a:p>
            <a:pPr lvl="1" indent="0">
              <a:buNone/>
            </a:pPr>
            <a:endParaRPr lang="en-US" dirty="0"/>
          </a:p>
          <a:p>
            <a:pPr marL="1028700" lvl="1" indent="-342900"/>
            <a:endParaRPr lang="en-US" dirty="0"/>
          </a:p>
          <a:p>
            <a:pPr marL="1028700" lvl="1" indent="-342900"/>
            <a:endParaRPr lang="en-US" dirty="0"/>
          </a:p>
          <a:p>
            <a:pPr marL="1028700" lvl="1" indent="-342900"/>
            <a:endParaRPr lang="en-US" dirty="0"/>
          </a:p>
          <a:p>
            <a:pPr lvl="1" indent="0">
              <a:buNone/>
            </a:pPr>
            <a:endParaRPr lang="en-US" dirty="0"/>
          </a:p>
        </p:txBody>
      </p:sp>
    </p:spTree>
    <p:extLst>
      <p:ext uri="{BB962C8B-B14F-4D97-AF65-F5344CB8AC3E}">
        <p14:creationId xmlns:p14="http://schemas.microsoft.com/office/powerpoint/2010/main" val="110021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D3D3-D94F-4076-9506-DB4094518587}"/>
              </a:ext>
            </a:extLst>
          </p:cNvPr>
          <p:cNvSpPr>
            <a:spLocks noGrp="1"/>
          </p:cNvSpPr>
          <p:nvPr>
            <p:ph type="title"/>
          </p:nvPr>
        </p:nvSpPr>
        <p:spPr/>
        <p:txBody>
          <a:bodyPr/>
          <a:lstStyle/>
          <a:p>
            <a:r>
              <a:rPr lang="en-US" dirty="0">
                <a:latin typeface="Times New Roman" panose="02020603050405020304" pitchFamily="18" charset="0"/>
                <a:ea typeface="Calibri" panose="020F0502020204030204" pitchFamily="34" charset="0"/>
              </a:rPr>
              <a:t>Be Creative! Funding and Strategies</a:t>
            </a:r>
            <a:endParaRPr lang="en-US" dirty="0"/>
          </a:p>
        </p:txBody>
      </p:sp>
      <p:sp>
        <p:nvSpPr>
          <p:cNvPr id="4" name="Slide Number Placeholder 3">
            <a:extLst>
              <a:ext uri="{FF2B5EF4-FFF2-40B4-BE49-F238E27FC236}">
                <a16:creationId xmlns:a16="http://schemas.microsoft.com/office/drawing/2014/main" id="{FF6FFC3E-E525-4EF2-8455-2FA2FADAE565}"/>
              </a:ext>
            </a:extLst>
          </p:cNvPr>
          <p:cNvSpPr>
            <a:spLocks noGrp="1"/>
          </p:cNvSpPr>
          <p:nvPr>
            <p:ph type="sldNum" sz="quarter" idx="10"/>
          </p:nvPr>
        </p:nvSpPr>
        <p:spPr/>
        <p:txBody>
          <a:bodyPr/>
          <a:lstStyle/>
          <a:p>
            <a:pPr>
              <a:defRPr/>
            </a:pPr>
            <a:fld id="{CA86D19C-58E4-0C4B-866F-351E2232D695}" type="slidenum">
              <a:rPr lang="en-US" smtClean="0"/>
              <a:pPr>
                <a:defRPr/>
              </a:pPr>
              <a:t>18</a:t>
            </a:fld>
            <a:endParaRPr lang="en-US" dirty="0"/>
          </a:p>
        </p:txBody>
      </p:sp>
      <p:sp>
        <p:nvSpPr>
          <p:cNvPr id="5" name="Content Placeholder 2">
            <a:extLst>
              <a:ext uri="{FF2B5EF4-FFF2-40B4-BE49-F238E27FC236}">
                <a16:creationId xmlns:a16="http://schemas.microsoft.com/office/drawing/2014/main" id="{10277988-6645-45EB-9CD2-736DDAA278C2}"/>
              </a:ext>
            </a:extLst>
          </p:cNvPr>
          <p:cNvSpPr>
            <a:spLocks noGrp="1"/>
          </p:cNvSpPr>
          <p:nvPr>
            <p:ph idx="1"/>
          </p:nvPr>
        </p:nvSpPr>
        <p:spPr>
          <a:xfrm>
            <a:off x="1277650" y="1974001"/>
            <a:ext cx="10523806" cy="4099035"/>
          </a:xfrm>
        </p:spPr>
        <p:txBody>
          <a:bodyPr/>
          <a:lstStyle/>
          <a:p>
            <a:pPr marL="457200" indent="-457200">
              <a:buFont typeface="+mj-lt"/>
              <a:buAutoNum type="arabicPeriod"/>
            </a:pPr>
            <a:r>
              <a:rPr lang="en-US" dirty="0"/>
              <a:t>Collaborations with Regional Advisory groups and employers</a:t>
            </a:r>
          </a:p>
          <a:p>
            <a:pPr marL="457200" indent="-457200">
              <a:buFont typeface="+mj-lt"/>
              <a:buAutoNum type="arabicPeriod"/>
            </a:pPr>
            <a:r>
              <a:rPr lang="en-US" dirty="0"/>
              <a:t>Perkins Innovation and Modernization Program</a:t>
            </a:r>
          </a:p>
          <a:p>
            <a:pPr marL="457200" indent="-457200">
              <a:buFont typeface="+mj-lt"/>
              <a:buAutoNum type="arabicPeriod"/>
            </a:pPr>
            <a:r>
              <a:rPr lang="en-US" dirty="0"/>
              <a:t>Grants hold the key to maintaining momentum in CTE</a:t>
            </a:r>
          </a:p>
          <a:p>
            <a:pPr marL="1028700" lvl="1" indent="-342900">
              <a:buFont typeface="Wingdings" pitchFamily="2" charset="2"/>
              <a:buChar char="Ø"/>
            </a:pPr>
            <a:r>
              <a:rPr lang="en-US" dirty="0"/>
              <a:t>State Departments of Administration (DOA) grants</a:t>
            </a:r>
          </a:p>
          <a:p>
            <a:pPr marL="1028700" lvl="1" indent="-342900">
              <a:buFont typeface="Wingdings" pitchFamily="2" charset="2"/>
              <a:buChar char="Ø"/>
            </a:pPr>
            <a:r>
              <a:rPr lang="en-US" dirty="0"/>
              <a:t>U.S. Department of Defense (DOD) grants</a:t>
            </a:r>
          </a:p>
          <a:p>
            <a:pPr marL="1028700" lvl="1" indent="-342900">
              <a:buFont typeface="Wingdings" pitchFamily="2" charset="2"/>
              <a:buChar char="Ø"/>
            </a:pPr>
            <a:r>
              <a:rPr lang="en-US" dirty="0"/>
              <a:t>U.S. Department of Labor (DOL) grants</a:t>
            </a:r>
          </a:p>
          <a:p>
            <a:pPr marL="1028700" lvl="1" indent="-342900">
              <a:buFont typeface="Wingdings" pitchFamily="2" charset="2"/>
              <a:buChar char="Ø"/>
            </a:pPr>
            <a:r>
              <a:rPr lang="en-US" dirty="0"/>
              <a:t>National Science Foundation grants</a:t>
            </a:r>
          </a:p>
          <a:p>
            <a:pPr marL="1028700" lvl="1" indent="-342900">
              <a:buFont typeface="Wingdings" pitchFamily="2" charset="2"/>
              <a:buChar char="Ø"/>
            </a:pPr>
            <a:r>
              <a:rPr lang="en-US" dirty="0"/>
              <a:t>Private family foundation grants</a:t>
            </a:r>
          </a:p>
          <a:p>
            <a:pPr marL="1028700" lvl="1" indent="-342900">
              <a:buFont typeface="Wingdings" pitchFamily="2" charset="2"/>
              <a:buChar char="Ø"/>
            </a:pPr>
            <a:r>
              <a:rPr lang="en-US" dirty="0"/>
              <a:t>Corporate foundation grants</a:t>
            </a:r>
          </a:p>
          <a:p>
            <a:pPr marL="1028700" lvl="1" indent="-342900">
              <a:buFont typeface="Wingdings" pitchFamily="2" charset="2"/>
              <a:buChar char="Ø"/>
            </a:pPr>
            <a:r>
              <a:rPr lang="en-US" dirty="0"/>
              <a:t>Trade association grants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9770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E14AF-3244-4487-83B2-334EF2EAAA6E}"/>
              </a:ext>
            </a:extLst>
          </p:cNvPr>
          <p:cNvSpPr>
            <a:spLocks noGrp="1"/>
          </p:cNvSpPr>
          <p:nvPr>
            <p:ph type="title"/>
          </p:nvPr>
        </p:nvSpPr>
        <p:spPr/>
        <p:txBody>
          <a:bodyPr>
            <a:normAutofit/>
          </a:bodyPr>
          <a:lstStyle/>
          <a:p>
            <a:r>
              <a:rPr lang="en-US" dirty="0">
                <a:latin typeface="Times New Roman" panose="02020603050405020304" pitchFamily="18" charset="0"/>
                <a:ea typeface="Calibri" panose="020F0502020204030204" pitchFamily="34" charset="0"/>
              </a:rPr>
              <a:t>T</a:t>
            </a:r>
            <a:r>
              <a:rPr lang="en-US" dirty="0">
                <a:effectLst/>
                <a:latin typeface="Times New Roman" panose="02020603050405020304" pitchFamily="18" charset="0"/>
                <a:ea typeface="Calibri" panose="020F0502020204030204" pitchFamily="34" charset="0"/>
              </a:rPr>
              <a:t>eaching CTE programs during a pandemic</a:t>
            </a:r>
            <a:endParaRPr lang="en-US" dirty="0"/>
          </a:p>
        </p:txBody>
      </p:sp>
      <p:sp>
        <p:nvSpPr>
          <p:cNvPr id="3" name="Content Placeholder 2">
            <a:extLst>
              <a:ext uri="{FF2B5EF4-FFF2-40B4-BE49-F238E27FC236}">
                <a16:creationId xmlns:a16="http://schemas.microsoft.com/office/drawing/2014/main" id="{2532C82B-B423-436D-AD19-1199FBAFB36C}"/>
              </a:ext>
            </a:extLst>
          </p:cNvPr>
          <p:cNvSpPr>
            <a:spLocks noGrp="1"/>
          </p:cNvSpPr>
          <p:nvPr>
            <p:ph idx="1"/>
          </p:nvPr>
        </p:nvSpPr>
        <p:spPr/>
        <p:txBody>
          <a:bodyPr/>
          <a:lstStyle/>
          <a:p>
            <a:pPr marL="342900" marR="0" lvl="0" indent="-342900">
              <a:lnSpc>
                <a:spcPct val="107000"/>
              </a:lnSpc>
              <a:spcBef>
                <a:spcPts val="0"/>
              </a:spcBef>
              <a:spcAft>
                <a:spcPts val="0"/>
              </a:spcAft>
              <a:buFont typeface="Wingdings" panose="05000000000000000000" pitchFamily="2" charset="2"/>
              <a:buChar char="q"/>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Online teaching strategies</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q"/>
            </a:pPr>
            <a:r>
              <a:rPr lang="en-US" sz="4000" dirty="0">
                <a:effectLst/>
                <a:latin typeface="Times New Roman" panose="02020603050405020304" pitchFamily="18" charset="0"/>
                <a:cs typeface="Times New Roman" panose="02020603050405020304" pitchFamily="18" charset="0"/>
              </a:rPr>
              <a:t>Collaboration W</a:t>
            </a:r>
            <a:r>
              <a:rPr lang="en-US" sz="4000" dirty="0">
                <a:latin typeface="Times New Roman" panose="02020603050405020304" pitchFamily="18" charset="0"/>
                <a:cs typeface="Times New Roman" panose="02020603050405020304" pitchFamily="18" charset="0"/>
              </a:rPr>
              <a:t>ith Your Campus/District</a:t>
            </a:r>
            <a:br>
              <a:rPr lang="en-US" sz="4000" dirty="0">
                <a:effectLst/>
                <a:latin typeface="Times New Roman" panose="02020603050405020304" pitchFamily="18" charset="0"/>
                <a:ea typeface="Calibri" panose="020F0502020204030204" pitchFamily="34" charset="0"/>
                <a:cs typeface="Times New Roman" panose="02020603050405020304" pitchFamily="18" charset="0"/>
              </a:rPr>
            </a:b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q"/>
            </a:pPr>
            <a:r>
              <a:rPr lang="en-US" sz="4000" dirty="0">
                <a:effectLst/>
                <a:latin typeface="Times New Roman" panose="02020603050405020304" pitchFamily="18" charset="0"/>
                <a:cs typeface="Times New Roman" panose="02020603050405020304" pitchFamily="18" charset="0"/>
              </a:rPr>
              <a:t>Get Involved Stay Informed</a:t>
            </a:r>
            <a:endParaRPr lang="en-US" sz="4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0A8D219-9E93-4BB7-AB28-FFBEC557F7BD}"/>
              </a:ext>
            </a:extLst>
          </p:cNvPr>
          <p:cNvSpPr>
            <a:spLocks noGrp="1"/>
          </p:cNvSpPr>
          <p:nvPr>
            <p:ph type="sldNum" sz="quarter" idx="10"/>
          </p:nvPr>
        </p:nvSpPr>
        <p:spPr/>
        <p:txBody>
          <a:bodyPr/>
          <a:lstStyle/>
          <a:p>
            <a:pPr>
              <a:defRPr/>
            </a:pPr>
            <a:fld id="{6816004B-AEE5-9547-AC9B-0D5C79C3D978}" type="slidenum">
              <a:rPr lang="en-US" smtClean="0"/>
              <a:pPr>
                <a:defRPr/>
              </a:pPr>
              <a:t>19</a:t>
            </a:fld>
            <a:endParaRPr lang="en-US" dirty="0"/>
          </a:p>
        </p:txBody>
      </p:sp>
    </p:spTree>
    <p:extLst>
      <p:ext uri="{BB962C8B-B14F-4D97-AF65-F5344CB8AC3E}">
        <p14:creationId xmlns:p14="http://schemas.microsoft.com/office/powerpoint/2010/main" val="319790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FF6C-C27E-4EF8-B6EE-0A0EEA2A5D7A}"/>
              </a:ext>
            </a:extLst>
          </p:cNvPr>
          <p:cNvSpPr>
            <a:spLocks noGrp="1"/>
          </p:cNvSpPr>
          <p:nvPr>
            <p:ph type="title"/>
          </p:nvPr>
        </p:nvSpPr>
        <p:spPr>
          <a:xfrm>
            <a:off x="2560319" y="403412"/>
            <a:ext cx="8793479" cy="1685768"/>
          </a:xfrm>
        </p:spPr>
        <p:txBody>
          <a:bodyPr wrap="square" anchor="b">
            <a:normAutofit/>
          </a:bodyPr>
          <a:lstStyle/>
          <a:p>
            <a:r>
              <a:rPr lang="en-US"/>
              <a:t>ASCCC Part-time Committee Faculty </a:t>
            </a:r>
          </a:p>
        </p:txBody>
      </p:sp>
      <p:sp>
        <p:nvSpPr>
          <p:cNvPr id="4" name="Slide Number Placeholder 3">
            <a:extLst>
              <a:ext uri="{FF2B5EF4-FFF2-40B4-BE49-F238E27FC236}">
                <a16:creationId xmlns:a16="http://schemas.microsoft.com/office/drawing/2014/main" id="{B0BB9F9C-3DD5-40BE-B425-B350331B7FFF}"/>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2</a:t>
            </a:fld>
            <a:endParaRPr lang="en-US"/>
          </a:p>
        </p:txBody>
      </p:sp>
      <p:graphicFrame>
        <p:nvGraphicFramePr>
          <p:cNvPr id="7" name="Content Placeholder 2">
            <a:extLst>
              <a:ext uri="{FF2B5EF4-FFF2-40B4-BE49-F238E27FC236}">
                <a16:creationId xmlns:a16="http://schemas.microsoft.com/office/drawing/2014/main" id="{A293A85E-5A3A-45EC-91F2-709787161DB1}"/>
              </a:ext>
            </a:extLst>
          </p:cNvPr>
          <p:cNvGraphicFramePr>
            <a:graphicFrameLocks noGrp="1"/>
          </p:cNvGraphicFramePr>
          <p:nvPr>
            <p:ph idx="1"/>
            <p:extLst>
              <p:ext uri="{D42A27DB-BD31-4B8C-83A1-F6EECF244321}">
                <p14:modId xmlns:p14="http://schemas.microsoft.com/office/powerpoint/2010/main" val="4222009372"/>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50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EC52-AAA4-4C12-9328-9B612B2EFA5A}"/>
              </a:ext>
            </a:extLst>
          </p:cNvPr>
          <p:cNvSpPr>
            <a:spLocks noGrp="1"/>
          </p:cNvSpPr>
          <p:nvPr>
            <p:ph type="title"/>
          </p:nvPr>
        </p:nvSpPr>
        <p:spPr>
          <a:xfrm>
            <a:off x="1277650" y="365125"/>
            <a:ext cx="10046043" cy="1325563"/>
          </a:xfrm>
        </p:spPr>
        <p:txBody>
          <a:bodyPr wrap="square" anchor="b">
            <a:normAutofit/>
          </a:bodyPr>
          <a:lstStyle/>
          <a:p>
            <a:pPr algn="ctr"/>
            <a:r>
              <a:rPr lang="en-US" dirty="0">
                <a:effectLst/>
              </a:rPr>
              <a:t>Online Teaching </a:t>
            </a:r>
            <a:r>
              <a:rPr lang="en-US" dirty="0"/>
              <a:t>S</a:t>
            </a:r>
            <a:r>
              <a:rPr lang="en-US" dirty="0">
                <a:effectLst/>
              </a:rPr>
              <a:t>trategies </a:t>
            </a:r>
            <a:br>
              <a:rPr lang="en-US" dirty="0">
                <a:effectLst/>
              </a:rPr>
            </a:br>
            <a:r>
              <a:rPr lang="en-US" dirty="0">
                <a:effectLst/>
              </a:rPr>
              <a:t>(resource and best practices)</a:t>
            </a:r>
            <a:endParaRPr lang="en-US" dirty="0"/>
          </a:p>
        </p:txBody>
      </p:sp>
      <p:pic>
        <p:nvPicPr>
          <p:cNvPr id="6" name="Content Placeholder 5">
            <a:extLst>
              <a:ext uri="{FF2B5EF4-FFF2-40B4-BE49-F238E27FC236}">
                <a16:creationId xmlns:a16="http://schemas.microsoft.com/office/drawing/2014/main" id="{100D839E-D3ED-4D60-88BC-D67E75A8D8C0}"/>
              </a:ext>
            </a:extLst>
          </p:cNvPr>
          <p:cNvPicPr>
            <a:picLocks noGrp="1" noChangeAspect="1"/>
          </p:cNvPicPr>
          <p:nvPr>
            <p:ph sz="half" idx="2"/>
          </p:nvPr>
        </p:nvPicPr>
        <p:blipFill>
          <a:blip r:embed="rId3"/>
          <a:stretch/>
        </p:blipFill>
        <p:spPr>
          <a:xfrm>
            <a:off x="1277650" y="2287111"/>
            <a:ext cx="4922537" cy="2608944"/>
          </a:xfrm>
          <a:noFill/>
        </p:spPr>
      </p:pic>
      <p:pic>
        <p:nvPicPr>
          <p:cNvPr id="8" name="Content Placeholder 7">
            <a:extLst>
              <a:ext uri="{FF2B5EF4-FFF2-40B4-BE49-F238E27FC236}">
                <a16:creationId xmlns:a16="http://schemas.microsoft.com/office/drawing/2014/main" id="{890F09FB-AEBA-460F-8104-28D111C016FC}"/>
              </a:ext>
            </a:extLst>
          </p:cNvPr>
          <p:cNvPicPr>
            <a:picLocks noGrp="1" noChangeAspect="1"/>
          </p:cNvPicPr>
          <p:nvPr>
            <p:ph sz="quarter" idx="4"/>
          </p:nvPr>
        </p:nvPicPr>
        <p:blipFill>
          <a:blip r:embed="rId4"/>
          <a:srcRect/>
          <a:stretch/>
        </p:blipFill>
        <p:spPr>
          <a:xfrm>
            <a:off x="6403977" y="2287111"/>
            <a:ext cx="4949823" cy="2471010"/>
          </a:xfrm>
        </p:spPr>
      </p:pic>
      <p:sp>
        <p:nvSpPr>
          <p:cNvPr id="4" name="Slide Number Placeholder 3">
            <a:extLst>
              <a:ext uri="{FF2B5EF4-FFF2-40B4-BE49-F238E27FC236}">
                <a16:creationId xmlns:a16="http://schemas.microsoft.com/office/drawing/2014/main" id="{B305854E-2227-48B0-A815-DD49C93F7D89}"/>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20</a:t>
            </a:fld>
            <a:endParaRPr lang="en-US"/>
          </a:p>
        </p:txBody>
      </p:sp>
      <p:sp>
        <p:nvSpPr>
          <p:cNvPr id="12" name="TextBox 11">
            <a:extLst>
              <a:ext uri="{FF2B5EF4-FFF2-40B4-BE49-F238E27FC236}">
                <a16:creationId xmlns:a16="http://schemas.microsoft.com/office/drawing/2014/main" id="{AE58FC4A-1CF7-49A0-90BE-9C4D8A0A0DF3}"/>
              </a:ext>
            </a:extLst>
          </p:cNvPr>
          <p:cNvSpPr txBox="1"/>
          <p:nvPr/>
        </p:nvSpPr>
        <p:spPr>
          <a:xfrm>
            <a:off x="1673578" y="5492478"/>
            <a:ext cx="4526609" cy="369332"/>
          </a:xfrm>
          <a:prstGeom prst="rect">
            <a:avLst/>
          </a:prstGeom>
          <a:noFill/>
        </p:spPr>
        <p:txBody>
          <a:bodyPr wrap="square">
            <a:spAutoFit/>
          </a:bodyPr>
          <a:lstStyle/>
          <a:p>
            <a:r>
              <a:rPr lang="en-US" dirty="0"/>
              <a:t>https://sectorsnapshots.weebly.com/</a:t>
            </a:r>
          </a:p>
        </p:txBody>
      </p:sp>
      <p:sp>
        <p:nvSpPr>
          <p:cNvPr id="13" name="TextBox 12">
            <a:extLst>
              <a:ext uri="{FF2B5EF4-FFF2-40B4-BE49-F238E27FC236}">
                <a16:creationId xmlns:a16="http://schemas.microsoft.com/office/drawing/2014/main" id="{C0A56538-D3AA-483F-AC55-197B00F13109}"/>
              </a:ext>
            </a:extLst>
          </p:cNvPr>
          <p:cNvSpPr txBox="1"/>
          <p:nvPr/>
        </p:nvSpPr>
        <p:spPr>
          <a:xfrm>
            <a:off x="6000044" y="5492478"/>
            <a:ext cx="6191954" cy="369332"/>
          </a:xfrm>
          <a:prstGeom prst="rect">
            <a:avLst/>
          </a:prstGeom>
          <a:noFill/>
        </p:spPr>
        <p:txBody>
          <a:bodyPr wrap="square">
            <a:spAutoFit/>
          </a:bodyPr>
          <a:lstStyle/>
          <a:p>
            <a:r>
              <a:rPr lang="en-US" dirty="0"/>
              <a:t>http://www.agnrcurriculum.org/lab-resources-covid-19.html</a:t>
            </a:r>
          </a:p>
        </p:txBody>
      </p:sp>
    </p:spTree>
    <p:extLst>
      <p:ext uri="{BB962C8B-B14F-4D97-AF65-F5344CB8AC3E}">
        <p14:creationId xmlns:p14="http://schemas.microsoft.com/office/powerpoint/2010/main" val="76400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8EC52-AAA4-4C12-9328-9B612B2EFA5A}"/>
              </a:ext>
            </a:extLst>
          </p:cNvPr>
          <p:cNvSpPr>
            <a:spLocks noGrp="1"/>
          </p:cNvSpPr>
          <p:nvPr>
            <p:ph type="title"/>
          </p:nvPr>
        </p:nvSpPr>
        <p:spPr>
          <a:xfrm>
            <a:off x="1277650" y="365125"/>
            <a:ext cx="10046043" cy="1325563"/>
          </a:xfrm>
        </p:spPr>
        <p:txBody>
          <a:bodyPr wrap="square" anchor="b">
            <a:normAutofit/>
          </a:bodyPr>
          <a:lstStyle/>
          <a:p>
            <a:pPr algn="ctr"/>
            <a:r>
              <a:rPr lang="en-US" dirty="0">
                <a:effectLst/>
              </a:rPr>
              <a:t>Online teaching strategies </a:t>
            </a:r>
            <a:br>
              <a:rPr lang="en-US" dirty="0">
                <a:effectLst/>
              </a:rPr>
            </a:br>
            <a:r>
              <a:rPr lang="en-US" sz="2800" dirty="0">
                <a:effectLst/>
              </a:rPr>
              <a:t>(</a:t>
            </a:r>
            <a:r>
              <a:rPr lang="en-US" sz="2800" dirty="0"/>
              <a:t>c</a:t>
            </a:r>
            <a:r>
              <a:rPr lang="en-US" sz="2800" dirty="0">
                <a:effectLst/>
              </a:rPr>
              <a:t>urriculum </a:t>
            </a:r>
            <a:r>
              <a:rPr lang="en-US" sz="2800" dirty="0"/>
              <a:t>d</a:t>
            </a:r>
            <a:r>
              <a:rPr lang="en-US" sz="2800" dirty="0">
                <a:effectLst/>
              </a:rPr>
              <a:t>evelopment)</a:t>
            </a:r>
            <a:endParaRPr lang="en-US" sz="2800" dirty="0"/>
          </a:p>
        </p:txBody>
      </p:sp>
      <p:pic>
        <p:nvPicPr>
          <p:cNvPr id="6" name="Content Placeholder 5">
            <a:extLst>
              <a:ext uri="{FF2B5EF4-FFF2-40B4-BE49-F238E27FC236}">
                <a16:creationId xmlns:a16="http://schemas.microsoft.com/office/drawing/2014/main" id="{100D839E-D3ED-4D60-88BC-D67E75A8D8C0}"/>
              </a:ext>
            </a:extLst>
          </p:cNvPr>
          <p:cNvPicPr>
            <a:picLocks noGrp="1" noChangeAspect="1"/>
          </p:cNvPicPr>
          <p:nvPr>
            <p:ph sz="half" idx="2"/>
          </p:nvPr>
        </p:nvPicPr>
        <p:blipFill>
          <a:blip r:embed="rId3"/>
          <a:srcRect/>
          <a:stretch/>
        </p:blipFill>
        <p:spPr>
          <a:xfrm>
            <a:off x="1277648" y="2289167"/>
            <a:ext cx="4922537" cy="2604831"/>
          </a:xfrm>
          <a:noFill/>
        </p:spPr>
      </p:pic>
      <p:pic>
        <p:nvPicPr>
          <p:cNvPr id="8" name="Content Placeholder 7">
            <a:extLst>
              <a:ext uri="{FF2B5EF4-FFF2-40B4-BE49-F238E27FC236}">
                <a16:creationId xmlns:a16="http://schemas.microsoft.com/office/drawing/2014/main" id="{890F09FB-AEBA-460F-8104-28D111C016FC}"/>
              </a:ext>
            </a:extLst>
          </p:cNvPr>
          <p:cNvPicPr>
            <a:picLocks noGrp="1" noChangeAspect="1"/>
          </p:cNvPicPr>
          <p:nvPr>
            <p:ph sz="quarter" idx="4"/>
          </p:nvPr>
        </p:nvPicPr>
        <p:blipFill>
          <a:blip r:embed="rId4"/>
          <a:srcRect/>
          <a:stretch/>
        </p:blipFill>
        <p:spPr>
          <a:xfrm>
            <a:off x="6528190" y="2422988"/>
            <a:ext cx="4669644" cy="2471010"/>
          </a:xfrm>
        </p:spPr>
      </p:pic>
      <p:sp>
        <p:nvSpPr>
          <p:cNvPr id="4" name="Slide Number Placeholder 3">
            <a:extLst>
              <a:ext uri="{FF2B5EF4-FFF2-40B4-BE49-F238E27FC236}">
                <a16:creationId xmlns:a16="http://schemas.microsoft.com/office/drawing/2014/main" id="{B305854E-2227-48B0-A815-DD49C93F7D89}"/>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21</a:t>
            </a:fld>
            <a:endParaRPr lang="en-US"/>
          </a:p>
        </p:txBody>
      </p:sp>
      <p:sp>
        <p:nvSpPr>
          <p:cNvPr id="12" name="TextBox 11">
            <a:extLst>
              <a:ext uri="{FF2B5EF4-FFF2-40B4-BE49-F238E27FC236}">
                <a16:creationId xmlns:a16="http://schemas.microsoft.com/office/drawing/2014/main" id="{AE58FC4A-1CF7-49A0-90BE-9C4D8A0A0DF3}"/>
              </a:ext>
            </a:extLst>
          </p:cNvPr>
          <p:cNvSpPr txBox="1"/>
          <p:nvPr/>
        </p:nvSpPr>
        <p:spPr>
          <a:xfrm>
            <a:off x="1475613" y="5492477"/>
            <a:ext cx="4526609" cy="646331"/>
          </a:xfrm>
          <a:prstGeom prst="rect">
            <a:avLst/>
          </a:prstGeom>
          <a:noFill/>
        </p:spPr>
        <p:txBody>
          <a:bodyPr wrap="square">
            <a:spAutoFit/>
          </a:bodyPr>
          <a:lstStyle/>
          <a:p>
            <a:r>
              <a:rPr lang="en-US" dirty="0"/>
              <a:t>Integrating Social Media or establishing student groups in your curriculum</a:t>
            </a:r>
          </a:p>
        </p:txBody>
      </p:sp>
      <p:sp>
        <p:nvSpPr>
          <p:cNvPr id="13" name="TextBox 12">
            <a:extLst>
              <a:ext uri="{FF2B5EF4-FFF2-40B4-BE49-F238E27FC236}">
                <a16:creationId xmlns:a16="http://schemas.microsoft.com/office/drawing/2014/main" id="{C0A56538-D3AA-483F-AC55-197B00F13109}"/>
              </a:ext>
            </a:extLst>
          </p:cNvPr>
          <p:cNvSpPr txBox="1"/>
          <p:nvPr/>
        </p:nvSpPr>
        <p:spPr>
          <a:xfrm>
            <a:off x="6528190" y="5512708"/>
            <a:ext cx="4669644" cy="646331"/>
          </a:xfrm>
          <a:prstGeom prst="rect">
            <a:avLst/>
          </a:prstGeom>
          <a:noFill/>
        </p:spPr>
        <p:txBody>
          <a:bodyPr wrap="square">
            <a:spAutoFit/>
          </a:bodyPr>
          <a:lstStyle/>
          <a:p>
            <a:r>
              <a:rPr lang="en-US" dirty="0"/>
              <a:t>Engage in Active Learning strategies using industry specific resources</a:t>
            </a:r>
          </a:p>
        </p:txBody>
      </p:sp>
    </p:spTree>
    <p:extLst>
      <p:ext uri="{BB962C8B-B14F-4D97-AF65-F5344CB8AC3E}">
        <p14:creationId xmlns:p14="http://schemas.microsoft.com/office/powerpoint/2010/main" val="1688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67D5D-2170-421A-91E1-24A3FF0D32BC}"/>
              </a:ext>
            </a:extLst>
          </p:cNvPr>
          <p:cNvSpPr>
            <a:spLocks noGrp="1"/>
          </p:cNvSpPr>
          <p:nvPr>
            <p:ph type="title"/>
          </p:nvPr>
        </p:nvSpPr>
        <p:spPr>
          <a:xfrm>
            <a:off x="1277650" y="365125"/>
            <a:ext cx="10046043" cy="1325563"/>
          </a:xfrm>
        </p:spPr>
        <p:txBody>
          <a:bodyPr wrap="square" anchor="b">
            <a:normAutofit/>
          </a:bodyPr>
          <a:lstStyle/>
          <a:p>
            <a:r>
              <a:rPr lang="en-US" dirty="0">
                <a:effectLst/>
              </a:rPr>
              <a:t>Collaboration W</a:t>
            </a:r>
            <a:r>
              <a:rPr lang="en-US" dirty="0"/>
              <a:t>ith Your Campus/District</a:t>
            </a:r>
          </a:p>
        </p:txBody>
      </p:sp>
      <p:pic>
        <p:nvPicPr>
          <p:cNvPr id="6" name="Content Placeholder 5" descr="A picture containing text, person, screenshot&#10;&#10;Description automatically generated">
            <a:extLst>
              <a:ext uri="{FF2B5EF4-FFF2-40B4-BE49-F238E27FC236}">
                <a16:creationId xmlns:a16="http://schemas.microsoft.com/office/drawing/2014/main" id="{04237C59-407F-42BD-AD1D-C5F7A0395772}"/>
              </a:ext>
            </a:extLst>
          </p:cNvPr>
          <p:cNvPicPr>
            <a:picLocks noGrp="1" noChangeAspect="1"/>
          </p:cNvPicPr>
          <p:nvPr>
            <p:ph sz="half" idx="2"/>
          </p:nvPr>
        </p:nvPicPr>
        <p:blipFill>
          <a:blip r:embed="rId3"/>
          <a:stretch>
            <a:fillRect/>
          </a:stretch>
        </p:blipFill>
        <p:spPr>
          <a:xfrm>
            <a:off x="1277650" y="2198366"/>
            <a:ext cx="4922537" cy="2461268"/>
          </a:xfrm>
          <a:noFill/>
        </p:spPr>
      </p:pic>
      <p:pic>
        <p:nvPicPr>
          <p:cNvPr id="8" name="Content Placeholder 7" descr="A picture containing text, screenshot, person, working&#10;&#10;Description automatically generated">
            <a:extLst>
              <a:ext uri="{FF2B5EF4-FFF2-40B4-BE49-F238E27FC236}">
                <a16:creationId xmlns:a16="http://schemas.microsoft.com/office/drawing/2014/main" id="{6F94EF86-6453-483C-9180-F5E323186B61}"/>
              </a:ext>
            </a:extLst>
          </p:cNvPr>
          <p:cNvPicPr>
            <a:picLocks noGrp="1" noChangeAspect="1"/>
          </p:cNvPicPr>
          <p:nvPr>
            <p:ph sz="quarter" idx="4"/>
          </p:nvPr>
        </p:nvPicPr>
        <p:blipFill>
          <a:blip r:embed="rId4"/>
          <a:stretch>
            <a:fillRect/>
          </a:stretch>
        </p:blipFill>
        <p:spPr>
          <a:xfrm>
            <a:off x="6403975" y="2198366"/>
            <a:ext cx="4949825" cy="2619271"/>
          </a:xfrm>
        </p:spPr>
      </p:pic>
      <p:sp>
        <p:nvSpPr>
          <p:cNvPr id="4" name="Slide Number Placeholder 3">
            <a:extLst>
              <a:ext uri="{FF2B5EF4-FFF2-40B4-BE49-F238E27FC236}">
                <a16:creationId xmlns:a16="http://schemas.microsoft.com/office/drawing/2014/main" id="{041E2D72-23E0-4E2C-B5DE-D21F89BC72B6}"/>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22</a:t>
            </a:fld>
            <a:endParaRPr lang="en-US"/>
          </a:p>
        </p:txBody>
      </p:sp>
      <p:sp>
        <p:nvSpPr>
          <p:cNvPr id="9" name="TextBox 8">
            <a:extLst>
              <a:ext uri="{FF2B5EF4-FFF2-40B4-BE49-F238E27FC236}">
                <a16:creationId xmlns:a16="http://schemas.microsoft.com/office/drawing/2014/main" id="{CF520F36-33E3-4357-B385-46E86FD02EDC}"/>
              </a:ext>
            </a:extLst>
          </p:cNvPr>
          <p:cNvSpPr txBox="1"/>
          <p:nvPr/>
        </p:nvSpPr>
        <p:spPr>
          <a:xfrm>
            <a:off x="6403975" y="5136444"/>
            <a:ext cx="4546247" cy="646331"/>
          </a:xfrm>
          <a:prstGeom prst="rect">
            <a:avLst/>
          </a:prstGeom>
          <a:noFill/>
        </p:spPr>
        <p:txBody>
          <a:bodyPr wrap="square" rtlCol="0">
            <a:spAutoFit/>
          </a:bodyPr>
          <a:lstStyle/>
          <a:p>
            <a:r>
              <a:rPr lang="en-US" dirty="0"/>
              <a:t>Elicit support from your Dean or administrator to think outside the box  </a:t>
            </a:r>
          </a:p>
        </p:txBody>
      </p:sp>
      <p:sp>
        <p:nvSpPr>
          <p:cNvPr id="12" name="TextBox 11">
            <a:extLst>
              <a:ext uri="{FF2B5EF4-FFF2-40B4-BE49-F238E27FC236}">
                <a16:creationId xmlns:a16="http://schemas.microsoft.com/office/drawing/2014/main" id="{599054BB-6B3C-4E85-9302-E6FDF6659A9C}"/>
              </a:ext>
            </a:extLst>
          </p:cNvPr>
          <p:cNvSpPr txBox="1"/>
          <p:nvPr/>
        </p:nvSpPr>
        <p:spPr>
          <a:xfrm>
            <a:off x="1549753" y="5136443"/>
            <a:ext cx="4546247" cy="646331"/>
          </a:xfrm>
          <a:prstGeom prst="rect">
            <a:avLst/>
          </a:prstGeom>
          <a:noFill/>
        </p:spPr>
        <p:txBody>
          <a:bodyPr wrap="square" rtlCol="0">
            <a:spAutoFit/>
          </a:bodyPr>
          <a:lstStyle/>
          <a:p>
            <a:r>
              <a:rPr lang="en-US" dirty="0"/>
              <a:t>Don’t go it alone - partner and share ideas with colleagues</a:t>
            </a:r>
          </a:p>
        </p:txBody>
      </p:sp>
    </p:spTree>
    <p:extLst>
      <p:ext uri="{BB962C8B-B14F-4D97-AF65-F5344CB8AC3E}">
        <p14:creationId xmlns:p14="http://schemas.microsoft.com/office/powerpoint/2010/main" val="2138312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C1CE-DFF1-4B94-80E9-50E20DF8A4A4}"/>
              </a:ext>
            </a:extLst>
          </p:cNvPr>
          <p:cNvSpPr>
            <a:spLocks noGrp="1"/>
          </p:cNvSpPr>
          <p:nvPr>
            <p:ph type="title"/>
          </p:nvPr>
        </p:nvSpPr>
        <p:spPr>
          <a:xfrm>
            <a:off x="1277650" y="365125"/>
            <a:ext cx="10046043" cy="1325563"/>
          </a:xfrm>
        </p:spPr>
        <p:txBody>
          <a:bodyPr wrap="square" anchor="b">
            <a:normAutofit/>
          </a:bodyPr>
          <a:lstStyle/>
          <a:p>
            <a:pPr algn="ctr"/>
            <a:r>
              <a:rPr lang="en-US" dirty="0">
                <a:effectLst/>
              </a:rPr>
              <a:t>Get Involved Stay Informed</a:t>
            </a:r>
            <a:endParaRPr lang="en-US" dirty="0"/>
          </a:p>
        </p:txBody>
      </p:sp>
      <p:pic>
        <p:nvPicPr>
          <p:cNvPr id="6" name="Content Placeholder 5" descr="Graphical user interface, text, application&#10;&#10;Description automatically generated">
            <a:extLst>
              <a:ext uri="{FF2B5EF4-FFF2-40B4-BE49-F238E27FC236}">
                <a16:creationId xmlns:a16="http://schemas.microsoft.com/office/drawing/2014/main" id="{C8A7EEDF-7006-4521-8056-8A65FF948067}"/>
              </a:ext>
            </a:extLst>
          </p:cNvPr>
          <p:cNvPicPr>
            <a:picLocks noGrp="1" noChangeAspect="1"/>
          </p:cNvPicPr>
          <p:nvPr>
            <p:ph sz="half" idx="2"/>
          </p:nvPr>
        </p:nvPicPr>
        <p:blipFill>
          <a:blip r:embed="rId2"/>
          <a:stretch>
            <a:fillRect/>
          </a:stretch>
        </p:blipFill>
        <p:spPr>
          <a:xfrm>
            <a:off x="1277650" y="2221878"/>
            <a:ext cx="4922537" cy="3544226"/>
          </a:xfrm>
          <a:noFill/>
        </p:spPr>
      </p:pic>
      <p:pic>
        <p:nvPicPr>
          <p:cNvPr id="8" name="Content Placeholder 7" descr="Graphical user interface, application&#10;&#10;Description automatically generated">
            <a:extLst>
              <a:ext uri="{FF2B5EF4-FFF2-40B4-BE49-F238E27FC236}">
                <a16:creationId xmlns:a16="http://schemas.microsoft.com/office/drawing/2014/main" id="{22C0D25F-BC2B-4DF3-9A36-3EC2B48606A2}"/>
              </a:ext>
            </a:extLst>
          </p:cNvPr>
          <p:cNvPicPr>
            <a:picLocks noGrp="1" noChangeAspect="1"/>
          </p:cNvPicPr>
          <p:nvPr>
            <p:ph sz="quarter" idx="4"/>
          </p:nvPr>
        </p:nvPicPr>
        <p:blipFill>
          <a:blip r:embed="rId3"/>
          <a:stretch>
            <a:fillRect/>
          </a:stretch>
        </p:blipFill>
        <p:spPr>
          <a:xfrm>
            <a:off x="6388100" y="2684515"/>
            <a:ext cx="4949825" cy="2619271"/>
          </a:xfrm>
        </p:spPr>
      </p:pic>
      <p:sp>
        <p:nvSpPr>
          <p:cNvPr id="4" name="Slide Number Placeholder 3">
            <a:extLst>
              <a:ext uri="{FF2B5EF4-FFF2-40B4-BE49-F238E27FC236}">
                <a16:creationId xmlns:a16="http://schemas.microsoft.com/office/drawing/2014/main" id="{1C9D875A-3EEF-4B8A-996F-699D25FC1634}"/>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23</a:t>
            </a:fld>
            <a:endParaRPr lang="en-US"/>
          </a:p>
        </p:txBody>
      </p:sp>
      <p:sp>
        <p:nvSpPr>
          <p:cNvPr id="9" name="TextBox 8">
            <a:extLst>
              <a:ext uri="{FF2B5EF4-FFF2-40B4-BE49-F238E27FC236}">
                <a16:creationId xmlns:a16="http://schemas.microsoft.com/office/drawing/2014/main" id="{DA05B9E5-D635-4508-B94C-50CB42092106}"/>
              </a:ext>
            </a:extLst>
          </p:cNvPr>
          <p:cNvSpPr txBox="1"/>
          <p:nvPr/>
        </p:nvSpPr>
        <p:spPr>
          <a:xfrm>
            <a:off x="6468533" y="5565422"/>
            <a:ext cx="4278489" cy="923330"/>
          </a:xfrm>
          <a:prstGeom prst="rect">
            <a:avLst/>
          </a:prstGeom>
          <a:noFill/>
        </p:spPr>
        <p:txBody>
          <a:bodyPr wrap="square" rtlCol="0">
            <a:spAutoFit/>
          </a:bodyPr>
          <a:lstStyle/>
          <a:p>
            <a:r>
              <a:rPr lang="en-US" dirty="0"/>
              <a:t>Baccc.net</a:t>
            </a:r>
          </a:p>
          <a:p>
            <a:endParaRPr lang="en-US" dirty="0"/>
          </a:p>
          <a:p>
            <a:endParaRPr lang="en-US" dirty="0"/>
          </a:p>
        </p:txBody>
      </p:sp>
      <p:sp>
        <p:nvSpPr>
          <p:cNvPr id="12" name="TextBox 11">
            <a:extLst>
              <a:ext uri="{FF2B5EF4-FFF2-40B4-BE49-F238E27FC236}">
                <a16:creationId xmlns:a16="http://schemas.microsoft.com/office/drawing/2014/main" id="{950249FE-E953-435D-8F27-0085979ECB27}"/>
              </a:ext>
            </a:extLst>
          </p:cNvPr>
          <p:cNvSpPr txBox="1"/>
          <p:nvPr/>
        </p:nvSpPr>
        <p:spPr>
          <a:xfrm>
            <a:off x="1444979" y="5778098"/>
            <a:ext cx="4278489" cy="646331"/>
          </a:xfrm>
          <a:prstGeom prst="rect">
            <a:avLst/>
          </a:prstGeom>
          <a:noFill/>
        </p:spPr>
        <p:txBody>
          <a:bodyPr wrap="square" rtlCol="0">
            <a:spAutoFit/>
          </a:bodyPr>
          <a:lstStyle/>
          <a:p>
            <a:r>
              <a:rPr lang="en-US"/>
              <a:t>https://asccc.org/content/faculty-application-statewide-service</a:t>
            </a:r>
            <a:endParaRPr lang="en-US" dirty="0"/>
          </a:p>
        </p:txBody>
      </p:sp>
    </p:spTree>
    <p:extLst>
      <p:ext uri="{BB962C8B-B14F-4D97-AF65-F5344CB8AC3E}">
        <p14:creationId xmlns:p14="http://schemas.microsoft.com/office/powerpoint/2010/main" val="3724264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13263"/>
            <a:ext cx="11493500" cy="2171700"/>
          </a:xfrm>
        </p:spPr>
        <p:txBody>
          <a:bodyPr>
            <a:noAutofit/>
          </a:bodyPr>
          <a:lstStyle/>
          <a:p>
            <a:pPr lvl="0">
              <a:lnSpc>
                <a:spcPct val="100000"/>
              </a:lnSpc>
            </a:pPr>
            <a:r>
              <a:rPr lang="en-US" sz="5400" dirty="0"/>
              <a:t>Community Discussions</a:t>
            </a:r>
          </a:p>
        </p:txBody>
      </p:sp>
    </p:spTree>
    <p:extLst>
      <p:ext uri="{BB962C8B-B14F-4D97-AF65-F5344CB8AC3E}">
        <p14:creationId xmlns:p14="http://schemas.microsoft.com/office/powerpoint/2010/main" val="213723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0A30-668F-449C-98D8-2E941F2F4534}"/>
              </a:ext>
            </a:extLst>
          </p:cNvPr>
          <p:cNvSpPr>
            <a:spLocks noGrp="1"/>
          </p:cNvSpPr>
          <p:nvPr>
            <p:ph type="title"/>
          </p:nvPr>
        </p:nvSpPr>
        <p:spPr/>
        <p:txBody>
          <a:bodyPr>
            <a:normAutofit/>
          </a:bodyPr>
          <a:lstStyle/>
          <a:p>
            <a:r>
              <a:rPr lang="en-US" sz="5400" dirty="0"/>
              <a:t>Further Information and Support</a:t>
            </a:r>
          </a:p>
        </p:txBody>
      </p:sp>
      <p:sp>
        <p:nvSpPr>
          <p:cNvPr id="3" name="Content Placeholder 2">
            <a:extLst>
              <a:ext uri="{FF2B5EF4-FFF2-40B4-BE49-F238E27FC236}">
                <a16:creationId xmlns:a16="http://schemas.microsoft.com/office/drawing/2014/main" id="{5F0818FB-64E4-4829-BD6D-A8363459016B}"/>
              </a:ext>
            </a:extLst>
          </p:cNvPr>
          <p:cNvSpPr>
            <a:spLocks noGrp="1"/>
          </p:cNvSpPr>
          <p:nvPr>
            <p:ph idx="1"/>
          </p:nvPr>
        </p:nvSpPr>
        <p:spPr>
          <a:xfrm>
            <a:off x="829994" y="2662569"/>
            <a:ext cx="10523806" cy="1238872"/>
          </a:xfrm>
        </p:spPr>
        <p:txBody>
          <a:bodyPr/>
          <a:lstStyle/>
          <a:p>
            <a:pPr algn="ctr"/>
            <a:endParaRPr lang="en-US" sz="3200" dirty="0"/>
          </a:p>
          <a:p>
            <a:pPr algn="ctr"/>
            <a:r>
              <a:rPr lang="en-US" sz="3200" dirty="0"/>
              <a:t>Email </a:t>
            </a:r>
            <a:r>
              <a:rPr lang="en-US" sz="3200" u="sng" dirty="0">
                <a:solidFill>
                  <a:schemeClr val="hlink"/>
                </a:solidFill>
                <a:hlinkClick r:id="rId2"/>
              </a:rPr>
              <a:t>info@asccc.org</a:t>
            </a:r>
            <a:endParaRPr lang="en-US" sz="3200" u="sng" dirty="0">
              <a:solidFill>
                <a:schemeClr val="hlink"/>
              </a:solidFill>
            </a:endParaRPr>
          </a:p>
          <a:p>
            <a:endParaRPr lang="en-US" dirty="0"/>
          </a:p>
          <a:p>
            <a:endParaRPr lang="en-US" dirty="0"/>
          </a:p>
        </p:txBody>
      </p:sp>
      <p:sp>
        <p:nvSpPr>
          <p:cNvPr id="4" name="Slide Number Placeholder 3">
            <a:extLst>
              <a:ext uri="{FF2B5EF4-FFF2-40B4-BE49-F238E27FC236}">
                <a16:creationId xmlns:a16="http://schemas.microsoft.com/office/drawing/2014/main" id="{FD8D122D-744A-40A3-9FB4-3B0A0E5E41C2}"/>
              </a:ext>
            </a:extLst>
          </p:cNvPr>
          <p:cNvSpPr>
            <a:spLocks noGrp="1"/>
          </p:cNvSpPr>
          <p:nvPr>
            <p:ph type="sldNum" sz="quarter" idx="10"/>
          </p:nvPr>
        </p:nvSpPr>
        <p:spPr/>
        <p:txBody>
          <a:bodyPr/>
          <a:lstStyle/>
          <a:p>
            <a:pPr>
              <a:defRPr/>
            </a:pPr>
            <a:fld id="{6816004B-AEE5-9547-AC9B-0D5C79C3D978}" type="slidenum">
              <a:rPr lang="en-US" smtClean="0"/>
              <a:pPr>
                <a:defRPr/>
              </a:pPr>
              <a:t>25</a:t>
            </a:fld>
            <a:endParaRPr lang="en-US" dirty="0"/>
          </a:p>
        </p:txBody>
      </p:sp>
    </p:spTree>
    <p:extLst>
      <p:ext uri="{BB962C8B-B14F-4D97-AF65-F5344CB8AC3E}">
        <p14:creationId xmlns:p14="http://schemas.microsoft.com/office/powerpoint/2010/main" val="978208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Session Description </a:t>
            </a:r>
            <a:br>
              <a:rPr lang="en-US" dirty="0"/>
            </a:br>
            <a:endParaRPr lang="en-US" dirty="0"/>
          </a:p>
        </p:txBody>
      </p:sp>
      <p:sp>
        <p:nvSpPr>
          <p:cNvPr id="3" name="Content Placeholder 2">
            <a:extLst>
              <a:ext uri="{FF2B5EF4-FFF2-40B4-BE49-F238E27FC236}">
                <a16:creationId xmlns:a16="http://schemas.microsoft.com/office/drawing/2014/main" id="{7B68D5F4-3937-4CA1-9592-276B75D5EAB7}"/>
              </a:ext>
            </a:extLst>
          </p:cNvPr>
          <p:cNvSpPr>
            <a:spLocks noGrp="1"/>
          </p:cNvSpPr>
          <p:nvPr>
            <p:ph idx="1"/>
          </p:nvPr>
        </p:nvSpPr>
        <p:spPr/>
        <p:txBody>
          <a:bodyPr/>
          <a:lstStyle/>
          <a:p>
            <a:pPr marL="101600" marR="101600" lvl="0" indent="0" algn="l" rtl="0">
              <a:lnSpc>
                <a:spcPct val="97500"/>
              </a:lnSpc>
              <a:spcBef>
                <a:spcPts val="0"/>
              </a:spcBef>
              <a:spcAft>
                <a:spcPts val="0"/>
              </a:spcAft>
              <a:buClr>
                <a:schemeClr val="dk1"/>
              </a:buClr>
              <a:buSzPts val="1100"/>
              <a:buFont typeface="Arial"/>
              <a:buNone/>
            </a:pPr>
            <a:r>
              <a:rPr lang="en-US" dirty="0">
                <a:solidFill>
                  <a:srgbClr val="777777"/>
                </a:solidFill>
                <a:highlight>
                  <a:srgbClr val="FFFFFF"/>
                </a:highlight>
                <a:latin typeface="Roboto"/>
                <a:ea typeface="Roboto"/>
                <a:cs typeface="Roboto"/>
                <a:sym typeface="Roboto"/>
              </a:rPr>
              <a:t>California is witnessing a seismic shift throughout all sectors of the economy. Community colleges will ​continue to play a ​significant role in preparing our current and future workforce to navigate the changing landscape. These changes will require an adaptive approach to student preparedness. ​Part-time faculty play a unique role as industry experts. Join us for in an engaging conversation on Career and Technical Education, looking at the role that ASCCC, industry partners, advisory committees, and regional consortiums ​play in promoting ​career preparation opportunities for student success.</a:t>
            </a:r>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358107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581-8B32-415C-9377-59F28B133D70}"/>
              </a:ext>
            </a:extLst>
          </p:cNvPr>
          <p:cNvSpPr>
            <a:spLocks noGrp="1"/>
          </p:cNvSpPr>
          <p:nvPr>
            <p:ph type="title"/>
          </p:nvPr>
        </p:nvSpPr>
        <p:spPr>
          <a:xfrm>
            <a:off x="1277650" y="365125"/>
            <a:ext cx="10046043" cy="1325563"/>
          </a:xfrm>
        </p:spPr>
        <p:txBody>
          <a:bodyPr wrap="square" anchor="b">
            <a:normAutofit/>
          </a:bodyPr>
          <a:lstStyle/>
          <a:p>
            <a:r>
              <a:rPr lang="en" dirty="0"/>
              <a:t>Session Agenda/Objectives</a:t>
            </a:r>
            <a:endParaRPr lang="en-US" dirty="0"/>
          </a:p>
        </p:txBody>
      </p:sp>
      <p:sp>
        <p:nvSpPr>
          <p:cNvPr id="4" name="Slide Number Placeholder 3">
            <a:extLst>
              <a:ext uri="{FF2B5EF4-FFF2-40B4-BE49-F238E27FC236}">
                <a16:creationId xmlns:a16="http://schemas.microsoft.com/office/drawing/2014/main" id="{C7147D15-C571-4D2E-B54D-E0EB9367E0D8}"/>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4</a:t>
            </a:fld>
            <a:endParaRPr lang="en-US"/>
          </a:p>
        </p:txBody>
      </p:sp>
      <p:graphicFrame>
        <p:nvGraphicFramePr>
          <p:cNvPr id="10" name="Content Placeholder 2">
            <a:extLst>
              <a:ext uri="{FF2B5EF4-FFF2-40B4-BE49-F238E27FC236}">
                <a16:creationId xmlns:a16="http://schemas.microsoft.com/office/drawing/2014/main" id="{B9765E54-648A-4C30-BCC5-BD4B7057541C}"/>
              </a:ext>
            </a:extLst>
          </p:cNvPr>
          <p:cNvGraphicFramePr>
            <a:graphicFrameLocks noGrp="1"/>
          </p:cNvGraphicFramePr>
          <p:nvPr>
            <p:ph sz="half" idx="1"/>
            <p:extLst>
              <p:ext uri="{D42A27DB-BD31-4B8C-83A1-F6EECF244321}">
                <p14:modId xmlns:p14="http://schemas.microsoft.com/office/powerpoint/2010/main" val="3085918267"/>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144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68A6D-B78C-4E50-860C-EFA6F401F426}"/>
              </a:ext>
            </a:extLst>
          </p:cNvPr>
          <p:cNvSpPr>
            <a:spLocks noGrp="1"/>
          </p:cNvSpPr>
          <p:nvPr>
            <p:ph type="title"/>
          </p:nvPr>
        </p:nvSpPr>
        <p:spPr>
          <a:xfrm>
            <a:off x="2560319" y="403412"/>
            <a:ext cx="8793479" cy="1685768"/>
          </a:xfrm>
        </p:spPr>
        <p:txBody>
          <a:bodyPr wrap="square" anchor="b">
            <a:normAutofit/>
          </a:bodyPr>
          <a:lstStyle/>
          <a:p>
            <a:r>
              <a:rPr lang="en-US" dirty="0"/>
              <a:t>Questions: Use the </a:t>
            </a:r>
            <a:r>
              <a:rPr lang="en-US" dirty="0" err="1"/>
              <a:t>Pathable</a:t>
            </a:r>
            <a:r>
              <a:rPr lang="en-US" dirty="0"/>
              <a:t> platform CHAT box</a:t>
            </a:r>
          </a:p>
        </p:txBody>
      </p:sp>
      <p:pic>
        <p:nvPicPr>
          <p:cNvPr id="5" name="Content Placeholder 4">
            <a:extLst>
              <a:ext uri="{FF2B5EF4-FFF2-40B4-BE49-F238E27FC236}">
                <a16:creationId xmlns:a16="http://schemas.microsoft.com/office/drawing/2014/main" id="{748C33BD-0402-4699-99BB-9E7DA78EF962}"/>
              </a:ext>
            </a:extLst>
          </p:cNvPr>
          <p:cNvPicPr>
            <a:picLocks noGrp="1" noChangeAspect="1"/>
          </p:cNvPicPr>
          <p:nvPr>
            <p:ph idx="1"/>
          </p:nvPr>
        </p:nvPicPr>
        <p:blipFill>
          <a:blip r:embed="rId2"/>
          <a:stretch>
            <a:fillRect/>
          </a:stretch>
        </p:blipFill>
        <p:spPr>
          <a:xfrm>
            <a:off x="2947035" y="2662568"/>
            <a:ext cx="6289723" cy="3569419"/>
          </a:xfrm>
          <a:prstGeom prst="rect">
            <a:avLst/>
          </a:prstGeom>
          <a:noFill/>
        </p:spPr>
      </p:pic>
      <p:sp>
        <p:nvSpPr>
          <p:cNvPr id="4" name="Slide Number Placeholder 3">
            <a:extLst>
              <a:ext uri="{FF2B5EF4-FFF2-40B4-BE49-F238E27FC236}">
                <a16:creationId xmlns:a16="http://schemas.microsoft.com/office/drawing/2014/main" id="{C6445E6D-E033-481B-A0D9-5CFAE4458A1A}"/>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CA86D19C-58E4-0C4B-866F-351E2232D695}" type="slidenum">
              <a:rPr lang="en-US" smtClean="0"/>
              <a:pPr>
                <a:spcAft>
                  <a:spcPts val="600"/>
                </a:spcAft>
                <a:defRPr/>
              </a:pPr>
              <a:t>5</a:t>
            </a:fld>
            <a:endParaRPr lang="en-US"/>
          </a:p>
        </p:txBody>
      </p:sp>
    </p:spTree>
    <p:extLst>
      <p:ext uri="{BB962C8B-B14F-4D97-AF65-F5344CB8AC3E}">
        <p14:creationId xmlns:p14="http://schemas.microsoft.com/office/powerpoint/2010/main" val="355123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4C3B2-375B-1D43-9B4F-A8EF3030DF71}"/>
              </a:ext>
            </a:extLst>
          </p:cNvPr>
          <p:cNvSpPr>
            <a:spLocks noGrp="1"/>
          </p:cNvSpPr>
          <p:nvPr>
            <p:ph type="title"/>
          </p:nvPr>
        </p:nvSpPr>
        <p:spPr/>
        <p:txBody>
          <a:bodyPr/>
          <a:lstStyle/>
          <a:p>
            <a:r>
              <a:rPr lang="en-US" dirty="0"/>
              <a:t>Regional Advisors and CTE  Programs </a:t>
            </a:r>
          </a:p>
        </p:txBody>
      </p:sp>
      <p:sp>
        <p:nvSpPr>
          <p:cNvPr id="3" name="Content Placeholder 2">
            <a:extLst>
              <a:ext uri="{FF2B5EF4-FFF2-40B4-BE49-F238E27FC236}">
                <a16:creationId xmlns:a16="http://schemas.microsoft.com/office/drawing/2014/main" id="{B5FBE578-BFA4-3D4B-A611-664C6EFF1B54}"/>
              </a:ext>
            </a:extLst>
          </p:cNvPr>
          <p:cNvSpPr>
            <a:spLocks noGrp="1"/>
          </p:cNvSpPr>
          <p:nvPr>
            <p:ph idx="1"/>
          </p:nvPr>
        </p:nvSpPr>
        <p:spPr/>
        <p:txBody>
          <a:bodyPr/>
          <a:lstStyle/>
          <a:p>
            <a:pPr marL="342900" indent="-342900">
              <a:lnSpc>
                <a:spcPct val="200000"/>
              </a:lnSpc>
              <a:buFont typeface="Wingdings" pitchFamily="2" charset="2"/>
              <a:buChar char="q"/>
            </a:pPr>
            <a:r>
              <a:rPr lang="en-US" dirty="0"/>
              <a:t>Regional consortia workforce development and CTE support</a:t>
            </a:r>
          </a:p>
          <a:p>
            <a:pPr marL="342900" indent="-342900">
              <a:lnSpc>
                <a:spcPct val="200000"/>
              </a:lnSpc>
              <a:buFont typeface="Wingdings" pitchFamily="2" charset="2"/>
              <a:buChar char="q"/>
            </a:pPr>
            <a:r>
              <a:rPr lang="en-US" dirty="0">
                <a:latin typeface="+mn-lt"/>
                <a:ea typeface="Calibri" panose="020F0502020204030204" pitchFamily="34" charset="0"/>
                <a:cs typeface="Times New Roman" panose="02020603050405020304" pitchFamily="18" charset="0"/>
              </a:rPr>
              <a:t>Past, present, and future structural changes</a:t>
            </a:r>
          </a:p>
          <a:p>
            <a:pPr marL="342900" indent="-342900">
              <a:lnSpc>
                <a:spcPct val="200000"/>
              </a:lnSpc>
              <a:buFont typeface="Wingdings" pitchFamily="2" charset="2"/>
              <a:buChar char="q"/>
            </a:pPr>
            <a:r>
              <a:rPr lang="en-US" dirty="0">
                <a:latin typeface="+mn-lt"/>
                <a:ea typeface="Calibri" panose="020F0502020204030204" pitchFamily="34" charset="0"/>
                <a:cs typeface="Times New Roman" panose="02020603050405020304" pitchFamily="18" charset="0"/>
              </a:rPr>
              <a:t>Creating a CTE program and how regions assist</a:t>
            </a:r>
          </a:p>
          <a:p>
            <a:pPr marL="342900" indent="-342900">
              <a:lnSpc>
                <a:spcPct val="200000"/>
              </a:lnSpc>
              <a:buFont typeface="Wingdings" pitchFamily="2" charset="2"/>
              <a:buChar char="q"/>
            </a:pPr>
            <a:r>
              <a:rPr lang="en-US" dirty="0">
                <a:latin typeface="+mn-lt"/>
                <a:ea typeface="Calibri" panose="020F0502020204030204" pitchFamily="34" charset="0"/>
              </a:rPr>
              <a:t>Roles of regional directors in supporting and sustaining a CTE program</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53E5A42F-3B17-B64D-A3C9-0EB7C01AF35C}"/>
              </a:ext>
            </a:extLst>
          </p:cNvPr>
          <p:cNvSpPr>
            <a:spLocks noGrp="1"/>
          </p:cNvSpPr>
          <p:nvPr>
            <p:ph type="sldNum" sz="quarter" idx="10"/>
          </p:nvPr>
        </p:nvSpPr>
        <p:spPr/>
        <p:txBody>
          <a:bodyPr/>
          <a:lstStyle/>
          <a:p>
            <a:pPr>
              <a:defRPr/>
            </a:pPr>
            <a:fld id="{6816004B-AEE5-9547-AC9B-0D5C79C3D978}" type="slidenum">
              <a:rPr lang="en-US" smtClean="0"/>
              <a:pPr>
                <a:defRPr/>
              </a:pPr>
              <a:t>6</a:t>
            </a:fld>
            <a:endParaRPr lang="en-US" dirty="0"/>
          </a:p>
        </p:txBody>
      </p:sp>
    </p:spTree>
    <p:extLst>
      <p:ext uri="{BB962C8B-B14F-4D97-AF65-F5344CB8AC3E}">
        <p14:creationId xmlns:p14="http://schemas.microsoft.com/office/powerpoint/2010/main" val="186238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2C4F2A-E019-1649-8752-619BE34673DB}"/>
              </a:ext>
            </a:extLst>
          </p:cNvPr>
          <p:cNvSpPr>
            <a:spLocks noGrp="1"/>
          </p:cNvSpPr>
          <p:nvPr>
            <p:ph type="title"/>
          </p:nvPr>
        </p:nvSpPr>
        <p:spPr/>
        <p:txBody>
          <a:bodyPr>
            <a:normAutofit/>
          </a:bodyPr>
          <a:lstStyle/>
          <a:p>
            <a:r>
              <a:rPr lang="en-US" dirty="0"/>
              <a:t>Regional advisors for workforce development and career education</a:t>
            </a:r>
          </a:p>
        </p:txBody>
      </p:sp>
      <p:sp>
        <p:nvSpPr>
          <p:cNvPr id="6" name="Content Placeholder 5">
            <a:extLst>
              <a:ext uri="{FF2B5EF4-FFF2-40B4-BE49-F238E27FC236}">
                <a16:creationId xmlns:a16="http://schemas.microsoft.com/office/drawing/2014/main" id="{12699A75-1097-524C-BA3B-F96D1ECB22D7}"/>
              </a:ext>
            </a:extLst>
          </p:cNvPr>
          <p:cNvSpPr>
            <a:spLocks noGrp="1"/>
          </p:cNvSpPr>
          <p:nvPr>
            <p:ph sz="half" idx="1"/>
          </p:nvPr>
        </p:nvSpPr>
        <p:spPr/>
        <p:txBody>
          <a:bodyPr/>
          <a:lstStyle/>
          <a:p>
            <a:pPr>
              <a:lnSpc>
                <a:spcPct val="100000"/>
              </a:lnSpc>
            </a:pPr>
            <a:r>
              <a:rPr lang="en-US" dirty="0"/>
              <a:t>Regional Directors, Employer Engagement</a:t>
            </a:r>
          </a:p>
          <a:p>
            <a:pPr lvl="1">
              <a:lnSpc>
                <a:spcPct val="100000"/>
              </a:lnSpc>
            </a:pPr>
            <a:r>
              <a:rPr lang="en-US" dirty="0"/>
              <a:t>For priority industry sectors (Health, ICT-Digital Media, Business &amp; Entrepreneurship, Adv Manufacturing, Adv Transportation &amp; Logistics, Agriculture Water &amp; Environmental Tech, Energy Construction &amp; Utilities, Life Sciences, Global Trade, Retail Hospitality &amp; Tourism)</a:t>
            </a:r>
          </a:p>
          <a:p>
            <a:pPr>
              <a:lnSpc>
                <a:spcPct val="100000"/>
              </a:lnSpc>
            </a:pPr>
            <a:r>
              <a:rPr lang="en-US" dirty="0"/>
              <a:t>Regional Directors</a:t>
            </a:r>
          </a:p>
          <a:p>
            <a:pPr lvl="1">
              <a:lnSpc>
                <a:spcPct val="100000"/>
              </a:lnSpc>
            </a:pPr>
            <a:r>
              <a:rPr lang="en-US" dirty="0"/>
              <a:t>For Special Projects, Apprenticeships</a:t>
            </a:r>
          </a:p>
          <a:p>
            <a:pPr>
              <a:lnSpc>
                <a:spcPct val="100000"/>
              </a:lnSpc>
            </a:pPr>
            <a:r>
              <a:rPr lang="en-US" dirty="0"/>
              <a:t>Regional Centers of Excellence for Labor Market Research</a:t>
            </a:r>
          </a:p>
          <a:p>
            <a:pPr>
              <a:lnSpc>
                <a:spcPct val="100000"/>
              </a:lnSpc>
            </a:pPr>
            <a:r>
              <a:rPr lang="en-US" dirty="0"/>
              <a:t>K14 Technical Assistance Providers</a:t>
            </a:r>
          </a:p>
          <a:p>
            <a:pPr>
              <a:lnSpc>
                <a:spcPct val="100000"/>
              </a:lnSpc>
            </a:pPr>
            <a:r>
              <a:rPr lang="en-US" dirty="0"/>
              <a:t>Regional Coordinators Guided Pathways</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F48DE5B1-3F32-4544-97B1-F4C0465366CA}"/>
              </a:ext>
            </a:extLst>
          </p:cNvPr>
          <p:cNvSpPr>
            <a:spLocks noGrp="1"/>
          </p:cNvSpPr>
          <p:nvPr>
            <p:ph type="sldNum" sz="quarter" idx="10"/>
          </p:nvPr>
        </p:nvSpPr>
        <p:spPr/>
        <p:txBody>
          <a:bodyPr/>
          <a:lstStyle/>
          <a:p>
            <a:pPr>
              <a:defRPr/>
            </a:pPr>
            <a:fld id="{6816004B-AEE5-9547-AC9B-0D5C79C3D978}" type="slidenum">
              <a:rPr lang="en-US" smtClean="0"/>
              <a:pPr>
                <a:defRPr/>
              </a:pPr>
              <a:t>7</a:t>
            </a:fld>
            <a:endParaRPr lang="en-US" dirty="0"/>
          </a:p>
        </p:txBody>
      </p:sp>
    </p:spTree>
    <p:extLst>
      <p:ext uri="{BB962C8B-B14F-4D97-AF65-F5344CB8AC3E}">
        <p14:creationId xmlns:p14="http://schemas.microsoft.com/office/powerpoint/2010/main" val="50718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6FD9-6B4C-F540-BB42-FB25BEC90524}"/>
              </a:ext>
            </a:extLst>
          </p:cNvPr>
          <p:cNvSpPr>
            <a:spLocks noGrp="1"/>
          </p:cNvSpPr>
          <p:nvPr>
            <p:ph type="title"/>
          </p:nvPr>
        </p:nvSpPr>
        <p:spPr/>
        <p:txBody>
          <a:bodyPr/>
          <a:lstStyle/>
          <a:p>
            <a:r>
              <a:rPr lang="en-US" dirty="0"/>
              <a:t>Regional Directors…</a:t>
            </a:r>
          </a:p>
        </p:txBody>
      </p:sp>
      <p:sp>
        <p:nvSpPr>
          <p:cNvPr id="3" name="Content Placeholder 2">
            <a:extLst>
              <a:ext uri="{FF2B5EF4-FFF2-40B4-BE49-F238E27FC236}">
                <a16:creationId xmlns:a16="http://schemas.microsoft.com/office/drawing/2014/main" id="{34D56A78-1877-C64E-AB1D-67CED658EE40}"/>
              </a:ext>
            </a:extLst>
          </p:cNvPr>
          <p:cNvSpPr>
            <a:spLocks noGrp="1"/>
          </p:cNvSpPr>
          <p:nvPr>
            <p:ph sz="half" idx="1"/>
          </p:nvPr>
        </p:nvSpPr>
        <p:spPr>
          <a:xfrm>
            <a:off x="1277650" y="1798319"/>
            <a:ext cx="10058400" cy="4694555"/>
          </a:xfrm>
        </p:spPr>
        <p:txBody>
          <a:bodyPr/>
          <a:lstStyle/>
          <a:p>
            <a:r>
              <a:rPr lang="en-US" dirty="0"/>
              <a:t>Develop and coordinate regional employer/industry partnerships to</a:t>
            </a:r>
          </a:p>
          <a:p>
            <a:pPr lvl="1"/>
            <a:r>
              <a:rPr lang="en-US" dirty="0"/>
              <a:t>Provide curriculum guidance for emerging career education</a:t>
            </a:r>
          </a:p>
          <a:p>
            <a:pPr lvl="1"/>
            <a:r>
              <a:rPr lang="en-US" dirty="0"/>
              <a:t>Engage organizations that support and provide industry-recognized certifications</a:t>
            </a:r>
          </a:p>
          <a:p>
            <a:pPr lvl="1"/>
            <a:r>
              <a:rPr lang="en-US" dirty="0"/>
              <a:t>Identify student work-based learning opportunities</a:t>
            </a:r>
          </a:p>
          <a:p>
            <a:pPr lvl="1"/>
            <a:r>
              <a:rPr lang="en-US" dirty="0"/>
              <a:t>Collaborate with workforce development boards</a:t>
            </a:r>
          </a:p>
          <a:p>
            <a:pPr lvl="1"/>
            <a:r>
              <a:rPr lang="en-US" dirty="0"/>
              <a:t>Connect with community-based organizations for equity outreach</a:t>
            </a:r>
          </a:p>
          <a:p>
            <a:r>
              <a:rPr lang="en-US" dirty="0"/>
              <a:t>Augment local program advisories </a:t>
            </a:r>
          </a:p>
          <a:p>
            <a:r>
              <a:rPr lang="en-US" dirty="0"/>
              <a:t>Lead collaborative projects that</a:t>
            </a:r>
          </a:p>
          <a:p>
            <a:pPr lvl="1"/>
            <a:r>
              <a:rPr lang="en-US" dirty="0"/>
              <a:t>Respond to regional priorities</a:t>
            </a:r>
          </a:p>
          <a:p>
            <a:pPr lvl="1"/>
            <a:r>
              <a:rPr lang="en-US" dirty="0"/>
              <a:t>Leverage regional funding for common initiatives</a:t>
            </a:r>
          </a:p>
          <a:p>
            <a:r>
              <a:rPr lang="en-US" dirty="0"/>
              <a:t>Support CTE program design, development, and sustainability</a:t>
            </a:r>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29A8CA7F-6746-A84B-990A-96CFD54329CE}"/>
              </a:ext>
            </a:extLst>
          </p:cNvPr>
          <p:cNvSpPr>
            <a:spLocks noGrp="1"/>
          </p:cNvSpPr>
          <p:nvPr>
            <p:ph type="sldNum" sz="quarter" idx="10"/>
          </p:nvPr>
        </p:nvSpPr>
        <p:spPr/>
        <p:txBody>
          <a:bodyPr/>
          <a:lstStyle/>
          <a:p>
            <a:pPr>
              <a:defRPr/>
            </a:pPr>
            <a:fld id="{CA86D19C-58E4-0C4B-866F-351E2232D695}" type="slidenum">
              <a:rPr lang="en-US" smtClean="0"/>
              <a:pPr>
                <a:defRPr/>
              </a:pPr>
              <a:t>8</a:t>
            </a:fld>
            <a:endParaRPr lang="en-US" dirty="0"/>
          </a:p>
        </p:txBody>
      </p:sp>
    </p:spTree>
    <p:extLst>
      <p:ext uri="{BB962C8B-B14F-4D97-AF65-F5344CB8AC3E}">
        <p14:creationId xmlns:p14="http://schemas.microsoft.com/office/powerpoint/2010/main" val="417916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59199-0D04-6341-98E8-7831B930E338}"/>
              </a:ext>
            </a:extLst>
          </p:cNvPr>
          <p:cNvSpPr>
            <a:spLocks noGrp="1"/>
          </p:cNvSpPr>
          <p:nvPr>
            <p:ph type="title"/>
          </p:nvPr>
        </p:nvSpPr>
        <p:spPr/>
        <p:txBody>
          <a:bodyPr/>
          <a:lstStyle/>
          <a:p>
            <a:r>
              <a:rPr lang="en-US" dirty="0"/>
              <a:t>Collaborating with Regional Directors</a:t>
            </a:r>
          </a:p>
        </p:txBody>
      </p:sp>
      <p:sp>
        <p:nvSpPr>
          <p:cNvPr id="3" name="Content Placeholder 2">
            <a:extLst>
              <a:ext uri="{FF2B5EF4-FFF2-40B4-BE49-F238E27FC236}">
                <a16:creationId xmlns:a16="http://schemas.microsoft.com/office/drawing/2014/main" id="{5E1D16B8-8040-9349-93B8-EAA9B61D28A6}"/>
              </a:ext>
            </a:extLst>
          </p:cNvPr>
          <p:cNvSpPr>
            <a:spLocks noGrp="1"/>
          </p:cNvSpPr>
          <p:nvPr>
            <p:ph sz="half" idx="2"/>
          </p:nvPr>
        </p:nvSpPr>
        <p:spPr/>
        <p:txBody>
          <a:bodyPr/>
          <a:lstStyle/>
          <a:p>
            <a:r>
              <a:rPr lang="en-US" sz="2000" dirty="0"/>
              <a:t>RD benefits to the colleges for an assigned sector include:</a:t>
            </a:r>
          </a:p>
          <a:p>
            <a:pPr lvl="1"/>
            <a:r>
              <a:rPr lang="en-US" sz="2000" dirty="0"/>
              <a:t>Increased enrollment in college programs</a:t>
            </a:r>
          </a:p>
          <a:p>
            <a:pPr lvl="1"/>
            <a:r>
              <a:rPr lang="en-US" sz="2000" dirty="0"/>
              <a:t>Increased student persistence and completion</a:t>
            </a:r>
          </a:p>
          <a:p>
            <a:pPr lvl="1"/>
            <a:r>
              <a:rPr lang="en-US" sz="2000" dirty="0"/>
              <a:t>Increased student employment in living wage jobs</a:t>
            </a:r>
          </a:p>
          <a:p>
            <a:r>
              <a:rPr lang="en-US" sz="2000" dirty="0"/>
              <a:t>RD benefits to industry include:</a:t>
            </a:r>
          </a:p>
          <a:p>
            <a:pPr lvl="1"/>
            <a:r>
              <a:rPr lang="en-US" sz="2000" dirty="0"/>
              <a:t>Bridging supply/demand gaps</a:t>
            </a:r>
          </a:p>
          <a:p>
            <a:pPr lvl="1"/>
            <a:r>
              <a:rPr lang="en-US" sz="2000" dirty="0"/>
              <a:t>Enhancing the talent pipeline from colleges into the industry</a:t>
            </a:r>
          </a:p>
          <a:p>
            <a:pPr lvl="1"/>
            <a:r>
              <a:rPr lang="en-US" sz="2000" dirty="0"/>
              <a:t>Upskilling incumbent workers to meet new technological demands</a:t>
            </a:r>
          </a:p>
        </p:txBody>
      </p:sp>
      <p:pic>
        <p:nvPicPr>
          <p:cNvPr id="7" name="Content Placeholder 6" descr="A picture containing text, clipart&#10;&#10;Description automatically generated">
            <a:extLst>
              <a:ext uri="{FF2B5EF4-FFF2-40B4-BE49-F238E27FC236}">
                <a16:creationId xmlns:a16="http://schemas.microsoft.com/office/drawing/2014/main" id="{98F6AC83-35A2-2C42-8085-E08F1FCB7E2F}"/>
              </a:ext>
            </a:extLst>
          </p:cNvPr>
          <p:cNvPicPr>
            <a:picLocks noGrp="1" noChangeAspect="1"/>
          </p:cNvPicPr>
          <p:nvPr>
            <p:ph sz="quarter" idx="4"/>
          </p:nvPr>
        </p:nvPicPr>
        <p:blipFill>
          <a:blip r:embed="rId2"/>
          <a:stretch>
            <a:fillRect/>
          </a:stretch>
        </p:blipFill>
        <p:spPr>
          <a:xfrm>
            <a:off x="6835834" y="2126511"/>
            <a:ext cx="4832823" cy="3700130"/>
          </a:xfrm>
        </p:spPr>
      </p:pic>
      <p:sp>
        <p:nvSpPr>
          <p:cNvPr id="4" name="Slide Number Placeholder 3">
            <a:extLst>
              <a:ext uri="{FF2B5EF4-FFF2-40B4-BE49-F238E27FC236}">
                <a16:creationId xmlns:a16="http://schemas.microsoft.com/office/drawing/2014/main" id="{7A45493F-C888-5740-8606-0D9FEA2BF37F}"/>
              </a:ext>
            </a:extLst>
          </p:cNvPr>
          <p:cNvSpPr>
            <a:spLocks noGrp="1"/>
          </p:cNvSpPr>
          <p:nvPr>
            <p:ph type="sldNum" sz="quarter" idx="10"/>
          </p:nvPr>
        </p:nvSpPr>
        <p:spPr/>
        <p:txBody>
          <a:bodyPr/>
          <a:lstStyle/>
          <a:p>
            <a:pPr>
              <a:defRPr/>
            </a:pPr>
            <a:fld id="{CA86D19C-58E4-0C4B-866F-351E2232D695}" type="slidenum">
              <a:rPr lang="en-US" smtClean="0"/>
              <a:pPr>
                <a:defRPr/>
              </a:pPr>
              <a:t>9</a:t>
            </a:fld>
            <a:endParaRPr lang="en-US" dirty="0"/>
          </a:p>
        </p:txBody>
      </p:sp>
    </p:spTree>
    <p:extLst>
      <p:ext uri="{BB962C8B-B14F-4D97-AF65-F5344CB8AC3E}">
        <p14:creationId xmlns:p14="http://schemas.microsoft.com/office/powerpoint/2010/main" val="2381003350"/>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31DBB-575C-4CE7-A204-5BB97B189CF3}">
  <ds:schemaRefs>
    <ds:schemaRef ds:uri="http://schemas.microsoft.com/sharepoint/v3/contenttype/forms"/>
  </ds:schemaRefs>
</ds:datastoreItem>
</file>

<file path=customXml/itemProps2.xml><?xml version="1.0" encoding="utf-8"?>
<ds:datastoreItem xmlns:ds="http://schemas.openxmlformats.org/officeDocument/2006/customXml" ds:itemID="{F31A0A16-D398-4F52-81BF-0F9C001C53A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9A490E-7D81-426A-BA88-5D38B5F04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3004</TotalTime>
  <Words>2515</Words>
  <Application>Microsoft Office PowerPoint</Application>
  <PresentationFormat>Widescreen</PresentationFormat>
  <Paragraphs>279</Paragraphs>
  <Slides>25</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Lato</vt:lpstr>
      <vt:lpstr>Palatino</vt:lpstr>
      <vt:lpstr>Roboto</vt:lpstr>
      <vt:lpstr>Times New Roman</vt:lpstr>
      <vt:lpstr>Wingdings</vt:lpstr>
      <vt:lpstr>ASCCC Curriculum Inst. 2020 Theme</vt:lpstr>
      <vt:lpstr>Hot Topics in CTE and Career Pathways </vt:lpstr>
      <vt:lpstr>ASCCC Part-time Committee Faculty </vt:lpstr>
      <vt:lpstr>Session Description  </vt:lpstr>
      <vt:lpstr>Session Agenda/Objectives</vt:lpstr>
      <vt:lpstr>Questions: Use the Pathable platform CHAT box</vt:lpstr>
      <vt:lpstr>Regional Advisors and CTE  Programs </vt:lpstr>
      <vt:lpstr>Regional advisors for workforce development and career education</vt:lpstr>
      <vt:lpstr>Regional Directors…</vt:lpstr>
      <vt:lpstr>Collaborating with Regional Directors</vt:lpstr>
      <vt:lpstr>Past, current, and future structure</vt:lpstr>
      <vt:lpstr>Regional assistance with CTE program creation</vt:lpstr>
      <vt:lpstr>Regional support for CTE program sustainability</vt:lpstr>
      <vt:lpstr>Trending in Career Technical Education (CTE)</vt:lpstr>
      <vt:lpstr>Why Now! Competency-Based Education</vt:lpstr>
      <vt:lpstr>Meet the Demands of a Global Economy  Short Term Credentials</vt:lpstr>
      <vt:lpstr>Re-Imagining CTE: Innovation/New Programs</vt:lpstr>
      <vt:lpstr>Strengthen the College Advisory Committee</vt:lpstr>
      <vt:lpstr>Be Creative! Funding and Strategies</vt:lpstr>
      <vt:lpstr>Teaching CTE programs during a pandemic</vt:lpstr>
      <vt:lpstr>Online Teaching Strategies  (resource and best practices)</vt:lpstr>
      <vt:lpstr>Online teaching strategies  (curriculum development)</vt:lpstr>
      <vt:lpstr>Collaboration With Your Campus/District</vt:lpstr>
      <vt:lpstr>Get Involved Stay Informed</vt:lpstr>
      <vt:lpstr>Community Discussions</vt:lpstr>
      <vt:lpstr>Further Information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in the Online Environment and Motivating Your Students</dc:title>
  <dc:creator>Lewis, Alpha</dc:creator>
  <cp:lastModifiedBy>Lewis, Alpha</cp:lastModifiedBy>
  <cp:revision>48</cp:revision>
  <dcterms:created xsi:type="dcterms:W3CDTF">2021-02-01T00:40:12Z</dcterms:created>
  <dcterms:modified xsi:type="dcterms:W3CDTF">2021-02-19T21:35:40Z</dcterms:modified>
</cp:coreProperties>
</file>