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26"/>
  </p:notesMasterIdLst>
  <p:sldIdLst>
    <p:sldId id="256" r:id="rId3"/>
    <p:sldId id="272" r:id="rId4"/>
    <p:sldId id="283" r:id="rId5"/>
    <p:sldId id="276" r:id="rId6"/>
    <p:sldId id="273" r:id="rId7"/>
    <p:sldId id="260" r:id="rId8"/>
    <p:sldId id="282" r:id="rId9"/>
    <p:sldId id="281" r:id="rId10"/>
    <p:sldId id="280" r:id="rId11"/>
    <p:sldId id="279" r:id="rId12"/>
    <p:sldId id="278" r:id="rId13"/>
    <p:sldId id="284" r:id="rId14"/>
    <p:sldId id="285" r:id="rId15"/>
    <p:sldId id="286" r:id="rId16"/>
    <p:sldId id="287" r:id="rId17"/>
    <p:sldId id="288" r:id="rId18"/>
    <p:sldId id="289" r:id="rId19"/>
    <p:sldId id="290" r:id="rId20"/>
    <p:sldId id="291" r:id="rId21"/>
    <p:sldId id="292" r:id="rId22"/>
    <p:sldId id="293" r:id="rId23"/>
    <p:sldId id="294" r:id="rId24"/>
    <p:sldId id="270"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an McKay" initials="CM" lastIdx="1" clrIdx="0">
    <p:extLst>
      <p:ext uri="{19B8F6BF-5375-455C-9EA6-DF929625EA0E}">
        <p15:presenceInfo xmlns:p15="http://schemas.microsoft.com/office/powerpoint/2012/main" userId="S-1-5-21-3102913843-23524932-3744294363-4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1434" y="6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BAE26-19E3-694A-B2D9-41B6D81575D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241E5F02-94D1-ED4C-AE30-86DE414758DA}">
      <dgm:prSet phldrT="[Text]" custT="1"/>
      <dgm:spPr/>
      <dgm:t>
        <a:bodyPr/>
        <a:lstStyle/>
        <a:p>
          <a:r>
            <a:rPr lang="en-US" sz="1800" b="1" i="0" dirty="0">
              <a:latin typeface="Arial Narrow" panose="020B0604020202020204" pitchFamily="34" charset="0"/>
              <a:cs typeface="Arial Narrow" panose="020B0604020202020204" pitchFamily="34" charset="0"/>
            </a:rPr>
            <a:t>LSP Task Force Members/CCL Representatives (5)</a:t>
          </a:r>
        </a:p>
      </dgm:t>
    </dgm:pt>
    <dgm:pt modelId="{60E949DD-14C7-AE42-ADDE-28375C844FFA}" type="parTrans" cxnId="{5901B0FA-005C-F547-8C94-53235DE68DD2}">
      <dgm:prSet/>
      <dgm:spPr/>
      <dgm:t>
        <a:bodyPr/>
        <a:lstStyle/>
        <a:p>
          <a:endParaRPr lang="en-US"/>
        </a:p>
      </dgm:t>
    </dgm:pt>
    <dgm:pt modelId="{08D45C13-FE09-5146-9C29-EF5A08071BEB}" type="sibTrans" cxnId="{5901B0FA-005C-F547-8C94-53235DE68DD2}">
      <dgm:prSet/>
      <dgm:spPr/>
      <dgm:t>
        <a:bodyPr/>
        <a:lstStyle/>
        <a:p>
          <a:endParaRPr lang="en-US"/>
        </a:p>
      </dgm:t>
    </dgm:pt>
    <dgm:pt modelId="{B8977595-D657-0345-9725-2821BB4F4BA1}">
      <dgm:prSet phldrT="[Text]" custT="1"/>
      <dgm:spPr/>
      <dgm:t>
        <a:bodyPr/>
        <a:lstStyle/>
        <a:p>
          <a:r>
            <a:rPr lang="en-US" sz="1800" b="1" i="0" dirty="0">
              <a:latin typeface="Arial Narrow" panose="020B0604020202020204" pitchFamily="34" charset="0"/>
              <a:cs typeface="Arial Narrow" panose="020B0604020202020204" pitchFamily="34" charset="0"/>
            </a:rPr>
            <a:t>Vanguard Members</a:t>
          </a:r>
        </a:p>
        <a:p>
          <a:r>
            <a:rPr lang="en-US" sz="1800" b="1" i="0" dirty="0">
              <a:latin typeface="Arial Narrow" panose="020B0604020202020204" pitchFamily="34" charset="0"/>
              <a:cs typeface="Arial Narrow" panose="020B0604020202020204" pitchFamily="34" charset="0"/>
            </a:rPr>
            <a:t>(Large, Medium, Small) (3)</a:t>
          </a:r>
        </a:p>
      </dgm:t>
    </dgm:pt>
    <dgm:pt modelId="{489FCCB1-BB4D-5742-8359-403F7BE2E83D}" type="parTrans" cxnId="{A7F96CFC-40A8-DC47-8F4B-988759EEA580}">
      <dgm:prSet/>
      <dgm:spPr/>
      <dgm:t>
        <a:bodyPr/>
        <a:lstStyle/>
        <a:p>
          <a:endParaRPr lang="en-US"/>
        </a:p>
      </dgm:t>
    </dgm:pt>
    <dgm:pt modelId="{5A93ADD8-19AD-274E-A621-A93FB9D01A36}" type="sibTrans" cxnId="{A7F96CFC-40A8-DC47-8F4B-988759EEA580}">
      <dgm:prSet/>
      <dgm:spPr/>
      <dgm:t>
        <a:bodyPr/>
        <a:lstStyle/>
        <a:p>
          <a:endParaRPr lang="en-US"/>
        </a:p>
      </dgm:t>
    </dgm:pt>
    <dgm:pt modelId="{2338387D-F2E6-6B42-9189-6B82312F2951}">
      <dgm:prSet phldrT="[Text]" custT="1"/>
      <dgm:spPr/>
      <dgm:t>
        <a:bodyPr/>
        <a:lstStyle/>
        <a:p>
          <a:r>
            <a:rPr lang="en-US" sz="1800" b="1" i="0" dirty="0">
              <a:latin typeface="Arial Narrow" panose="020B0604020202020204" pitchFamily="34" charset="0"/>
              <a:cs typeface="Arial Narrow" panose="020B0604020202020204" pitchFamily="34" charset="0"/>
            </a:rPr>
            <a:t>CISOA (1)</a:t>
          </a:r>
        </a:p>
      </dgm:t>
    </dgm:pt>
    <dgm:pt modelId="{4E9D4DE7-CA64-EE40-9C6D-2A12D2A83358}" type="parTrans" cxnId="{FCBB151A-F89B-DB49-BD8C-09ECEF7980E0}">
      <dgm:prSet/>
      <dgm:spPr/>
      <dgm:t>
        <a:bodyPr/>
        <a:lstStyle/>
        <a:p>
          <a:endParaRPr lang="en-US"/>
        </a:p>
      </dgm:t>
    </dgm:pt>
    <dgm:pt modelId="{49BC7AD3-4566-F04F-8B7E-AC3B1972EA85}" type="sibTrans" cxnId="{FCBB151A-F89B-DB49-BD8C-09ECEF7980E0}">
      <dgm:prSet/>
      <dgm:spPr/>
      <dgm:t>
        <a:bodyPr/>
        <a:lstStyle/>
        <a:p>
          <a:endParaRPr lang="en-US"/>
        </a:p>
      </dgm:t>
    </dgm:pt>
    <dgm:pt modelId="{FD433EE8-B8DD-F641-BBAC-2824977323BB}">
      <dgm:prSet phldrT="[Text]" custT="1"/>
      <dgm:spPr/>
      <dgm:t>
        <a:bodyPr/>
        <a:lstStyle/>
        <a:p>
          <a:r>
            <a:rPr lang="en-US" sz="1800" b="1" i="0" dirty="0">
              <a:latin typeface="Arial Narrow" panose="020B0604020202020204" pitchFamily="34" charset="0"/>
              <a:cs typeface="Arial Narrow" panose="020B0604020202020204" pitchFamily="34" charset="0"/>
            </a:rPr>
            <a:t>Work Group Members (8)</a:t>
          </a:r>
        </a:p>
      </dgm:t>
    </dgm:pt>
    <dgm:pt modelId="{2F859D6C-F2B9-9E44-8CA8-0C52FD5944AF}" type="parTrans" cxnId="{735CBE2E-6586-0C48-A2D5-68D7F4A1FA3E}">
      <dgm:prSet/>
      <dgm:spPr/>
      <dgm:t>
        <a:bodyPr/>
        <a:lstStyle/>
        <a:p>
          <a:endParaRPr lang="en-US"/>
        </a:p>
      </dgm:t>
    </dgm:pt>
    <dgm:pt modelId="{E0AE9217-2D5B-6842-949E-C75B440EA9AA}" type="sibTrans" cxnId="{735CBE2E-6586-0C48-A2D5-68D7F4A1FA3E}">
      <dgm:prSet/>
      <dgm:spPr/>
      <dgm:t>
        <a:bodyPr/>
        <a:lstStyle/>
        <a:p>
          <a:endParaRPr lang="en-US"/>
        </a:p>
      </dgm:t>
    </dgm:pt>
    <dgm:pt modelId="{656AF689-8A10-204B-A60A-C72A31846A54}">
      <dgm:prSet phldrT="[Text]" custT="1"/>
      <dgm:spPr/>
      <dgm:t>
        <a:bodyPr/>
        <a:lstStyle/>
        <a:p>
          <a:r>
            <a:rPr lang="en-US" sz="1800" b="1" i="0" dirty="0">
              <a:latin typeface="Arial Narrow" panose="020B0604020202020204" pitchFamily="34" charset="0"/>
              <a:cs typeface="Arial Narrow" panose="020B0604020202020204" pitchFamily="34" charset="0"/>
            </a:rPr>
            <a:t>ELUNA Members (2)</a:t>
          </a:r>
        </a:p>
      </dgm:t>
    </dgm:pt>
    <dgm:pt modelId="{EA930AFC-548F-E94F-911E-77E1FFA632D8}" type="parTrans" cxnId="{3D4A7BA8-D6A9-1340-96A3-198D45A22F1E}">
      <dgm:prSet/>
      <dgm:spPr/>
      <dgm:t>
        <a:bodyPr/>
        <a:lstStyle/>
        <a:p>
          <a:endParaRPr lang="en-US"/>
        </a:p>
      </dgm:t>
    </dgm:pt>
    <dgm:pt modelId="{5542285C-D7C4-4C4A-B955-20448BB0DA2D}" type="sibTrans" cxnId="{3D4A7BA8-D6A9-1340-96A3-198D45A22F1E}">
      <dgm:prSet/>
      <dgm:spPr/>
      <dgm:t>
        <a:bodyPr/>
        <a:lstStyle/>
        <a:p>
          <a:endParaRPr lang="en-US"/>
        </a:p>
      </dgm:t>
    </dgm:pt>
    <dgm:pt modelId="{EB6A7E21-3B12-2E41-A978-0EB891B57F2B}">
      <dgm:prSet custT="1"/>
      <dgm:spPr/>
      <dgm:t>
        <a:bodyPr/>
        <a:lstStyle/>
        <a:p>
          <a:pPr>
            <a:buFont typeface="Arial" panose="020B0604020202020204" pitchFamily="34" charset="0"/>
            <a:buChar char="•"/>
          </a:pPr>
          <a:r>
            <a:rPr lang="en-US" sz="1800" b="1" i="0" dirty="0">
              <a:latin typeface="Arial Narrow" panose="020B0604020202020204" pitchFamily="34" charset="0"/>
              <a:cs typeface="Arial Narrow" panose="020B0604020202020204" pitchFamily="34" charset="0"/>
            </a:rPr>
            <a:t>LLRPAC (1)</a:t>
          </a:r>
        </a:p>
      </dgm:t>
    </dgm:pt>
    <dgm:pt modelId="{24EC4150-3C6F-B546-8C8F-FC64AB992D96}" type="parTrans" cxnId="{1C9235F2-DD29-7244-B244-DA801AFDB28E}">
      <dgm:prSet/>
      <dgm:spPr/>
      <dgm:t>
        <a:bodyPr/>
        <a:lstStyle/>
        <a:p>
          <a:endParaRPr lang="en-US"/>
        </a:p>
      </dgm:t>
    </dgm:pt>
    <dgm:pt modelId="{2B3D3DC2-F11B-CB4D-B402-AEC40D90569D}" type="sibTrans" cxnId="{1C9235F2-DD29-7244-B244-DA801AFDB28E}">
      <dgm:prSet/>
      <dgm:spPr/>
      <dgm:t>
        <a:bodyPr/>
        <a:lstStyle/>
        <a:p>
          <a:endParaRPr lang="en-US"/>
        </a:p>
      </dgm:t>
    </dgm:pt>
    <dgm:pt modelId="{0406F9BB-0CA2-304F-9AD0-2309E9F5F2A9}">
      <dgm:prSet phldrT="[Text]" custT="1"/>
      <dgm:spPr/>
      <dgm:t>
        <a:bodyPr/>
        <a:lstStyle/>
        <a:p>
          <a:r>
            <a:rPr lang="en-US" sz="1800" b="1" i="0" dirty="0">
              <a:latin typeface="Arial Narrow" panose="020B0604020202020204" pitchFamily="34" charset="0"/>
              <a:cs typeface="Arial Narrow" panose="020B0604020202020204" pitchFamily="34" charset="0"/>
            </a:rPr>
            <a:t>ASCCC (2)</a:t>
          </a:r>
        </a:p>
      </dgm:t>
    </dgm:pt>
    <dgm:pt modelId="{0EDF8CD1-B8D0-1A41-9CC5-1E3724552A24}" type="parTrans" cxnId="{76C29C30-99D1-B046-AE28-BBBC0675AAF7}">
      <dgm:prSet/>
      <dgm:spPr/>
      <dgm:t>
        <a:bodyPr/>
        <a:lstStyle/>
        <a:p>
          <a:endParaRPr lang="en-US"/>
        </a:p>
      </dgm:t>
    </dgm:pt>
    <dgm:pt modelId="{F9663689-2758-E145-A749-D690F9C9C699}" type="sibTrans" cxnId="{76C29C30-99D1-B046-AE28-BBBC0675AAF7}">
      <dgm:prSet/>
      <dgm:spPr/>
      <dgm:t>
        <a:bodyPr/>
        <a:lstStyle/>
        <a:p>
          <a:endParaRPr lang="en-US"/>
        </a:p>
      </dgm:t>
    </dgm:pt>
    <dgm:pt modelId="{009CE87C-1DF9-8C4C-A833-6702B2CF7B2B}">
      <dgm:prSet custT="1"/>
      <dgm:spPr/>
      <dgm:t>
        <a:bodyPr/>
        <a:lstStyle/>
        <a:p>
          <a:pPr>
            <a:buFont typeface="Arial" panose="020B0604020202020204" pitchFamily="34" charset="0"/>
            <a:buChar char="•"/>
          </a:pPr>
          <a:r>
            <a:rPr lang="en-US" sz="1800" b="1" i="0" dirty="0">
              <a:latin typeface="Arial Narrow" panose="020B0604020202020204" pitchFamily="34" charset="0"/>
              <a:cs typeface="Arial Narrow" panose="020B0604020202020204" pitchFamily="34" charset="0"/>
            </a:rPr>
            <a:t>League </a:t>
          </a:r>
          <a:r>
            <a:rPr lang="en-US" sz="1800" b="1" i="0" u="none" dirty="0">
              <a:latin typeface="Arial Narrow" panose="020B0604020202020204" pitchFamily="34" charset="0"/>
              <a:cs typeface="Arial Narrow" panose="020B0604020202020204" pitchFamily="34" charset="0"/>
            </a:rPr>
            <a:t>Library Consortium Director (1)</a:t>
          </a:r>
          <a:endParaRPr lang="en-US" sz="1800" b="1" i="0" dirty="0">
            <a:latin typeface="Arial Narrow" panose="020B0604020202020204" pitchFamily="34" charset="0"/>
            <a:cs typeface="Arial Narrow" panose="020B0604020202020204" pitchFamily="34" charset="0"/>
          </a:endParaRPr>
        </a:p>
      </dgm:t>
    </dgm:pt>
    <dgm:pt modelId="{042F8AFD-3C89-1043-A376-D3468DD6C12B}" type="parTrans" cxnId="{587CCEDF-9AB1-4C48-8141-FD36DCD8646A}">
      <dgm:prSet/>
      <dgm:spPr/>
      <dgm:t>
        <a:bodyPr/>
        <a:lstStyle/>
        <a:p>
          <a:endParaRPr lang="en-US"/>
        </a:p>
      </dgm:t>
    </dgm:pt>
    <dgm:pt modelId="{6C4CCF85-7438-C041-8586-C97730E67A8F}" type="sibTrans" cxnId="{587CCEDF-9AB1-4C48-8141-FD36DCD8646A}">
      <dgm:prSet/>
      <dgm:spPr/>
      <dgm:t>
        <a:bodyPr/>
        <a:lstStyle/>
        <a:p>
          <a:endParaRPr lang="en-US"/>
        </a:p>
      </dgm:t>
    </dgm:pt>
    <dgm:pt modelId="{2CAD5A60-D5C4-C64D-AD54-4CDF671B5A74}">
      <dgm:prSet custT="1"/>
      <dgm:spPr/>
      <dgm:t>
        <a:bodyPr/>
        <a:lstStyle/>
        <a:p>
          <a:r>
            <a:rPr lang="en-US" sz="1800" b="1" i="0" dirty="0">
              <a:latin typeface="Arial Narrow" panose="020B0604020202020204" pitchFamily="34" charset="0"/>
              <a:cs typeface="Arial Narrow" panose="020B0604020202020204" pitchFamily="34" charset="0"/>
            </a:rPr>
            <a:t>CCCCIO (1)</a:t>
          </a:r>
        </a:p>
      </dgm:t>
    </dgm:pt>
    <dgm:pt modelId="{8358EA9F-252E-2347-AA9A-627160CB9356}" type="parTrans" cxnId="{7D060AC6-B242-7442-917C-8F5D017992E6}">
      <dgm:prSet/>
      <dgm:spPr/>
      <dgm:t>
        <a:bodyPr/>
        <a:lstStyle/>
        <a:p>
          <a:endParaRPr lang="en-US"/>
        </a:p>
      </dgm:t>
    </dgm:pt>
    <dgm:pt modelId="{1E3DA00A-F7AE-3941-8431-CB83BFF78762}" type="sibTrans" cxnId="{7D060AC6-B242-7442-917C-8F5D017992E6}">
      <dgm:prSet/>
      <dgm:spPr/>
      <dgm:t>
        <a:bodyPr/>
        <a:lstStyle/>
        <a:p>
          <a:endParaRPr lang="en-US"/>
        </a:p>
      </dgm:t>
    </dgm:pt>
    <dgm:pt modelId="{81BE9E47-D2CD-064D-B516-BAB9D661A999}">
      <dgm:prSet custT="1"/>
      <dgm:spPr/>
      <dgm:t>
        <a:bodyPr/>
        <a:lstStyle/>
        <a:p>
          <a:pPr>
            <a:buFont typeface="Arial" panose="020B0604020202020204" pitchFamily="34" charset="0"/>
            <a:buChar char="•"/>
          </a:pPr>
          <a:r>
            <a:rPr lang="en-US" sz="1800" b="1" i="0" dirty="0">
              <a:latin typeface="Arial Narrow" panose="020B0604020202020204" pitchFamily="34" charset="0"/>
              <a:cs typeface="Arial Narrow" panose="020B0604020202020204" pitchFamily="34" charset="0"/>
            </a:rPr>
            <a:t>CCCCO Project Monitor (1)</a:t>
          </a:r>
        </a:p>
      </dgm:t>
    </dgm:pt>
    <dgm:pt modelId="{553B7F9F-EE8D-424D-9136-EA758A0E914D}" type="parTrans" cxnId="{748C8C84-13E9-3242-AF85-6D79CEDA02C5}">
      <dgm:prSet/>
      <dgm:spPr/>
      <dgm:t>
        <a:bodyPr/>
        <a:lstStyle/>
        <a:p>
          <a:endParaRPr lang="en-US"/>
        </a:p>
      </dgm:t>
    </dgm:pt>
    <dgm:pt modelId="{6FF38100-AC5C-4141-8452-71F17C2A65A6}" type="sibTrans" cxnId="{748C8C84-13E9-3242-AF85-6D79CEDA02C5}">
      <dgm:prSet/>
      <dgm:spPr/>
      <dgm:t>
        <a:bodyPr/>
        <a:lstStyle/>
        <a:p>
          <a:endParaRPr lang="en-US"/>
        </a:p>
      </dgm:t>
    </dgm:pt>
    <dgm:pt modelId="{39EB6469-31D8-4049-86A9-15D7CCF69812}" type="pres">
      <dgm:prSet presAssocID="{6BCBAE26-19E3-694A-B2D9-41B6D81575D4}" presName="diagram" presStyleCnt="0">
        <dgm:presLayoutVars>
          <dgm:dir/>
          <dgm:resizeHandles val="exact"/>
        </dgm:presLayoutVars>
      </dgm:prSet>
      <dgm:spPr/>
    </dgm:pt>
    <dgm:pt modelId="{FFBF55C3-ACA5-8744-B503-C7CF7D799CBE}" type="pres">
      <dgm:prSet presAssocID="{241E5F02-94D1-ED4C-AE30-86DE414758DA}" presName="node" presStyleLbl="node1" presStyleIdx="0" presStyleCnt="10">
        <dgm:presLayoutVars>
          <dgm:bulletEnabled val="1"/>
        </dgm:presLayoutVars>
      </dgm:prSet>
      <dgm:spPr/>
    </dgm:pt>
    <dgm:pt modelId="{439F6784-648D-5345-99A8-188BD466E11F}" type="pres">
      <dgm:prSet presAssocID="{08D45C13-FE09-5146-9C29-EF5A08071BEB}" presName="sibTrans" presStyleCnt="0"/>
      <dgm:spPr/>
    </dgm:pt>
    <dgm:pt modelId="{4961FB45-609C-9149-9304-F510045470A8}" type="pres">
      <dgm:prSet presAssocID="{B8977595-D657-0345-9725-2821BB4F4BA1}" presName="node" presStyleLbl="node1" presStyleIdx="1" presStyleCnt="10">
        <dgm:presLayoutVars>
          <dgm:bulletEnabled val="1"/>
        </dgm:presLayoutVars>
      </dgm:prSet>
      <dgm:spPr/>
    </dgm:pt>
    <dgm:pt modelId="{DA1D0F81-53A6-D64A-9B51-55F697B2AB07}" type="pres">
      <dgm:prSet presAssocID="{5A93ADD8-19AD-274E-A621-A93FB9D01A36}" presName="sibTrans" presStyleCnt="0"/>
      <dgm:spPr/>
    </dgm:pt>
    <dgm:pt modelId="{D4CDF3E6-B4F8-6E43-A901-B1A594D1F163}" type="pres">
      <dgm:prSet presAssocID="{2338387D-F2E6-6B42-9189-6B82312F2951}" presName="node" presStyleLbl="node1" presStyleIdx="2" presStyleCnt="10">
        <dgm:presLayoutVars>
          <dgm:bulletEnabled val="1"/>
        </dgm:presLayoutVars>
      </dgm:prSet>
      <dgm:spPr/>
    </dgm:pt>
    <dgm:pt modelId="{BC1D8A9D-1C32-C946-A187-55B57427CE48}" type="pres">
      <dgm:prSet presAssocID="{49BC7AD3-4566-F04F-8B7E-AC3B1972EA85}" presName="sibTrans" presStyleCnt="0"/>
      <dgm:spPr/>
    </dgm:pt>
    <dgm:pt modelId="{C909CEB5-A0EA-F146-9E2D-5322B52AA34B}" type="pres">
      <dgm:prSet presAssocID="{2CAD5A60-D5C4-C64D-AD54-4CDF671B5A74}" presName="node" presStyleLbl="node1" presStyleIdx="3" presStyleCnt="10">
        <dgm:presLayoutVars>
          <dgm:bulletEnabled val="1"/>
        </dgm:presLayoutVars>
      </dgm:prSet>
      <dgm:spPr/>
    </dgm:pt>
    <dgm:pt modelId="{42C89EE4-5BDA-7345-84DA-F4A1221AB643}" type="pres">
      <dgm:prSet presAssocID="{1E3DA00A-F7AE-3941-8431-CB83BFF78762}" presName="sibTrans" presStyleCnt="0"/>
      <dgm:spPr/>
    </dgm:pt>
    <dgm:pt modelId="{395A15F8-479A-5D47-BB51-82FCDE85B7B5}" type="pres">
      <dgm:prSet presAssocID="{0406F9BB-0CA2-304F-9AD0-2309E9F5F2A9}" presName="node" presStyleLbl="node1" presStyleIdx="4" presStyleCnt="10">
        <dgm:presLayoutVars>
          <dgm:bulletEnabled val="1"/>
        </dgm:presLayoutVars>
      </dgm:prSet>
      <dgm:spPr/>
    </dgm:pt>
    <dgm:pt modelId="{F81115F0-6732-D14D-921D-0BC926FC55C9}" type="pres">
      <dgm:prSet presAssocID="{F9663689-2758-E145-A749-D690F9C9C699}" presName="sibTrans" presStyleCnt="0"/>
      <dgm:spPr/>
    </dgm:pt>
    <dgm:pt modelId="{FF97FEF6-3F4F-544F-87D2-FED2B98FF016}" type="pres">
      <dgm:prSet presAssocID="{FD433EE8-B8DD-F641-BBAC-2824977323BB}" presName="node" presStyleLbl="node1" presStyleIdx="5" presStyleCnt="10">
        <dgm:presLayoutVars>
          <dgm:bulletEnabled val="1"/>
        </dgm:presLayoutVars>
      </dgm:prSet>
      <dgm:spPr/>
    </dgm:pt>
    <dgm:pt modelId="{BBEB38A0-45E2-DC42-B8D4-A64D2C4D967E}" type="pres">
      <dgm:prSet presAssocID="{E0AE9217-2D5B-6842-949E-C75B440EA9AA}" presName="sibTrans" presStyleCnt="0"/>
      <dgm:spPr/>
    </dgm:pt>
    <dgm:pt modelId="{8D9D9E4F-7BA1-934F-9DF0-44E017B9E4BF}" type="pres">
      <dgm:prSet presAssocID="{656AF689-8A10-204B-A60A-C72A31846A54}" presName="node" presStyleLbl="node1" presStyleIdx="6" presStyleCnt="10">
        <dgm:presLayoutVars>
          <dgm:bulletEnabled val="1"/>
        </dgm:presLayoutVars>
      </dgm:prSet>
      <dgm:spPr/>
    </dgm:pt>
    <dgm:pt modelId="{9F663B67-8C8A-E84D-816E-421209848ACF}" type="pres">
      <dgm:prSet presAssocID="{5542285C-D7C4-4C4A-B955-20448BB0DA2D}" presName="sibTrans" presStyleCnt="0"/>
      <dgm:spPr/>
    </dgm:pt>
    <dgm:pt modelId="{CC67CA40-0067-CD48-9240-6AC7C51E0DF3}" type="pres">
      <dgm:prSet presAssocID="{EB6A7E21-3B12-2E41-A978-0EB891B57F2B}" presName="node" presStyleLbl="node1" presStyleIdx="7" presStyleCnt="10">
        <dgm:presLayoutVars>
          <dgm:bulletEnabled val="1"/>
        </dgm:presLayoutVars>
      </dgm:prSet>
      <dgm:spPr/>
    </dgm:pt>
    <dgm:pt modelId="{F4B9C777-A53F-B44A-BD86-8A9E9E194D34}" type="pres">
      <dgm:prSet presAssocID="{2B3D3DC2-F11B-CB4D-B402-AEC40D90569D}" presName="sibTrans" presStyleCnt="0"/>
      <dgm:spPr/>
    </dgm:pt>
    <dgm:pt modelId="{5E56E3C1-77F0-0E41-B928-DF89150118E8}" type="pres">
      <dgm:prSet presAssocID="{009CE87C-1DF9-8C4C-A833-6702B2CF7B2B}" presName="node" presStyleLbl="node1" presStyleIdx="8" presStyleCnt="10">
        <dgm:presLayoutVars>
          <dgm:bulletEnabled val="1"/>
        </dgm:presLayoutVars>
      </dgm:prSet>
      <dgm:spPr/>
    </dgm:pt>
    <dgm:pt modelId="{2EB7F1B8-D1F0-1844-9D15-6067D8E4A969}" type="pres">
      <dgm:prSet presAssocID="{6C4CCF85-7438-C041-8586-C97730E67A8F}" presName="sibTrans" presStyleCnt="0"/>
      <dgm:spPr/>
    </dgm:pt>
    <dgm:pt modelId="{20BE4A8C-E6E4-E44F-8594-79349A41D3A5}" type="pres">
      <dgm:prSet presAssocID="{81BE9E47-D2CD-064D-B516-BAB9D661A999}" presName="node" presStyleLbl="node1" presStyleIdx="9" presStyleCnt="10">
        <dgm:presLayoutVars>
          <dgm:bulletEnabled val="1"/>
        </dgm:presLayoutVars>
      </dgm:prSet>
      <dgm:spPr/>
    </dgm:pt>
  </dgm:ptLst>
  <dgm:cxnLst>
    <dgm:cxn modelId="{9D025F01-F1F5-8B4A-B01D-0EC922EDD0EA}" type="presOf" srcId="{0406F9BB-0CA2-304F-9AD0-2309E9F5F2A9}" destId="{395A15F8-479A-5D47-BB51-82FCDE85B7B5}" srcOrd="0" destOrd="0" presId="urn:microsoft.com/office/officeart/2005/8/layout/default"/>
    <dgm:cxn modelId="{FCBB151A-F89B-DB49-BD8C-09ECEF7980E0}" srcId="{6BCBAE26-19E3-694A-B2D9-41B6D81575D4}" destId="{2338387D-F2E6-6B42-9189-6B82312F2951}" srcOrd="2" destOrd="0" parTransId="{4E9D4DE7-CA64-EE40-9C6D-2A12D2A83358}" sibTransId="{49BC7AD3-4566-F04F-8B7E-AC3B1972EA85}"/>
    <dgm:cxn modelId="{735CBE2E-6586-0C48-A2D5-68D7F4A1FA3E}" srcId="{6BCBAE26-19E3-694A-B2D9-41B6D81575D4}" destId="{FD433EE8-B8DD-F641-BBAC-2824977323BB}" srcOrd="5" destOrd="0" parTransId="{2F859D6C-F2B9-9E44-8CA8-0C52FD5944AF}" sibTransId="{E0AE9217-2D5B-6842-949E-C75B440EA9AA}"/>
    <dgm:cxn modelId="{76C29C30-99D1-B046-AE28-BBBC0675AAF7}" srcId="{6BCBAE26-19E3-694A-B2D9-41B6D81575D4}" destId="{0406F9BB-0CA2-304F-9AD0-2309E9F5F2A9}" srcOrd="4" destOrd="0" parTransId="{0EDF8CD1-B8D0-1A41-9CC5-1E3724552A24}" sibTransId="{F9663689-2758-E145-A749-D690F9C9C699}"/>
    <dgm:cxn modelId="{0BB7AF61-3125-494E-BF03-ED9625390C51}" type="presOf" srcId="{81BE9E47-D2CD-064D-B516-BAB9D661A999}" destId="{20BE4A8C-E6E4-E44F-8594-79349A41D3A5}" srcOrd="0" destOrd="0" presId="urn:microsoft.com/office/officeart/2005/8/layout/default"/>
    <dgm:cxn modelId="{342D5769-9602-904F-BFDA-6558534A715A}" type="presOf" srcId="{EB6A7E21-3B12-2E41-A978-0EB891B57F2B}" destId="{CC67CA40-0067-CD48-9240-6AC7C51E0DF3}" srcOrd="0" destOrd="0" presId="urn:microsoft.com/office/officeart/2005/8/layout/default"/>
    <dgm:cxn modelId="{FEA9D26C-41CA-6B46-8E82-96B06F255415}" type="presOf" srcId="{2CAD5A60-D5C4-C64D-AD54-4CDF671B5A74}" destId="{C909CEB5-A0EA-F146-9E2D-5322B52AA34B}" srcOrd="0" destOrd="0" presId="urn:microsoft.com/office/officeart/2005/8/layout/default"/>
    <dgm:cxn modelId="{4B90C770-C00F-4C42-8B6E-8D4A338ECD11}" type="presOf" srcId="{2338387D-F2E6-6B42-9189-6B82312F2951}" destId="{D4CDF3E6-B4F8-6E43-A901-B1A594D1F163}" srcOrd="0" destOrd="0" presId="urn:microsoft.com/office/officeart/2005/8/layout/default"/>
    <dgm:cxn modelId="{956DEE72-26B2-FC42-98F7-7D25F2338C00}" type="presOf" srcId="{241E5F02-94D1-ED4C-AE30-86DE414758DA}" destId="{FFBF55C3-ACA5-8744-B503-C7CF7D799CBE}" srcOrd="0" destOrd="0" presId="urn:microsoft.com/office/officeart/2005/8/layout/default"/>
    <dgm:cxn modelId="{18647757-1D2B-C540-A477-3C2D1751A212}" type="presOf" srcId="{B8977595-D657-0345-9725-2821BB4F4BA1}" destId="{4961FB45-609C-9149-9304-F510045470A8}" srcOrd="0" destOrd="0" presId="urn:microsoft.com/office/officeart/2005/8/layout/default"/>
    <dgm:cxn modelId="{A5BEF15A-0B93-0B4E-A3FD-92764DB4B3CA}" type="presOf" srcId="{009CE87C-1DF9-8C4C-A833-6702B2CF7B2B}" destId="{5E56E3C1-77F0-0E41-B928-DF89150118E8}" srcOrd="0" destOrd="0" presId="urn:microsoft.com/office/officeart/2005/8/layout/default"/>
    <dgm:cxn modelId="{748C8C84-13E9-3242-AF85-6D79CEDA02C5}" srcId="{6BCBAE26-19E3-694A-B2D9-41B6D81575D4}" destId="{81BE9E47-D2CD-064D-B516-BAB9D661A999}" srcOrd="9" destOrd="0" parTransId="{553B7F9F-EE8D-424D-9136-EA758A0E914D}" sibTransId="{6FF38100-AC5C-4141-8452-71F17C2A65A6}"/>
    <dgm:cxn modelId="{BD583FA8-42AB-F940-B656-6F254C341A6C}" type="presOf" srcId="{6BCBAE26-19E3-694A-B2D9-41B6D81575D4}" destId="{39EB6469-31D8-4049-86A9-15D7CCF69812}" srcOrd="0" destOrd="0" presId="urn:microsoft.com/office/officeart/2005/8/layout/default"/>
    <dgm:cxn modelId="{3D4A7BA8-D6A9-1340-96A3-198D45A22F1E}" srcId="{6BCBAE26-19E3-694A-B2D9-41B6D81575D4}" destId="{656AF689-8A10-204B-A60A-C72A31846A54}" srcOrd="6" destOrd="0" parTransId="{EA930AFC-548F-E94F-911E-77E1FFA632D8}" sibTransId="{5542285C-D7C4-4C4A-B955-20448BB0DA2D}"/>
    <dgm:cxn modelId="{D745E7A9-53B8-DD44-8334-B2F80396DEC0}" type="presOf" srcId="{656AF689-8A10-204B-A60A-C72A31846A54}" destId="{8D9D9E4F-7BA1-934F-9DF0-44E017B9E4BF}" srcOrd="0" destOrd="0" presId="urn:microsoft.com/office/officeart/2005/8/layout/default"/>
    <dgm:cxn modelId="{7D060AC6-B242-7442-917C-8F5D017992E6}" srcId="{6BCBAE26-19E3-694A-B2D9-41B6D81575D4}" destId="{2CAD5A60-D5C4-C64D-AD54-4CDF671B5A74}" srcOrd="3" destOrd="0" parTransId="{8358EA9F-252E-2347-AA9A-627160CB9356}" sibTransId="{1E3DA00A-F7AE-3941-8431-CB83BFF78762}"/>
    <dgm:cxn modelId="{6B5CA1DE-1345-764A-A300-26F5260C31A3}" type="presOf" srcId="{FD433EE8-B8DD-F641-BBAC-2824977323BB}" destId="{FF97FEF6-3F4F-544F-87D2-FED2B98FF016}" srcOrd="0" destOrd="0" presId="urn:microsoft.com/office/officeart/2005/8/layout/default"/>
    <dgm:cxn modelId="{587CCEDF-9AB1-4C48-8141-FD36DCD8646A}" srcId="{6BCBAE26-19E3-694A-B2D9-41B6D81575D4}" destId="{009CE87C-1DF9-8C4C-A833-6702B2CF7B2B}" srcOrd="8" destOrd="0" parTransId="{042F8AFD-3C89-1043-A376-D3468DD6C12B}" sibTransId="{6C4CCF85-7438-C041-8586-C97730E67A8F}"/>
    <dgm:cxn modelId="{1C9235F2-DD29-7244-B244-DA801AFDB28E}" srcId="{6BCBAE26-19E3-694A-B2D9-41B6D81575D4}" destId="{EB6A7E21-3B12-2E41-A978-0EB891B57F2B}" srcOrd="7" destOrd="0" parTransId="{24EC4150-3C6F-B546-8C8F-FC64AB992D96}" sibTransId="{2B3D3DC2-F11B-CB4D-B402-AEC40D90569D}"/>
    <dgm:cxn modelId="{5901B0FA-005C-F547-8C94-53235DE68DD2}" srcId="{6BCBAE26-19E3-694A-B2D9-41B6D81575D4}" destId="{241E5F02-94D1-ED4C-AE30-86DE414758DA}" srcOrd="0" destOrd="0" parTransId="{60E949DD-14C7-AE42-ADDE-28375C844FFA}" sibTransId="{08D45C13-FE09-5146-9C29-EF5A08071BEB}"/>
    <dgm:cxn modelId="{A7F96CFC-40A8-DC47-8F4B-988759EEA580}" srcId="{6BCBAE26-19E3-694A-B2D9-41B6D81575D4}" destId="{B8977595-D657-0345-9725-2821BB4F4BA1}" srcOrd="1" destOrd="0" parTransId="{489FCCB1-BB4D-5742-8359-403F7BE2E83D}" sibTransId="{5A93ADD8-19AD-274E-A621-A93FB9D01A36}"/>
    <dgm:cxn modelId="{80ADC1BA-1DCF-BF4D-B7B4-D1999E25A9FA}" type="presParOf" srcId="{39EB6469-31D8-4049-86A9-15D7CCF69812}" destId="{FFBF55C3-ACA5-8744-B503-C7CF7D799CBE}" srcOrd="0" destOrd="0" presId="urn:microsoft.com/office/officeart/2005/8/layout/default"/>
    <dgm:cxn modelId="{09F9B768-D08E-4049-A9B3-07C60A889D87}" type="presParOf" srcId="{39EB6469-31D8-4049-86A9-15D7CCF69812}" destId="{439F6784-648D-5345-99A8-188BD466E11F}" srcOrd="1" destOrd="0" presId="urn:microsoft.com/office/officeart/2005/8/layout/default"/>
    <dgm:cxn modelId="{741E589C-DA72-5F4A-8634-47A519BD6A25}" type="presParOf" srcId="{39EB6469-31D8-4049-86A9-15D7CCF69812}" destId="{4961FB45-609C-9149-9304-F510045470A8}" srcOrd="2" destOrd="0" presId="urn:microsoft.com/office/officeart/2005/8/layout/default"/>
    <dgm:cxn modelId="{6970E888-B0FE-D843-AE94-73978E724D28}" type="presParOf" srcId="{39EB6469-31D8-4049-86A9-15D7CCF69812}" destId="{DA1D0F81-53A6-D64A-9B51-55F697B2AB07}" srcOrd="3" destOrd="0" presId="urn:microsoft.com/office/officeart/2005/8/layout/default"/>
    <dgm:cxn modelId="{81776F7F-2EA6-9746-BA08-E5EEE5229AFE}" type="presParOf" srcId="{39EB6469-31D8-4049-86A9-15D7CCF69812}" destId="{D4CDF3E6-B4F8-6E43-A901-B1A594D1F163}" srcOrd="4" destOrd="0" presId="urn:microsoft.com/office/officeart/2005/8/layout/default"/>
    <dgm:cxn modelId="{F1CA7DBF-8ADB-9E42-850B-95FC0868C228}" type="presParOf" srcId="{39EB6469-31D8-4049-86A9-15D7CCF69812}" destId="{BC1D8A9D-1C32-C946-A187-55B57427CE48}" srcOrd="5" destOrd="0" presId="urn:microsoft.com/office/officeart/2005/8/layout/default"/>
    <dgm:cxn modelId="{54A4EFA2-1296-1243-9468-EF03DC16C258}" type="presParOf" srcId="{39EB6469-31D8-4049-86A9-15D7CCF69812}" destId="{C909CEB5-A0EA-F146-9E2D-5322B52AA34B}" srcOrd="6" destOrd="0" presId="urn:microsoft.com/office/officeart/2005/8/layout/default"/>
    <dgm:cxn modelId="{C00A3404-F26D-B248-BBCD-E44DDB4E3BA7}" type="presParOf" srcId="{39EB6469-31D8-4049-86A9-15D7CCF69812}" destId="{42C89EE4-5BDA-7345-84DA-F4A1221AB643}" srcOrd="7" destOrd="0" presId="urn:microsoft.com/office/officeart/2005/8/layout/default"/>
    <dgm:cxn modelId="{9F80C3FB-D1E1-1847-8EB2-4FEF71A21E76}" type="presParOf" srcId="{39EB6469-31D8-4049-86A9-15D7CCF69812}" destId="{395A15F8-479A-5D47-BB51-82FCDE85B7B5}" srcOrd="8" destOrd="0" presId="urn:microsoft.com/office/officeart/2005/8/layout/default"/>
    <dgm:cxn modelId="{6D683A0E-65C7-684F-87CF-92F733817CBB}" type="presParOf" srcId="{39EB6469-31D8-4049-86A9-15D7CCF69812}" destId="{F81115F0-6732-D14D-921D-0BC926FC55C9}" srcOrd="9" destOrd="0" presId="urn:microsoft.com/office/officeart/2005/8/layout/default"/>
    <dgm:cxn modelId="{0D990D64-F2DC-6142-A970-15EC7FBA5B7E}" type="presParOf" srcId="{39EB6469-31D8-4049-86A9-15D7CCF69812}" destId="{FF97FEF6-3F4F-544F-87D2-FED2B98FF016}" srcOrd="10" destOrd="0" presId="urn:microsoft.com/office/officeart/2005/8/layout/default"/>
    <dgm:cxn modelId="{7DE166A1-DD9A-E549-A743-44068D1A0582}" type="presParOf" srcId="{39EB6469-31D8-4049-86A9-15D7CCF69812}" destId="{BBEB38A0-45E2-DC42-B8D4-A64D2C4D967E}" srcOrd="11" destOrd="0" presId="urn:microsoft.com/office/officeart/2005/8/layout/default"/>
    <dgm:cxn modelId="{DB93255D-01F2-C147-9AB8-20540A88F193}" type="presParOf" srcId="{39EB6469-31D8-4049-86A9-15D7CCF69812}" destId="{8D9D9E4F-7BA1-934F-9DF0-44E017B9E4BF}" srcOrd="12" destOrd="0" presId="urn:microsoft.com/office/officeart/2005/8/layout/default"/>
    <dgm:cxn modelId="{826BEB1B-C507-1C4C-BC8A-1AD0C45F094C}" type="presParOf" srcId="{39EB6469-31D8-4049-86A9-15D7CCF69812}" destId="{9F663B67-8C8A-E84D-816E-421209848ACF}" srcOrd="13" destOrd="0" presId="urn:microsoft.com/office/officeart/2005/8/layout/default"/>
    <dgm:cxn modelId="{DDDDB5CE-344E-244E-82CF-D0B099169CEE}" type="presParOf" srcId="{39EB6469-31D8-4049-86A9-15D7CCF69812}" destId="{CC67CA40-0067-CD48-9240-6AC7C51E0DF3}" srcOrd="14" destOrd="0" presId="urn:microsoft.com/office/officeart/2005/8/layout/default"/>
    <dgm:cxn modelId="{710785DF-9DC7-5145-BD54-98CA23812D9B}" type="presParOf" srcId="{39EB6469-31D8-4049-86A9-15D7CCF69812}" destId="{F4B9C777-A53F-B44A-BD86-8A9E9E194D34}" srcOrd="15" destOrd="0" presId="urn:microsoft.com/office/officeart/2005/8/layout/default"/>
    <dgm:cxn modelId="{1565B675-EB53-A041-8139-7AB7ADE35735}" type="presParOf" srcId="{39EB6469-31D8-4049-86A9-15D7CCF69812}" destId="{5E56E3C1-77F0-0E41-B928-DF89150118E8}" srcOrd="16" destOrd="0" presId="urn:microsoft.com/office/officeart/2005/8/layout/default"/>
    <dgm:cxn modelId="{42E32EE5-8C3C-554B-BA7B-017ED0345500}" type="presParOf" srcId="{39EB6469-31D8-4049-86A9-15D7CCF69812}" destId="{2EB7F1B8-D1F0-1844-9D15-6067D8E4A969}" srcOrd="17" destOrd="0" presId="urn:microsoft.com/office/officeart/2005/8/layout/default"/>
    <dgm:cxn modelId="{DA96E6FA-7084-F14C-9641-5AE4E11D36E2}" type="presParOf" srcId="{39EB6469-31D8-4049-86A9-15D7CCF69812}" destId="{20BE4A8C-E6E4-E44F-8594-79349A41D3A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F55C3-ACA5-8744-B503-C7CF7D799CBE}">
      <dsp:nvSpPr>
        <dsp:cNvPr id="0" name=""/>
        <dsp:cNvSpPr/>
      </dsp:nvSpPr>
      <dsp:spPr>
        <a:xfrm>
          <a:off x="3833" y="599798"/>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LSP Task Force Members/CCL Representatives (5)</a:t>
          </a:r>
        </a:p>
      </dsp:txBody>
      <dsp:txXfrm>
        <a:off x="3833" y="599798"/>
        <a:ext cx="2075735" cy="1245441"/>
      </dsp:txXfrm>
    </dsp:sp>
    <dsp:sp modelId="{4961FB45-609C-9149-9304-F510045470A8}">
      <dsp:nvSpPr>
        <dsp:cNvPr id="0" name=""/>
        <dsp:cNvSpPr/>
      </dsp:nvSpPr>
      <dsp:spPr>
        <a:xfrm>
          <a:off x="2287142" y="599798"/>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Vanguard Members</a:t>
          </a:r>
        </a:p>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(Large, Medium, Small) (3)</a:t>
          </a:r>
        </a:p>
      </dsp:txBody>
      <dsp:txXfrm>
        <a:off x="2287142" y="599798"/>
        <a:ext cx="2075735" cy="1245441"/>
      </dsp:txXfrm>
    </dsp:sp>
    <dsp:sp modelId="{D4CDF3E6-B4F8-6E43-A901-B1A594D1F163}">
      <dsp:nvSpPr>
        <dsp:cNvPr id="0" name=""/>
        <dsp:cNvSpPr/>
      </dsp:nvSpPr>
      <dsp:spPr>
        <a:xfrm>
          <a:off x="4570452" y="599798"/>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CISOA (1)</a:t>
          </a:r>
        </a:p>
      </dsp:txBody>
      <dsp:txXfrm>
        <a:off x="4570452" y="599798"/>
        <a:ext cx="2075735" cy="1245441"/>
      </dsp:txXfrm>
    </dsp:sp>
    <dsp:sp modelId="{C909CEB5-A0EA-F146-9E2D-5322B52AA34B}">
      <dsp:nvSpPr>
        <dsp:cNvPr id="0" name=""/>
        <dsp:cNvSpPr/>
      </dsp:nvSpPr>
      <dsp:spPr>
        <a:xfrm>
          <a:off x="6853761" y="599798"/>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CCCCIO (1)</a:t>
          </a:r>
        </a:p>
      </dsp:txBody>
      <dsp:txXfrm>
        <a:off x="6853761" y="599798"/>
        <a:ext cx="2075735" cy="1245441"/>
      </dsp:txXfrm>
    </dsp:sp>
    <dsp:sp modelId="{395A15F8-479A-5D47-BB51-82FCDE85B7B5}">
      <dsp:nvSpPr>
        <dsp:cNvPr id="0" name=""/>
        <dsp:cNvSpPr/>
      </dsp:nvSpPr>
      <dsp:spPr>
        <a:xfrm>
          <a:off x="9137070" y="599798"/>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ASCCC (2)</a:t>
          </a:r>
        </a:p>
      </dsp:txBody>
      <dsp:txXfrm>
        <a:off x="9137070" y="599798"/>
        <a:ext cx="2075735" cy="1245441"/>
      </dsp:txXfrm>
    </dsp:sp>
    <dsp:sp modelId="{FF97FEF6-3F4F-544F-87D2-FED2B98FF016}">
      <dsp:nvSpPr>
        <dsp:cNvPr id="0" name=""/>
        <dsp:cNvSpPr/>
      </dsp:nvSpPr>
      <dsp:spPr>
        <a:xfrm>
          <a:off x="3833" y="2052813"/>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Work Group Members (8)</a:t>
          </a:r>
        </a:p>
      </dsp:txBody>
      <dsp:txXfrm>
        <a:off x="3833" y="2052813"/>
        <a:ext cx="2075735" cy="1245441"/>
      </dsp:txXfrm>
    </dsp:sp>
    <dsp:sp modelId="{8D9D9E4F-7BA1-934F-9DF0-44E017B9E4BF}">
      <dsp:nvSpPr>
        <dsp:cNvPr id="0" name=""/>
        <dsp:cNvSpPr/>
      </dsp:nvSpPr>
      <dsp:spPr>
        <a:xfrm>
          <a:off x="2287142" y="2052813"/>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Arial Narrow" panose="020B0604020202020204" pitchFamily="34" charset="0"/>
              <a:cs typeface="Arial Narrow" panose="020B0604020202020204" pitchFamily="34" charset="0"/>
            </a:rPr>
            <a:t>ELUNA Members (2)</a:t>
          </a:r>
        </a:p>
      </dsp:txBody>
      <dsp:txXfrm>
        <a:off x="2287142" y="2052813"/>
        <a:ext cx="2075735" cy="1245441"/>
      </dsp:txXfrm>
    </dsp:sp>
    <dsp:sp modelId="{CC67CA40-0067-CD48-9240-6AC7C51E0DF3}">
      <dsp:nvSpPr>
        <dsp:cNvPr id="0" name=""/>
        <dsp:cNvSpPr/>
      </dsp:nvSpPr>
      <dsp:spPr>
        <a:xfrm>
          <a:off x="4570452" y="2052813"/>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dirty="0">
              <a:latin typeface="Arial Narrow" panose="020B0604020202020204" pitchFamily="34" charset="0"/>
              <a:cs typeface="Arial Narrow" panose="020B0604020202020204" pitchFamily="34" charset="0"/>
            </a:rPr>
            <a:t>LLRPAC (1)</a:t>
          </a:r>
        </a:p>
      </dsp:txBody>
      <dsp:txXfrm>
        <a:off x="4570452" y="2052813"/>
        <a:ext cx="2075735" cy="1245441"/>
      </dsp:txXfrm>
    </dsp:sp>
    <dsp:sp modelId="{5E56E3C1-77F0-0E41-B928-DF89150118E8}">
      <dsp:nvSpPr>
        <dsp:cNvPr id="0" name=""/>
        <dsp:cNvSpPr/>
      </dsp:nvSpPr>
      <dsp:spPr>
        <a:xfrm>
          <a:off x="6853761" y="2052813"/>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dirty="0">
              <a:latin typeface="Arial Narrow" panose="020B0604020202020204" pitchFamily="34" charset="0"/>
              <a:cs typeface="Arial Narrow" panose="020B0604020202020204" pitchFamily="34" charset="0"/>
            </a:rPr>
            <a:t>League </a:t>
          </a:r>
          <a:r>
            <a:rPr lang="en-US" sz="1800" b="1" i="0" u="none" kern="1200" dirty="0">
              <a:latin typeface="Arial Narrow" panose="020B0604020202020204" pitchFamily="34" charset="0"/>
              <a:cs typeface="Arial Narrow" panose="020B0604020202020204" pitchFamily="34" charset="0"/>
            </a:rPr>
            <a:t>Library Consortium Director (1)</a:t>
          </a:r>
          <a:endParaRPr lang="en-US" sz="1800" b="1" i="0" kern="1200" dirty="0">
            <a:latin typeface="Arial Narrow" panose="020B0604020202020204" pitchFamily="34" charset="0"/>
            <a:cs typeface="Arial Narrow" panose="020B0604020202020204" pitchFamily="34" charset="0"/>
          </a:endParaRPr>
        </a:p>
      </dsp:txBody>
      <dsp:txXfrm>
        <a:off x="6853761" y="2052813"/>
        <a:ext cx="2075735" cy="1245441"/>
      </dsp:txXfrm>
    </dsp:sp>
    <dsp:sp modelId="{20BE4A8C-E6E4-E44F-8594-79349A41D3A5}">
      <dsp:nvSpPr>
        <dsp:cNvPr id="0" name=""/>
        <dsp:cNvSpPr/>
      </dsp:nvSpPr>
      <dsp:spPr>
        <a:xfrm>
          <a:off x="9137070" y="2052813"/>
          <a:ext cx="2075735" cy="12454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i="0" kern="1200" dirty="0">
              <a:latin typeface="Arial Narrow" panose="020B0604020202020204" pitchFamily="34" charset="0"/>
              <a:cs typeface="Arial Narrow" panose="020B0604020202020204" pitchFamily="34" charset="0"/>
            </a:rPr>
            <a:t>CCCCO Project Monitor (1)</a:t>
          </a:r>
        </a:p>
      </dsp:txBody>
      <dsp:txXfrm>
        <a:off x="9137070" y="2052813"/>
        <a:ext cx="2075735" cy="12454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7370856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950721"/>
            <a:ext cx="11162453" cy="2740943"/>
          </a:xfrm>
        </p:spPr>
        <p:txBody>
          <a:bodyPr anchor="b">
            <a:noAutofit/>
          </a:bodyPr>
          <a:lstStyle>
            <a:lvl1pPr>
              <a:defRPr sz="8600" cap="all" baseline="0"/>
            </a:lvl1pPr>
          </a:lstStyle>
          <a:p>
            <a:r>
              <a:rPr lang="en-US"/>
              <a:t>Click to edit Master title style</a:t>
            </a:r>
            <a:endParaRPr lang="en-US" dirty="0"/>
          </a:p>
        </p:txBody>
      </p:sp>
      <p:sp>
        <p:nvSpPr>
          <p:cNvPr id="3" name="Subtitle 2"/>
          <p:cNvSpPr>
            <a:spLocks noGrp="1"/>
          </p:cNvSpPr>
          <p:nvPr>
            <p:ph type="subTitle" idx="1"/>
          </p:nvPr>
        </p:nvSpPr>
        <p:spPr>
          <a:xfrm>
            <a:off x="975360" y="4985173"/>
            <a:ext cx="9103360" cy="2492587"/>
          </a:xfrm>
        </p:spPr>
        <p:txBody>
          <a:bodyPr/>
          <a:lstStyle>
            <a:lvl1pPr marL="0" indent="0" algn="l">
              <a:buNone/>
              <a:defRPr>
                <a:solidFill>
                  <a:schemeClr val="tx1">
                    <a:lumMod val="75000"/>
                    <a:lumOff val="25000"/>
                  </a:schemeClr>
                </a:solidFill>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8" name="Straight Connector 7"/>
          <p:cNvCxnSpPr/>
          <p:nvPr/>
        </p:nvCxnSpPr>
        <p:spPr>
          <a:xfrm>
            <a:off x="975360" y="4833452"/>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866987"/>
            <a:ext cx="2926080" cy="8344747"/>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0240" y="866987"/>
            <a:ext cx="8561493" cy="8344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625600" y="3931684"/>
            <a:ext cx="9753600" cy="1119017"/>
          </a:xfrm>
        </p:spPr>
        <p:txBody>
          <a:bodyPr anchor="b">
            <a:normAutofit/>
          </a:bodyPr>
          <a:lstStyle>
            <a:lvl1pPr algn="l">
              <a:defRPr sz="512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625600" y="3179739"/>
            <a:ext cx="9753600" cy="683895"/>
          </a:xfrm>
        </p:spPr>
        <p:txBody>
          <a:bodyPr/>
          <a:lstStyle>
            <a:lvl1pPr marL="0" indent="0" algn="l">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dirty="0"/>
              <a:t>Click to edit Master subtitle style</a:t>
            </a:r>
          </a:p>
        </p:txBody>
      </p:sp>
    </p:spTree>
    <p:extLst>
      <p:ext uri="{BB962C8B-B14F-4D97-AF65-F5344CB8AC3E}">
        <p14:creationId xmlns:p14="http://schemas.microsoft.com/office/powerpoint/2010/main" val="1848985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94080" y="2596445"/>
            <a:ext cx="11216640" cy="51975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57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94080" y="2596445"/>
            <a:ext cx="5374502" cy="49871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736219" y="2596445"/>
            <a:ext cx="5374502" cy="49871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6113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95774" y="519290"/>
            <a:ext cx="11216640" cy="188524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95775" y="3562774"/>
            <a:ext cx="5501639" cy="43291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583680" y="3562774"/>
            <a:ext cx="5528734" cy="43291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55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982547" y="2630312"/>
            <a:ext cx="7022253" cy="4696178"/>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94080" y="2630312"/>
            <a:ext cx="4883573" cy="46961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071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95774" y="650240"/>
            <a:ext cx="4194386" cy="2275840"/>
          </a:xfrm>
        </p:spPr>
        <p:txBody>
          <a:bodyPr anchor="b"/>
          <a:lstStyle>
            <a:lvl1pPr>
              <a:defRPr sz="3413"/>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528734" y="1404339"/>
            <a:ext cx="6583680" cy="6303314"/>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95774" y="2926080"/>
            <a:ext cx="4194386" cy="4929727"/>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dirty="0"/>
              <a:t>Edit Master text styles</a:t>
            </a:r>
          </a:p>
        </p:txBody>
      </p:sp>
    </p:spTree>
    <p:extLst>
      <p:ext uri="{BB962C8B-B14F-4D97-AF65-F5344CB8AC3E}">
        <p14:creationId xmlns:p14="http://schemas.microsoft.com/office/powerpoint/2010/main" val="3086689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95774" y="650240"/>
            <a:ext cx="4194386" cy="2275840"/>
          </a:xfrm>
        </p:spPr>
        <p:txBody>
          <a:bodyPr anchor="b"/>
          <a:lstStyle>
            <a:lvl1pPr>
              <a:defRPr sz="3413"/>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528734" y="1404338"/>
            <a:ext cx="7476066" cy="6700979"/>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95774" y="2926081"/>
            <a:ext cx="4194386" cy="4786069"/>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dirty="0"/>
              <a:t>Edit Master text styles</a:t>
            </a:r>
          </a:p>
        </p:txBody>
      </p:sp>
    </p:spTree>
    <p:extLst>
      <p:ext uri="{BB962C8B-B14F-4D97-AF65-F5344CB8AC3E}">
        <p14:creationId xmlns:p14="http://schemas.microsoft.com/office/powerpoint/2010/main" val="161199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3359575"/>
            <a:ext cx="11054080" cy="3129280"/>
          </a:xfrm>
        </p:spPr>
        <p:txBody>
          <a:bodyPr anchor="b">
            <a:normAutofit/>
          </a:bodyPr>
          <a:lstStyle>
            <a:lvl1pPr algn="l">
              <a:defRPr sz="7600" b="0" cap="all"/>
            </a:lvl1pPr>
          </a:lstStyle>
          <a:p>
            <a:r>
              <a:rPr lang="en-US"/>
              <a:t>Click to edit Master title style</a:t>
            </a:r>
            <a:endParaRPr lang="en-US" dirty="0"/>
          </a:p>
        </p:txBody>
      </p:sp>
      <p:sp>
        <p:nvSpPr>
          <p:cNvPr id="3" name="Text Placeholder 2"/>
          <p:cNvSpPr>
            <a:spLocks noGrp="1"/>
          </p:cNvSpPr>
          <p:nvPr>
            <p:ph type="body" idx="1"/>
          </p:nvPr>
        </p:nvSpPr>
        <p:spPr>
          <a:xfrm>
            <a:off x="1027290" y="6580431"/>
            <a:ext cx="11054080" cy="2133599"/>
          </a:xfrm>
        </p:spPr>
        <p:txBody>
          <a:bodyPr anchor="t">
            <a:normAutofit/>
          </a:bodyPr>
          <a:lstStyle>
            <a:lvl1pPr marL="0" indent="0">
              <a:buNone/>
              <a:defRPr sz="3800">
                <a:solidFill>
                  <a:schemeClr val="tx2"/>
                </a:solidFill>
              </a:defRPr>
            </a:lvl1pPr>
            <a:lvl2pPr marL="728228" indent="0">
              <a:buNone/>
              <a:defRPr sz="2900">
                <a:solidFill>
                  <a:schemeClr val="tx1">
                    <a:tint val="75000"/>
                  </a:schemeClr>
                </a:solidFill>
              </a:defRPr>
            </a:lvl2pPr>
            <a:lvl3pPr marL="1456456" indent="0">
              <a:buNone/>
              <a:defRPr sz="2500">
                <a:solidFill>
                  <a:schemeClr val="tx1">
                    <a:tint val="75000"/>
                  </a:schemeClr>
                </a:solidFill>
              </a:defRPr>
            </a:lvl3pPr>
            <a:lvl4pPr marL="2184684" indent="0">
              <a:buNone/>
              <a:defRPr sz="2200">
                <a:solidFill>
                  <a:schemeClr val="tx1">
                    <a:tint val="75000"/>
                  </a:schemeClr>
                </a:solidFill>
              </a:defRPr>
            </a:lvl4pPr>
            <a:lvl5pPr marL="2912913" indent="0">
              <a:buNone/>
              <a:defRPr sz="2200">
                <a:solidFill>
                  <a:schemeClr val="tx1">
                    <a:tint val="75000"/>
                  </a:schemeClr>
                </a:solidFill>
              </a:defRPr>
            </a:lvl5pPr>
            <a:lvl6pPr marL="3641141" indent="0">
              <a:buNone/>
              <a:defRPr sz="2200">
                <a:solidFill>
                  <a:schemeClr val="tx1">
                    <a:tint val="75000"/>
                  </a:schemeClr>
                </a:solidFill>
              </a:defRPr>
            </a:lvl6pPr>
            <a:lvl7pPr marL="4369369" indent="0">
              <a:buNone/>
              <a:defRPr sz="2200">
                <a:solidFill>
                  <a:schemeClr val="tx1">
                    <a:tint val="75000"/>
                  </a:schemeClr>
                </a:solidFill>
              </a:defRPr>
            </a:lvl7pPr>
            <a:lvl8pPr marL="5097597" indent="0">
              <a:buNone/>
              <a:defRPr sz="2200">
                <a:solidFill>
                  <a:schemeClr val="tx1">
                    <a:tint val="75000"/>
                  </a:schemeClr>
                </a:solidFill>
              </a:defRPr>
            </a:lvl8pPr>
            <a:lvl9pPr marL="5825825"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November 1,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7" name="Straight Connector 6"/>
          <p:cNvCxnSpPr/>
          <p:nvPr/>
        </p:nvCxnSpPr>
        <p:spPr>
          <a:xfrm>
            <a:off x="1040384" y="6541416"/>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0773"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0240"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4" name="Content Placeholder 3"/>
          <p:cNvSpPr>
            <a:spLocks noGrp="1"/>
          </p:cNvSpPr>
          <p:nvPr>
            <p:ph sz="half" idx="2"/>
          </p:nvPr>
        </p:nvSpPr>
        <p:spPr>
          <a:xfrm>
            <a:off x="650240"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2496"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6762496"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November 1,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cxnSp>
        <p:nvCxnSpPr>
          <p:cNvPr id="11" name="Straight Connector 10"/>
          <p:cNvCxnSpPr/>
          <p:nvPr/>
        </p:nvCxnSpPr>
        <p:spPr>
          <a:xfrm rot="5400000">
            <a:off x="3154229" y="5754060"/>
            <a:ext cx="6697472" cy="1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November 1,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November 1,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6514"/>
            <a:ext cx="3043123" cy="1794662"/>
          </a:xfrm>
        </p:spPr>
        <p:txBody>
          <a:bodyPr anchor="b">
            <a:noAutofit/>
          </a:bodyPr>
          <a:lstStyle>
            <a:lvl1pPr algn="l">
              <a:defRPr sz="3800" b="0"/>
            </a:lvl1pPr>
          </a:lstStyle>
          <a:p>
            <a:r>
              <a:rPr lang="en-US"/>
              <a:t>Click to edit Master title style</a:t>
            </a:r>
            <a:endParaRPr lang="en-US" dirty="0"/>
          </a:p>
        </p:txBody>
      </p:sp>
      <p:sp>
        <p:nvSpPr>
          <p:cNvPr id="3" name="Content Placeholder 2"/>
          <p:cNvSpPr>
            <a:spLocks noGrp="1"/>
          </p:cNvSpPr>
          <p:nvPr>
            <p:ph idx="1"/>
          </p:nvPr>
        </p:nvSpPr>
        <p:spPr>
          <a:xfrm>
            <a:off x="4226560" y="1126514"/>
            <a:ext cx="8128000" cy="7932928"/>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42" y="3030121"/>
            <a:ext cx="3043123" cy="6035363"/>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rot="5400000">
            <a:off x="-18654" y="5091849"/>
            <a:ext cx="7932928"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7083"/>
            <a:ext cx="3047367" cy="1798997"/>
          </a:xfrm>
        </p:spPr>
        <p:txBody>
          <a:bodyPr anchor="b">
            <a:normAutofit/>
          </a:bodyPr>
          <a:lstStyle>
            <a:lvl1pPr algn="l">
              <a:defRPr sz="3800" b="0"/>
            </a:lvl1pPr>
          </a:lstStyle>
          <a:p>
            <a:r>
              <a:rPr lang="en-US"/>
              <a:t>Click to edit Master title style</a:t>
            </a:r>
            <a:endParaRPr lang="en-US" dirty="0"/>
          </a:p>
        </p:txBody>
      </p:sp>
      <p:sp>
        <p:nvSpPr>
          <p:cNvPr id="3" name="Picture Placeholder 2"/>
          <p:cNvSpPr>
            <a:spLocks noGrp="1"/>
          </p:cNvSpPr>
          <p:nvPr>
            <p:ph type="pic" idx="1"/>
          </p:nvPr>
        </p:nvSpPr>
        <p:spPr>
          <a:xfrm>
            <a:off x="4065579" y="1192108"/>
            <a:ext cx="8397355" cy="782287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28228" indent="0">
              <a:buNone/>
              <a:defRPr sz="4500"/>
            </a:lvl2pPr>
            <a:lvl3pPr marL="1456456" indent="0">
              <a:buNone/>
              <a:defRPr sz="3800"/>
            </a:lvl3pPr>
            <a:lvl4pPr marL="2184684" indent="0">
              <a:buNone/>
              <a:defRPr sz="3200"/>
            </a:lvl4pPr>
            <a:lvl5pPr marL="2912913" indent="0">
              <a:buNone/>
              <a:defRPr sz="3200"/>
            </a:lvl5pPr>
            <a:lvl6pPr marL="3641141" indent="0">
              <a:buNone/>
              <a:defRPr sz="3200"/>
            </a:lvl6pPr>
            <a:lvl7pPr marL="4369369" indent="0">
              <a:buNone/>
              <a:defRPr sz="3200"/>
            </a:lvl7pPr>
            <a:lvl8pPr marL="5097597" indent="0">
              <a:buNone/>
              <a:defRPr sz="3200"/>
            </a:lvl8pPr>
            <a:lvl9pPr marL="5825825" indent="0">
              <a:buNone/>
              <a:defRPr sz="3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50240" y="3034453"/>
            <a:ext cx="3043123" cy="6034227"/>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November 1,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g"/><Relationship Id="rId5" Type="http://schemas.openxmlformats.org/officeDocument/2006/relationships/slideLayout" Target="../slideLayouts/slideLayout17.xml"/><Relationship Id="rId10" Type="http://schemas.openxmlformats.org/officeDocument/2006/relationships/image" Target="../media/image4.sv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314008"/>
            <a:ext cx="13004800" cy="325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2" name="Title Placeholder 1"/>
          <p:cNvSpPr>
            <a:spLocks noGrp="1"/>
          </p:cNvSpPr>
          <p:nvPr>
            <p:ph type="title"/>
          </p:nvPr>
        </p:nvSpPr>
        <p:spPr>
          <a:xfrm>
            <a:off x="650240" y="758614"/>
            <a:ext cx="11704320" cy="1408853"/>
          </a:xfrm>
          <a:prstGeom prst="rect">
            <a:avLst/>
          </a:prstGeom>
        </p:spPr>
        <p:txBody>
          <a:bodyPr vert="horz" lIns="145646" tIns="72823" rIns="145646" bIns="728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0"/>
            <a:ext cx="11704320" cy="6935893"/>
          </a:xfrm>
          <a:prstGeom prst="rect">
            <a:avLst/>
          </a:prstGeom>
        </p:spPr>
        <p:txBody>
          <a:bodyPr vert="horz" lIns="145646" tIns="72823" rIns="145646" bIns="728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3004800" cy="520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4" name="Date Placeholder 3"/>
          <p:cNvSpPr>
            <a:spLocks noGrp="1"/>
          </p:cNvSpPr>
          <p:nvPr>
            <p:ph type="dt" sz="half" idx="2"/>
          </p:nvPr>
        </p:nvSpPr>
        <p:spPr>
          <a:xfrm>
            <a:off x="650240" y="26010"/>
            <a:ext cx="4118187" cy="468173"/>
          </a:xfrm>
          <a:prstGeom prst="rect">
            <a:avLst/>
          </a:prstGeom>
        </p:spPr>
        <p:txBody>
          <a:bodyPr vert="horz" lIns="145646" tIns="72823" rIns="145646" bIns="72823" rtlCol="0" anchor="ctr"/>
          <a:lstStyle>
            <a:lvl1pPr algn="l">
              <a:defRPr sz="1900">
                <a:solidFill>
                  <a:srgbClr val="FFFFFF"/>
                </a:solidFill>
              </a:defRPr>
            </a:lvl1pPr>
          </a:lstStyle>
          <a:p>
            <a:fld id="{A80CB818-7379-467D-8E76-EF9D9074A26C}" type="datetime2">
              <a:rPr lang="en-US" smtClean="0"/>
              <a:t>Thursday, November 1, 2018</a:t>
            </a:fld>
            <a:endParaRPr lang="en-US" dirty="0"/>
          </a:p>
        </p:txBody>
      </p:sp>
      <p:sp>
        <p:nvSpPr>
          <p:cNvPr id="5" name="Footer Placeholder 4"/>
          <p:cNvSpPr>
            <a:spLocks noGrp="1"/>
          </p:cNvSpPr>
          <p:nvPr>
            <p:ph type="ftr" sz="quarter" idx="3"/>
          </p:nvPr>
        </p:nvSpPr>
        <p:spPr>
          <a:xfrm>
            <a:off x="4876800" y="26010"/>
            <a:ext cx="5852160" cy="468173"/>
          </a:xfrm>
          <a:prstGeom prst="rect">
            <a:avLst/>
          </a:prstGeom>
        </p:spPr>
        <p:txBody>
          <a:bodyPr vert="horz" lIns="145646" tIns="72823" rIns="145646" bIns="72823" rtlCol="0" anchor="ctr"/>
          <a:lstStyle>
            <a:lvl1pPr algn="ctr">
              <a:defRPr sz="19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837333" y="26010"/>
            <a:ext cx="1517227" cy="468173"/>
          </a:xfrm>
          <a:prstGeom prst="rect">
            <a:avLst/>
          </a:prstGeom>
        </p:spPr>
        <p:txBody>
          <a:bodyPr vert="horz" lIns="145646" tIns="72823" rIns="145646" bIns="72823" rtlCol="0" anchor="ctr"/>
          <a:lstStyle>
            <a:lvl1pPr algn="l">
              <a:defRPr sz="2200" b="1">
                <a:solidFill>
                  <a:srgbClr val="FFFFFF"/>
                </a:solidFill>
              </a:defRPr>
            </a:lvl1pPr>
          </a:lstStyle>
          <a:p>
            <a:fld id="{86CB4B4D-7CA3-9044-876B-883B54F86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456456" rtl="0" eaLnBrk="1" latinLnBrk="0" hangingPunct="1">
        <a:spcBef>
          <a:spcPct val="0"/>
        </a:spcBef>
        <a:buNone/>
        <a:defRPr sz="6400" kern="1200" spc="-159" baseline="0">
          <a:solidFill>
            <a:schemeClr val="tx2"/>
          </a:solidFill>
          <a:latin typeface="+mj-lt"/>
          <a:ea typeface="+mj-ea"/>
          <a:cs typeface="+mj-cs"/>
        </a:defRPr>
      </a:lvl1pPr>
    </p:titleStyle>
    <p:bodyStyle>
      <a:lvl1pPr marL="291291" indent="-291291" algn="l" defTabSz="1456456" rtl="0" eaLnBrk="1" latinLnBrk="0" hangingPunct="1">
        <a:spcBef>
          <a:spcPct val="20000"/>
        </a:spcBef>
        <a:buClr>
          <a:schemeClr val="accent1"/>
        </a:buClr>
        <a:buSzPct val="85000"/>
        <a:buFont typeface="Arial" pitchFamily="34" charset="0"/>
        <a:buChar char="•"/>
        <a:defRPr sz="3800" kern="1200">
          <a:solidFill>
            <a:schemeClr val="tx1"/>
          </a:solidFill>
          <a:latin typeface="+mn-lt"/>
          <a:ea typeface="+mn-ea"/>
          <a:cs typeface="+mn-cs"/>
        </a:defRPr>
      </a:lvl1pPr>
      <a:lvl2pPr marL="728228" indent="-291291" algn="l" defTabSz="1456456"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1165165" indent="-291291" algn="l" defTabSz="1456456" rtl="0" eaLnBrk="1" latinLnBrk="0" hangingPunct="1">
        <a:spcBef>
          <a:spcPct val="20000"/>
        </a:spcBef>
        <a:buClr>
          <a:schemeClr val="accent1"/>
        </a:buClr>
        <a:buSzPct val="90000"/>
        <a:buFont typeface="Arial" pitchFamily="34" charset="0"/>
        <a:buChar char="•"/>
        <a:defRPr sz="2900" kern="1200">
          <a:solidFill>
            <a:schemeClr val="tx1"/>
          </a:solidFill>
          <a:latin typeface="+mn-lt"/>
          <a:ea typeface="+mn-ea"/>
          <a:cs typeface="+mn-cs"/>
        </a:defRPr>
      </a:lvl3pPr>
      <a:lvl4pPr marL="1602102" indent="-291291" algn="l" defTabSz="1456456"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4pPr>
      <a:lvl5pPr marL="1893393" indent="-218468" algn="l" defTabSz="1456456" rtl="0" eaLnBrk="1" latinLnBrk="0" hangingPunct="1">
        <a:spcBef>
          <a:spcPct val="20000"/>
        </a:spcBef>
        <a:buClr>
          <a:schemeClr val="accent1"/>
        </a:buClr>
        <a:buSzPct val="100000"/>
        <a:buFont typeface="Arial" pitchFamily="34" charset="0"/>
        <a:buChar char="•"/>
        <a:defRPr sz="2200" kern="1200" baseline="0">
          <a:solidFill>
            <a:schemeClr val="tx1"/>
          </a:solidFill>
          <a:latin typeface="+mn-lt"/>
          <a:ea typeface="+mn-ea"/>
          <a:cs typeface="+mn-cs"/>
        </a:defRPr>
      </a:lvl5pPr>
      <a:lvl6pPr marL="2184684"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75976"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67267"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58558"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56456" rtl="0" eaLnBrk="1" latinLnBrk="0" hangingPunct="1">
        <a:defRPr sz="2900" kern="1200">
          <a:solidFill>
            <a:schemeClr val="tx1"/>
          </a:solidFill>
          <a:latin typeface="+mn-lt"/>
          <a:ea typeface="+mn-ea"/>
          <a:cs typeface="+mn-cs"/>
        </a:defRPr>
      </a:lvl1pPr>
      <a:lvl2pPr marL="728228" algn="l" defTabSz="1456456" rtl="0" eaLnBrk="1" latinLnBrk="0" hangingPunct="1">
        <a:defRPr sz="2900" kern="1200">
          <a:solidFill>
            <a:schemeClr val="tx1"/>
          </a:solidFill>
          <a:latin typeface="+mn-lt"/>
          <a:ea typeface="+mn-ea"/>
          <a:cs typeface="+mn-cs"/>
        </a:defRPr>
      </a:lvl2pPr>
      <a:lvl3pPr marL="1456456" algn="l" defTabSz="1456456" rtl="0" eaLnBrk="1" latinLnBrk="0" hangingPunct="1">
        <a:defRPr sz="2900" kern="1200">
          <a:solidFill>
            <a:schemeClr val="tx1"/>
          </a:solidFill>
          <a:latin typeface="+mn-lt"/>
          <a:ea typeface="+mn-ea"/>
          <a:cs typeface="+mn-cs"/>
        </a:defRPr>
      </a:lvl3pPr>
      <a:lvl4pPr marL="2184684" algn="l" defTabSz="1456456" rtl="0" eaLnBrk="1" latinLnBrk="0" hangingPunct="1">
        <a:defRPr sz="2900" kern="1200">
          <a:solidFill>
            <a:schemeClr val="tx1"/>
          </a:solidFill>
          <a:latin typeface="+mn-lt"/>
          <a:ea typeface="+mn-ea"/>
          <a:cs typeface="+mn-cs"/>
        </a:defRPr>
      </a:lvl4pPr>
      <a:lvl5pPr marL="2912913" algn="l" defTabSz="1456456" rtl="0" eaLnBrk="1" latinLnBrk="0" hangingPunct="1">
        <a:defRPr sz="2900" kern="1200">
          <a:solidFill>
            <a:schemeClr val="tx1"/>
          </a:solidFill>
          <a:latin typeface="+mn-lt"/>
          <a:ea typeface="+mn-ea"/>
          <a:cs typeface="+mn-cs"/>
        </a:defRPr>
      </a:lvl5pPr>
      <a:lvl6pPr marL="3641141" algn="l" defTabSz="1456456" rtl="0" eaLnBrk="1" latinLnBrk="0" hangingPunct="1">
        <a:defRPr sz="2900" kern="1200">
          <a:solidFill>
            <a:schemeClr val="tx1"/>
          </a:solidFill>
          <a:latin typeface="+mn-lt"/>
          <a:ea typeface="+mn-ea"/>
          <a:cs typeface="+mn-cs"/>
        </a:defRPr>
      </a:lvl6pPr>
      <a:lvl7pPr marL="4369369" algn="l" defTabSz="1456456" rtl="0" eaLnBrk="1" latinLnBrk="0" hangingPunct="1">
        <a:defRPr sz="2900" kern="1200">
          <a:solidFill>
            <a:schemeClr val="tx1"/>
          </a:solidFill>
          <a:latin typeface="+mn-lt"/>
          <a:ea typeface="+mn-ea"/>
          <a:cs typeface="+mn-cs"/>
        </a:defRPr>
      </a:lvl7pPr>
      <a:lvl8pPr marL="5097597" algn="l" defTabSz="1456456" rtl="0" eaLnBrk="1" latinLnBrk="0" hangingPunct="1">
        <a:defRPr sz="2900" kern="1200">
          <a:solidFill>
            <a:schemeClr val="tx1"/>
          </a:solidFill>
          <a:latin typeface="+mn-lt"/>
          <a:ea typeface="+mn-ea"/>
          <a:cs typeface="+mn-cs"/>
        </a:defRPr>
      </a:lvl8pPr>
      <a:lvl9pPr marL="5825825" algn="l" defTabSz="145645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8331200" y="1481598"/>
            <a:ext cx="4673600" cy="6626197"/>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94080" y="2596445"/>
            <a:ext cx="11216640" cy="52687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8106268"/>
            <a:ext cx="130048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3359AD-7AB8-4080-9133-7D07FAF69F20}"/>
              </a:ext>
            </a:extLst>
          </p:cNvPr>
          <p:cNvPicPr>
            <a:picLocks noChangeAspect="1"/>
          </p:cNvPicPr>
          <p:nvPr userDrawn="1"/>
        </p:nvPicPr>
        <p:blipFill>
          <a:blip r:embed="rId11"/>
          <a:stretch>
            <a:fillRect/>
          </a:stretch>
        </p:blipFill>
        <p:spPr>
          <a:xfrm>
            <a:off x="355520" y="8438802"/>
            <a:ext cx="3543893" cy="795510"/>
          </a:xfrm>
          <a:prstGeom prst="rect">
            <a:avLst/>
          </a:prstGeom>
        </p:spPr>
      </p:pic>
    </p:spTree>
    <p:extLst>
      <p:ext uri="{BB962C8B-B14F-4D97-AF65-F5344CB8AC3E}">
        <p14:creationId xmlns:p14="http://schemas.microsoft.com/office/powerpoint/2010/main" val="18463279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75390" rtl="0" eaLnBrk="1" latinLnBrk="0" hangingPunct="1">
        <a:lnSpc>
          <a:spcPct val="90000"/>
        </a:lnSpc>
        <a:spcBef>
          <a:spcPct val="0"/>
        </a:spcBef>
        <a:buNone/>
        <a:defRPr sz="4693"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rgbClr val="53575A"/>
          </a:solidFill>
          <a:latin typeface="Source Sans Pro" panose="020B0503030403020204" pitchFamily="34" charset="0"/>
          <a:ea typeface="Source Sans Pro" panose="020B0503030403020204" pitchFamily="34" charset="0"/>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rgbClr val="53575A"/>
          </a:solidFill>
          <a:latin typeface="Source Sans Pro" panose="020B0503030403020204" pitchFamily="34" charset="0"/>
          <a:ea typeface="Source Sans Pro" panose="020B0503030403020204" pitchFamily="34" charset="0"/>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rgbClr val="53575A"/>
          </a:solidFill>
          <a:latin typeface="Source Sans Pro" panose="020B0503030403020204" pitchFamily="34" charset="0"/>
          <a:ea typeface="Source Sans Pro" panose="020B0503030403020204" pitchFamily="34" charset="0"/>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rgbClr val="53575A"/>
          </a:solidFill>
          <a:latin typeface="Source Sans Pro" panose="020B0503030403020204" pitchFamily="34" charset="0"/>
          <a:ea typeface="Source Sans Pro" panose="020B0503030403020204" pitchFamily="34" charset="0"/>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rgbClr val="53575A"/>
          </a:solidFill>
          <a:latin typeface="Source Sans Pro" panose="020B0503030403020204" pitchFamily="34" charset="0"/>
          <a:ea typeface="Source Sans Pro" panose="020B0503030403020204" pitchFamily="34" charset="0"/>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975360" y="1143001"/>
            <a:ext cx="11162453" cy="2148840"/>
          </a:xfrm>
          <a:prstGeom prst="rect">
            <a:avLst/>
          </a:prstGeom>
        </p:spPr>
        <p:txBody>
          <a:bodyPr/>
          <a:lstStyle/>
          <a:p>
            <a:pPr algn="ctr"/>
            <a:r>
              <a:rPr lang="en-US" sz="7200" b="1" dirty="0"/>
              <a:t>Hot Topics IN Online Education</a:t>
            </a:r>
            <a:endParaRPr sz="7200" b="1" dirty="0"/>
          </a:p>
        </p:txBody>
      </p:sp>
      <p:sp>
        <p:nvSpPr>
          <p:cNvPr id="120" name="Shape 120"/>
          <p:cNvSpPr>
            <a:spLocks noGrp="1"/>
          </p:cNvSpPr>
          <p:nvPr>
            <p:ph type="subTitle" idx="1"/>
          </p:nvPr>
        </p:nvSpPr>
        <p:spPr>
          <a:xfrm>
            <a:off x="237994" y="3384972"/>
            <a:ext cx="12676339" cy="6009549"/>
          </a:xfrm>
          <a:prstGeom prst="rect">
            <a:avLst/>
          </a:prstGeom>
        </p:spPr>
        <p:txBody>
          <a:bodyPr>
            <a:normAutofit fontScale="70000" lnSpcReduction="20000"/>
          </a:bodyPr>
          <a:lstStyle/>
          <a:p>
            <a:pPr algn="ctr"/>
            <a:r>
              <a:rPr lang="en-US" sz="5200" dirty="0"/>
              <a:t>The Library Services Platform (LSP), OEI, changes in Title 5 language to Distance Education regulations</a:t>
            </a:r>
          </a:p>
          <a:p>
            <a:endParaRPr lang="en-US" sz="3600" dirty="0"/>
          </a:p>
          <a:p>
            <a:endParaRPr lang="en-US" sz="3600" dirty="0"/>
          </a:p>
          <a:p>
            <a:pPr>
              <a:lnSpc>
                <a:spcPct val="120000"/>
              </a:lnSpc>
            </a:pPr>
            <a:r>
              <a:rPr lang="en-US" dirty="0"/>
              <a:t>Doug Achterman, President, Council of Chief Librarians and LSP Task Force</a:t>
            </a:r>
          </a:p>
          <a:p>
            <a:pPr>
              <a:lnSpc>
                <a:spcPct val="120000"/>
              </a:lnSpc>
            </a:pPr>
            <a:r>
              <a:rPr lang="en-US" dirty="0"/>
              <a:t>Amy Beadle, CCC Technology Center and LSP Program Manager</a:t>
            </a:r>
          </a:p>
          <a:p>
            <a:pPr>
              <a:lnSpc>
                <a:spcPct val="120000"/>
              </a:lnSpc>
            </a:pPr>
            <a:r>
              <a:rPr lang="en-US" dirty="0"/>
              <a:t>Anna Bruzzese, ASCCC South Representative</a:t>
            </a:r>
          </a:p>
          <a:p>
            <a:pPr>
              <a:lnSpc>
                <a:spcPct val="120000"/>
              </a:lnSpc>
            </a:pPr>
            <a:r>
              <a:rPr lang="en-US" dirty="0"/>
              <a:t>Dan Crump, American River College</a:t>
            </a:r>
          </a:p>
          <a:p>
            <a:pPr>
              <a:lnSpc>
                <a:spcPct val="120000"/>
              </a:lnSpc>
            </a:pPr>
            <a:r>
              <a:rPr lang="en-US" dirty="0"/>
              <a:t>Jory Hadsell, CVC-OEI Executive Director </a:t>
            </a:r>
          </a:p>
          <a:p>
            <a:pPr>
              <a:lnSpc>
                <a:spcPct val="120000"/>
              </a:lnSpc>
            </a:pPr>
            <a:r>
              <a:rPr lang="en-US" dirty="0"/>
              <a:t>Kate Jordahl, CVC-OEI Director of Academic Affairs and Consortia </a:t>
            </a:r>
          </a:p>
          <a:p>
            <a:pPr>
              <a:lnSpc>
                <a:spcPct val="120000"/>
              </a:lnSpc>
            </a:pPr>
            <a:r>
              <a:rPr lang="en-US" dirty="0"/>
              <a:t>Conan McKay, ASCCC Area B Representative 	</a:t>
            </a:r>
            <a:br>
              <a:rPr lang="en-US" sz="3600" dirty="0"/>
            </a:br>
            <a:r>
              <a:rPr lang="en-US" sz="3600" dirty="0"/>
              <a:t> </a:t>
            </a:r>
          </a:p>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New Title 5 Language for Distance Education</a:t>
            </a:r>
          </a:p>
        </p:txBody>
      </p:sp>
      <p:sp>
        <p:nvSpPr>
          <p:cNvPr id="3" name="Text Placeholder 2"/>
          <p:cNvSpPr>
            <a:spLocks noGrp="1"/>
          </p:cNvSpPr>
          <p:nvPr>
            <p:ph type="body" idx="1"/>
          </p:nvPr>
        </p:nvSpPr>
        <p:spPr/>
        <p:txBody>
          <a:bodyPr>
            <a:normAutofit fontScale="77500" lnSpcReduction="20000"/>
          </a:bodyPr>
          <a:lstStyle/>
          <a:p>
            <a:r>
              <a:rPr lang="en-US" b="1" dirty="0"/>
              <a:t>§ 55206. Separate Course Approval. </a:t>
            </a:r>
            <a:endParaRPr lang="en-US" dirty="0"/>
          </a:p>
          <a:p>
            <a:r>
              <a:rPr lang="en-US" dirty="0"/>
              <a:t>If any portion of the instruction in a new or existing course or to be provided through distance education in lieu of face-, an addendum to the official course outline of record shall be required. In addition to addressing how course outcomes will be achieved in a distance education mode, the addendum shall at a minimum specify how the portion of instruction delivered via distance education meets: </a:t>
            </a:r>
          </a:p>
          <a:p>
            <a:r>
              <a:rPr lang="en-US" dirty="0"/>
              <a:t>(a) Regular and effective contact between instructors and students and among students as referenced in title 5, section 55204(a), and </a:t>
            </a:r>
          </a:p>
          <a:p>
            <a:r>
              <a:rPr lang="en-US" dirty="0"/>
              <a:t>(b) Requirements of the Americans with Disabilities Act (42 U.S.C. § 12100 et seq.) and section 508 of the Rehabilitation Act of 1973, as amended, (29 U.S.C. § 749d) </a:t>
            </a:r>
          </a:p>
          <a:p>
            <a:r>
              <a:rPr lang="en-US" dirty="0"/>
              <a:t>The addendum shall be separately approved according to the district's adopted curriculum approval procedures. </a:t>
            </a:r>
          </a:p>
          <a:p>
            <a:r>
              <a:rPr lang="en-US" dirty="0"/>
              <a:t>Note: Authority cited: Sections 66700 and 70901, Education Code. Reference: Sections 70901 and 70902, Education Code.</a:t>
            </a:r>
          </a:p>
        </p:txBody>
      </p:sp>
    </p:spTree>
    <p:extLst>
      <p:ext uri="{BB962C8B-B14F-4D97-AF65-F5344CB8AC3E}">
        <p14:creationId xmlns:p14="http://schemas.microsoft.com/office/powerpoint/2010/main" val="18908407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New Title 5 Language for Distance Education</a:t>
            </a:r>
          </a:p>
        </p:txBody>
      </p:sp>
      <p:sp>
        <p:nvSpPr>
          <p:cNvPr id="3" name="Text Placeholder 2"/>
          <p:cNvSpPr>
            <a:spLocks noGrp="1"/>
          </p:cNvSpPr>
          <p:nvPr>
            <p:ph type="body" idx="1"/>
          </p:nvPr>
        </p:nvSpPr>
        <p:spPr/>
        <p:txBody>
          <a:bodyPr>
            <a:normAutofit fontScale="55000" lnSpcReduction="20000"/>
          </a:bodyPr>
          <a:lstStyle/>
          <a:p>
            <a:r>
              <a:rPr lang="en-US" b="1" dirty="0"/>
              <a:t>§ 55208. Faculty Selection and Workload. </a:t>
            </a:r>
            <a:endParaRPr lang="en-US" dirty="0"/>
          </a:p>
          <a:p>
            <a:r>
              <a:rPr lang="en-US" dirty="0"/>
              <a:t>(a) Instructors of course sections delivered via distance education technology shall be selected by the same procedures used to determine all instructional assignments. Instructors shall possess the minimum qualifications for the discipline into which the course's subject matter most appropriately falls, in accordance with article 2 (commencing with section 53410) of subchapter 4 of chapter 4, and with the list of discipline definitions and requirements adopted by the Board of Governors to implement that article, as such list may be amended from time to time. </a:t>
            </a:r>
          </a:p>
          <a:p>
            <a:r>
              <a:rPr lang="en-US" dirty="0"/>
              <a:t>(b) Instructors of distance education shall be prepared to teach in a distance education delivery method consistent with local district policies and negotiated agreements. </a:t>
            </a:r>
          </a:p>
          <a:p>
            <a:r>
              <a:rPr lang="en-US" dirty="0"/>
              <a:t>(c) The number of students assigned to any one course section offered by distance education shall be determined by and be consistent with other district procedures related to faculty assignment. Procedures for determining the number of students assigned to a course section offered in whole or in part by distance education may include a review by the curriculum committee established pursuant to section 55002(a)(1). </a:t>
            </a:r>
          </a:p>
          <a:p>
            <a:r>
              <a:rPr lang="en-US" dirty="0"/>
              <a:t>(d) Nothing in this section shall be construed to impinge upon or detract from any negotiations or negotiated agreements between exclusive representatives and district governing boards. </a:t>
            </a:r>
          </a:p>
          <a:p>
            <a:r>
              <a:rPr lang="en-US" dirty="0"/>
              <a:t>Note: Authority cited: Sections 66700 and 70901, Education Code. Reference: Sections 70901 and 70902, Education Code. </a:t>
            </a:r>
          </a:p>
        </p:txBody>
      </p:sp>
    </p:spTree>
    <p:extLst>
      <p:ext uri="{BB962C8B-B14F-4D97-AF65-F5344CB8AC3E}">
        <p14:creationId xmlns:p14="http://schemas.microsoft.com/office/powerpoint/2010/main" val="31661592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616226"/>
            <a:ext cx="11692708" cy="1769165"/>
          </a:xfrm>
        </p:spPr>
        <p:txBody>
          <a:bodyPr/>
          <a:lstStyle/>
          <a:p>
            <a:r>
              <a:rPr lang="en-US" dirty="0"/>
              <a:t>Library Services Platform Project </a:t>
            </a:r>
            <a:br>
              <a:rPr lang="en-US" dirty="0"/>
            </a:br>
            <a:r>
              <a:rPr lang="en-US" dirty="0">
                <a:solidFill>
                  <a:schemeClr val="accent2"/>
                </a:solidFill>
              </a:rPr>
              <a:t>What is it?</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p:txBody>
          <a:bodyPr>
            <a:normAutofit/>
          </a:bodyPr>
          <a:lstStyle/>
          <a:p>
            <a:r>
              <a:rPr lang="en-US" dirty="0"/>
              <a:t>A CCCCO/CCCTC project to implement a single cloud-based Library Services Platform (LSP) to replace the various integrated library systems now in use in any of the 114 libraries which choose to participate. </a:t>
            </a:r>
          </a:p>
          <a:p>
            <a:r>
              <a:rPr lang="en-US" dirty="0"/>
              <a:t>The CCCCO and the CCCTC have partnered with the Council of Chief Librarians (CCL) to form the LSP Task Force and project team, develop the project work-plan, complete the procurement process, engage with the vendor and provide project governance. </a:t>
            </a:r>
          </a:p>
        </p:txBody>
      </p:sp>
    </p:spTree>
    <p:extLst>
      <p:ext uri="{BB962C8B-B14F-4D97-AF65-F5344CB8AC3E}">
        <p14:creationId xmlns:p14="http://schemas.microsoft.com/office/powerpoint/2010/main" val="174838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79" y="714144"/>
            <a:ext cx="11971383" cy="1889907"/>
          </a:xfrm>
        </p:spPr>
        <p:txBody>
          <a:bodyPr/>
          <a:lstStyle/>
          <a:p>
            <a:r>
              <a:rPr lang="en-US" dirty="0"/>
              <a:t>Library Services Platform Project </a:t>
            </a:r>
            <a:br>
              <a:rPr lang="en-US" dirty="0"/>
            </a:br>
            <a:r>
              <a:rPr lang="en-US" dirty="0">
                <a:solidFill>
                  <a:schemeClr val="accent2"/>
                </a:solidFill>
              </a:rPr>
              <a:t>Tell Me More</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94080" y="3166533"/>
            <a:ext cx="11472092" cy="3898146"/>
          </a:xfrm>
        </p:spPr>
        <p:txBody>
          <a:bodyPr>
            <a:normAutofit/>
          </a:bodyPr>
          <a:lstStyle/>
          <a:p>
            <a:r>
              <a:rPr lang="en-US" dirty="0">
                <a:latin typeface="+mn-lt"/>
              </a:rPr>
              <a:t>After a lengthy review process, the Ex Libris Alma and Primo products were selected to serve as the systemwide LSP. </a:t>
            </a:r>
          </a:p>
          <a:p>
            <a:r>
              <a:rPr lang="en-US" dirty="0">
                <a:latin typeface="+mn-lt"/>
                <a:cs typeface="Arial Narrow" panose="020B0604020202020204" pitchFamily="34" charset="0"/>
              </a:rPr>
              <a:t>The project team, CCL, vanguard schools and other stakeholders are now working with Ex Libris to assure a successful implementation across the system. </a:t>
            </a:r>
          </a:p>
          <a:p>
            <a:r>
              <a:rPr lang="en-US" dirty="0">
                <a:cs typeface="Arial Narrow" panose="020B0604020202020204" pitchFamily="34" charset="0"/>
              </a:rPr>
              <a:t>A single implementation for all participating libraries will begin in January 2019 with all participants going live on the system between December 2019 and January 2020. </a:t>
            </a:r>
          </a:p>
          <a:p>
            <a:pPr marL="0" indent="0">
              <a:buNone/>
            </a:pPr>
            <a:endParaRPr lang="en-US" dirty="0">
              <a:latin typeface="+mn-lt"/>
              <a:cs typeface="Arial Narrow" panose="020B0604020202020204" pitchFamily="34" charset="0"/>
            </a:endParaRPr>
          </a:p>
        </p:txBody>
      </p:sp>
    </p:spTree>
    <p:extLst>
      <p:ext uri="{BB962C8B-B14F-4D97-AF65-F5344CB8AC3E}">
        <p14:creationId xmlns:p14="http://schemas.microsoft.com/office/powerpoint/2010/main" val="102678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79" y="1608667"/>
            <a:ext cx="11971383" cy="1413934"/>
          </a:xfrm>
        </p:spPr>
        <p:txBody>
          <a:bodyPr/>
          <a:lstStyle/>
          <a:p>
            <a:r>
              <a:rPr lang="en-US" dirty="0"/>
              <a:t>Library Services Platform Project </a:t>
            </a:r>
            <a:br>
              <a:rPr lang="en-US" dirty="0"/>
            </a:br>
            <a:r>
              <a:rPr lang="en-US" dirty="0">
                <a:solidFill>
                  <a:schemeClr val="accent2"/>
                </a:solidFill>
              </a:rPr>
              <a:t>Money Matters</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894080" y="3166533"/>
            <a:ext cx="11472092" cy="3898146"/>
          </a:xfrm>
        </p:spPr>
        <p:txBody>
          <a:bodyPr>
            <a:normAutofit/>
          </a:bodyPr>
          <a:lstStyle/>
          <a:p>
            <a:r>
              <a:rPr lang="en-US" dirty="0">
                <a:latin typeface="+mn-lt"/>
                <a:cs typeface="Arial Narrow" panose="020B0604020202020204" pitchFamily="34" charset="0"/>
              </a:rPr>
              <a:t>The implementation fee and the 2020-21 subscription costs will be funded by the LSP project for all participating institutions.</a:t>
            </a:r>
          </a:p>
          <a:p>
            <a:r>
              <a:rPr lang="en-US" dirty="0">
                <a:latin typeface="+mn-lt"/>
                <a:cs typeface="Arial Narrow" panose="020B0604020202020204" pitchFamily="34" charset="0"/>
              </a:rPr>
              <a:t>A request for ongoing funding for an additional five years was approved by the Board of Governors on September 17, 2018. </a:t>
            </a:r>
          </a:p>
          <a:p>
            <a:r>
              <a:rPr lang="en-US" dirty="0">
                <a:latin typeface="+mn-lt"/>
                <a:cs typeface="Arial Narrow" panose="020B0604020202020204" pitchFamily="34" charset="0"/>
              </a:rPr>
              <a:t>If awarded, funding would include the ongoing Alma/Primo subscriptions, the possible addition of additional library software and subscriptions, as well as ongoing project management, administration and library systems expertise at the program level. </a:t>
            </a:r>
          </a:p>
        </p:txBody>
      </p:sp>
    </p:spTree>
    <p:extLst>
      <p:ext uri="{BB962C8B-B14F-4D97-AF65-F5344CB8AC3E}">
        <p14:creationId xmlns:p14="http://schemas.microsoft.com/office/powerpoint/2010/main" val="324367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1608667"/>
            <a:ext cx="11692708" cy="1413934"/>
          </a:xfrm>
        </p:spPr>
        <p:txBody>
          <a:bodyPr/>
          <a:lstStyle/>
          <a:p>
            <a:r>
              <a:rPr lang="en-US" dirty="0"/>
              <a:t>Library Services Platform Project </a:t>
            </a:r>
            <a:br>
              <a:rPr lang="en-US" dirty="0"/>
            </a:br>
            <a:r>
              <a:rPr lang="en-US" dirty="0">
                <a:solidFill>
                  <a:schemeClr val="accent2"/>
                </a:solidFill>
              </a:rPr>
              <a:t>Benefits</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a:xfrm>
            <a:off x="1025434" y="3022601"/>
            <a:ext cx="5543006" cy="3981027"/>
          </a:xfrm>
        </p:spPr>
        <p:txBody>
          <a:bodyPr numCol="1">
            <a:noAutofit/>
          </a:bodyPr>
          <a:lstStyle/>
          <a:p>
            <a:pPr marL="0" indent="0">
              <a:buNone/>
            </a:pPr>
            <a:r>
              <a:rPr lang="en-US" dirty="0"/>
              <a:t>The Product:</a:t>
            </a:r>
          </a:p>
          <a:p>
            <a:r>
              <a:rPr lang="en-US" dirty="0">
                <a:latin typeface="Source Sans Pro" panose="020B0503030403020204" pitchFamily="34" charset="77"/>
                <a:cs typeface="Arial Narrow" panose="020B0604020202020204" pitchFamily="34" charset="0"/>
              </a:rPr>
              <a:t>Modern Architecture and Design</a:t>
            </a:r>
          </a:p>
          <a:p>
            <a:r>
              <a:rPr lang="en-US" dirty="0">
                <a:latin typeface="Source Sans Pro" panose="020B0503030403020204" pitchFamily="34" charset="77"/>
                <a:cs typeface="Arial Narrow" panose="020B0604020202020204" pitchFamily="34" charset="0"/>
              </a:rPr>
              <a:t>Enhanced Discovery</a:t>
            </a:r>
          </a:p>
          <a:p>
            <a:pPr marL="304810" indent="-304810"/>
            <a:r>
              <a:rPr lang="en-US" dirty="0">
                <a:latin typeface="Source Sans Pro" panose="020B0503030403020204" pitchFamily="34" charset="77"/>
                <a:cs typeface="Arial Narrow" panose="020B0604020202020204" pitchFamily="34" charset="0"/>
              </a:rPr>
              <a:t>Integrated Workflow</a:t>
            </a:r>
          </a:p>
          <a:p>
            <a:pPr marL="304810" indent="-304810"/>
            <a:r>
              <a:rPr lang="en-US" dirty="0">
                <a:latin typeface="Source Sans Pro" panose="020B0503030403020204" pitchFamily="34" charset="77"/>
                <a:cs typeface="Arial Narrow" panose="020B0604020202020204" pitchFamily="34" charset="0"/>
              </a:rPr>
              <a:t>Improved Maintenance</a:t>
            </a:r>
          </a:p>
          <a:p>
            <a:pPr marL="304810" indent="-304810"/>
            <a:r>
              <a:rPr lang="en-US" dirty="0">
                <a:latin typeface="Source Sans Pro" panose="020B0503030403020204" pitchFamily="34" charset="77"/>
                <a:cs typeface="Arial Narrow" panose="020B0604020202020204" pitchFamily="34" charset="0"/>
              </a:rPr>
              <a:t>Robust Analytics</a:t>
            </a:r>
          </a:p>
          <a:p>
            <a:pPr marL="304810" indent="-304810"/>
            <a:r>
              <a:rPr lang="en-US" dirty="0">
                <a:latin typeface="Source Sans Pro" panose="020B0503030403020204" pitchFamily="34" charset="77"/>
                <a:cs typeface="Arial Narrow" panose="020B0604020202020204" pitchFamily="34" charset="0"/>
              </a:rPr>
              <a:t>Better User Experience</a:t>
            </a:r>
          </a:p>
          <a:p>
            <a:pPr marL="0" indent="0">
              <a:buNone/>
            </a:pPr>
            <a:endParaRPr lang="en-US" dirty="0">
              <a:latin typeface="Source Sans Pro" panose="020B0503030403020204" pitchFamily="34" charset="77"/>
              <a:cs typeface="Arial Narrow" panose="020B06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3CA4ECA6-F669-7843-92E5-AF2AA2E17131}"/>
              </a:ext>
            </a:extLst>
          </p:cNvPr>
          <p:cNvSpPr txBox="1"/>
          <p:nvPr/>
        </p:nvSpPr>
        <p:spPr>
          <a:xfrm>
            <a:off x="6568440" y="3027681"/>
            <a:ext cx="5911668" cy="4065215"/>
          </a:xfrm>
          <a:prstGeom prst="rect">
            <a:avLst/>
          </a:prstGeom>
          <a:noFill/>
        </p:spPr>
        <p:txBody>
          <a:bodyPr wrap="square" rtlCol="0">
            <a:spAutoFit/>
          </a:bodyPr>
          <a:lstStyle/>
          <a:p>
            <a:pPr algn="l" defTabSz="975390" hangingPunct="1"/>
            <a:r>
              <a:rPr lang="en-US" sz="2987" kern="1200" dirty="0">
                <a:solidFill>
                  <a:srgbClr val="53575A"/>
                </a:solidFill>
                <a:latin typeface="Source Sans Pro"/>
                <a:cs typeface="Arial Narrow" panose="020B0604020202020204" pitchFamily="34" charset="0"/>
              </a:rPr>
              <a:t>The </a:t>
            </a:r>
            <a:r>
              <a:rPr lang="en-US" sz="2987" kern="1200" dirty="0" err="1">
                <a:solidFill>
                  <a:srgbClr val="53575A"/>
                </a:solidFill>
                <a:latin typeface="Source Sans Pro"/>
                <a:cs typeface="Arial Narrow" panose="020B0604020202020204" pitchFamily="34" charset="0"/>
              </a:rPr>
              <a:t>Systemwide</a:t>
            </a:r>
            <a:r>
              <a:rPr lang="en-US" sz="2987" kern="1200" dirty="0">
                <a:solidFill>
                  <a:srgbClr val="53575A"/>
                </a:solidFill>
                <a:latin typeface="Source Sans Pro"/>
                <a:cs typeface="Arial Narrow" panose="020B0604020202020204" pitchFamily="34" charset="0"/>
              </a:rPr>
              <a:t> Program:</a:t>
            </a:r>
          </a:p>
          <a:p>
            <a:pPr marL="487695" indent="-487695" algn="l" defTabSz="975390" hangingPunct="1">
              <a:buFont typeface="Arial" panose="020B0604020202020204" pitchFamily="34" charset="0"/>
              <a:buChar char="•"/>
            </a:pPr>
            <a:r>
              <a:rPr lang="en-US" sz="2987" kern="1200" dirty="0">
                <a:solidFill>
                  <a:srgbClr val="53575A"/>
                </a:solidFill>
                <a:latin typeface="Source Sans Pro"/>
                <a:cs typeface="Arial Narrow" panose="020B0604020202020204" pitchFamily="34" charset="0"/>
              </a:rPr>
              <a:t>Collaboration with other CCC libraries </a:t>
            </a:r>
          </a:p>
          <a:p>
            <a:pPr marL="487695" indent="-487695" algn="l" defTabSz="975390" hangingPunct="1">
              <a:buFont typeface="Arial" panose="020B0604020202020204" pitchFamily="34" charset="0"/>
              <a:buChar char="•"/>
            </a:pPr>
            <a:r>
              <a:rPr lang="en-US" sz="2987" kern="1200" dirty="0">
                <a:solidFill>
                  <a:srgbClr val="53575A"/>
                </a:solidFill>
                <a:latin typeface="Source Sans Pro"/>
                <a:cs typeface="Arial Narrow" panose="020B0604020202020204" pitchFamily="34" charset="0"/>
              </a:rPr>
              <a:t>Potential for resource sharing</a:t>
            </a:r>
          </a:p>
          <a:p>
            <a:pPr marL="487695" indent="-487695" algn="l" defTabSz="975390" hangingPunct="1">
              <a:buFont typeface="Arial" panose="020B0604020202020204" pitchFamily="34" charset="0"/>
              <a:buChar char="•"/>
            </a:pPr>
            <a:r>
              <a:rPr lang="en-US" sz="2987" kern="1200" dirty="0">
                <a:solidFill>
                  <a:srgbClr val="53575A"/>
                </a:solidFill>
                <a:latin typeface="Source Sans Pro"/>
                <a:cs typeface="Arial Narrow" panose="020B0604020202020204" pitchFamily="34" charset="0"/>
              </a:rPr>
              <a:t>Support staff at the system-level</a:t>
            </a:r>
          </a:p>
          <a:p>
            <a:pPr marL="487695" indent="-487695" algn="l" defTabSz="975390" hangingPunct="1">
              <a:buFont typeface="Arial" panose="020B0604020202020204" pitchFamily="34" charset="0"/>
              <a:buChar char="•"/>
            </a:pPr>
            <a:r>
              <a:rPr lang="en-US" sz="2987" kern="1200" dirty="0">
                <a:solidFill>
                  <a:srgbClr val="53575A"/>
                </a:solidFill>
                <a:latin typeface="Source Sans Pro"/>
              </a:rPr>
              <a:t>Equitable experience for all students and adjunct faculty</a:t>
            </a:r>
          </a:p>
          <a:p>
            <a:pPr algn="l" defTabSz="975390" hangingPunct="1"/>
            <a:endParaRPr lang="en-US" sz="1920" kern="1200" dirty="0">
              <a:solidFill>
                <a:srgbClr val="002F6D"/>
              </a:solidFill>
              <a:latin typeface="Source Sans Pro"/>
            </a:endParaRPr>
          </a:p>
        </p:txBody>
      </p:sp>
    </p:spTree>
    <p:extLst>
      <p:ext uri="{BB962C8B-B14F-4D97-AF65-F5344CB8AC3E}">
        <p14:creationId xmlns:p14="http://schemas.microsoft.com/office/powerpoint/2010/main" val="328577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834887"/>
            <a:ext cx="11692708" cy="1610139"/>
          </a:xfrm>
        </p:spPr>
        <p:txBody>
          <a:bodyPr/>
          <a:lstStyle/>
          <a:p>
            <a:r>
              <a:rPr lang="en-US" dirty="0"/>
              <a:t>Library Services Platform Project </a:t>
            </a:r>
            <a:br>
              <a:rPr lang="en-US" dirty="0"/>
            </a:br>
            <a:r>
              <a:rPr lang="en-US" dirty="0">
                <a:solidFill>
                  <a:schemeClr val="accent2"/>
                </a:solidFill>
              </a:rPr>
              <a:t>Participation</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p:txBody>
          <a:bodyPr>
            <a:normAutofit/>
          </a:bodyPr>
          <a:lstStyle/>
          <a:p>
            <a:r>
              <a:rPr lang="en-US" dirty="0">
                <a:latin typeface="Source Sans Pro" panose="020B0503030403020204" pitchFamily="34" charset="77"/>
                <a:cs typeface="Arial Narrow" panose="020B0604020202020204" pitchFamily="34" charset="0"/>
              </a:rPr>
              <a:t>107 colleges have committed to the statewide implementation beginning in January 2019.</a:t>
            </a:r>
          </a:p>
          <a:p>
            <a:r>
              <a:rPr lang="en-US" b="1" dirty="0">
                <a:solidFill>
                  <a:schemeClr val="accent2"/>
                </a:solidFill>
                <a:latin typeface="Source Sans Pro" panose="020B0503030403020204" pitchFamily="34" charset="77"/>
                <a:cs typeface="Arial Narrow" panose="020B0604020202020204" pitchFamily="34" charset="0"/>
              </a:rPr>
              <a:t>What? Did you really mean to say 107? That’s unheard of!</a:t>
            </a:r>
            <a:endParaRPr lang="en-US" dirty="0">
              <a:latin typeface="Source Sans Pro" panose="020B0503030403020204" pitchFamily="34" charset="77"/>
              <a:cs typeface="Arial Narrow" panose="020B0604020202020204" pitchFamily="34" charset="0"/>
            </a:endParaRPr>
          </a:p>
          <a:p>
            <a:r>
              <a:rPr lang="en-US" dirty="0">
                <a:latin typeface="Source Sans Pro" panose="020B0503030403020204" pitchFamily="34" charset="77"/>
                <a:cs typeface="Arial Narrow" panose="020B0604020202020204" pitchFamily="34" charset="0"/>
              </a:rPr>
              <a:t>The vendor has granted us a 2-week extension due to our outstanding participation levels to allow any of the remaining 7 colleges opt in. November 15</a:t>
            </a:r>
            <a:r>
              <a:rPr lang="en-US" baseline="30000" dirty="0">
                <a:latin typeface="Source Sans Pro" panose="020B0503030403020204" pitchFamily="34" charset="77"/>
                <a:cs typeface="Arial Narrow" panose="020B0604020202020204" pitchFamily="34" charset="0"/>
              </a:rPr>
              <a:t>th</a:t>
            </a:r>
            <a:r>
              <a:rPr lang="en-US" dirty="0">
                <a:latin typeface="Source Sans Pro" panose="020B0503030403020204" pitchFamily="34" charset="77"/>
                <a:cs typeface="Arial Narrow" panose="020B0604020202020204" pitchFamily="34" charset="0"/>
              </a:rPr>
              <a:t> is the extended deadline.</a:t>
            </a:r>
          </a:p>
          <a:p>
            <a:pPr marL="0" indent="0">
              <a:buNone/>
            </a:pPr>
            <a:endParaRPr lang="en-US" dirty="0">
              <a:latin typeface="Source Sans Pro" panose="020B0503030403020204" pitchFamily="34" charset="77"/>
              <a:cs typeface="Arial Narrow" panose="020B0604020202020204" pitchFamily="34" charset="0"/>
            </a:endParaRPr>
          </a:p>
          <a:p>
            <a:endParaRPr lang="en-US" dirty="0">
              <a:latin typeface="Source Sans Pro" panose="020B0503030403020204" pitchFamily="34" charset="77"/>
              <a:cs typeface="Arial Narrow" panose="020B0604020202020204" pitchFamily="34" charset="0"/>
            </a:endParaRPr>
          </a:p>
          <a:p>
            <a:pPr marL="0" indent="0">
              <a:buNone/>
            </a:pPr>
            <a:endParaRPr lang="en-US" dirty="0"/>
          </a:p>
        </p:txBody>
      </p:sp>
    </p:spTree>
    <p:extLst>
      <p:ext uri="{BB962C8B-B14F-4D97-AF65-F5344CB8AC3E}">
        <p14:creationId xmlns:p14="http://schemas.microsoft.com/office/powerpoint/2010/main" val="318277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1608667"/>
            <a:ext cx="11692708" cy="1413934"/>
          </a:xfrm>
        </p:spPr>
        <p:txBody>
          <a:bodyPr/>
          <a:lstStyle/>
          <a:p>
            <a:r>
              <a:rPr lang="en-US" dirty="0"/>
              <a:t>Library Services Platform Project </a:t>
            </a:r>
            <a:br>
              <a:rPr lang="en-US" dirty="0"/>
            </a:br>
            <a:r>
              <a:rPr lang="en-US" dirty="0">
                <a:solidFill>
                  <a:schemeClr val="accent2"/>
                </a:solidFill>
              </a:rPr>
              <a:t>Work Groups</a:t>
            </a:r>
          </a:p>
        </p:txBody>
      </p:sp>
      <p:sp>
        <p:nvSpPr>
          <p:cNvPr id="9" name="Content Placeholder 8">
            <a:extLst>
              <a:ext uri="{FF2B5EF4-FFF2-40B4-BE49-F238E27FC236}">
                <a16:creationId xmlns:a16="http://schemas.microsoft.com/office/drawing/2014/main" id="{8A83E546-D87A-934C-A724-DE8EDA6620B7}"/>
              </a:ext>
            </a:extLst>
          </p:cNvPr>
          <p:cNvSpPr>
            <a:spLocks noGrp="1"/>
          </p:cNvSpPr>
          <p:nvPr>
            <p:ph idx="1"/>
          </p:nvPr>
        </p:nvSpPr>
        <p:spPr>
          <a:xfrm>
            <a:off x="894080" y="3166534"/>
            <a:ext cx="11216640" cy="2030307"/>
          </a:xfrm>
        </p:spPr>
        <p:txBody>
          <a:bodyPr>
            <a:normAutofit fontScale="92500"/>
          </a:bodyPr>
          <a:lstStyle/>
          <a:p>
            <a:r>
              <a:rPr lang="en-US" dirty="0"/>
              <a:t>ASCCC approved statewide faculty workgroups will recommend  policies and best-practices to the LSP Governance Committee, as well as serve as representatives of the various specialized areas.</a:t>
            </a:r>
          </a:p>
          <a:p>
            <a:r>
              <a:rPr lang="en-US" dirty="0"/>
              <a:t>Current work groups are:</a:t>
            </a:r>
          </a:p>
          <a:p>
            <a:endParaRPr lang="en-US" dirty="0"/>
          </a:p>
          <a:p>
            <a:endParaRPr lang="en-US" dirty="0"/>
          </a:p>
          <a:p>
            <a:pPr marL="0" indent="0">
              <a:buNone/>
            </a:pPr>
            <a:endParaRPr lang="en-US" dirty="0"/>
          </a:p>
        </p:txBody>
      </p:sp>
      <p:graphicFrame>
        <p:nvGraphicFramePr>
          <p:cNvPr id="10" name="Table 9">
            <a:extLst>
              <a:ext uri="{FF2B5EF4-FFF2-40B4-BE49-F238E27FC236}">
                <a16:creationId xmlns:a16="http://schemas.microsoft.com/office/drawing/2014/main" id="{0ACC23F0-11C4-E24D-A298-4FFD3CAF0B83}"/>
              </a:ext>
            </a:extLst>
          </p:cNvPr>
          <p:cNvGraphicFramePr>
            <a:graphicFrameLocks noGrp="1"/>
          </p:cNvGraphicFramePr>
          <p:nvPr>
            <p:extLst/>
          </p:nvPr>
        </p:nvGraphicFramePr>
        <p:xfrm>
          <a:off x="1021081" y="5074921"/>
          <a:ext cx="11201400" cy="2444496"/>
        </p:xfrm>
        <a:graphic>
          <a:graphicData uri="http://schemas.openxmlformats.org/drawingml/2006/table">
            <a:tbl>
              <a:tblPr bandRow="1">
                <a:tableStyleId>{616DA210-FB5B-4158-B5E0-FEB733F419BA}</a:tableStyleId>
              </a:tblPr>
              <a:tblGrid>
                <a:gridCol w="5595534">
                  <a:extLst>
                    <a:ext uri="{9D8B030D-6E8A-4147-A177-3AD203B41FA5}">
                      <a16:colId xmlns:a16="http://schemas.microsoft.com/office/drawing/2014/main" val="3962706045"/>
                    </a:ext>
                  </a:extLst>
                </a:gridCol>
                <a:gridCol w="5605866">
                  <a:extLst>
                    <a:ext uri="{9D8B030D-6E8A-4147-A177-3AD203B41FA5}">
                      <a16:colId xmlns:a16="http://schemas.microsoft.com/office/drawing/2014/main" val="3956202159"/>
                    </a:ext>
                  </a:extLst>
                </a:gridCol>
              </a:tblGrid>
              <a:tr h="877824">
                <a:tc>
                  <a:txBody>
                    <a:bodyPr/>
                    <a:lstStyle/>
                    <a:p>
                      <a:pPr algn="ctr"/>
                      <a:r>
                        <a:rPr lang="en-US" sz="2600" dirty="0"/>
                        <a:t>Acquisitions/Electronic Resource Mgmt.</a:t>
                      </a:r>
                    </a:p>
                  </a:txBody>
                  <a:tcPr marL="97536" marR="97536" marT="48768" marB="48768"/>
                </a:tc>
                <a:tc>
                  <a:txBody>
                    <a:bodyPr/>
                    <a:lstStyle/>
                    <a:p>
                      <a:pPr algn="ctr"/>
                      <a:r>
                        <a:rPr lang="en-US" sz="2600" dirty="0"/>
                        <a:t>Discovery and User Experience</a:t>
                      </a:r>
                    </a:p>
                  </a:txBody>
                  <a:tcPr marL="97536" marR="97536" marT="48768" marB="48768"/>
                </a:tc>
                <a:extLst>
                  <a:ext uri="{0D108BD9-81ED-4DB2-BD59-A6C34878D82A}">
                    <a16:rowId xmlns:a16="http://schemas.microsoft.com/office/drawing/2014/main" val="3248414811"/>
                  </a:ext>
                </a:extLst>
              </a:tr>
              <a:tr h="518160">
                <a:tc>
                  <a:txBody>
                    <a:bodyPr/>
                    <a:lstStyle/>
                    <a:p>
                      <a:pPr algn="ctr"/>
                      <a:r>
                        <a:rPr lang="en-US" sz="2600" dirty="0"/>
                        <a:t>Analytics</a:t>
                      </a:r>
                    </a:p>
                  </a:txBody>
                  <a:tcPr marL="97536" marR="97536" marT="48768" marB="48768"/>
                </a:tc>
                <a:tc>
                  <a:txBody>
                    <a:bodyPr/>
                    <a:lstStyle/>
                    <a:p>
                      <a:pPr algn="ctr"/>
                      <a:r>
                        <a:rPr lang="en-US" sz="2600" dirty="0"/>
                        <a:t>Instruction</a:t>
                      </a:r>
                    </a:p>
                  </a:txBody>
                  <a:tcPr marL="97536" marR="97536" marT="48768" marB="48768"/>
                </a:tc>
                <a:extLst>
                  <a:ext uri="{0D108BD9-81ED-4DB2-BD59-A6C34878D82A}">
                    <a16:rowId xmlns:a16="http://schemas.microsoft.com/office/drawing/2014/main" val="4180912066"/>
                  </a:ext>
                </a:extLst>
              </a:tr>
              <a:tr h="518160">
                <a:tc>
                  <a:txBody>
                    <a:bodyPr/>
                    <a:lstStyle/>
                    <a:p>
                      <a:pPr algn="ctr"/>
                      <a:r>
                        <a:rPr lang="en-US" sz="2600" dirty="0"/>
                        <a:t>Cataloging</a:t>
                      </a:r>
                    </a:p>
                  </a:txBody>
                  <a:tcPr marL="97536" marR="97536" marT="48768" marB="48768"/>
                </a:tc>
                <a:tc>
                  <a:txBody>
                    <a:bodyPr/>
                    <a:lstStyle/>
                    <a:p>
                      <a:pPr algn="ctr"/>
                      <a:r>
                        <a:rPr lang="en-US" sz="2600" dirty="0"/>
                        <a:t>Professional Development</a:t>
                      </a:r>
                    </a:p>
                  </a:txBody>
                  <a:tcPr marL="97536" marR="97536" marT="48768" marB="48768"/>
                </a:tc>
                <a:extLst>
                  <a:ext uri="{0D108BD9-81ED-4DB2-BD59-A6C34878D82A}">
                    <a16:rowId xmlns:a16="http://schemas.microsoft.com/office/drawing/2014/main" val="2619241329"/>
                  </a:ext>
                </a:extLst>
              </a:tr>
              <a:tr h="518160">
                <a:tc>
                  <a:txBody>
                    <a:bodyPr/>
                    <a:lstStyle/>
                    <a:p>
                      <a:pPr algn="ctr"/>
                      <a:r>
                        <a:rPr lang="en-US" sz="2600" dirty="0"/>
                        <a:t>Circulation</a:t>
                      </a:r>
                    </a:p>
                  </a:txBody>
                  <a:tcPr marL="97536" marR="97536" marT="48768" marB="48768"/>
                </a:tc>
                <a:tc>
                  <a:txBody>
                    <a:bodyPr/>
                    <a:lstStyle/>
                    <a:p>
                      <a:pPr algn="ctr"/>
                      <a:r>
                        <a:rPr lang="en-US" sz="2600" dirty="0"/>
                        <a:t>Systems</a:t>
                      </a:r>
                    </a:p>
                  </a:txBody>
                  <a:tcPr marL="97536" marR="97536" marT="48768" marB="48768"/>
                </a:tc>
                <a:extLst>
                  <a:ext uri="{0D108BD9-81ED-4DB2-BD59-A6C34878D82A}">
                    <a16:rowId xmlns:a16="http://schemas.microsoft.com/office/drawing/2014/main" val="706835654"/>
                  </a:ext>
                </a:extLst>
              </a:tr>
            </a:tbl>
          </a:graphicData>
        </a:graphic>
      </p:graphicFrame>
    </p:spTree>
    <p:extLst>
      <p:ext uri="{BB962C8B-B14F-4D97-AF65-F5344CB8AC3E}">
        <p14:creationId xmlns:p14="http://schemas.microsoft.com/office/powerpoint/2010/main" val="204145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1608667"/>
            <a:ext cx="11692708" cy="1413934"/>
          </a:xfrm>
        </p:spPr>
        <p:txBody>
          <a:bodyPr/>
          <a:lstStyle/>
          <a:p>
            <a:r>
              <a:rPr lang="en-US" dirty="0"/>
              <a:t>Library Services Platform Project </a:t>
            </a:r>
            <a:br>
              <a:rPr lang="en-US" dirty="0"/>
            </a:br>
            <a:r>
              <a:rPr lang="en-US" dirty="0">
                <a:solidFill>
                  <a:schemeClr val="accent2"/>
                </a:solidFill>
              </a:rPr>
              <a:t>Governance</a:t>
            </a:r>
          </a:p>
        </p:txBody>
      </p:sp>
      <p:graphicFrame>
        <p:nvGraphicFramePr>
          <p:cNvPr id="4" name="Content Placeholder 3">
            <a:extLst>
              <a:ext uri="{FF2B5EF4-FFF2-40B4-BE49-F238E27FC236}">
                <a16:creationId xmlns:a16="http://schemas.microsoft.com/office/drawing/2014/main" id="{4A4331BD-06BF-3D43-B4E5-13D8DA047614}"/>
              </a:ext>
            </a:extLst>
          </p:cNvPr>
          <p:cNvGraphicFramePr>
            <a:graphicFrameLocks noGrp="1"/>
          </p:cNvGraphicFramePr>
          <p:nvPr>
            <p:ph idx="1"/>
            <p:extLst/>
          </p:nvPr>
        </p:nvGraphicFramePr>
        <p:xfrm>
          <a:off x="894080" y="3022601"/>
          <a:ext cx="11216640" cy="3898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71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755374"/>
            <a:ext cx="11692708" cy="1490869"/>
          </a:xfrm>
        </p:spPr>
        <p:txBody>
          <a:bodyPr/>
          <a:lstStyle/>
          <a:p>
            <a:r>
              <a:rPr lang="en-US" dirty="0"/>
              <a:t>Library Services Platform Project </a:t>
            </a:r>
            <a:br>
              <a:rPr lang="en-US" dirty="0"/>
            </a:br>
            <a:r>
              <a:rPr lang="en-US" dirty="0">
                <a:solidFill>
                  <a:schemeClr val="accent2"/>
                </a:solidFill>
              </a:rPr>
              <a:t>Vanguard Phase</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idx="1"/>
          </p:nvPr>
        </p:nvSpPr>
        <p:spPr/>
        <p:txBody>
          <a:bodyPr>
            <a:normAutofit/>
          </a:bodyPr>
          <a:lstStyle/>
          <a:p>
            <a:pPr marL="0" indent="0">
              <a:buNone/>
            </a:pPr>
            <a:r>
              <a:rPr lang="en-US" dirty="0">
                <a:latin typeface="+mn-lt"/>
                <a:cs typeface="Arial Narrow" panose="020B0604020202020204" pitchFamily="34" charset="0"/>
              </a:rPr>
              <a:t>11 colleges are currently participating in a pre-implementation phase of the project, lasting approximately four months. </a:t>
            </a:r>
          </a:p>
          <a:p>
            <a:pPr marL="0" indent="0">
              <a:buNone/>
            </a:pPr>
            <a:r>
              <a:rPr lang="en-US" dirty="0">
                <a:latin typeface="+mn-lt"/>
                <a:cs typeface="Arial Narrow" panose="020B0604020202020204" pitchFamily="34" charset="0"/>
              </a:rPr>
              <a:t>During this phase the participating colleges will go through the major steps of implementation, including training, data migration, network zone building, system configuration and initial workflow planning. </a:t>
            </a:r>
          </a:p>
          <a:p>
            <a:pPr marL="0" indent="0">
              <a:buNone/>
            </a:pPr>
            <a:r>
              <a:rPr lang="en-US" dirty="0">
                <a:latin typeface="+mn-lt"/>
                <a:cs typeface="Arial Narrow" panose="020B0604020202020204" pitchFamily="34" charset="0"/>
              </a:rPr>
              <a:t>The lessons learned from this phase will influence decisions to be made on collaborative workflows, new policies, new services, etc. that may be facilitated by the LSP.</a:t>
            </a:r>
          </a:p>
          <a:p>
            <a:pPr marL="0" indent="0">
              <a:buNone/>
            </a:pPr>
            <a:endParaRPr lang="en-US" dirty="0"/>
          </a:p>
        </p:txBody>
      </p:sp>
    </p:spTree>
    <p:extLst>
      <p:ext uri="{BB962C8B-B14F-4D97-AF65-F5344CB8AC3E}">
        <p14:creationId xmlns:p14="http://schemas.microsoft.com/office/powerpoint/2010/main" val="234132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of the Hot Topics in Online Education?</a:t>
            </a:r>
          </a:p>
        </p:txBody>
      </p:sp>
      <p:sp>
        <p:nvSpPr>
          <p:cNvPr id="3" name="Content Placeholder 2"/>
          <p:cNvSpPr>
            <a:spLocks noGrp="1"/>
          </p:cNvSpPr>
          <p:nvPr>
            <p:ph idx="1"/>
          </p:nvPr>
        </p:nvSpPr>
        <p:spPr>
          <a:xfrm>
            <a:off x="650240" y="3106455"/>
            <a:ext cx="11704320" cy="6105278"/>
          </a:xfrm>
        </p:spPr>
        <p:txBody>
          <a:bodyPr/>
          <a:lstStyle/>
          <a:p>
            <a:r>
              <a:rPr lang="en-US" sz="4000" dirty="0"/>
              <a:t>Recent developments in OEI</a:t>
            </a:r>
          </a:p>
          <a:p>
            <a:r>
              <a:rPr lang="en-US" sz="4000" dirty="0"/>
              <a:t>Changes in Title 5 language to Distance Education regulations</a:t>
            </a:r>
          </a:p>
          <a:p>
            <a:r>
              <a:rPr lang="en-US" sz="4000" dirty="0"/>
              <a:t>The Library Services Platform (LSP) </a:t>
            </a:r>
          </a:p>
          <a:p>
            <a:r>
              <a:rPr lang="en-US" sz="4000" dirty="0"/>
              <a:t>Others?</a:t>
            </a:r>
          </a:p>
          <a:p>
            <a:endParaRPr lang="en-US" dirty="0"/>
          </a:p>
        </p:txBody>
      </p:sp>
    </p:spTree>
    <p:extLst>
      <p:ext uri="{BB962C8B-B14F-4D97-AF65-F5344CB8AC3E}">
        <p14:creationId xmlns:p14="http://schemas.microsoft.com/office/powerpoint/2010/main" val="1058647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1608667"/>
            <a:ext cx="11692708" cy="1413934"/>
          </a:xfrm>
        </p:spPr>
        <p:txBody>
          <a:bodyPr/>
          <a:lstStyle/>
          <a:p>
            <a:r>
              <a:rPr lang="en-US" dirty="0"/>
              <a:t>Library Services Platform Project </a:t>
            </a:r>
            <a:br>
              <a:rPr lang="en-US" dirty="0"/>
            </a:br>
            <a:r>
              <a:rPr lang="en-US" dirty="0">
                <a:solidFill>
                  <a:schemeClr val="accent2"/>
                </a:solidFill>
              </a:rPr>
              <a:t>Project Timeline</a:t>
            </a:r>
          </a:p>
        </p:txBody>
      </p:sp>
      <p:graphicFrame>
        <p:nvGraphicFramePr>
          <p:cNvPr id="7" name="Content Placeholder 6">
            <a:extLst>
              <a:ext uri="{FF2B5EF4-FFF2-40B4-BE49-F238E27FC236}">
                <a16:creationId xmlns:a16="http://schemas.microsoft.com/office/drawing/2014/main" id="{E545D36D-3CDA-F04C-803C-C2B95D81F98A}"/>
              </a:ext>
            </a:extLst>
          </p:cNvPr>
          <p:cNvGraphicFramePr>
            <a:graphicFrameLocks noGrp="1"/>
          </p:cNvGraphicFramePr>
          <p:nvPr>
            <p:ph idx="1"/>
            <p:extLst/>
          </p:nvPr>
        </p:nvGraphicFramePr>
        <p:xfrm>
          <a:off x="2073425" y="3022601"/>
          <a:ext cx="9222300" cy="4213554"/>
        </p:xfrm>
        <a:graphic>
          <a:graphicData uri="http://schemas.openxmlformats.org/drawingml/2006/table">
            <a:tbl>
              <a:tblPr firstRow="1" bandRow="1">
                <a:tableStyleId>{ED083AE6-46FA-4A59-8FB0-9F97EB10719F}</a:tableStyleId>
              </a:tblPr>
              <a:tblGrid>
                <a:gridCol w="3837132">
                  <a:extLst>
                    <a:ext uri="{9D8B030D-6E8A-4147-A177-3AD203B41FA5}">
                      <a16:colId xmlns:a16="http://schemas.microsoft.com/office/drawing/2014/main" val="113670819"/>
                    </a:ext>
                  </a:extLst>
                </a:gridCol>
                <a:gridCol w="5385168">
                  <a:extLst>
                    <a:ext uri="{9D8B030D-6E8A-4147-A177-3AD203B41FA5}">
                      <a16:colId xmlns:a16="http://schemas.microsoft.com/office/drawing/2014/main" val="2734729321"/>
                    </a:ext>
                  </a:extLst>
                </a:gridCol>
              </a:tblGrid>
              <a:tr h="409651">
                <a:tc>
                  <a:txBody>
                    <a:bodyPr/>
                    <a:lstStyle/>
                    <a:p>
                      <a:r>
                        <a:rPr lang="en-US" sz="2000" b="0" dirty="0"/>
                        <a:t>Late January 2019</a:t>
                      </a:r>
                    </a:p>
                  </a:txBody>
                  <a:tcPr marL="97536" marR="97536" marT="48768" marB="48768">
                    <a:lnB w="12700" cap="flat" cmpd="sng" algn="ctr">
                      <a:solidFill>
                        <a:schemeClr val="tx1"/>
                      </a:solidFill>
                      <a:prstDash val="solid"/>
                      <a:round/>
                      <a:headEnd type="none" w="med" len="med"/>
                      <a:tailEnd type="none" w="med" len="med"/>
                    </a:lnB>
                  </a:tcPr>
                </a:tc>
                <a:tc>
                  <a:txBody>
                    <a:bodyPr/>
                    <a:lstStyle/>
                    <a:p>
                      <a:r>
                        <a:rPr lang="en-US" sz="2000" b="0" dirty="0"/>
                        <a:t>Implementation Kick-off</a:t>
                      </a:r>
                    </a:p>
                  </a:txBody>
                  <a:tcPr marL="97536" marR="97536" marT="48768" marB="4876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031102"/>
                  </a:ext>
                </a:extLst>
              </a:tr>
              <a:tr h="721766">
                <a:tc>
                  <a:txBody>
                    <a:bodyPr/>
                    <a:lstStyle/>
                    <a:p>
                      <a:r>
                        <a:rPr lang="en-US" sz="2000" dirty="0"/>
                        <a:t>March-April 2019</a:t>
                      </a:r>
                    </a:p>
                  </a:txBody>
                  <a:tcPr marL="97536" marR="97536" marT="48768" marB="48768">
                    <a:lnT w="12700" cap="flat" cmpd="sng" algn="ctr">
                      <a:solidFill>
                        <a:schemeClr val="tx1"/>
                      </a:solidFill>
                      <a:prstDash val="solid"/>
                      <a:round/>
                      <a:headEnd type="none" w="med" len="med"/>
                      <a:tailEnd type="none" w="med" len="med"/>
                    </a:lnT>
                  </a:tcPr>
                </a:tc>
                <a:tc>
                  <a:txBody>
                    <a:bodyPr/>
                    <a:lstStyle/>
                    <a:p>
                      <a:r>
                        <a:rPr lang="en-US" sz="2000" dirty="0"/>
                        <a:t>Test loads delivered</a:t>
                      </a:r>
                    </a:p>
                    <a:p>
                      <a:r>
                        <a:rPr lang="en-US" sz="2000" dirty="0"/>
                        <a:t>Sandboxes available</a:t>
                      </a:r>
                    </a:p>
                  </a:txBody>
                  <a:tcPr marL="97536" marR="97536" marT="48768" marB="4876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437621"/>
                  </a:ext>
                </a:extLst>
              </a:tr>
              <a:tr h="409651">
                <a:tc>
                  <a:txBody>
                    <a:bodyPr/>
                    <a:lstStyle/>
                    <a:p>
                      <a:r>
                        <a:rPr lang="en-US" sz="2000" dirty="0"/>
                        <a:t>April –October 2019</a:t>
                      </a:r>
                    </a:p>
                  </a:txBody>
                  <a:tcPr marL="97536" marR="97536" marT="48768" marB="48768"/>
                </a:tc>
                <a:tc>
                  <a:txBody>
                    <a:bodyPr/>
                    <a:lstStyle/>
                    <a:p>
                      <a:r>
                        <a:rPr lang="en-US" sz="2000" dirty="0"/>
                        <a:t>Data review and integrations</a:t>
                      </a:r>
                    </a:p>
                  </a:txBody>
                  <a:tcPr marL="97536" marR="97536" marT="48768" marB="48768"/>
                </a:tc>
                <a:extLst>
                  <a:ext uri="{0D108BD9-81ED-4DB2-BD59-A6C34878D82A}">
                    <a16:rowId xmlns:a16="http://schemas.microsoft.com/office/drawing/2014/main" val="1971904043"/>
                  </a:ext>
                </a:extLst>
              </a:tr>
              <a:tr h="1033882">
                <a:tc>
                  <a:txBody>
                    <a:bodyPr/>
                    <a:lstStyle/>
                    <a:p>
                      <a:r>
                        <a:rPr lang="en-US" sz="2000" dirty="0"/>
                        <a:t>October 2019</a:t>
                      </a:r>
                    </a:p>
                  </a:txBody>
                  <a:tcPr marL="97536" marR="97536" marT="48768" marB="48768"/>
                </a:tc>
                <a:tc>
                  <a:txBody>
                    <a:bodyPr/>
                    <a:lstStyle/>
                    <a:p>
                      <a:r>
                        <a:rPr lang="en-US" sz="2000" dirty="0"/>
                        <a:t>Provision local SFTP servers for test loads</a:t>
                      </a:r>
                    </a:p>
                    <a:p>
                      <a:r>
                        <a:rPr lang="en-US" sz="2000" dirty="0"/>
                        <a:t>Authentication forms complete</a:t>
                      </a:r>
                    </a:p>
                    <a:p>
                      <a:r>
                        <a:rPr lang="en-US" sz="2000" dirty="0"/>
                        <a:t>3</a:t>
                      </a:r>
                      <a:r>
                        <a:rPr lang="en-US" sz="2000" baseline="30000" dirty="0"/>
                        <a:t>rd</a:t>
                      </a:r>
                      <a:r>
                        <a:rPr lang="en-US" sz="2000" dirty="0"/>
                        <a:t> party integrations completed</a:t>
                      </a:r>
                    </a:p>
                  </a:txBody>
                  <a:tcPr marL="97536" marR="97536" marT="48768" marB="48768"/>
                </a:tc>
                <a:extLst>
                  <a:ext uri="{0D108BD9-81ED-4DB2-BD59-A6C34878D82A}">
                    <a16:rowId xmlns:a16="http://schemas.microsoft.com/office/drawing/2014/main" val="3101557877"/>
                  </a:ext>
                </a:extLst>
              </a:tr>
              <a:tr h="409651">
                <a:tc>
                  <a:txBody>
                    <a:bodyPr/>
                    <a:lstStyle/>
                    <a:p>
                      <a:r>
                        <a:rPr lang="en-US" sz="2000" dirty="0"/>
                        <a:t>November 2019</a:t>
                      </a:r>
                    </a:p>
                  </a:txBody>
                  <a:tcPr marL="97536" marR="97536" marT="48768" marB="48768"/>
                </a:tc>
                <a:tc>
                  <a:txBody>
                    <a:bodyPr/>
                    <a:lstStyle/>
                    <a:p>
                      <a:r>
                        <a:rPr lang="en-US" sz="2000" dirty="0"/>
                        <a:t>Product experts certified</a:t>
                      </a:r>
                    </a:p>
                  </a:txBody>
                  <a:tcPr marL="97536" marR="97536" marT="48768" marB="48768"/>
                </a:tc>
                <a:extLst>
                  <a:ext uri="{0D108BD9-81ED-4DB2-BD59-A6C34878D82A}">
                    <a16:rowId xmlns:a16="http://schemas.microsoft.com/office/drawing/2014/main" val="2752688348"/>
                  </a:ext>
                </a:extLst>
              </a:tr>
              <a:tr h="409651">
                <a:tc>
                  <a:txBody>
                    <a:bodyPr/>
                    <a:lstStyle/>
                    <a:p>
                      <a:r>
                        <a:rPr lang="en-US" sz="2000" dirty="0"/>
                        <a:t>December 2019-January 2020</a:t>
                      </a:r>
                    </a:p>
                  </a:txBody>
                  <a:tcPr marL="97536" marR="97536" marT="48768" marB="48768"/>
                </a:tc>
                <a:tc>
                  <a:txBody>
                    <a:bodyPr/>
                    <a:lstStyle/>
                    <a:p>
                      <a:r>
                        <a:rPr lang="en-US" sz="2000" dirty="0"/>
                        <a:t>Product Go-Live</a:t>
                      </a:r>
                    </a:p>
                  </a:txBody>
                  <a:tcPr marL="97536" marR="97536" marT="48768" marB="48768"/>
                </a:tc>
                <a:extLst>
                  <a:ext uri="{0D108BD9-81ED-4DB2-BD59-A6C34878D82A}">
                    <a16:rowId xmlns:a16="http://schemas.microsoft.com/office/drawing/2014/main" val="1266445979"/>
                  </a:ext>
                </a:extLst>
              </a:tr>
              <a:tr h="409651">
                <a:tc>
                  <a:txBody>
                    <a:bodyPr/>
                    <a:lstStyle/>
                    <a:p>
                      <a:r>
                        <a:rPr lang="en-US" sz="2000" dirty="0"/>
                        <a:t>January – February 2020</a:t>
                      </a:r>
                    </a:p>
                  </a:txBody>
                  <a:tcPr marL="97536" marR="97536" marT="48768" marB="48768"/>
                </a:tc>
                <a:tc>
                  <a:txBody>
                    <a:bodyPr/>
                    <a:lstStyle/>
                    <a:p>
                      <a:r>
                        <a:rPr lang="en-US" sz="2000" dirty="0"/>
                        <a:t>Configuration refinements/review</a:t>
                      </a:r>
                    </a:p>
                  </a:txBody>
                  <a:tcPr marL="97536" marR="97536" marT="48768" marB="48768"/>
                </a:tc>
                <a:extLst>
                  <a:ext uri="{0D108BD9-81ED-4DB2-BD59-A6C34878D82A}">
                    <a16:rowId xmlns:a16="http://schemas.microsoft.com/office/drawing/2014/main" val="847527340"/>
                  </a:ext>
                </a:extLst>
              </a:tr>
              <a:tr h="409651">
                <a:tc>
                  <a:txBody>
                    <a:bodyPr/>
                    <a:lstStyle/>
                    <a:p>
                      <a:r>
                        <a:rPr lang="en-US" sz="2000" dirty="0"/>
                        <a:t>March 2020</a:t>
                      </a:r>
                    </a:p>
                  </a:txBody>
                  <a:tcPr marL="97536" marR="97536" marT="48768" marB="48768"/>
                </a:tc>
                <a:tc>
                  <a:txBody>
                    <a:bodyPr/>
                    <a:lstStyle/>
                    <a:p>
                      <a:r>
                        <a:rPr lang="en-US" sz="2000" dirty="0"/>
                        <a:t>Switch to standard support</a:t>
                      </a:r>
                    </a:p>
                  </a:txBody>
                  <a:tcPr marL="97536" marR="97536" marT="48768" marB="48768"/>
                </a:tc>
                <a:extLst>
                  <a:ext uri="{0D108BD9-81ED-4DB2-BD59-A6C34878D82A}">
                    <a16:rowId xmlns:a16="http://schemas.microsoft.com/office/drawing/2014/main" val="1603893991"/>
                  </a:ext>
                </a:extLst>
              </a:tr>
            </a:tbl>
          </a:graphicData>
        </a:graphic>
      </p:graphicFrame>
    </p:spTree>
    <p:extLst>
      <p:ext uri="{BB962C8B-B14F-4D97-AF65-F5344CB8AC3E}">
        <p14:creationId xmlns:p14="http://schemas.microsoft.com/office/powerpoint/2010/main" val="181687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556591"/>
            <a:ext cx="11692708" cy="1789044"/>
          </a:xfrm>
        </p:spPr>
        <p:txBody>
          <a:bodyPr/>
          <a:lstStyle/>
          <a:p>
            <a:r>
              <a:rPr lang="en-US" dirty="0"/>
              <a:t>Library Services Platform Project </a:t>
            </a:r>
            <a:br>
              <a:rPr lang="en-US" dirty="0"/>
            </a:br>
            <a:r>
              <a:rPr lang="en-US" dirty="0">
                <a:solidFill>
                  <a:schemeClr val="accent2"/>
                </a:solidFill>
              </a:rPr>
              <a:t>Project Resources </a:t>
            </a:r>
          </a:p>
        </p:txBody>
      </p:sp>
      <p:sp>
        <p:nvSpPr>
          <p:cNvPr id="4" name="Content Placeholder 3">
            <a:extLst>
              <a:ext uri="{FF2B5EF4-FFF2-40B4-BE49-F238E27FC236}">
                <a16:creationId xmlns:a16="http://schemas.microsoft.com/office/drawing/2014/main" id="{59E80C2F-FA95-254E-BFA0-CE8DB43A702F}"/>
              </a:ext>
            </a:extLst>
          </p:cNvPr>
          <p:cNvSpPr>
            <a:spLocks noGrp="1"/>
          </p:cNvSpPr>
          <p:nvPr>
            <p:ph idx="1"/>
          </p:nvPr>
        </p:nvSpPr>
        <p:spPr/>
        <p:txBody>
          <a:bodyPr/>
          <a:lstStyle/>
          <a:p>
            <a:pPr marL="0" indent="0">
              <a:buNone/>
            </a:pPr>
            <a:r>
              <a:rPr lang="en-US" dirty="0"/>
              <a:t>Beginning in late January 2019, there will be</a:t>
            </a:r>
          </a:p>
          <a:p>
            <a:pPr lvl="1"/>
            <a:r>
              <a:rPr lang="en-US" sz="2987" dirty="0"/>
              <a:t>Weekly training webinars</a:t>
            </a:r>
          </a:p>
          <a:p>
            <a:pPr lvl="1"/>
            <a:r>
              <a:rPr lang="en-US" sz="2987" dirty="0"/>
              <a:t>Weekly project meetings </a:t>
            </a:r>
          </a:p>
          <a:p>
            <a:pPr lvl="1"/>
            <a:r>
              <a:rPr lang="en-US" sz="2987" dirty="0"/>
              <a:t>Specialized webinars for IT</a:t>
            </a:r>
          </a:p>
          <a:p>
            <a:pPr lvl="1"/>
            <a:r>
              <a:rPr lang="en-US" sz="2987" dirty="0"/>
              <a:t>Northern and Southern in-person workshops</a:t>
            </a:r>
          </a:p>
          <a:p>
            <a:pPr lvl="1"/>
            <a:r>
              <a:rPr lang="en-US" sz="2987" dirty="0"/>
              <a:t>Regional collaboration opportunities</a:t>
            </a:r>
          </a:p>
          <a:p>
            <a:pPr lvl="1"/>
            <a:r>
              <a:rPr lang="en-US" sz="2987" dirty="0"/>
              <a:t>Ongoing professional development</a:t>
            </a:r>
          </a:p>
          <a:p>
            <a:pPr lvl="1"/>
            <a:r>
              <a:rPr lang="en-US" sz="2987" dirty="0" err="1"/>
              <a:t>Systemwide</a:t>
            </a:r>
            <a:r>
              <a:rPr lang="en-US" sz="2987" dirty="0"/>
              <a:t> support specialists</a:t>
            </a:r>
          </a:p>
          <a:p>
            <a:pPr lvl="1"/>
            <a:endParaRPr lang="en-US" dirty="0"/>
          </a:p>
        </p:txBody>
      </p:sp>
    </p:spTree>
    <p:extLst>
      <p:ext uri="{BB962C8B-B14F-4D97-AF65-F5344CB8AC3E}">
        <p14:creationId xmlns:p14="http://schemas.microsoft.com/office/powerpoint/2010/main" val="171742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894080" y="1608667"/>
            <a:ext cx="11692708" cy="1413934"/>
          </a:xfrm>
        </p:spPr>
        <p:txBody>
          <a:bodyPr/>
          <a:lstStyle/>
          <a:p>
            <a:r>
              <a:rPr lang="en-US" dirty="0"/>
              <a:t>Library Services Platform Project </a:t>
            </a:r>
            <a:br>
              <a:rPr lang="en-US" dirty="0"/>
            </a:br>
            <a:r>
              <a:rPr lang="en-US" dirty="0">
                <a:solidFill>
                  <a:schemeClr val="accent2"/>
                </a:solidFill>
              </a:rPr>
              <a:t>Q&amp;A</a:t>
            </a:r>
          </a:p>
        </p:txBody>
      </p:sp>
      <p:sp>
        <p:nvSpPr>
          <p:cNvPr id="5" name="Content Placeholder 4">
            <a:extLst>
              <a:ext uri="{FF2B5EF4-FFF2-40B4-BE49-F238E27FC236}">
                <a16:creationId xmlns:a16="http://schemas.microsoft.com/office/drawing/2014/main" id="{771A3EED-7B20-774B-89E9-BA6F67D7023B}"/>
              </a:ext>
            </a:extLst>
          </p:cNvPr>
          <p:cNvSpPr>
            <a:spLocks noGrp="1"/>
          </p:cNvSpPr>
          <p:nvPr>
            <p:ph idx="1"/>
          </p:nvPr>
        </p:nvSpPr>
        <p:spPr>
          <a:xfrm>
            <a:off x="894080" y="3623733"/>
            <a:ext cx="11216640" cy="3898146"/>
          </a:xfrm>
        </p:spPr>
        <p:txBody>
          <a:bodyPr/>
          <a:lstStyle/>
          <a:p>
            <a:pPr marL="0" indent="0" algn="r">
              <a:buNone/>
            </a:pPr>
            <a:r>
              <a:rPr lang="en-US" dirty="0"/>
              <a:t>More questions?</a:t>
            </a:r>
          </a:p>
          <a:p>
            <a:pPr marL="0" indent="0" algn="r">
              <a:buNone/>
            </a:pPr>
            <a:r>
              <a:rPr lang="en-US" dirty="0"/>
              <a:t>Contact:</a:t>
            </a:r>
          </a:p>
          <a:p>
            <a:pPr marL="0" indent="0" algn="r">
              <a:buNone/>
            </a:pPr>
            <a:r>
              <a:rPr lang="en-US" dirty="0"/>
              <a:t>Amy Beadle</a:t>
            </a:r>
            <a:br>
              <a:rPr lang="en-US" dirty="0"/>
            </a:br>
            <a:r>
              <a:rPr lang="en-US" dirty="0"/>
              <a:t>Statewide Program Manager</a:t>
            </a:r>
            <a:br>
              <a:rPr lang="en-US" dirty="0"/>
            </a:br>
            <a:r>
              <a:rPr lang="en-US" dirty="0"/>
              <a:t>LSP Project Lead</a:t>
            </a:r>
            <a:br>
              <a:rPr lang="en-US" dirty="0"/>
            </a:br>
            <a:r>
              <a:rPr lang="en-US" dirty="0" err="1"/>
              <a:t>abeadle@ccctechcenter.org</a:t>
            </a:r>
            <a:endParaRPr lang="en-US" dirty="0"/>
          </a:p>
        </p:txBody>
      </p:sp>
    </p:spTree>
    <p:extLst>
      <p:ext uri="{BB962C8B-B14F-4D97-AF65-F5344CB8AC3E}">
        <p14:creationId xmlns:p14="http://schemas.microsoft.com/office/powerpoint/2010/main" val="215041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Content Placeholder 5"/>
          <p:cNvSpPr>
            <a:spLocks noGrp="1"/>
          </p:cNvSpPr>
          <p:nvPr>
            <p:ph idx="1"/>
          </p:nvPr>
        </p:nvSpPr>
        <p:spPr/>
        <p:txBody>
          <a:bodyPr/>
          <a:lstStyle/>
          <a:p>
            <a:r>
              <a:rPr lang="en-US" sz="4000" dirty="0"/>
              <a:t>Doug Achterman, dachterman@gavilan.edu</a:t>
            </a:r>
          </a:p>
          <a:p>
            <a:r>
              <a:rPr lang="en-US" sz="4000" dirty="0"/>
              <a:t>Amy Beadle, </a:t>
            </a:r>
            <a:r>
              <a:rPr lang="en-US" dirty="0"/>
              <a:t>abeadle@ccctechcenter.org </a:t>
            </a:r>
            <a:r>
              <a:rPr lang="en-US" sz="4000" dirty="0"/>
              <a:t> </a:t>
            </a:r>
          </a:p>
          <a:p>
            <a:r>
              <a:rPr lang="en-US" sz="4000" dirty="0"/>
              <a:t>Anna Bruzzese, bruzzeaa@piercecollege.edu </a:t>
            </a:r>
          </a:p>
          <a:p>
            <a:r>
              <a:rPr lang="en-US" sz="4000" dirty="0"/>
              <a:t>Dan Crump, Crumpd@arc.losrios.edu</a:t>
            </a:r>
          </a:p>
          <a:p>
            <a:r>
              <a:rPr lang="en-US" sz="4000" dirty="0"/>
              <a:t>Jory Hadsell, jhadsell@cvc.edu</a:t>
            </a:r>
          </a:p>
          <a:p>
            <a:r>
              <a:rPr lang="en-US" sz="4000" dirty="0"/>
              <a:t>Kate Jordahl, kjordahl@cvc.edu</a:t>
            </a:r>
          </a:p>
          <a:p>
            <a:r>
              <a:rPr lang="en-US" sz="4000" dirty="0"/>
              <a:t>Conan McKay, cmckay@mendocino.edu</a:t>
            </a:r>
            <a:endParaRPr lang="en-US" dirty="0"/>
          </a:p>
        </p:txBody>
      </p:sp>
    </p:spTree>
    <p:extLst>
      <p:ext uri="{BB962C8B-B14F-4D97-AF65-F5344CB8AC3E}">
        <p14:creationId xmlns:p14="http://schemas.microsoft.com/office/powerpoint/2010/main" val="155920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952500" y="-76200"/>
            <a:ext cx="11099800" cy="2159000"/>
          </a:xfrm>
          <a:prstGeom prst="rect">
            <a:avLst/>
          </a:prstGeom>
        </p:spPr>
        <p:txBody>
          <a:bodyPr>
            <a:normAutofit/>
          </a:bodyPr>
          <a:lstStyle/>
          <a:p>
            <a:r>
              <a:rPr lang="en-US" sz="5400" dirty="0"/>
              <a:t>Recent developments in CVC-OEI</a:t>
            </a:r>
            <a:r>
              <a:rPr sz="5400" dirty="0"/>
              <a:t> </a:t>
            </a:r>
          </a:p>
        </p:txBody>
      </p:sp>
      <p:sp>
        <p:nvSpPr>
          <p:cNvPr id="132" name="Shape 132"/>
          <p:cNvSpPr>
            <a:spLocks noGrp="1"/>
          </p:cNvSpPr>
          <p:nvPr>
            <p:ph type="body" idx="1"/>
          </p:nvPr>
        </p:nvSpPr>
        <p:spPr>
          <a:xfrm>
            <a:off x="952500" y="1490598"/>
            <a:ext cx="11099800" cy="7882500"/>
          </a:xfrm>
          <a:prstGeom prst="rect">
            <a:avLst/>
          </a:prstGeom>
        </p:spPr>
        <p:txBody>
          <a:bodyPr>
            <a:noAutofit/>
          </a:bodyPr>
          <a:lstStyle/>
          <a:p>
            <a:pPr marL="114517" indent="-114517" defTabSz="406908">
              <a:spcBef>
                <a:spcPts val="0"/>
              </a:spcBef>
              <a:defRPr sz="1602">
                <a:uFill>
                  <a:solidFill>
                    <a:srgbClr val="000000"/>
                  </a:solidFill>
                </a:uFill>
                <a:latin typeface="Hoefler Text"/>
                <a:ea typeface="Hoefler Text"/>
                <a:cs typeface="Hoefler Text"/>
                <a:sym typeface="Hoefler Text"/>
              </a:defRPr>
            </a:pPr>
            <a:r>
              <a:rPr lang="en-US" sz="3200" b="1" dirty="0">
                <a:latin typeface="+mj-lt"/>
              </a:rPr>
              <a:t> Expansion of the California Virtual Campus-Online Education Initiative (CVC-OEI) Consortium</a:t>
            </a:r>
          </a:p>
          <a:p>
            <a:pPr marL="0" indent="0" defTabSz="406908">
              <a:spcBef>
                <a:spcPts val="0"/>
              </a:spcBef>
              <a:buNone/>
              <a:defRPr sz="1602">
                <a:uFill>
                  <a:solidFill>
                    <a:srgbClr val="000000"/>
                  </a:solidFill>
                </a:uFill>
                <a:latin typeface="Hoefler Text"/>
                <a:ea typeface="Hoefler Text"/>
                <a:cs typeface="Hoefler Text"/>
                <a:sym typeface="Hoefler Text"/>
              </a:defRPr>
            </a:pPr>
            <a:endParaRPr lang="en-US" sz="3200" dirty="0">
              <a:latin typeface="+mj-lt"/>
              <a:sym typeface="Hoefler Text"/>
            </a:endParaRPr>
          </a:p>
          <a:p>
            <a:pPr marL="0" indent="0" defTabSz="406908">
              <a:spcBef>
                <a:spcPts val="0"/>
              </a:spcBef>
              <a:buNone/>
              <a:defRPr sz="1602">
                <a:uFill>
                  <a:solidFill>
                    <a:srgbClr val="000000"/>
                  </a:solidFill>
                </a:uFill>
                <a:latin typeface="Hoefler Text"/>
                <a:ea typeface="Hoefler Text"/>
                <a:cs typeface="Hoefler Text"/>
                <a:sym typeface="Hoefler Text"/>
              </a:defRPr>
            </a:pPr>
            <a:r>
              <a:rPr lang="en-US" sz="3200" dirty="0">
                <a:latin typeface="+mj-lt"/>
                <a:sym typeface="Hoefler Text"/>
              </a:rPr>
              <a:t>The CVC-OEI is a collaborative effort among California Community Colleges to ensure that significantly more students are able to complete their educational goals by increasing both access to and success in high-quality online courses.</a:t>
            </a:r>
          </a:p>
          <a:p>
            <a:pPr marL="0" indent="0" defTabSz="406908">
              <a:spcBef>
                <a:spcPts val="0"/>
              </a:spcBef>
              <a:buNone/>
              <a:defRPr sz="1602">
                <a:uFill>
                  <a:solidFill>
                    <a:srgbClr val="000000"/>
                  </a:solidFill>
                </a:uFill>
                <a:latin typeface="Hoefler Text"/>
                <a:ea typeface="Hoefler Text"/>
                <a:cs typeface="Hoefler Text"/>
                <a:sym typeface="Hoefler Text"/>
              </a:defRPr>
            </a:pPr>
            <a:endParaRPr lang="en-US" sz="3200" b="1" dirty="0">
              <a:latin typeface="+mj-lt"/>
              <a:sym typeface="Hoefler Text"/>
            </a:endParaRPr>
          </a:p>
          <a:p>
            <a:pPr marL="0" indent="0" defTabSz="406908">
              <a:spcBef>
                <a:spcPts val="0"/>
              </a:spcBef>
              <a:buNone/>
              <a:defRPr sz="1602">
                <a:uFill>
                  <a:solidFill>
                    <a:srgbClr val="000000"/>
                  </a:solidFill>
                </a:uFill>
                <a:latin typeface="Hoefler Text"/>
                <a:ea typeface="Hoefler Text"/>
                <a:cs typeface="Hoefler Text"/>
                <a:sym typeface="Hoefler Text"/>
              </a:defRPr>
            </a:pPr>
            <a:r>
              <a:rPr lang="en-US" sz="3200" b="1" dirty="0">
                <a:latin typeface="+mj-lt"/>
                <a:sym typeface="Hoefler Text"/>
              </a:rPr>
              <a:t>Currently 56 colleges in the Consortium – Additional colleges will be invited to join in 2019. </a:t>
            </a:r>
          </a:p>
          <a:p>
            <a:pPr marL="436937" lvl="1" indent="0" defTabSz="406908">
              <a:spcBef>
                <a:spcPts val="0"/>
              </a:spcBef>
              <a:buNone/>
              <a:defRPr sz="1602">
                <a:uFill>
                  <a:solidFill>
                    <a:srgbClr val="000000"/>
                  </a:solidFill>
                </a:uFill>
                <a:latin typeface="Hoefler Text"/>
                <a:ea typeface="Hoefler Text"/>
                <a:cs typeface="Hoefler Text"/>
                <a:sym typeface="Hoefler Text"/>
              </a:defRPr>
            </a:pPr>
            <a:r>
              <a:rPr lang="en-US" sz="2600" b="1" dirty="0">
                <a:latin typeface="+mj-lt"/>
                <a:sym typeface="Hoefler Text"/>
              </a:rPr>
              <a:t>• </a:t>
            </a:r>
            <a:r>
              <a:rPr lang="en-US" sz="2600" dirty="0">
                <a:latin typeface="+mj-lt"/>
                <a:sym typeface="Hoefler Text"/>
              </a:rPr>
              <a:t>Cross-enrollment</a:t>
            </a:r>
          </a:p>
          <a:p>
            <a:pPr marL="436937" lvl="1" indent="0" defTabSz="406908">
              <a:spcBef>
                <a:spcPts val="0"/>
              </a:spcBef>
              <a:buNone/>
              <a:defRPr sz="1602">
                <a:uFill>
                  <a:solidFill>
                    <a:srgbClr val="000000"/>
                  </a:solidFill>
                </a:uFill>
                <a:latin typeface="Hoefler Text"/>
                <a:ea typeface="Hoefler Text"/>
                <a:cs typeface="Hoefler Text"/>
                <a:sym typeface="Hoefler Text"/>
              </a:defRPr>
            </a:pPr>
            <a:r>
              <a:rPr lang="en-US" sz="2600" dirty="0">
                <a:latin typeface="+mj-lt"/>
                <a:sym typeface="Hoefler Text"/>
              </a:rPr>
              <a:t>• Featured in Course Finder </a:t>
            </a:r>
          </a:p>
          <a:p>
            <a:pPr marL="436937" lvl="1" indent="0" defTabSz="406908">
              <a:spcBef>
                <a:spcPts val="0"/>
              </a:spcBef>
              <a:buNone/>
              <a:defRPr sz="1602">
                <a:uFill>
                  <a:solidFill>
                    <a:srgbClr val="000000"/>
                  </a:solidFill>
                </a:uFill>
                <a:latin typeface="Hoefler Text"/>
                <a:ea typeface="Hoefler Text"/>
                <a:cs typeface="Hoefler Text"/>
                <a:sym typeface="Hoefler Text"/>
              </a:defRPr>
            </a:pPr>
            <a:r>
              <a:rPr lang="en-US" sz="2600" dirty="0">
                <a:latin typeface="+mj-lt"/>
                <a:sym typeface="Hoefler Text"/>
              </a:rPr>
              <a:t>• Featured Online ADTs</a:t>
            </a:r>
          </a:p>
          <a:p>
            <a:pPr marL="436937" lvl="1" indent="0" defTabSz="406908">
              <a:spcBef>
                <a:spcPts val="0"/>
              </a:spcBef>
              <a:buNone/>
              <a:defRPr sz="1602">
                <a:uFill>
                  <a:solidFill>
                    <a:srgbClr val="000000"/>
                  </a:solidFill>
                </a:uFill>
                <a:latin typeface="Hoefler Text"/>
                <a:ea typeface="Hoefler Text"/>
                <a:cs typeface="Hoefler Text"/>
                <a:sym typeface="Hoefler Text"/>
              </a:defRPr>
            </a:pPr>
            <a:r>
              <a:rPr lang="en-US" sz="2600" dirty="0">
                <a:latin typeface="+mj-lt"/>
                <a:sym typeface="Hoefler Text"/>
              </a:rPr>
              <a:t>• Subsidized tools for a rich online ecosystem for student success! </a:t>
            </a:r>
          </a:p>
        </p:txBody>
      </p:sp>
    </p:spTree>
    <p:extLst>
      <p:ext uri="{BB962C8B-B14F-4D97-AF65-F5344CB8AC3E}">
        <p14:creationId xmlns:p14="http://schemas.microsoft.com/office/powerpoint/2010/main" val="227442135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9B00C-D085-A749-90C0-7710CE9D482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0D0F588-59F6-9E4F-9250-56E28E43C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758614"/>
            <a:ext cx="11607800" cy="8674100"/>
          </a:xfrm>
          <a:prstGeom prst="rect">
            <a:avLst/>
          </a:prstGeom>
        </p:spPr>
      </p:pic>
    </p:spTree>
    <p:extLst>
      <p:ext uri="{BB962C8B-B14F-4D97-AF65-F5344CB8AC3E}">
        <p14:creationId xmlns:p14="http://schemas.microsoft.com/office/powerpoint/2010/main" val="5516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952500" y="-76200"/>
            <a:ext cx="11099800" cy="2159000"/>
          </a:xfrm>
          <a:prstGeom prst="rect">
            <a:avLst/>
          </a:prstGeom>
        </p:spPr>
        <p:txBody>
          <a:bodyPr>
            <a:normAutofit/>
          </a:bodyPr>
          <a:lstStyle/>
          <a:p>
            <a:r>
              <a:rPr lang="en-US" sz="5400" dirty="0"/>
              <a:t>Recent developments in CVC-OEI</a:t>
            </a:r>
            <a:r>
              <a:rPr sz="5400" dirty="0"/>
              <a:t> </a:t>
            </a:r>
          </a:p>
        </p:txBody>
      </p:sp>
      <p:sp>
        <p:nvSpPr>
          <p:cNvPr id="132" name="Shape 132"/>
          <p:cNvSpPr>
            <a:spLocks noGrp="1"/>
          </p:cNvSpPr>
          <p:nvPr>
            <p:ph type="body" idx="1"/>
          </p:nvPr>
        </p:nvSpPr>
        <p:spPr>
          <a:xfrm>
            <a:off x="952500" y="1490598"/>
            <a:ext cx="11099800" cy="7882500"/>
          </a:xfrm>
          <a:prstGeom prst="rect">
            <a:avLst/>
          </a:prstGeom>
        </p:spPr>
        <p:txBody>
          <a:bodyPr>
            <a:noAutofit/>
          </a:bodyPr>
          <a:lstStyle/>
          <a:p>
            <a:pPr marL="114517" indent="-114517" defTabSz="406908">
              <a:spcBef>
                <a:spcPts val="0"/>
              </a:spcBef>
              <a:defRPr sz="1602">
                <a:uFill>
                  <a:solidFill>
                    <a:srgbClr val="000000"/>
                  </a:solidFill>
                </a:uFill>
                <a:latin typeface="Hoefler Text"/>
                <a:ea typeface="Hoefler Text"/>
                <a:cs typeface="Hoefler Text"/>
                <a:sym typeface="Hoefler Text"/>
              </a:defRPr>
            </a:pPr>
            <a:r>
              <a:rPr lang="en-US" sz="3200" b="1" dirty="0">
                <a:latin typeface="+mj-lt"/>
              </a:rPr>
              <a:t> California Virtual Campus (CVC)</a:t>
            </a:r>
          </a:p>
        </p:txBody>
      </p:sp>
      <p:pic>
        <p:nvPicPr>
          <p:cNvPr id="4" name="Picture 3" descr="CVC Exchange hierarchy graphic.  CVC Exchange positioned above &quot;Course Finder, Quottly (Finish Faster Online) Summer/Fall 2018&quot;; &quot;Fully online ADTs, Certificates, Programs, Concentric Sky/Program Pathways Mapper Spring 2019&quot;, and &quot;Automated cross-enrollment, n2n services, Fall 2019/Spring 2019 Proof of Concept&quot;" title="CVC Exchange - hierarchy">
            <a:extLst>
              <a:ext uri="{FF2B5EF4-FFF2-40B4-BE49-F238E27FC236}">
                <a16:creationId xmlns:a16="http://schemas.microsoft.com/office/drawing/2014/main" id="{F5A77A48-34FA-9B4E-A433-90AB8E116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85195"/>
            <a:ext cx="10992510" cy="8668405"/>
          </a:xfrm>
          <a:prstGeom prst="rect">
            <a:avLst/>
          </a:prstGeom>
        </p:spPr>
      </p:pic>
    </p:spTree>
    <p:extLst>
      <p:ext uri="{BB962C8B-B14F-4D97-AF65-F5344CB8AC3E}">
        <p14:creationId xmlns:p14="http://schemas.microsoft.com/office/powerpoint/2010/main" val="209320410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952500" y="-76201"/>
            <a:ext cx="11099800" cy="2681974"/>
          </a:xfrm>
          <a:prstGeom prst="rect">
            <a:avLst/>
          </a:prstGeom>
        </p:spPr>
        <p:txBody>
          <a:bodyPr>
            <a:normAutofit/>
          </a:bodyPr>
          <a:lstStyle/>
          <a:p>
            <a:r>
              <a:rPr lang="en-US" sz="5400" dirty="0"/>
              <a:t>Recent </a:t>
            </a:r>
            <a:r>
              <a:rPr lang="en-US" sz="5400" dirty="0">
                <a:latin typeface="+mn-lt"/>
              </a:rPr>
              <a:t>developments</a:t>
            </a:r>
            <a:r>
              <a:rPr lang="en-US" sz="5400" dirty="0"/>
              <a:t> in CVC-OEI</a:t>
            </a:r>
            <a:br>
              <a:rPr lang="en-US" sz="5400" dirty="0"/>
            </a:br>
            <a:r>
              <a:rPr sz="5400" dirty="0"/>
              <a:t> </a:t>
            </a:r>
          </a:p>
        </p:txBody>
      </p:sp>
      <p:sp>
        <p:nvSpPr>
          <p:cNvPr id="132" name="Shape 132"/>
          <p:cNvSpPr>
            <a:spLocks noGrp="1"/>
          </p:cNvSpPr>
          <p:nvPr>
            <p:ph type="body" idx="1"/>
          </p:nvPr>
        </p:nvSpPr>
        <p:spPr>
          <a:xfrm>
            <a:off x="952500" y="1371600"/>
            <a:ext cx="11099800" cy="8001498"/>
          </a:xfrm>
          <a:prstGeom prst="rect">
            <a:avLst/>
          </a:prstGeom>
        </p:spPr>
        <p:txBody>
          <a:bodyPr>
            <a:noAutofit/>
          </a:bodyPr>
          <a:lstStyle/>
          <a:p>
            <a:pPr defTabSz="406908">
              <a:spcBef>
                <a:spcPts val="0"/>
              </a:spcBef>
              <a:defRPr sz="1602">
                <a:uFill>
                  <a:solidFill>
                    <a:srgbClr val="000000"/>
                  </a:solidFill>
                </a:uFill>
                <a:latin typeface="Hoefler Text"/>
                <a:ea typeface="Hoefler Text"/>
                <a:cs typeface="Hoefler Text"/>
                <a:sym typeface="Hoefler Text"/>
              </a:defRPr>
            </a:pPr>
            <a:r>
              <a:rPr lang="en-US" sz="4000" b="1" dirty="0">
                <a:latin typeface="+mj-lt"/>
              </a:rPr>
              <a:t>CVC-OEI ecosystem</a:t>
            </a:r>
          </a:p>
        </p:txBody>
      </p:sp>
      <p:pic>
        <p:nvPicPr>
          <p:cNvPr id="5" name="Picture 4">
            <a:extLst>
              <a:ext uri="{FF2B5EF4-FFF2-40B4-BE49-F238E27FC236}">
                <a16:creationId xmlns:a16="http://schemas.microsoft.com/office/drawing/2014/main" id="{3680B091-EDF4-934A-B9AD-693F8650E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23" y="5161980"/>
            <a:ext cx="4249528" cy="828658"/>
          </a:xfrm>
          <a:prstGeom prst="rect">
            <a:avLst/>
          </a:prstGeom>
        </p:spPr>
      </p:pic>
      <p:pic>
        <p:nvPicPr>
          <p:cNvPr id="7" name="Picture 6">
            <a:extLst>
              <a:ext uri="{FF2B5EF4-FFF2-40B4-BE49-F238E27FC236}">
                <a16:creationId xmlns:a16="http://schemas.microsoft.com/office/drawing/2014/main" id="{AD2116C0-9520-2A46-B3BC-219648F2B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64" y="2651007"/>
            <a:ext cx="3702504" cy="1539573"/>
          </a:xfrm>
          <a:prstGeom prst="rect">
            <a:avLst/>
          </a:prstGeom>
        </p:spPr>
      </p:pic>
      <p:pic>
        <p:nvPicPr>
          <p:cNvPr id="9" name="Picture 8">
            <a:extLst>
              <a:ext uri="{FF2B5EF4-FFF2-40B4-BE49-F238E27FC236}">
                <a16:creationId xmlns:a16="http://schemas.microsoft.com/office/drawing/2014/main" id="{B4CD4B9D-C558-5B47-8B07-3F6F49CD13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4488" y="7371477"/>
            <a:ext cx="4205180" cy="1084118"/>
          </a:xfrm>
          <a:prstGeom prst="rect">
            <a:avLst/>
          </a:prstGeom>
        </p:spPr>
      </p:pic>
      <p:pic>
        <p:nvPicPr>
          <p:cNvPr id="11" name="Picture 10">
            <a:extLst>
              <a:ext uri="{FF2B5EF4-FFF2-40B4-BE49-F238E27FC236}">
                <a16:creationId xmlns:a16="http://schemas.microsoft.com/office/drawing/2014/main" id="{2C3B61E1-3F7F-FF40-B4B8-18047338BD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368" y="7052756"/>
            <a:ext cx="4729838" cy="1351382"/>
          </a:xfrm>
          <a:prstGeom prst="rect">
            <a:avLst/>
          </a:prstGeom>
        </p:spPr>
      </p:pic>
      <p:pic>
        <p:nvPicPr>
          <p:cNvPr id="13" name="Picture 12">
            <a:extLst>
              <a:ext uri="{FF2B5EF4-FFF2-40B4-BE49-F238E27FC236}">
                <a16:creationId xmlns:a16="http://schemas.microsoft.com/office/drawing/2014/main" id="{A9102507-8F87-C24F-83CB-32243B9C3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3431" y="4821020"/>
            <a:ext cx="3118757" cy="1102657"/>
          </a:xfrm>
          <a:prstGeom prst="rect">
            <a:avLst/>
          </a:prstGeom>
        </p:spPr>
      </p:pic>
      <p:pic>
        <p:nvPicPr>
          <p:cNvPr id="15" name="Picture 14">
            <a:extLst>
              <a:ext uri="{FF2B5EF4-FFF2-40B4-BE49-F238E27FC236}">
                <a16:creationId xmlns:a16="http://schemas.microsoft.com/office/drawing/2014/main" id="{77FA57C2-B4BC-1941-8E6B-23A9127219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747" y="2755058"/>
            <a:ext cx="4864100" cy="755024"/>
          </a:xfrm>
          <a:prstGeom prst="rect">
            <a:avLst/>
          </a:prstGeom>
        </p:spPr>
      </p:pic>
      <p:pic>
        <p:nvPicPr>
          <p:cNvPr id="17" name="Picture 16">
            <a:extLst>
              <a:ext uri="{FF2B5EF4-FFF2-40B4-BE49-F238E27FC236}">
                <a16:creationId xmlns:a16="http://schemas.microsoft.com/office/drawing/2014/main" id="{AC8B1376-B63C-8149-8636-6D068FB452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9094" y="3264342"/>
            <a:ext cx="4178070" cy="344856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 y="758614"/>
            <a:ext cx="12881708" cy="1408853"/>
          </a:xfrm>
        </p:spPr>
        <p:txBody>
          <a:bodyPr>
            <a:noAutofit/>
          </a:bodyPr>
          <a:lstStyle/>
          <a:p>
            <a:pPr algn="ctr"/>
            <a:r>
              <a:rPr lang="en-US" sz="4800" dirty="0"/>
              <a:t>New Title 5 Language for Distance Education</a:t>
            </a:r>
          </a:p>
        </p:txBody>
      </p:sp>
      <p:sp>
        <p:nvSpPr>
          <p:cNvPr id="3" name="Text Placeholder 2"/>
          <p:cNvSpPr>
            <a:spLocks noGrp="1"/>
          </p:cNvSpPr>
          <p:nvPr>
            <p:ph type="body" idx="1"/>
          </p:nvPr>
        </p:nvSpPr>
        <p:spPr/>
        <p:txBody>
          <a:bodyPr>
            <a:normAutofit fontScale="92500" lnSpcReduction="10000"/>
          </a:bodyPr>
          <a:lstStyle/>
          <a:p>
            <a:endParaRPr lang="en-US" dirty="0"/>
          </a:p>
          <a:p>
            <a:r>
              <a:rPr lang="en-US" dirty="0"/>
              <a:t> </a:t>
            </a:r>
            <a:r>
              <a:rPr lang="en-US" b="1" dirty="0"/>
              <a:t>§ 55200. Definition and Application. </a:t>
            </a:r>
            <a:endParaRPr lang="en-US" dirty="0"/>
          </a:p>
          <a:p>
            <a:r>
              <a:rPr lang="en-US" dirty="0"/>
              <a:t>Distance education means instruction in which the instructor and student are separated by time and/or distance and interact through the assistance of technology. All distance education is subject to the general requirements of this chapter as well as the specific requirements of this article. In addition, instruction provided as distance education is subject to the requirements of the Americans with Disabilities Act (42 U.S.C. § 12100 et seq.) and section 508 of the Rehabilitation Act of 1973, as amended (29 U.S.C. § 794d). </a:t>
            </a:r>
          </a:p>
        </p:txBody>
      </p:sp>
    </p:spTree>
    <p:extLst>
      <p:ext uri="{BB962C8B-B14F-4D97-AF65-F5344CB8AC3E}">
        <p14:creationId xmlns:p14="http://schemas.microsoft.com/office/powerpoint/2010/main" val="27674409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New Title 5 Language for Distance Education</a:t>
            </a:r>
          </a:p>
        </p:txBody>
      </p:sp>
      <p:sp>
        <p:nvSpPr>
          <p:cNvPr id="3" name="Text Placeholder 2"/>
          <p:cNvSpPr>
            <a:spLocks noGrp="1"/>
          </p:cNvSpPr>
          <p:nvPr>
            <p:ph type="body" idx="1"/>
          </p:nvPr>
        </p:nvSpPr>
        <p:spPr/>
        <p:txBody>
          <a:bodyPr>
            <a:normAutofit fontScale="85000" lnSpcReduction="10000"/>
          </a:bodyPr>
          <a:lstStyle/>
          <a:p>
            <a:endParaRPr lang="en-US" dirty="0"/>
          </a:p>
          <a:p>
            <a:r>
              <a:rPr lang="en-US" dirty="0"/>
              <a:t> </a:t>
            </a:r>
            <a:r>
              <a:rPr lang="en-US" b="1" dirty="0"/>
              <a:t>§ 55202. Course Quality Standards. </a:t>
            </a:r>
            <a:endParaRPr lang="en-US" dirty="0"/>
          </a:p>
          <a:p>
            <a:r>
              <a:rPr lang="en-US" dirty="0"/>
              <a:t>The same standards of course quality shall be applied to any portion of a class conducted through distance education as are applied to in-person classes, in regard to the course quality judgment made pursuant to the requirements of section 55002, and in regard to any local course quality determination or review process. Determinations and judgments about the quality of distance education under the course quality standards shall be made with the full involvement of faculty in accordance with the provisions of subchapter 2 (commencing with section 53200) of chapter 2. </a:t>
            </a:r>
          </a:p>
          <a:p>
            <a:r>
              <a:rPr lang="en-US" dirty="0"/>
              <a:t>Note: Authority cited: Sections 66700 and 70901, Education Code. Reference: Section 70901, Education Code. </a:t>
            </a:r>
          </a:p>
        </p:txBody>
      </p:sp>
    </p:spTree>
    <p:extLst>
      <p:ext uri="{BB962C8B-B14F-4D97-AF65-F5344CB8AC3E}">
        <p14:creationId xmlns:p14="http://schemas.microsoft.com/office/powerpoint/2010/main" val="305899823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New Title 5 Language for Distance Education</a:t>
            </a:r>
          </a:p>
        </p:txBody>
      </p:sp>
      <p:sp>
        <p:nvSpPr>
          <p:cNvPr id="3" name="Text Placeholder 2"/>
          <p:cNvSpPr>
            <a:spLocks noGrp="1"/>
          </p:cNvSpPr>
          <p:nvPr>
            <p:ph type="body" idx="1"/>
          </p:nvPr>
        </p:nvSpPr>
        <p:spPr/>
        <p:txBody>
          <a:bodyPr>
            <a:normAutofit fontScale="77500" lnSpcReduction="20000"/>
          </a:bodyPr>
          <a:lstStyle/>
          <a:p>
            <a:r>
              <a:rPr lang="en-US" b="1" dirty="0"/>
              <a:t>§ 55204. Instructor Contact. </a:t>
            </a:r>
            <a:endParaRPr lang="en-US" dirty="0"/>
          </a:p>
          <a:p>
            <a:r>
              <a:rPr lang="en-US" dirty="0"/>
              <a:t>In addition to the requirements of section 55002 and any locally established requirements applicable to all courses, district governing boards shall ensure that: </a:t>
            </a:r>
          </a:p>
          <a:p>
            <a:r>
              <a:rPr lang="en-US" dirty="0"/>
              <a:t>(a) Any portion of a course conducted through distance education includes regular effective contact 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53200 et seq. </a:t>
            </a:r>
          </a:p>
          <a:p>
            <a:r>
              <a:rPr lang="en-US" dirty="0"/>
              <a:t>(b) Any portion of a course provided through distance education is conducted consistent with guidelines issued by the Chancellor pursuant to section 409 of the Procedures and Standing Orders of the Board of Governors. </a:t>
            </a:r>
          </a:p>
          <a:p>
            <a:r>
              <a:rPr lang="en-US" dirty="0"/>
              <a:t>Note: Authority cited: Sections 66700 and 70901, Education Code. Reference: Sections 70901 and 70902, Education Code. </a:t>
            </a:r>
          </a:p>
        </p:txBody>
      </p:sp>
    </p:spTree>
    <p:extLst>
      <p:ext uri="{BB962C8B-B14F-4D97-AF65-F5344CB8AC3E}">
        <p14:creationId xmlns:p14="http://schemas.microsoft.com/office/powerpoint/2010/main" val="240030446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6158</TotalTime>
  <Words>1808</Words>
  <Application>Microsoft Office PowerPoint</Application>
  <PresentationFormat>Custom</PresentationFormat>
  <Paragraphs>157</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Narrow</vt:lpstr>
      <vt:lpstr>Helvetica Light</vt:lpstr>
      <vt:lpstr>Helvetica Neue</vt:lpstr>
      <vt:lpstr>Hoefler Text</vt:lpstr>
      <vt:lpstr>Source Sans Pro</vt:lpstr>
      <vt:lpstr>Template</vt:lpstr>
      <vt:lpstr>California Community Colleges - Primary (White)</vt:lpstr>
      <vt:lpstr>Hot Topics IN Online Education</vt:lpstr>
      <vt:lpstr>What are some of the Hot Topics in Online Education?</vt:lpstr>
      <vt:lpstr>Recent developments in CVC-OEI </vt:lpstr>
      <vt:lpstr>PowerPoint Presentation</vt:lpstr>
      <vt:lpstr>Recent developments in CVC-OEI </vt:lpstr>
      <vt:lpstr>Recent developments in CVC-OEI  </vt:lpstr>
      <vt:lpstr>New Title 5 Language for Distance Education</vt:lpstr>
      <vt:lpstr>New Title 5 Language for Distance Education</vt:lpstr>
      <vt:lpstr>New Title 5 Language for Distance Education</vt:lpstr>
      <vt:lpstr>New Title 5 Language for Distance Education</vt:lpstr>
      <vt:lpstr>New Title 5 Language for Distance Education</vt:lpstr>
      <vt:lpstr>Library Services Platform Project  What is it?</vt:lpstr>
      <vt:lpstr>Library Services Platform Project  Tell Me More</vt:lpstr>
      <vt:lpstr>Library Services Platform Project  Money Matters</vt:lpstr>
      <vt:lpstr>Library Services Platform Project  Benefits</vt:lpstr>
      <vt:lpstr>Library Services Platform Project  Participation</vt:lpstr>
      <vt:lpstr>Library Services Platform Project  Work Groups</vt:lpstr>
      <vt:lpstr>Library Services Platform Project  Governance</vt:lpstr>
      <vt:lpstr>Library Services Platform Project  Vanguard Phase</vt:lpstr>
      <vt:lpstr>Library Services Platform Project  Project Timeline</vt:lpstr>
      <vt:lpstr>Library Services Platform Project  Project Resources </vt:lpstr>
      <vt:lpstr>Library Services Platform Project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&amp; ACCJC &amp; YOU</dc:title>
  <dc:creator>Conan McKay</dc:creator>
  <cp:lastModifiedBy>Anna Bruzzese</cp:lastModifiedBy>
  <cp:revision>39</cp:revision>
  <dcterms:modified xsi:type="dcterms:W3CDTF">2018-11-02T04:20:41Z</dcterms:modified>
</cp:coreProperties>
</file>