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9" r:id="rId5"/>
    <p:sldId id="736" r:id="rId6"/>
    <p:sldId id="758" r:id="rId7"/>
    <p:sldId id="760" r:id="rId8"/>
    <p:sldId id="738" r:id="rId9"/>
    <p:sldId id="769" r:id="rId10"/>
    <p:sldId id="757" r:id="rId11"/>
    <p:sldId id="759" r:id="rId12"/>
    <p:sldId id="761" r:id="rId13"/>
    <p:sldId id="722" r:id="rId14"/>
    <p:sldId id="764" r:id="rId15"/>
    <p:sldId id="723" r:id="rId16"/>
    <p:sldId id="765" r:id="rId17"/>
    <p:sldId id="745" r:id="rId18"/>
    <p:sldId id="731" r:id="rId19"/>
    <p:sldId id="7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FF7"/>
    <a:srgbClr val="00FFFF"/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 autoAdjust="0"/>
    <p:restoredTop sz="74953" autoAdjust="0"/>
  </p:normalViewPr>
  <p:slideViewPr>
    <p:cSldViewPr snapToGrid="0" snapToObjects="1">
      <p:cViewPr varScale="1">
        <p:scale>
          <a:sx n="50" d="100"/>
          <a:sy n="50" d="100"/>
        </p:scale>
        <p:origin x="10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Guided</a:t>
            </a:r>
            <a:r>
              <a:rPr lang="en-US" baseline="0" dirty="0"/>
              <a:t> Pathways Funding</a:t>
            </a:r>
          </a:p>
          <a:p>
            <a:pPr>
              <a:defRPr/>
            </a:pPr>
            <a:r>
              <a:rPr lang="en-US" sz="1000" baseline="0" dirty="0"/>
              <a:t>in millions of dollars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33.75</c:v>
                </c:pt>
                <c:pt idx="1">
                  <c:v>40.5</c:v>
                </c:pt>
                <c:pt idx="2">
                  <c:v>33.75</c:v>
                </c:pt>
                <c:pt idx="3">
                  <c:v>13.5</c:v>
                </c:pt>
                <c:pt idx="4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E-FB41-9406-51066AD063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88479312"/>
        <c:axId val="441987864"/>
      </c:barChart>
      <c:catAx>
        <c:axId val="48847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987864"/>
        <c:crosses val="autoZero"/>
        <c:auto val="1"/>
        <c:lblAlgn val="ctr"/>
        <c:lblOffset val="100"/>
        <c:noMultiLvlLbl val="0"/>
      </c:catAx>
      <c:valAx>
        <c:axId val="441987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847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4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5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7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7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Ginni</a:t>
            </a:r>
            <a:r>
              <a:rPr lang="en-US" dirty="0"/>
              <a:t> and Marty and </a:t>
            </a:r>
            <a:r>
              <a:rPr lang="en-US" dirty="0" err="1"/>
              <a:t>Krystinne</a:t>
            </a:r>
            <a:endParaRPr lang="en-US" dirty="0"/>
          </a:p>
          <a:p>
            <a:r>
              <a:rPr lang="en-US" dirty="0"/>
              <a:t>These notes </a:t>
            </a:r>
            <a:r>
              <a:rPr lang="en-US" dirty="0" err="1"/>
              <a:t>Ginni</a:t>
            </a:r>
            <a:r>
              <a:rPr lang="en-US" dirty="0"/>
              <a:t> can cover:</a:t>
            </a:r>
          </a:p>
          <a:p>
            <a:r>
              <a:rPr lang="en-US" dirty="0"/>
              <a:t>We are looking at an opportunity to improve our GP frameworks implementation – before the COVID-19 crisis and after</a:t>
            </a:r>
          </a:p>
          <a:p>
            <a:r>
              <a:rPr lang="en-US" dirty="0"/>
              <a:t>Improvement to communication with students</a:t>
            </a:r>
          </a:p>
          <a:p>
            <a:r>
              <a:rPr lang="en-US" dirty="0"/>
              <a:t>Sent colleges and partners into action to ascertain needs of students in regard to distance education, and especially in this crisis situation</a:t>
            </a:r>
          </a:p>
          <a:p>
            <a:r>
              <a:rPr lang="en-US" dirty="0"/>
              <a:t>We have really been able to see some of the equity issues for our students: access to sufficient technology, ability to work from home, </a:t>
            </a:r>
          </a:p>
          <a:p>
            <a:r>
              <a:rPr lang="en-US" dirty="0"/>
              <a:t>Colleges and partners evaluating specific needs of faculty to teach high quality curriculum via distance education modality</a:t>
            </a:r>
          </a:p>
          <a:p>
            <a:r>
              <a:rPr lang="en-US" dirty="0"/>
              <a:t>A time to pull together, appreciate struggles, and embrace each others’ strengths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1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996" y="2088292"/>
            <a:ext cx="6400800" cy="273084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ASCCC logo">
            <a:extLst>
              <a:ext uri="{FF2B5EF4-FFF2-40B4-BE49-F238E27FC236}">
                <a16:creationId xmlns:a16="http://schemas.microsoft.com/office/drawing/2014/main" id="{9AD9AFDF-7905-B74A-8D29-1B5C4D2C72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44" y="2362611"/>
            <a:ext cx="3085513" cy="17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#2 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4930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5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7395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4643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64D7FE-3356-3F4C-A9D0-D7CF7DC0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3255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F576B0-A006-8A43-9E28-F8921C359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921669"/>
            <a:ext cx="10058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3A1EF-A74A-CC40-A222-674A4F8E2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55DAD-2255-5846-8F11-4E8E29317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EA780-2E11-AE43-84F8-675D5AFBA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  <a:latin typeface="Gill Sans Ultra Bold" panose="020B0A02020104020203" pitchFamily="34" charset="77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5" r:id="rId4"/>
    <p:sldLayoutId id="214748365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74831"/>
          </a:solidFill>
          <a:latin typeface="Gill Sans" panose="020B0502020104020203" pitchFamily="34" charset="-79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undationccc.org/What-We-Do/Student-Success/Success-Center-for-California-Community-Colleges" TargetMode="External"/><Relationship Id="rId3" Type="http://schemas.openxmlformats.org/officeDocument/2006/relationships/hyperlink" Target="https://asccc.org/guided-pathways" TargetMode="External"/><Relationship Id="rId7" Type="http://schemas.openxmlformats.org/officeDocument/2006/relationships/hyperlink" Target="https://www.cccco.edu/College-Professionals/Guided-Pathway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sccc.org/" TargetMode="External"/><Relationship Id="rId5" Type="http://schemas.openxmlformats.org/officeDocument/2006/relationships/hyperlink" Target="mailto:info@asccc.org" TargetMode="External"/><Relationship Id="rId4" Type="http://schemas.openxmlformats.org/officeDocument/2006/relationships/hyperlink" Target="https://www.asccc.org/directory/guided-pathways-task-force" TargetMode="External"/><Relationship Id="rId9" Type="http://schemas.openxmlformats.org/officeDocument/2006/relationships/hyperlink" Target="https://visionresourcecenter.cccco.ed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20" y="2088292"/>
            <a:ext cx="7254240" cy="27308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How Will Guided Pathways Implementation Look When We Return to “Business as Usual”?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Marty Alvarado | </a:t>
            </a:r>
            <a:r>
              <a:rPr lang="en-US" sz="2000" dirty="0" err="1"/>
              <a:t>Ginni</a:t>
            </a:r>
            <a:r>
              <a:rPr lang="en-US" sz="2000" dirty="0"/>
              <a:t> May | </a:t>
            </a:r>
            <a:r>
              <a:rPr lang="en-US" sz="2000" dirty="0" err="1"/>
              <a:t>Krystinne</a:t>
            </a:r>
            <a:r>
              <a:rPr lang="en-US" sz="2000" dirty="0"/>
              <a:t> Mica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May 22, 2020  | 10:00 – 11:00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34E38-B412-AF47-A3EE-5B20221C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4" y="2452009"/>
            <a:ext cx="3669953" cy="15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D087-D7A4-5F4B-BC5F-D41186B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335091"/>
            <a:ext cx="3583461" cy="1611995"/>
          </a:xfrm>
        </p:spPr>
        <p:txBody>
          <a:bodyPr anchor="ctr">
            <a:normAutofit/>
          </a:bodyPr>
          <a:lstStyle/>
          <a:p>
            <a:r>
              <a:rPr lang="en-US" b="1" dirty="0"/>
              <a:t>Guided Pathways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4207D2-7786-43FE-9E2A-0843954A01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930" y="1328969"/>
            <a:ext cx="6672648" cy="42371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484E71FE-5C0A-487D-B4C0-D440A5286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2928551"/>
            <a:ext cx="3583461" cy="25331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Foundation Remains Unchanged</a:t>
            </a:r>
          </a:p>
          <a:p>
            <a:endParaRPr lang="en-US" dirty="0"/>
          </a:p>
          <a:p>
            <a:r>
              <a:rPr lang="en-US" dirty="0"/>
              <a:t>Equity elements embedded within each of the 4 Pillars</a:t>
            </a:r>
          </a:p>
          <a:p>
            <a:endParaRPr lang="en-US" dirty="0"/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6E0484BC-52B3-406D-A005-6FC74B7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D087-D7A4-5F4B-BC5F-D41186B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5" y="1626920"/>
            <a:ext cx="3583461" cy="1611995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Guided Pathways Impact on Students</a:t>
            </a:r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6E0484BC-52B3-406D-A005-6FC74B76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25A89-F8CA-9A4F-AE80-D97F7DF00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5" y="3560323"/>
            <a:ext cx="3583461" cy="1901363"/>
          </a:xfrm>
        </p:spPr>
        <p:txBody>
          <a:bodyPr>
            <a:normAutofit/>
          </a:bodyPr>
          <a:lstStyle/>
          <a:p>
            <a:r>
              <a:rPr lang="en-US" sz="4400" dirty="0"/>
              <a:t>Equity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0B760-BB99-1F45-A2F0-346DACFA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545" y="622570"/>
            <a:ext cx="6655033" cy="57337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/>
              <a:t>What do we consider from the student’s perspective? </a:t>
            </a:r>
          </a:p>
          <a:p>
            <a:r>
              <a:rPr lang="en-US" dirty="0"/>
              <a:t>Intentional personalized advising – cranium café provided by the Chancellor’s Office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Clarified program information –Pillar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Placement based on student self-identified goals and needs, using multiple measures – Pillar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Jobs “on campus” and especially within the field of study (keeps them at the institution and makes field of study relevant – Pillar III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meaningful assessment – Pillar 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4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D087-D7A4-5F4B-BC5F-D41186B4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4" y="3151761"/>
            <a:ext cx="3583460" cy="2150173"/>
          </a:xfrm>
        </p:spPr>
        <p:txBody>
          <a:bodyPr anchor="b">
            <a:normAutofit/>
          </a:bodyPr>
          <a:lstStyle/>
          <a:p>
            <a:r>
              <a:rPr lang="en-US" sz="3200" dirty="0"/>
              <a:t>Based on a Standard of Responding to Student Needs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AA2718-4DDC-4744-A6C6-B778BFB2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006" y="1335091"/>
            <a:ext cx="7199875" cy="372593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050C2-A43F-2E4D-8596-55611E5D6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134" y="1588011"/>
            <a:ext cx="3583461" cy="1266567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Clr>
                <a:srgbClr val="674831"/>
              </a:buClr>
              <a:buSzPts val="2100"/>
              <a:buNone/>
            </a:pPr>
            <a:r>
              <a:rPr lang="en-US" sz="3200" b="1" dirty="0"/>
              <a:t>Guided Pathways Framework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2F3FC17-EE0A-4DB5-9CBD-D38645AB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437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92D8F1A-69A8-9242-9469-8400121D240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3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924E-F395-E845-BD6F-98D425A9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0367-195C-9543-B6F8-90E63ED62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Determining what education cannot or should not be provided via distance education modality</a:t>
            </a:r>
          </a:p>
          <a:p>
            <a:r>
              <a:rPr lang="en-US" dirty="0"/>
              <a:t>How can we support students that cannot (or choose not to) take coursework via distance education modality? How do we help them stay on the path?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D3052-99ED-464D-8F0C-95BD8B2F64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Being ready to respond to the unknown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776D1-148E-7E44-9910-A05E5F7D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752" y="3214914"/>
            <a:ext cx="3125387" cy="20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0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7BEB-F236-504C-B1A8-DE439F68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5AAF-B738-164F-8986-7AE97D2A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2634178"/>
            <a:ext cx="5150664" cy="3780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Please provide questions and comments in the Chat…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AAE37-D7CB-DF49-B05C-9B7FD8E94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68" y="2601140"/>
            <a:ext cx="3327999" cy="332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6269-7F3A-2B4D-BFF1-6D1BD11F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8" y="365125"/>
            <a:ext cx="10058399" cy="1083847"/>
          </a:xfrm>
        </p:spPr>
        <p:txBody>
          <a:bodyPr anchor="ctr"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B1F3B-FDC1-BD48-A800-4D75FE11B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322063"/>
            <a:ext cx="9926318" cy="52624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ASCCC Guided Pathways Resources: </a:t>
            </a:r>
            <a:r>
              <a:rPr lang="en-US" sz="2400" dirty="0">
                <a:latin typeface="Gill Sans MT" panose="020B0502020104020203" pitchFamily="34" charset="77"/>
                <a:hlinkClick r:id="rId3"/>
              </a:rPr>
              <a:t>https://asccc.org/guided-pathways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ASCCC Guided Pathways Task Force: </a:t>
            </a:r>
            <a:r>
              <a:rPr lang="en-US" sz="2400" dirty="0">
                <a:latin typeface="Gill Sans MT" panose="020B0502020104020203" pitchFamily="34" charset="77"/>
                <a:hlinkClick r:id="rId4"/>
              </a:rPr>
              <a:t>https://www.asccc.org/directory/guided-pathways-task-force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Questions for ASCCC? Email: </a:t>
            </a:r>
            <a:r>
              <a:rPr lang="en-US" sz="2400" dirty="0">
                <a:latin typeface="Gill Sans MT" panose="020B0502020104020203" pitchFamily="34" charset="77"/>
                <a:hlinkClick r:id="rId5"/>
              </a:rPr>
              <a:t>info@asccc.org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ASCCC Website: </a:t>
            </a:r>
            <a:r>
              <a:rPr lang="en-US" sz="2400" dirty="0">
                <a:latin typeface="Gill Sans MT" panose="020B0502020104020203" pitchFamily="34" charset="77"/>
                <a:hlinkClick r:id="rId6"/>
              </a:rPr>
              <a:t>https://www.asccc.org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CCCCO Guided Pathways: </a:t>
            </a:r>
            <a:r>
              <a:rPr lang="en-US" sz="2400" dirty="0">
                <a:latin typeface="Gill Sans MT" panose="020B0502020104020203" pitchFamily="34" charset="77"/>
                <a:hlinkClick r:id="rId7"/>
              </a:rPr>
              <a:t>https://www.cccco.edu/College-Professionals/Guided-Pathways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Success Center for California Community Colleges: </a:t>
            </a:r>
            <a:r>
              <a:rPr lang="en-US" sz="2400" dirty="0">
                <a:latin typeface="Gill Sans MT" panose="020B0502020104020203" pitchFamily="34" charset="77"/>
                <a:hlinkClick r:id="rId8"/>
              </a:rPr>
              <a:t>https://foundationccc.org/What-We-Do/Student-Success/Success-Center-for-California-Community-Colleges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Gill Sans MT" panose="020B0502020104020203" pitchFamily="34" charset="77"/>
              </a:rPr>
              <a:t>Vision Resource Center: </a:t>
            </a:r>
            <a:r>
              <a:rPr lang="en-US" sz="2400" dirty="0">
                <a:latin typeface="Gill Sans MT" panose="020B0502020104020203" pitchFamily="34" charset="77"/>
                <a:hlinkClick r:id="rId9"/>
              </a:rPr>
              <a:t>https://visionresourcecenter.cccco.edu</a:t>
            </a:r>
            <a:r>
              <a:rPr lang="en-US" sz="2400">
                <a:latin typeface="Gill Sans MT" panose="020B0502020104020203" pitchFamily="34" charset="77"/>
              </a:rPr>
              <a:t> </a:t>
            </a:r>
            <a:endParaRPr lang="en-US" sz="2400" dirty="0">
              <a:latin typeface="Gill Sans MT" panose="020B0502020104020203" pitchFamily="34" charset="77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703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5AF9-4B42-5F43-9EB1-BA30B470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AEC9-21F8-7B42-81B1-F3D982DD9A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04A11-D3F2-A24A-80FB-585EAF51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46" y="4099436"/>
            <a:ext cx="5025234" cy="1912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5EF0C6-8D2C-7D4F-890B-D298978A7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31" y="1690688"/>
            <a:ext cx="6346812" cy="17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2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A452-2B55-BC40-ABCB-31693B7A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Presenters				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F2FF-87E2-394C-9C67-CCBBCE6B7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846" y="1489975"/>
            <a:ext cx="4922537" cy="43913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Marty Alvarado, CCCCO Executive Vice Chancellor for Educational Services</a:t>
            </a:r>
          </a:p>
          <a:p>
            <a:endParaRPr lang="en-US" dirty="0"/>
          </a:p>
          <a:p>
            <a:r>
              <a:rPr lang="en-US" dirty="0" err="1"/>
              <a:t>Ginni</a:t>
            </a:r>
            <a:r>
              <a:rPr lang="en-US" dirty="0"/>
              <a:t> May, ASCCC Treasurer, Guided Pathways Task Force Chair</a:t>
            </a:r>
          </a:p>
          <a:p>
            <a:endParaRPr lang="en-US" dirty="0"/>
          </a:p>
          <a:p>
            <a:r>
              <a:rPr lang="en-US" dirty="0" err="1"/>
              <a:t>Krystinne</a:t>
            </a:r>
            <a:r>
              <a:rPr lang="en-US" dirty="0"/>
              <a:t> Mica, ASCCC Executive Director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38EEE-D276-A749-94ED-BC364F35E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4557" y="1489974"/>
            <a:ext cx="4948881" cy="4391343"/>
          </a:xfrm>
        </p:spPr>
        <p:txBody>
          <a:bodyPr>
            <a:normAutofit fontScale="92500"/>
          </a:bodyPr>
          <a:lstStyle/>
          <a:p>
            <a:r>
              <a:rPr lang="en-US" dirty="0"/>
              <a:t>Use the Chat feature to ask questions and provide comments.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discuss:</a:t>
            </a:r>
          </a:p>
          <a:p>
            <a:r>
              <a:rPr lang="en-US" dirty="0"/>
              <a:t>“Business as Usual”</a:t>
            </a:r>
          </a:p>
          <a:p>
            <a:r>
              <a:rPr lang="en-US" dirty="0"/>
              <a:t>The California Community Colleges Guided Pathways Grant  (Award) Program Update</a:t>
            </a:r>
          </a:p>
          <a:p>
            <a:r>
              <a:rPr lang="en-US" dirty="0"/>
              <a:t>Opportunities and Challenges moving forward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81E4-AC9F-EC45-9E0E-95C03692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“Business as Usual”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5F4F-252F-1B41-A0DE-5FBEEC21EE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0F395-140E-B848-A653-DA5992455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62" y="1921669"/>
            <a:ext cx="6911749" cy="387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6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449F-D49F-AD4E-B543-8AD322FB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“Business as Usual”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7D0BF-B269-BF44-832C-10DEBB930F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will colleges return to “business as usual”?</a:t>
            </a:r>
          </a:p>
          <a:p>
            <a:r>
              <a:rPr lang="en-US" dirty="0"/>
              <a:t>What will “business as usual” look like?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Considerations</a:t>
            </a:r>
          </a:p>
          <a:p>
            <a:pPr marL="514350" indent="-514350">
              <a:buAutoNum type="arabicPeriod"/>
            </a:pPr>
            <a:r>
              <a:rPr lang="en-US" dirty="0"/>
              <a:t>Summer and Fall will mostly be online – How will this effect students?</a:t>
            </a:r>
          </a:p>
          <a:p>
            <a:pPr marL="514350" indent="-514350">
              <a:buAutoNum type="arabicPeriod"/>
            </a:pPr>
            <a:r>
              <a:rPr lang="en-US" dirty="0"/>
              <a:t>What will look the same what will look different?</a:t>
            </a:r>
          </a:p>
          <a:p>
            <a:pPr marL="514350" indent="-514350">
              <a:buAutoNum type="arabicPeriod"/>
            </a:pPr>
            <a:r>
              <a:rPr lang="en-US" dirty="0"/>
              <a:t>We are Better Together – Stone Soup</a:t>
            </a:r>
          </a:p>
          <a:p>
            <a:pPr marL="514350" indent="-514350">
              <a:buAutoNum type="arabicPeriod"/>
            </a:pPr>
            <a:r>
              <a:rPr lang="en-US" dirty="0"/>
              <a:t>Leveraging Guided Pathways concepts as a permanent approach to problem solving</a:t>
            </a:r>
          </a:p>
          <a:p>
            <a:pPr marL="514350" indent="-514350">
              <a:buAutoNum type="arabicPeriod"/>
            </a:pPr>
            <a:r>
              <a:rPr lang="en-US" dirty="0"/>
              <a:t>How long until ”business as usual” or the New Normal? 2-4 years?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3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A14A-F47E-B447-AC4E-5C4F08AC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7548989" cy="1325563"/>
          </a:xfrm>
        </p:spPr>
        <p:txBody>
          <a:bodyPr anchor="ctr"/>
          <a:lstStyle/>
          <a:p>
            <a:pPr algn="ctr"/>
            <a:r>
              <a:rPr lang="en-US" b="1" dirty="0"/>
              <a:t>Guided Pathways Advisory Committee: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886-215E-1243-AD32-8501A2DFB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C8EE5-DC14-274A-9FF0-69970C03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6" y="578145"/>
            <a:ext cx="2363860" cy="89952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4130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sz="3600" b="1" dirty="0"/>
              <a:t>Strengthen our focus on equity</a:t>
            </a:r>
            <a:r>
              <a:rPr lang="en-US" sz="3600" dirty="0"/>
              <a:t>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Redesign processes to strengthen student participation and the student voice in statewide initiatives.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Invest in statewide professional development focused on improving and strengthening awareness and knowledge of the role of equity within the reform agenda and initiatives.</a:t>
            </a:r>
            <a:endParaRPr lang="en-US" sz="3200" dirty="0"/>
          </a:p>
          <a:p>
            <a:pPr marL="514350" indent="-514350">
              <a:buFont typeface="+mj-lt"/>
              <a:buAutoNum type="arabicParenR"/>
            </a:pPr>
            <a:r>
              <a:rPr lang="en-US" sz="3600" b="1" dirty="0"/>
              <a:t>Model the integration of reforms at the state level.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Develop and communicate a comprehensive technology portfolio that supports the student journey.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Evaluate and redesign the RFA/RFP processes to better align with the </a:t>
            </a:r>
            <a:r>
              <a:rPr lang="en-US" i="1" dirty="0"/>
              <a:t>Vision for Success </a:t>
            </a:r>
            <a:r>
              <a:rPr lang="en-US" dirty="0"/>
              <a:t>goals and commitments.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51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A14A-F47E-B447-AC4E-5C4F08AC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7548989" cy="1325563"/>
          </a:xfrm>
        </p:spPr>
        <p:txBody>
          <a:bodyPr anchor="ctr"/>
          <a:lstStyle/>
          <a:p>
            <a:pPr algn="ctr"/>
            <a:r>
              <a:rPr lang="en-US" b="1" dirty="0"/>
              <a:t>Guided Pathways Advisory Committee: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886-215E-1243-AD32-8501A2DFB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C8EE5-DC14-274A-9FF0-69970C03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16" y="578145"/>
            <a:ext cx="2363860" cy="8995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600200"/>
            <a:ext cx="10515600" cy="42535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674831"/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en-US" b="1" dirty="0"/>
              <a:t>Redesign professional development and technical support for districts and colleges.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Launch professional development to strengthen colleges’ capacity to engage in data review and translate into operational efforts to advance the local Vision Goals.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Launch a regional GP pilot in partnership with the Success Center via philanthropic investments.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b="1" dirty="0"/>
              <a:t>Launch proof of concept innovations.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Develop integrated planning and budgeting demo on the Vision Resource Center.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Launch Competency Based Education pilot</a:t>
            </a:r>
          </a:p>
        </p:txBody>
      </p:sp>
    </p:spTree>
    <p:extLst>
      <p:ext uri="{BB962C8B-B14F-4D97-AF65-F5344CB8AC3E}">
        <p14:creationId xmlns:p14="http://schemas.microsoft.com/office/powerpoint/2010/main" val="6010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07F7-2210-4ADE-B353-7930D297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60" y="278343"/>
            <a:ext cx="8054501" cy="132556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California Community Colleges Guided Pathways Grant (Award) Program: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FE95-8C5A-4202-B19E-9AAE34BEE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3855" y="1603905"/>
            <a:ext cx="10311319" cy="50498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$150M Allocated for the California Community College system – has already been appropriated</a:t>
            </a:r>
          </a:p>
          <a:p>
            <a:r>
              <a:rPr lang="en-US" dirty="0"/>
              <a:t>10% for CCCCO = $15M for indirect support of the program</a:t>
            </a:r>
          </a:p>
          <a:p>
            <a:r>
              <a:rPr lang="en-US" dirty="0"/>
              <a:t>90% for CCCs = $135M</a:t>
            </a:r>
          </a:p>
          <a:p>
            <a:pPr lvl="1"/>
            <a:r>
              <a:rPr lang="en-US" dirty="0"/>
              <a:t>Year 1 – 25%</a:t>
            </a:r>
          </a:p>
          <a:p>
            <a:pPr lvl="1"/>
            <a:r>
              <a:rPr lang="en-US" dirty="0"/>
              <a:t>Year 2 – 30%</a:t>
            </a:r>
          </a:p>
          <a:p>
            <a:pPr lvl="1"/>
            <a:r>
              <a:rPr lang="en-US" dirty="0"/>
              <a:t>Year 3 – 25%</a:t>
            </a:r>
          </a:p>
          <a:p>
            <a:pPr lvl="1"/>
            <a:r>
              <a:rPr lang="en-US" dirty="0"/>
              <a:t>Year 4 – 10%</a:t>
            </a:r>
          </a:p>
          <a:p>
            <a:pPr lvl="1"/>
            <a:r>
              <a:rPr lang="en-US" dirty="0"/>
              <a:t>Year 5 – 10%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Final allocations for years 4 and 5 in July 2020 and July 2021, respectively</a:t>
            </a:r>
          </a:p>
          <a:p>
            <a:r>
              <a:rPr lang="en-US" dirty="0"/>
              <a:t>Must be spent by June 30,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EE0C93-4A5A-8449-8E92-0DD3D6506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428393"/>
              </p:ext>
            </p:extLst>
          </p:nvPr>
        </p:nvGraphicFramePr>
        <p:xfrm>
          <a:off x="5739319" y="2852507"/>
          <a:ext cx="5041090" cy="255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0154671-C10B-4948-A5AE-7BC08E350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000" y="432137"/>
            <a:ext cx="2363860" cy="8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3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02CF-A0C1-A249-88DC-3D18B0EF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ASCCC and Guided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9C80-BE1A-274F-A5A3-41F1151D4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8" y="1532563"/>
            <a:ext cx="10058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College Resource Teams – In Person or Virtual</a:t>
            </a:r>
          </a:p>
          <a:p>
            <a:r>
              <a:rPr lang="en-US" dirty="0"/>
              <a:t>Existing Resources (that will not go away)</a:t>
            </a:r>
          </a:p>
          <a:p>
            <a:pPr lvl="1"/>
            <a:r>
              <a:rPr lang="en-US" dirty="0"/>
              <a:t>Rostrum Articles</a:t>
            </a:r>
          </a:p>
          <a:p>
            <a:pPr lvl="1"/>
            <a:r>
              <a:rPr lang="en-US" dirty="0"/>
              <a:t>Canvas Website</a:t>
            </a:r>
          </a:p>
          <a:p>
            <a:pPr lvl="1"/>
            <a:r>
              <a:rPr lang="en-US" dirty="0"/>
              <a:t>ASCCC Website</a:t>
            </a:r>
          </a:p>
          <a:p>
            <a:r>
              <a:rPr lang="en-US" dirty="0"/>
              <a:t>Professional Development – Responsive to College Needs</a:t>
            </a:r>
          </a:p>
          <a:p>
            <a:pPr lvl="1"/>
            <a:r>
              <a:rPr lang="en-US" dirty="0"/>
              <a:t>Webinar Series</a:t>
            </a:r>
          </a:p>
          <a:p>
            <a:pPr lvl="1"/>
            <a:r>
              <a:rPr lang="en-US" dirty="0"/>
              <a:t>Part of Institutes and other Events</a:t>
            </a:r>
          </a:p>
          <a:p>
            <a:pPr lvl="1"/>
            <a:r>
              <a:rPr lang="en-US" dirty="0"/>
              <a:t>Regional Meetings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What else would be helpful for your college?</a:t>
            </a:r>
          </a:p>
        </p:txBody>
      </p:sp>
    </p:spTree>
    <p:extLst>
      <p:ext uri="{BB962C8B-B14F-4D97-AF65-F5344CB8AC3E}">
        <p14:creationId xmlns:p14="http://schemas.microsoft.com/office/powerpoint/2010/main" val="348581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92887-D7D9-9443-9D78-4B172D42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BF17-0344-7E47-851A-627534EFF1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Guided Pathways implementation even better after COVID-19 crisis…?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 Before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		After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70E56-1093-A443-A04D-2A8C33FA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85" y="3896990"/>
            <a:ext cx="3783993" cy="2121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C5E3E6-BB7F-5F49-AB90-EEECB2D07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515" y="2806461"/>
            <a:ext cx="3720633" cy="24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6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colors">
      <a:dk1>
        <a:srgbClr val="E02826"/>
      </a:dk1>
      <a:lt1>
        <a:srgbClr val="FFFFFF"/>
      </a:lt1>
      <a:dk2>
        <a:srgbClr val="513628"/>
      </a:dk2>
      <a:lt2>
        <a:srgbClr val="E7E6E6"/>
      </a:lt2>
      <a:accent1>
        <a:srgbClr val="E02826"/>
      </a:accent1>
      <a:accent2>
        <a:srgbClr val="93011D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SCCC Fonts">
      <a:majorFont>
        <a:latin typeface="Palatino Linotyp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pt template 2019 Colors.potx" id="{709733E0-98AB-B742-A901-A5ADFEE70B17}" vid="{2B555066-8715-5444-816F-F32952213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2C11591A8E44D8471170789B9CC6D" ma:contentTypeVersion="13" ma:contentTypeDescription="Create a new document." ma:contentTypeScope="" ma:versionID="64b3417ebe337dfacbb8bafecf5eb328">
  <xsd:schema xmlns:xsd="http://www.w3.org/2001/XMLSchema" xmlns:xs="http://www.w3.org/2001/XMLSchema" xmlns:p="http://schemas.microsoft.com/office/2006/metadata/properties" xmlns:ns3="0d39b83d-4a55-4c45-9f88-e2126c4ded1f" xmlns:ns4="47b8c31f-fb27-42dc-9c56-a1f47a43654e" targetNamespace="http://schemas.microsoft.com/office/2006/metadata/properties" ma:root="true" ma:fieldsID="bb929b38468029e67b844206bf4f5608" ns3:_="" ns4:_="">
    <xsd:import namespace="0d39b83d-4a55-4c45-9f88-e2126c4ded1f"/>
    <xsd:import namespace="47b8c31f-fb27-42dc-9c56-a1f47a4365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9b83d-4a55-4c45-9f88-e2126c4de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8c31f-fb27-42dc-9c56-a1f47a436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0E197-8B50-441E-AAB4-9D9158CDF7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39b83d-4a55-4c45-9f88-e2126c4ded1f"/>
    <ds:schemaRef ds:uri="47b8c31f-fb27-42dc-9c56-a1f47a436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1D549-B219-4514-A825-93986694F31C}">
  <ds:schemaRefs>
    <ds:schemaRef ds:uri="http://purl.org/dc/dcmitype/"/>
    <ds:schemaRef ds:uri="http://www.w3.org/XML/1998/namespace"/>
    <ds:schemaRef ds:uri="http://schemas.microsoft.com/office/2006/documentManagement/types"/>
    <ds:schemaRef ds:uri="47b8c31f-fb27-42dc-9c56-a1f47a43654e"/>
    <ds:schemaRef ds:uri="0d39b83d-4a55-4c45-9f88-e2126c4ded1f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7810AE-CB31-480A-86FC-F3A232D43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954</Words>
  <Application>Microsoft Office PowerPoint</Application>
  <PresentationFormat>Widescreen</PresentationFormat>
  <Paragraphs>135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</vt:lpstr>
      <vt:lpstr>Gill Sans MT</vt:lpstr>
      <vt:lpstr>Gill Sans Ultra Bold</vt:lpstr>
      <vt:lpstr>Palatino</vt:lpstr>
      <vt:lpstr>Wingdings</vt:lpstr>
      <vt:lpstr>Office Theme</vt:lpstr>
      <vt:lpstr>How Will Guided Pathways Implementation Look When We Return to “Business as Usual”?  Marty Alvarado | Ginni May | Krystinne Mica  May 22, 2020  | 10:00 – 11:00</vt:lpstr>
      <vt:lpstr>Presenters    Today’s Plan</vt:lpstr>
      <vt:lpstr>“Business as Usual”</vt:lpstr>
      <vt:lpstr>“Business as Usual”</vt:lpstr>
      <vt:lpstr>Guided Pathways Advisory Committee: Priorities</vt:lpstr>
      <vt:lpstr>Guided Pathways Advisory Committee: Priorities</vt:lpstr>
      <vt:lpstr>California Community Colleges Guided Pathways Grant (Award) Program: Update</vt:lpstr>
      <vt:lpstr>ASCCC and Guided Pathways</vt:lpstr>
      <vt:lpstr>Opportunities</vt:lpstr>
      <vt:lpstr>Guided Pathways</vt:lpstr>
      <vt:lpstr>Guided Pathways Impact on Students</vt:lpstr>
      <vt:lpstr>Based on a Standard of Responding to Student Needs</vt:lpstr>
      <vt:lpstr>Challenges</vt:lpstr>
      <vt:lpstr>Questions and Comments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Guided Pathways at the State and Local Levels During and After an Emergency Situation  Ginni May | Janet Fulks | Marty Alvarado|  April 20, 2020  Noon</dc:title>
  <dc:creator>Janet Fulks</dc:creator>
  <cp:lastModifiedBy>Kiana Traylor</cp:lastModifiedBy>
  <cp:revision>84</cp:revision>
  <dcterms:created xsi:type="dcterms:W3CDTF">2020-04-16T20:12:45Z</dcterms:created>
  <dcterms:modified xsi:type="dcterms:W3CDTF">2020-05-22T17:52:03Z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0x01010042B2C11591A8E44D8471170789B9CC6D</vt:lpwstr>
  </property>
</Properties>
</file>