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9" r:id="rId1"/>
    <p:sldMasterId id="2147484014" r:id="rId2"/>
    <p:sldMasterId id="2147484029" r:id="rId3"/>
  </p:sldMasterIdLst>
  <p:notesMasterIdLst>
    <p:notesMasterId r:id="rId48"/>
  </p:notesMasterIdLst>
  <p:handoutMasterIdLst>
    <p:handoutMasterId r:id="rId49"/>
  </p:handoutMasterIdLst>
  <p:sldIdLst>
    <p:sldId id="256" r:id="rId4"/>
    <p:sldId id="320" r:id="rId5"/>
    <p:sldId id="322" r:id="rId6"/>
    <p:sldId id="263" r:id="rId7"/>
    <p:sldId id="306" r:id="rId8"/>
    <p:sldId id="302" r:id="rId9"/>
    <p:sldId id="303" r:id="rId10"/>
    <p:sldId id="304" r:id="rId11"/>
    <p:sldId id="260" r:id="rId12"/>
    <p:sldId id="308" r:id="rId13"/>
    <p:sldId id="309" r:id="rId14"/>
    <p:sldId id="267" r:id="rId15"/>
    <p:sldId id="264" r:id="rId16"/>
    <p:sldId id="265" r:id="rId17"/>
    <p:sldId id="266" r:id="rId18"/>
    <p:sldId id="268" r:id="rId19"/>
    <p:sldId id="269" r:id="rId20"/>
    <p:sldId id="272" r:id="rId21"/>
    <p:sldId id="312" r:id="rId22"/>
    <p:sldId id="275" r:id="rId23"/>
    <p:sldId id="278" r:id="rId24"/>
    <p:sldId id="279" r:id="rId25"/>
    <p:sldId id="276" r:id="rId26"/>
    <p:sldId id="310" r:id="rId27"/>
    <p:sldId id="270" r:id="rId28"/>
    <p:sldId id="297" r:id="rId29"/>
    <p:sldId id="271" r:id="rId30"/>
    <p:sldId id="298" r:id="rId31"/>
    <p:sldId id="280" r:id="rId32"/>
    <p:sldId id="313" r:id="rId33"/>
    <p:sldId id="281" r:id="rId34"/>
    <p:sldId id="294" r:id="rId35"/>
    <p:sldId id="283" r:id="rId36"/>
    <p:sldId id="284" r:id="rId37"/>
    <p:sldId id="285" r:id="rId38"/>
    <p:sldId id="287" r:id="rId39"/>
    <p:sldId id="314" r:id="rId40"/>
    <p:sldId id="288" r:id="rId41"/>
    <p:sldId id="319" r:id="rId42"/>
    <p:sldId id="316" r:id="rId43"/>
    <p:sldId id="323" r:id="rId44"/>
    <p:sldId id="324" r:id="rId45"/>
    <p:sldId id="325" r:id="rId46"/>
    <p:sldId id="321" r:id="rId47"/>
  </p:sldIdLst>
  <p:sldSz cx="12192000" cy="6858000"/>
  <p:notesSz cx="7010400" cy="9296400"/>
  <p:defaultTextStyle>
    <a:defPPr>
      <a:defRPr lang="en-US"/>
    </a:defPPr>
    <a:lvl1pPr algn="l" rtl="0" eaLnBrk="0" fontAlgn="base" hangingPunct="0">
      <a:spcBef>
        <a:spcPct val="0"/>
      </a:spcBef>
      <a:spcAft>
        <a:spcPct val="0"/>
      </a:spcAft>
      <a:defRPr sz="3600" kern="1200">
        <a:solidFill>
          <a:srgbClr val="000000"/>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3600" kern="1200">
        <a:solidFill>
          <a:srgbClr val="000000"/>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3600" kern="1200">
        <a:solidFill>
          <a:srgbClr val="000000"/>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3600" kern="1200">
        <a:solidFill>
          <a:srgbClr val="000000"/>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3600" kern="1200">
        <a:solidFill>
          <a:srgbClr val="000000"/>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3600" kern="1200">
        <a:solidFill>
          <a:srgbClr val="000000"/>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3600" kern="1200">
        <a:solidFill>
          <a:srgbClr val="000000"/>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3600" kern="1200">
        <a:solidFill>
          <a:srgbClr val="000000"/>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3600" kern="1200">
        <a:solidFill>
          <a:srgbClr val="000000"/>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8E8E8"/>
    <a:srgbClr val="ECFBFE"/>
    <a:srgbClr val="E2F9FE"/>
    <a:srgbClr val="E5F5FF"/>
    <a:srgbClr val="DDF2FF"/>
    <a:srgbClr val="CCECFF"/>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59" autoAdjust="0"/>
    <p:restoredTop sz="94618"/>
  </p:normalViewPr>
  <p:slideViewPr>
    <p:cSldViewPr snapToGrid="0">
      <p:cViewPr varScale="1">
        <p:scale>
          <a:sx n="61" d="100"/>
          <a:sy n="61" d="100"/>
        </p:scale>
        <p:origin x="765" y="2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3408" y="-72"/>
      </p:cViewPr>
      <p:guideLst>
        <p:guide orient="horz" pos="2928"/>
        <p:guide pos="2208"/>
      </p:guideLst>
    </p:cSldViewPr>
  </p:notesViewPr>
  <p:gridSpacing cx="228600" cy="2286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713045" y="0"/>
            <a:ext cx="3896189" cy="465743"/>
          </a:xfrm>
          <a:prstGeom prst="rect">
            <a:avLst/>
          </a:prstGeom>
          <a:noFill/>
          <a:ln w="9525">
            <a:noFill/>
            <a:miter lim="800000"/>
            <a:headEnd/>
            <a:tailEnd/>
          </a:ln>
          <a:effectLst/>
        </p:spPr>
        <p:txBody>
          <a:bodyPr vert="horz" wrap="square" lIns="93125" tIns="46564" rIns="93125" bIns="46564" numCol="1" anchor="t" anchorCtr="0" compatLnSpc="1">
            <a:prstTxWarp prst="textNoShape">
              <a:avLst/>
            </a:prstTxWarp>
          </a:bodyPr>
          <a:lstStyle>
            <a:lvl1pPr algn="ctr" defTabSz="931508" eaLnBrk="1" hangingPunct="1">
              <a:defRPr sz="1000">
                <a:solidFill>
                  <a:schemeClr val="tx1"/>
                </a:solidFill>
                <a:latin typeface="Times New Roman" charset="0"/>
                <a:ea typeface="+mn-ea"/>
                <a:cs typeface="Arial" charset="0"/>
              </a:defRPr>
            </a:lvl1pPr>
          </a:lstStyle>
          <a:p>
            <a:pPr>
              <a:defRPr/>
            </a:pPr>
            <a:r>
              <a:rPr lang="en-US"/>
              <a:t>Participating Effectively in District and College Governance</a:t>
            </a:r>
          </a:p>
        </p:txBody>
      </p:sp>
      <p:sp>
        <p:nvSpPr>
          <p:cNvPr id="8196" name="Rectangle 4"/>
          <p:cNvSpPr>
            <a:spLocks noGrp="1" noChangeArrowheads="1"/>
          </p:cNvSpPr>
          <p:nvPr>
            <p:ph type="ftr" sz="quarter" idx="2"/>
          </p:nvPr>
        </p:nvSpPr>
        <p:spPr bwMode="auto">
          <a:xfrm>
            <a:off x="389467" y="8830658"/>
            <a:ext cx="3894667" cy="465742"/>
          </a:xfrm>
          <a:prstGeom prst="rect">
            <a:avLst/>
          </a:prstGeom>
          <a:noFill/>
          <a:ln w="9525">
            <a:noFill/>
            <a:miter lim="800000"/>
            <a:headEnd/>
            <a:tailEnd/>
          </a:ln>
          <a:effectLst/>
        </p:spPr>
        <p:txBody>
          <a:bodyPr vert="horz" wrap="square" lIns="93125" tIns="46564" rIns="93125" bIns="46564" numCol="1" anchor="b" anchorCtr="0" compatLnSpc="1">
            <a:prstTxWarp prst="textNoShape">
              <a:avLst/>
            </a:prstTxWarp>
          </a:bodyPr>
          <a:lstStyle>
            <a:lvl1pPr defTabSz="931508" eaLnBrk="1" hangingPunct="1">
              <a:defRPr sz="1000">
                <a:solidFill>
                  <a:schemeClr val="tx1"/>
                </a:solidFill>
                <a:latin typeface="Times New Roman" charset="0"/>
                <a:ea typeface="Arial" charset="0"/>
                <a:cs typeface="Arial" charset="0"/>
              </a:defRPr>
            </a:lvl1pPr>
          </a:lstStyle>
          <a:p>
            <a:pPr>
              <a:defRPr/>
            </a:pPr>
            <a:r>
              <a:rPr lang="en-US" smtClean="0"/>
              <a:t>ASCCC Spring 2019 Plenary</a:t>
            </a:r>
            <a:endParaRPr lang="en-US"/>
          </a:p>
        </p:txBody>
      </p:sp>
      <p:sp>
        <p:nvSpPr>
          <p:cNvPr id="8197" name="Rectangle 5"/>
          <p:cNvSpPr>
            <a:spLocks noGrp="1" noChangeArrowheads="1"/>
          </p:cNvSpPr>
          <p:nvPr>
            <p:ph type="sldNum" sz="quarter" idx="3"/>
          </p:nvPr>
        </p:nvSpPr>
        <p:spPr bwMode="auto">
          <a:xfrm>
            <a:off x="4596011" y="8830658"/>
            <a:ext cx="2024922" cy="465742"/>
          </a:xfrm>
          <a:prstGeom prst="rect">
            <a:avLst/>
          </a:prstGeom>
          <a:noFill/>
          <a:ln w="9525">
            <a:noFill/>
            <a:miter lim="800000"/>
            <a:headEnd/>
            <a:tailEnd/>
          </a:ln>
          <a:effectLst/>
        </p:spPr>
        <p:txBody>
          <a:bodyPr vert="horz" wrap="square" lIns="93125" tIns="46564" rIns="93125" bIns="46564" numCol="1" anchor="b" anchorCtr="0" compatLnSpc="1">
            <a:prstTxWarp prst="textNoShape">
              <a:avLst/>
            </a:prstTxWarp>
          </a:bodyPr>
          <a:lstStyle>
            <a:lvl1pPr algn="r" defTabSz="928856" eaLnBrk="1" hangingPunct="1">
              <a:defRPr sz="1200">
                <a:solidFill>
                  <a:schemeClr val="tx1"/>
                </a:solidFill>
                <a:latin typeface="Times New Roman" panose="02020603050405020304" pitchFamily="18" charset="0"/>
              </a:defRPr>
            </a:lvl1pPr>
          </a:lstStyle>
          <a:p>
            <a:pPr>
              <a:defRPr/>
            </a:pPr>
            <a:fld id="{8DD4602F-8CDF-4C7A-9482-04E20CFF37E3}" type="slidenum">
              <a:rPr lang="en-US" altLang="en-US"/>
              <a:pPr>
                <a:defRPr/>
              </a:pPr>
              <a:t>‹#›</a:t>
            </a:fld>
            <a:endParaRPr lang="en-US" altLang="en-US"/>
          </a:p>
        </p:txBody>
      </p:sp>
    </p:spTree>
    <p:extLst>
      <p:ext uri="{BB962C8B-B14F-4D97-AF65-F5344CB8AC3E}">
        <p14:creationId xmlns:p14="http://schemas.microsoft.com/office/powerpoint/2010/main" val="324972706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3038145" cy="465743"/>
          </a:xfrm>
          <a:prstGeom prst="rect">
            <a:avLst/>
          </a:prstGeom>
          <a:noFill/>
          <a:ln w="9525">
            <a:noFill/>
            <a:miter lim="800000"/>
            <a:headEnd/>
            <a:tailEnd/>
          </a:ln>
          <a:effectLst/>
        </p:spPr>
        <p:txBody>
          <a:bodyPr vert="horz" wrap="square" lIns="93125" tIns="46564" rIns="93125" bIns="46564" numCol="1" anchor="t" anchorCtr="0" compatLnSpc="1">
            <a:prstTxWarp prst="textNoShape">
              <a:avLst/>
            </a:prstTxWarp>
          </a:bodyPr>
          <a:lstStyle>
            <a:lvl1pPr defTabSz="931508" eaLnBrk="1" hangingPunct="1">
              <a:lnSpc>
                <a:spcPct val="90000"/>
              </a:lnSpc>
              <a:spcBef>
                <a:spcPct val="20000"/>
              </a:spcBef>
              <a:buClr>
                <a:schemeClr val="tx1"/>
              </a:buClr>
              <a:buSzPct val="75000"/>
              <a:buFont typeface="Wingdings" charset="2"/>
              <a:buChar char="l"/>
              <a:defRPr sz="1200">
                <a:solidFill>
                  <a:schemeClr val="tx1"/>
                </a:solidFill>
                <a:latin typeface="Times New Roman" charset="0"/>
                <a:ea typeface="Arial" charset="0"/>
                <a:cs typeface="Arial" charset="0"/>
              </a:defRPr>
            </a:lvl1pPr>
          </a:lstStyle>
          <a:p>
            <a:pPr>
              <a:defRPr/>
            </a:pPr>
            <a:endParaRPr lang="en-US"/>
          </a:p>
        </p:txBody>
      </p:sp>
      <p:sp>
        <p:nvSpPr>
          <p:cNvPr id="89091" name="Rectangle 3"/>
          <p:cNvSpPr>
            <a:spLocks noGrp="1" noChangeArrowheads="1"/>
          </p:cNvSpPr>
          <p:nvPr>
            <p:ph type="dt" idx="1"/>
          </p:nvPr>
        </p:nvSpPr>
        <p:spPr bwMode="auto">
          <a:xfrm>
            <a:off x="3972257" y="0"/>
            <a:ext cx="3038144" cy="465743"/>
          </a:xfrm>
          <a:prstGeom prst="rect">
            <a:avLst/>
          </a:prstGeom>
          <a:noFill/>
          <a:ln w="9525">
            <a:noFill/>
            <a:miter lim="800000"/>
            <a:headEnd/>
            <a:tailEnd/>
          </a:ln>
          <a:effectLst/>
        </p:spPr>
        <p:txBody>
          <a:bodyPr vert="horz" wrap="square" lIns="93125" tIns="46564" rIns="93125" bIns="46564" numCol="1" anchor="t" anchorCtr="0" compatLnSpc="1">
            <a:prstTxWarp prst="textNoShape">
              <a:avLst/>
            </a:prstTxWarp>
          </a:bodyPr>
          <a:lstStyle>
            <a:lvl1pPr algn="r" defTabSz="931508" eaLnBrk="1" hangingPunct="1">
              <a:lnSpc>
                <a:spcPct val="90000"/>
              </a:lnSpc>
              <a:spcBef>
                <a:spcPct val="20000"/>
              </a:spcBef>
              <a:buClr>
                <a:schemeClr val="tx1"/>
              </a:buClr>
              <a:buSzPct val="75000"/>
              <a:buFont typeface="Wingdings" charset="2"/>
              <a:buChar char="l"/>
              <a:defRPr sz="1200">
                <a:solidFill>
                  <a:schemeClr val="tx1"/>
                </a:solidFill>
                <a:latin typeface="Times New Roman" charset="0"/>
                <a:ea typeface="Arial" charset="0"/>
                <a:cs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3" name="Rectangle 5"/>
          <p:cNvSpPr>
            <a:spLocks noGrp="1" noChangeArrowheads="1"/>
          </p:cNvSpPr>
          <p:nvPr>
            <p:ph type="body" sz="quarter" idx="3"/>
          </p:nvPr>
        </p:nvSpPr>
        <p:spPr bwMode="auto">
          <a:xfrm>
            <a:off x="935634" y="4416098"/>
            <a:ext cx="5139134" cy="4183995"/>
          </a:xfrm>
          <a:prstGeom prst="rect">
            <a:avLst/>
          </a:prstGeom>
          <a:noFill/>
          <a:ln w="9525">
            <a:noFill/>
            <a:miter lim="800000"/>
            <a:headEnd/>
            <a:tailEnd/>
          </a:ln>
          <a:effectLst/>
        </p:spPr>
        <p:txBody>
          <a:bodyPr vert="horz" wrap="square" lIns="93125" tIns="46564" rIns="93125" bIns="4656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9094" name="Rectangle 6"/>
          <p:cNvSpPr>
            <a:spLocks noGrp="1" noChangeArrowheads="1"/>
          </p:cNvSpPr>
          <p:nvPr>
            <p:ph type="ftr" sz="quarter" idx="4"/>
          </p:nvPr>
        </p:nvSpPr>
        <p:spPr bwMode="auto">
          <a:xfrm>
            <a:off x="0" y="8830658"/>
            <a:ext cx="3038145" cy="465742"/>
          </a:xfrm>
          <a:prstGeom prst="rect">
            <a:avLst/>
          </a:prstGeom>
          <a:noFill/>
          <a:ln w="9525">
            <a:noFill/>
            <a:miter lim="800000"/>
            <a:headEnd/>
            <a:tailEnd/>
          </a:ln>
          <a:effectLst/>
        </p:spPr>
        <p:txBody>
          <a:bodyPr vert="horz" wrap="square" lIns="93125" tIns="46564" rIns="93125" bIns="46564" numCol="1" anchor="b" anchorCtr="0" compatLnSpc="1">
            <a:prstTxWarp prst="textNoShape">
              <a:avLst/>
            </a:prstTxWarp>
          </a:bodyPr>
          <a:lstStyle>
            <a:lvl1pPr defTabSz="931508" eaLnBrk="1" hangingPunct="1">
              <a:lnSpc>
                <a:spcPct val="90000"/>
              </a:lnSpc>
              <a:spcBef>
                <a:spcPct val="20000"/>
              </a:spcBef>
              <a:buClr>
                <a:schemeClr val="tx1"/>
              </a:buClr>
              <a:buSzPct val="75000"/>
              <a:buFont typeface="Wingdings" charset="2"/>
              <a:buChar char="l"/>
              <a:defRPr sz="1200">
                <a:solidFill>
                  <a:schemeClr val="tx1"/>
                </a:solidFill>
                <a:latin typeface="Times New Roman" charset="0"/>
                <a:ea typeface="Arial" charset="0"/>
                <a:cs typeface="Arial" charset="0"/>
              </a:defRPr>
            </a:lvl1pPr>
          </a:lstStyle>
          <a:p>
            <a:pPr>
              <a:defRPr/>
            </a:pPr>
            <a:r>
              <a:rPr lang="en-US" smtClean="0"/>
              <a:t>ASCCC Spring 2019 Plenary</a:t>
            </a:r>
            <a:endParaRPr lang="en-US"/>
          </a:p>
        </p:txBody>
      </p:sp>
      <p:sp>
        <p:nvSpPr>
          <p:cNvPr id="89095" name="Rectangle 7"/>
          <p:cNvSpPr>
            <a:spLocks noGrp="1" noChangeArrowheads="1"/>
          </p:cNvSpPr>
          <p:nvPr>
            <p:ph type="sldNum" sz="quarter" idx="5"/>
          </p:nvPr>
        </p:nvSpPr>
        <p:spPr bwMode="auto">
          <a:xfrm>
            <a:off x="3972257" y="8830658"/>
            <a:ext cx="3038144" cy="465742"/>
          </a:xfrm>
          <a:prstGeom prst="rect">
            <a:avLst/>
          </a:prstGeom>
          <a:noFill/>
          <a:ln w="9525">
            <a:noFill/>
            <a:miter lim="800000"/>
            <a:headEnd/>
            <a:tailEnd/>
          </a:ln>
          <a:effectLst/>
        </p:spPr>
        <p:txBody>
          <a:bodyPr vert="horz" wrap="square" lIns="93125" tIns="46564" rIns="93125" bIns="46564" numCol="1" anchor="b" anchorCtr="0" compatLnSpc="1">
            <a:prstTxWarp prst="textNoShape">
              <a:avLst/>
            </a:prstTxWarp>
          </a:bodyPr>
          <a:lstStyle>
            <a:lvl1pPr algn="r" defTabSz="928856" eaLnBrk="1" hangingPunct="1">
              <a:lnSpc>
                <a:spcPct val="90000"/>
              </a:lnSpc>
              <a:spcBef>
                <a:spcPct val="20000"/>
              </a:spcBef>
              <a:buClr>
                <a:schemeClr val="tx1"/>
              </a:buClr>
              <a:buSzPct val="75000"/>
              <a:buFont typeface="Wingdings" panose="05000000000000000000" pitchFamily="2" charset="2"/>
              <a:buChar char="l"/>
              <a:defRPr sz="1200">
                <a:solidFill>
                  <a:schemeClr val="tx1"/>
                </a:solidFill>
                <a:latin typeface="Times New Roman" panose="02020603050405020304" pitchFamily="18" charset="0"/>
              </a:defRPr>
            </a:lvl1pPr>
          </a:lstStyle>
          <a:p>
            <a:pPr>
              <a:defRPr/>
            </a:pPr>
            <a:fld id="{16807046-5F6D-4BCD-90B2-64B5DA84CB8B}" type="slidenum">
              <a:rPr lang="en-US" altLang="en-US"/>
              <a:pPr>
                <a:defRPr/>
              </a:pPr>
              <a:t>‹#›</a:t>
            </a:fld>
            <a:endParaRPr lang="en-US" altLang="en-US"/>
          </a:p>
        </p:txBody>
      </p:sp>
    </p:spTree>
    <p:extLst>
      <p:ext uri="{BB962C8B-B14F-4D97-AF65-F5344CB8AC3E}">
        <p14:creationId xmlns:p14="http://schemas.microsoft.com/office/powerpoint/2010/main" val="4137031242"/>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Times New Roman"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Times New Roman"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Times New Roman"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Times New Roman"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312F0F38-DD7F-4560-8CB3-15C9D4063196}" type="slidenum">
              <a:rPr lang="en-US" altLang="en-US" sz="1200">
                <a:solidFill>
                  <a:schemeClr val="tx1"/>
                </a:solidFill>
                <a:latin typeface="Times New Roman" panose="02020603050405020304" pitchFamily="18" charset="0"/>
              </a:rPr>
              <a:pPr/>
              <a:t>1</a:t>
            </a:fld>
            <a:endParaRPr lang="en-US" altLang="en-US" sz="1200">
              <a:solidFill>
                <a:schemeClr val="tx1"/>
              </a:solidFill>
              <a:latin typeface="Times New Roman" panose="02020603050405020304" pitchFamily="18" charset="0"/>
            </a:endParaRPr>
          </a:p>
        </p:txBody>
      </p:sp>
      <p:sp>
        <p:nvSpPr>
          <p:cNvPr id="6147" name="Rectangle 2"/>
          <p:cNvSpPr>
            <a:spLocks noGrp="1" noRot="1" noChangeAspect="1" noChangeArrowheads="1" noTextEdit="1"/>
          </p:cNvSpPr>
          <p:nvPr>
            <p:ph type="sldImg"/>
          </p:nvPr>
        </p:nvSpPr>
        <p:spPr>
          <a:xfrm>
            <a:off x="406400" y="696913"/>
            <a:ext cx="6197600" cy="3486150"/>
          </a:xfrm>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610490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BA72DF55-B082-4E78-A46D-863A3F107BEC}" type="slidenum">
              <a:rPr lang="en-US" altLang="en-US" sz="1200">
                <a:solidFill>
                  <a:schemeClr val="tx1"/>
                </a:solidFill>
                <a:latin typeface="Times New Roman" panose="02020603050405020304" pitchFamily="18" charset="0"/>
              </a:rPr>
              <a:pPr/>
              <a:t>12</a:t>
            </a:fld>
            <a:endParaRPr lang="en-US" altLang="en-US" sz="1200">
              <a:solidFill>
                <a:schemeClr val="tx1"/>
              </a:solidFill>
              <a:latin typeface="Times New Roman" panose="02020603050405020304" pitchFamily="18" charset="0"/>
            </a:endParaRPr>
          </a:p>
        </p:txBody>
      </p:sp>
      <p:sp>
        <p:nvSpPr>
          <p:cNvPr id="25603" name="Rectangle 2"/>
          <p:cNvSpPr>
            <a:spLocks noGrp="1" noRot="1" noChangeAspect="1" noChangeArrowheads="1" noTextEdit="1"/>
          </p:cNvSpPr>
          <p:nvPr>
            <p:ph type="sldImg"/>
          </p:nvPr>
        </p:nvSpPr>
        <p:spPr>
          <a:xfrm>
            <a:off x="406400" y="696913"/>
            <a:ext cx="6197600" cy="3486150"/>
          </a:xfrm>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anose="02020603050405020304" pitchFamily="18" charset="0"/>
                <a:ea typeface="ＭＳ Ｐゴシック" panose="020B0600070205080204" pitchFamily="34" charset="-128"/>
                <a:cs typeface="Arial" panose="020B0604020202020204" pitchFamily="34" charset="0"/>
              </a:rPr>
              <a:t>Note:  neither shared governance nor participatory governance have definitions in law or regulation.  The terms used are effective participation and collegial consultation.</a:t>
            </a: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3543044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D085C810-1567-409D-AE86-7FDB6481D6F5}" type="slidenum">
              <a:rPr lang="en-US" altLang="en-US" sz="1200">
                <a:solidFill>
                  <a:schemeClr val="tx1"/>
                </a:solidFill>
                <a:latin typeface="Times New Roman" panose="02020603050405020304" pitchFamily="18" charset="0"/>
              </a:rPr>
              <a:pPr/>
              <a:t>13</a:t>
            </a:fld>
            <a:endParaRPr lang="en-US" altLang="en-US" sz="1200">
              <a:solidFill>
                <a:schemeClr val="tx1"/>
              </a:solidFill>
              <a:latin typeface="Times New Roman" panose="02020603050405020304" pitchFamily="18" charset="0"/>
            </a:endParaRPr>
          </a:p>
        </p:txBody>
      </p:sp>
      <p:sp>
        <p:nvSpPr>
          <p:cNvPr id="27651" name="Rectangle 2"/>
          <p:cNvSpPr>
            <a:spLocks noGrp="1" noRot="1" noChangeAspect="1" noChangeArrowheads="1" noTextEdit="1"/>
          </p:cNvSpPr>
          <p:nvPr>
            <p:ph type="sldImg"/>
          </p:nvPr>
        </p:nvSpPr>
        <p:spPr>
          <a:xfrm>
            <a:off x="406400" y="696913"/>
            <a:ext cx="6197600" cy="3486150"/>
          </a:xfrm>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1608848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E5875CEA-B843-4489-8866-F0DBC4D6966D}" type="slidenum">
              <a:rPr lang="en-US" altLang="en-US" sz="1200">
                <a:solidFill>
                  <a:schemeClr val="tx1"/>
                </a:solidFill>
                <a:latin typeface="Times New Roman" panose="02020603050405020304" pitchFamily="18" charset="0"/>
              </a:rPr>
              <a:pPr/>
              <a:t>14</a:t>
            </a:fld>
            <a:endParaRPr lang="en-US" altLang="en-US" sz="1200">
              <a:solidFill>
                <a:schemeClr val="tx1"/>
              </a:solidFill>
              <a:latin typeface="Times New Roman" panose="02020603050405020304" pitchFamily="18" charset="0"/>
            </a:endParaRPr>
          </a:p>
        </p:txBody>
      </p:sp>
      <p:sp>
        <p:nvSpPr>
          <p:cNvPr id="29699" name="Rectangle 2"/>
          <p:cNvSpPr>
            <a:spLocks noGrp="1" noRot="1" noChangeAspect="1" noChangeArrowheads="1" noTextEdit="1"/>
          </p:cNvSpPr>
          <p:nvPr>
            <p:ph type="sldImg"/>
          </p:nvPr>
        </p:nvSpPr>
        <p:spPr>
          <a:xfrm>
            <a:off x="406400" y="696913"/>
            <a:ext cx="6197600" cy="3486150"/>
          </a:xfrm>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3343590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835DB50C-1808-4BDB-A19D-FC9BBCD6EA13}" type="slidenum">
              <a:rPr lang="en-US" altLang="en-US" sz="1200">
                <a:solidFill>
                  <a:schemeClr val="tx1"/>
                </a:solidFill>
                <a:latin typeface="Times New Roman" panose="02020603050405020304" pitchFamily="18" charset="0"/>
              </a:rPr>
              <a:pPr/>
              <a:t>15</a:t>
            </a:fld>
            <a:endParaRPr lang="en-US" altLang="en-US" sz="1200">
              <a:solidFill>
                <a:schemeClr val="tx1"/>
              </a:solidFill>
              <a:latin typeface="Times New Roman" panose="02020603050405020304" pitchFamily="18" charset="0"/>
            </a:endParaRPr>
          </a:p>
        </p:txBody>
      </p:sp>
      <p:sp>
        <p:nvSpPr>
          <p:cNvPr id="31747" name="Rectangle 2"/>
          <p:cNvSpPr>
            <a:spLocks noGrp="1" noRot="1" noChangeAspect="1" noChangeArrowheads="1" noTextEdit="1"/>
          </p:cNvSpPr>
          <p:nvPr>
            <p:ph type="sldImg"/>
          </p:nvPr>
        </p:nvSpPr>
        <p:spPr>
          <a:xfrm>
            <a:off x="406400" y="696913"/>
            <a:ext cx="6197600" cy="3486150"/>
          </a:xfrm>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3714054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C1DA7B1F-70CD-494B-9832-7D7F3613B88B}" type="slidenum">
              <a:rPr lang="en-US" altLang="en-US" sz="1200">
                <a:solidFill>
                  <a:schemeClr val="tx1"/>
                </a:solidFill>
                <a:latin typeface="Times New Roman" panose="02020603050405020304" pitchFamily="18" charset="0"/>
              </a:rPr>
              <a:pPr/>
              <a:t>16</a:t>
            </a:fld>
            <a:endParaRPr lang="en-US" altLang="en-US" sz="1200">
              <a:solidFill>
                <a:schemeClr val="tx1"/>
              </a:solidFill>
              <a:latin typeface="Times New Roman" panose="02020603050405020304" pitchFamily="18" charset="0"/>
            </a:endParaRPr>
          </a:p>
        </p:txBody>
      </p:sp>
      <p:sp>
        <p:nvSpPr>
          <p:cNvPr id="33795" name="Rectangle 2"/>
          <p:cNvSpPr>
            <a:spLocks noGrp="1" noRot="1" noChangeAspect="1" noChangeArrowheads="1" noTextEdit="1"/>
          </p:cNvSpPr>
          <p:nvPr>
            <p:ph type="sldImg"/>
          </p:nvPr>
        </p:nvSpPr>
        <p:spPr>
          <a:xfrm>
            <a:off x="406400" y="696913"/>
            <a:ext cx="6197600" cy="3486150"/>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anose="02020603050405020304" pitchFamily="18" charset="0"/>
                <a:ea typeface="ＭＳ Ｐゴシック" panose="020B0600070205080204" pitchFamily="34" charset="-128"/>
                <a:cs typeface="Arial" panose="020B0604020202020204" pitchFamily="34" charset="0"/>
              </a:rPr>
              <a:t>Note—academic senates, not faculty.  It is the AS when not specifically naming the bargaining agent.</a:t>
            </a: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6284444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2BA4636B-3D23-4972-A267-0481E8743BE0}" type="slidenum">
              <a:rPr lang="en-US" altLang="en-US" sz="1200">
                <a:solidFill>
                  <a:schemeClr val="tx1"/>
                </a:solidFill>
                <a:latin typeface="Times New Roman" panose="02020603050405020304" pitchFamily="18" charset="0"/>
              </a:rPr>
              <a:pPr/>
              <a:t>17</a:t>
            </a:fld>
            <a:endParaRPr lang="en-US" altLang="en-US" sz="1200">
              <a:solidFill>
                <a:schemeClr val="tx1"/>
              </a:solidFill>
              <a:latin typeface="Times New Roman" panose="02020603050405020304" pitchFamily="18" charset="0"/>
            </a:endParaRPr>
          </a:p>
        </p:txBody>
      </p:sp>
      <p:sp>
        <p:nvSpPr>
          <p:cNvPr id="35843" name="Rectangle 2"/>
          <p:cNvSpPr>
            <a:spLocks noGrp="1" noRot="1" noChangeAspect="1" noChangeArrowheads="1" noTextEdit="1"/>
          </p:cNvSpPr>
          <p:nvPr>
            <p:ph type="sldImg"/>
          </p:nvPr>
        </p:nvSpPr>
        <p:spPr>
          <a:xfrm>
            <a:off x="406400" y="696913"/>
            <a:ext cx="6197600" cy="3486150"/>
          </a:xfrm>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anose="02020603050405020304" pitchFamily="18" charset="0"/>
                <a:ea typeface="ＭＳ Ｐゴシック" panose="020B0600070205080204" pitchFamily="34" charset="-128"/>
                <a:cs typeface="Arial" panose="020B0604020202020204" pitchFamily="34" charset="0"/>
              </a:rPr>
              <a:t>Note—consult collegially is a better term to use than participatory or shared governance, since it actually has a definition (coming up on the next few slides).</a:t>
            </a: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14518480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59ECB7F1-C211-4637-A582-0EB312822E0C}" type="slidenum">
              <a:rPr lang="en-US" altLang="en-US" sz="1200">
                <a:solidFill>
                  <a:schemeClr val="tx1"/>
                </a:solidFill>
                <a:latin typeface="Times New Roman" panose="02020603050405020304" pitchFamily="18" charset="0"/>
              </a:rPr>
              <a:pPr/>
              <a:t>18</a:t>
            </a:fld>
            <a:endParaRPr lang="en-US" altLang="en-US" sz="1200">
              <a:solidFill>
                <a:schemeClr val="tx1"/>
              </a:solidFill>
              <a:latin typeface="Times New Roman" panose="02020603050405020304" pitchFamily="18" charset="0"/>
            </a:endParaRPr>
          </a:p>
        </p:txBody>
      </p:sp>
      <p:sp>
        <p:nvSpPr>
          <p:cNvPr id="37891" name="Rectangle 2"/>
          <p:cNvSpPr>
            <a:spLocks noGrp="1" noRot="1" noChangeAspect="1" noChangeArrowheads="1" noTextEdit="1"/>
          </p:cNvSpPr>
          <p:nvPr>
            <p:ph type="sldImg"/>
          </p:nvPr>
        </p:nvSpPr>
        <p:spPr>
          <a:xfrm>
            <a:off x="406400" y="696913"/>
            <a:ext cx="6197600" cy="3486150"/>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39517273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A16CF03A-2A37-46A1-AC56-0300341AD0F5}" type="slidenum">
              <a:rPr lang="en-US" altLang="en-US" sz="1200">
                <a:solidFill>
                  <a:schemeClr val="tx1"/>
                </a:solidFill>
                <a:latin typeface="Times New Roman" panose="02020603050405020304" pitchFamily="18" charset="0"/>
              </a:rPr>
              <a:pPr/>
              <a:t>19</a:t>
            </a:fld>
            <a:endParaRPr lang="en-US" altLang="en-US" sz="1200">
              <a:solidFill>
                <a:schemeClr val="tx1"/>
              </a:solidFill>
              <a:latin typeface="Times New Roman" panose="02020603050405020304" pitchFamily="18" charset="0"/>
            </a:endParaRPr>
          </a:p>
        </p:txBody>
      </p:sp>
      <p:sp>
        <p:nvSpPr>
          <p:cNvPr id="39939" name="Rectangle 2"/>
          <p:cNvSpPr>
            <a:spLocks noGrp="1" noRot="1" noChangeAspect="1" noChangeArrowheads="1" noTextEdit="1"/>
          </p:cNvSpPr>
          <p:nvPr>
            <p:ph type="sldImg"/>
          </p:nvPr>
        </p:nvSpPr>
        <p:spPr>
          <a:xfrm>
            <a:off x="406400" y="696913"/>
            <a:ext cx="6197600" cy="3486150"/>
          </a:xfrm>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anose="02020603050405020304" pitchFamily="18" charset="0"/>
                <a:ea typeface="ＭＳ Ｐゴシック" panose="020B0600070205080204" pitchFamily="34" charset="-128"/>
                <a:cs typeface="Arial" panose="020B0604020202020204" pitchFamily="34" charset="0"/>
              </a:rPr>
              <a:t>(Note that these bullets are set to fly in separately so the questions can be discussed in order.)  </a:t>
            </a:r>
            <a:r>
              <a:rPr lang="en-US" altLang="en-US" b="1" smtClean="0">
                <a:latin typeface="Times New Roman" panose="02020603050405020304" pitchFamily="18" charset="0"/>
                <a:ea typeface="ＭＳ Ｐゴシック" panose="020B0600070205080204" pitchFamily="34" charset="-128"/>
                <a:cs typeface="Arial" panose="020B0604020202020204" pitchFamily="34" charset="0"/>
              </a:rPr>
              <a:t>ANSWER</a:t>
            </a:r>
            <a:r>
              <a:rPr lang="en-US" altLang="en-US" smtClean="0">
                <a:latin typeface="Times New Roman" panose="02020603050405020304" pitchFamily="18" charset="0"/>
                <a:ea typeface="ＭＳ Ｐゴシック" panose="020B0600070205080204" pitchFamily="34" charset="-128"/>
                <a:cs typeface="Arial" panose="020B0604020202020204" pitchFamily="34" charset="0"/>
              </a:rPr>
              <a:t>: The local governing board. However, it is recommended that the ten categories of academic and professional matters listed in the regulations be the subject of local discussions during the initial implementation of the regulations, so that all concerned will know, in advance, which issues will be dealt with according to which process. These may then be included in adopted policy .</a:t>
            </a:r>
            <a:r>
              <a:rPr lang="en-US" altLang="en-US" b="1" smtClean="0">
                <a:latin typeface="Times New Roman" panose="02020603050405020304" pitchFamily="18" charset="0"/>
                <a:ea typeface="ＭＳ Ｐゴシック" panose="020B0600070205080204" pitchFamily="34" charset="-128"/>
                <a:cs typeface="Arial" panose="020B0604020202020204" pitchFamily="34" charset="0"/>
              </a:rPr>
              <a:t> ANSWER</a:t>
            </a:r>
            <a:r>
              <a:rPr lang="en-US" altLang="en-US" smtClean="0">
                <a:latin typeface="Times New Roman" panose="02020603050405020304" pitchFamily="18" charset="0"/>
                <a:ea typeface="ＭＳ Ｐゴシック" panose="020B0600070205080204" pitchFamily="34" charset="-128"/>
                <a:cs typeface="Arial" panose="020B0604020202020204" pitchFamily="34" charset="0"/>
              </a:rPr>
              <a:t>: Either one of the procedures may be used to address each of the ten areas defined as academic and professional matters; the procedure need not be the same for all ten. It is recommended ─ although not required ─ that the specific procedure selected be identified in policy for each of the ten "academic and professional matters."</a:t>
            </a:r>
          </a:p>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32914178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0FA26162-4486-41B3-9449-B64D7BA0AF03}" type="slidenum">
              <a:rPr lang="en-US" altLang="en-US" sz="1200">
                <a:solidFill>
                  <a:schemeClr val="tx1"/>
                </a:solidFill>
                <a:latin typeface="Times New Roman" panose="02020603050405020304" pitchFamily="18" charset="0"/>
              </a:rPr>
              <a:pPr/>
              <a:t>20</a:t>
            </a:fld>
            <a:endParaRPr lang="en-US" altLang="en-US" sz="1200">
              <a:solidFill>
                <a:schemeClr val="tx1"/>
              </a:solidFill>
              <a:latin typeface="Times New Roman" panose="02020603050405020304" pitchFamily="18" charset="0"/>
            </a:endParaRPr>
          </a:p>
        </p:txBody>
      </p:sp>
      <p:sp>
        <p:nvSpPr>
          <p:cNvPr id="44035" name="Rectangle 2"/>
          <p:cNvSpPr>
            <a:spLocks noGrp="1" noRot="1" noChangeAspect="1" noChangeArrowheads="1" noTextEdit="1"/>
          </p:cNvSpPr>
          <p:nvPr>
            <p:ph type="sldImg"/>
          </p:nvPr>
        </p:nvSpPr>
        <p:spPr>
          <a:xfrm>
            <a:off x="406400" y="696913"/>
            <a:ext cx="6197600" cy="3486150"/>
          </a:xfrm>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8727201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C5259B03-2A3F-4C89-9778-397B545EB8FD}" type="slidenum">
              <a:rPr lang="en-US" altLang="en-US" sz="1200">
                <a:solidFill>
                  <a:schemeClr val="tx1"/>
                </a:solidFill>
                <a:latin typeface="Times New Roman" panose="02020603050405020304" pitchFamily="18" charset="0"/>
              </a:rPr>
              <a:pPr/>
              <a:t>21</a:t>
            </a:fld>
            <a:endParaRPr lang="en-US" altLang="en-US" sz="1200">
              <a:solidFill>
                <a:schemeClr val="tx1"/>
              </a:solidFill>
              <a:latin typeface="Times New Roman" panose="02020603050405020304" pitchFamily="18" charset="0"/>
            </a:endParaRPr>
          </a:p>
        </p:txBody>
      </p:sp>
      <p:sp>
        <p:nvSpPr>
          <p:cNvPr id="46083" name="Rectangle 2"/>
          <p:cNvSpPr>
            <a:spLocks noGrp="1" noRot="1" noChangeAspect="1" noChangeArrowheads="1" noTextEdit="1"/>
          </p:cNvSpPr>
          <p:nvPr>
            <p:ph type="sldImg"/>
          </p:nvPr>
        </p:nvSpPr>
        <p:spPr>
          <a:xfrm>
            <a:off x="406400" y="696913"/>
            <a:ext cx="6197600" cy="3486150"/>
          </a:xfrm>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latin typeface="Times New Roman" panose="02020603050405020304" pitchFamily="18" charset="0"/>
                <a:ea typeface="ＭＳ Ｐゴシック" panose="020B0600070205080204" pitchFamily="34" charset="-128"/>
                <a:cs typeface="Arial" panose="020B0604020202020204" pitchFamily="34" charset="0"/>
              </a:rPr>
              <a:t>ANSWER</a:t>
            </a:r>
            <a:r>
              <a:rPr lang="en-US" altLang="en-US" smtClean="0">
                <a:latin typeface="Times New Roman" panose="02020603050405020304" pitchFamily="18" charset="0"/>
                <a:ea typeface="ＭＳ Ｐゴシック" panose="020B0600070205080204" pitchFamily="34" charset="-128"/>
                <a:cs typeface="Arial" panose="020B0604020202020204" pitchFamily="34" charset="0"/>
              </a:rPr>
              <a:t>: The regulations do not define the terms "exceptional circumstances</a:t>
            </a:r>
            <a:r>
              <a:rPr lang="ja-JP" altLang="en-US" smtClean="0">
                <a:latin typeface="Times New Roman" panose="02020603050405020304" pitchFamily="18" charset="0"/>
                <a:ea typeface="ＭＳ Ｐゴシック" panose="020B0600070205080204" pitchFamily="34" charset="-128"/>
                <a:cs typeface="Arial" panose="020B0604020202020204" pitchFamily="34" charset="0"/>
              </a:rPr>
              <a:t>”</a:t>
            </a:r>
            <a:r>
              <a:rPr lang="en-US" altLang="ja-JP" smtClean="0">
                <a:latin typeface="Times New Roman" panose="02020603050405020304" pitchFamily="18" charset="0"/>
                <a:ea typeface="ＭＳ Ｐゴシック" panose="020B0600070205080204" pitchFamily="34" charset="-128"/>
                <a:cs typeface="Arial" panose="020B0604020202020204" pitchFamily="34" charset="0"/>
              </a:rPr>
              <a:t> and "compelling reasons," and these terms are not intended to have a legal definition. These terms mean that boards must usually accept senate recommendations, and that in instances where a recommendation is not accepted, the board's decision must be based on a clear and substantive rationale which puts the explanation for the decision in an accurate, appropriate, and relevant context.</a:t>
            </a:r>
          </a:p>
          <a:p>
            <a:pPr eaLnBrk="1" hangingPunct="1"/>
            <a:r>
              <a:rPr lang="en-US" altLang="en-US" smtClean="0">
                <a:latin typeface="Times New Roman" panose="02020603050405020304" pitchFamily="18" charset="0"/>
                <a:ea typeface="ＭＳ Ｐゴシック" panose="020B0600070205080204" pitchFamily="34" charset="-128"/>
                <a:cs typeface="Arial" panose="020B0604020202020204" pitchFamily="34" charset="0"/>
              </a:rPr>
              <a:t>Boards tempted to reject a recommendation might, instead, ask the senate to reconsider the recommendation in light of the issues that have not been resolved to the board's satisfaction.</a:t>
            </a:r>
          </a:p>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585405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A3453CAF-8E3A-4E30-96C5-0DC13A1BC9FF}" type="slidenum">
              <a:rPr lang="en-US" altLang="en-US" sz="1200">
                <a:solidFill>
                  <a:schemeClr val="tx1"/>
                </a:solidFill>
                <a:latin typeface="Times New Roman" panose="02020603050405020304" pitchFamily="18" charset="0"/>
              </a:rPr>
              <a:pPr/>
              <a:t>4</a:t>
            </a:fld>
            <a:endParaRPr lang="en-US" altLang="en-US" sz="1200">
              <a:solidFill>
                <a:schemeClr val="tx1"/>
              </a:solidFill>
              <a:latin typeface="Times New Roman" panose="02020603050405020304" pitchFamily="18" charset="0"/>
            </a:endParaRPr>
          </a:p>
        </p:txBody>
      </p:sp>
      <p:sp>
        <p:nvSpPr>
          <p:cNvPr id="8195" name="Rectangle 2"/>
          <p:cNvSpPr>
            <a:spLocks noGrp="1" noRot="1" noChangeAspect="1" noChangeArrowheads="1" noTextEdit="1"/>
          </p:cNvSpPr>
          <p:nvPr>
            <p:ph type="sldImg"/>
          </p:nvPr>
        </p:nvSpPr>
        <p:spPr>
          <a:xfrm>
            <a:off x="406400" y="696913"/>
            <a:ext cx="6197600" cy="348615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Times New Roman" panose="02020603050405020304" pitchFamily="18" charset="0"/>
                <a:ea typeface="ＭＳ Ｐゴシック" panose="020B0600070205080204" pitchFamily="34" charset="-128"/>
                <a:cs typeface="Arial" panose="020B0604020202020204" pitchFamily="34" charset="0"/>
              </a:rPr>
              <a:t>When? Authorized by legislature in 1907, first classes in 1910.  Where? Fresno—as an extension of Fresno High School.  Important to note that we came from the K-12 system.   (Chaffey started in 1883 but as a branch of USC.  Closed in 1901, reopened as a high school and then JC established in 1916.)  Mission—That is the next few slides.</a:t>
            </a: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1858710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B1B4D12D-E38E-4258-A96A-5218C9599134}" type="slidenum">
              <a:rPr lang="en-US" altLang="en-US" sz="1200">
                <a:solidFill>
                  <a:schemeClr val="tx1"/>
                </a:solidFill>
                <a:latin typeface="Times New Roman" panose="02020603050405020304" pitchFamily="18" charset="0"/>
              </a:rPr>
              <a:pPr/>
              <a:t>22</a:t>
            </a:fld>
            <a:endParaRPr lang="en-US" altLang="en-US" sz="1200">
              <a:solidFill>
                <a:schemeClr val="tx1"/>
              </a:solidFill>
              <a:latin typeface="Times New Roman" panose="02020603050405020304" pitchFamily="18" charset="0"/>
            </a:endParaRPr>
          </a:p>
        </p:txBody>
      </p:sp>
      <p:sp>
        <p:nvSpPr>
          <p:cNvPr id="48131" name="Rectangle 2"/>
          <p:cNvSpPr>
            <a:spLocks noGrp="1" noRot="1" noChangeAspect="1" noChangeArrowheads="1" noTextEdit="1"/>
          </p:cNvSpPr>
          <p:nvPr>
            <p:ph type="sldImg"/>
          </p:nvPr>
        </p:nvSpPr>
        <p:spPr>
          <a:xfrm>
            <a:off x="406400" y="696913"/>
            <a:ext cx="6197600" cy="3486150"/>
          </a:xfrm>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pPr>
            <a:r>
              <a:rPr lang="en-US" altLang="en-US" b="1" smtClean="0">
                <a:latin typeface="Times New Roman" panose="02020603050405020304" pitchFamily="18" charset="0"/>
                <a:ea typeface="ＭＳ Ｐゴシック" panose="020B0600070205080204" pitchFamily="34" charset="-128"/>
                <a:cs typeface="Arial" panose="020B0604020202020204" pitchFamily="34" charset="0"/>
              </a:rPr>
              <a:t>ANSWER</a:t>
            </a:r>
            <a:r>
              <a:rPr lang="en-US" altLang="en-US" smtClean="0">
                <a:latin typeface="Times New Roman" panose="02020603050405020304" pitchFamily="18" charset="0"/>
                <a:ea typeface="ＭＳ Ｐゴシック" panose="020B0600070205080204" pitchFamily="34" charset="-128"/>
                <a:cs typeface="Arial" panose="020B0604020202020204" pitchFamily="34" charset="0"/>
              </a:rPr>
              <a:t>: If there is no existing policy, the regulations say the board may act without reaching mutual agreement if there are "compelling legal, fiscal, or organizational reasons" why it must do so. Again, the word "compelling" is not defined in the regulations and is not intended to have a legal definition. It means that in instances where mutual agreement with the senate is not reached, a board decision must be based on a clear and substantive rationale, which puts the explanation for the decision in an accurate, appropriate and relevant context.</a:t>
            </a:r>
          </a:p>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24797823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AEB52C8D-DE67-4264-B9EC-279AF0B1CC81}" type="slidenum">
              <a:rPr lang="en-US" altLang="en-US" sz="1200">
                <a:solidFill>
                  <a:schemeClr val="tx1"/>
                </a:solidFill>
                <a:latin typeface="Times New Roman" panose="02020603050405020304" pitchFamily="18" charset="0"/>
              </a:rPr>
              <a:pPr/>
              <a:t>23</a:t>
            </a:fld>
            <a:endParaRPr lang="en-US" altLang="en-US" sz="1200">
              <a:solidFill>
                <a:schemeClr val="tx1"/>
              </a:solidFill>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xfrm>
            <a:off x="406400" y="696913"/>
            <a:ext cx="6197600" cy="3486150"/>
          </a:xfrm>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28030446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8F1F32B1-5B83-40BF-99F3-45C313C54367}" type="slidenum">
              <a:rPr lang="en-US" altLang="en-US" sz="1200">
                <a:solidFill>
                  <a:schemeClr val="tx1"/>
                </a:solidFill>
                <a:latin typeface="Times New Roman" panose="02020603050405020304" pitchFamily="18" charset="0"/>
              </a:rPr>
              <a:pPr/>
              <a:t>24</a:t>
            </a:fld>
            <a:endParaRPr lang="en-US" altLang="en-US" sz="1200">
              <a:solidFill>
                <a:schemeClr val="tx1"/>
              </a:solidFill>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a:xfrm>
            <a:off x="406400" y="696913"/>
            <a:ext cx="6197600" cy="3486150"/>
          </a:xfrm>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6725452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3D1CB5ED-729B-405D-B939-3978428F9837}" type="slidenum">
              <a:rPr lang="en-US" altLang="en-US" sz="1200">
                <a:solidFill>
                  <a:schemeClr val="tx1"/>
                </a:solidFill>
                <a:latin typeface="Times New Roman" panose="02020603050405020304" pitchFamily="18" charset="0"/>
              </a:rPr>
              <a:pPr/>
              <a:t>25</a:t>
            </a:fld>
            <a:endParaRPr lang="en-US" altLang="en-US" sz="1200">
              <a:solidFill>
                <a:schemeClr val="tx1"/>
              </a:solidFill>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xfrm>
            <a:off x="406400" y="696913"/>
            <a:ext cx="6197600" cy="3486150"/>
          </a:xfrm>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18263254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52F7677E-BDAF-494E-8666-874640FD00A4}" type="slidenum">
              <a:rPr lang="en-US" altLang="en-US" sz="1200">
                <a:solidFill>
                  <a:schemeClr val="tx1"/>
                </a:solidFill>
                <a:latin typeface="Times New Roman" panose="02020603050405020304" pitchFamily="18" charset="0"/>
              </a:rPr>
              <a:pPr/>
              <a:t>26</a:t>
            </a:fld>
            <a:endParaRPr lang="en-US" altLang="en-US" sz="1200">
              <a:solidFill>
                <a:schemeClr val="tx1"/>
              </a:solidFill>
              <a:latin typeface="Times New Roman" panose="02020603050405020304" pitchFamily="18" charset="0"/>
            </a:endParaRPr>
          </a:p>
        </p:txBody>
      </p:sp>
      <p:sp>
        <p:nvSpPr>
          <p:cNvPr id="56323" name="Rectangle 2"/>
          <p:cNvSpPr>
            <a:spLocks noGrp="1" noRot="1" noChangeAspect="1" noChangeArrowheads="1" noTextEdit="1"/>
          </p:cNvSpPr>
          <p:nvPr>
            <p:ph type="sldImg"/>
          </p:nvPr>
        </p:nvSpPr>
        <p:spPr>
          <a:xfrm>
            <a:off x="406400" y="696913"/>
            <a:ext cx="6197600" cy="3486150"/>
          </a:xfrm>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28772795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1A3DB581-FFE9-4202-9B75-E71B12700608}" type="slidenum">
              <a:rPr lang="en-US" altLang="en-US" sz="1200">
                <a:solidFill>
                  <a:schemeClr val="tx1"/>
                </a:solidFill>
                <a:latin typeface="Times New Roman" panose="02020603050405020304" pitchFamily="18" charset="0"/>
              </a:rPr>
              <a:pPr/>
              <a:t>27</a:t>
            </a:fld>
            <a:endParaRPr lang="en-US" altLang="en-US" sz="1200">
              <a:solidFill>
                <a:schemeClr val="tx1"/>
              </a:solidFill>
              <a:latin typeface="Times New Roman" panose="02020603050405020304" pitchFamily="18" charset="0"/>
            </a:endParaRPr>
          </a:p>
        </p:txBody>
      </p:sp>
      <p:sp>
        <p:nvSpPr>
          <p:cNvPr id="58371" name="Rectangle 2"/>
          <p:cNvSpPr>
            <a:spLocks noGrp="1" noRot="1" noChangeAspect="1" noChangeArrowheads="1" noTextEdit="1"/>
          </p:cNvSpPr>
          <p:nvPr>
            <p:ph type="sldImg"/>
          </p:nvPr>
        </p:nvSpPr>
        <p:spPr>
          <a:xfrm>
            <a:off x="406400" y="696913"/>
            <a:ext cx="6197600" cy="3486150"/>
          </a:xfrm>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b="1" smtClean="0">
                <a:latin typeface="Times New Roman" panose="02020603050405020304" pitchFamily="18" charset="0"/>
                <a:ea typeface="ＭＳ Ｐゴシック" panose="020B0600070205080204" pitchFamily="34" charset="-128"/>
                <a:cs typeface="Arial" panose="020B0604020202020204" pitchFamily="34" charset="0"/>
              </a:rPr>
              <a:t>ANSWER</a:t>
            </a:r>
            <a:r>
              <a:rPr lang="en-US" altLang="en-US" smtClean="0">
                <a:latin typeface="Times New Roman" panose="02020603050405020304" pitchFamily="18" charset="0"/>
                <a:ea typeface="ＭＳ Ｐゴシック" panose="020B0600070205080204" pitchFamily="34" charset="-128"/>
                <a:cs typeface="Arial" panose="020B0604020202020204" pitchFamily="34" charset="0"/>
              </a:rPr>
              <a:t>: The regulation relates only to the process. The academic senate's role is in helping to shape the processes used for developing the plans and budgets to be acted upon by the governing board. The board is not required to either "rely primarily" on the senate's recommendations, or reach agreement with the senate on the plans and budgets themselves.</a:t>
            </a:r>
          </a:p>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33086840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22ADF1EF-B472-4EC2-AE9A-D89304D415DE}" type="slidenum">
              <a:rPr lang="en-US" altLang="en-US" sz="1200">
                <a:solidFill>
                  <a:schemeClr val="tx1"/>
                </a:solidFill>
                <a:latin typeface="Times New Roman" panose="02020603050405020304" pitchFamily="18" charset="0"/>
              </a:rPr>
              <a:pPr/>
              <a:t>28</a:t>
            </a:fld>
            <a:endParaRPr lang="en-US" altLang="en-US" sz="1200">
              <a:solidFill>
                <a:schemeClr val="tx1"/>
              </a:solidFill>
              <a:latin typeface="Times New Roman" panose="02020603050405020304" pitchFamily="18" charset="0"/>
            </a:endParaRPr>
          </a:p>
        </p:txBody>
      </p:sp>
      <p:sp>
        <p:nvSpPr>
          <p:cNvPr id="60419" name="Rectangle 2"/>
          <p:cNvSpPr>
            <a:spLocks noGrp="1" noRot="1" noChangeAspect="1" noChangeArrowheads="1" noTextEdit="1"/>
          </p:cNvSpPr>
          <p:nvPr>
            <p:ph type="sldImg"/>
          </p:nvPr>
        </p:nvSpPr>
        <p:spPr>
          <a:xfrm>
            <a:off x="406400" y="696913"/>
            <a:ext cx="6197600" cy="3486150"/>
          </a:xfrm>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anose="02020603050405020304" pitchFamily="18" charset="0"/>
                <a:ea typeface="ＭＳ Ｐゴシック" panose="020B0600070205080204" pitchFamily="34" charset="-128"/>
                <a:cs typeface="Arial" panose="020B0604020202020204" pitchFamily="34" charset="0"/>
              </a:rPr>
              <a:t>Note:  These are not the only sections that mention faculty responsibilities.  Disciplines List, appointments to committees, evaluation proceses, etc.</a:t>
            </a: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14407295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DEB61AFE-E5B7-4418-8F49-484F19AB0C5C}" type="slidenum">
              <a:rPr lang="en-US" altLang="en-US" sz="1200">
                <a:solidFill>
                  <a:schemeClr val="tx1"/>
                </a:solidFill>
                <a:latin typeface="Times New Roman" panose="02020603050405020304" pitchFamily="18" charset="0"/>
              </a:rPr>
              <a:pPr/>
              <a:t>29</a:t>
            </a:fld>
            <a:endParaRPr lang="en-US" altLang="en-US" sz="1200">
              <a:solidFill>
                <a:schemeClr val="tx1"/>
              </a:solidFill>
              <a:latin typeface="Times New Roman" panose="02020603050405020304" pitchFamily="18" charset="0"/>
            </a:endParaRPr>
          </a:p>
        </p:txBody>
      </p:sp>
      <p:sp>
        <p:nvSpPr>
          <p:cNvPr id="67587" name="Rectangle 2"/>
          <p:cNvSpPr>
            <a:spLocks noGrp="1" noRot="1" noChangeAspect="1" noChangeArrowheads="1" noTextEdit="1"/>
          </p:cNvSpPr>
          <p:nvPr>
            <p:ph type="sldImg"/>
          </p:nvPr>
        </p:nvSpPr>
        <p:spPr>
          <a:xfrm>
            <a:off x="406400" y="696913"/>
            <a:ext cx="6197600" cy="3486150"/>
          </a:xfrm>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anose="02020603050405020304" pitchFamily="18" charset="0"/>
                <a:ea typeface="ＭＳ Ｐゴシック" panose="020B0600070205080204" pitchFamily="34" charset="-128"/>
                <a:cs typeface="Arial" panose="020B0604020202020204" pitchFamily="34" charset="0"/>
              </a:rPr>
              <a:t>Agreed upon jointly—must have agreement</a:t>
            </a: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38799650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FDA8935E-D1AA-4C0E-B858-8628BC3FA042}" type="slidenum">
              <a:rPr lang="en-US" altLang="en-US" sz="1200">
                <a:solidFill>
                  <a:schemeClr val="tx1"/>
                </a:solidFill>
                <a:latin typeface="Times New Roman" panose="02020603050405020304" pitchFamily="18" charset="0"/>
              </a:rPr>
              <a:pPr/>
              <a:t>30</a:t>
            </a:fld>
            <a:endParaRPr lang="en-US" altLang="en-US" sz="1200">
              <a:solidFill>
                <a:schemeClr val="tx1"/>
              </a:solidFill>
              <a:latin typeface="Times New Roman" panose="02020603050405020304" pitchFamily="18" charset="0"/>
            </a:endParaRPr>
          </a:p>
        </p:txBody>
      </p:sp>
      <p:sp>
        <p:nvSpPr>
          <p:cNvPr id="69635" name="Rectangle 2"/>
          <p:cNvSpPr>
            <a:spLocks noGrp="1" noRot="1" noChangeAspect="1" noChangeArrowheads="1" noTextEdit="1"/>
          </p:cNvSpPr>
          <p:nvPr>
            <p:ph type="sldImg"/>
          </p:nvPr>
        </p:nvSpPr>
        <p:spPr>
          <a:xfrm>
            <a:off x="406400" y="696913"/>
            <a:ext cx="6197600" cy="348615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anose="02020603050405020304" pitchFamily="18" charset="0"/>
                <a:ea typeface="ＭＳ Ｐゴシック" panose="020B0600070205080204" pitchFamily="34" charset="-128"/>
                <a:cs typeface="Arial" panose="020B0604020202020204" pitchFamily="34" charset="0"/>
              </a:rPr>
              <a:t>Note requirement of consultation with the CEO.  But senate makes the appointment.</a:t>
            </a: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5066714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123A482F-AF41-4FB3-9251-DE5CC690E244}" type="slidenum">
              <a:rPr lang="en-US" altLang="en-US" sz="1200">
                <a:solidFill>
                  <a:schemeClr val="tx1"/>
                </a:solidFill>
                <a:latin typeface="Times New Roman" panose="02020603050405020304" pitchFamily="18" charset="0"/>
              </a:rPr>
              <a:pPr/>
              <a:t>31</a:t>
            </a:fld>
            <a:endParaRPr lang="en-US" altLang="en-US" sz="1200">
              <a:solidFill>
                <a:schemeClr val="tx1"/>
              </a:solidFill>
              <a:latin typeface="Times New Roman" panose="02020603050405020304" pitchFamily="18" charset="0"/>
            </a:endParaRPr>
          </a:p>
        </p:txBody>
      </p:sp>
      <p:sp>
        <p:nvSpPr>
          <p:cNvPr id="71683" name="Rectangle 2"/>
          <p:cNvSpPr>
            <a:spLocks noGrp="1" noRot="1" noChangeAspect="1" noChangeArrowheads="1" noTextEdit="1"/>
          </p:cNvSpPr>
          <p:nvPr>
            <p:ph type="sldImg"/>
          </p:nvPr>
        </p:nvSpPr>
        <p:spPr>
          <a:xfrm>
            <a:off x="406400" y="696913"/>
            <a:ext cx="6197600" cy="3486150"/>
          </a:xfrm>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anose="02020603050405020304" pitchFamily="18" charset="0"/>
                <a:ea typeface="ＭＳ Ｐゴシック" panose="020B0600070205080204" pitchFamily="34" charset="-128"/>
                <a:cs typeface="Arial" panose="020B0604020202020204" pitchFamily="34" charset="0"/>
              </a:rPr>
              <a:t>Agreed upon jointly</a:t>
            </a: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3038629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548F09CD-BF6B-4508-B835-185D0A0D6DC4}" type="slidenum">
              <a:rPr lang="en-US" altLang="en-US" sz="1200">
                <a:solidFill>
                  <a:schemeClr val="tx1"/>
                </a:solidFill>
                <a:latin typeface="Times New Roman" panose="02020603050405020304" pitchFamily="18" charset="0"/>
              </a:rPr>
              <a:pPr/>
              <a:t>5</a:t>
            </a:fld>
            <a:endParaRPr lang="en-US" altLang="en-US" sz="1200">
              <a:solidFill>
                <a:schemeClr val="tx1"/>
              </a:solidFill>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xfrm>
            <a:off x="406400" y="696913"/>
            <a:ext cx="6197600" cy="3486150"/>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3275143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C1B52F22-772F-47B7-99D9-5A3B1C8348B5}" type="slidenum">
              <a:rPr lang="en-US" altLang="en-US" sz="1200">
                <a:solidFill>
                  <a:schemeClr val="tx1"/>
                </a:solidFill>
                <a:latin typeface="Times New Roman" panose="02020603050405020304" pitchFamily="18" charset="0"/>
              </a:rPr>
              <a:pPr/>
              <a:t>32</a:t>
            </a:fld>
            <a:endParaRPr lang="en-US" altLang="en-US" sz="1200">
              <a:solidFill>
                <a:schemeClr val="tx1"/>
              </a:solidFill>
              <a:latin typeface="Times New Roman" panose="02020603050405020304" pitchFamily="18" charset="0"/>
            </a:endParaRPr>
          </a:p>
        </p:txBody>
      </p:sp>
      <p:sp>
        <p:nvSpPr>
          <p:cNvPr id="73731" name="Rectangle 2"/>
          <p:cNvSpPr>
            <a:spLocks noGrp="1" noRot="1" noChangeAspect="1" noChangeArrowheads="1" noTextEdit="1"/>
          </p:cNvSpPr>
          <p:nvPr>
            <p:ph type="sldImg"/>
          </p:nvPr>
        </p:nvSpPr>
        <p:spPr>
          <a:xfrm>
            <a:off x="406400" y="696913"/>
            <a:ext cx="6197600" cy="3486150"/>
          </a:xfrm>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13616696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3D53A0E8-F9F0-4D3A-B1D7-2EA0A88FF477}" type="slidenum">
              <a:rPr lang="en-US" altLang="en-US" sz="1200">
                <a:solidFill>
                  <a:schemeClr val="tx1"/>
                </a:solidFill>
                <a:latin typeface="Times New Roman" panose="02020603050405020304" pitchFamily="18" charset="0"/>
              </a:rPr>
              <a:pPr/>
              <a:t>33</a:t>
            </a:fld>
            <a:endParaRPr lang="en-US" altLang="en-US" sz="1200">
              <a:solidFill>
                <a:schemeClr val="tx1"/>
              </a:solidFill>
              <a:latin typeface="Times New Roman" panose="02020603050405020304" pitchFamily="18" charset="0"/>
            </a:endParaRPr>
          </a:p>
        </p:txBody>
      </p:sp>
      <p:sp>
        <p:nvSpPr>
          <p:cNvPr id="75779" name="Rectangle 2"/>
          <p:cNvSpPr>
            <a:spLocks noGrp="1" noRot="1" noChangeAspect="1" noChangeArrowheads="1" noTextEdit="1"/>
          </p:cNvSpPr>
          <p:nvPr>
            <p:ph type="sldImg"/>
          </p:nvPr>
        </p:nvSpPr>
        <p:spPr>
          <a:xfrm>
            <a:off x="406400" y="696913"/>
            <a:ext cx="6197600" cy="3486150"/>
          </a:xfrm>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10806118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E1D0F46D-D263-4718-852D-1AD22625CCD3}" type="slidenum">
              <a:rPr lang="en-US" altLang="en-US" sz="1200">
                <a:solidFill>
                  <a:schemeClr val="tx1"/>
                </a:solidFill>
                <a:latin typeface="Times New Roman" panose="02020603050405020304" pitchFamily="18" charset="0"/>
              </a:rPr>
              <a:pPr/>
              <a:t>34</a:t>
            </a:fld>
            <a:endParaRPr lang="en-US" altLang="en-US" sz="1200">
              <a:solidFill>
                <a:schemeClr val="tx1"/>
              </a:solidFill>
              <a:latin typeface="Times New Roman" panose="02020603050405020304" pitchFamily="18" charset="0"/>
            </a:endParaRPr>
          </a:p>
        </p:txBody>
      </p:sp>
      <p:sp>
        <p:nvSpPr>
          <p:cNvPr id="77827" name="Rectangle 2"/>
          <p:cNvSpPr>
            <a:spLocks noGrp="1" noRot="1" noChangeAspect="1" noChangeArrowheads="1" noTextEdit="1"/>
          </p:cNvSpPr>
          <p:nvPr>
            <p:ph type="sldImg"/>
          </p:nvPr>
        </p:nvSpPr>
        <p:spPr>
          <a:xfrm>
            <a:off x="406400" y="696913"/>
            <a:ext cx="6197600" cy="3486150"/>
          </a:xfrm>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11889278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F46F7C2C-BBDD-415C-B57E-B6333A3A3B63}" type="slidenum">
              <a:rPr lang="en-US" altLang="en-US" sz="1200">
                <a:solidFill>
                  <a:schemeClr val="tx1"/>
                </a:solidFill>
                <a:latin typeface="Times New Roman" panose="02020603050405020304" pitchFamily="18" charset="0"/>
              </a:rPr>
              <a:pPr/>
              <a:t>35</a:t>
            </a:fld>
            <a:endParaRPr lang="en-US" altLang="en-US" sz="1200">
              <a:solidFill>
                <a:schemeClr val="tx1"/>
              </a:solidFill>
              <a:latin typeface="Times New Roman" panose="02020603050405020304" pitchFamily="18" charset="0"/>
            </a:endParaRPr>
          </a:p>
        </p:txBody>
      </p:sp>
      <p:sp>
        <p:nvSpPr>
          <p:cNvPr id="79875" name="Rectangle 2"/>
          <p:cNvSpPr>
            <a:spLocks noGrp="1" noRot="1" noChangeAspect="1" noChangeArrowheads="1" noTextEdit="1"/>
          </p:cNvSpPr>
          <p:nvPr>
            <p:ph type="sldImg"/>
          </p:nvPr>
        </p:nvSpPr>
        <p:spPr>
          <a:xfrm>
            <a:off x="406400" y="696913"/>
            <a:ext cx="6197600" cy="3486150"/>
          </a:xfrm>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anose="02020603050405020304" pitchFamily="18" charset="0"/>
                <a:ea typeface="ＭＳ Ｐゴシック" panose="020B0600070205080204" pitchFamily="34" charset="-128"/>
                <a:cs typeface="Arial" panose="020B0604020202020204" pitchFamily="34" charset="0"/>
              </a:rPr>
              <a:t>Click to highlight areas which overlap with faculty</a:t>
            </a: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42426364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3B17C3EF-8DFC-448D-ADC0-4CA9238E9D9C}" type="slidenum">
              <a:rPr lang="en-US" altLang="en-US" sz="1200">
                <a:solidFill>
                  <a:schemeClr val="tx1"/>
                </a:solidFill>
                <a:latin typeface="Times New Roman" panose="02020603050405020304" pitchFamily="18" charset="0"/>
              </a:rPr>
              <a:pPr/>
              <a:t>36</a:t>
            </a:fld>
            <a:endParaRPr lang="en-US" altLang="en-US" sz="1200">
              <a:solidFill>
                <a:schemeClr val="tx1"/>
              </a:solidFill>
              <a:latin typeface="Times New Roman" panose="02020603050405020304" pitchFamily="18" charset="0"/>
            </a:endParaRPr>
          </a:p>
        </p:txBody>
      </p:sp>
      <p:sp>
        <p:nvSpPr>
          <p:cNvPr id="81923" name="Rectangle 2"/>
          <p:cNvSpPr>
            <a:spLocks noGrp="1" noRot="1" noChangeAspect="1" noChangeArrowheads="1" noTextEdit="1"/>
          </p:cNvSpPr>
          <p:nvPr>
            <p:ph type="sldImg"/>
          </p:nvPr>
        </p:nvSpPr>
        <p:spPr>
          <a:xfrm>
            <a:off x="406400" y="696913"/>
            <a:ext cx="6197600" cy="3486150"/>
          </a:xfrm>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b="1" smtClean="0">
                <a:latin typeface="Times New Roman" panose="02020603050405020304" pitchFamily="18" charset="0"/>
                <a:ea typeface="ＭＳ Ｐゴシック" panose="020B0600070205080204" pitchFamily="34" charset="-128"/>
                <a:cs typeface="Arial" panose="020B0604020202020204" pitchFamily="34" charset="0"/>
              </a:rPr>
              <a:t>ANSWER</a:t>
            </a:r>
            <a:r>
              <a:rPr lang="en-US" altLang="en-US" smtClean="0">
                <a:latin typeface="Times New Roman" panose="02020603050405020304" pitchFamily="18" charset="0"/>
                <a:ea typeface="ＭＳ Ｐゴシック" panose="020B0600070205080204" pitchFamily="34" charset="-128"/>
                <a:cs typeface="Arial" panose="020B0604020202020204" pitchFamily="34" charset="0"/>
              </a:rPr>
              <a:t>: No. Indeed, there are other regulations and laws which address the participation of the public, students, staff, and unions in district governance. </a:t>
            </a:r>
          </a:p>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30271779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406400" y="696913"/>
            <a:ext cx="6197600" cy="3486150"/>
          </a:xfrm>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ea typeface="ＭＳ Ｐゴシック" panose="020B0600070205080204" pitchFamily="34" charset="-128"/>
                <a:cs typeface="Arial" panose="020B0604020202020204" pitchFamily="34" charset="0"/>
              </a:rPr>
              <a:t>Title 5 §51023.7(a)(2) states </a:t>
            </a:r>
            <a:r>
              <a:rPr lang="ja-JP" altLang="en-US" dirty="0" smtClean="0">
                <a:latin typeface="Times New Roman" panose="02020603050405020304" pitchFamily="18" charset="0"/>
                <a:ea typeface="ＭＳ Ｐゴシック" panose="020B0600070205080204" pitchFamily="34" charset="-128"/>
                <a:cs typeface="Arial" panose="020B0604020202020204" pitchFamily="34" charset="0"/>
              </a:rPr>
              <a:t>“</a:t>
            </a:r>
            <a:r>
              <a:rPr lang="en-US" altLang="ja-JP" dirty="0" smtClean="0">
                <a:latin typeface="Times New Roman" panose="02020603050405020304" pitchFamily="18" charset="0"/>
                <a:ea typeface="ＭＳ Ｐゴシック" panose="020B0600070205080204" pitchFamily="34" charset="-128"/>
                <a:cs typeface="Arial" panose="020B0604020202020204" pitchFamily="34" charset="0"/>
              </a:rPr>
              <a:t>Except in unforeseeable, emergency situations, the governing board shall not take action on a matter having a significant effect on students until it has provided students with an opportunity to participate in the formation of the policy or procedure or the joint development of recommendations regarding the action.</a:t>
            </a:r>
            <a:r>
              <a:rPr lang="ja-JP" altLang="en-US" dirty="0" smtClean="0">
                <a:latin typeface="Times New Roman" panose="02020603050405020304" pitchFamily="18" charset="0"/>
                <a:ea typeface="ＭＳ Ｐゴシック" panose="020B0600070205080204" pitchFamily="34" charset="-128"/>
                <a:cs typeface="Arial" panose="020B0604020202020204" pitchFamily="34" charset="0"/>
              </a:rPr>
              <a:t>”</a:t>
            </a:r>
            <a:r>
              <a:rPr lang="en-US" altLang="ja-JP" dirty="0" smtClean="0">
                <a:latin typeface="Times New Roman" panose="02020603050405020304" pitchFamily="18" charset="0"/>
                <a:ea typeface="ＭＳ Ｐゴシック" panose="020B0600070205080204" pitchFamily="34" charset="-128"/>
                <a:cs typeface="Arial" panose="020B0604020202020204" pitchFamily="34" charset="0"/>
              </a:rPr>
              <a:t> Title 5 §51023.7(b)(1) identifies </a:t>
            </a:r>
            <a:r>
              <a:rPr lang="ja-JP" altLang="en-US" dirty="0" smtClean="0">
                <a:latin typeface="Times New Roman" panose="02020603050405020304" pitchFamily="18" charset="0"/>
                <a:ea typeface="ＭＳ Ｐゴシック" panose="020B0600070205080204" pitchFamily="34" charset="-128"/>
                <a:cs typeface="Arial" panose="020B0604020202020204" pitchFamily="34" charset="0"/>
              </a:rPr>
              <a:t>“</a:t>
            </a:r>
            <a:r>
              <a:rPr lang="en-US" altLang="ja-JP" dirty="0" smtClean="0">
                <a:latin typeface="Times New Roman" panose="02020603050405020304" pitchFamily="18" charset="0"/>
                <a:ea typeface="ＭＳ Ｐゴシック" panose="020B0600070205080204" pitchFamily="34" charset="-128"/>
                <a:cs typeface="Arial" panose="020B0604020202020204" pitchFamily="34" charset="0"/>
              </a:rPr>
              <a:t>grading policies</a:t>
            </a:r>
            <a:r>
              <a:rPr lang="ja-JP" altLang="en-US" dirty="0" smtClean="0">
                <a:latin typeface="Times New Roman" panose="02020603050405020304" pitchFamily="18" charset="0"/>
                <a:ea typeface="ＭＳ Ｐゴシック" panose="020B0600070205080204" pitchFamily="34" charset="-128"/>
                <a:cs typeface="Arial" panose="020B0604020202020204" pitchFamily="34" charset="0"/>
              </a:rPr>
              <a:t>”</a:t>
            </a:r>
            <a:r>
              <a:rPr lang="en-US" altLang="ja-JP" dirty="0" smtClean="0">
                <a:latin typeface="Times New Roman" panose="02020603050405020304" pitchFamily="18" charset="0"/>
                <a:ea typeface="ＭＳ Ｐゴシック" panose="020B0600070205080204" pitchFamily="34" charset="-128"/>
                <a:cs typeface="Arial" panose="020B0604020202020204" pitchFamily="34" charset="0"/>
              </a:rPr>
              <a:t> as a matter with significant effect on students. Thus the governing board must not act on the grading proposal until students have had the opportunity to participate in its development. </a:t>
            </a:r>
          </a:p>
          <a:p>
            <a:endParaRPr lang="en-US" altLang="en-US" dirty="0"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27">
              <a:defRPr sz="3500">
                <a:solidFill>
                  <a:srgbClr val="000000"/>
                </a:solidFill>
                <a:latin typeface="Arial" panose="020B0604020202020204" pitchFamily="34" charset="0"/>
                <a:ea typeface="ＭＳ Ｐゴシック" panose="020B0600070205080204" pitchFamily="34" charset="-128"/>
              </a:defRPr>
            </a:lvl1pPr>
            <a:lvl2pPr marL="38068098" indent="-37609041" defTabSz="928827">
              <a:defRPr sz="3500">
                <a:solidFill>
                  <a:srgbClr val="000000"/>
                </a:solidFill>
                <a:latin typeface="Arial" panose="020B0604020202020204" pitchFamily="34" charset="0"/>
                <a:ea typeface="ＭＳ Ｐゴシック" panose="020B0600070205080204" pitchFamily="34" charset="-128"/>
              </a:defRPr>
            </a:lvl2pPr>
            <a:lvl3pPr marL="1101738" indent="-220348" defTabSz="928827">
              <a:defRPr sz="3500">
                <a:solidFill>
                  <a:srgbClr val="000000"/>
                </a:solidFill>
                <a:latin typeface="Arial" panose="020B0604020202020204" pitchFamily="34" charset="0"/>
                <a:ea typeface="ＭＳ Ｐゴシック" panose="020B0600070205080204" pitchFamily="34" charset="-128"/>
              </a:defRPr>
            </a:lvl3pPr>
            <a:lvl4pPr marL="1542433" indent="-220348" defTabSz="928827">
              <a:defRPr sz="3500">
                <a:solidFill>
                  <a:srgbClr val="000000"/>
                </a:solidFill>
                <a:latin typeface="Arial" panose="020B0604020202020204" pitchFamily="34" charset="0"/>
                <a:ea typeface="ＭＳ Ｐゴシック" panose="020B0600070205080204" pitchFamily="34" charset="-128"/>
              </a:defRPr>
            </a:lvl4pPr>
            <a:lvl5pPr marL="1983128" indent="-220348" defTabSz="928827">
              <a:defRPr sz="3500">
                <a:solidFill>
                  <a:srgbClr val="000000"/>
                </a:solidFill>
                <a:latin typeface="Arial" panose="020B0604020202020204" pitchFamily="34" charset="0"/>
                <a:ea typeface="ＭＳ Ｐゴシック" panose="020B0600070205080204" pitchFamily="34" charset="-128"/>
              </a:defRPr>
            </a:lvl5pPr>
            <a:lvl6pPr marL="2423823" indent="-220348" defTabSz="928827"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8827"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8827"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8827"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2BF2780C-64EC-4116-BEE6-802B5C6CFCE4}" type="slidenum">
              <a:rPr lang="en-US" altLang="en-US" sz="1200">
                <a:solidFill>
                  <a:schemeClr val="tx1"/>
                </a:solidFill>
                <a:latin typeface="Times New Roman" panose="02020603050405020304" pitchFamily="18" charset="0"/>
              </a:rPr>
              <a:pPr/>
              <a:t>37</a:t>
            </a:fld>
            <a:endParaRPr lang="en-US" altLang="en-US" sz="1200">
              <a:solidFill>
                <a:schemeClr val="tx1"/>
              </a:solidFill>
              <a:latin typeface="Times New Roman" panose="02020603050405020304" pitchFamily="18"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31694714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8CB46E0D-5774-48F5-997D-91C19BF799B5}" type="slidenum">
              <a:rPr lang="en-US" altLang="en-US" sz="1200">
                <a:solidFill>
                  <a:schemeClr val="tx1"/>
                </a:solidFill>
                <a:latin typeface="Times New Roman" panose="02020603050405020304" pitchFamily="18" charset="0"/>
              </a:rPr>
              <a:pPr/>
              <a:t>38</a:t>
            </a:fld>
            <a:endParaRPr lang="en-US" altLang="en-US" sz="1200">
              <a:solidFill>
                <a:schemeClr val="tx1"/>
              </a:solidFill>
              <a:latin typeface="Times New Roman" panose="02020603050405020304" pitchFamily="18" charset="0"/>
            </a:endParaRPr>
          </a:p>
        </p:txBody>
      </p:sp>
      <p:sp>
        <p:nvSpPr>
          <p:cNvPr id="86019" name="Rectangle 2"/>
          <p:cNvSpPr>
            <a:spLocks noGrp="1" noRot="1" noChangeAspect="1" noChangeArrowheads="1" noTextEdit="1"/>
          </p:cNvSpPr>
          <p:nvPr>
            <p:ph type="sldImg"/>
          </p:nvPr>
        </p:nvSpPr>
        <p:spPr>
          <a:xfrm>
            <a:off x="406400" y="696913"/>
            <a:ext cx="6197600" cy="3486150"/>
          </a:xfrm>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pPr>
            <a:r>
              <a:rPr lang="en-US" altLang="en-US" b="1" dirty="0" smtClean="0">
                <a:latin typeface="Times New Roman" panose="02020603050405020304" pitchFamily="18" charset="0"/>
                <a:ea typeface="ＭＳ Ｐゴシック" panose="020B0600070205080204" pitchFamily="34" charset="-128"/>
                <a:cs typeface="Arial" panose="020B0604020202020204" pitchFamily="34" charset="0"/>
              </a:rPr>
              <a:t>ANSWER</a:t>
            </a:r>
            <a:r>
              <a:rPr lang="en-US" altLang="en-US" dirty="0" smtClean="0">
                <a:latin typeface="Times New Roman" panose="02020603050405020304" pitchFamily="18" charset="0"/>
                <a:ea typeface="ＭＳ Ｐゴシック" panose="020B0600070205080204" pitchFamily="34" charset="-128"/>
                <a:cs typeface="Arial" panose="020B0604020202020204" pitchFamily="34" charset="0"/>
              </a:rPr>
              <a:t>: Yes. Outside of collective bargaining laws, the intent of the regulations is to ensure that, while all relevant constituencies should have the opportunity to participate, boards must accord the greater weight to academic senates in "academic and professional matters" by "consulting collegially" with the senates, as described in these guidelines</a:t>
            </a:r>
          </a:p>
          <a:p>
            <a:pPr eaLnBrk="1" hangingPunct="1"/>
            <a:endParaRPr lang="en-US" altLang="en-US" dirty="0"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19117054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xfrm>
            <a:off x="406400" y="696913"/>
            <a:ext cx="6197600" cy="3486150"/>
          </a:xfrm>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ea typeface="ＭＳ Ｐゴシック" panose="020B0600070205080204" pitchFamily="34" charset="-128"/>
                <a:cs typeface="Arial" panose="020B0604020202020204" pitchFamily="34" charset="0"/>
              </a:rPr>
              <a:t>Title 5 §53200(c)(5) cites student preparation and success as an academic and professional matter. Title 5 §55510(b) states that matriculation plans </a:t>
            </a:r>
            <a:r>
              <a:rPr lang="ja-JP" altLang="en-US" dirty="0" smtClean="0">
                <a:latin typeface="Times New Roman" panose="02020603050405020304" pitchFamily="18" charset="0"/>
                <a:ea typeface="ＭＳ Ｐゴシック" panose="020B0600070205080204" pitchFamily="34" charset="-128"/>
                <a:cs typeface="Arial" panose="020B0604020202020204" pitchFamily="34" charset="0"/>
              </a:rPr>
              <a:t>“</a:t>
            </a:r>
            <a:r>
              <a:rPr lang="en-US" altLang="ja-JP" dirty="0" smtClean="0">
                <a:latin typeface="Times New Roman" panose="02020603050405020304" pitchFamily="18" charset="0"/>
                <a:ea typeface="ＭＳ Ｐゴシック" panose="020B0600070205080204" pitchFamily="34" charset="-128"/>
                <a:cs typeface="Arial" panose="020B0604020202020204" pitchFamily="34" charset="0"/>
              </a:rPr>
              <a:t>shall be developed through consultation with representatives of the academic senate, students, and staff with appropriate expertise, pursuant to Section 51023 et seq.</a:t>
            </a:r>
            <a:r>
              <a:rPr lang="ja-JP" altLang="en-US" dirty="0" smtClean="0">
                <a:latin typeface="Times New Roman" panose="02020603050405020304" pitchFamily="18" charset="0"/>
                <a:ea typeface="ＭＳ Ｐゴシック" panose="020B0600070205080204" pitchFamily="34" charset="-128"/>
                <a:cs typeface="Arial" panose="020B0604020202020204" pitchFamily="34" charset="0"/>
              </a:rPr>
              <a:t>”</a:t>
            </a:r>
            <a:r>
              <a:rPr lang="en-US" altLang="ja-JP" dirty="0" smtClean="0">
                <a:latin typeface="Times New Roman" panose="02020603050405020304" pitchFamily="18" charset="0"/>
                <a:ea typeface="ＭＳ Ｐゴシック" panose="020B0600070205080204" pitchFamily="34" charset="-128"/>
                <a:cs typeface="Arial" panose="020B0604020202020204" pitchFamily="34" charset="0"/>
              </a:rPr>
              <a:t> A required component of that plan is the matriculation budget. The annual report gives the amount budgeted, the amount spent, and the amount of the required match, all broken down for each of the eight matriculation components. </a:t>
            </a:r>
          </a:p>
          <a:p>
            <a:endParaRPr lang="en-US" altLang="en-US" dirty="0"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27">
              <a:defRPr sz="3500">
                <a:solidFill>
                  <a:srgbClr val="000000"/>
                </a:solidFill>
                <a:latin typeface="Arial" panose="020B0604020202020204" pitchFamily="34" charset="0"/>
                <a:ea typeface="ＭＳ Ｐゴシック" panose="020B0600070205080204" pitchFamily="34" charset="-128"/>
              </a:defRPr>
            </a:lvl1pPr>
            <a:lvl2pPr marL="38068098" indent="-37609041" defTabSz="928827">
              <a:defRPr sz="3500">
                <a:solidFill>
                  <a:srgbClr val="000000"/>
                </a:solidFill>
                <a:latin typeface="Arial" panose="020B0604020202020204" pitchFamily="34" charset="0"/>
                <a:ea typeface="ＭＳ Ｐゴシック" panose="020B0600070205080204" pitchFamily="34" charset="-128"/>
              </a:defRPr>
            </a:lvl2pPr>
            <a:lvl3pPr marL="1101738" indent="-220348" defTabSz="928827">
              <a:defRPr sz="3500">
                <a:solidFill>
                  <a:srgbClr val="000000"/>
                </a:solidFill>
                <a:latin typeface="Arial" panose="020B0604020202020204" pitchFamily="34" charset="0"/>
                <a:ea typeface="ＭＳ Ｐゴシック" panose="020B0600070205080204" pitchFamily="34" charset="-128"/>
              </a:defRPr>
            </a:lvl3pPr>
            <a:lvl4pPr marL="1542433" indent="-220348" defTabSz="928827">
              <a:defRPr sz="3500">
                <a:solidFill>
                  <a:srgbClr val="000000"/>
                </a:solidFill>
                <a:latin typeface="Arial" panose="020B0604020202020204" pitchFamily="34" charset="0"/>
                <a:ea typeface="ＭＳ Ｐゴシック" panose="020B0600070205080204" pitchFamily="34" charset="-128"/>
              </a:defRPr>
            </a:lvl4pPr>
            <a:lvl5pPr marL="1983128" indent="-220348" defTabSz="928827">
              <a:defRPr sz="3500">
                <a:solidFill>
                  <a:srgbClr val="000000"/>
                </a:solidFill>
                <a:latin typeface="Arial" panose="020B0604020202020204" pitchFamily="34" charset="0"/>
                <a:ea typeface="ＭＳ Ｐゴシック" panose="020B0600070205080204" pitchFamily="34" charset="-128"/>
              </a:defRPr>
            </a:lvl5pPr>
            <a:lvl6pPr marL="2423823" indent="-220348" defTabSz="928827"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8827"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8827"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8827"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476FD3F9-3BAD-462C-ACA5-90598A51E3CF}" type="slidenum">
              <a:rPr lang="en-US" altLang="en-US" sz="1200">
                <a:solidFill>
                  <a:schemeClr val="tx1"/>
                </a:solidFill>
                <a:latin typeface="Times New Roman" panose="02020603050405020304" pitchFamily="18" charset="0"/>
              </a:rPr>
              <a:pPr/>
              <a:t>40</a:t>
            </a:fld>
            <a:endParaRPr lang="en-US" altLang="en-US" sz="1200">
              <a:solidFill>
                <a:schemeClr val="tx1"/>
              </a:solidFill>
              <a:latin typeface="Times New Roman" panose="02020603050405020304" pitchFamily="18"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10015414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ASCCC Spring 2019 Plenary</a:t>
            </a:r>
            <a:endParaRPr lang="en-US"/>
          </a:p>
        </p:txBody>
      </p:sp>
      <p:sp>
        <p:nvSpPr>
          <p:cNvPr id="5" name="Slide Number Placeholder 4"/>
          <p:cNvSpPr>
            <a:spLocks noGrp="1"/>
          </p:cNvSpPr>
          <p:nvPr>
            <p:ph type="sldNum" sz="quarter" idx="11"/>
          </p:nvPr>
        </p:nvSpPr>
        <p:spPr/>
        <p:txBody>
          <a:bodyPr/>
          <a:lstStyle/>
          <a:p>
            <a:pPr>
              <a:defRPr/>
            </a:pPr>
            <a:fld id="{16807046-5F6D-4BCD-90B2-64B5DA84CB8B}" type="slidenum">
              <a:rPr lang="en-US" altLang="en-US" smtClean="0"/>
              <a:pPr>
                <a:defRPr/>
              </a:pPr>
              <a:t>42</a:t>
            </a:fld>
            <a:endParaRPr lang="en-US" altLang="en-US"/>
          </a:p>
        </p:txBody>
      </p:sp>
    </p:spTree>
    <p:extLst>
      <p:ext uri="{BB962C8B-B14F-4D97-AF65-F5344CB8AC3E}">
        <p14:creationId xmlns:p14="http://schemas.microsoft.com/office/powerpoint/2010/main" val="184423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F6ED57A7-AC65-4B86-A96C-709A06B8BE7F}" type="slidenum">
              <a:rPr lang="en-US" altLang="en-US" sz="1200">
                <a:solidFill>
                  <a:schemeClr val="tx1"/>
                </a:solidFill>
                <a:latin typeface="Times New Roman" panose="02020603050405020304" pitchFamily="18" charset="0"/>
              </a:rPr>
              <a:pPr/>
              <a:t>6</a:t>
            </a:fld>
            <a:endParaRPr lang="en-US" altLang="en-US" sz="1200">
              <a:solidFill>
                <a:schemeClr val="tx1"/>
              </a:solidFill>
              <a:latin typeface="Times New Roman" panose="02020603050405020304" pitchFamily="18" charset="0"/>
            </a:endParaRPr>
          </a:p>
        </p:txBody>
      </p:sp>
      <p:sp>
        <p:nvSpPr>
          <p:cNvPr id="12291" name="Rectangle 2"/>
          <p:cNvSpPr>
            <a:spLocks noGrp="1" noRot="1" noChangeAspect="1" noChangeArrowheads="1" noTextEdit="1"/>
          </p:cNvSpPr>
          <p:nvPr>
            <p:ph type="sldImg"/>
          </p:nvPr>
        </p:nvSpPr>
        <p:spPr>
          <a:xfrm>
            <a:off x="406400" y="696913"/>
            <a:ext cx="6197600" cy="3486150"/>
          </a:xfrm>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1590902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9CEC9A58-3A45-4781-8EC5-CA1D3EC51436}" type="slidenum">
              <a:rPr lang="en-US" altLang="en-US" sz="1200">
                <a:solidFill>
                  <a:schemeClr val="tx1"/>
                </a:solidFill>
                <a:latin typeface="Times New Roman" panose="02020603050405020304" pitchFamily="18" charset="0"/>
              </a:rPr>
              <a:pPr/>
              <a:t>7</a:t>
            </a:fld>
            <a:endParaRPr lang="en-US" altLang="en-US" sz="1200">
              <a:solidFill>
                <a:schemeClr val="tx1"/>
              </a:solidFill>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xfrm>
            <a:off x="406400" y="696913"/>
            <a:ext cx="6197600" cy="34861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anose="02020603050405020304" pitchFamily="18" charset="0"/>
                <a:ea typeface="ＭＳ Ｐゴシック" panose="020B0600070205080204" pitchFamily="34" charset="-128"/>
                <a:cs typeface="Arial" panose="020B0604020202020204" pitchFamily="34" charset="0"/>
              </a:rPr>
              <a:t>AB 1725 passed the assembly 74-1 and the senate 38-0.  Bi-partisan, all in agreement.  Idea was to move the system away from its K-12 roots, in which administrators make the decisions, to a model more like the universities in which faculty and others are meaningful participants in decision making.  Wanted to modernize and professionalize the system.</a:t>
            </a:r>
          </a:p>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1764276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70A0FF88-3743-4838-85F9-91924A075CA4}" type="slidenum">
              <a:rPr lang="en-US" altLang="en-US" sz="1200">
                <a:solidFill>
                  <a:schemeClr val="tx1"/>
                </a:solidFill>
                <a:latin typeface="Times New Roman" panose="02020603050405020304" pitchFamily="18" charset="0"/>
              </a:rPr>
              <a:pPr/>
              <a:t>8</a:t>
            </a:fld>
            <a:endParaRPr lang="en-US" altLang="en-US" sz="1200">
              <a:solidFill>
                <a:schemeClr val="tx1"/>
              </a:solidFill>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xfrm>
            <a:off x="406400" y="696913"/>
            <a:ext cx="6197600" cy="3486150"/>
          </a:xfrm>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3978450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D11369DE-CAC7-4683-A6E4-86C64E2CD26C}" type="slidenum">
              <a:rPr lang="en-US" altLang="en-US" sz="1200">
                <a:solidFill>
                  <a:schemeClr val="tx1"/>
                </a:solidFill>
                <a:latin typeface="Times New Roman" panose="02020603050405020304" pitchFamily="18" charset="0"/>
              </a:rPr>
              <a:pPr/>
              <a:t>9</a:t>
            </a:fld>
            <a:endParaRPr lang="en-US" altLang="en-US" sz="1200">
              <a:solidFill>
                <a:schemeClr val="tx1"/>
              </a:solidFill>
              <a:latin typeface="Times New Roman" panose="02020603050405020304" pitchFamily="18" charset="0"/>
            </a:endParaRPr>
          </a:p>
        </p:txBody>
      </p:sp>
      <p:sp>
        <p:nvSpPr>
          <p:cNvPr id="18435" name="Rectangle 2"/>
          <p:cNvSpPr>
            <a:spLocks noGrp="1" noRot="1" noChangeAspect="1" noChangeArrowheads="1" noTextEdit="1"/>
          </p:cNvSpPr>
          <p:nvPr>
            <p:ph type="sldImg"/>
          </p:nvPr>
        </p:nvSpPr>
        <p:spPr>
          <a:xfrm>
            <a:off x="406400" y="696913"/>
            <a:ext cx="6197600" cy="3486150"/>
          </a:xfrm>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anose="02020603050405020304" pitchFamily="18" charset="0"/>
                <a:ea typeface="ＭＳ Ｐゴシック" panose="020B0600070205080204" pitchFamily="34" charset="-128"/>
                <a:cs typeface="Arial" panose="020B0604020202020204" pitchFamily="34" charset="0"/>
              </a:rPr>
              <a:t>Did away with teaching credentials for community college faculty (with grandfathering)</a:t>
            </a: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2621056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98BD7621-AB0A-4A93-B42A-3683AEDF74AB}" type="slidenum">
              <a:rPr lang="en-US" altLang="en-US" sz="1200">
                <a:solidFill>
                  <a:schemeClr val="tx1"/>
                </a:solidFill>
                <a:latin typeface="Times New Roman" panose="02020603050405020304" pitchFamily="18" charset="0"/>
              </a:rPr>
              <a:pPr/>
              <a:t>10</a:t>
            </a:fld>
            <a:endParaRPr lang="en-US" altLang="en-US" sz="1200">
              <a:solidFill>
                <a:schemeClr val="tx1"/>
              </a:solidFill>
              <a:latin typeface="Times New Roman" panose="02020603050405020304" pitchFamily="18" charset="0"/>
            </a:endParaRPr>
          </a:p>
        </p:txBody>
      </p:sp>
      <p:sp>
        <p:nvSpPr>
          <p:cNvPr id="20483" name="Rectangle 2"/>
          <p:cNvSpPr>
            <a:spLocks noGrp="1" noRot="1" noChangeAspect="1" noChangeArrowheads="1" noTextEdit="1"/>
          </p:cNvSpPr>
          <p:nvPr>
            <p:ph type="sldImg"/>
          </p:nvPr>
        </p:nvSpPr>
        <p:spPr>
          <a:xfrm>
            <a:off x="406400" y="696913"/>
            <a:ext cx="6197600" cy="3486150"/>
          </a:xfrm>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2208248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766">
              <a:defRPr sz="3500">
                <a:solidFill>
                  <a:srgbClr val="000000"/>
                </a:solidFill>
                <a:latin typeface="Arial" panose="020B0604020202020204" pitchFamily="34" charset="0"/>
                <a:ea typeface="ＭＳ Ｐゴシック" panose="020B0600070205080204" pitchFamily="34" charset="-128"/>
              </a:defRPr>
            </a:lvl1pPr>
            <a:lvl2pPr marL="38068098" indent="-37609041" defTabSz="925766">
              <a:defRPr sz="3500">
                <a:solidFill>
                  <a:srgbClr val="000000"/>
                </a:solidFill>
                <a:latin typeface="Arial" panose="020B0604020202020204" pitchFamily="34" charset="0"/>
                <a:ea typeface="ＭＳ Ｐゴシック" panose="020B0600070205080204" pitchFamily="34" charset="-128"/>
              </a:defRPr>
            </a:lvl2pPr>
            <a:lvl3pPr marL="1101738" indent="-220348" defTabSz="925766">
              <a:defRPr sz="3500">
                <a:solidFill>
                  <a:srgbClr val="000000"/>
                </a:solidFill>
                <a:latin typeface="Arial" panose="020B0604020202020204" pitchFamily="34" charset="0"/>
                <a:ea typeface="ＭＳ Ｐゴシック" panose="020B0600070205080204" pitchFamily="34" charset="-128"/>
              </a:defRPr>
            </a:lvl3pPr>
            <a:lvl4pPr marL="1542433" indent="-220348" defTabSz="925766">
              <a:defRPr sz="3500">
                <a:solidFill>
                  <a:srgbClr val="000000"/>
                </a:solidFill>
                <a:latin typeface="Arial" panose="020B0604020202020204" pitchFamily="34" charset="0"/>
                <a:ea typeface="ＭＳ Ｐゴシック" panose="020B0600070205080204" pitchFamily="34" charset="-128"/>
              </a:defRPr>
            </a:lvl4pPr>
            <a:lvl5pPr marL="1983128" indent="-220348" defTabSz="925766">
              <a:defRPr sz="3500">
                <a:solidFill>
                  <a:srgbClr val="000000"/>
                </a:solidFill>
                <a:latin typeface="Arial" panose="020B0604020202020204" pitchFamily="34" charset="0"/>
                <a:ea typeface="ＭＳ Ｐゴシック" panose="020B0600070205080204" pitchFamily="34" charset="-128"/>
              </a:defRPr>
            </a:lvl5pPr>
            <a:lvl6pPr marL="242382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6pPr>
            <a:lvl7pPr marL="286451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7pPr>
            <a:lvl8pPr marL="3305213"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8pPr>
            <a:lvl9pPr marL="3745908" indent="-220348" defTabSz="925766" eaLnBrk="0" fontAlgn="base" hangingPunct="0">
              <a:spcBef>
                <a:spcPct val="0"/>
              </a:spcBef>
              <a:spcAft>
                <a:spcPct val="0"/>
              </a:spcAft>
              <a:defRPr sz="3500">
                <a:solidFill>
                  <a:srgbClr val="000000"/>
                </a:solidFill>
                <a:latin typeface="Arial" panose="020B0604020202020204" pitchFamily="34" charset="0"/>
                <a:ea typeface="ＭＳ Ｐゴシック" panose="020B0600070205080204" pitchFamily="34" charset="-128"/>
              </a:defRPr>
            </a:lvl9pPr>
          </a:lstStyle>
          <a:p>
            <a:fld id="{E85E5B3A-CB6F-49B2-AA61-26E9EF7C40D2}" type="slidenum">
              <a:rPr lang="en-US" altLang="en-US" sz="1200">
                <a:solidFill>
                  <a:schemeClr val="tx1"/>
                </a:solidFill>
                <a:latin typeface="Times New Roman" panose="02020603050405020304" pitchFamily="18" charset="0"/>
              </a:rPr>
              <a:pPr/>
              <a:t>11</a:t>
            </a:fld>
            <a:endParaRPr lang="en-US" altLang="en-US" sz="1200">
              <a:solidFill>
                <a:schemeClr val="tx1"/>
              </a:solidFill>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xfrm>
            <a:off x="406400" y="696913"/>
            <a:ext cx="6197600" cy="3486150"/>
          </a:xfrm>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anose="02020603050405020304" pitchFamily="18" charset="0"/>
                <a:ea typeface="ＭＳ Ｐゴシック" panose="020B0600070205080204" pitchFamily="34" charset="-128"/>
                <a:cs typeface="Arial" panose="020B0604020202020204" pitchFamily="34" charset="0"/>
              </a:rPr>
              <a:t>The idea here would be to encourage some discussion or audience comment.  Neither of these terms has a definition on Ed Code or T5—which can lead to confusion and disagreement when the terms are used.</a:t>
            </a:r>
          </a:p>
        </p:txBody>
      </p:sp>
      <p:sp>
        <p:nvSpPr>
          <p:cNvPr id="2" name="Footer Placeholder 1"/>
          <p:cNvSpPr>
            <a:spLocks noGrp="1"/>
          </p:cNvSpPr>
          <p:nvPr>
            <p:ph type="ftr" sz="quarter" idx="10"/>
          </p:nvPr>
        </p:nvSpPr>
        <p:spPr/>
        <p:txBody>
          <a:bodyPr/>
          <a:lstStyle/>
          <a:p>
            <a:pPr>
              <a:defRPr/>
            </a:pPr>
            <a:r>
              <a:rPr lang="en-US" smtClean="0"/>
              <a:t>ASCCC Spring 2019 Plenary</a:t>
            </a:r>
            <a:endParaRPr lang="en-US"/>
          </a:p>
        </p:txBody>
      </p:sp>
    </p:spTree>
    <p:extLst>
      <p:ext uri="{BB962C8B-B14F-4D97-AF65-F5344CB8AC3E}">
        <p14:creationId xmlns:p14="http://schemas.microsoft.com/office/powerpoint/2010/main" val="4100966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0533" name="Rectangle 5"/>
          <p:cNvSpPr>
            <a:spLocks noGrp="1" noChangeArrowheads="1"/>
          </p:cNvSpPr>
          <p:nvPr>
            <p:ph type="subTitle" sz="quarter" idx="1"/>
          </p:nvPr>
        </p:nvSpPr>
        <p:spPr>
          <a:xfrm>
            <a:off x="1828800" y="3886200"/>
            <a:ext cx="8534400" cy="1752600"/>
          </a:xfrm>
        </p:spPr>
        <p:txBody>
          <a:bodyPr/>
          <a:lstStyle>
            <a:lvl1pPr marL="0" indent="0">
              <a:defRPr/>
            </a:lvl1pPr>
          </a:lstStyle>
          <a:p>
            <a:r>
              <a:rPr lang="en-US"/>
              <a:t>Click to edit Master subtitle style</a:t>
            </a:r>
          </a:p>
        </p:txBody>
      </p:sp>
      <p:sp>
        <p:nvSpPr>
          <p:cNvPr id="150537" name="Rectangle 9"/>
          <p:cNvSpPr>
            <a:spLocks noGrp="1" noChangeArrowheads="1"/>
          </p:cNvSpPr>
          <p:nvPr>
            <p:ph type="ctrTitle" sz="quarter"/>
          </p:nvPr>
        </p:nvSpPr>
        <p:spPr>
          <a:xfrm>
            <a:off x="1346200" y="1730376"/>
            <a:ext cx="9753600" cy="1736725"/>
          </a:xfrm>
        </p:spPr>
        <p:txBody>
          <a:bodyPr anchor="b" anchorCtr="1"/>
          <a:lstStyle>
            <a:lvl1pPr>
              <a:defRPr sz="3600">
                <a:solidFill>
                  <a:srgbClr val="000000"/>
                </a:solidFill>
              </a:defRPr>
            </a:lvl1pPr>
          </a:lstStyle>
          <a:p>
            <a:r>
              <a:rPr lang="en-US"/>
              <a:t>Click to edit Master title style</a:t>
            </a:r>
          </a:p>
        </p:txBody>
      </p:sp>
    </p:spTree>
    <p:extLst>
      <p:ext uri="{BB962C8B-B14F-4D97-AF65-F5344CB8AC3E}">
        <p14:creationId xmlns:p14="http://schemas.microsoft.com/office/powerpoint/2010/main" val="1739483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02408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6200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64599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0174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0614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04301" y="274638"/>
            <a:ext cx="25781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1" y="274638"/>
            <a:ext cx="75311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4537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7367A5-9A12-4068-98E8-9B748890559C}"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274E7-F10D-4E3F-8F70-3B3864777695}" type="slidenum">
              <a:rPr lang="en-US" smtClean="0"/>
              <a:t>‹#›</a:t>
            </a:fld>
            <a:endParaRPr lang="en-US"/>
          </a:p>
        </p:txBody>
      </p:sp>
    </p:spTree>
    <p:extLst>
      <p:ext uri="{BB962C8B-B14F-4D97-AF65-F5344CB8AC3E}">
        <p14:creationId xmlns:p14="http://schemas.microsoft.com/office/powerpoint/2010/main" val="16206762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7367A5-9A12-4068-98E8-9B748890559C}"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274E7-F10D-4E3F-8F70-3B3864777695}" type="slidenum">
              <a:rPr lang="en-US" smtClean="0"/>
              <a:t>‹#›</a:t>
            </a:fld>
            <a:endParaRPr lang="en-US"/>
          </a:p>
        </p:txBody>
      </p:sp>
    </p:spTree>
    <p:extLst>
      <p:ext uri="{BB962C8B-B14F-4D97-AF65-F5344CB8AC3E}">
        <p14:creationId xmlns:p14="http://schemas.microsoft.com/office/powerpoint/2010/main" val="19934737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7367A5-9A12-4068-98E8-9B748890559C}"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274E7-F10D-4E3F-8F70-3B3864777695}" type="slidenum">
              <a:rPr lang="en-US" smtClean="0"/>
              <a:t>‹#›</a:t>
            </a:fld>
            <a:endParaRPr lang="en-US"/>
          </a:p>
        </p:txBody>
      </p:sp>
    </p:spTree>
    <p:extLst>
      <p:ext uri="{BB962C8B-B14F-4D97-AF65-F5344CB8AC3E}">
        <p14:creationId xmlns:p14="http://schemas.microsoft.com/office/powerpoint/2010/main" val="35448063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5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825625"/>
            <a:ext cx="515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7367A5-9A12-4068-98E8-9B748890559C}"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2274E7-F10D-4E3F-8F70-3B3864777695}" type="slidenum">
              <a:rPr lang="en-US" smtClean="0"/>
              <a:t>‹#›</a:t>
            </a:fld>
            <a:endParaRPr lang="en-US"/>
          </a:p>
        </p:txBody>
      </p:sp>
    </p:spTree>
    <p:extLst>
      <p:ext uri="{BB962C8B-B14F-4D97-AF65-F5344CB8AC3E}">
        <p14:creationId xmlns:p14="http://schemas.microsoft.com/office/powerpoint/2010/main" val="1134295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a:t>
            </a:r>
            <a:br>
              <a:rPr lang="en-US" dirty="0" smtClean="0"/>
            </a:br>
            <a:r>
              <a:rPr lang="en-US" dirty="0" smtClean="0"/>
              <a:t>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0342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7367A5-9A12-4068-98E8-9B748890559C}" type="datetimeFigureOut">
              <a:rPr lang="en-US" smtClean="0"/>
              <a:t>4/10/2019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2274E7-F10D-4E3F-8F70-3B3864777695}" type="slidenum">
              <a:rPr lang="en-US" smtClean="0"/>
              <a:t>‹#›</a:t>
            </a:fld>
            <a:endParaRPr lang="en-US"/>
          </a:p>
        </p:txBody>
      </p:sp>
    </p:spTree>
    <p:extLst>
      <p:ext uri="{BB962C8B-B14F-4D97-AF65-F5344CB8AC3E}">
        <p14:creationId xmlns:p14="http://schemas.microsoft.com/office/powerpoint/2010/main" val="33322178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7367A5-9A12-4068-98E8-9B748890559C}" type="datetimeFigureOut">
              <a:rPr lang="en-US" smtClean="0"/>
              <a:t>4/10/2019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2274E7-F10D-4E3F-8F70-3B3864777695}" type="slidenum">
              <a:rPr lang="en-US" smtClean="0"/>
              <a:t>‹#›</a:t>
            </a:fld>
            <a:endParaRPr lang="en-US"/>
          </a:p>
        </p:txBody>
      </p:sp>
    </p:spTree>
    <p:extLst>
      <p:ext uri="{BB962C8B-B14F-4D97-AF65-F5344CB8AC3E}">
        <p14:creationId xmlns:p14="http://schemas.microsoft.com/office/powerpoint/2010/main" val="12965228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7367A5-9A12-4068-98E8-9B748890559C}" type="datetimeFigureOut">
              <a:rPr lang="en-US" smtClean="0"/>
              <a:t>4/10/2019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2274E7-F10D-4E3F-8F70-3B3864777695}" type="slidenum">
              <a:rPr lang="en-US" smtClean="0"/>
              <a:t>‹#›</a:t>
            </a:fld>
            <a:endParaRPr lang="en-US"/>
          </a:p>
        </p:txBody>
      </p:sp>
    </p:spTree>
    <p:extLst>
      <p:ext uri="{BB962C8B-B14F-4D97-AF65-F5344CB8AC3E}">
        <p14:creationId xmlns:p14="http://schemas.microsoft.com/office/powerpoint/2010/main" val="16069507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7367A5-9A12-4068-98E8-9B748890559C}"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2274E7-F10D-4E3F-8F70-3B3864777695}" type="slidenum">
              <a:rPr lang="en-US" smtClean="0"/>
              <a:t>‹#›</a:t>
            </a:fld>
            <a:endParaRPr lang="en-US"/>
          </a:p>
        </p:txBody>
      </p:sp>
    </p:spTree>
    <p:extLst>
      <p:ext uri="{BB962C8B-B14F-4D97-AF65-F5344CB8AC3E}">
        <p14:creationId xmlns:p14="http://schemas.microsoft.com/office/powerpoint/2010/main" val="1109596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7367A5-9A12-4068-98E8-9B748890559C}"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2274E7-F10D-4E3F-8F70-3B3864777695}" type="slidenum">
              <a:rPr lang="en-US" smtClean="0"/>
              <a:t>‹#›</a:t>
            </a:fld>
            <a:endParaRPr lang="en-US"/>
          </a:p>
        </p:txBody>
      </p:sp>
    </p:spTree>
    <p:extLst>
      <p:ext uri="{BB962C8B-B14F-4D97-AF65-F5344CB8AC3E}">
        <p14:creationId xmlns:p14="http://schemas.microsoft.com/office/powerpoint/2010/main" val="36404077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7367A5-9A12-4068-98E8-9B748890559C}"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274E7-F10D-4E3F-8F70-3B3864777695}" type="slidenum">
              <a:rPr lang="en-US" smtClean="0"/>
              <a:t>‹#›</a:t>
            </a:fld>
            <a:endParaRPr lang="en-US"/>
          </a:p>
        </p:txBody>
      </p:sp>
    </p:spTree>
    <p:extLst>
      <p:ext uri="{BB962C8B-B14F-4D97-AF65-F5344CB8AC3E}">
        <p14:creationId xmlns:p14="http://schemas.microsoft.com/office/powerpoint/2010/main" val="2168949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7367A5-9A12-4068-98E8-9B748890559C}"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274E7-F10D-4E3F-8F70-3B3864777695}" type="slidenum">
              <a:rPr lang="en-US" smtClean="0"/>
              <a:t>‹#›</a:t>
            </a:fld>
            <a:endParaRPr lang="en-US"/>
          </a:p>
        </p:txBody>
      </p:sp>
    </p:spTree>
    <p:extLst>
      <p:ext uri="{BB962C8B-B14F-4D97-AF65-F5344CB8AC3E}">
        <p14:creationId xmlns:p14="http://schemas.microsoft.com/office/powerpoint/2010/main" val="2301985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37367A5-9A12-4068-98E8-9B748890559C}"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274E7-F10D-4E3F-8F70-3B3864777695}"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7361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7367A5-9A12-4068-98E8-9B748890559C}"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274E7-F10D-4E3F-8F70-3B3864777695}" type="slidenum">
              <a:rPr lang="en-US" smtClean="0"/>
              <a:t>‹#›</a:t>
            </a:fld>
            <a:endParaRPr lang="en-US"/>
          </a:p>
        </p:txBody>
      </p:sp>
    </p:spTree>
    <p:extLst>
      <p:ext uri="{BB962C8B-B14F-4D97-AF65-F5344CB8AC3E}">
        <p14:creationId xmlns:p14="http://schemas.microsoft.com/office/powerpoint/2010/main" val="6314285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37367A5-9A12-4068-98E8-9B748890559C}"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274E7-F10D-4E3F-8F70-3B3864777695}"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9409364"/>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pic>
        <p:nvPicPr>
          <p:cNvPr id="4" name="Picture 3"/>
          <p:cNvPicPr>
            <a:picLocks noChangeAspect="1"/>
          </p:cNvPicPr>
          <p:nvPr userDrawn="1"/>
        </p:nvPicPr>
        <p:blipFill>
          <a:blip r:embed="rId2"/>
          <a:stretch>
            <a:fillRect/>
          </a:stretch>
        </p:blipFill>
        <p:spPr>
          <a:xfrm>
            <a:off x="6859570" y="0"/>
            <a:ext cx="5332431" cy="877900"/>
          </a:xfrm>
          <a:prstGeom prst="rect">
            <a:avLst/>
          </a:prstGeom>
        </p:spPr>
      </p:pic>
      <p:pic>
        <p:nvPicPr>
          <p:cNvPr id="7" name="Picture 6"/>
          <p:cNvPicPr>
            <a:picLocks noChangeAspect="1"/>
          </p:cNvPicPr>
          <p:nvPr userDrawn="1"/>
        </p:nvPicPr>
        <p:blipFill>
          <a:blip r:embed="rId2"/>
          <a:stretch>
            <a:fillRect/>
          </a:stretch>
        </p:blipFill>
        <p:spPr>
          <a:xfrm>
            <a:off x="6859569" y="0"/>
            <a:ext cx="5332431" cy="877900"/>
          </a:xfrm>
          <a:prstGeom prst="rect">
            <a:avLst/>
          </a:prstGeom>
        </p:spPr>
      </p:pic>
    </p:spTree>
    <p:extLst>
      <p:ext uri="{BB962C8B-B14F-4D97-AF65-F5344CB8AC3E}">
        <p14:creationId xmlns:p14="http://schemas.microsoft.com/office/powerpoint/2010/main" val="293810055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7367A5-9A12-4068-98E8-9B748890559C}"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2274E7-F10D-4E3F-8F70-3B3864777695}" type="slidenum">
              <a:rPr lang="en-US" smtClean="0"/>
              <a:t>‹#›</a:t>
            </a:fld>
            <a:endParaRPr lang="en-US"/>
          </a:p>
        </p:txBody>
      </p:sp>
    </p:spTree>
    <p:extLst>
      <p:ext uri="{BB962C8B-B14F-4D97-AF65-F5344CB8AC3E}">
        <p14:creationId xmlns:p14="http://schemas.microsoft.com/office/powerpoint/2010/main" val="18409528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7367A5-9A12-4068-98E8-9B748890559C}" type="datetimeFigureOut">
              <a:rPr lang="en-US" smtClean="0"/>
              <a:t>4/10/2019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2274E7-F10D-4E3F-8F70-3B3864777695}"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24077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7367A5-9A12-4068-98E8-9B748890559C}" type="datetimeFigureOut">
              <a:rPr lang="en-US" smtClean="0"/>
              <a:t>4/10/2019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2274E7-F10D-4E3F-8F70-3B3864777695}" type="slidenum">
              <a:rPr lang="en-US" smtClean="0"/>
              <a:t>‹#›</a:t>
            </a:fld>
            <a:endParaRPr lang="en-US"/>
          </a:p>
        </p:txBody>
      </p:sp>
    </p:spTree>
    <p:extLst>
      <p:ext uri="{BB962C8B-B14F-4D97-AF65-F5344CB8AC3E}">
        <p14:creationId xmlns:p14="http://schemas.microsoft.com/office/powerpoint/2010/main" val="22906827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7367A5-9A12-4068-98E8-9B748890559C}" type="datetimeFigureOut">
              <a:rPr lang="en-US" smtClean="0"/>
              <a:t>4/10/2019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2274E7-F10D-4E3F-8F70-3B3864777695}" type="slidenum">
              <a:rPr lang="en-US" smtClean="0"/>
              <a:t>‹#›</a:t>
            </a:fld>
            <a:endParaRPr lang="en-US"/>
          </a:p>
        </p:txBody>
      </p:sp>
    </p:spTree>
    <p:extLst>
      <p:ext uri="{BB962C8B-B14F-4D97-AF65-F5344CB8AC3E}">
        <p14:creationId xmlns:p14="http://schemas.microsoft.com/office/powerpoint/2010/main" val="38341580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37367A5-9A12-4068-98E8-9B748890559C}"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2274E7-F10D-4E3F-8F70-3B3864777695}"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43675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37367A5-9A12-4068-98E8-9B748890559C}"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2274E7-F10D-4E3F-8F70-3B3864777695}" type="slidenum">
              <a:rPr lang="en-US" smtClean="0"/>
              <a:t>‹#›</a:t>
            </a:fld>
            <a:endParaRPr lang="en-US"/>
          </a:p>
        </p:txBody>
      </p:sp>
    </p:spTree>
    <p:extLst>
      <p:ext uri="{BB962C8B-B14F-4D97-AF65-F5344CB8AC3E}">
        <p14:creationId xmlns:p14="http://schemas.microsoft.com/office/powerpoint/2010/main" val="19440453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7367A5-9A12-4068-98E8-9B748890559C}"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274E7-F10D-4E3F-8F70-3B3864777695}" type="slidenum">
              <a:rPr lang="en-US" smtClean="0"/>
              <a:t>‹#›</a:t>
            </a:fld>
            <a:endParaRPr lang="en-US"/>
          </a:p>
        </p:txBody>
      </p:sp>
    </p:spTree>
    <p:extLst>
      <p:ext uri="{BB962C8B-B14F-4D97-AF65-F5344CB8AC3E}">
        <p14:creationId xmlns:p14="http://schemas.microsoft.com/office/powerpoint/2010/main" val="26560510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7367A5-9A12-4068-98E8-9B748890559C}"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2274E7-F10D-4E3F-8F70-3B3864777695}" type="slidenum">
              <a:rPr lang="en-US" smtClean="0"/>
              <a:t>‹#›</a:t>
            </a:fld>
            <a:endParaRPr lang="en-US"/>
          </a:p>
        </p:txBody>
      </p:sp>
    </p:spTree>
    <p:extLst>
      <p:ext uri="{BB962C8B-B14F-4D97-AF65-F5344CB8AC3E}">
        <p14:creationId xmlns:p14="http://schemas.microsoft.com/office/powerpoint/2010/main" val="104296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BB48C9E7-556F-41C3-9D28-10A9D8159DA7}" type="slidenum">
              <a:rPr lang="en-US" smtClean="0"/>
              <a:t>‹#›</a:t>
            </a:fld>
            <a:endParaRPr lang="en-US"/>
          </a:p>
        </p:txBody>
      </p:sp>
    </p:spTree>
    <p:extLst>
      <p:ext uri="{BB962C8B-B14F-4D97-AF65-F5344CB8AC3E}">
        <p14:creationId xmlns:p14="http://schemas.microsoft.com/office/powerpoint/2010/main" val="15506111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37985" y="1455045"/>
            <a:ext cx="10312400" cy="1143000"/>
          </a:xfr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BB48C9E7-556F-41C3-9D28-10A9D8159DA7}" type="slidenum">
              <a:rPr lang="en-US" smtClean="0"/>
              <a:t>‹#›</a:t>
            </a:fld>
            <a:endParaRPr lang="en-US"/>
          </a:p>
        </p:txBody>
      </p:sp>
    </p:spTree>
    <p:extLst>
      <p:ext uri="{BB962C8B-B14F-4D97-AF65-F5344CB8AC3E}">
        <p14:creationId xmlns:p14="http://schemas.microsoft.com/office/powerpoint/2010/main" val="36735368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BB48C9E7-556F-41C3-9D28-10A9D8159DA7}" type="slidenum">
              <a:rPr lang="en-US" smtClean="0"/>
              <a:t>‹#›</a:t>
            </a:fld>
            <a:endParaRPr lang="en-US"/>
          </a:p>
        </p:txBody>
      </p:sp>
    </p:spTree>
    <p:extLst>
      <p:ext uri="{BB962C8B-B14F-4D97-AF65-F5344CB8AC3E}">
        <p14:creationId xmlns:p14="http://schemas.microsoft.com/office/powerpoint/2010/main" val="42299761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BB48C9E7-556F-41C3-9D28-10A9D8159DA7}" type="slidenum">
              <a:rPr lang="en-US" smtClean="0"/>
              <a:t>‹#›</a:t>
            </a:fld>
            <a:endParaRPr lang="en-US"/>
          </a:p>
        </p:txBody>
      </p:sp>
    </p:spTree>
    <p:extLst>
      <p:ext uri="{BB962C8B-B14F-4D97-AF65-F5344CB8AC3E}">
        <p14:creationId xmlns:p14="http://schemas.microsoft.com/office/powerpoint/2010/main" val="25751740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5054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27800" y="1600200"/>
            <a:ext cx="5054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4300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2887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1270000" y="274638"/>
            <a:ext cx="1031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6"/>
          <p:cNvSpPr>
            <a:spLocks noGrp="1" noChangeArrowheads="1"/>
          </p:cNvSpPr>
          <p:nvPr>
            <p:ph type="body" idx="1"/>
          </p:nvPr>
        </p:nvSpPr>
        <p:spPr bwMode="auto">
          <a:xfrm>
            <a:off x="1270000" y="1600200"/>
            <a:ext cx="1031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10"/>
          <p:cNvSpPr>
            <a:spLocks noChangeArrowheads="1"/>
          </p:cNvSpPr>
          <p:nvPr userDrawn="1"/>
        </p:nvSpPr>
        <p:spPr bwMode="auto">
          <a:xfrm>
            <a:off x="6187914" y="228601"/>
            <a:ext cx="383438" cy="523220"/>
          </a:xfrm>
          <a:prstGeom prst="rect">
            <a:avLst/>
          </a:prstGeom>
          <a:noFill/>
          <a:ln>
            <a:noFill/>
          </a:ln>
          <a:extLst/>
        </p:spPr>
        <p:txBody>
          <a:bodyPr wrap="none">
            <a:spAutoFit/>
          </a:bodyPr>
          <a:lstStyle>
            <a:lvl1pPr eaLnBrk="0" hangingPunct="0">
              <a:defRPr sz="3600">
                <a:solidFill>
                  <a:srgbClr val="000000"/>
                </a:solidFill>
                <a:latin typeface="Arial" charset="0"/>
                <a:cs typeface="Arial" charset="0"/>
              </a:defRPr>
            </a:lvl1pPr>
            <a:lvl2pPr marL="742950" indent="-285750" eaLnBrk="0" hangingPunct="0">
              <a:defRPr sz="3600">
                <a:solidFill>
                  <a:srgbClr val="000000"/>
                </a:solidFill>
                <a:latin typeface="Arial" charset="0"/>
                <a:cs typeface="Arial" charset="0"/>
              </a:defRPr>
            </a:lvl2pPr>
            <a:lvl3pPr marL="1143000" indent="-228600" eaLnBrk="0" hangingPunct="0">
              <a:defRPr sz="3600">
                <a:solidFill>
                  <a:srgbClr val="000000"/>
                </a:solidFill>
                <a:latin typeface="Arial" charset="0"/>
                <a:cs typeface="Arial" charset="0"/>
              </a:defRPr>
            </a:lvl3pPr>
            <a:lvl4pPr marL="1600200" indent="-228600" eaLnBrk="0" hangingPunct="0">
              <a:defRPr sz="3600">
                <a:solidFill>
                  <a:srgbClr val="000000"/>
                </a:solidFill>
                <a:latin typeface="Arial" charset="0"/>
                <a:cs typeface="Arial" charset="0"/>
              </a:defRPr>
            </a:lvl4pPr>
            <a:lvl5pPr marL="2057400" indent="-228600" eaLnBrk="0" hangingPunct="0">
              <a:defRPr sz="3600">
                <a:solidFill>
                  <a:srgbClr val="000000"/>
                </a:solidFill>
                <a:latin typeface="Arial" charset="0"/>
                <a:cs typeface="Arial" charset="0"/>
              </a:defRPr>
            </a:lvl5pPr>
            <a:lvl6pPr marL="2514600" indent="-228600" eaLnBrk="0" fontAlgn="base" hangingPunct="0">
              <a:spcBef>
                <a:spcPct val="0"/>
              </a:spcBef>
              <a:spcAft>
                <a:spcPct val="0"/>
              </a:spcAft>
              <a:defRPr sz="3600">
                <a:solidFill>
                  <a:srgbClr val="000000"/>
                </a:solidFill>
                <a:latin typeface="Arial" charset="0"/>
                <a:cs typeface="Arial" charset="0"/>
              </a:defRPr>
            </a:lvl6pPr>
            <a:lvl7pPr marL="2971800" indent="-228600" eaLnBrk="0" fontAlgn="base" hangingPunct="0">
              <a:spcBef>
                <a:spcPct val="0"/>
              </a:spcBef>
              <a:spcAft>
                <a:spcPct val="0"/>
              </a:spcAft>
              <a:defRPr sz="3600">
                <a:solidFill>
                  <a:srgbClr val="000000"/>
                </a:solidFill>
                <a:latin typeface="Arial" charset="0"/>
                <a:cs typeface="Arial" charset="0"/>
              </a:defRPr>
            </a:lvl7pPr>
            <a:lvl8pPr marL="3429000" indent="-228600" eaLnBrk="0" fontAlgn="base" hangingPunct="0">
              <a:spcBef>
                <a:spcPct val="0"/>
              </a:spcBef>
              <a:spcAft>
                <a:spcPct val="0"/>
              </a:spcAft>
              <a:defRPr sz="3600">
                <a:solidFill>
                  <a:srgbClr val="000000"/>
                </a:solidFill>
                <a:latin typeface="Arial" charset="0"/>
                <a:cs typeface="Arial" charset="0"/>
              </a:defRPr>
            </a:lvl8pPr>
            <a:lvl9pPr marL="3886200" indent="-228600" eaLnBrk="0" fontAlgn="base" hangingPunct="0">
              <a:spcBef>
                <a:spcPct val="0"/>
              </a:spcBef>
              <a:spcAft>
                <a:spcPct val="0"/>
              </a:spcAft>
              <a:defRPr sz="3600">
                <a:solidFill>
                  <a:srgbClr val="000000"/>
                </a:solidFill>
                <a:latin typeface="Arial" charset="0"/>
                <a:cs typeface="Arial" charset="0"/>
              </a:defRPr>
            </a:lvl9pPr>
          </a:lstStyle>
          <a:p>
            <a:pPr algn="ctr" eaLnBrk="1" hangingPunct="1">
              <a:defRPr/>
            </a:pPr>
            <a:r>
              <a:rPr lang="en-US" altLang="en-US" sz="2800" smtClean="0">
                <a:solidFill>
                  <a:schemeClr val="tx2"/>
                </a:solidFill>
                <a:ea typeface="+mn-ea"/>
              </a:rPr>
              <a:t>  </a:t>
            </a:r>
          </a:p>
        </p:txBody>
      </p:sp>
      <p:sp>
        <p:nvSpPr>
          <p:cNvPr id="1029" name="Line 13"/>
          <p:cNvSpPr>
            <a:spLocks noChangeShapeType="1"/>
          </p:cNvSpPr>
          <p:nvPr userDrawn="1"/>
        </p:nvSpPr>
        <p:spPr bwMode="auto">
          <a:xfrm>
            <a:off x="1397000" y="1162050"/>
            <a:ext cx="871220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nchor="b" anchorCtr="1"/>
          <a:lstStyle/>
          <a:p>
            <a:endParaRPr lang="en-US" sz="3600"/>
          </a:p>
        </p:txBody>
      </p:sp>
      <p:pic>
        <p:nvPicPr>
          <p:cNvPr id="1031" name="Picture 18" descr="asccc_logo"/>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6934200" y="19845"/>
            <a:ext cx="52578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3" name="Slide Number Placeholder 2"/>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48C9E7-556F-41C3-9D28-10A9D8159D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12" r:id="rId1"/>
    <p:sldLayoutId id="2147484002" r:id="rId2"/>
    <p:sldLayoutId id="2147484003" r:id="rId3"/>
    <p:sldLayoutId id="2147484028" r:id="rId4"/>
    <p:sldLayoutId id="2147484026" r:id="rId5"/>
    <p:sldLayoutId id="2147484027" r:id="rId6"/>
    <p:sldLayoutId id="2147484013" r:id="rId7"/>
    <p:sldLayoutId id="2147484004" r:id="rId8"/>
    <p:sldLayoutId id="2147484005" r:id="rId9"/>
    <p:sldLayoutId id="2147484006" r:id="rId10"/>
    <p:sldLayoutId id="2147484007" r:id="rId11"/>
    <p:sldLayoutId id="2147484008" r:id="rId12"/>
    <p:sldLayoutId id="2147484009" r:id="rId13"/>
    <p:sldLayoutId id="2147484010" r:id="rId14"/>
    <p:sldLayoutId id="2147484011" r:id="rId15"/>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latin typeface="+mj-lt"/>
          <a:ea typeface="ＭＳ Ｐゴシック" charset="0"/>
          <a:cs typeface="+mj-cs"/>
        </a:defRPr>
      </a:lvl1pPr>
      <a:lvl2pPr algn="l" rtl="0" eaLnBrk="0" fontAlgn="base" hangingPunct="0">
        <a:spcBef>
          <a:spcPct val="0"/>
        </a:spcBef>
        <a:spcAft>
          <a:spcPct val="0"/>
        </a:spcAft>
        <a:defRPr sz="2800" b="1">
          <a:solidFill>
            <a:schemeClr val="bg1"/>
          </a:solidFill>
          <a:latin typeface="Arial" charset="0"/>
          <a:ea typeface="ＭＳ Ｐゴシック" charset="0"/>
          <a:cs typeface="Arial" charset="0"/>
        </a:defRPr>
      </a:lvl2pPr>
      <a:lvl3pPr algn="l" rtl="0" eaLnBrk="0" fontAlgn="base" hangingPunct="0">
        <a:spcBef>
          <a:spcPct val="0"/>
        </a:spcBef>
        <a:spcAft>
          <a:spcPct val="0"/>
        </a:spcAft>
        <a:defRPr sz="2800" b="1">
          <a:solidFill>
            <a:schemeClr val="bg1"/>
          </a:solidFill>
          <a:latin typeface="Arial" charset="0"/>
          <a:ea typeface="ＭＳ Ｐゴシック" charset="0"/>
          <a:cs typeface="Arial" charset="0"/>
        </a:defRPr>
      </a:lvl3pPr>
      <a:lvl4pPr algn="l" rtl="0" eaLnBrk="0" fontAlgn="base" hangingPunct="0">
        <a:spcBef>
          <a:spcPct val="0"/>
        </a:spcBef>
        <a:spcAft>
          <a:spcPct val="0"/>
        </a:spcAft>
        <a:defRPr sz="2800" b="1">
          <a:solidFill>
            <a:schemeClr val="bg1"/>
          </a:solidFill>
          <a:latin typeface="Arial" charset="0"/>
          <a:ea typeface="ＭＳ Ｐゴシック" charset="0"/>
          <a:cs typeface="Arial" charset="0"/>
        </a:defRPr>
      </a:lvl4pPr>
      <a:lvl5pPr algn="l" rtl="0" eaLnBrk="0" fontAlgn="base" hangingPunct="0">
        <a:spcBef>
          <a:spcPct val="0"/>
        </a:spcBef>
        <a:spcAft>
          <a:spcPct val="0"/>
        </a:spcAft>
        <a:defRPr sz="2800" b="1">
          <a:solidFill>
            <a:schemeClr val="bg1"/>
          </a:solidFill>
          <a:latin typeface="Arial" charset="0"/>
          <a:ea typeface="ＭＳ Ｐゴシック" charset="0"/>
          <a:cs typeface="Arial" charset="0"/>
        </a:defRPr>
      </a:lvl5pPr>
      <a:lvl6pPr marL="457200" algn="l" rtl="0" fontAlgn="base">
        <a:spcBef>
          <a:spcPct val="0"/>
        </a:spcBef>
        <a:spcAft>
          <a:spcPct val="0"/>
        </a:spcAft>
        <a:defRPr sz="2800" b="1">
          <a:solidFill>
            <a:schemeClr val="bg1"/>
          </a:solidFill>
          <a:latin typeface="Arial" charset="0"/>
          <a:ea typeface="Arial" charset="0"/>
          <a:cs typeface="Arial" charset="0"/>
        </a:defRPr>
      </a:lvl6pPr>
      <a:lvl7pPr marL="914400" algn="l" rtl="0" fontAlgn="base">
        <a:spcBef>
          <a:spcPct val="0"/>
        </a:spcBef>
        <a:spcAft>
          <a:spcPct val="0"/>
        </a:spcAft>
        <a:defRPr sz="2800" b="1">
          <a:solidFill>
            <a:schemeClr val="bg1"/>
          </a:solidFill>
          <a:latin typeface="Arial" charset="0"/>
          <a:ea typeface="Arial" charset="0"/>
          <a:cs typeface="Arial" charset="0"/>
        </a:defRPr>
      </a:lvl7pPr>
      <a:lvl8pPr marL="1371600" algn="l" rtl="0" fontAlgn="base">
        <a:spcBef>
          <a:spcPct val="0"/>
        </a:spcBef>
        <a:spcAft>
          <a:spcPct val="0"/>
        </a:spcAft>
        <a:defRPr sz="2800" b="1">
          <a:solidFill>
            <a:schemeClr val="bg1"/>
          </a:solidFill>
          <a:latin typeface="Arial" charset="0"/>
          <a:ea typeface="Arial" charset="0"/>
          <a:cs typeface="Arial" charset="0"/>
        </a:defRPr>
      </a:lvl8pPr>
      <a:lvl9pPr marL="1828800" algn="l" rtl="0" fontAlgn="base">
        <a:spcBef>
          <a:spcPct val="0"/>
        </a:spcBef>
        <a:spcAft>
          <a:spcPct val="0"/>
        </a:spcAft>
        <a:defRPr sz="2800" b="1">
          <a:solidFill>
            <a:schemeClr val="bg1"/>
          </a:solidFill>
          <a:latin typeface="Arial" charset="0"/>
          <a:ea typeface="Arial"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defRPr sz="2800">
          <a:solidFill>
            <a:srgbClr val="000000"/>
          </a:solidFill>
          <a:latin typeface="+mn-lt"/>
          <a:ea typeface="ＭＳ Ｐゴシック" charset="0"/>
          <a:cs typeface="+mn-cs"/>
        </a:defRPr>
      </a:lvl1pPr>
      <a:lvl2pPr marL="742950" indent="-285750" algn="l" rtl="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mn-lt"/>
          <a:ea typeface="+mn-ea"/>
          <a:cs typeface="+mn-cs"/>
        </a:defRPr>
      </a:lvl2pPr>
      <a:lvl3pPr marL="1143000" indent="-228600" algn="l" rtl="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mn-lt"/>
          <a:ea typeface="+mn-ea"/>
          <a:cs typeface="+mn-cs"/>
        </a:defRPr>
      </a:lvl3pPr>
      <a:lvl4pPr marL="1600200" indent="-228600" algn="l" rtl="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mn-lt"/>
          <a:ea typeface="+mn-ea"/>
          <a:cs typeface="+mn-cs"/>
        </a:defRPr>
      </a:lvl4pPr>
      <a:lvl5pPr marL="2057400" indent="-228600" algn="l" rtl="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mn-lt"/>
          <a:ea typeface="+mn-ea"/>
          <a:cs typeface="+mn-cs"/>
        </a:defRPr>
      </a:lvl5pPr>
      <a:lvl6pPr marL="2514600" indent="-228600" algn="l" rtl="0" fontAlgn="base">
        <a:spcBef>
          <a:spcPct val="20000"/>
        </a:spcBef>
        <a:spcAft>
          <a:spcPct val="0"/>
        </a:spcAft>
        <a:buClr>
          <a:srgbClr val="000000"/>
        </a:buClr>
        <a:buFont typeface="Wingdings" charset="2"/>
        <a:buChar char="§"/>
        <a:defRPr sz="2800">
          <a:solidFill>
            <a:srgbClr val="000000"/>
          </a:solidFill>
          <a:latin typeface="+mn-lt"/>
          <a:ea typeface="+mn-ea"/>
          <a:cs typeface="+mn-cs"/>
        </a:defRPr>
      </a:lvl6pPr>
      <a:lvl7pPr marL="2971800" indent="-228600" algn="l" rtl="0" fontAlgn="base">
        <a:spcBef>
          <a:spcPct val="20000"/>
        </a:spcBef>
        <a:spcAft>
          <a:spcPct val="0"/>
        </a:spcAft>
        <a:buClr>
          <a:srgbClr val="000000"/>
        </a:buClr>
        <a:buFont typeface="Wingdings" charset="2"/>
        <a:buChar char="§"/>
        <a:defRPr sz="2800">
          <a:solidFill>
            <a:srgbClr val="000000"/>
          </a:solidFill>
          <a:latin typeface="+mn-lt"/>
          <a:ea typeface="+mn-ea"/>
          <a:cs typeface="+mn-cs"/>
        </a:defRPr>
      </a:lvl7pPr>
      <a:lvl8pPr marL="3429000" indent="-228600" algn="l" rtl="0" fontAlgn="base">
        <a:spcBef>
          <a:spcPct val="20000"/>
        </a:spcBef>
        <a:spcAft>
          <a:spcPct val="0"/>
        </a:spcAft>
        <a:buClr>
          <a:srgbClr val="000000"/>
        </a:buClr>
        <a:buFont typeface="Wingdings" charset="2"/>
        <a:buChar char="§"/>
        <a:defRPr sz="2800">
          <a:solidFill>
            <a:srgbClr val="000000"/>
          </a:solidFill>
          <a:latin typeface="+mn-lt"/>
          <a:ea typeface="+mn-ea"/>
          <a:cs typeface="+mn-cs"/>
        </a:defRPr>
      </a:lvl8pPr>
      <a:lvl9pPr marL="3886200" indent="-228600" algn="l" rtl="0" fontAlgn="base">
        <a:spcBef>
          <a:spcPct val="20000"/>
        </a:spcBef>
        <a:spcAft>
          <a:spcPct val="0"/>
        </a:spcAft>
        <a:buClr>
          <a:srgbClr val="000000"/>
        </a:buClr>
        <a:buFont typeface="Wingdings" charset="2"/>
        <a:buChar char="§"/>
        <a:defRPr sz="28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7367A5-9A12-4068-98E8-9B748890559C}" type="datetimeFigureOut">
              <a:rPr lang="en-US" smtClean="0"/>
              <a:t>4/10/2019</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2274E7-F10D-4E3F-8F70-3B3864777695}" type="slidenum">
              <a:rPr lang="en-US" smtClean="0"/>
              <a:t>‹#›</a:t>
            </a:fld>
            <a:endParaRPr lang="en-US"/>
          </a:p>
        </p:txBody>
      </p:sp>
    </p:spTree>
    <p:extLst>
      <p:ext uri="{BB962C8B-B14F-4D97-AF65-F5344CB8AC3E}">
        <p14:creationId xmlns:p14="http://schemas.microsoft.com/office/powerpoint/2010/main" val="3040372775"/>
      </p:ext>
    </p:extLst>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April 10, 2019</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BB48C9E7-556F-41C3-9D28-10A9D8159DA7}" type="slidenum">
              <a:rPr lang="en-US" smtClean="0"/>
              <a:t>‹#›</a:t>
            </a:fld>
            <a:endParaRPr lang="en-US"/>
          </a:p>
        </p:txBody>
      </p:sp>
    </p:spTree>
    <p:extLst>
      <p:ext uri="{BB962C8B-B14F-4D97-AF65-F5344CB8AC3E}">
        <p14:creationId xmlns:p14="http://schemas.microsoft.com/office/powerpoint/2010/main" val="4043664113"/>
      </p:ext>
    </p:extLst>
  </p:cSld>
  <p:clrMap bg1="lt1" tx1="dk1" bg2="lt2" tx2="dk2" accent1="accent1" accent2="accent2" accent3="accent3" accent4="accent4" accent5="accent5" accent6="accent6" hlink="hlink" folHlink="folHlink"/>
  <p:sldLayoutIdLst>
    <p:sldLayoutId id="2147484030" r:id="rId1"/>
    <p:sldLayoutId id="2147484031" r:id="rId2"/>
    <p:sldLayoutId id="2147484032" r:id="rId3"/>
    <p:sldLayoutId id="2147484033" r:id="rId4"/>
    <p:sldLayoutId id="2147484034" r:id="rId5"/>
    <p:sldLayoutId id="2147484035" r:id="rId6"/>
    <p:sldLayoutId id="2147484036" r:id="rId7"/>
    <p:sldLayoutId id="2147484037" r:id="rId8"/>
    <p:sldLayoutId id="2147484038" r:id="rId9"/>
    <p:sldLayoutId id="2147484039" r:id="rId10"/>
    <p:sldLayoutId id="2147484040"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2.xml"/><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3.xml"/><Relationship Id="rId1" Type="http://schemas.openxmlformats.org/officeDocument/2006/relationships/slideLayout" Target="../slideLayouts/slideLayout28.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4.xml"/><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5.xml"/><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6.xml"/><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7.xm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8.xml"/></Relationships>
</file>

<file path=ppt/slides/_rels/slide3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8.xml"/><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9.xml"/><Relationship Id="rId1" Type="http://schemas.openxmlformats.org/officeDocument/2006/relationships/slideLayout" Target="../slideLayouts/slideLayout28.xml"/></Relationships>
</file>

<file path=ppt/slides/_rels/slide3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0.xml"/><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1.xml"/><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2.xml"/><Relationship Id="rId1" Type="http://schemas.openxmlformats.org/officeDocument/2006/relationships/slideLayout" Target="../slideLayouts/slideLayout28.xml"/></Relationships>
</file>

<file path=ppt/slides/_rels/slide3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3.xml"/><Relationship Id="rId1" Type="http://schemas.openxmlformats.org/officeDocument/2006/relationships/slideLayout" Target="../slideLayouts/slideLayout28.xml"/></Relationships>
</file>

<file path=ppt/slides/_rels/slide3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4.xml"/><Relationship Id="rId1" Type="http://schemas.openxmlformats.org/officeDocument/2006/relationships/slideLayout" Target="../slideLayouts/slideLayout28.xml"/></Relationships>
</file>

<file path=ppt/slides/_rels/slide3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5.xml"/><Relationship Id="rId1" Type="http://schemas.openxmlformats.org/officeDocument/2006/relationships/slideLayout" Target="../slideLayouts/slideLayout28.xml"/></Relationships>
</file>

<file path=ppt/slides/_rels/slide3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6.xml"/><Relationship Id="rId1" Type="http://schemas.openxmlformats.org/officeDocument/2006/relationships/slideLayout" Target="../slideLayouts/slideLayout2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4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7.xml"/><Relationship Id="rId1" Type="http://schemas.openxmlformats.org/officeDocument/2006/relationships/slideLayout" Target="../slideLayouts/slideLayout28.xml"/></Relationships>
</file>

<file path=ppt/slides/_rels/slide4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8.xml"/></Relationships>
</file>

<file path=ppt/slides/_rels/slide4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8.xml"/><Relationship Id="rId1" Type="http://schemas.openxmlformats.org/officeDocument/2006/relationships/slideLayout" Target="../slideLayouts/slideLayout28.xml"/></Relationships>
</file>

<file path=ppt/slides/_rels/slide4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8.xml"/></Relationships>
</file>

<file path=ppt/slides/_rels/slide4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asccc.org/content/transforming-culture-working-together-benefit-students" TargetMode="Externa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algn="ctr" eaLnBrk="1" hangingPunct="1"/>
            <a:r>
              <a:rPr lang="en-US" altLang="en-US" sz="3200" dirty="0">
                <a:solidFill>
                  <a:srgbClr val="002060"/>
                </a:solidFill>
                <a:ea typeface="ＭＳ Ｐゴシック" panose="020B0600070205080204" pitchFamily="34" charset="-128"/>
              </a:rPr>
              <a:t/>
            </a:r>
            <a:br>
              <a:rPr lang="en-US" altLang="en-US" sz="3200" dirty="0">
                <a:solidFill>
                  <a:srgbClr val="002060"/>
                </a:solidFill>
                <a:ea typeface="ＭＳ Ｐゴシック" panose="020B0600070205080204" pitchFamily="34" charset="-128"/>
              </a:rPr>
            </a:br>
            <a:r>
              <a:rPr lang="en-US" altLang="en-US" sz="3600" b="1" dirty="0">
                <a:solidFill>
                  <a:schemeClr val="tx1"/>
                </a:solidFill>
                <a:ea typeface="ＭＳ Ｐゴシック" panose="020B0600070205080204" pitchFamily="34" charset="-128"/>
              </a:rPr>
              <a:t>How to Bond with </a:t>
            </a:r>
            <a:r>
              <a:rPr lang="en-US" altLang="en-US" sz="3600" b="1" dirty="0" smtClean="0">
                <a:solidFill>
                  <a:schemeClr val="tx1"/>
                </a:solidFill>
                <a:ea typeface="ＭＳ Ｐゴシック" panose="020B0600070205080204" pitchFamily="34" charset="-128"/>
              </a:rPr>
              <a:t>Colleagues</a:t>
            </a:r>
            <a:endParaRPr lang="en-US" altLang="en-US" sz="2400" b="1" i="1" dirty="0">
              <a:solidFill>
                <a:schemeClr val="tx1"/>
              </a:solidFill>
              <a:ea typeface="ＭＳ Ｐゴシック" panose="020B0600070205080204" pitchFamily="34" charset="-128"/>
            </a:endParaRPr>
          </a:p>
        </p:txBody>
      </p:sp>
      <p:sp>
        <p:nvSpPr>
          <p:cNvPr id="5" name="Subtitle 4"/>
          <p:cNvSpPr>
            <a:spLocks noGrp="1"/>
          </p:cNvSpPr>
          <p:nvPr>
            <p:ph type="subTitle" idx="1"/>
          </p:nvPr>
        </p:nvSpPr>
        <p:spPr/>
        <p:txBody>
          <a:bodyPr>
            <a:normAutofit lnSpcReduction="10000"/>
          </a:bodyPr>
          <a:lstStyle/>
          <a:p>
            <a:r>
              <a:rPr lang="en-US" i="1" dirty="0"/>
              <a:t>Presenters: </a:t>
            </a:r>
          </a:p>
          <a:p>
            <a:r>
              <a:rPr lang="en-US" i="1" dirty="0"/>
              <a:t>Rebecca Eikey, ASCCC Area C Representative</a:t>
            </a:r>
          </a:p>
          <a:p>
            <a:r>
              <a:rPr lang="en-US" i="1" dirty="0"/>
              <a:t>Robert L. Stewart Jr., Los Angeles Southwest College</a:t>
            </a:r>
          </a:p>
          <a:p>
            <a:r>
              <a:rPr lang="en-US" i="1" dirty="0"/>
              <a:t>LaTonya Parker, ASCCC South Representative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3623" y="474267"/>
            <a:ext cx="8848933" cy="204661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dirty="0" smtClean="0">
                <a:solidFill>
                  <a:schemeClr val="tx1"/>
                </a:solidFill>
                <a:ea typeface="ＭＳ Ｐゴシック" panose="020B0600070205080204" pitchFamily="34" charset="-128"/>
              </a:rPr>
              <a:t>AB1725:  Redefining Our System</a:t>
            </a:r>
          </a:p>
        </p:txBody>
      </p:sp>
      <p:sp>
        <p:nvSpPr>
          <p:cNvPr id="19459" name="Rectangle 3"/>
          <p:cNvSpPr>
            <a:spLocks noGrp="1" noChangeArrowheads="1"/>
          </p:cNvSpPr>
          <p:nvPr>
            <p:ph idx="1"/>
          </p:nvPr>
        </p:nvSpPr>
        <p:spPr/>
        <p:txBody>
          <a:bodyPr/>
          <a:lstStyle/>
          <a:p>
            <a:pPr eaLnBrk="1" hangingPunct="1">
              <a:buFont typeface="Wingdings" panose="05000000000000000000" pitchFamily="2" charset="2"/>
              <a:buChar char="§"/>
            </a:pPr>
            <a:r>
              <a:rPr lang="en-US" altLang="en-US" b="1" dirty="0" smtClean="0">
                <a:solidFill>
                  <a:schemeClr val="accent1"/>
                </a:solidFill>
                <a:ea typeface="ＭＳ Ｐゴシック" panose="020B0600070205080204" pitchFamily="34" charset="-128"/>
                <a:cs typeface="Times New Roman" panose="02020603050405020304" pitchFamily="18" charset="0"/>
              </a:rPr>
              <a:t>What was the intent of AB 1725?</a:t>
            </a:r>
          </a:p>
          <a:p>
            <a:pPr lvl="1" eaLnBrk="1" hangingPunct="1">
              <a:spcBef>
                <a:spcPct val="10000"/>
              </a:spcBef>
              <a:spcAft>
                <a:spcPct val="50000"/>
              </a:spcAft>
              <a:buFont typeface="Wingdings" panose="05000000000000000000" pitchFamily="2" charset="2"/>
              <a:buChar char="§"/>
            </a:pPr>
            <a:r>
              <a:rPr lang="en-US" altLang="en-US" dirty="0" smtClean="0">
                <a:ea typeface="ＭＳ Ｐゴシック" panose="020B0600070205080204" pitchFamily="34" charset="-128"/>
              </a:rPr>
              <a:t>Enhance community college image</a:t>
            </a:r>
          </a:p>
          <a:p>
            <a:pPr lvl="1" eaLnBrk="1" hangingPunct="1">
              <a:spcBef>
                <a:spcPct val="10000"/>
              </a:spcBef>
              <a:spcAft>
                <a:spcPct val="50000"/>
              </a:spcAft>
              <a:buFont typeface="Wingdings" panose="05000000000000000000" pitchFamily="2" charset="2"/>
              <a:buChar char="§"/>
            </a:pPr>
            <a:r>
              <a:rPr lang="en-US" altLang="en-US" dirty="0" smtClean="0">
                <a:ea typeface="ＭＳ Ｐゴシック" panose="020B0600070205080204" pitchFamily="34" charset="-128"/>
              </a:rPr>
              <a:t>Increase support for more money</a:t>
            </a:r>
          </a:p>
          <a:p>
            <a:pPr lvl="1" eaLnBrk="1" hangingPunct="1">
              <a:spcBef>
                <a:spcPct val="10000"/>
              </a:spcBef>
              <a:spcAft>
                <a:spcPct val="50000"/>
              </a:spcAft>
              <a:buFont typeface="Wingdings" panose="05000000000000000000" pitchFamily="2" charset="2"/>
              <a:buChar char="§"/>
            </a:pPr>
            <a:r>
              <a:rPr lang="en-US" altLang="en-US" dirty="0" smtClean="0">
                <a:ea typeface="ＭＳ Ｐゴシック" panose="020B0600070205080204" pitchFamily="34" charset="-128"/>
              </a:rPr>
              <a:t>Move from K-12 to higher education</a:t>
            </a:r>
          </a:p>
          <a:p>
            <a:pPr lvl="1" eaLnBrk="1" hangingPunct="1">
              <a:spcBef>
                <a:spcPct val="10000"/>
              </a:spcBef>
              <a:spcAft>
                <a:spcPct val="50000"/>
              </a:spcAft>
              <a:buFont typeface="Wingdings" panose="05000000000000000000" pitchFamily="2" charset="2"/>
              <a:buChar char="§"/>
            </a:pPr>
            <a:r>
              <a:rPr lang="en-US" altLang="en-US" dirty="0" smtClean="0">
                <a:ea typeface="ＭＳ Ｐゴシック" panose="020B0600070205080204" pitchFamily="34" charset="-128"/>
              </a:rPr>
              <a:t>Develop more unified system</a:t>
            </a:r>
          </a:p>
          <a:p>
            <a:pPr lvl="1" eaLnBrk="1" hangingPunct="1">
              <a:spcBef>
                <a:spcPct val="10000"/>
              </a:spcBef>
              <a:buFont typeface="Wingdings" panose="05000000000000000000" pitchFamily="2" charset="2"/>
              <a:buChar char="§"/>
            </a:pPr>
            <a:r>
              <a:rPr lang="en-US" altLang="en-US" dirty="0" smtClean="0">
                <a:ea typeface="ＭＳ Ｐゴシック" panose="020B0600070205080204" pitchFamily="34" charset="-128"/>
              </a:rPr>
              <a:t>Institutional renewal</a:t>
            </a:r>
          </a:p>
          <a:p>
            <a:pPr eaLnBrk="1" hangingPunct="1"/>
            <a:endParaRPr lang="en-US" altLang="en-US" sz="2600" dirty="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pPr eaLnBrk="1" hangingPunct="1"/>
            <a:r>
              <a:rPr lang="en-US" altLang="en-US" dirty="0" smtClean="0">
                <a:solidFill>
                  <a:schemeClr val="tx1"/>
                </a:solidFill>
                <a:ea typeface="ＭＳ Ｐゴシック" panose="020B0600070205080204" pitchFamily="34" charset="-128"/>
              </a:rPr>
              <a:t>Governance in the California Community Colleges</a:t>
            </a:r>
          </a:p>
        </p:txBody>
      </p:sp>
      <p:sp>
        <p:nvSpPr>
          <p:cNvPr id="22531" name="Rectangle 3"/>
          <p:cNvSpPr>
            <a:spLocks noGrp="1" noChangeArrowheads="1"/>
          </p:cNvSpPr>
          <p:nvPr>
            <p:ph idx="1"/>
          </p:nvPr>
        </p:nvSpPr>
        <p:spPr/>
        <p:txBody>
          <a:bodyPr/>
          <a:lstStyle/>
          <a:p>
            <a:pPr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cs typeface="Times New Roman" panose="02020603050405020304" pitchFamily="18" charset="0"/>
              </a:rPr>
              <a:t>What is participatory governance?	</a:t>
            </a:r>
          </a:p>
          <a:p>
            <a:pPr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cs typeface="Times New Roman" panose="02020603050405020304" pitchFamily="18" charset="0"/>
              </a:rPr>
              <a:t>What is shared governance?</a:t>
            </a:r>
          </a:p>
          <a:p>
            <a:pPr eaLnBrk="1" hangingPunct="1">
              <a:lnSpc>
                <a:spcPct val="90000"/>
              </a:lnSpc>
              <a:spcBef>
                <a:spcPct val="10000"/>
              </a:spcBef>
              <a:spcAft>
                <a:spcPct val="50000"/>
              </a:spcAft>
              <a:buClrTx/>
              <a:buFont typeface="Wingdings" panose="05000000000000000000" pitchFamily="2" charset="2"/>
              <a:buChar char="§"/>
            </a:pPr>
            <a:r>
              <a:rPr lang="en-US" altLang="en-US" dirty="0" smtClean="0">
                <a:ea typeface="ＭＳ Ｐゴシック" panose="020B0600070205080204" pitchFamily="34" charset="-128"/>
                <a:cs typeface="Times New Roman" panose="02020603050405020304" pitchFamily="18" charset="0"/>
              </a:rPr>
              <a:t>What is the difference?</a:t>
            </a:r>
          </a:p>
          <a:p>
            <a:pPr eaLnBrk="1" hangingPunct="1">
              <a:lnSpc>
                <a:spcPct val="90000"/>
              </a:lnSpc>
            </a:pPr>
            <a:endParaRPr lang="en-US" altLang="en-US" dirty="0" smtClean="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dirty="0" smtClean="0">
                <a:solidFill>
                  <a:schemeClr val="tx1"/>
                </a:solidFill>
                <a:ea typeface="ＭＳ Ｐゴシック" panose="020B0600070205080204" pitchFamily="34" charset="-128"/>
              </a:rPr>
              <a:t>Participatory Governance</a:t>
            </a:r>
          </a:p>
        </p:txBody>
      </p:sp>
      <p:sp>
        <p:nvSpPr>
          <p:cNvPr id="24579" name="Rectangle 3"/>
          <p:cNvSpPr>
            <a:spLocks noGrp="1" noChangeArrowheads="1"/>
          </p:cNvSpPr>
          <p:nvPr>
            <p:ph idx="1"/>
          </p:nvPr>
        </p:nvSpPr>
        <p:spPr/>
        <p:txBody>
          <a:bodyPr/>
          <a:lstStyle/>
          <a:p>
            <a:pPr eaLnBrk="1" hangingPunct="1">
              <a:lnSpc>
                <a:spcPct val="80000"/>
              </a:lnSpc>
              <a:buFont typeface="Wingdings" panose="05000000000000000000" pitchFamily="2" charset="2"/>
              <a:buChar char="§"/>
            </a:pPr>
            <a:r>
              <a:rPr lang="ja-JP" altLang="en-US" dirty="0">
                <a:ea typeface="ＭＳ Ｐゴシック" panose="020B0600070205080204" pitchFamily="34" charset="-128"/>
              </a:rPr>
              <a:t>“</a:t>
            </a:r>
            <a:r>
              <a:rPr lang="en-US" altLang="ja-JP" dirty="0">
                <a:ea typeface="ＭＳ Ｐゴシック" panose="020B0600070205080204" pitchFamily="34" charset="-128"/>
              </a:rPr>
              <a:t> … not a simple process to implement – goodwill, thoughtful people, a willingness to take risks and the ability to admit problems exist – can go far toward establishing a positive environment… </a:t>
            </a:r>
          </a:p>
          <a:p>
            <a:pPr eaLnBrk="1" hangingPunct="1">
              <a:lnSpc>
                <a:spcPct val="80000"/>
              </a:lnSpc>
              <a:buFont typeface="Wingdings" panose="05000000000000000000" pitchFamily="2" charset="2"/>
              <a:buChar char="§"/>
            </a:pPr>
            <a:endParaRPr lang="en-US" altLang="en-US" dirty="0">
              <a:ea typeface="ＭＳ Ｐゴシック" panose="020B0600070205080204" pitchFamily="34" charset="-128"/>
            </a:endParaRPr>
          </a:p>
          <a:p>
            <a:pPr eaLnBrk="1" hangingPunct="1">
              <a:lnSpc>
                <a:spcPct val="80000"/>
              </a:lnSpc>
              <a:buFont typeface="Wingdings" panose="05000000000000000000" pitchFamily="2" charset="2"/>
              <a:buChar char="§"/>
            </a:pPr>
            <a:r>
              <a:rPr lang="en-US" altLang="en-US" dirty="0">
                <a:ea typeface="ＭＳ Ｐゴシック" panose="020B0600070205080204" pitchFamily="34" charset="-128"/>
              </a:rPr>
              <a:t>	The central objective should be creation of a climate where energy is devoted to solving crucial educational tasks and not to turf battles over governance.</a:t>
            </a:r>
            <a:r>
              <a:rPr lang="ja-JP" altLang="en-US" dirty="0">
                <a:ea typeface="ＭＳ Ｐゴシック" panose="020B0600070205080204" pitchFamily="34" charset="-128"/>
              </a:rPr>
              <a:t>”</a:t>
            </a:r>
            <a:r>
              <a:rPr lang="en-US" altLang="ja-JP" dirty="0">
                <a:ea typeface="ＭＳ Ｐゴシック" panose="020B0600070205080204" pitchFamily="34" charset="-128"/>
              </a:rPr>
              <a:t> </a:t>
            </a:r>
          </a:p>
          <a:p>
            <a:pPr eaLnBrk="1" hangingPunct="1">
              <a:lnSpc>
                <a:spcPct val="80000"/>
              </a:lnSpc>
            </a:pPr>
            <a:endParaRPr lang="en-US" altLang="en-US" dirty="0">
              <a:ea typeface="ＭＳ Ｐゴシック" panose="020B0600070205080204" pitchFamily="34" charset="-128"/>
            </a:endParaRPr>
          </a:p>
          <a:p>
            <a:pPr algn="r" eaLnBrk="1" hangingPunct="1">
              <a:lnSpc>
                <a:spcPct val="80000"/>
              </a:lnSpc>
            </a:pPr>
            <a:r>
              <a:rPr lang="en-US" altLang="en-US" sz="1800" dirty="0">
                <a:ea typeface="ＭＳ Ｐゴシック" panose="020B0600070205080204" pitchFamily="34" charset="-128"/>
              </a:rPr>
              <a:t>CCCT/CEOCCC Policy Paper, December 1989</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eaLnBrk="1" hangingPunct="1"/>
            <a:r>
              <a:rPr lang="en-US" altLang="en-US" dirty="0" smtClean="0">
                <a:solidFill>
                  <a:schemeClr val="tx1"/>
                </a:solidFill>
                <a:ea typeface="ＭＳ Ｐゴシック" panose="020B0600070205080204" pitchFamily="34" charset="-128"/>
              </a:rPr>
              <a:t>Title 5 Terminology:  Effective Participation</a:t>
            </a:r>
          </a:p>
        </p:txBody>
      </p:sp>
      <p:sp>
        <p:nvSpPr>
          <p:cNvPr id="26627" name="Rectangle 3"/>
          <p:cNvSpPr>
            <a:spLocks noGrp="1" noChangeArrowheads="1"/>
          </p:cNvSpPr>
          <p:nvPr>
            <p:ph idx="1"/>
          </p:nvPr>
        </p:nvSpPr>
        <p:spPr/>
        <p:txBody>
          <a:bodyPr/>
          <a:lstStyle/>
          <a:p>
            <a:pPr marL="0" indent="0">
              <a:lnSpc>
                <a:spcPct val="90000"/>
              </a:lnSpc>
              <a:buNone/>
            </a:pPr>
            <a:r>
              <a:rPr lang="en-US" altLang="en-US" dirty="0" smtClean="0">
                <a:ea typeface="ＭＳ Ｐゴシック" panose="020B0600070205080204" pitchFamily="34" charset="-128"/>
              </a:rPr>
              <a:t>Participating effectively in district and college governance is shared involvement in the decision-making process.</a:t>
            </a:r>
          </a:p>
          <a:p>
            <a:pPr marL="0" indent="0">
              <a:lnSpc>
                <a:spcPct val="90000"/>
              </a:lnSpc>
            </a:pPr>
            <a:endParaRPr lang="en-US" altLang="en-US" sz="1400" dirty="0">
              <a:ea typeface="ＭＳ Ｐゴシック" panose="020B0600070205080204" pitchFamily="34" charset="-128"/>
            </a:endParaRPr>
          </a:p>
          <a:p>
            <a:pPr lvl="1" eaLnBrk="1" hangingPunct="1">
              <a:lnSpc>
                <a:spcPct val="90000"/>
              </a:lnSpc>
              <a:spcAft>
                <a:spcPct val="50000"/>
              </a:spcAft>
              <a:buFont typeface="Wingdings" panose="05000000000000000000" pitchFamily="2" charset="2"/>
              <a:buChar char="§"/>
            </a:pPr>
            <a:r>
              <a:rPr lang="en-US" altLang="en-US" dirty="0" smtClean="0"/>
              <a:t>It does not imply total agreement;</a:t>
            </a:r>
          </a:p>
          <a:p>
            <a:pPr lvl="1" eaLnBrk="1" hangingPunct="1">
              <a:lnSpc>
                <a:spcPct val="90000"/>
              </a:lnSpc>
              <a:spcAft>
                <a:spcPct val="50000"/>
              </a:spcAft>
              <a:buFont typeface="Wingdings" panose="05000000000000000000" pitchFamily="2" charset="2"/>
              <a:buChar char="§"/>
            </a:pPr>
            <a:r>
              <a:rPr lang="en-US" altLang="en-US" dirty="0" smtClean="0"/>
              <a:t>The same level of involvement by all is not required; and</a:t>
            </a:r>
          </a:p>
          <a:p>
            <a:pPr lvl="1" eaLnBrk="1" hangingPunct="1">
              <a:lnSpc>
                <a:spcPct val="90000"/>
              </a:lnSpc>
              <a:buFont typeface="Wingdings" panose="05000000000000000000" pitchFamily="2" charset="2"/>
              <a:buChar char="§"/>
            </a:pPr>
            <a:r>
              <a:rPr lang="en-US" altLang="en-US" dirty="0" smtClean="0"/>
              <a:t>Final decisions rest with the board.</a:t>
            </a:r>
          </a:p>
          <a:p>
            <a:pPr marL="0" indent="0">
              <a:lnSpc>
                <a:spcPct val="90000"/>
              </a:lnSpc>
            </a:pPr>
            <a:endParaRPr lang="en-US" altLang="en-US" dirty="0" smtClean="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pPr eaLnBrk="1" hangingPunct="1"/>
            <a:r>
              <a:rPr lang="en-US" altLang="en-US" dirty="0" smtClean="0">
                <a:solidFill>
                  <a:schemeClr val="tx1"/>
                </a:solidFill>
                <a:ea typeface="ＭＳ Ｐゴシック" panose="020B0600070205080204" pitchFamily="34" charset="-128"/>
              </a:rPr>
              <a:t>Benefits and Values of Our Governance System</a:t>
            </a:r>
          </a:p>
        </p:txBody>
      </p:sp>
      <p:sp>
        <p:nvSpPr>
          <p:cNvPr id="28675" name="Rectangle 3"/>
          <p:cNvSpPr>
            <a:spLocks noGrp="1" noChangeArrowheads="1"/>
          </p:cNvSpPr>
          <p:nvPr>
            <p:ph idx="1"/>
          </p:nvPr>
        </p:nvSpPr>
        <p:spPr/>
        <p:txBody>
          <a:bodyPr/>
          <a:lstStyle/>
          <a:p>
            <a:pPr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cs typeface="Times New Roman" panose="02020603050405020304" pitchFamily="18" charset="0"/>
              </a:rPr>
              <a:t>Expertise and analytical skills of many 	</a:t>
            </a:r>
          </a:p>
          <a:p>
            <a:pPr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cs typeface="Times New Roman" panose="02020603050405020304" pitchFamily="18" charset="0"/>
              </a:rPr>
              <a:t>Understanding of objective/decisions</a:t>
            </a:r>
          </a:p>
          <a:p>
            <a:pPr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cs typeface="Times New Roman" panose="02020603050405020304" pitchFamily="18" charset="0"/>
              </a:rPr>
              <a:t>Commitment to implementation</a:t>
            </a:r>
          </a:p>
          <a:p>
            <a:pPr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cs typeface="Times New Roman" panose="02020603050405020304" pitchFamily="18" charset="0"/>
              </a:rPr>
              <a:t>Leadership opportunities</a:t>
            </a:r>
            <a:endParaRPr lang="en-US" altLang="en-US" dirty="0" smtClean="0">
              <a:ea typeface="ＭＳ Ｐゴシック" panose="020B0600070205080204" pitchFamily="34" charset="-128"/>
            </a:endParaRPr>
          </a:p>
          <a:p>
            <a:pPr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cs typeface="Times New Roman" panose="02020603050405020304" pitchFamily="18" charset="0"/>
              </a:rPr>
              <a:t>Promotion of trust and cooperation</a:t>
            </a:r>
          </a:p>
          <a:p>
            <a:pPr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cs typeface="Times New Roman" panose="02020603050405020304" pitchFamily="18" charset="0"/>
              </a:rPr>
              <a:t>Opportunities for conflict resolution </a:t>
            </a:r>
          </a:p>
          <a:p>
            <a:pPr eaLnBrk="1" hangingPunct="1">
              <a:lnSpc>
                <a:spcPct val="90000"/>
              </a:lnSpc>
              <a:spcBef>
                <a:spcPct val="10000"/>
              </a:spcBef>
              <a:buClr>
                <a:srgbClr val="000000"/>
              </a:buClr>
              <a:buFont typeface="Wingdings" panose="05000000000000000000" pitchFamily="2" charset="2"/>
              <a:buChar char="§"/>
            </a:pPr>
            <a:r>
              <a:rPr lang="en-US" altLang="en-US" dirty="0" smtClean="0">
                <a:ea typeface="ＭＳ Ｐゴシック" panose="020B0600070205080204" pitchFamily="34" charset="-128"/>
                <a:cs typeface="Times New Roman" panose="02020603050405020304" pitchFamily="18" charset="0"/>
              </a:rPr>
              <a:t>Less dissent</a:t>
            </a:r>
          </a:p>
          <a:p>
            <a:pPr eaLnBrk="1" hangingPunct="1">
              <a:lnSpc>
                <a:spcPct val="90000"/>
              </a:lnSpc>
            </a:pPr>
            <a:endParaRPr lang="en-US" altLang="en-US" dirty="0" smtClean="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pPr eaLnBrk="1" hangingPunct="1"/>
            <a:r>
              <a:rPr lang="en-US" altLang="en-US" dirty="0" smtClean="0">
                <a:solidFill>
                  <a:schemeClr val="tx1"/>
                </a:solidFill>
                <a:ea typeface="ＭＳ Ｐゴシック" panose="020B0600070205080204" pitchFamily="34" charset="-128"/>
              </a:rPr>
              <a:t>Challenges of Our Governance System</a:t>
            </a:r>
          </a:p>
        </p:txBody>
      </p:sp>
      <p:sp>
        <p:nvSpPr>
          <p:cNvPr id="30723" name="Rectangle 3"/>
          <p:cNvSpPr>
            <a:spLocks noGrp="1" noChangeArrowheads="1"/>
          </p:cNvSpPr>
          <p:nvPr>
            <p:ph idx="1"/>
          </p:nvPr>
        </p:nvSpPr>
        <p:spPr/>
        <p:txBody>
          <a:bodyPr/>
          <a:lstStyle/>
          <a:p>
            <a:pPr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cs typeface="Times New Roman" panose="02020603050405020304" pitchFamily="18" charset="0"/>
              </a:rPr>
              <a:t>Participation by individuals with limited expertise</a:t>
            </a:r>
          </a:p>
          <a:p>
            <a:pPr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cs typeface="Times New Roman" panose="02020603050405020304" pitchFamily="18" charset="0"/>
              </a:rPr>
              <a:t>Time away from other duties</a:t>
            </a:r>
          </a:p>
          <a:p>
            <a:pPr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cs typeface="Times New Roman" panose="02020603050405020304" pitchFamily="18" charset="0"/>
              </a:rPr>
              <a:t>Can require considerable time for decision</a:t>
            </a:r>
          </a:p>
          <a:p>
            <a:pPr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cs typeface="Times New Roman" panose="02020603050405020304" pitchFamily="18" charset="0"/>
              </a:rPr>
              <a:t>Shared accountability </a:t>
            </a:r>
          </a:p>
          <a:p>
            <a:pPr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cs typeface="Times New Roman" panose="02020603050405020304" pitchFamily="18" charset="0"/>
              </a:rPr>
              <a:t>Differing expectations and understanding </a:t>
            </a:r>
          </a:p>
          <a:p>
            <a:pPr eaLnBrk="1" hangingPunct="1">
              <a:lnSpc>
                <a:spcPct val="90000"/>
              </a:lnSpc>
              <a:spcBef>
                <a:spcPct val="10000"/>
              </a:spcBef>
              <a:buClr>
                <a:srgbClr val="000000"/>
              </a:buClr>
              <a:buFont typeface="Wingdings" panose="05000000000000000000" pitchFamily="2" charset="2"/>
              <a:buChar char="§"/>
            </a:pPr>
            <a:r>
              <a:rPr lang="en-US" altLang="en-US" dirty="0" smtClean="0">
                <a:ea typeface="ＭＳ Ｐゴシック" panose="020B0600070205080204" pitchFamily="34" charset="-128"/>
                <a:cs typeface="Times New Roman" panose="02020603050405020304" pitchFamily="18" charset="0"/>
              </a:rPr>
              <a:t>Potential conflict if board/designee rejects recommendation</a:t>
            </a:r>
            <a:endParaRPr lang="en-US" altLang="en-US" dirty="0" smtClean="0">
              <a:ea typeface="ＭＳ Ｐゴシック" panose="020B0600070205080204" pitchFamily="34" charset="-128"/>
            </a:endParaRPr>
          </a:p>
          <a:p>
            <a:pPr eaLnBrk="1" hangingPunct="1">
              <a:lnSpc>
                <a:spcPct val="90000"/>
              </a:lnSpc>
            </a:pPr>
            <a:endParaRPr lang="en-US" altLang="en-US" dirty="0" smtClean="0">
              <a:ea typeface="ＭＳ Ｐゴシック" panose="020B0600070205080204" pitchFamily="34" charset="-128"/>
            </a:endParaRPr>
          </a:p>
          <a:p>
            <a:pPr eaLnBrk="1" hangingPunct="1">
              <a:lnSpc>
                <a:spcPct val="90000"/>
              </a:lnSpc>
            </a:pPr>
            <a:endParaRPr lang="en-US" altLang="en-US" sz="2000" dirty="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dirty="0" smtClean="0">
                <a:solidFill>
                  <a:schemeClr val="tx1"/>
                </a:solidFill>
                <a:ea typeface="ＭＳ Ｐゴシック" panose="020B0600070205080204" pitchFamily="34" charset="-128"/>
              </a:rPr>
              <a:t>The Law—Education Code </a:t>
            </a:r>
          </a:p>
        </p:txBody>
      </p:sp>
      <p:sp>
        <p:nvSpPr>
          <p:cNvPr id="32771" name="Rectangle 3"/>
          <p:cNvSpPr>
            <a:spLocks noGrp="1" noChangeArrowheads="1"/>
          </p:cNvSpPr>
          <p:nvPr>
            <p:ph idx="1"/>
          </p:nvPr>
        </p:nvSpPr>
        <p:spPr/>
        <p:txBody>
          <a:bodyPr/>
          <a:lstStyle/>
          <a:p>
            <a:pPr>
              <a:lnSpc>
                <a:spcPct val="90000"/>
              </a:lnSpc>
              <a:buFont typeface="Wingdings" panose="05000000000000000000" pitchFamily="2" charset="2"/>
              <a:buChar char="§"/>
            </a:pPr>
            <a:r>
              <a:rPr lang="en-US" altLang="en-US" sz="2200" dirty="0">
                <a:ea typeface="ＭＳ Ｐゴシック" panose="020B0600070205080204" pitchFamily="34" charset="-128"/>
              </a:rPr>
              <a:t>Board of Governors shall establish "minimum standards" and local governing boards shall "establish procedures not inconsistent" with those standards to ensure the following:</a:t>
            </a:r>
          </a:p>
          <a:p>
            <a:pPr>
              <a:lnSpc>
                <a:spcPct val="90000"/>
              </a:lnSpc>
              <a:buFont typeface="Wingdings" panose="05000000000000000000" pitchFamily="2" charset="2"/>
              <a:buChar char="§"/>
            </a:pPr>
            <a:endParaRPr lang="en-US" altLang="en-US" sz="2200" dirty="0">
              <a:ea typeface="ＭＳ Ｐゴシック" panose="020B0600070205080204" pitchFamily="34" charset="-128"/>
            </a:endParaRPr>
          </a:p>
          <a:p>
            <a:pPr lvl="1" eaLnBrk="1" hangingPunct="1">
              <a:lnSpc>
                <a:spcPct val="90000"/>
              </a:lnSpc>
              <a:buFont typeface="Wingdings" panose="05000000000000000000" pitchFamily="2" charset="2"/>
              <a:buChar char="§"/>
            </a:pPr>
            <a:r>
              <a:rPr lang="en-US" altLang="en-US" sz="2200" dirty="0"/>
              <a:t>Faculty, staff and students the right to participate effectively in district and college governance</a:t>
            </a:r>
          </a:p>
          <a:p>
            <a:pPr>
              <a:lnSpc>
                <a:spcPct val="90000"/>
              </a:lnSpc>
              <a:buFont typeface="Wingdings" panose="05000000000000000000" pitchFamily="2" charset="2"/>
              <a:buChar char="§"/>
            </a:pPr>
            <a:endParaRPr lang="en-US" altLang="en-US" sz="2200" dirty="0">
              <a:ea typeface="ＭＳ Ｐゴシック" panose="020B0600070205080204" pitchFamily="34" charset="-128"/>
            </a:endParaRPr>
          </a:p>
          <a:p>
            <a:pPr lvl="1" eaLnBrk="1" hangingPunct="1">
              <a:lnSpc>
                <a:spcPct val="90000"/>
              </a:lnSpc>
              <a:buFont typeface="Wingdings" panose="05000000000000000000" pitchFamily="2" charset="2"/>
              <a:buChar char="§"/>
            </a:pPr>
            <a:r>
              <a:rPr lang="en-US" altLang="en-US" sz="2200" dirty="0"/>
              <a:t>The right of academic senates to assume primary responsibility for making recommendations in the areas of curriculum and academic standards. 	</a:t>
            </a:r>
          </a:p>
          <a:p>
            <a:pPr marL="0" indent="0" algn="r">
              <a:lnSpc>
                <a:spcPct val="90000"/>
              </a:lnSpc>
            </a:pPr>
            <a:endParaRPr lang="en-US" altLang="en-US" sz="2200" b="1" dirty="0">
              <a:ea typeface="ＭＳ Ｐゴシック" panose="020B0600070205080204" pitchFamily="34" charset="-128"/>
            </a:endParaRPr>
          </a:p>
          <a:p>
            <a:pPr marL="0" indent="0" algn="r">
              <a:lnSpc>
                <a:spcPct val="90000"/>
              </a:lnSpc>
              <a:buNone/>
            </a:pPr>
            <a:r>
              <a:rPr lang="en-US" altLang="en-US" sz="1800" dirty="0">
                <a:ea typeface="ＭＳ Ｐゴシック" panose="020B0600070205080204" pitchFamily="34" charset="-128"/>
              </a:rPr>
              <a:t>Education Code Sections 70901 and 70902</a:t>
            </a:r>
          </a:p>
          <a:p>
            <a:pPr marL="0" indent="0">
              <a:lnSpc>
                <a:spcPct val="90000"/>
              </a:lnSpc>
            </a:pPr>
            <a:endParaRPr lang="en-US" altLang="en-US" sz="1800" dirty="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dirty="0" smtClean="0">
                <a:solidFill>
                  <a:schemeClr val="tx1"/>
                </a:solidFill>
                <a:ea typeface="ＭＳ Ｐゴシック" panose="020B0600070205080204" pitchFamily="34" charset="-128"/>
              </a:rPr>
              <a:t>Regulation: Academic Senate Role</a:t>
            </a:r>
          </a:p>
        </p:txBody>
      </p:sp>
      <p:sp>
        <p:nvSpPr>
          <p:cNvPr id="34819" name="Rectangle 3"/>
          <p:cNvSpPr>
            <a:spLocks noGrp="1" noChangeArrowheads="1"/>
          </p:cNvSpPr>
          <p:nvPr>
            <p:ph idx="1"/>
          </p:nvPr>
        </p:nvSpPr>
        <p:spPr/>
        <p:txBody>
          <a:bodyPr/>
          <a:lstStyle/>
          <a:p>
            <a:pPr marL="0" indent="0">
              <a:lnSpc>
                <a:spcPct val="80000"/>
              </a:lnSpc>
              <a:buNone/>
            </a:pPr>
            <a:r>
              <a:rPr lang="en-US" altLang="en-US" dirty="0">
                <a:ea typeface="ＭＳ Ｐゴシック" panose="020B0600070205080204" pitchFamily="34" charset="-128"/>
              </a:rPr>
              <a:t>(a) The governing board shall adopt policies for appropriate delegation of authority and responsibility to its academic senate.</a:t>
            </a:r>
          </a:p>
          <a:p>
            <a:pPr marL="609600" indent="-609600">
              <a:lnSpc>
                <a:spcPct val="80000"/>
              </a:lnSpc>
            </a:pPr>
            <a:endParaRPr lang="en-US" altLang="en-US" dirty="0">
              <a:ea typeface="ＭＳ Ｐゴシック" panose="020B0600070205080204" pitchFamily="34" charset="-128"/>
            </a:endParaRPr>
          </a:p>
          <a:p>
            <a:pPr marL="0" indent="0">
              <a:lnSpc>
                <a:spcPct val="80000"/>
              </a:lnSpc>
              <a:buNone/>
            </a:pPr>
            <a:r>
              <a:rPr lang="en-US" altLang="en-US" dirty="0" smtClean="0">
                <a:ea typeface="ＭＳ Ｐゴシック" panose="020B0600070205080204" pitchFamily="34" charset="-128"/>
              </a:rPr>
              <a:t>…</a:t>
            </a:r>
            <a:r>
              <a:rPr lang="en-US" altLang="en-US" dirty="0">
                <a:ea typeface="ＭＳ Ｐゴシック" panose="020B0600070205080204" pitchFamily="34" charset="-128"/>
              </a:rPr>
              <a:t>providing at a minimum the </a:t>
            </a:r>
            <a:r>
              <a:rPr lang="en-US" altLang="en-US" dirty="0" smtClean="0">
                <a:ea typeface="ＭＳ Ｐゴシック" panose="020B0600070205080204" pitchFamily="34" charset="-128"/>
              </a:rPr>
              <a:t>governing board </a:t>
            </a:r>
            <a:r>
              <a:rPr lang="en-US" altLang="en-US" dirty="0">
                <a:ea typeface="ＭＳ Ｐゴシック" panose="020B0600070205080204" pitchFamily="34" charset="-128"/>
              </a:rPr>
              <a:t>or its designees consult collegially with the academic senate when adopting policies and procedures on </a:t>
            </a:r>
            <a:r>
              <a:rPr lang="en-US" altLang="en-US" b="1" dirty="0">
                <a:ea typeface="ＭＳ Ｐゴシック" panose="020B0600070205080204" pitchFamily="34" charset="-128"/>
              </a:rPr>
              <a:t>academic and professional matters</a:t>
            </a:r>
            <a:r>
              <a:rPr lang="en-US" altLang="en-US" dirty="0">
                <a:ea typeface="ＭＳ Ｐゴシック" panose="020B0600070205080204" pitchFamily="34" charset="-128"/>
              </a:rPr>
              <a:t>.</a:t>
            </a:r>
            <a:r>
              <a:rPr lang="en-US" altLang="en-US" b="1" dirty="0">
                <a:ea typeface="ＭＳ Ｐゴシック" panose="020B0600070205080204" pitchFamily="34" charset="-128"/>
              </a:rPr>
              <a:t> </a:t>
            </a:r>
          </a:p>
          <a:p>
            <a:pPr marL="0" indent="0">
              <a:lnSpc>
                <a:spcPct val="80000"/>
              </a:lnSpc>
              <a:buNone/>
            </a:pPr>
            <a:endParaRPr lang="en-US" altLang="en-US" dirty="0">
              <a:ea typeface="ＭＳ Ｐゴシック" panose="020B0600070205080204" pitchFamily="34" charset="-128"/>
            </a:endParaRPr>
          </a:p>
          <a:p>
            <a:pPr marL="0" indent="0" algn="r">
              <a:lnSpc>
                <a:spcPct val="80000"/>
              </a:lnSpc>
              <a:buNone/>
            </a:pPr>
            <a:r>
              <a:rPr lang="en-US" altLang="en-US" sz="1800" dirty="0">
                <a:ea typeface="ＭＳ Ｐゴシック" panose="020B0600070205080204" pitchFamily="34" charset="-128"/>
              </a:rPr>
              <a:t>Title 5 §53203</a:t>
            </a:r>
            <a:r>
              <a:rPr lang="en-US" altLang="en-US" sz="1600" dirty="0">
                <a:ea typeface="ＭＳ Ｐゴシック" panose="020B0600070205080204" pitchFamily="34" charset="-128"/>
              </a:rPr>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dirty="0" smtClean="0">
                <a:solidFill>
                  <a:schemeClr val="tx1"/>
                </a:solidFill>
                <a:ea typeface="ＭＳ Ｐゴシック" panose="020B0600070205080204" pitchFamily="34" charset="-128"/>
              </a:rPr>
              <a:t>Regulation: Academic Senates</a:t>
            </a:r>
          </a:p>
        </p:txBody>
      </p:sp>
      <p:sp>
        <p:nvSpPr>
          <p:cNvPr id="36867" name="Rectangle 3"/>
          <p:cNvSpPr>
            <a:spLocks noGrp="1" noChangeArrowheads="1"/>
          </p:cNvSpPr>
          <p:nvPr>
            <p:ph idx="1"/>
          </p:nvPr>
        </p:nvSpPr>
        <p:spPr/>
        <p:txBody>
          <a:bodyPr/>
          <a:lstStyle/>
          <a:p>
            <a:pPr marL="0" indent="0">
              <a:lnSpc>
                <a:spcPct val="90000"/>
              </a:lnSpc>
              <a:buNone/>
            </a:pPr>
            <a:r>
              <a:rPr lang="en-US" altLang="en-US" dirty="0">
                <a:ea typeface="ＭＳ Ｐゴシック" panose="020B0600070205080204" pitchFamily="34" charset="-128"/>
              </a:rPr>
              <a:t>"Consult collegially" means</a:t>
            </a:r>
          </a:p>
          <a:p>
            <a:pPr marL="609600" indent="-609600">
              <a:lnSpc>
                <a:spcPct val="90000"/>
              </a:lnSpc>
            </a:pPr>
            <a:endParaRPr lang="en-US" altLang="en-US" dirty="0">
              <a:ea typeface="ＭＳ Ｐゴシック" panose="020B0600070205080204" pitchFamily="34" charset="-128"/>
            </a:endParaRPr>
          </a:p>
          <a:p>
            <a:pPr marL="0" indent="0">
              <a:lnSpc>
                <a:spcPct val="90000"/>
              </a:lnSpc>
              <a:buNone/>
            </a:pPr>
            <a:r>
              <a:rPr lang="en-US" altLang="en-US" dirty="0">
                <a:ea typeface="ＭＳ Ｐゴシック" panose="020B0600070205080204" pitchFamily="34" charset="-128"/>
              </a:rPr>
              <a:t>1. Relying primarily upon the advice and judgment of the academic senate; or</a:t>
            </a:r>
          </a:p>
          <a:p>
            <a:pPr marL="609600" indent="-609600">
              <a:lnSpc>
                <a:spcPct val="90000"/>
              </a:lnSpc>
            </a:pPr>
            <a:endParaRPr lang="en-US" altLang="en-US" dirty="0">
              <a:ea typeface="ＭＳ Ｐゴシック" panose="020B0600070205080204" pitchFamily="34" charset="-128"/>
            </a:endParaRPr>
          </a:p>
          <a:p>
            <a:pPr marL="0" indent="0">
              <a:lnSpc>
                <a:spcPct val="90000"/>
              </a:lnSpc>
              <a:buNone/>
            </a:pPr>
            <a:r>
              <a:rPr lang="en-US" altLang="en-US" dirty="0">
                <a:ea typeface="ＭＳ Ｐゴシック" panose="020B0600070205080204" pitchFamily="34" charset="-128"/>
              </a:rPr>
              <a:t>2. Reaching mutual agreement between the governing board/designee and representatives of the academic senate. 	</a:t>
            </a:r>
          </a:p>
          <a:p>
            <a:pPr marL="609600" indent="-609600">
              <a:lnSpc>
                <a:spcPct val="90000"/>
              </a:lnSpc>
            </a:pPr>
            <a:endParaRPr lang="en-US" altLang="en-US" dirty="0">
              <a:ea typeface="ＭＳ Ｐゴシック" panose="020B0600070205080204" pitchFamily="34" charset="-128"/>
            </a:endParaRPr>
          </a:p>
          <a:p>
            <a:pPr marL="0" indent="0" algn="r">
              <a:lnSpc>
                <a:spcPct val="90000"/>
              </a:lnSpc>
              <a:buNone/>
            </a:pPr>
            <a:r>
              <a:rPr lang="en-US" altLang="en-US" sz="1600" dirty="0">
                <a:ea typeface="ＭＳ Ｐゴシック" panose="020B0600070205080204" pitchFamily="34" charset="-128"/>
              </a:rPr>
              <a:t>Title 5 §53200</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dirty="0" smtClean="0">
                <a:solidFill>
                  <a:schemeClr val="tx1"/>
                </a:solidFill>
                <a:ea typeface="ＭＳ Ｐゴシック" panose="020B0600070205080204" pitchFamily="34" charset="-128"/>
              </a:rPr>
              <a:t>Questions on Collegial Consultation</a:t>
            </a:r>
          </a:p>
        </p:txBody>
      </p:sp>
      <p:sp>
        <p:nvSpPr>
          <p:cNvPr id="22530" name="Rectangle 3"/>
          <p:cNvSpPr>
            <a:spLocks noGrp="1" noChangeArrowheads="1"/>
          </p:cNvSpPr>
          <p:nvPr>
            <p:ph idx="1"/>
          </p:nvPr>
        </p:nvSpPr>
        <p:spPr/>
        <p:txBody>
          <a:bodyPr/>
          <a:lstStyle/>
          <a:p>
            <a:pPr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rPr>
              <a:t>Who decides which of the two processes in the regulations,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rely primarily</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or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mutual agreement,</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should be used on a given issue? </a:t>
            </a:r>
            <a:endParaRPr lang="en-US" altLang="ja-JP" dirty="0" smtClean="0">
              <a:ea typeface="ＭＳ Ｐゴシック" panose="020B0600070205080204" pitchFamily="34" charset="-128"/>
              <a:cs typeface="Times New Roman" panose="02020603050405020304" pitchFamily="18" charset="0"/>
            </a:endParaRPr>
          </a:p>
          <a:p>
            <a:pPr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rPr>
              <a:t>Must a local board select only one procedure for addressing all ten of the identified academic and professional matters, or can there be a different approach used for the different matters?</a:t>
            </a:r>
          </a:p>
          <a:p>
            <a:pPr eaLnBrk="1" hangingPunct="1">
              <a:lnSpc>
                <a:spcPct val="90000"/>
              </a:lnSpc>
            </a:pPr>
            <a:endParaRPr lang="en-US" altLang="en-US" sz="2000" dirty="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 calcmode="lin" valueType="num">
                                      <p:cBhvr additive="base">
                                        <p:cTn id="7" dur="500" fill="hold"/>
                                        <p:tgtEl>
                                          <p:spTgt spid="225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22530">
                                            <p:txEl>
                                              <p:pRg st="1" end="1"/>
                                            </p:txEl>
                                          </p:spTgt>
                                        </p:tgtEl>
                                        <p:attrNameLst>
                                          <p:attrName>style.visibility</p:attrName>
                                        </p:attrNameLst>
                                      </p:cBhvr>
                                      <p:to>
                                        <p:strVal val="visible"/>
                                      </p:to>
                                    </p:set>
                                    <p:anim calcmode="lin" valueType="num">
                                      <p:cBhvr additive="base">
                                        <p:cTn id="13" dur="500" fill="hold"/>
                                        <p:tgtEl>
                                          <p:spTgt spid="2253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Description</a:t>
            </a:r>
            <a:endParaRPr lang="en-US" dirty="0"/>
          </a:p>
        </p:txBody>
      </p:sp>
      <p:sp>
        <p:nvSpPr>
          <p:cNvPr id="3" name="Content Placeholder 2"/>
          <p:cNvSpPr>
            <a:spLocks noGrp="1"/>
          </p:cNvSpPr>
          <p:nvPr>
            <p:ph idx="1"/>
          </p:nvPr>
        </p:nvSpPr>
        <p:spPr/>
        <p:txBody>
          <a:bodyPr/>
          <a:lstStyle/>
          <a:p>
            <a:r>
              <a:rPr lang="en-US" sz="2000" dirty="0" smtClean="0"/>
              <a:t>In </a:t>
            </a:r>
            <a:r>
              <a:rPr lang="en-US" sz="2000" dirty="0"/>
              <a:t>light of recent legislature, the Board of Governors Vision for Success, and initiatives brought forward in the California community college system, it is import that faculty leaders understand the impact at the local level, and equip themselves with inclusive </a:t>
            </a:r>
            <a:r>
              <a:rPr lang="en-US" sz="2000" dirty="0" smtClean="0"/>
              <a:t>practices. </a:t>
            </a:r>
          </a:p>
          <a:p>
            <a:r>
              <a:rPr lang="en-US" sz="2000" dirty="0" smtClean="0"/>
              <a:t>This </a:t>
            </a:r>
            <a:r>
              <a:rPr lang="en-US" sz="2000" dirty="0"/>
              <a:t>session will provide legal and practical context to help local senate leaders successfully implement Board Policies, Administrative Procedures, laws and regulations that call for effective collegial </a:t>
            </a:r>
            <a:r>
              <a:rPr lang="en-US" sz="2000" dirty="0" smtClean="0"/>
              <a:t>practices. </a:t>
            </a:r>
          </a:p>
          <a:p>
            <a:r>
              <a:rPr lang="en-US" sz="2000" dirty="0" smtClean="0"/>
              <a:t>Join </a:t>
            </a:r>
            <a:r>
              <a:rPr lang="en-US" sz="2000" dirty="0"/>
              <a:t>us in dialogue intended to provide shared best practices concerning participatory </a:t>
            </a:r>
            <a:r>
              <a:rPr lang="en-US" sz="2000" dirty="0" smtClean="0"/>
              <a:t>governance. </a:t>
            </a:r>
            <a:r>
              <a:rPr lang="en-US" sz="2000" dirty="0"/>
              <a:t>This interactive session is designed to equip local leaders with various aspects of effective decision making, and creating a platform for crucial dialogue. Workshop participants will engage in practices to become Collegially Bonded!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extLst>
      <p:ext uri="{BB962C8B-B14F-4D97-AF65-F5344CB8AC3E}">
        <p14:creationId xmlns:p14="http://schemas.microsoft.com/office/powerpoint/2010/main" val="207426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dirty="0" smtClean="0">
                <a:solidFill>
                  <a:schemeClr val="tx1"/>
                </a:solidFill>
                <a:ea typeface="ＭＳ Ｐゴシック" panose="020B0600070205080204" pitchFamily="34" charset="-128"/>
              </a:rPr>
              <a:t>Regulation: Academic Senates</a:t>
            </a:r>
          </a:p>
        </p:txBody>
      </p:sp>
      <p:sp>
        <p:nvSpPr>
          <p:cNvPr id="43011" name="Rectangle 3"/>
          <p:cNvSpPr>
            <a:spLocks noGrp="1" noChangeArrowheads="1"/>
          </p:cNvSpPr>
          <p:nvPr>
            <p:ph idx="1"/>
          </p:nvPr>
        </p:nvSpPr>
        <p:spPr/>
        <p:txBody>
          <a:bodyPr/>
          <a:lstStyle/>
          <a:p>
            <a:pPr marL="0" indent="0" eaLnBrk="1" hangingPunct="1">
              <a:lnSpc>
                <a:spcPct val="90000"/>
              </a:lnSpc>
              <a:buNone/>
            </a:pPr>
            <a:r>
              <a:rPr lang="en-US" altLang="en-US" dirty="0" smtClean="0">
                <a:ea typeface="ＭＳ Ｐゴシック" panose="020B0600070205080204" pitchFamily="34" charset="-128"/>
              </a:rPr>
              <a:t>(d)(1) Governing board action: </a:t>
            </a:r>
            <a:r>
              <a:rPr lang="en-US" altLang="en-US" b="1" dirty="0" smtClean="0">
                <a:solidFill>
                  <a:schemeClr val="accent1"/>
                </a:solidFill>
                <a:ea typeface="ＭＳ Ｐゴシック" panose="020B0600070205080204" pitchFamily="34" charset="-128"/>
              </a:rPr>
              <a:t>Rely Primarily</a:t>
            </a:r>
            <a:endParaRPr lang="en-US" altLang="en-US" dirty="0" smtClean="0">
              <a:solidFill>
                <a:schemeClr val="accent1"/>
              </a:solidFill>
              <a:ea typeface="ＭＳ Ｐゴシック" panose="020B0600070205080204" pitchFamily="34" charset="-128"/>
            </a:endParaRPr>
          </a:p>
          <a:p>
            <a:pPr lvl="2" eaLnBrk="1" hangingPunct="1">
              <a:lnSpc>
                <a:spcPct val="90000"/>
              </a:lnSpc>
            </a:pPr>
            <a:r>
              <a:rPr lang="en-US" altLang="en-US" b="1" dirty="0" smtClean="0"/>
              <a:t>recommendations of the senate will normally</a:t>
            </a:r>
            <a:r>
              <a:rPr lang="en-US" altLang="en-US" dirty="0" smtClean="0"/>
              <a:t> be accepted</a:t>
            </a:r>
          </a:p>
          <a:p>
            <a:pPr lvl="2" eaLnBrk="1" hangingPunct="1">
              <a:lnSpc>
                <a:spcPct val="90000"/>
              </a:lnSpc>
            </a:pPr>
            <a:r>
              <a:rPr lang="en-US" altLang="en-US" dirty="0" smtClean="0"/>
              <a:t>only in </a:t>
            </a:r>
            <a:r>
              <a:rPr lang="en-US" altLang="en-US" b="1" dirty="0" smtClean="0"/>
              <a:t>exceptional circumstances and for compelling reasons </a:t>
            </a:r>
            <a:r>
              <a:rPr lang="en-US" altLang="en-US" dirty="0" smtClean="0"/>
              <a:t>will the recommendations not be accepted</a:t>
            </a:r>
          </a:p>
          <a:p>
            <a:pPr lvl="2" eaLnBrk="1" hangingPunct="1">
              <a:lnSpc>
                <a:spcPct val="90000"/>
              </a:lnSpc>
            </a:pPr>
            <a:r>
              <a:rPr lang="en-US" altLang="en-US" dirty="0" smtClean="0"/>
              <a:t>If not accepted, board/designee communicate its reasons in writing, if requested				                                                                                                               </a:t>
            </a:r>
            <a:r>
              <a:rPr lang="en-US" altLang="en-US" sz="1600" dirty="0" smtClean="0"/>
              <a:t>Title </a:t>
            </a:r>
            <a:r>
              <a:rPr lang="en-US" altLang="en-US" sz="1600" dirty="0"/>
              <a:t>5 §53200</a:t>
            </a:r>
          </a:p>
          <a:p>
            <a:pPr eaLnBrk="1" hangingPunct="1">
              <a:lnSpc>
                <a:spcPct val="90000"/>
              </a:lnSpc>
            </a:pPr>
            <a:endParaRPr lang="en-US" altLang="en-US" dirty="0" smtClean="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dirty="0" smtClean="0">
                <a:solidFill>
                  <a:schemeClr val="accent1"/>
                </a:solidFill>
                <a:ea typeface="ＭＳ Ｐゴシック" panose="020B0600070205080204" pitchFamily="34" charset="-128"/>
              </a:rPr>
              <a:t>Question</a:t>
            </a:r>
          </a:p>
        </p:txBody>
      </p:sp>
      <p:sp>
        <p:nvSpPr>
          <p:cNvPr id="45059" name="Rectangle 3"/>
          <p:cNvSpPr>
            <a:spLocks noGrp="1" noChangeArrowheads="1"/>
          </p:cNvSpPr>
          <p:nvPr>
            <p:ph idx="1"/>
          </p:nvPr>
        </p:nvSpPr>
        <p:spPr/>
        <p:txBody>
          <a:bodyPr/>
          <a:lstStyle/>
          <a:p>
            <a:pPr marL="0" indent="0">
              <a:spcBef>
                <a:spcPct val="0"/>
              </a:spcBef>
              <a:buClrTx/>
              <a:buNone/>
            </a:pPr>
            <a:endParaRPr lang="en-US" altLang="en-US" dirty="0" smtClean="0">
              <a:ea typeface="ＭＳ Ｐゴシック" panose="020B0600070205080204" pitchFamily="34" charset="-128"/>
            </a:endParaRPr>
          </a:p>
          <a:p>
            <a:pPr marL="0" indent="0">
              <a:spcBef>
                <a:spcPct val="0"/>
              </a:spcBef>
              <a:buClrTx/>
              <a:buNone/>
            </a:pPr>
            <a:endParaRPr lang="en-US" altLang="en-US" dirty="0">
              <a:ea typeface="ＭＳ Ｐゴシック" panose="020B0600070205080204" pitchFamily="34" charset="-128"/>
            </a:endParaRPr>
          </a:p>
          <a:p>
            <a:pPr marL="0" indent="0">
              <a:spcBef>
                <a:spcPct val="0"/>
              </a:spcBef>
              <a:buClrTx/>
              <a:buNone/>
            </a:pPr>
            <a:endParaRPr lang="en-US" altLang="en-US" dirty="0" smtClean="0">
              <a:ea typeface="ＭＳ Ｐゴシック" panose="020B0600070205080204" pitchFamily="34" charset="-128"/>
            </a:endParaRPr>
          </a:p>
          <a:p>
            <a:pPr marL="0" indent="0">
              <a:spcBef>
                <a:spcPct val="0"/>
              </a:spcBef>
              <a:buClrTx/>
              <a:buNone/>
            </a:pPr>
            <a:r>
              <a:rPr lang="en-US" altLang="en-US" dirty="0" smtClean="0">
                <a:ea typeface="ＭＳ Ｐゴシック" panose="020B0600070205080204" pitchFamily="34" charset="-128"/>
              </a:rPr>
              <a:t>A district governing board which chooses the "rely primarily" procedure is normally supposed to accept recommendations of the senate in any of the ten defined areas of "academic and professional matters" unless there are "exceptional circumstances" and "compelling reasons." What do these mean?</a:t>
            </a:r>
          </a:p>
          <a:p>
            <a:pPr marL="457200" indent="-457200"/>
            <a:endParaRPr lang="en-US" altLang="en-US" dirty="0" smtClean="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dirty="0" smtClean="0">
                <a:solidFill>
                  <a:schemeClr val="accent1"/>
                </a:solidFill>
                <a:ea typeface="ＭＳ Ｐゴシック" panose="020B0600070205080204" pitchFamily="34" charset="-128"/>
              </a:rPr>
              <a:t>Question</a:t>
            </a:r>
          </a:p>
        </p:txBody>
      </p:sp>
      <p:sp>
        <p:nvSpPr>
          <p:cNvPr id="47107" name="Rectangle 3"/>
          <p:cNvSpPr>
            <a:spLocks noGrp="1" noChangeArrowheads="1"/>
          </p:cNvSpPr>
          <p:nvPr>
            <p:ph idx="1"/>
          </p:nvPr>
        </p:nvSpPr>
        <p:spPr>
          <a:xfrm>
            <a:off x="609600" y="1524000"/>
            <a:ext cx="10972800" cy="4876800"/>
          </a:xfrm>
        </p:spPr>
        <p:txBody>
          <a:bodyPr/>
          <a:lstStyle/>
          <a:p>
            <a:pPr marL="0" indent="0">
              <a:spcBef>
                <a:spcPct val="0"/>
              </a:spcBef>
              <a:buClrTx/>
              <a:buNone/>
            </a:pPr>
            <a:endParaRPr lang="en-US" altLang="en-US" dirty="0" smtClean="0">
              <a:ea typeface="ＭＳ Ｐゴシック" panose="020B0600070205080204" pitchFamily="34" charset="-128"/>
            </a:endParaRPr>
          </a:p>
          <a:p>
            <a:pPr marL="0" indent="0">
              <a:spcBef>
                <a:spcPct val="0"/>
              </a:spcBef>
              <a:buClrTx/>
              <a:buNone/>
            </a:pPr>
            <a:endParaRPr lang="en-US" altLang="en-US" dirty="0">
              <a:ea typeface="ＭＳ Ｐゴシック" panose="020B0600070205080204" pitchFamily="34" charset="-128"/>
            </a:endParaRPr>
          </a:p>
          <a:p>
            <a:pPr marL="0" indent="0">
              <a:spcBef>
                <a:spcPct val="0"/>
              </a:spcBef>
              <a:buClrTx/>
              <a:buNone/>
            </a:pPr>
            <a:endParaRPr lang="en-US" altLang="en-US" dirty="0" smtClean="0">
              <a:ea typeface="ＭＳ Ｐゴシック" panose="020B0600070205080204" pitchFamily="34" charset="-128"/>
            </a:endParaRPr>
          </a:p>
          <a:p>
            <a:pPr marL="0" indent="0">
              <a:spcBef>
                <a:spcPct val="0"/>
              </a:spcBef>
              <a:buClrTx/>
              <a:buNone/>
            </a:pPr>
            <a:r>
              <a:rPr lang="en-US" altLang="en-US" dirty="0" smtClean="0">
                <a:ea typeface="ＭＳ Ｐゴシック" panose="020B0600070205080204" pitchFamily="34" charset="-128"/>
              </a:rPr>
              <a:t>A district governing board that chooses the "mutual agreement" procedure is supposed to reach written agreement on an issue with the senate.  When may a board act if it is not able to reach mutual agreement with the academic senate?</a:t>
            </a:r>
          </a:p>
          <a:p>
            <a:pPr marL="457200" indent="-457200"/>
            <a:endParaRPr lang="en-US" altLang="en-US" dirty="0" smtClean="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dirty="0" smtClean="0">
                <a:solidFill>
                  <a:schemeClr val="tx1"/>
                </a:solidFill>
                <a:ea typeface="ＭＳ Ｐゴシック" panose="020B0600070205080204" pitchFamily="34" charset="-128"/>
              </a:rPr>
              <a:t>Regulation: Academic Senates</a:t>
            </a:r>
          </a:p>
        </p:txBody>
      </p:sp>
      <p:sp>
        <p:nvSpPr>
          <p:cNvPr id="49155" name="Rectangle 3"/>
          <p:cNvSpPr>
            <a:spLocks noGrp="1" noChangeArrowheads="1"/>
          </p:cNvSpPr>
          <p:nvPr>
            <p:ph idx="1"/>
          </p:nvPr>
        </p:nvSpPr>
        <p:spPr/>
        <p:txBody>
          <a:bodyPr>
            <a:normAutofit/>
          </a:bodyPr>
          <a:lstStyle/>
          <a:p>
            <a:pPr marL="0" indent="0" eaLnBrk="1" hangingPunct="1">
              <a:lnSpc>
                <a:spcPct val="90000"/>
              </a:lnSpc>
              <a:buNone/>
            </a:pPr>
            <a:r>
              <a:rPr lang="en-US" altLang="en-US" dirty="0" smtClean="0">
                <a:ea typeface="ＭＳ Ｐゴシック" panose="020B0600070205080204" pitchFamily="34" charset="-128"/>
              </a:rPr>
              <a:t>(</a:t>
            </a:r>
            <a:r>
              <a:rPr lang="en-US" altLang="en-US" dirty="0">
                <a:ea typeface="ＭＳ Ｐゴシック" panose="020B0600070205080204" pitchFamily="34" charset="-128"/>
              </a:rPr>
              <a:t>d)(2) Governing board action: </a:t>
            </a:r>
            <a:r>
              <a:rPr lang="en-US" altLang="en-US" b="1" dirty="0">
                <a:solidFill>
                  <a:schemeClr val="accent1"/>
                </a:solidFill>
                <a:ea typeface="ＭＳ Ｐゴシック" panose="020B0600070205080204" pitchFamily="34" charset="-128"/>
              </a:rPr>
              <a:t>Mutual Agreement</a:t>
            </a:r>
          </a:p>
          <a:p>
            <a:pPr marL="274320" lvl="1" indent="0" eaLnBrk="1" hangingPunct="1">
              <a:lnSpc>
                <a:spcPct val="90000"/>
              </a:lnSpc>
              <a:buNone/>
            </a:pPr>
            <a:r>
              <a:rPr lang="en-US" altLang="en-US" sz="2400" b="1" dirty="0"/>
              <a:t>If agreement not reached, existing policy remains in effect unless </a:t>
            </a:r>
          </a:p>
          <a:p>
            <a:pPr lvl="2" eaLnBrk="1" hangingPunct="1">
              <a:lnSpc>
                <a:spcPct val="90000"/>
              </a:lnSpc>
              <a:buFont typeface="Wingdings" panose="05000000000000000000" pitchFamily="2" charset="2"/>
              <a:buChar char="§"/>
            </a:pPr>
            <a:r>
              <a:rPr lang="en-US" altLang="en-US" sz="2400" b="1" dirty="0"/>
              <a:t>exposure to legal liability </a:t>
            </a:r>
          </a:p>
          <a:p>
            <a:pPr lvl="2" eaLnBrk="1" hangingPunct="1">
              <a:lnSpc>
                <a:spcPct val="90000"/>
              </a:lnSpc>
              <a:buFont typeface="Wingdings" panose="05000000000000000000" pitchFamily="2" charset="2"/>
              <a:buChar char="§"/>
            </a:pPr>
            <a:r>
              <a:rPr lang="en-US" altLang="en-US" sz="2400" b="1" dirty="0"/>
              <a:t>or substantial fiscal hardship. </a:t>
            </a:r>
          </a:p>
          <a:p>
            <a:pPr marL="274320" lvl="1" indent="0" eaLnBrk="1" hangingPunct="1">
              <a:lnSpc>
                <a:spcPct val="90000"/>
              </a:lnSpc>
              <a:buNone/>
            </a:pPr>
            <a:r>
              <a:rPr lang="en-US" altLang="en-US" sz="2400" dirty="0"/>
              <a:t>If no policy or existing policy creates exposure to legal liability or substantial fiscal hardship</a:t>
            </a:r>
          </a:p>
          <a:p>
            <a:pPr lvl="2" eaLnBrk="1" hangingPunct="1">
              <a:lnSpc>
                <a:spcPct val="90000"/>
              </a:lnSpc>
              <a:buFont typeface="Wingdings" panose="05000000000000000000" pitchFamily="2" charset="2"/>
              <a:buChar char="§"/>
            </a:pPr>
            <a:r>
              <a:rPr lang="en-US" altLang="en-US" sz="2400" dirty="0"/>
              <a:t> board may act if agreement not reached</a:t>
            </a:r>
          </a:p>
          <a:p>
            <a:pPr lvl="2" eaLnBrk="1" hangingPunct="1">
              <a:lnSpc>
                <a:spcPct val="90000"/>
              </a:lnSpc>
              <a:buFont typeface="Wingdings" panose="05000000000000000000" pitchFamily="2" charset="2"/>
              <a:buChar char="§"/>
            </a:pPr>
            <a:r>
              <a:rPr lang="en-US" altLang="en-US" sz="2400" dirty="0"/>
              <a:t>if good faith effort first</a:t>
            </a:r>
          </a:p>
          <a:p>
            <a:pPr lvl="2" eaLnBrk="1" hangingPunct="1">
              <a:lnSpc>
                <a:spcPct val="90000"/>
              </a:lnSpc>
              <a:buFont typeface="Wingdings" panose="05000000000000000000" pitchFamily="2" charset="2"/>
              <a:buChar char="§"/>
            </a:pPr>
            <a:r>
              <a:rPr lang="en-US" altLang="en-US" sz="2400" dirty="0"/>
              <a:t>only for compelling legal, fiscal, or organizational reasons</a:t>
            </a:r>
          </a:p>
          <a:p>
            <a:pPr lvl="1" algn="r" eaLnBrk="1" hangingPunct="1">
              <a:lnSpc>
                <a:spcPct val="90000"/>
              </a:lnSpc>
              <a:buFont typeface="Wingdings" panose="05000000000000000000" pitchFamily="2" charset="2"/>
              <a:buNone/>
            </a:pPr>
            <a:r>
              <a:rPr lang="en-US" altLang="en-US" sz="1800" dirty="0"/>
              <a:t>	Title 5 §53200</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pPr eaLnBrk="1" hangingPunct="1"/>
            <a:r>
              <a:rPr lang="en-US" altLang="en-US" dirty="0" smtClean="0">
                <a:solidFill>
                  <a:schemeClr val="tx1"/>
                </a:solidFill>
                <a:ea typeface="ＭＳ Ｐゴシック" panose="020B0600070205080204" pitchFamily="34" charset="-128"/>
              </a:rPr>
              <a:t>Important Notes on Collegial Consultation</a:t>
            </a:r>
          </a:p>
        </p:txBody>
      </p:sp>
      <p:sp>
        <p:nvSpPr>
          <p:cNvPr id="51203" name="Rectangle 3"/>
          <p:cNvSpPr>
            <a:spLocks noGrp="1" noChangeArrowheads="1"/>
          </p:cNvSpPr>
          <p:nvPr>
            <p:ph idx="1"/>
          </p:nvPr>
        </p:nvSpPr>
        <p:spPr/>
        <p:txBody>
          <a:bodyPr/>
          <a:lstStyle/>
          <a:p>
            <a:pPr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rPr>
              <a:t>The Board has the final say.</a:t>
            </a:r>
          </a:p>
          <a:p>
            <a:pPr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cs typeface="Times New Roman" panose="02020603050405020304" pitchFamily="18" charset="0"/>
              </a:rPr>
              <a:t>The Board is never prohibited from acting.</a:t>
            </a:r>
          </a:p>
          <a:p>
            <a:pPr eaLnBrk="1" hangingPunct="1">
              <a:lnSpc>
                <a:spcPct val="90000"/>
              </a:lnSpc>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rPr>
              <a:t>“Exceptional circumstances” and "compelling reasons" vs. "compelling legal, fiscal, or organizational reasons." </a:t>
            </a:r>
          </a:p>
          <a:p>
            <a:pPr eaLnBrk="1" hangingPunct="1">
              <a:lnSpc>
                <a:spcPct val="90000"/>
              </a:lnSpc>
              <a:spcBef>
                <a:spcPct val="10000"/>
              </a:spcBef>
              <a:spcAft>
                <a:spcPct val="50000"/>
              </a:spcAft>
              <a:buClr>
                <a:srgbClr val="000000"/>
              </a:buClr>
              <a:buFont typeface="Wingdings" panose="05000000000000000000" pitchFamily="2" charset="2"/>
              <a:buChar char="n"/>
            </a:pPr>
            <a:endParaRPr lang="en-US" altLang="en-US" dirty="0" smtClean="0">
              <a:ea typeface="ＭＳ Ｐゴシック" panose="020B0600070205080204" pitchFamily="34" charset="-128"/>
            </a:endParaRPr>
          </a:p>
          <a:p>
            <a:pPr eaLnBrk="1" hangingPunct="1">
              <a:lnSpc>
                <a:spcPct val="90000"/>
              </a:lnSpc>
            </a:pPr>
            <a:endParaRPr lang="en-US" altLang="en-US" sz="2000" dirty="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Autofit/>
          </a:bodyPr>
          <a:lstStyle/>
          <a:p>
            <a:pPr marL="24161750" indent="-24161750"/>
            <a:r>
              <a:rPr lang="en-US" altLang="en-US" dirty="0" smtClean="0">
                <a:solidFill>
                  <a:schemeClr val="tx1"/>
                </a:solidFill>
                <a:ea typeface="ＭＳ Ｐゴシック" panose="020B0600070205080204" pitchFamily="34" charset="-128"/>
              </a:rPr>
              <a:t>Regulation: Academic Senates (§53200)</a:t>
            </a:r>
          </a:p>
        </p:txBody>
      </p:sp>
      <p:sp>
        <p:nvSpPr>
          <p:cNvPr id="53251" name="Rectangle 3"/>
          <p:cNvSpPr>
            <a:spLocks noGrp="1" noChangeArrowheads="1"/>
          </p:cNvSpPr>
          <p:nvPr>
            <p:ph idx="1"/>
          </p:nvPr>
        </p:nvSpPr>
        <p:spPr/>
        <p:txBody>
          <a:bodyPr/>
          <a:lstStyle/>
          <a:p>
            <a:pPr lvl="1" indent="-342900">
              <a:lnSpc>
                <a:spcPct val="80000"/>
              </a:lnSpc>
              <a:buNone/>
            </a:pPr>
            <a:r>
              <a:rPr lang="en-US" altLang="en-US" sz="2400" b="1" dirty="0">
                <a:solidFill>
                  <a:schemeClr val="accent1"/>
                </a:solidFill>
              </a:rPr>
              <a:t>Academic and professional matters</a:t>
            </a:r>
            <a:r>
              <a:rPr lang="en-US" altLang="en-US" sz="2400" dirty="0"/>
              <a:t> means the following policy development and implementation matters: </a:t>
            </a:r>
          </a:p>
          <a:p>
            <a:pPr lvl="1" indent="-342900">
              <a:lnSpc>
                <a:spcPct val="80000"/>
              </a:lnSpc>
            </a:pPr>
            <a:endParaRPr lang="en-US" altLang="en-US" sz="2400" dirty="0"/>
          </a:p>
          <a:p>
            <a:pPr lvl="1" indent="-342900">
              <a:lnSpc>
                <a:spcPct val="80000"/>
              </a:lnSpc>
              <a:buFont typeface="Arial" panose="020B0604020202020204" pitchFamily="34" charset="0"/>
              <a:buAutoNum type="arabicPeriod"/>
            </a:pPr>
            <a:r>
              <a:rPr lang="en-US" altLang="en-US" sz="2400" dirty="0"/>
              <a:t>Degree and certificate requirements</a:t>
            </a:r>
          </a:p>
          <a:p>
            <a:pPr lvl="1" indent="-342900">
              <a:lnSpc>
                <a:spcPct val="80000"/>
              </a:lnSpc>
              <a:buFont typeface="Arial" panose="020B0604020202020204" pitchFamily="34" charset="0"/>
              <a:buAutoNum type="arabicPeriod"/>
            </a:pPr>
            <a:r>
              <a:rPr lang="en-US" altLang="en-US" sz="2400" dirty="0"/>
              <a:t>Curriculum, including establishing prerequisites and placing courses within disciplines</a:t>
            </a:r>
          </a:p>
          <a:p>
            <a:pPr lvl="1" indent="-342900">
              <a:lnSpc>
                <a:spcPct val="80000"/>
              </a:lnSpc>
              <a:buFont typeface="Arial" panose="020B0604020202020204" pitchFamily="34" charset="0"/>
              <a:buAutoNum type="arabicPeriod"/>
            </a:pPr>
            <a:r>
              <a:rPr lang="en-US" altLang="en-US" sz="2400" dirty="0"/>
              <a:t>Grading policies</a:t>
            </a:r>
          </a:p>
          <a:p>
            <a:pPr lvl="1" indent="-342900">
              <a:lnSpc>
                <a:spcPct val="80000"/>
              </a:lnSpc>
              <a:buFont typeface="Arial" panose="020B0604020202020204" pitchFamily="34" charset="0"/>
              <a:buAutoNum type="arabicPeriod"/>
            </a:pPr>
            <a:r>
              <a:rPr lang="en-US" altLang="en-US" sz="2400" dirty="0"/>
              <a:t>Educational program development</a:t>
            </a:r>
          </a:p>
          <a:p>
            <a:pPr lvl="1" indent="-342900">
              <a:lnSpc>
                <a:spcPct val="80000"/>
              </a:lnSpc>
              <a:buFont typeface="Arial" panose="020B0604020202020204" pitchFamily="34" charset="0"/>
              <a:buAutoNum type="arabicPeriod"/>
            </a:pPr>
            <a:r>
              <a:rPr lang="en-US" altLang="en-US" sz="2400" dirty="0"/>
              <a:t>Standards or policies regarding student preparation and success</a:t>
            </a:r>
          </a:p>
          <a:p>
            <a:pPr lvl="1" indent="-342900">
              <a:lnSpc>
                <a:spcPct val="80000"/>
              </a:lnSpc>
              <a:buNone/>
            </a:pPr>
            <a:r>
              <a:rPr lang="en-US" altLang="en-US" sz="1600" dirty="0"/>
              <a:t>			</a:t>
            </a:r>
          </a:p>
          <a:p>
            <a:pPr lvl="1" indent="-342900" algn="r">
              <a:lnSpc>
                <a:spcPct val="80000"/>
              </a:lnSpc>
              <a:buNone/>
            </a:pPr>
            <a:r>
              <a:rPr lang="en-US" altLang="en-US" sz="1600" dirty="0"/>
              <a:t>Title 5 §53200</a:t>
            </a:r>
          </a:p>
          <a:p>
            <a:pPr marL="0" indent="0">
              <a:lnSpc>
                <a:spcPct val="80000"/>
              </a:lnSpc>
            </a:pPr>
            <a:endParaRPr lang="en-US" altLang="en-US" sz="1600" dirty="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pPr eaLnBrk="1" hangingPunct="1"/>
            <a:r>
              <a:rPr lang="en-US" altLang="en-US" dirty="0" smtClean="0">
                <a:solidFill>
                  <a:schemeClr val="tx1"/>
                </a:solidFill>
                <a:ea typeface="ＭＳ Ｐゴシック" panose="020B0600070205080204" pitchFamily="34" charset="-128"/>
              </a:rPr>
              <a:t>Regulation: Academic Senates (§53200)</a:t>
            </a:r>
          </a:p>
        </p:txBody>
      </p:sp>
      <p:sp>
        <p:nvSpPr>
          <p:cNvPr id="55299" name="Rectangle 3"/>
          <p:cNvSpPr>
            <a:spLocks noGrp="1" noChangeArrowheads="1"/>
          </p:cNvSpPr>
          <p:nvPr>
            <p:ph idx="1"/>
          </p:nvPr>
        </p:nvSpPr>
        <p:spPr/>
        <p:txBody>
          <a:bodyPr/>
          <a:lstStyle/>
          <a:p>
            <a:pPr lvl="1" indent="-342900">
              <a:lnSpc>
                <a:spcPct val="80000"/>
              </a:lnSpc>
              <a:buNone/>
            </a:pPr>
            <a:r>
              <a:rPr lang="en-US" altLang="en-US" sz="2400" b="1" dirty="0">
                <a:solidFill>
                  <a:schemeClr val="accent1"/>
                </a:solidFill>
              </a:rPr>
              <a:t>Academic and professional matters</a:t>
            </a:r>
            <a:r>
              <a:rPr lang="en-US" altLang="en-US" sz="2400" dirty="0"/>
              <a:t> means the following policy development and implementation matters: </a:t>
            </a:r>
          </a:p>
          <a:p>
            <a:pPr lvl="1" indent="-342900">
              <a:lnSpc>
                <a:spcPct val="80000"/>
              </a:lnSpc>
              <a:buFont typeface="Arial" panose="020B0604020202020204" pitchFamily="34" charset="0"/>
              <a:buAutoNum type="arabicPeriod" startAt="6"/>
            </a:pPr>
            <a:r>
              <a:rPr lang="en-US" altLang="en-US" sz="2400" dirty="0"/>
              <a:t>District and college governance structures, as related to faculty roles</a:t>
            </a:r>
          </a:p>
          <a:p>
            <a:pPr lvl="1" indent="-342900">
              <a:lnSpc>
                <a:spcPct val="80000"/>
              </a:lnSpc>
              <a:buFont typeface="Arial" panose="020B0604020202020204" pitchFamily="34" charset="0"/>
              <a:buAutoNum type="arabicPeriod" startAt="6"/>
            </a:pPr>
            <a:r>
              <a:rPr lang="en-US" altLang="en-US" sz="2400" dirty="0"/>
              <a:t>Faculty roles and involvement in accreditation processes, including self study and annual reports</a:t>
            </a:r>
          </a:p>
          <a:p>
            <a:pPr lvl="1" indent="-342900">
              <a:lnSpc>
                <a:spcPct val="80000"/>
              </a:lnSpc>
              <a:buFont typeface="Arial" panose="020B0604020202020204" pitchFamily="34" charset="0"/>
              <a:buAutoNum type="arabicPeriod" startAt="6"/>
            </a:pPr>
            <a:r>
              <a:rPr lang="en-US" altLang="en-US" sz="2400" dirty="0"/>
              <a:t>Policies for faculty professional development activities</a:t>
            </a:r>
          </a:p>
          <a:p>
            <a:pPr lvl="1" indent="-342900">
              <a:lnSpc>
                <a:spcPct val="80000"/>
              </a:lnSpc>
              <a:buFont typeface="Arial" panose="020B0604020202020204" pitchFamily="34" charset="0"/>
              <a:buAutoNum type="arabicPeriod" startAt="6"/>
            </a:pPr>
            <a:r>
              <a:rPr lang="en-US" altLang="en-US" sz="2400" dirty="0"/>
              <a:t>Processes for program review</a:t>
            </a:r>
          </a:p>
          <a:p>
            <a:pPr lvl="1" indent="-342900">
              <a:lnSpc>
                <a:spcPct val="80000"/>
              </a:lnSpc>
              <a:buFont typeface="Arial" panose="020B0604020202020204" pitchFamily="34" charset="0"/>
              <a:buAutoNum type="arabicPeriod" startAt="6"/>
            </a:pPr>
            <a:r>
              <a:rPr lang="en-US" altLang="en-US" sz="2400" dirty="0"/>
              <a:t>Processes for institutional planning and budget development, and…</a:t>
            </a:r>
            <a:endParaRPr lang="en-US" altLang="en-US" sz="1600" dirty="0"/>
          </a:p>
          <a:p>
            <a:pPr marL="0" indent="0">
              <a:lnSpc>
                <a:spcPct val="80000"/>
              </a:lnSpc>
            </a:pPr>
            <a:endParaRPr lang="en-US" altLang="en-US" sz="1600" dirty="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dirty="0" smtClean="0">
                <a:solidFill>
                  <a:schemeClr val="tx1"/>
                </a:solidFill>
                <a:ea typeface="ＭＳ Ｐゴシック" panose="020B0600070205080204" pitchFamily="34" charset="-128"/>
              </a:rPr>
              <a:t>Questions on Collegial Consultation</a:t>
            </a:r>
          </a:p>
        </p:txBody>
      </p:sp>
      <p:sp>
        <p:nvSpPr>
          <p:cNvPr id="57347" name="Rectangle 3"/>
          <p:cNvSpPr>
            <a:spLocks noGrp="1" noChangeArrowheads="1"/>
          </p:cNvSpPr>
          <p:nvPr>
            <p:ph idx="1"/>
          </p:nvPr>
        </p:nvSpPr>
        <p:spPr/>
        <p:txBody>
          <a:bodyPr/>
          <a:lstStyle/>
          <a:p>
            <a:pPr marL="0" indent="0">
              <a:spcBef>
                <a:spcPct val="0"/>
              </a:spcBef>
              <a:buClrTx/>
              <a:buSzTx/>
              <a:buNone/>
            </a:pPr>
            <a:r>
              <a:rPr lang="en-US" altLang="en-US" dirty="0" smtClean="0">
                <a:ea typeface="ＭＳ Ｐゴシック" panose="020B0600070205080204" pitchFamily="34" charset="-128"/>
              </a:rPr>
              <a:t>One of the ten areas of "academic and professional matters" is "processes for institutional planning and budget development." </a:t>
            </a:r>
            <a:br>
              <a:rPr lang="en-US" altLang="en-US" dirty="0" smtClean="0">
                <a:ea typeface="ＭＳ Ｐゴシック" panose="020B0600070205080204" pitchFamily="34" charset="-128"/>
              </a:rPr>
            </a:br>
            <a:r>
              <a:rPr lang="en-US" altLang="en-US" dirty="0" smtClean="0">
                <a:ea typeface="ＭＳ Ｐゴシック" panose="020B0600070205080204" pitchFamily="34" charset="-128"/>
              </a:rPr>
              <a:t/>
            </a:r>
            <a:br>
              <a:rPr lang="en-US" altLang="en-US" dirty="0" smtClean="0">
                <a:ea typeface="ＭＳ Ｐゴシック" panose="020B0600070205080204" pitchFamily="34" charset="-128"/>
              </a:rPr>
            </a:br>
            <a:r>
              <a:rPr lang="en-US" altLang="en-US" dirty="0" smtClean="0">
                <a:ea typeface="ＭＳ Ｐゴシック" panose="020B0600070205080204" pitchFamily="34" charset="-128"/>
              </a:rPr>
              <a:t>Does this regulation relate to the institutional plans and budgets themselves, or only to the process by which plans and budgets are developed for presentation to the board?</a:t>
            </a:r>
          </a:p>
          <a:p>
            <a:pPr marL="0" indent="0"/>
            <a:endParaRPr lang="en-US" altLang="en-US" dirty="0" smtClean="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pPr eaLnBrk="1" hangingPunct="1"/>
            <a:r>
              <a:rPr lang="en-US" altLang="en-US" dirty="0" smtClean="0">
                <a:solidFill>
                  <a:schemeClr val="tx1"/>
                </a:solidFill>
                <a:ea typeface="ＭＳ Ｐゴシック" panose="020B0600070205080204" pitchFamily="34" charset="-128"/>
              </a:rPr>
              <a:t>Regulation: Academic Senates (§53200)</a:t>
            </a:r>
          </a:p>
        </p:txBody>
      </p:sp>
      <p:sp>
        <p:nvSpPr>
          <p:cNvPr id="59395" name="Rectangle 3"/>
          <p:cNvSpPr>
            <a:spLocks noGrp="1" noChangeArrowheads="1"/>
          </p:cNvSpPr>
          <p:nvPr>
            <p:ph idx="1"/>
          </p:nvPr>
        </p:nvSpPr>
        <p:spPr/>
        <p:txBody>
          <a:bodyPr/>
          <a:lstStyle/>
          <a:p>
            <a:pPr lvl="1" indent="-342900">
              <a:lnSpc>
                <a:spcPct val="80000"/>
              </a:lnSpc>
              <a:buNone/>
            </a:pPr>
            <a:r>
              <a:rPr lang="en-US" altLang="en-US" sz="2400" b="1" dirty="0">
                <a:solidFill>
                  <a:schemeClr val="accent1"/>
                </a:solidFill>
              </a:rPr>
              <a:t>Academic and professional matters</a:t>
            </a:r>
            <a:r>
              <a:rPr lang="en-US" altLang="en-US" sz="2400" dirty="0"/>
              <a:t> means the following policy development and implementation matters: </a:t>
            </a:r>
          </a:p>
          <a:p>
            <a:pPr lvl="1" indent="-342900">
              <a:lnSpc>
                <a:spcPct val="80000"/>
              </a:lnSpc>
            </a:pPr>
            <a:endParaRPr lang="en-US" altLang="en-US" sz="2400" dirty="0"/>
          </a:p>
          <a:p>
            <a:pPr lvl="1" indent="-342900">
              <a:lnSpc>
                <a:spcPct val="80000"/>
              </a:lnSpc>
              <a:buNone/>
            </a:pP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Plus one</a:t>
            </a:r>
            <a:r>
              <a:rPr lang="ja-JP" altLang="en-US" sz="2400" dirty="0">
                <a:ea typeface="ＭＳ Ｐゴシック" panose="020B0600070205080204" pitchFamily="34" charset="-128"/>
              </a:rPr>
              <a:t>”</a:t>
            </a:r>
            <a:r>
              <a:rPr lang="en-US" altLang="ja-JP" sz="2400" dirty="0">
                <a:ea typeface="ＭＳ Ｐゴシック" panose="020B0600070205080204" pitchFamily="34" charset="-128"/>
              </a:rPr>
              <a:t>:</a:t>
            </a:r>
          </a:p>
          <a:p>
            <a:pPr lvl="1" indent="-342900">
              <a:lnSpc>
                <a:spcPct val="80000"/>
              </a:lnSpc>
              <a:buNone/>
            </a:pPr>
            <a:r>
              <a:rPr lang="en-US" altLang="en-US" sz="2400" dirty="0"/>
              <a:t>	Other academic and professional matters as mutually agreed upon between the governing board and the academic senate. 			</a:t>
            </a:r>
          </a:p>
          <a:p>
            <a:pPr marL="0" indent="0">
              <a:lnSpc>
                <a:spcPct val="80000"/>
              </a:lnSpc>
            </a:pPr>
            <a:endParaRPr lang="en-US" altLang="en-US" sz="1600" dirty="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a:bodyPr>
          <a:lstStyle/>
          <a:p>
            <a:pPr eaLnBrk="1" hangingPunct="1"/>
            <a:r>
              <a:rPr lang="en-US" altLang="en-US" dirty="0" smtClean="0">
                <a:solidFill>
                  <a:schemeClr val="tx1"/>
                </a:solidFill>
                <a:ea typeface="ＭＳ Ｐゴシック" panose="020B0600070205080204" pitchFamily="34" charset="-128"/>
              </a:rPr>
              <a:t>Other Legal Provisions Related to Faculty</a:t>
            </a:r>
          </a:p>
        </p:txBody>
      </p:sp>
      <p:sp>
        <p:nvSpPr>
          <p:cNvPr id="66563" name="Rectangle 3"/>
          <p:cNvSpPr>
            <a:spLocks noGrp="1" noChangeArrowheads="1"/>
          </p:cNvSpPr>
          <p:nvPr>
            <p:ph idx="1"/>
          </p:nvPr>
        </p:nvSpPr>
        <p:spPr/>
        <p:txBody>
          <a:bodyPr/>
          <a:lstStyle/>
          <a:p>
            <a:pPr marL="0" indent="0" eaLnBrk="1" hangingPunct="1">
              <a:lnSpc>
                <a:spcPct val="90000"/>
              </a:lnSpc>
              <a:spcBef>
                <a:spcPct val="10000"/>
              </a:spcBef>
              <a:buNone/>
            </a:pPr>
            <a:r>
              <a:rPr lang="en-US" altLang="en-US" b="1" dirty="0" smtClean="0">
                <a:solidFill>
                  <a:schemeClr val="accent1"/>
                </a:solidFill>
                <a:ea typeface="ＭＳ Ｐゴシック" panose="020B0600070205080204" pitchFamily="34" charset="-128"/>
              </a:rPr>
              <a:t>Curriculum Committee</a:t>
            </a:r>
            <a:r>
              <a:rPr lang="en-US" altLang="en-US" dirty="0">
                <a:ea typeface="ＭＳ Ｐゴシック" panose="020B0600070205080204" pitchFamily="34" charset="-128"/>
              </a:rPr>
              <a:t>: Established by mutual agreement of administration and senate </a:t>
            </a:r>
          </a:p>
          <a:p>
            <a:pPr marL="0" indent="0" algn="r" eaLnBrk="1" hangingPunct="1">
              <a:lnSpc>
                <a:spcPct val="80000"/>
              </a:lnSpc>
              <a:buNone/>
            </a:pPr>
            <a:r>
              <a:rPr lang="en-US" altLang="en-US" sz="1800" dirty="0">
                <a:ea typeface="ＭＳ Ｐゴシック" panose="020B0600070205080204" pitchFamily="34" charset="-128"/>
              </a:rPr>
              <a:t>Title 5 §55002</a:t>
            </a:r>
          </a:p>
          <a:p>
            <a:pPr eaLnBrk="1" hangingPunct="1">
              <a:lnSpc>
                <a:spcPct val="80000"/>
              </a:lnSpc>
            </a:pPr>
            <a:endParaRPr lang="en-US" altLang="en-US" sz="1800" dirty="0">
              <a:ea typeface="ＭＳ Ｐゴシック" panose="020B0600070205080204" pitchFamily="34" charset="-128"/>
            </a:endParaRPr>
          </a:p>
          <a:p>
            <a:pPr marL="0" indent="0" eaLnBrk="1" hangingPunct="1">
              <a:lnSpc>
                <a:spcPct val="90000"/>
              </a:lnSpc>
              <a:spcBef>
                <a:spcPct val="10000"/>
              </a:spcBef>
              <a:buNone/>
            </a:pPr>
            <a:r>
              <a:rPr lang="en-US" altLang="en-US" b="1" dirty="0" smtClean="0">
                <a:solidFill>
                  <a:schemeClr val="accent1"/>
                </a:solidFill>
                <a:ea typeface="ＭＳ Ｐゴシック" panose="020B0600070205080204" pitchFamily="34" charset="-128"/>
              </a:rPr>
              <a:t>Administrator Retreat Rights</a:t>
            </a:r>
            <a:r>
              <a:rPr lang="en-US" altLang="en-US" dirty="0">
                <a:ea typeface="ＭＳ Ｐゴシック" panose="020B0600070205080204" pitchFamily="34" charset="-128"/>
              </a:rPr>
              <a:t>: Process agreed upon jointly; board to rely primarily upon the advice and judgment of the academic senate to determine that the administrator possesses minimum qualifications for employment as a faculty member </a:t>
            </a:r>
          </a:p>
          <a:p>
            <a:pPr marL="0" indent="0" algn="r" eaLnBrk="1" hangingPunct="1">
              <a:lnSpc>
                <a:spcPct val="80000"/>
              </a:lnSpc>
              <a:buNone/>
            </a:pPr>
            <a:r>
              <a:rPr lang="en-US" altLang="en-US" sz="1800" dirty="0">
                <a:ea typeface="ＭＳ Ｐゴシック" panose="020B0600070205080204" pitchFamily="34" charset="-128"/>
              </a:rPr>
              <a:t>Ed Code §87458</a:t>
            </a:r>
          </a:p>
          <a:p>
            <a:pPr eaLnBrk="1" hangingPunct="1">
              <a:lnSpc>
                <a:spcPct val="80000"/>
              </a:lnSpc>
            </a:pPr>
            <a:endParaRPr lang="en-US" altLang="en-US" sz="1600" dirty="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tx1"/>
                </a:solidFill>
              </a:rPr>
              <a:t>Agenda</a:t>
            </a:r>
            <a:endParaRPr lang="en-US" dirty="0">
              <a:solidFill>
                <a:schemeClr val="tx1"/>
              </a:solidFill>
            </a:endParaRPr>
          </a:p>
        </p:txBody>
      </p:sp>
      <p:sp>
        <p:nvSpPr>
          <p:cNvPr id="6" name="Rectangle 5"/>
          <p:cNvSpPr/>
          <p:nvPr/>
        </p:nvSpPr>
        <p:spPr>
          <a:xfrm>
            <a:off x="701898" y="1760013"/>
            <a:ext cx="11288333" cy="3884140"/>
          </a:xfrm>
          <a:prstGeom prst="rect">
            <a:avLst/>
          </a:prstGeom>
        </p:spPr>
        <p:txBody>
          <a:bodyPr wrap="square">
            <a:spAutoFit/>
          </a:bodyPr>
          <a:lstStyle/>
          <a:p>
            <a:pPr eaLnBrk="1" fontAlgn="auto" hangingPunct="1">
              <a:lnSpc>
                <a:spcPct val="90000"/>
              </a:lnSpc>
              <a:spcBef>
                <a:spcPts val="1200"/>
              </a:spcBef>
              <a:spcAft>
                <a:spcPts val="200"/>
              </a:spcAft>
              <a:buClr>
                <a:srgbClr val="F2B800"/>
              </a:buClr>
              <a:buSzPct val="100000"/>
            </a:pPr>
            <a:r>
              <a:rPr lang="en-US" sz="2800" dirty="0">
                <a:solidFill>
                  <a:srgbClr val="000000">
                    <a:lumMod val="75000"/>
                    <a:lumOff val="25000"/>
                  </a:srgbClr>
                </a:solidFill>
                <a:ea typeface="+mn-ea"/>
                <a:cs typeface="Arial" panose="020B0604020202020204" pitchFamily="34" charset="0"/>
              </a:rPr>
              <a:t>Introductions (name, title, how long you have been in your position</a:t>
            </a:r>
            <a:r>
              <a:rPr lang="en-US" sz="2800" dirty="0" smtClean="0">
                <a:solidFill>
                  <a:srgbClr val="000000">
                    <a:lumMod val="75000"/>
                    <a:lumOff val="25000"/>
                  </a:srgbClr>
                </a:solidFill>
                <a:ea typeface="+mn-ea"/>
                <a:cs typeface="Arial" panose="020B0604020202020204" pitchFamily="34" charset="0"/>
              </a:rPr>
              <a:t>?)</a:t>
            </a:r>
          </a:p>
          <a:p>
            <a:pPr eaLnBrk="1" fontAlgn="auto" hangingPunct="1">
              <a:lnSpc>
                <a:spcPct val="90000"/>
              </a:lnSpc>
              <a:spcBef>
                <a:spcPts val="1200"/>
              </a:spcBef>
              <a:spcAft>
                <a:spcPts val="200"/>
              </a:spcAft>
              <a:buClr>
                <a:srgbClr val="F2B800"/>
              </a:buClr>
              <a:buSzPct val="100000"/>
            </a:pPr>
            <a:endParaRPr lang="en-US" sz="2800" dirty="0">
              <a:solidFill>
                <a:srgbClr val="000000">
                  <a:lumMod val="75000"/>
                  <a:lumOff val="25000"/>
                </a:srgbClr>
              </a:solidFill>
              <a:ea typeface="+mn-ea"/>
              <a:cs typeface="Arial" panose="020B0604020202020204" pitchFamily="34" charset="0"/>
            </a:endParaRPr>
          </a:p>
          <a:p>
            <a:pPr eaLnBrk="1" fontAlgn="auto" hangingPunct="1">
              <a:lnSpc>
                <a:spcPct val="90000"/>
              </a:lnSpc>
              <a:spcBef>
                <a:spcPts val="1200"/>
              </a:spcBef>
              <a:spcAft>
                <a:spcPts val="200"/>
              </a:spcAft>
              <a:buClr>
                <a:srgbClr val="F2B800"/>
              </a:buClr>
              <a:buSzPct val="100000"/>
            </a:pPr>
            <a:r>
              <a:rPr lang="en-US" sz="2800" dirty="0">
                <a:solidFill>
                  <a:srgbClr val="000000">
                    <a:lumMod val="75000"/>
                    <a:lumOff val="25000"/>
                  </a:srgbClr>
                </a:solidFill>
                <a:ea typeface="+mn-ea"/>
                <a:cs typeface="Arial" panose="020B0604020202020204" pitchFamily="34" charset="0"/>
              </a:rPr>
              <a:t>Creating Successful Faculty, Staff and Administration Relationships </a:t>
            </a:r>
          </a:p>
          <a:p>
            <a:pPr marL="971550" lvl="1" indent="-514350" eaLnBrk="1" fontAlgn="auto" hangingPunct="1">
              <a:lnSpc>
                <a:spcPct val="90000"/>
              </a:lnSpc>
              <a:spcBef>
                <a:spcPts val="1200"/>
              </a:spcBef>
              <a:spcAft>
                <a:spcPts val="200"/>
              </a:spcAft>
              <a:buClr>
                <a:schemeClr val="accent1"/>
              </a:buClr>
              <a:buSzPct val="100000"/>
              <a:buFont typeface="Calibri" panose="020F0502020204030204" pitchFamily="34" charset="0"/>
              <a:buAutoNum type="romanUcPeriod"/>
            </a:pPr>
            <a:r>
              <a:rPr lang="en-US" sz="2800" dirty="0">
                <a:solidFill>
                  <a:srgbClr val="000000">
                    <a:lumMod val="75000"/>
                    <a:lumOff val="25000"/>
                  </a:srgbClr>
                </a:solidFill>
                <a:ea typeface="+mn-ea"/>
                <a:cs typeface="Arial" panose="020B0604020202020204" pitchFamily="34" charset="0"/>
              </a:rPr>
              <a:t>Lines and Partnerships with the Academic Senate</a:t>
            </a:r>
          </a:p>
          <a:p>
            <a:pPr marL="971550" lvl="1" indent="-514350" eaLnBrk="1" fontAlgn="auto" hangingPunct="1">
              <a:lnSpc>
                <a:spcPct val="90000"/>
              </a:lnSpc>
              <a:spcBef>
                <a:spcPts val="1200"/>
              </a:spcBef>
              <a:spcAft>
                <a:spcPts val="200"/>
              </a:spcAft>
              <a:buClr>
                <a:schemeClr val="accent1"/>
              </a:buClr>
              <a:buSzPct val="100000"/>
              <a:buFont typeface="Calibri" panose="020F0502020204030204" pitchFamily="34" charset="0"/>
              <a:buAutoNum type="romanUcPeriod"/>
            </a:pPr>
            <a:r>
              <a:rPr lang="en-US" sz="2800" dirty="0">
                <a:solidFill>
                  <a:srgbClr val="000000">
                    <a:lumMod val="75000"/>
                    <a:lumOff val="25000"/>
                  </a:srgbClr>
                </a:solidFill>
                <a:ea typeface="+mn-ea"/>
                <a:cs typeface="Arial" panose="020B0604020202020204" pitchFamily="34" charset="0"/>
              </a:rPr>
              <a:t>Lines and Partnerships with Faculty Associations</a:t>
            </a:r>
          </a:p>
          <a:p>
            <a:pPr marL="971550" lvl="1" indent="-514350" eaLnBrk="1" fontAlgn="auto" hangingPunct="1">
              <a:lnSpc>
                <a:spcPct val="90000"/>
              </a:lnSpc>
              <a:spcBef>
                <a:spcPts val="1200"/>
              </a:spcBef>
              <a:spcAft>
                <a:spcPts val="200"/>
              </a:spcAft>
              <a:buClr>
                <a:schemeClr val="accent1"/>
              </a:buClr>
              <a:buSzPct val="100000"/>
              <a:buFont typeface="Calibri" panose="020F0502020204030204" pitchFamily="34" charset="0"/>
              <a:buAutoNum type="romanUcPeriod"/>
            </a:pPr>
            <a:r>
              <a:rPr lang="en-US" sz="2800" dirty="0">
                <a:solidFill>
                  <a:srgbClr val="000000">
                    <a:lumMod val="75000"/>
                    <a:lumOff val="25000"/>
                  </a:srgbClr>
                </a:solidFill>
                <a:ea typeface="+mn-ea"/>
                <a:cs typeface="Arial" panose="020B0604020202020204" pitchFamily="34" charset="0"/>
              </a:rPr>
              <a:t>Leadership Challenges </a:t>
            </a:r>
          </a:p>
          <a:p>
            <a:pPr marL="971550" lvl="1" indent="-514350" eaLnBrk="1" fontAlgn="auto" hangingPunct="1">
              <a:lnSpc>
                <a:spcPct val="90000"/>
              </a:lnSpc>
              <a:spcBef>
                <a:spcPts val="1200"/>
              </a:spcBef>
              <a:spcAft>
                <a:spcPts val="200"/>
              </a:spcAft>
              <a:buClr>
                <a:schemeClr val="accent1"/>
              </a:buClr>
              <a:buSzPct val="100000"/>
              <a:buFont typeface="Calibri" panose="020F0502020204030204" pitchFamily="34" charset="0"/>
              <a:buAutoNum type="romanUcPeriod"/>
            </a:pPr>
            <a:r>
              <a:rPr lang="en-US" sz="2800" dirty="0">
                <a:solidFill>
                  <a:srgbClr val="000000">
                    <a:lumMod val="75000"/>
                    <a:lumOff val="25000"/>
                  </a:srgbClr>
                </a:solidFill>
                <a:ea typeface="+mn-ea"/>
                <a:cs typeface="Arial" panose="020B0604020202020204" pitchFamily="34" charset="0"/>
              </a:rPr>
              <a:t>Questions/Discussion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extLst>
      <p:ext uri="{BB962C8B-B14F-4D97-AF65-F5344CB8AC3E}">
        <p14:creationId xmlns:p14="http://schemas.microsoft.com/office/powerpoint/2010/main" val="1101783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pPr eaLnBrk="1" hangingPunct="1"/>
            <a:r>
              <a:rPr lang="en-US" altLang="en-US" dirty="0" smtClean="0">
                <a:solidFill>
                  <a:schemeClr val="tx1"/>
                </a:solidFill>
                <a:ea typeface="ＭＳ Ｐゴシック" panose="020B0600070205080204" pitchFamily="34" charset="-128"/>
              </a:rPr>
              <a:t>Other Legal Provisions Related to Faculty</a:t>
            </a:r>
          </a:p>
        </p:txBody>
      </p:sp>
      <p:sp>
        <p:nvSpPr>
          <p:cNvPr id="68611" name="Rectangle 3"/>
          <p:cNvSpPr>
            <a:spLocks noGrp="1" noChangeArrowheads="1"/>
          </p:cNvSpPr>
          <p:nvPr>
            <p:ph idx="1"/>
          </p:nvPr>
        </p:nvSpPr>
        <p:spPr/>
        <p:txBody>
          <a:bodyPr/>
          <a:lstStyle/>
          <a:p>
            <a:pPr marL="0" indent="0" eaLnBrk="1" hangingPunct="1">
              <a:lnSpc>
                <a:spcPct val="90000"/>
              </a:lnSpc>
              <a:spcBef>
                <a:spcPct val="10000"/>
              </a:spcBef>
              <a:buNone/>
            </a:pPr>
            <a:r>
              <a:rPr lang="en-US" altLang="en-US" b="1" dirty="0" smtClean="0">
                <a:solidFill>
                  <a:schemeClr val="accent1"/>
                </a:solidFill>
                <a:ea typeface="ＭＳ Ｐゴシック" panose="020B0600070205080204" pitchFamily="34" charset="-128"/>
              </a:rPr>
              <a:t>Appointments to College Bodies</a:t>
            </a:r>
            <a:r>
              <a:rPr lang="en-US" altLang="en-US" dirty="0">
                <a:ea typeface="ＭＳ Ｐゴシック" panose="020B0600070205080204" pitchFamily="34" charset="-128"/>
              </a:rPr>
              <a:t>: The appointment of faculty members to serve on college or district committees, task forces, or other groups dealing with academic and professional matters, shall be made, after consultation with the chief executive officer or his or her designee, by the academic senate. Notwithstanding this subsection, the collective bargaining representative may seek to appoint faculty members to committees, task forces, or other groups.</a:t>
            </a:r>
          </a:p>
          <a:p>
            <a:pPr marL="0" indent="0" algn="r" eaLnBrk="1" hangingPunct="1">
              <a:lnSpc>
                <a:spcPct val="80000"/>
              </a:lnSpc>
              <a:buNone/>
            </a:pPr>
            <a:r>
              <a:rPr lang="en-US" altLang="en-US" sz="1800" dirty="0">
                <a:ea typeface="ＭＳ Ｐゴシック" panose="020B0600070205080204" pitchFamily="34" charset="-128"/>
              </a:rPr>
              <a:t>Title 5 §53203 (f)</a:t>
            </a:r>
          </a:p>
          <a:p>
            <a:pPr eaLnBrk="1" hangingPunct="1">
              <a:lnSpc>
                <a:spcPct val="80000"/>
              </a:lnSpc>
            </a:pPr>
            <a:endParaRPr lang="en-US" altLang="en-US" sz="1800" dirty="0">
              <a:ea typeface="ＭＳ Ｐゴシック" panose="020B0600070205080204" pitchFamily="34" charset="-128"/>
            </a:endParaRPr>
          </a:p>
          <a:p>
            <a:pPr eaLnBrk="1" hangingPunct="1">
              <a:lnSpc>
                <a:spcPct val="80000"/>
              </a:lnSpc>
            </a:pPr>
            <a:endParaRPr lang="en-US" altLang="en-US" sz="1600" dirty="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rmAutofit/>
          </a:bodyPr>
          <a:lstStyle/>
          <a:p>
            <a:pPr eaLnBrk="1" hangingPunct="1"/>
            <a:r>
              <a:rPr lang="en-US" altLang="en-US" dirty="0" smtClean="0">
                <a:solidFill>
                  <a:schemeClr val="tx1"/>
                </a:solidFill>
                <a:ea typeface="ＭＳ Ｐゴシック" panose="020B0600070205080204" pitchFamily="34" charset="-128"/>
              </a:rPr>
              <a:t>Other Legal Provisions Related to Faculty</a:t>
            </a:r>
          </a:p>
        </p:txBody>
      </p:sp>
      <p:sp>
        <p:nvSpPr>
          <p:cNvPr id="70659" name="Rectangle 3"/>
          <p:cNvSpPr>
            <a:spLocks noGrp="1" noChangeArrowheads="1"/>
          </p:cNvSpPr>
          <p:nvPr>
            <p:ph idx="1"/>
          </p:nvPr>
        </p:nvSpPr>
        <p:spPr/>
        <p:txBody>
          <a:bodyPr/>
          <a:lstStyle/>
          <a:p>
            <a:pPr marL="0" indent="0" eaLnBrk="1" hangingPunct="1">
              <a:lnSpc>
                <a:spcPct val="90000"/>
              </a:lnSpc>
              <a:spcBef>
                <a:spcPct val="10000"/>
              </a:spcBef>
              <a:buNone/>
            </a:pPr>
            <a:r>
              <a:rPr lang="en-US" altLang="en-US" b="1" dirty="0" smtClean="0">
                <a:solidFill>
                  <a:schemeClr val="accent1"/>
                </a:solidFill>
                <a:ea typeface="ＭＳ Ｐゴシック" panose="020B0600070205080204" pitchFamily="34" charset="-128"/>
              </a:rPr>
              <a:t>Equivalencies to Minimum Qualifications</a:t>
            </a:r>
            <a:r>
              <a:rPr lang="en-US" altLang="en-US" dirty="0">
                <a:ea typeface="ＭＳ Ｐゴシック" panose="020B0600070205080204" pitchFamily="34" charset="-128"/>
              </a:rPr>
              <a:t>: Process, criteria and standards agreed upon jointly by board designee and academic senate</a:t>
            </a:r>
          </a:p>
          <a:p>
            <a:pPr marL="0" indent="0" algn="r" eaLnBrk="1" hangingPunct="1">
              <a:lnSpc>
                <a:spcPct val="90000"/>
              </a:lnSpc>
              <a:buNone/>
            </a:pPr>
            <a:r>
              <a:rPr lang="en-US" altLang="en-US" sz="1800" dirty="0">
                <a:ea typeface="ＭＳ Ｐゴシック" panose="020B0600070205080204" pitchFamily="34" charset="-128"/>
              </a:rPr>
              <a:t>Ed Code §87359</a:t>
            </a:r>
          </a:p>
          <a:p>
            <a:pPr algn="r" eaLnBrk="1" hangingPunct="1">
              <a:lnSpc>
                <a:spcPct val="90000"/>
              </a:lnSpc>
            </a:pPr>
            <a:endParaRPr lang="en-US" altLang="en-US" sz="1800" dirty="0">
              <a:ea typeface="ＭＳ Ｐゴシック" panose="020B0600070205080204" pitchFamily="34" charset="-128"/>
            </a:endParaRPr>
          </a:p>
          <a:p>
            <a:pPr marL="0" indent="0" eaLnBrk="1" hangingPunct="1">
              <a:lnSpc>
                <a:spcPct val="90000"/>
              </a:lnSpc>
              <a:spcBef>
                <a:spcPct val="10000"/>
              </a:spcBef>
              <a:buNone/>
            </a:pPr>
            <a:r>
              <a:rPr lang="en-US" altLang="en-US" b="1" dirty="0" smtClean="0">
                <a:solidFill>
                  <a:schemeClr val="accent1"/>
                </a:solidFill>
                <a:ea typeface="ＭＳ Ｐゴシック" panose="020B0600070205080204" pitchFamily="34" charset="-128"/>
              </a:rPr>
              <a:t>Faculty Hiring</a:t>
            </a:r>
            <a:r>
              <a:rPr lang="en-US" altLang="en-US" b="1" dirty="0">
                <a:ea typeface="ＭＳ Ｐゴシック" panose="020B0600070205080204" pitchFamily="34" charset="-128"/>
              </a:rPr>
              <a:t>: </a:t>
            </a:r>
            <a:r>
              <a:rPr lang="en-US" altLang="en-US" dirty="0">
                <a:ea typeface="ＭＳ Ｐゴシック" panose="020B0600070205080204" pitchFamily="34" charset="-128"/>
              </a:rPr>
              <a:t>Criteria, policies and procedures shall be agreed upon jointly by board designee and academic senate </a:t>
            </a:r>
          </a:p>
          <a:p>
            <a:pPr marL="0" indent="0" algn="r" eaLnBrk="1" hangingPunct="1">
              <a:lnSpc>
                <a:spcPct val="90000"/>
              </a:lnSpc>
              <a:buNone/>
            </a:pPr>
            <a:r>
              <a:rPr lang="en-US" altLang="en-US" sz="1800" dirty="0">
                <a:ea typeface="ＭＳ Ｐゴシック" panose="020B0600070205080204" pitchFamily="34" charset="-128"/>
              </a:rPr>
              <a:t>Ed Code §87360</a:t>
            </a:r>
          </a:p>
          <a:p>
            <a:pPr eaLnBrk="1" hangingPunct="1">
              <a:lnSpc>
                <a:spcPct val="90000"/>
              </a:lnSpc>
            </a:pPr>
            <a:endParaRPr lang="en-US" altLang="en-US" sz="1600" dirty="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a:bodyPr>
          <a:lstStyle/>
          <a:p>
            <a:pPr eaLnBrk="1" hangingPunct="1"/>
            <a:r>
              <a:rPr lang="en-US" altLang="en-US" dirty="0" smtClean="0">
                <a:solidFill>
                  <a:schemeClr val="tx1"/>
                </a:solidFill>
                <a:ea typeface="ＭＳ Ｐゴシック" panose="020B0600070205080204" pitchFamily="34" charset="-128"/>
              </a:rPr>
              <a:t>Other Legal Provisions Related to Faculty</a:t>
            </a:r>
          </a:p>
        </p:txBody>
      </p:sp>
      <p:sp>
        <p:nvSpPr>
          <p:cNvPr id="72707" name="Rectangle 3"/>
          <p:cNvSpPr>
            <a:spLocks noGrp="1" noChangeArrowheads="1"/>
          </p:cNvSpPr>
          <p:nvPr>
            <p:ph idx="1"/>
          </p:nvPr>
        </p:nvSpPr>
        <p:spPr/>
        <p:txBody>
          <a:bodyPr/>
          <a:lstStyle/>
          <a:p>
            <a:pPr marL="0" indent="0" eaLnBrk="1" hangingPunct="1">
              <a:lnSpc>
                <a:spcPct val="90000"/>
              </a:lnSpc>
              <a:buNone/>
            </a:pPr>
            <a:r>
              <a:rPr lang="en-US" altLang="en-US" b="1" dirty="0" smtClean="0">
                <a:solidFill>
                  <a:schemeClr val="accent1"/>
                </a:solidFill>
                <a:ea typeface="ＭＳ Ｐゴシック" panose="020B0600070205080204" pitchFamily="34" charset="-128"/>
              </a:rPr>
              <a:t>Collective Bargaining</a:t>
            </a:r>
          </a:p>
          <a:p>
            <a:pPr lvl="1" eaLnBrk="1" hangingPunct="1">
              <a:lnSpc>
                <a:spcPct val="90000"/>
              </a:lnSpc>
              <a:spcBef>
                <a:spcPct val="10000"/>
              </a:spcBef>
              <a:buFont typeface="Wingdings" panose="05000000000000000000" pitchFamily="2" charset="2"/>
              <a:buChar char="§"/>
            </a:pPr>
            <a:r>
              <a:rPr lang="en-US" altLang="en-US" sz="2200" dirty="0"/>
              <a:t>Decision-making policies and implementation cannot detract from negotiated agreements on wages and working conditions </a:t>
            </a:r>
          </a:p>
          <a:p>
            <a:pPr lvl="1" eaLnBrk="1" hangingPunct="1">
              <a:lnSpc>
                <a:spcPct val="90000"/>
              </a:lnSpc>
              <a:spcBef>
                <a:spcPct val="10000"/>
              </a:spcBef>
              <a:buFont typeface="Wingdings" panose="05000000000000000000" pitchFamily="2" charset="2"/>
              <a:buChar char="§"/>
            </a:pPr>
            <a:r>
              <a:rPr lang="en-US" altLang="en-US" sz="2200" dirty="0"/>
              <a:t>Academic senate and bargaining representatives may establish agreements as to consulting, collaborating, sharing or delegating (</a:t>
            </a:r>
            <a:r>
              <a:rPr lang="en-US" altLang="en-US" sz="1800" dirty="0"/>
              <a:t>Title 5 §53204</a:t>
            </a:r>
            <a:r>
              <a:rPr lang="en-US" altLang="en-US" sz="2200" dirty="0"/>
              <a:t>)</a:t>
            </a:r>
          </a:p>
          <a:p>
            <a:pPr lvl="1" eaLnBrk="1" hangingPunct="1">
              <a:lnSpc>
                <a:spcPct val="90000"/>
              </a:lnSpc>
              <a:spcBef>
                <a:spcPct val="10000"/>
              </a:spcBef>
              <a:buFont typeface="Wingdings" panose="05000000000000000000" pitchFamily="2" charset="2"/>
              <a:buChar char="§"/>
            </a:pPr>
            <a:r>
              <a:rPr lang="en-US" altLang="en-US" sz="2200" dirty="0"/>
              <a:t>In those districts where the following are collectively bargained, the exclusive bargaining agent shall consult with the academic senate prior to engaging in bargaining on: Faculty Evaluation (</a:t>
            </a:r>
            <a:r>
              <a:rPr lang="en-US" altLang="en-US" sz="1800" dirty="0"/>
              <a:t>Ed Code §87663</a:t>
            </a:r>
            <a:r>
              <a:rPr lang="en-US" altLang="en-US" sz="2200" dirty="0"/>
              <a:t>), Tenure (</a:t>
            </a:r>
            <a:r>
              <a:rPr lang="en-US" altLang="en-US" sz="1800" dirty="0"/>
              <a:t>Ed Code §87610.6</a:t>
            </a:r>
            <a:r>
              <a:rPr lang="en-US" altLang="en-US" sz="2200" dirty="0"/>
              <a:t>) and Faculty Service Areas (</a:t>
            </a:r>
            <a:r>
              <a:rPr lang="en-US" altLang="en-US" sz="1800" dirty="0"/>
              <a:t>Ed Code §87743.2</a:t>
            </a:r>
            <a:r>
              <a:rPr lang="en-US" altLang="en-US" sz="2200" dirty="0"/>
              <a:t>)</a:t>
            </a:r>
          </a:p>
          <a:p>
            <a:pPr eaLnBrk="1" hangingPunct="1">
              <a:lnSpc>
                <a:spcPct val="90000"/>
              </a:lnSpc>
              <a:buFont typeface="Wingdings" panose="05000000000000000000" pitchFamily="2" charset="2"/>
              <a:buChar char="n"/>
            </a:pPr>
            <a:endParaRPr lang="en-US" altLang="en-US" sz="2200" dirty="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en-US" dirty="0" smtClean="0">
                <a:solidFill>
                  <a:schemeClr val="tx1"/>
                </a:solidFill>
                <a:ea typeface="ＭＳ Ｐゴシック" panose="020B0600070205080204" pitchFamily="34" charset="-128"/>
              </a:rPr>
              <a:t>Staff Roles in College Governance</a:t>
            </a:r>
          </a:p>
        </p:txBody>
      </p:sp>
      <p:sp>
        <p:nvSpPr>
          <p:cNvPr id="74755" name="Rectangle 3"/>
          <p:cNvSpPr>
            <a:spLocks noGrp="1" noChangeArrowheads="1"/>
          </p:cNvSpPr>
          <p:nvPr>
            <p:ph idx="1"/>
          </p:nvPr>
        </p:nvSpPr>
        <p:spPr/>
        <p:txBody>
          <a:bodyPr/>
          <a:lstStyle/>
          <a:p>
            <a:pPr eaLnBrk="1" hangingPunct="1">
              <a:lnSpc>
                <a:spcPct val="90000"/>
              </a:lnSpc>
              <a:buClrTx/>
              <a:buFont typeface="Wingdings" panose="05000000000000000000" pitchFamily="2" charset="2"/>
              <a:buChar char="§"/>
            </a:pPr>
            <a:r>
              <a:rPr lang="en-US" altLang="en-US" sz="2000" dirty="0">
                <a:ea typeface="ＭＳ Ｐゴシック" panose="020B0600070205080204" pitchFamily="34" charset="-128"/>
              </a:rPr>
              <a:t>Governing boards adopt policies and procedures that provide staff opportunity to participate effectively in district and college governance.</a:t>
            </a:r>
            <a:br>
              <a:rPr lang="en-US" altLang="en-US" sz="2000" dirty="0">
                <a:ea typeface="ＭＳ Ｐゴシック" panose="020B0600070205080204" pitchFamily="34" charset="-128"/>
              </a:rPr>
            </a:br>
            <a:endParaRPr lang="en-US" altLang="en-US" sz="2000" dirty="0">
              <a:ea typeface="ＭＳ Ｐゴシック" panose="020B0600070205080204" pitchFamily="34" charset="-128"/>
            </a:endParaRPr>
          </a:p>
          <a:p>
            <a:pPr lvl="1" eaLnBrk="1" hangingPunct="1">
              <a:lnSpc>
                <a:spcPct val="90000"/>
              </a:lnSpc>
              <a:buFont typeface="Wingdings" panose="05000000000000000000" pitchFamily="2" charset="2"/>
              <a:buChar char="§"/>
            </a:pPr>
            <a:r>
              <a:rPr lang="en-US" altLang="en-US" dirty="0" smtClean="0"/>
              <a:t>Formulation </a:t>
            </a:r>
            <a:r>
              <a:rPr lang="en-US" altLang="en-US" dirty="0"/>
              <a:t>and development of policies and procedures, and </a:t>
            </a:r>
          </a:p>
          <a:p>
            <a:pPr lvl="1" eaLnBrk="1" hangingPunct="1">
              <a:lnSpc>
                <a:spcPct val="90000"/>
              </a:lnSpc>
              <a:buFont typeface="Wingdings" panose="05000000000000000000" pitchFamily="2" charset="2"/>
              <a:buChar char="§"/>
            </a:pPr>
            <a:r>
              <a:rPr lang="en-US" altLang="en-US" dirty="0" smtClean="0"/>
              <a:t>Processes </a:t>
            </a:r>
            <a:r>
              <a:rPr lang="en-US" altLang="en-US" dirty="0"/>
              <a:t>for jointly developing recommendations that have or will have a significant effect on staff.</a:t>
            </a:r>
          </a:p>
          <a:p>
            <a:pPr eaLnBrk="1" hangingPunct="1">
              <a:lnSpc>
                <a:spcPct val="90000"/>
              </a:lnSpc>
              <a:buFont typeface="Wingdings" panose="05000000000000000000" pitchFamily="2" charset="2"/>
              <a:buChar char="§"/>
            </a:pPr>
            <a:endParaRPr lang="en-US" altLang="en-US" sz="2000" dirty="0">
              <a:ea typeface="ＭＳ Ｐゴシック" panose="020B0600070205080204" pitchFamily="34" charset="-128"/>
            </a:endParaRPr>
          </a:p>
          <a:p>
            <a:pPr eaLnBrk="1" hangingPunct="1">
              <a:lnSpc>
                <a:spcPct val="90000"/>
              </a:lnSpc>
              <a:buClrTx/>
              <a:buFont typeface="Wingdings" panose="05000000000000000000" pitchFamily="2" charset="2"/>
              <a:buChar char="§"/>
            </a:pPr>
            <a:r>
              <a:rPr lang="en-US" altLang="en-US" sz="2000" dirty="0">
                <a:ea typeface="ＭＳ Ｐゴシック" panose="020B0600070205080204" pitchFamily="34" charset="-128"/>
              </a:rPr>
              <a:t>Board shall not take action on matters significantly affecting staff until the recommendations and opinions of staff are given every reasonable consideration.  </a:t>
            </a:r>
          </a:p>
          <a:p>
            <a:pPr marL="0" indent="0" algn="r" eaLnBrk="1" hangingPunct="1">
              <a:lnSpc>
                <a:spcPct val="90000"/>
              </a:lnSpc>
              <a:buNone/>
            </a:pPr>
            <a:r>
              <a:rPr lang="en-US" altLang="en-US" sz="1600" dirty="0">
                <a:ea typeface="ＭＳ Ｐゴシック" panose="020B0600070205080204" pitchFamily="34" charset="-128"/>
              </a:rPr>
              <a:t>Title 5 §51023.5</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a:bodyPr>
          <a:lstStyle/>
          <a:p>
            <a:pPr eaLnBrk="1" hangingPunct="1"/>
            <a:r>
              <a:rPr lang="en-US" altLang="en-US" dirty="0" smtClean="0">
                <a:solidFill>
                  <a:schemeClr val="tx1"/>
                </a:solidFill>
                <a:ea typeface="ＭＳ Ｐゴシック" panose="020B0600070205080204" pitchFamily="34" charset="-128"/>
              </a:rPr>
              <a:t>Student Roles in College Governance</a:t>
            </a:r>
          </a:p>
        </p:txBody>
      </p:sp>
      <p:sp>
        <p:nvSpPr>
          <p:cNvPr id="76803" name="Rectangle 3"/>
          <p:cNvSpPr>
            <a:spLocks noGrp="1" noChangeArrowheads="1"/>
          </p:cNvSpPr>
          <p:nvPr>
            <p:ph idx="1"/>
          </p:nvPr>
        </p:nvSpPr>
        <p:spPr/>
        <p:txBody>
          <a:bodyPr/>
          <a:lstStyle/>
          <a:p>
            <a:pPr eaLnBrk="1" hangingPunct="1">
              <a:lnSpc>
                <a:spcPct val="90000"/>
              </a:lnSpc>
              <a:buClrTx/>
              <a:buFont typeface="Wingdings" panose="05000000000000000000" pitchFamily="2" charset="2"/>
              <a:buChar char="§"/>
            </a:pPr>
            <a:r>
              <a:rPr lang="en-US" altLang="en-US" sz="2000" dirty="0">
                <a:ea typeface="ＭＳ Ｐゴシック" panose="020B0600070205080204" pitchFamily="34" charset="-128"/>
              </a:rPr>
              <a:t>Governing boards adopt policies and procedures that provide students opportunity to participate effectively in district and college governance on formulation and development of policies and procedures and processes for jointly developing recommendations that have or will have a significant effect on students.</a:t>
            </a:r>
          </a:p>
          <a:p>
            <a:pPr lvl="1" eaLnBrk="1" hangingPunct="1">
              <a:lnSpc>
                <a:spcPct val="90000"/>
              </a:lnSpc>
              <a:buFont typeface="Wingdings" panose="05000000000000000000" pitchFamily="2" charset="2"/>
              <a:buChar char="§"/>
            </a:pPr>
            <a:endParaRPr lang="en-US" altLang="en-US" dirty="0"/>
          </a:p>
          <a:p>
            <a:pPr eaLnBrk="1" hangingPunct="1">
              <a:lnSpc>
                <a:spcPct val="90000"/>
              </a:lnSpc>
              <a:buClrTx/>
              <a:buFont typeface="Wingdings" panose="05000000000000000000" pitchFamily="2" charset="2"/>
              <a:buChar char="§"/>
            </a:pPr>
            <a:r>
              <a:rPr lang="en-US" altLang="en-US" sz="2000" dirty="0">
                <a:ea typeface="ＭＳ Ｐゴシック" panose="020B0600070205080204" pitchFamily="34" charset="-128"/>
              </a:rPr>
              <a:t>Board shall not take action on a matter having a significant effect on students until recommendations and positions by students are given every reasonable consideration.</a:t>
            </a:r>
          </a:p>
          <a:p>
            <a:pPr marL="274320" lvl="1" indent="0" algn="r" eaLnBrk="1" hangingPunct="1">
              <a:lnSpc>
                <a:spcPct val="90000"/>
              </a:lnSpc>
              <a:buNone/>
            </a:pPr>
            <a:r>
              <a:rPr lang="en-US" altLang="en-US" sz="1800" dirty="0"/>
              <a:t>Title 5 §51023.7</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tLang="en-US" dirty="0" smtClean="0">
                <a:solidFill>
                  <a:schemeClr val="tx1"/>
                </a:solidFill>
                <a:ea typeface="ＭＳ Ｐゴシック" panose="020B0600070205080204" pitchFamily="34" charset="-128"/>
              </a:rPr>
              <a:t>Regulation: Students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2062" y="5786926"/>
            <a:ext cx="4200724" cy="971558"/>
          </a:xfrm>
          <a:prstGeom prst="rect">
            <a:avLst/>
          </a:prstGeom>
        </p:spPr>
      </p:pic>
      <p:sp>
        <p:nvSpPr>
          <p:cNvPr id="78851" name="Rectangle 3"/>
          <p:cNvSpPr>
            <a:spLocks noGrp="1" noChangeArrowheads="1"/>
          </p:cNvSpPr>
          <p:nvPr>
            <p:ph idx="1"/>
          </p:nvPr>
        </p:nvSpPr>
        <p:spPr>
          <a:xfrm>
            <a:off x="493154" y="1611119"/>
            <a:ext cx="10972800" cy="4876800"/>
          </a:xfrm>
        </p:spPr>
        <p:txBody>
          <a:bodyPr/>
          <a:lstStyle/>
          <a:p>
            <a:pPr marL="0" indent="0" eaLnBrk="1" hangingPunct="1">
              <a:lnSpc>
                <a:spcPct val="80000"/>
              </a:lnSpc>
              <a:buNone/>
            </a:pPr>
            <a:r>
              <a:rPr lang="en-US" altLang="en-US" sz="2000" dirty="0">
                <a:ea typeface="ＭＳ Ｐゴシック" panose="020B0600070205080204" pitchFamily="34" charset="-128"/>
              </a:rPr>
              <a:t>Polices and procedure that have a </a:t>
            </a:r>
            <a:r>
              <a:rPr lang="ja-JP" altLang="en-US" sz="2000" dirty="0">
                <a:ea typeface="ＭＳ Ｐゴシック" panose="020B0600070205080204" pitchFamily="34" charset="-128"/>
              </a:rPr>
              <a:t>“</a:t>
            </a:r>
            <a:r>
              <a:rPr lang="en-US" altLang="ja-JP" sz="2000" dirty="0">
                <a:ea typeface="ＭＳ Ｐゴシック" panose="020B0600070205080204" pitchFamily="34" charset="-128"/>
              </a:rPr>
              <a:t>significant effect on students</a:t>
            </a:r>
            <a:r>
              <a:rPr lang="ja-JP" altLang="en-US" sz="2000" dirty="0">
                <a:ea typeface="ＭＳ Ｐゴシック" panose="020B0600070205080204" pitchFamily="34" charset="-128"/>
              </a:rPr>
              <a:t>”</a:t>
            </a:r>
            <a:r>
              <a:rPr lang="en-US" altLang="ja-JP" sz="2000" dirty="0">
                <a:ea typeface="ＭＳ Ｐゴシック" panose="020B0600070205080204" pitchFamily="34" charset="-128"/>
              </a:rPr>
              <a:t> include :</a:t>
            </a:r>
          </a:p>
          <a:p>
            <a:pPr marL="0" indent="0" eaLnBrk="1" hangingPunct="1">
              <a:buNone/>
            </a:pPr>
            <a:r>
              <a:rPr lang="en-US" altLang="en-US" sz="2000" dirty="0">
                <a:ea typeface="ＭＳ Ｐゴシック" panose="020B0600070205080204" pitchFamily="34" charset="-128"/>
              </a:rPr>
              <a:t>(1) grading polices</a:t>
            </a:r>
          </a:p>
          <a:p>
            <a:pPr marL="0" indent="0" eaLnBrk="1" hangingPunct="1">
              <a:buNone/>
            </a:pPr>
            <a:r>
              <a:rPr lang="en-US" altLang="en-US" sz="2000" dirty="0">
                <a:ea typeface="ＭＳ Ｐゴシック" panose="020B0600070205080204" pitchFamily="34" charset="-128"/>
              </a:rPr>
              <a:t>(2) codes of student conduct</a:t>
            </a:r>
          </a:p>
          <a:p>
            <a:pPr marL="0" indent="0" eaLnBrk="1" hangingPunct="1">
              <a:buNone/>
            </a:pPr>
            <a:r>
              <a:rPr lang="en-US" altLang="en-US" sz="2000" dirty="0">
                <a:ea typeface="ＭＳ Ｐゴシック" panose="020B0600070205080204" pitchFamily="34" charset="-128"/>
              </a:rPr>
              <a:t>(3) academic disciplinary policies</a:t>
            </a:r>
          </a:p>
          <a:p>
            <a:pPr marL="0" indent="0" eaLnBrk="1" hangingPunct="1">
              <a:buNone/>
            </a:pPr>
            <a:r>
              <a:rPr lang="en-US" altLang="en-US" sz="2000" dirty="0">
                <a:ea typeface="ＭＳ Ｐゴシック" panose="020B0600070205080204" pitchFamily="34" charset="-128"/>
              </a:rPr>
              <a:t>(4) curriculum development</a:t>
            </a:r>
          </a:p>
          <a:p>
            <a:pPr marL="0" indent="0" eaLnBrk="1" hangingPunct="1">
              <a:buNone/>
            </a:pPr>
            <a:r>
              <a:rPr lang="en-US" altLang="en-US" sz="2000" dirty="0">
                <a:ea typeface="ＭＳ Ｐゴシック" panose="020B0600070205080204" pitchFamily="34" charset="-128"/>
              </a:rPr>
              <a:t>(5) courses or programs which should be initiated or discontinued</a:t>
            </a:r>
          </a:p>
          <a:p>
            <a:pPr marL="0" indent="0" eaLnBrk="1" hangingPunct="1">
              <a:buNone/>
            </a:pPr>
            <a:r>
              <a:rPr lang="en-US" altLang="en-US" sz="2000" dirty="0">
                <a:ea typeface="ＭＳ Ｐゴシック" panose="020B0600070205080204" pitchFamily="34" charset="-128"/>
              </a:rPr>
              <a:t>(6) processes for institutional planning and budget development</a:t>
            </a:r>
          </a:p>
          <a:p>
            <a:pPr marL="0" indent="0" eaLnBrk="1" hangingPunct="1">
              <a:buNone/>
            </a:pPr>
            <a:r>
              <a:rPr lang="en-US" altLang="en-US" sz="2000" dirty="0">
                <a:ea typeface="ＭＳ Ｐゴシック" panose="020B0600070205080204" pitchFamily="34" charset="-128"/>
              </a:rPr>
              <a:t>(7) standards and polices regarding student preparation and success</a:t>
            </a:r>
          </a:p>
          <a:p>
            <a:pPr marL="0" indent="0" eaLnBrk="1" hangingPunct="1">
              <a:buNone/>
            </a:pPr>
            <a:r>
              <a:rPr lang="en-US" altLang="en-US" sz="2000" dirty="0">
                <a:ea typeface="ＭＳ Ｐゴシック" panose="020B0600070205080204" pitchFamily="34" charset="-128"/>
              </a:rPr>
              <a:t>(8) student services planning and development</a:t>
            </a:r>
          </a:p>
          <a:p>
            <a:pPr marL="0" indent="0" eaLnBrk="1" hangingPunct="1">
              <a:buNone/>
            </a:pPr>
            <a:r>
              <a:rPr lang="en-US" altLang="en-US" sz="2000" dirty="0">
                <a:ea typeface="ＭＳ Ｐゴシック" panose="020B0600070205080204" pitchFamily="34" charset="-128"/>
              </a:rPr>
              <a:t>(9) student fees within the authority of the district to adopt</a:t>
            </a:r>
          </a:p>
          <a:p>
            <a:pPr marL="0" indent="0" eaLnBrk="1" hangingPunct="1">
              <a:buNone/>
            </a:pPr>
            <a:r>
              <a:rPr lang="en-US" altLang="en-US" sz="2000" dirty="0">
                <a:ea typeface="ＭＳ Ｐゴシック" panose="020B0600070205080204" pitchFamily="34" charset="-128"/>
              </a:rPr>
              <a:t>(10) </a:t>
            </a:r>
            <a:r>
              <a:rPr lang="en-US" altLang="en-US" sz="2000" dirty="0">
                <a:solidFill>
                  <a:schemeClr val="accent1"/>
                </a:solidFill>
                <a:ea typeface="ＭＳ Ｐゴシック" panose="020B0600070205080204" pitchFamily="34" charset="-128"/>
              </a:rPr>
              <a:t>any other district and college policy, procedure or related matter that the district governing board determines will have a significant effect on students </a:t>
            </a:r>
          </a:p>
          <a:p>
            <a:pPr algn="r" eaLnBrk="1" hangingPunct="1">
              <a:lnSpc>
                <a:spcPct val="80000"/>
              </a:lnSpc>
            </a:pPr>
            <a:r>
              <a:rPr lang="en-US" altLang="en-US" sz="800" dirty="0">
                <a:ea typeface="ＭＳ Ｐゴシック" panose="020B0600070205080204" pitchFamily="34" charset="-128"/>
              </a:rPr>
              <a:t>	</a:t>
            </a:r>
            <a:r>
              <a:rPr lang="en-US" altLang="en-US" sz="1200" dirty="0">
                <a:ea typeface="ＭＳ Ｐゴシック" panose="020B0600070205080204" pitchFamily="34" charset="-128"/>
              </a:rPr>
              <a:t>	</a:t>
            </a:r>
            <a:r>
              <a:rPr lang="en-US" altLang="en-US" sz="1600" dirty="0">
                <a:ea typeface="ＭＳ Ｐゴシック" panose="020B0600070205080204" pitchFamily="34" charset="-128"/>
              </a:rPr>
              <a:t>Title 5 §51023.7</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altLang="en-US" dirty="0" smtClean="0">
                <a:solidFill>
                  <a:schemeClr val="tx1"/>
                </a:solidFill>
                <a:ea typeface="ＭＳ Ｐゴシック" panose="020B0600070205080204" pitchFamily="34" charset="-128"/>
              </a:rPr>
              <a:t>Question on Collegial Consultation</a:t>
            </a:r>
          </a:p>
        </p:txBody>
      </p:sp>
      <p:sp>
        <p:nvSpPr>
          <p:cNvPr id="80899" name="Rectangle 3"/>
          <p:cNvSpPr>
            <a:spLocks noGrp="1" noChangeArrowheads="1"/>
          </p:cNvSpPr>
          <p:nvPr>
            <p:ph idx="1"/>
          </p:nvPr>
        </p:nvSpPr>
        <p:spPr/>
        <p:txBody>
          <a:bodyPr/>
          <a:lstStyle/>
          <a:p>
            <a:pPr marL="0" indent="0">
              <a:spcBef>
                <a:spcPct val="0"/>
              </a:spcBef>
              <a:buClrTx/>
              <a:buSzTx/>
              <a:buNone/>
            </a:pPr>
            <a:r>
              <a:rPr lang="en-US" altLang="en-US" dirty="0" smtClean="0">
                <a:ea typeface="ＭＳ Ｐゴシック" panose="020B0600070205080204" pitchFamily="34" charset="-128"/>
              </a:rPr>
              <a:t>Does the term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rely primarily upon the advice and judgment of the academic senate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mean that the governing board should not receive and consider the advice and judgment of others on issues of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academic and professional matters?</a:t>
            </a:r>
            <a:r>
              <a:rPr lang="ja-JP" altLang="en-US" dirty="0" smtClean="0">
                <a:ea typeface="ＭＳ Ｐゴシック" panose="020B0600070205080204" pitchFamily="34" charset="-128"/>
              </a:rPr>
              <a:t>”</a:t>
            </a:r>
            <a:endParaRPr lang="en-US" altLang="ja-JP" dirty="0" smtClean="0">
              <a:ea typeface="ＭＳ Ｐゴシック" panose="020B0600070205080204" pitchFamily="34" charset="-128"/>
            </a:endParaRPr>
          </a:p>
          <a:p>
            <a:pPr marL="0" indent="0"/>
            <a:endParaRPr lang="en-US" altLang="en-US" dirty="0" smtClean="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noAutofit/>
          </a:bodyPr>
          <a:lstStyle/>
          <a:p>
            <a:r>
              <a:rPr lang="en-US" altLang="en-US" sz="2400" dirty="0">
                <a:solidFill>
                  <a:schemeClr val="tx1"/>
                </a:solidFill>
                <a:ea typeface="ＭＳ Ｐゴシック" panose="020B0600070205080204" pitchFamily="34" charset="-128"/>
              </a:rPr>
              <a:t>Scenario #3 </a:t>
            </a:r>
            <a:r>
              <a:rPr lang="en-US" altLang="en-US" sz="2400" dirty="0" smtClean="0">
                <a:solidFill>
                  <a:schemeClr val="tx1"/>
                </a:solidFill>
                <a:ea typeface="ＭＳ Ｐゴシック" panose="020B0600070205080204" pitchFamily="34" charset="-128"/>
              </a:rPr>
              <a:t/>
            </a:r>
            <a:br>
              <a:rPr lang="en-US" altLang="en-US" sz="2400" dirty="0" smtClean="0">
                <a:solidFill>
                  <a:schemeClr val="tx1"/>
                </a:solidFill>
                <a:ea typeface="ＭＳ Ｐゴシック" panose="020B0600070205080204" pitchFamily="34" charset="-128"/>
              </a:rPr>
            </a:br>
            <a:r>
              <a:rPr lang="en-US" altLang="en-US" sz="2400" dirty="0" smtClean="0">
                <a:solidFill>
                  <a:schemeClr val="tx1"/>
                </a:solidFill>
                <a:ea typeface="ＭＳ Ｐゴシック" panose="020B0600070205080204" pitchFamily="34" charset="-128"/>
              </a:rPr>
              <a:t>(</a:t>
            </a:r>
            <a:r>
              <a:rPr lang="en-US" altLang="en-US" sz="2400" dirty="0">
                <a:solidFill>
                  <a:schemeClr val="tx1"/>
                </a:solidFill>
                <a:ea typeface="ＭＳ Ｐゴシック" panose="020B0600070205080204" pitchFamily="34" charset="-128"/>
              </a:rPr>
              <a:t>from </a:t>
            </a:r>
            <a:r>
              <a:rPr lang="en-US" altLang="en-US" sz="2400" i="1" dirty="0">
                <a:solidFill>
                  <a:schemeClr val="tx1"/>
                </a:solidFill>
                <a:ea typeface="ＭＳ Ｐゴシック" panose="020B0600070205080204" pitchFamily="34" charset="-128"/>
              </a:rPr>
              <a:t>Scenarios to Illustrate Effective Participation in District and College Governance)</a:t>
            </a:r>
            <a:endParaRPr lang="en-US" altLang="en-US" sz="2400" dirty="0">
              <a:solidFill>
                <a:schemeClr val="tx1"/>
              </a:solidFill>
              <a:ea typeface="ＭＳ Ｐゴシック" panose="020B0600070205080204" pitchFamily="34" charset="-128"/>
            </a:endParaRPr>
          </a:p>
        </p:txBody>
      </p:sp>
      <p:sp>
        <p:nvSpPr>
          <p:cNvPr id="82947" name="Content Placeholder 2"/>
          <p:cNvSpPr>
            <a:spLocks noGrp="1"/>
          </p:cNvSpPr>
          <p:nvPr>
            <p:ph idx="1"/>
          </p:nvPr>
        </p:nvSpPr>
        <p:spPr/>
        <p:txBody>
          <a:bodyPr/>
          <a:lstStyle/>
          <a:p>
            <a:pPr marL="0" indent="0">
              <a:buNone/>
            </a:pPr>
            <a:r>
              <a:rPr lang="en-US" altLang="en-US" sz="2100" dirty="0" smtClean="0">
                <a:ea typeface="ＭＳ Ｐゴシック" panose="020B0600070205080204" pitchFamily="34" charset="-128"/>
              </a:rPr>
              <a:t>Following </a:t>
            </a:r>
            <a:r>
              <a:rPr lang="en-US" altLang="en-US" sz="2100" dirty="0">
                <a:ea typeface="ＭＳ Ｐゴシック" panose="020B0600070205080204" pitchFamily="34" charset="-128"/>
              </a:rPr>
              <a:t>a recommendation of its Educational Policies Committee, consisting of faculty representatives of each of the college divisions, the academic senate has passed a resolution calling for the governing board to establish plus/minus grading. Grading policies are a </a:t>
            </a:r>
            <a:r>
              <a:rPr lang="ja-JP" altLang="en-US" sz="2100" dirty="0">
                <a:ea typeface="ＭＳ Ｐゴシック" panose="020B0600070205080204" pitchFamily="34" charset="-128"/>
              </a:rPr>
              <a:t>“</a:t>
            </a:r>
            <a:r>
              <a:rPr lang="en-US" altLang="ja-JP" sz="2100" dirty="0">
                <a:ea typeface="ＭＳ Ｐゴシック" panose="020B0600070205080204" pitchFamily="34" charset="-128"/>
              </a:rPr>
              <a:t>rely primarily</a:t>
            </a:r>
            <a:r>
              <a:rPr lang="ja-JP" altLang="en-US" sz="2100" dirty="0">
                <a:ea typeface="ＭＳ Ｐゴシック" panose="020B0600070205080204" pitchFamily="34" charset="-128"/>
              </a:rPr>
              <a:t>”</a:t>
            </a:r>
            <a:r>
              <a:rPr lang="en-US" altLang="ja-JP" sz="2100" dirty="0">
                <a:ea typeface="ＭＳ Ｐゴシック" panose="020B0600070205080204" pitchFamily="34" charset="-128"/>
              </a:rPr>
              <a:t> issue in the district. The item is placed on the board agenda and the associated students president objects on the grounds that students did not participate in the development of the recommendation. The governing board pulls the item from the agenda and asks the academic senate and the associated students to work together on the proposal. </a:t>
            </a:r>
          </a:p>
          <a:p>
            <a:endParaRPr lang="en-US" altLang="en-US" dirty="0" smtClean="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tLang="en-US" dirty="0" smtClean="0">
                <a:solidFill>
                  <a:schemeClr val="accent1"/>
                </a:solidFill>
                <a:ea typeface="ＭＳ Ｐゴシック" panose="020B0600070205080204" pitchFamily="34" charset="-128"/>
              </a:rPr>
              <a:t>Question</a:t>
            </a:r>
          </a:p>
        </p:txBody>
      </p:sp>
      <p:sp>
        <p:nvSpPr>
          <p:cNvPr id="84995" name="Rectangle 3"/>
          <p:cNvSpPr>
            <a:spLocks noGrp="1" noChangeArrowheads="1"/>
          </p:cNvSpPr>
          <p:nvPr>
            <p:ph idx="1"/>
          </p:nvPr>
        </p:nvSpPr>
        <p:spPr/>
        <p:txBody>
          <a:bodyPr/>
          <a:lstStyle/>
          <a:p>
            <a:pPr marL="0" indent="0">
              <a:spcBef>
                <a:spcPct val="50000"/>
              </a:spcBef>
              <a:buClrTx/>
              <a:buNone/>
            </a:pPr>
            <a:endParaRPr lang="en-US" altLang="en-US" dirty="0" smtClean="0">
              <a:ea typeface="ＭＳ Ｐゴシック" panose="020B0600070205080204" pitchFamily="34" charset="-128"/>
            </a:endParaRPr>
          </a:p>
          <a:p>
            <a:pPr marL="0" indent="0">
              <a:spcBef>
                <a:spcPct val="50000"/>
              </a:spcBef>
              <a:buClrTx/>
              <a:buNone/>
            </a:pPr>
            <a:endParaRPr lang="en-US" altLang="en-US" dirty="0">
              <a:ea typeface="ＭＳ Ｐゴシック" panose="020B0600070205080204" pitchFamily="34" charset="-128"/>
            </a:endParaRPr>
          </a:p>
          <a:p>
            <a:pPr marL="0" indent="0">
              <a:spcBef>
                <a:spcPct val="50000"/>
              </a:spcBef>
              <a:buClrTx/>
              <a:buNone/>
            </a:pPr>
            <a:r>
              <a:rPr lang="en-US" altLang="en-US" dirty="0" smtClean="0">
                <a:ea typeface="ＭＳ Ｐゴシック" panose="020B0600070205080204" pitchFamily="34" charset="-128"/>
              </a:rPr>
              <a:t>Should the advice and the judgment of the academic senate be accorded greater weight than the advice and judgment of other groups and constituencies in connection with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academic and professional matters?</a:t>
            </a:r>
            <a:r>
              <a:rPr lang="ja-JP" altLang="en-US" dirty="0" smtClean="0">
                <a:ea typeface="ＭＳ Ｐゴシック" panose="020B0600070205080204" pitchFamily="34" charset="-128"/>
              </a:rPr>
              <a:t>”</a:t>
            </a:r>
            <a:endParaRPr lang="en-US" altLang="ja-JP" dirty="0" smtClean="0">
              <a:ea typeface="ＭＳ Ｐゴシック" panose="020B0600070205080204" pitchFamily="34" charset="-128"/>
            </a:endParaRPr>
          </a:p>
          <a:p>
            <a:pPr marL="457200" indent="-457200"/>
            <a:endParaRPr lang="en-US" altLang="en-US" dirty="0" smtClean="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38152133"/>
              </p:ext>
            </p:extLst>
          </p:nvPr>
        </p:nvGraphicFramePr>
        <p:xfrm>
          <a:off x="798489" y="514283"/>
          <a:ext cx="10683026" cy="5942612"/>
        </p:xfrm>
        <a:graphic>
          <a:graphicData uri="http://schemas.openxmlformats.org/drawingml/2006/table">
            <a:tbl>
              <a:tblPr/>
              <a:tblGrid>
                <a:gridCol w="2484726">
                  <a:extLst>
                    <a:ext uri="{9D8B030D-6E8A-4147-A177-3AD203B41FA5}">
                      <a16:colId xmlns:a16="http://schemas.microsoft.com/office/drawing/2014/main" val="1682495056"/>
                    </a:ext>
                  </a:extLst>
                </a:gridCol>
                <a:gridCol w="2359627">
                  <a:extLst>
                    <a:ext uri="{9D8B030D-6E8A-4147-A177-3AD203B41FA5}">
                      <a16:colId xmlns:a16="http://schemas.microsoft.com/office/drawing/2014/main" val="1316068628"/>
                    </a:ext>
                  </a:extLst>
                </a:gridCol>
                <a:gridCol w="3231006">
                  <a:extLst>
                    <a:ext uri="{9D8B030D-6E8A-4147-A177-3AD203B41FA5}">
                      <a16:colId xmlns:a16="http://schemas.microsoft.com/office/drawing/2014/main" val="3001419164"/>
                    </a:ext>
                  </a:extLst>
                </a:gridCol>
                <a:gridCol w="2607667">
                  <a:extLst>
                    <a:ext uri="{9D8B030D-6E8A-4147-A177-3AD203B41FA5}">
                      <a16:colId xmlns:a16="http://schemas.microsoft.com/office/drawing/2014/main" val="2945892662"/>
                    </a:ext>
                  </a:extLst>
                </a:gridCol>
              </a:tblGrid>
              <a:tr h="373819">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000" b="1" i="0" u="sng"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LAW</a:t>
                      </a:r>
                      <a:endParaRPr kumimoji="0" lang="en-US" altLang="en-US" sz="1000" b="1" i="0" u="sng"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endParaRPr>
                    </a:p>
                  </a:txBody>
                  <a:tcPr marL="54571" marR="5457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REGULATIONS</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000" b="1" i="0" u="sng"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LEVEL OF PARTICIPATION</a:t>
                      </a:r>
                      <a:endParaRPr kumimoji="0" lang="en-US" altLang="en-US" sz="1000" b="1" i="0" u="sng"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endParaRPr>
                    </a:p>
                  </a:txBody>
                  <a:tcPr marL="54571" marR="5457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REGULATIONS</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000" b="1" i="0" u="sng"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AREAS OF PARTICIPATION</a:t>
                      </a:r>
                      <a:endParaRPr kumimoji="0" lang="en-US" altLang="en-US" sz="1000" b="1" i="0" u="sng"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endParaRPr>
                    </a:p>
                  </a:txBody>
                  <a:tcPr marL="54571" marR="5457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REGULATIONS</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000" b="1" i="0" u="sng"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CONSIDERATION OF RECOMMENDATIONS</a:t>
                      </a:r>
                      <a:endParaRPr kumimoji="0" lang="en-US" altLang="en-US" sz="1000" b="1" i="0" u="sng"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endParaRPr>
                    </a:p>
                  </a:txBody>
                  <a:tcPr marL="54571" marR="54571"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17331713"/>
                  </a:ext>
                </a:extLst>
              </a:tr>
              <a:tr h="139581">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ts val="30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FACULTY</a:t>
                      </a:r>
                      <a:endParaRPr kumimoji="0" lang="en-US" altLang="en-US" sz="1000" b="1"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1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1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1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extLst>
                  <a:ext uri="{0D108BD9-81ED-4DB2-BD59-A6C34878D82A}">
                    <a16:rowId xmlns:a16="http://schemas.microsoft.com/office/drawing/2014/main" val="3510067860"/>
                  </a:ext>
                </a:extLst>
              </a:tr>
              <a:tr h="2031002">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ts val="600"/>
                        </a:spcAft>
                        <a:buClrTx/>
                        <a:buSzTx/>
                        <a:buFontTx/>
                        <a:buNone/>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*Right to participate effectively</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600"/>
                        </a:spcAft>
                        <a:buClrTx/>
                        <a:buSzTx/>
                        <a:buFontTx/>
                        <a:buNone/>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*Academic Senate right to assume primary responsibility for recommending on:</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Curriculum </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Academic standards</a:t>
                      </a:r>
                      <a:endParaRPr kumimoji="0" lang="en-US" altLang="en-US" sz="11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4450" indent="-44450"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44450" marR="0" lvl="0" indent="-44450" algn="l" defTabSz="457200" rtl="0" eaLnBrk="1" fontAlgn="base" latinLnBrk="0" hangingPunct="1">
                        <a:lnSpc>
                          <a:spcPct val="100000"/>
                        </a:lnSpc>
                        <a:spcBef>
                          <a:spcPct val="0"/>
                        </a:spcBef>
                        <a:spcAft>
                          <a:spcPts val="600"/>
                        </a:spcAft>
                        <a:buClrTx/>
                        <a:buSzTx/>
                        <a:buFontTx/>
                        <a:buNone/>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*Local boards shall:</a:t>
                      </a:r>
                      <a:endParaRPr kumimoji="0" lang="en-US" altLang="en-US" sz="11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Consult collegially on </a:t>
                      </a:r>
                      <a:endParaRPr kumimoji="0" lang="en-US" altLang="en-US" sz="11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Academic and professional matters</a:t>
                      </a:r>
                      <a:endParaRPr kumimoji="0" lang="en-US" altLang="en-US" sz="11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ts val="600"/>
                        </a:spcAft>
                        <a:buClrTx/>
                        <a:buSzTx/>
                        <a:buFontTx/>
                        <a:buNone/>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*Academic and professional matters</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Curriculum</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Degree</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Grading</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Program development</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Student standards</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Faculty role in governance structures</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Accreditation</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Professional development</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Processes for program review</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Processes for planning &amp; budget</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5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Other</a:t>
                      </a:r>
                      <a:endParaRPr kumimoji="0" lang="en-US" altLang="en-US" sz="11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ts val="600"/>
                        </a:spcAft>
                        <a:buClrTx/>
                        <a:buSzTx/>
                        <a:buFontTx/>
                        <a:buNone/>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*Consult collegially </a:t>
                      </a:r>
                      <a:endParaRPr kumimoji="0" lang="en-US" altLang="en-US" sz="11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Reach mutual agreement</a:t>
                      </a:r>
                      <a:endParaRPr kumimoji="0" lang="en-US" altLang="en-US" sz="11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ct val="0"/>
                        </a:spcAft>
                        <a:buClrTx/>
                        <a:buSzTx/>
                        <a:buFont typeface="Symbol" panose="05050102010706020507" pitchFamily="18" charset="2"/>
                        <a:buChar char=""/>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Rely primarily on advice and judgment of academic senate</a:t>
                      </a:r>
                      <a:endParaRPr kumimoji="0" lang="en-US" altLang="en-US" sz="11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18858016"/>
                  </a:ext>
                </a:extLst>
              </a:tr>
              <a:tr h="139581">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ts val="30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STAFF</a:t>
                      </a:r>
                      <a:endParaRPr kumimoji="0" lang="en-US" altLang="en-US" sz="1000" b="1"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1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1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1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extLst>
                  <a:ext uri="{0D108BD9-81ED-4DB2-BD59-A6C34878D82A}">
                    <a16:rowId xmlns:a16="http://schemas.microsoft.com/office/drawing/2014/main" val="3231885243"/>
                  </a:ext>
                </a:extLst>
              </a:tr>
              <a:tr h="895458">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*Right to participate effectively </a:t>
                      </a:r>
                      <a:endParaRPr kumimoji="0" lang="en-US" altLang="en-US" sz="11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4450" indent="-44450"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44450" marR="0" lvl="0" indent="-44450" algn="l" defTabSz="457200" rtl="0" eaLnBrk="1" fontAlgn="base" latinLnBrk="0" hangingPunct="1">
                        <a:lnSpc>
                          <a:spcPct val="100000"/>
                        </a:lnSpc>
                        <a:spcBef>
                          <a:spcPct val="0"/>
                        </a:spcBef>
                        <a:spcAft>
                          <a:spcPts val="600"/>
                        </a:spcAft>
                        <a:buClrTx/>
                        <a:buSzTx/>
                        <a:buFontTx/>
                        <a:buNone/>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*Provided opportunity to participate in formulation of:</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Policies, </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Procedures, and </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Processes that have a </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Significant effect on staff.</a:t>
                      </a:r>
                      <a:endParaRPr kumimoji="0" lang="en-US" altLang="en-US" sz="11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*Significant effect on staff</a:t>
                      </a:r>
                      <a:endParaRPr kumimoji="0" lang="en-US" altLang="en-US" sz="11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68263" indent="-68263"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68263" marR="0" lvl="0" indent="-68263" algn="l" defTabSz="4572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*Given </a:t>
                      </a:r>
                      <a:r>
                        <a:rPr kumimoji="0" lang="ja-JP"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a:t>
                      </a:r>
                      <a:r>
                        <a:rPr kumimoji="0" lang="en-US" altLang="ja-JP"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every reasonable consideration</a:t>
                      </a:r>
                      <a:r>
                        <a:rPr kumimoji="0" lang="ja-JP"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a:t>
                      </a:r>
                      <a:endParaRPr kumimoji="0" lang="en-US" altLang="en-US" sz="11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82722836"/>
                  </a:ext>
                </a:extLst>
              </a:tr>
              <a:tr h="139581">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ts val="30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STUDENTS</a:t>
                      </a:r>
                      <a:endParaRPr kumimoji="0" lang="en-US" altLang="en-US" sz="1000" b="1"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1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1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1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8E8"/>
                    </a:solidFill>
                  </a:tcPr>
                </a:tc>
                <a:extLst>
                  <a:ext uri="{0D108BD9-81ED-4DB2-BD59-A6C34878D82A}">
                    <a16:rowId xmlns:a16="http://schemas.microsoft.com/office/drawing/2014/main" val="633413403"/>
                  </a:ext>
                </a:extLst>
              </a:tr>
              <a:tr h="1714674">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*Right to participate effectively </a:t>
                      </a:r>
                      <a:endParaRPr kumimoji="0" lang="en-US" altLang="en-US" sz="11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44450" indent="-44450"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44450" marR="0" lvl="0" indent="-44450" algn="l" defTabSz="457200" rtl="0" eaLnBrk="1" fontAlgn="base" latinLnBrk="0" hangingPunct="1">
                        <a:lnSpc>
                          <a:spcPct val="100000"/>
                        </a:lnSpc>
                        <a:spcBef>
                          <a:spcPct val="0"/>
                        </a:spcBef>
                        <a:spcAft>
                          <a:spcPts val="600"/>
                        </a:spcAft>
                        <a:buClrTx/>
                        <a:buSzTx/>
                        <a:buFontTx/>
                        <a:buNone/>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*Provided opportunity to participate in formulation of </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Policies, </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Procedures and </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Processes that have a</a:t>
                      </a:r>
                      <a:endParaRPr kumimoji="0" lang="en-US" altLang="en-US" sz="11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endParaRPr>
                    </a:p>
                    <a:p>
                      <a:pPr marL="44450" marR="0" lvl="0" indent="-44450" algn="l" defTabSz="457200" rtl="0" eaLnBrk="1" fontAlgn="base" latinLnBrk="0" hangingPunct="1">
                        <a:lnSpc>
                          <a:spcPct val="100000"/>
                        </a:lnSpc>
                        <a:spcBef>
                          <a:spcPct val="0"/>
                        </a:spcBef>
                        <a:spcAft>
                          <a:spcPts val="300"/>
                        </a:spcAft>
                        <a:buClrTx/>
                        <a:buSzTx/>
                        <a:buFont typeface="Symbol" panose="05050102010706020507" pitchFamily="18" charset="2"/>
                        <a:buChar char=""/>
                        <a:tabLst/>
                      </a:pPr>
                      <a:r>
                        <a:rPr kumimoji="0" lang="en-US" altLang="en-US" sz="900" b="0" i="0" u="none" strike="noStrike" cap="none" normalizeH="0" baseline="0" smtClean="0">
                          <a:ln>
                            <a:noFill/>
                          </a:ln>
                          <a:solidFill>
                            <a:srgbClr val="000000"/>
                          </a:solidFill>
                          <a:effectLst/>
                          <a:latin typeface="Arial" panose="020B0604020202020204" pitchFamily="34" charset="0"/>
                          <a:ea typeface="ＭＳ Ｐゴシック" panose="020B0600070205080204" pitchFamily="34" charset="-128"/>
                        </a:rPr>
                        <a:t>Significant effect on students.</a:t>
                      </a:r>
                      <a:endParaRPr kumimoji="0" lang="en-US" altLang="en-US" sz="1100" b="0" i="0" u="none" strike="noStrike" cap="none" normalizeH="0" baseline="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ts val="600"/>
                        </a:spcAft>
                        <a:buClrTx/>
                        <a:buSzTx/>
                        <a:buFontTx/>
                        <a:buNone/>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*Significant effect on students</a:t>
                      </a:r>
                      <a:endParaRPr kumimoji="0" lang="en-US" altLang="en-US" sz="11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Grading</a:t>
                      </a:r>
                      <a:endParaRPr kumimoji="0" lang="en-US" altLang="en-US" sz="11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Codes of conduct</a:t>
                      </a:r>
                      <a:endParaRPr kumimoji="0" lang="en-US" altLang="en-US" sz="11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Academic discipline</a:t>
                      </a:r>
                      <a:endParaRPr kumimoji="0" lang="en-US" altLang="en-US" sz="11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Curriculum development</a:t>
                      </a:r>
                      <a:endParaRPr kumimoji="0" lang="en-US" altLang="en-US" sz="11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Program creation and discontinuance</a:t>
                      </a:r>
                      <a:endParaRPr kumimoji="0" lang="en-US" altLang="en-US" sz="11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Processes for budget &amp; planning</a:t>
                      </a:r>
                      <a:endParaRPr kumimoji="0" lang="en-US" altLang="en-US" sz="11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Student preparation and success</a:t>
                      </a:r>
                      <a:endParaRPr kumimoji="0" lang="en-US" altLang="en-US" sz="11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Student services planning &amp; development</a:t>
                      </a:r>
                      <a:endParaRPr kumimoji="0" lang="en-US" altLang="en-US" sz="11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0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Fees</a:t>
                      </a:r>
                      <a:endParaRPr kumimoji="0" lang="en-US" altLang="en-US" sz="11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endParaRPr>
                    </a:p>
                    <a:p>
                      <a:pPr marL="0" marR="0" lvl="0" indent="0" algn="l" defTabSz="457200" rtl="0" eaLnBrk="1" fontAlgn="base" latinLnBrk="0" hangingPunct="1">
                        <a:lnSpc>
                          <a:spcPct val="150000"/>
                        </a:lnSpc>
                        <a:spcBef>
                          <a:spcPct val="0"/>
                        </a:spcBef>
                        <a:spcAft>
                          <a:spcPts val="200"/>
                        </a:spcAft>
                        <a:buClrTx/>
                        <a:buSzTx/>
                        <a:buFont typeface="Arial" panose="020B0604020202020204" pitchFamily="34" charset="0"/>
                        <a:buAutoNum type="arabicPeriod"/>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Other</a:t>
                      </a:r>
                      <a:endParaRPr kumimoji="0" lang="en-US" altLang="en-US" sz="11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68263" indent="-68263" defTabSz="457200">
                        <a:spcBef>
                          <a:spcPct val="20000"/>
                        </a:spcBef>
                        <a:buClr>
                          <a:schemeClr val="hlink"/>
                        </a:buClr>
                        <a:buSzPct val="80000"/>
                        <a:buFont typeface="Wingdings" panose="05000000000000000000" pitchFamily="2" charset="2"/>
                        <a:defRPr sz="2400">
                          <a:solidFill>
                            <a:srgbClr val="000000"/>
                          </a:solidFill>
                          <a:latin typeface="Arial" panose="020B0604020202020204" pitchFamily="34" charset="0"/>
                          <a:ea typeface="ＭＳ Ｐゴシック" panose="020B0600070205080204" pitchFamily="34" charset="-128"/>
                        </a:defRPr>
                      </a:lvl1pPr>
                      <a:lvl2pPr marL="37931725" indent="-37474525" defTabSz="457200">
                        <a:spcBef>
                          <a:spcPct val="20000"/>
                        </a:spcBef>
                        <a:buClr>
                          <a:srgbClr val="000000"/>
                        </a:buClr>
                        <a:buFont typeface="Wingdings" panose="05000000000000000000" pitchFamily="2" charset="2"/>
                        <a:defRPr sz="2400">
                          <a:solidFill>
                            <a:srgbClr val="000000"/>
                          </a:solidFill>
                          <a:latin typeface="Arial" panose="020B0604020202020204" pitchFamily="34" charset="0"/>
                          <a:ea typeface="Arial" panose="020B0604020202020204" pitchFamily="34" charset="0"/>
                          <a:cs typeface="Arial" panose="020B0604020202020204" pitchFamily="34" charset="0"/>
                        </a:defRPr>
                      </a:lvl2pPr>
                      <a:lvl3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3pPr>
                      <a:lvl4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4pPr>
                      <a:lvl5pPr>
                        <a:spcBef>
                          <a:spcPct val="20000"/>
                        </a:spcBef>
                        <a:defRPr sz="24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4572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9144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13716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1828800" eaLnBrk="0" fontAlgn="base" hangingPunct="0">
                        <a:spcBef>
                          <a:spcPct val="20000"/>
                        </a:spcBef>
                        <a:spcAft>
                          <a:spcPct val="0"/>
                        </a:spcAft>
                        <a:defRPr sz="24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marL="68263" marR="0" lvl="0" indent="-68263" algn="l" defTabSz="4572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*Given </a:t>
                      </a:r>
                      <a:r>
                        <a:rPr kumimoji="0" lang="ja-JP"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a:t>
                      </a:r>
                      <a:r>
                        <a:rPr kumimoji="0" lang="en-US" altLang="ja-JP"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every reasonable consideration</a:t>
                      </a:r>
                      <a:r>
                        <a:rPr kumimoji="0" lang="ja-JP" altLang="en-US" sz="900" b="0" i="0" u="none" strike="noStrike" cap="none" normalizeH="0" baseline="0" dirty="0" smtClean="0">
                          <a:ln>
                            <a:noFill/>
                          </a:ln>
                          <a:solidFill>
                            <a:srgbClr val="000000"/>
                          </a:solidFill>
                          <a:effectLst/>
                          <a:latin typeface="Arial" panose="020B0604020202020204" pitchFamily="34" charset="0"/>
                          <a:ea typeface="ＭＳ Ｐゴシック" panose="020B0600070205080204" pitchFamily="34" charset="-128"/>
                        </a:rPr>
                        <a:t>”</a:t>
                      </a:r>
                      <a:endParaRPr kumimoji="0" lang="en-US" altLang="en-US" sz="1100" b="0" i="0" u="none" strike="noStrike" cap="none" normalizeH="0" baseline="0" dirty="0" smtClean="0">
                        <a:ln>
                          <a:noFill/>
                        </a:ln>
                        <a:solidFill>
                          <a:srgbClr val="000000"/>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txBody>
                  <a:tcPr marL="36381" marR="36381" marT="14652"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6688535"/>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533400"/>
            <a:ext cx="9867363" cy="990600"/>
          </a:xfrm>
        </p:spPr>
        <p:txBody>
          <a:bodyPr>
            <a:normAutofit fontScale="90000"/>
          </a:bodyPr>
          <a:lstStyle/>
          <a:p>
            <a:pPr eaLnBrk="1" hangingPunct="1"/>
            <a:r>
              <a:rPr lang="en-US" altLang="en-US" dirty="0" smtClean="0">
                <a:solidFill>
                  <a:schemeClr val="tx1"/>
                </a:solidFill>
                <a:ea typeface="ＭＳ Ｐゴシック" panose="020B0600070205080204" pitchFamily="34" charset="-128"/>
              </a:rPr>
              <a:t>The California Community College System and Academic Senate</a:t>
            </a:r>
          </a:p>
        </p:txBody>
      </p:sp>
      <p:sp>
        <p:nvSpPr>
          <p:cNvPr id="7171" name="Rectangle 3"/>
          <p:cNvSpPr>
            <a:spLocks noGrp="1" noChangeArrowheads="1"/>
          </p:cNvSpPr>
          <p:nvPr>
            <p:ph idx="1"/>
          </p:nvPr>
        </p:nvSpPr>
        <p:spPr>
          <a:xfrm>
            <a:off x="693312" y="2026276"/>
            <a:ext cx="10972800" cy="2822620"/>
          </a:xfrm>
        </p:spPr>
        <p:txBody>
          <a:bodyPr/>
          <a:lstStyle/>
          <a:p>
            <a:pPr eaLnBrk="1" hangingPunct="1">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rPr>
              <a:t>When did we begin?</a:t>
            </a:r>
          </a:p>
          <a:p>
            <a:pPr eaLnBrk="1" hangingPunct="1">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rPr>
              <a:t>Where did we begin?</a:t>
            </a:r>
          </a:p>
          <a:p>
            <a:pPr eaLnBrk="1" hangingPunct="1">
              <a:spcBef>
                <a:spcPct val="10000"/>
              </a:spcBef>
              <a:spcAft>
                <a:spcPct val="50000"/>
              </a:spcAft>
              <a:buClr>
                <a:srgbClr val="000000"/>
              </a:buClr>
              <a:buFont typeface="Wingdings" panose="05000000000000000000" pitchFamily="2" charset="2"/>
              <a:buChar char="§"/>
            </a:pPr>
            <a:r>
              <a:rPr lang="en-US" altLang="en-US" dirty="0" smtClean="0">
                <a:ea typeface="ＭＳ Ｐゴシック" panose="020B0600070205080204" pitchFamily="34" charset="-128"/>
              </a:rPr>
              <a:t>What is our mission?</a:t>
            </a:r>
          </a:p>
          <a:p>
            <a:pPr eaLnBrk="1" hangingPunct="1"/>
            <a:endParaRPr lang="en-US" altLang="en-US" dirty="0" smtClean="0">
              <a:ea typeface="ＭＳ Ｐゴシック" panose="020B0600070205080204"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normAutofit/>
          </a:bodyPr>
          <a:lstStyle/>
          <a:p>
            <a:r>
              <a:rPr lang="en-US" altLang="en-US" sz="2400" dirty="0">
                <a:solidFill>
                  <a:schemeClr val="tx1"/>
                </a:solidFill>
                <a:ea typeface="ＭＳ Ｐゴシック" panose="020B0600070205080204" pitchFamily="34" charset="-128"/>
              </a:rPr>
              <a:t>Scenario #4 </a:t>
            </a:r>
            <a:r>
              <a:rPr lang="en-US" altLang="en-US" sz="2400" dirty="0" smtClean="0">
                <a:solidFill>
                  <a:schemeClr val="tx1"/>
                </a:solidFill>
                <a:ea typeface="ＭＳ Ｐゴシック" panose="020B0600070205080204" pitchFamily="34" charset="-128"/>
              </a:rPr>
              <a:t/>
            </a:r>
            <a:br>
              <a:rPr lang="en-US" altLang="en-US" sz="2400" dirty="0" smtClean="0">
                <a:solidFill>
                  <a:schemeClr val="tx1"/>
                </a:solidFill>
                <a:ea typeface="ＭＳ Ｐゴシック" panose="020B0600070205080204" pitchFamily="34" charset="-128"/>
              </a:rPr>
            </a:br>
            <a:r>
              <a:rPr lang="en-US" altLang="en-US" sz="2400" dirty="0" smtClean="0">
                <a:solidFill>
                  <a:schemeClr val="tx1"/>
                </a:solidFill>
                <a:ea typeface="ＭＳ Ｐゴシック" panose="020B0600070205080204" pitchFamily="34" charset="-128"/>
              </a:rPr>
              <a:t>(</a:t>
            </a:r>
            <a:r>
              <a:rPr lang="en-US" altLang="en-US" sz="2400" dirty="0">
                <a:solidFill>
                  <a:schemeClr val="tx1"/>
                </a:solidFill>
                <a:ea typeface="ＭＳ Ｐゴシック" panose="020B0600070205080204" pitchFamily="34" charset="-128"/>
              </a:rPr>
              <a:t>from </a:t>
            </a:r>
            <a:r>
              <a:rPr lang="en-US" altLang="en-US" sz="2400" i="1" dirty="0">
                <a:solidFill>
                  <a:schemeClr val="tx1"/>
                </a:solidFill>
                <a:ea typeface="ＭＳ Ｐゴシック" panose="020B0600070205080204" pitchFamily="34" charset="-128"/>
              </a:rPr>
              <a:t>Scenarios to Illustrate Effective Participation in District and College Governance)</a:t>
            </a:r>
            <a:endParaRPr lang="en-US" altLang="en-US" sz="2400" dirty="0">
              <a:solidFill>
                <a:schemeClr val="tx1"/>
              </a:solidFill>
              <a:ea typeface="ＭＳ Ｐゴシック" panose="020B0600070205080204" pitchFamily="34" charset="-128"/>
            </a:endParaRPr>
          </a:p>
        </p:txBody>
      </p:sp>
      <p:sp>
        <p:nvSpPr>
          <p:cNvPr id="92163" name="Content Placeholder 2"/>
          <p:cNvSpPr>
            <a:spLocks noGrp="1"/>
          </p:cNvSpPr>
          <p:nvPr>
            <p:ph idx="1"/>
          </p:nvPr>
        </p:nvSpPr>
        <p:spPr/>
        <p:txBody>
          <a:bodyPr/>
          <a:lstStyle/>
          <a:p>
            <a:pPr marL="0" indent="0">
              <a:buNone/>
            </a:pPr>
            <a:r>
              <a:rPr lang="en-US" altLang="en-US" dirty="0" smtClean="0">
                <a:ea typeface="ＭＳ Ｐゴシック" panose="020B0600070205080204" pitchFamily="34" charset="-128"/>
              </a:rPr>
              <a:t>The matriculation coordinator needs the signature of the academic senate president on the matriculation budget report the day before the report is due. There has been no prior opportunity for consultation, and this is the first time the academic senate president has seen the report. The academic senate president refuses to sign.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 of Mutual Respect and Trust</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a:t>Assume the best in each other.   </a:t>
            </a:r>
            <a:endParaRPr lang="en-US" dirty="0" smtClean="0"/>
          </a:p>
          <a:p>
            <a:pPr marL="0" indent="0">
              <a:buNone/>
            </a:pPr>
            <a:endParaRPr lang="en-US" dirty="0"/>
          </a:p>
          <a:p>
            <a:pPr>
              <a:buFont typeface="Wingdings" panose="05000000000000000000" pitchFamily="2" charset="2"/>
              <a:buChar char="§"/>
            </a:pPr>
            <a:r>
              <a:rPr lang="en-US" dirty="0"/>
              <a:t>Recognize the altruistic reasons why we all entered the world of academia. </a:t>
            </a:r>
            <a:endParaRPr lang="en-US" dirty="0" smtClean="0"/>
          </a:p>
          <a:p>
            <a:pPr marL="0" indent="0">
              <a:buNone/>
            </a:pPr>
            <a:r>
              <a:rPr lang="en-US" dirty="0" smtClean="0"/>
              <a:t> </a:t>
            </a:r>
          </a:p>
          <a:p>
            <a:pPr>
              <a:buFont typeface="Wingdings" panose="05000000000000000000" pitchFamily="2" charset="2"/>
              <a:buChar char="§"/>
            </a:pPr>
            <a:r>
              <a:rPr lang="en-US" dirty="0" smtClean="0"/>
              <a:t>Recognize </a:t>
            </a:r>
            <a:r>
              <a:rPr lang="en-US" dirty="0"/>
              <a:t>that innovation is risky, and celebrate the risk.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extLst>
      <p:ext uri="{BB962C8B-B14F-4D97-AF65-F5344CB8AC3E}">
        <p14:creationId xmlns:p14="http://schemas.microsoft.com/office/powerpoint/2010/main" val="6584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Steps to Take at Your </a:t>
            </a:r>
            <a:r>
              <a:rPr lang="en-US" dirty="0" smtClean="0"/>
              <a:t>College</a:t>
            </a:r>
            <a:endParaRPr lang="en-US" dirty="0"/>
          </a:p>
        </p:txBody>
      </p:sp>
      <p:sp>
        <p:nvSpPr>
          <p:cNvPr id="3" name="Content Placeholder 2"/>
          <p:cNvSpPr>
            <a:spLocks noGrp="1"/>
          </p:cNvSpPr>
          <p:nvPr>
            <p:ph idx="1"/>
          </p:nvPr>
        </p:nvSpPr>
        <p:spPr/>
        <p:txBody>
          <a:bodyPr>
            <a:normAutofit/>
          </a:bodyPr>
          <a:lstStyle/>
          <a:p>
            <a:r>
              <a:rPr lang="en-US" dirty="0"/>
              <a:t>Have lunch with your colleagues.  </a:t>
            </a:r>
          </a:p>
          <a:p>
            <a:r>
              <a:rPr lang="en-US" dirty="0" smtClean="0"/>
              <a:t>Have </a:t>
            </a:r>
            <a:r>
              <a:rPr lang="en-US" dirty="0"/>
              <a:t>an honest dialog among leaders about what the college must accomplish and whether the college culture facilitates achievement or if it may need to </a:t>
            </a:r>
            <a:r>
              <a:rPr lang="en-US" dirty="0" smtClean="0"/>
              <a:t>improve.</a:t>
            </a:r>
          </a:p>
          <a:p>
            <a:r>
              <a:rPr lang="en-US" dirty="0" smtClean="0"/>
              <a:t>Determine </a:t>
            </a:r>
            <a:r>
              <a:rPr lang="en-US" dirty="0"/>
              <a:t>how does each group contributes to the shared vision of the college.  </a:t>
            </a:r>
            <a:endParaRPr lang="en-US" dirty="0" smtClean="0"/>
          </a:p>
          <a:p>
            <a:r>
              <a:rPr lang="en-US" dirty="0" smtClean="0"/>
              <a:t>Keep </a:t>
            </a:r>
            <a:r>
              <a:rPr lang="en-US" dirty="0"/>
              <a:t>the discussion informal and global if you can.  </a:t>
            </a:r>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extLst>
      <p:ext uri="{BB962C8B-B14F-4D97-AF65-F5344CB8AC3E}">
        <p14:creationId xmlns:p14="http://schemas.microsoft.com/office/powerpoint/2010/main" val="3545899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Take at Your College</a:t>
            </a:r>
          </a:p>
        </p:txBody>
      </p:sp>
      <p:sp>
        <p:nvSpPr>
          <p:cNvPr id="3" name="Content Placeholder 2"/>
          <p:cNvSpPr>
            <a:spLocks noGrp="1"/>
          </p:cNvSpPr>
          <p:nvPr>
            <p:ph idx="1"/>
          </p:nvPr>
        </p:nvSpPr>
        <p:spPr/>
        <p:txBody>
          <a:bodyPr/>
          <a:lstStyle/>
          <a:p>
            <a:r>
              <a:rPr lang="en-US" dirty="0"/>
              <a:t>Each educational leader will need to go back to constituent groups to discuss the details and process. </a:t>
            </a:r>
          </a:p>
          <a:p>
            <a:r>
              <a:rPr lang="en-US" dirty="0"/>
              <a:t>Do not let the colleagues of your constituent group devolve conversation into negative personal attacks about other groups on campus or their leaders.  </a:t>
            </a:r>
          </a:p>
          <a:p>
            <a:r>
              <a:rPr lang="en-US" dirty="0"/>
              <a:t>Stay committed to the idea that each group represents specific interests and perspectives. </a:t>
            </a:r>
          </a:p>
          <a:p>
            <a:r>
              <a:rPr lang="en-US" dirty="0"/>
              <a:t>Remember shared values, ideals, and vision.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extLst>
      <p:ext uri="{BB962C8B-B14F-4D97-AF65-F5344CB8AC3E}">
        <p14:creationId xmlns:p14="http://schemas.microsoft.com/office/powerpoint/2010/main" val="7154685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 </a:t>
            </a:r>
            <a:endParaRPr lang="en-US" dirty="0"/>
          </a:p>
        </p:txBody>
      </p:sp>
      <p:sp>
        <p:nvSpPr>
          <p:cNvPr id="3" name="Content Placeholder 2"/>
          <p:cNvSpPr>
            <a:spLocks noGrp="1"/>
          </p:cNvSpPr>
          <p:nvPr>
            <p:ph idx="1"/>
          </p:nvPr>
        </p:nvSpPr>
        <p:spPr/>
        <p:txBody>
          <a:bodyPr/>
          <a:lstStyle/>
          <a:p>
            <a:r>
              <a:rPr lang="en-US" sz="2000" dirty="0" smtClean="0"/>
              <a:t>This presentation has been adapted from ASCCC </a:t>
            </a:r>
            <a:r>
              <a:rPr lang="en-US" sz="2000" dirty="0"/>
              <a:t>and Community College </a:t>
            </a:r>
            <a:r>
              <a:rPr lang="en-US" sz="2000" dirty="0" smtClean="0"/>
              <a:t>League of California presentations.</a:t>
            </a:r>
          </a:p>
          <a:p>
            <a:r>
              <a:rPr lang="en-US" sz="2000" dirty="0" smtClean="0"/>
              <a:t>2016 Rostrum Article: </a:t>
            </a:r>
            <a:r>
              <a:rPr lang="en-US" sz="2000" dirty="0">
                <a:hlinkClick r:id="rId2"/>
              </a:rPr>
              <a:t>https://asccc.org/content/transforming-culture-working-together-benefit-students</a:t>
            </a:r>
            <a:endParaRPr lang="en-US" sz="2000" dirty="0"/>
          </a:p>
          <a:p>
            <a:endParaRPr lang="en-US" dirty="0" smtClean="0"/>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extLst>
      <p:ext uri="{BB962C8B-B14F-4D97-AF65-F5344CB8AC3E}">
        <p14:creationId xmlns:p14="http://schemas.microsoft.com/office/powerpoint/2010/main" val="496171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US" altLang="en-US" dirty="0" smtClean="0">
                <a:solidFill>
                  <a:schemeClr val="tx1"/>
                </a:solidFill>
                <a:ea typeface="ＭＳ Ｐゴシック" panose="020B0600070205080204" pitchFamily="34" charset="-128"/>
              </a:rPr>
              <a:t>A Little Bit of History—The CCC Mission</a:t>
            </a:r>
          </a:p>
        </p:txBody>
      </p:sp>
      <p:sp>
        <p:nvSpPr>
          <p:cNvPr id="9219" name="Rectangle 3"/>
          <p:cNvSpPr>
            <a:spLocks noGrp="1" noChangeArrowheads="1"/>
          </p:cNvSpPr>
          <p:nvPr>
            <p:ph idx="1"/>
          </p:nvPr>
        </p:nvSpPr>
        <p:spPr>
          <a:xfrm>
            <a:off x="3161762" y="1600200"/>
            <a:ext cx="8420637" cy="4876800"/>
          </a:xfrm>
        </p:spPr>
        <p:txBody>
          <a:bodyPr/>
          <a:lstStyle/>
          <a:p>
            <a:pPr eaLnBrk="1" hangingPunct="1">
              <a:buClrTx/>
              <a:buFont typeface="Wingdings" panose="05000000000000000000" pitchFamily="2" charset="2"/>
              <a:buChar char="§"/>
            </a:pP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Public Junior Colleges</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established in California to teach the first two years of university study for high school graduates. </a:t>
            </a:r>
          </a:p>
          <a:p>
            <a:pPr eaLnBrk="1" hangingPunct="1">
              <a:buClrTx/>
              <a:buFont typeface="Wingdings" panose="05000000000000000000" pitchFamily="2" charset="2"/>
              <a:buChar char="§"/>
            </a:pPr>
            <a:r>
              <a:rPr lang="en-US" altLang="en-US" dirty="0" smtClean="0">
                <a:ea typeface="ＭＳ Ｐゴシック" panose="020B0600070205080204" pitchFamily="34" charset="-128"/>
              </a:rPr>
              <a:t>Training in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mechanical and industry arts, household economy, agriculture, civic education and commerce</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added to mission.</a:t>
            </a:r>
            <a:endParaRPr lang="en-US" altLang="ja-JP" i="1" dirty="0" smtClean="0">
              <a:ea typeface="ＭＳ Ｐゴシック" panose="020B0600070205080204" pitchFamily="34" charset="-128"/>
            </a:endParaRPr>
          </a:p>
          <a:p>
            <a:pPr eaLnBrk="1" hangingPunct="1">
              <a:buFont typeface="Wingdings" panose="05000000000000000000" pitchFamily="2" charset="2"/>
              <a:buChar char="n"/>
            </a:pPr>
            <a:endParaRPr lang="en-US" altLang="en-US" dirty="0" smtClean="0">
              <a:ea typeface="ＭＳ Ｐゴシック" panose="020B0600070205080204" pitchFamily="34" charset="-128"/>
            </a:endParaRPr>
          </a:p>
          <a:p>
            <a:pPr eaLnBrk="1" hangingPunct="1">
              <a:buFont typeface="Wingdings" panose="05000000000000000000" pitchFamily="2" charset="2"/>
              <a:buChar char="n"/>
            </a:pPr>
            <a:endParaRPr lang="en-US" altLang="en-US" dirty="0" smtClean="0">
              <a:ea typeface="ＭＳ Ｐゴシック" panose="020B0600070205080204" pitchFamily="34" charset="-128"/>
            </a:endParaRPr>
          </a:p>
          <a:p>
            <a:pPr eaLnBrk="1" hangingPunct="1">
              <a:buFont typeface="Wingdings" panose="05000000000000000000" pitchFamily="2" charset="2"/>
              <a:buChar char="n"/>
            </a:pPr>
            <a:endParaRPr lang="en-US" altLang="en-US" dirty="0" smtClean="0">
              <a:ea typeface="ＭＳ Ｐゴシック" panose="020B0600070205080204" pitchFamily="34" charset="-128"/>
            </a:endParaRPr>
          </a:p>
          <a:p>
            <a:pPr eaLnBrk="1" hangingPunct="1">
              <a:buFont typeface="Wingdings" panose="05000000000000000000" pitchFamily="2" charset="2"/>
              <a:buChar char="n"/>
            </a:pPr>
            <a:endParaRPr lang="en-US" altLang="en-US" dirty="0" smtClean="0">
              <a:ea typeface="ＭＳ Ｐゴシック" panose="020B0600070205080204" pitchFamily="34" charset="-128"/>
            </a:endParaRPr>
          </a:p>
        </p:txBody>
      </p:sp>
      <p:sp>
        <p:nvSpPr>
          <p:cNvPr id="9220" name="Text Box 4"/>
          <p:cNvSpPr txBox="1">
            <a:spLocks noChangeArrowheads="1"/>
          </p:cNvSpPr>
          <p:nvPr/>
        </p:nvSpPr>
        <p:spPr bwMode="auto">
          <a:xfrm>
            <a:off x="1600739" y="1600200"/>
            <a:ext cx="1028700" cy="457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spAutoFit/>
          </a:bodyPr>
          <a:lstStyle>
            <a:lvl1pPr>
              <a:spcBef>
                <a:spcPct val="20000"/>
              </a:spcBef>
              <a:buClr>
                <a:schemeClr val="hlink"/>
              </a:buClr>
              <a:buSzPct val="80000"/>
              <a:buFont typeface="Wingdings" panose="05000000000000000000" pitchFamily="2" charset="2"/>
              <a:defRPr sz="28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37931725" indent="-37474525">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b="1" i="1" dirty="0">
                <a:solidFill>
                  <a:srgbClr val="4D4D4D"/>
                </a:solidFill>
              </a:rPr>
              <a:t>1907</a:t>
            </a:r>
          </a:p>
          <a:p>
            <a:pPr eaLnBrk="1" hangingPunct="1">
              <a:spcBef>
                <a:spcPct val="50000"/>
              </a:spcBef>
              <a:buClrTx/>
              <a:buSzTx/>
              <a:buFontTx/>
              <a:buNone/>
            </a:pPr>
            <a:endParaRPr lang="en-US" altLang="en-US" sz="1200" b="1" i="1" dirty="0">
              <a:solidFill>
                <a:srgbClr val="4D4D4D"/>
              </a:solidFill>
            </a:endParaRPr>
          </a:p>
          <a:p>
            <a:pPr eaLnBrk="1" hangingPunct="1">
              <a:spcBef>
                <a:spcPct val="50000"/>
              </a:spcBef>
              <a:buClrTx/>
              <a:buSzTx/>
              <a:buFontTx/>
              <a:buNone/>
            </a:pPr>
            <a:endParaRPr lang="en-US" altLang="en-US" sz="2400" b="1" i="1" dirty="0">
              <a:solidFill>
                <a:srgbClr val="4D4D4D"/>
              </a:solidFill>
            </a:endParaRPr>
          </a:p>
          <a:p>
            <a:pPr eaLnBrk="1" hangingPunct="1">
              <a:spcBef>
                <a:spcPct val="50000"/>
              </a:spcBef>
              <a:buClrTx/>
              <a:buSzTx/>
              <a:buFontTx/>
              <a:buNone/>
            </a:pPr>
            <a:r>
              <a:rPr lang="en-US" altLang="en-US" sz="2400" b="1" i="1" dirty="0">
                <a:solidFill>
                  <a:srgbClr val="4D4D4D"/>
                </a:solidFill>
              </a:rPr>
              <a:t>1917</a:t>
            </a:r>
          </a:p>
          <a:p>
            <a:pPr eaLnBrk="1" hangingPunct="1">
              <a:spcBef>
                <a:spcPct val="50000"/>
              </a:spcBef>
              <a:buClrTx/>
              <a:buSzTx/>
              <a:buFontTx/>
              <a:buNone/>
            </a:pPr>
            <a:endParaRPr lang="en-US" altLang="en-US" sz="1000" b="1" i="1" dirty="0">
              <a:solidFill>
                <a:srgbClr val="4D4D4D"/>
              </a:solidFill>
            </a:endParaRPr>
          </a:p>
          <a:p>
            <a:pPr eaLnBrk="1" hangingPunct="1">
              <a:spcBef>
                <a:spcPct val="50000"/>
              </a:spcBef>
              <a:buClrTx/>
              <a:buSzTx/>
              <a:buFontTx/>
              <a:buNone/>
            </a:pPr>
            <a:endParaRPr lang="en-US" altLang="en-US" sz="1200" b="1" i="1" dirty="0">
              <a:solidFill>
                <a:srgbClr val="4D4D4D"/>
              </a:solidFill>
            </a:endParaRPr>
          </a:p>
          <a:p>
            <a:pPr eaLnBrk="1" hangingPunct="1">
              <a:spcBef>
                <a:spcPct val="50000"/>
              </a:spcBef>
              <a:buClrTx/>
              <a:buSzTx/>
              <a:buFontTx/>
              <a:buNone/>
            </a:pPr>
            <a:endParaRPr lang="en-US" altLang="en-US" sz="1200" b="1" i="1" dirty="0">
              <a:solidFill>
                <a:srgbClr val="4D4D4D"/>
              </a:solidFill>
            </a:endParaRPr>
          </a:p>
          <a:p>
            <a:pPr eaLnBrk="1" hangingPunct="1">
              <a:spcBef>
                <a:spcPct val="50000"/>
              </a:spcBef>
              <a:buClrTx/>
              <a:buSzTx/>
              <a:buFontTx/>
              <a:buNone/>
            </a:pPr>
            <a:endParaRPr lang="en-US" altLang="en-US" sz="2400" b="1" i="1" dirty="0">
              <a:solidFill>
                <a:srgbClr val="4D4D4D"/>
              </a:solidFill>
            </a:endParaRPr>
          </a:p>
          <a:p>
            <a:pPr eaLnBrk="1" hangingPunct="1">
              <a:spcBef>
                <a:spcPct val="50000"/>
              </a:spcBef>
              <a:buClrTx/>
              <a:buSzTx/>
              <a:buFontTx/>
              <a:buNone/>
            </a:pPr>
            <a:endParaRPr lang="en-US" altLang="en-US" sz="2400" b="1" i="1" dirty="0">
              <a:solidFill>
                <a:srgbClr val="4D4D4D"/>
              </a:solidFill>
            </a:endParaRPr>
          </a:p>
          <a:p>
            <a:pPr eaLnBrk="1" hangingPunct="1">
              <a:spcBef>
                <a:spcPct val="50000"/>
              </a:spcBef>
              <a:buClrTx/>
              <a:buSzTx/>
              <a:buFontTx/>
              <a:buNone/>
            </a:pPr>
            <a:endParaRPr lang="en-US" altLang="en-US" sz="2400" b="1" i="1" dirty="0">
              <a:solidFill>
                <a:srgbClr val="4D4D4D"/>
              </a:solidFill>
            </a:endParaRPr>
          </a:p>
          <a:p>
            <a:pPr eaLnBrk="1" hangingPunct="1">
              <a:spcBef>
                <a:spcPct val="50000"/>
              </a:spcBef>
              <a:buClrTx/>
              <a:buSzTx/>
              <a:buFontTx/>
              <a:buNone/>
            </a:pPr>
            <a:endParaRPr lang="en-US" altLang="en-US" sz="1200" b="1" i="1" dirty="0">
              <a:solidFill>
                <a:srgbClr val="4D4D4D"/>
              </a:solidFill>
            </a:endParaRPr>
          </a:p>
        </p:txBody>
      </p:sp>
      <p:sp>
        <p:nvSpPr>
          <p:cNvPr id="9221" name="Line 5"/>
          <p:cNvSpPr>
            <a:spLocks noChangeShapeType="1"/>
          </p:cNvSpPr>
          <p:nvPr/>
        </p:nvSpPr>
        <p:spPr bwMode="auto">
          <a:xfrm>
            <a:off x="2895600" y="1638300"/>
            <a:ext cx="0" cy="4171950"/>
          </a:xfrm>
          <a:prstGeom prst="line">
            <a:avLst/>
          </a:prstGeom>
          <a:noFill/>
          <a:ln w="25400">
            <a:solidFill>
              <a:srgbClr val="808080"/>
            </a:solidFill>
            <a:round/>
            <a:headEnd/>
            <a:tailEnd type="triangle" w="med" len="med"/>
          </a:ln>
          <a:extLst>
            <a:ext uri="{909E8E84-426E-40DD-AFC4-6F175D3DCCD1}">
              <a14:hiddenFill xmlns:a14="http://schemas.microsoft.com/office/drawing/2010/main">
                <a:noFill/>
              </a14:hiddenFill>
            </a:ext>
          </a:extLst>
        </p:spPr>
        <p:txBody>
          <a:bodyPr anchor="b" anchorCtr="1"/>
          <a:lstStyle/>
          <a:p>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r>
              <a:rPr lang="en-US" altLang="en-US" dirty="0" smtClean="0">
                <a:solidFill>
                  <a:schemeClr val="tx1"/>
                </a:solidFill>
                <a:ea typeface="ＭＳ Ｐゴシック" panose="020B0600070205080204" pitchFamily="34" charset="-128"/>
              </a:rPr>
              <a:t>A Little Bit of History—The CCC Mission</a:t>
            </a:r>
          </a:p>
        </p:txBody>
      </p:sp>
      <p:sp>
        <p:nvSpPr>
          <p:cNvPr id="11267" name="Rectangle 3"/>
          <p:cNvSpPr>
            <a:spLocks noGrp="1" noChangeArrowheads="1"/>
          </p:cNvSpPr>
          <p:nvPr>
            <p:ph idx="1"/>
          </p:nvPr>
        </p:nvSpPr>
        <p:spPr>
          <a:xfrm>
            <a:off x="3086100" y="1600200"/>
            <a:ext cx="8496299" cy="4876800"/>
          </a:xfrm>
        </p:spPr>
        <p:txBody>
          <a:bodyPr/>
          <a:lstStyle/>
          <a:p>
            <a:pPr eaLnBrk="1" hangingPunct="1">
              <a:buClrTx/>
              <a:buFont typeface="Wingdings" panose="05000000000000000000" pitchFamily="2" charset="2"/>
              <a:buChar char="§"/>
            </a:pPr>
            <a:r>
              <a:rPr lang="en-US" altLang="en-US" dirty="0" err="1" smtClean="0">
                <a:ea typeface="ＭＳ Ｐゴシック" panose="020B0600070205080204" pitchFamily="34" charset="-128"/>
              </a:rPr>
              <a:t>Donahoe</a:t>
            </a:r>
            <a:r>
              <a:rPr lang="en-US" altLang="en-US" dirty="0" smtClean="0">
                <a:ea typeface="ＭＳ Ｐゴシック" panose="020B0600070205080204" pitchFamily="34" charset="-128"/>
              </a:rPr>
              <a:t> Act sets primary missions of the junior colleges as transfer courses, vocational and technical study leading to employment, and general or liberal arts courses. </a:t>
            </a:r>
          </a:p>
          <a:p>
            <a:pPr eaLnBrk="1" hangingPunct="1">
              <a:buClrTx/>
              <a:buFont typeface="Wingdings" panose="05000000000000000000" pitchFamily="2" charset="2"/>
              <a:buChar char="§"/>
            </a:pPr>
            <a:endParaRPr lang="en-US" altLang="en-US" dirty="0" smtClean="0">
              <a:ea typeface="ＭＳ Ｐゴシック" panose="020B0600070205080204" pitchFamily="34" charset="-128"/>
            </a:endParaRPr>
          </a:p>
          <a:p>
            <a:pPr eaLnBrk="1" hangingPunct="1">
              <a:buClrTx/>
              <a:buFont typeface="Wingdings" panose="05000000000000000000" pitchFamily="2" charset="2"/>
              <a:buChar char="§"/>
            </a:pPr>
            <a:r>
              <a:rPr lang="en-US" altLang="en-US" dirty="0" smtClean="0">
                <a:ea typeface="ＭＳ Ｐゴシック" panose="020B0600070205080204" pitchFamily="34" charset="-128"/>
              </a:rPr>
              <a:t>Name changed to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community colleges</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and community services added to the mission. </a:t>
            </a:r>
          </a:p>
          <a:p>
            <a:pPr eaLnBrk="1" hangingPunct="1">
              <a:buFont typeface="Wingdings" panose="05000000000000000000" pitchFamily="2" charset="2"/>
              <a:buChar char="n"/>
            </a:pPr>
            <a:endParaRPr lang="en-US" altLang="en-US" dirty="0" smtClean="0">
              <a:ea typeface="ＭＳ Ｐゴシック" panose="020B0600070205080204" pitchFamily="34" charset="-128"/>
            </a:endParaRPr>
          </a:p>
          <a:p>
            <a:pPr eaLnBrk="1" hangingPunct="1">
              <a:buFont typeface="Wingdings" panose="05000000000000000000" pitchFamily="2" charset="2"/>
              <a:buChar char="n"/>
            </a:pPr>
            <a:endParaRPr lang="en-US" altLang="en-US" dirty="0" smtClean="0">
              <a:ea typeface="ＭＳ Ｐゴシック" panose="020B0600070205080204" pitchFamily="34" charset="-128"/>
            </a:endParaRPr>
          </a:p>
          <a:p>
            <a:pPr eaLnBrk="1" hangingPunct="1">
              <a:buFont typeface="Wingdings" panose="05000000000000000000" pitchFamily="2" charset="2"/>
              <a:buChar char="n"/>
            </a:pPr>
            <a:endParaRPr lang="en-US" altLang="en-US" dirty="0" smtClean="0">
              <a:ea typeface="ＭＳ Ｐゴシック" panose="020B0600070205080204" pitchFamily="34" charset="-128"/>
            </a:endParaRPr>
          </a:p>
        </p:txBody>
      </p:sp>
      <p:sp>
        <p:nvSpPr>
          <p:cNvPr id="11268" name="Text Box 4"/>
          <p:cNvSpPr txBox="1">
            <a:spLocks noChangeArrowheads="1"/>
          </p:cNvSpPr>
          <p:nvPr/>
        </p:nvSpPr>
        <p:spPr bwMode="auto">
          <a:xfrm>
            <a:off x="1771651" y="1638300"/>
            <a:ext cx="10287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spAutoFit/>
          </a:bodyPr>
          <a:lstStyle>
            <a:lvl1pPr>
              <a:spcBef>
                <a:spcPct val="20000"/>
              </a:spcBef>
              <a:buClr>
                <a:schemeClr val="hlink"/>
              </a:buClr>
              <a:buSzPct val="80000"/>
              <a:buFont typeface="Wingdings" panose="05000000000000000000" pitchFamily="2" charset="2"/>
              <a:defRPr sz="28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37931725" indent="-37474525">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b="1" i="1" dirty="0">
                <a:solidFill>
                  <a:srgbClr val="4D4D4D"/>
                </a:solidFill>
              </a:rPr>
              <a:t>1960</a:t>
            </a:r>
            <a:endParaRPr lang="en-US" altLang="en-US" sz="1200" b="1" i="1" dirty="0">
              <a:solidFill>
                <a:srgbClr val="4D4D4D"/>
              </a:solidFill>
            </a:endParaRPr>
          </a:p>
          <a:p>
            <a:pPr eaLnBrk="1" hangingPunct="1">
              <a:spcBef>
                <a:spcPct val="50000"/>
              </a:spcBef>
              <a:buClrTx/>
              <a:buSzTx/>
              <a:buFontTx/>
              <a:buNone/>
            </a:pPr>
            <a:endParaRPr lang="en-US" altLang="en-US" sz="4400" b="1" i="1" dirty="0">
              <a:solidFill>
                <a:srgbClr val="4D4D4D"/>
              </a:solidFill>
            </a:endParaRPr>
          </a:p>
          <a:p>
            <a:pPr eaLnBrk="1" hangingPunct="1">
              <a:spcBef>
                <a:spcPct val="50000"/>
              </a:spcBef>
              <a:buClrTx/>
              <a:buSzTx/>
              <a:buFontTx/>
              <a:buNone/>
            </a:pPr>
            <a:r>
              <a:rPr lang="en-US" altLang="en-US" sz="2400" b="1" i="1" dirty="0">
                <a:solidFill>
                  <a:srgbClr val="4D4D4D"/>
                </a:solidFill>
              </a:rPr>
              <a:t>1976</a:t>
            </a:r>
          </a:p>
          <a:p>
            <a:pPr eaLnBrk="1" hangingPunct="1">
              <a:spcBef>
                <a:spcPct val="50000"/>
              </a:spcBef>
              <a:buClrTx/>
              <a:buSzTx/>
              <a:buFontTx/>
              <a:buNone/>
            </a:pPr>
            <a:endParaRPr lang="en-US" altLang="en-US" sz="1200" b="1" i="1" dirty="0">
              <a:solidFill>
                <a:srgbClr val="4D4D4D"/>
              </a:solidFill>
            </a:endParaRPr>
          </a:p>
          <a:p>
            <a:pPr eaLnBrk="1" hangingPunct="1">
              <a:spcBef>
                <a:spcPct val="50000"/>
              </a:spcBef>
              <a:buClrTx/>
              <a:buSzTx/>
              <a:buFontTx/>
              <a:buNone/>
            </a:pPr>
            <a:endParaRPr lang="en-US" altLang="en-US" sz="1200" b="1" i="1" dirty="0">
              <a:solidFill>
                <a:srgbClr val="4D4D4D"/>
              </a:solidFill>
            </a:endParaRPr>
          </a:p>
          <a:p>
            <a:pPr eaLnBrk="1" hangingPunct="1">
              <a:spcBef>
                <a:spcPct val="50000"/>
              </a:spcBef>
              <a:buClrTx/>
              <a:buSzTx/>
              <a:buFontTx/>
              <a:buNone/>
            </a:pPr>
            <a:endParaRPr lang="en-US" altLang="en-US" sz="2400" b="1" i="1" dirty="0">
              <a:solidFill>
                <a:srgbClr val="4D4D4D"/>
              </a:solidFill>
            </a:endParaRPr>
          </a:p>
          <a:p>
            <a:pPr eaLnBrk="1" hangingPunct="1">
              <a:spcBef>
                <a:spcPct val="50000"/>
              </a:spcBef>
              <a:buClrTx/>
              <a:buSzTx/>
              <a:buFontTx/>
              <a:buNone/>
            </a:pPr>
            <a:endParaRPr lang="en-US" altLang="en-US" sz="2400" b="1" i="1" dirty="0">
              <a:solidFill>
                <a:srgbClr val="4D4D4D"/>
              </a:solidFill>
            </a:endParaRPr>
          </a:p>
          <a:p>
            <a:pPr eaLnBrk="1" hangingPunct="1">
              <a:spcBef>
                <a:spcPct val="50000"/>
              </a:spcBef>
              <a:buClrTx/>
              <a:buSzTx/>
              <a:buFontTx/>
              <a:buNone/>
            </a:pPr>
            <a:endParaRPr lang="en-US" altLang="en-US" sz="2400" b="1" i="1" dirty="0">
              <a:solidFill>
                <a:srgbClr val="4D4D4D"/>
              </a:solidFill>
            </a:endParaRPr>
          </a:p>
          <a:p>
            <a:pPr eaLnBrk="1" hangingPunct="1">
              <a:spcBef>
                <a:spcPct val="50000"/>
              </a:spcBef>
              <a:buClrTx/>
              <a:buSzTx/>
              <a:buFontTx/>
              <a:buNone/>
            </a:pPr>
            <a:endParaRPr lang="en-US" altLang="en-US" sz="1200" b="1" i="1" dirty="0">
              <a:solidFill>
                <a:srgbClr val="4D4D4D"/>
              </a:solidFill>
            </a:endParaRPr>
          </a:p>
        </p:txBody>
      </p:sp>
      <p:sp>
        <p:nvSpPr>
          <p:cNvPr id="11269" name="Line 5"/>
          <p:cNvSpPr>
            <a:spLocks noChangeShapeType="1"/>
          </p:cNvSpPr>
          <p:nvPr/>
        </p:nvSpPr>
        <p:spPr bwMode="auto">
          <a:xfrm>
            <a:off x="2895600" y="1638300"/>
            <a:ext cx="0" cy="4171950"/>
          </a:xfrm>
          <a:prstGeom prst="line">
            <a:avLst/>
          </a:prstGeom>
          <a:noFill/>
          <a:ln w="25400">
            <a:solidFill>
              <a:srgbClr val="808080"/>
            </a:solidFill>
            <a:round/>
            <a:headEnd/>
            <a:tailEnd type="triangle" w="med" len="med"/>
          </a:ln>
          <a:extLst>
            <a:ext uri="{909E8E84-426E-40DD-AFC4-6F175D3DCCD1}">
              <a14:hiddenFill xmlns:a14="http://schemas.microsoft.com/office/drawing/2010/main">
                <a:noFill/>
              </a14:hiddenFill>
            </a:ext>
          </a:extLst>
        </p:spPr>
        <p:txBody>
          <a:bodyPr anchor="b" anchorCtr="1"/>
          <a:lstStyle/>
          <a:p>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r>
              <a:rPr lang="en-US" altLang="en-US" dirty="0" smtClean="0">
                <a:solidFill>
                  <a:schemeClr val="tx1"/>
                </a:solidFill>
                <a:ea typeface="ＭＳ Ｐゴシック" panose="020B0600070205080204" pitchFamily="34" charset="-128"/>
              </a:rPr>
              <a:t>A Little Bit of History—The CCC Mission</a:t>
            </a:r>
          </a:p>
        </p:txBody>
      </p:sp>
      <p:sp>
        <p:nvSpPr>
          <p:cNvPr id="13315" name="Rectangle 3"/>
          <p:cNvSpPr>
            <a:spLocks noGrp="1" noChangeArrowheads="1"/>
          </p:cNvSpPr>
          <p:nvPr>
            <p:ph idx="1"/>
          </p:nvPr>
        </p:nvSpPr>
        <p:spPr>
          <a:xfrm>
            <a:off x="2975020" y="1600200"/>
            <a:ext cx="8607380" cy="4876800"/>
          </a:xfrm>
        </p:spPr>
        <p:txBody>
          <a:bodyPr/>
          <a:lstStyle/>
          <a:p>
            <a:pPr eaLnBrk="1" hangingPunct="1">
              <a:buClrTx/>
              <a:buFont typeface="Wingdings" panose="05000000000000000000" pitchFamily="2" charset="2"/>
              <a:buChar char="§"/>
            </a:pPr>
            <a:r>
              <a:rPr lang="en-US" altLang="en-US" dirty="0" smtClean="0">
                <a:ea typeface="ＭＳ Ｐゴシック" panose="020B0600070205080204" pitchFamily="34" charset="-128"/>
              </a:rPr>
              <a:t>AB 1725 (</a:t>
            </a:r>
            <a:r>
              <a:rPr lang="en-US" altLang="en-US" dirty="0" err="1" smtClean="0">
                <a:ea typeface="ＭＳ Ｐゴシック" panose="020B0600070205080204" pitchFamily="34" charset="-128"/>
              </a:rPr>
              <a:t>Vasconcellos</a:t>
            </a:r>
            <a:r>
              <a:rPr lang="en-US" altLang="en-US" dirty="0" smtClean="0">
                <a:ea typeface="ＭＳ Ｐゴシック" panose="020B0600070205080204" pitchFamily="34" charset="-128"/>
              </a:rPr>
              <a:t>) sets the following mission priorities:</a:t>
            </a:r>
          </a:p>
          <a:p>
            <a:pPr lvl="1" eaLnBrk="1" hangingPunct="1">
              <a:buFont typeface="Wingdings" panose="05000000000000000000" pitchFamily="2" charset="2"/>
              <a:buChar char="§"/>
            </a:pPr>
            <a:r>
              <a:rPr lang="en-US" altLang="en-US" dirty="0" smtClean="0">
                <a:ea typeface="ＭＳ Ｐゴシック" panose="020B0600070205080204" pitchFamily="34" charset="-128"/>
              </a:rPr>
              <a:t>Lower Division Arts and Sciences</a:t>
            </a:r>
          </a:p>
          <a:p>
            <a:pPr lvl="1" eaLnBrk="1" hangingPunct="1">
              <a:buFont typeface="Wingdings" panose="05000000000000000000" pitchFamily="2" charset="2"/>
              <a:buChar char="§"/>
            </a:pPr>
            <a:r>
              <a:rPr lang="en-US" altLang="en-US" dirty="0" smtClean="0">
                <a:ea typeface="ＭＳ Ｐゴシック" panose="020B0600070205080204" pitchFamily="34" charset="-128"/>
              </a:rPr>
              <a:t>Vocational and Occupational Fields</a:t>
            </a:r>
          </a:p>
          <a:p>
            <a:pPr lvl="1" eaLnBrk="1" hangingPunct="1">
              <a:buFont typeface="Wingdings" panose="05000000000000000000" pitchFamily="2" charset="2"/>
              <a:buChar char="§"/>
            </a:pPr>
            <a:r>
              <a:rPr lang="en-US" altLang="en-US" dirty="0" smtClean="0">
                <a:ea typeface="ＭＳ Ｐゴシック" panose="020B0600070205080204" pitchFamily="34" charset="-128"/>
              </a:rPr>
              <a:t>Remedial Instruction</a:t>
            </a:r>
          </a:p>
          <a:p>
            <a:pPr lvl="1" eaLnBrk="1" hangingPunct="1">
              <a:buFont typeface="Wingdings" panose="05000000000000000000" pitchFamily="2" charset="2"/>
              <a:buChar char="§"/>
            </a:pPr>
            <a:r>
              <a:rPr lang="en-US" altLang="en-US" dirty="0" smtClean="0">
                <a:ea typeface="ＭＳ Ｐゴシック" panose="020B0600070205080204" pitchFamily="34" charset="-128"/>
              </a:rPr>
              <a:t>Adult Noncredit Education</a:t>
            </a:r>
          </a:p>
          <a:p>
            <a:pPr lvl="1" eaLnBrk="1" hangingPunct="1">
              <a:buFont typeface="Wingdings" panose="05000000000000000000" pitchFamily="2" charset="2"/>
              <a:buChar char="§"/>
            </a:pPr>
            <a:r>
              <a:rPr lang="en-US" altLang="en-US" dirty="0" smtClean="0">
                <a:ea typeface="ＭＳ Ｐゴシック" panose="020B0600070205080204" pitchFamily="34" charset="-128"/>
              </a:rPr>
              <a:t>Community Service Courses and Programs</a:t>
            </a:r>
          </a:p>
          <a:p>
            <a:pPr lvl="8">
              <a:buFont typeface="Wingdings" panose="05000000000000000000" pitchFamily="2" charset="2"/>
              <a:buChar char="n"/>
            </a:pPr>
            <a:endParaRPr lang="en-US" altLang="en-US" dirty="0" smtClean="0">
              <a:ea typeface="ＭＳ Ｐゴシック" panose="020B0600070205080204" pitchFamily="34" charset="-128"/>
            </a:endParaRPr>
          </a:p>
          <a:p>
            <a:pPr eaLnBrk="1" hangingPunct="1">
              <a:buFont typeface="Wingdings" panose="05000000000000000000" pitchFamily="2" charset="2"/>
              <a:buChar char="n"/>
            </a:pPr>
            <a:endParaRPr lang="en-US" altLang="en-US" dirty="0" smtClean="0">
              <a:ea typeface="ＭＳ Ｐゴシック" panose="020B0600070205080204" pitchFamily="34" charset="-128"/>
            </a:endParaRPr>
          </a:p>
          <a:p>
            <a:pPr eaLnBrk="1" hangingPunct="1">
              <a:buFont typeface="Wingdings" panose="05000000000000000000" pitchFamily="2" charset="2"/>
              <a:buChar char="n"/>
            </a:pPr>
            <a:endParaRPr lang="en-US" altLang="en-US" dirty="0" smtClean="0">
              <a:ea typeface="ＭＳ Ｐゴシック" panose="020B0600070205080204" pitchFamily="34" charset="-128"/>
            </a:endParaRPr>
          </a:p>
        </p:txBody>
      </p:sp>
      <p:sp>
        <p:nvSpPr>
          <p:cNvPr id="13316" name="Text Box 4"/>
          <p:cNvSpPr txBox="1">
            <a:spLocks noChangeArrowheads="1"/>
          </p:cNvSpPr>
          <p:nvPr/>
        </p:nvSpPr>
        <p:spPr bwMode="auto">
          <a:xfrm>
            <a:off x="1695718" y="1600200"/>
            <a:ext cx="1028700" cy="438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spAutoFit/>
          </a:bodyPr>
          <a:lstStyle>
            <a:lvl1pPr>
              <a:spcBef>
                <a:spcPct val="20000"/>
              </a:spcBef>
              <a:buClr>
                <a:schemeClr val="hlink"/>
              </a:buClr>
              <a:buSzPct val="80000"/>
              <a:buFont typeface="Wingdings" panose="05000000000000000000" pitchFamily="2" charset="2"/>
              <a:defRPr sz="28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37931725" indent="-37474525">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b="1" i="1" dirty="0">
                <a:solidFill>
                  <a:srgbClr val="4D4D4D"/>
                </a:solidFill>
              </a:rPr>
              <a:t>1988</a:t>
            </a:r>
            <a:endParaRPr lang="en-US" altLang="en-US" sz="1200" b="1" i="1" dirty="0">
              <a:solidFill>
                <a:srgbClr val="4D4D4D"/>
              </a:solidFill>
            </a:endParaRPr>
          </a:p>
          <a:p>
            <a:pPr eaLnBrk="1" hangingPunct="1">
              <a:spcBef>
                <a:spcPct val="50000"/>
              </a:spcBef>
              <a:buClrTx/>
              <a:buSzTx/>
              <a:buFontTx/>
              <a:buNone/>
            </a:pPr>
            <a:endParaRPr lang="en-US" altLang="en-US" sz="1800" b="1" i="1" dirty="0">
              <a:solidFill>
                <a:srgbClr val="4D4D4D"/>
              </a:solidFill>
            </a:endParaRPr>
          </a:p>
          <a:p>
            <a:pPr eaLnBrk="1" hangingPunct="1">
              <a:spcBef>
                <a:spcPct val="50000"/>
              </a:spcBef>
              <a:buClrTx/>
              <a:buSzTx/>
              <a:buFontTx/>
              <a:buNone/>
            </a:pPr>
            <a:endParaRPr lang="en-US" altLang="en-US" sz="4400" b="1" i="1" dirty="0">
              <a:solidFill>
                <a:srgbClr val="4D4D4D"/>
              </a:solidFill>
            </a:endParaRPr>
          </a:p>
          <a:p>
            <a:pPr eaLnBrk="1" hangingPunct="1">
              <a:spcBef>
                <a:spcPct val="50000"/>
              </a:spcBef>
              <a:buClrTx/>
              <a:buSzTx/>
              <a:buFontTx/>
              <a:buNone/>
            </a:pPr>
            <a:endParaRPr lang="en-US" altLang="en-US" sz="1200" b="1" i="1" dirty="0">
              <a:solidFill>
                <a:srgbClr val="4D4D4D"/>
              </a:solidFill>
            </a:endParaRPr>
          </a:p>
          <a:p>
            <a:pPr eaLnBrk="1" hangingPunct="1">
              <a:spcBef>
                <a:spcPct val="50000"/>
              </a:spcBef>
              <a:buClrTx/>
              <a:buSzTx/>
              <a:buFontTx/>
              <a:buNone/>
            </a:pPr>
            <a:endParaRPr lang="en-US" altLang="en-US" sz="1200" b="1" i="1" dirty="0">
              <a:solidFill>
                <a:srgbClr val="4D4D4D"/>
              </a:solidFill>
            </a:endParaRPr>
          </a:p>
          <a:p>
            <a:pPr eaLnBrk="1" hangingPunct="1">
              <a:spcBef>
                <a:spcPct val="50000"/>
              </a:spcBef>
              <a:buClrTx/>
              <a:buSzTx/>
              <a:buFontTx/>
              <a:buNone/>
            </a:pPr>
            <a:endParaRPr lang="en-US" altLang="en-US" sz="2400" b="1" i="1" dirty="0">
              <a:solidFill>
                <a:srgbClr val="4D4D4D"/>
              </a:solidFill>
            </a:endParaRPr>
          </a:p>
          <a:p>
            <a:pPr eaLnBrk="1" hangingPunct="1">
              <a:spcBef>
                <a:spcPct val="50000"/>
              </a:spcBef>
              <a:buClrTx/>
              <a:buSzTx/>
              <a:buFontTx/>
              <a:buNone/>
            </a:pPr>
            <a:endParaRPr lang="en-US" altLang="en-US" sz="2400" b="1" i="1" dirty="0">
              <a:solidFill>
                <a:srgbClr val="4D4D4D"/>
              </a:solidFill>
            </a:endParaRPr>
          </a:p>
          <a:p>
            <a:pPr eaLnBrk="1" hangingPunct="1">
              <a:spcBef>
                <a:spcPct val="50000"/>
              </a:spcBef>
              <a:buClrTx/>
              <a:buSzTx/>
              <a:buFontTx/>
              <a:buNone/>
            </a:pPr>
            <a:endParaRPr lang="en-US" altLang="en-US" sz="2400" b="1" i="1" dirty="0">
              <a:solidFill>
                <a:srgbClr val="4D4D4D"/>
              </a:solidFill>
            </a:endParaRPr>
          </a:p>
          <a:p>
            <a:pPr eaLnBrk="1" hangingPunct="1">
              <a:spcBef>
                <a:spcPct val="50000"/>
              </a:spcBef>
              <a:buClrTx/>
              <a:buSzTx/>
              <a:buFontTx/>
              <a:buNone/>
            </a:pPr>
            <a:endParaRPr lang="en-US" altLang="en-US" sz="1200" b="1" i="1" dirty="0">
              <a:solidFill>
                <a:srgbClr val="4D4D4D"/>
              </a:solidFill>
            </a:endParaRPr>
          </a:p>
        </p:txBody>
      </p:sp>
      <p:sp>
        <p:nvSpPr>
          <p:cNvPr id="13317" name="Line 5"/>
          <p:cNvSpPr>
            <a:spLocks noChangeShapeType="1"/>
          </p:cNvSpPr>
          <p:nvPr/>
        </p:nvSpPr>
        <p:spPr bwMode="auto">
          <a:xfrm>
            <a:off x="2895600" y="1638300"/>
            <a:ext cx="0" cy="4171950"/>
          </a:xfrm>
          <a:prstGeom prst="line">
            <a:avLst/>
          </a:prstGeom>
          <a:noFill/>
          <a:ln w="25400">
            <a:solidFill>
              <a:srgbClr val="808080"/>
            </a:solidFill>
            <a:round/>
            <a:headEnd/>
            <a:tailEnd type="triangle" w="med" len="med"/>
          </a:ln>
          <a:extLst>
            <a:ext uri="{909E8E84-426E-40DD-AFC4-6F175D3DCCD1}">
              <a14:hiddenFill xmlns:a14="http://schemas.microsoft.com/office/drawing/2010/main">
                <a:noFill/>
              </a14:hiddenFill>
            </a:ext>
          </a:extLst>
        </p:spPr>
        <p:txBody>
          <a:bodyPr anchor="b" anchorCtr="1"/>
          <a:lstStyle/>
          <a:p>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eaLnBrk="1" hangingPunct="1"/>
            <a:r>
              <a:rPr lang="en-US" altLang="en-US" dirty="0" smtClean="0">
                <a:solidFill>
                  <a:schemeClr val="tx1"/>
                </a:solidFill>
                <a:ea typeface="ＭＳ Ｐゴシック" panose="020B0600070205080204" pitchFamily="34" charset="-128"/>
              </a:rPr>
              <a:t>A Little Bit of History—The CCC Mission</a:t>
            </a:r>
          </a:p>
        </p:txBody>
      </p:sp>
      <p:sp>
        <p:nvSpPr>
          <p:cNvPr id="15363" name="Rectangle 3"/>
          <p:cNvSpPr>
            <a:spLocks noGrp="1" noChangeArrowheads="1"/>
          </p:cNvSpPr>
          <p:nvPr>
            <p:ph idx="1"/>
          </p:nvPr>
        </p:nvSpPr>
        <p:spPr>
          <a:xfrm>
            <a:off x="3086100" y="1600200"/>
            <a:ext cx="8496299" cy="4876800"/>
          </a:xfrm>
        </p:spPr>
        <p:txBody>
          <a:bodyPr/>
          <a:lstStyle/>
          <a:p>
            <a:pPr eaLnBrk="1" hangingPunct="1">
              <a:buClrTx/>
              <a:buFont typeface="Wingdings" panose="05000000000000000000" pitchFamily="2" charset="2"/>
              <a:buChar char="§"/>
            </a:pP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Advancing </a:t>
            </a:r>
            <a:r>
              <a:rPr lang="en-US" altLang="ja-JP" dirty="0" err="1" smtClean="0">
                <a:ea typeface="ＭＳ Ｐゴシック" panose="020B0600070205080204" pitchFamily="34" charset="-128"/>
              </a:rPr>
              <a:t>Californias</a:t>
            </a:r>
            <a:r>
              <a:rPr lang="en-US" altLang="ja-JP" dirty="0" smtClean="0">
                <a:ea typeface="ＭＳ Ｐゴシック" panose="020B0600070205080204" pitchFamily="34" charset="-128"/>
              </a:rPr>
              <a:t> economic growth and global competitiveness through education, training and services that contribute to continuous work force improvement</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added to mission. </a:t>
            </a:r>
          </a:p>
          <a:p>
            <a:pPr eaLnBrk="1" hangingPunct="1">
              <a:buFont typeface="Wingdings" panose="05000000000000000000" pitchFamily="2" charset="2"/>
              <a:buChar char="n"/>
            </a:pPr>
            <a:endParaRPr lang="en-US" altLang="en-US" dirty="0" smtClean="0">
              <a:ea typeface="ＭＳ Ｐゴシック" panose="020B0600070205080204" pitchFamily="34" charset="-128"/>
            </a:endParaRPr>
          </a:p>
          <a:p>
            <a:pPr eaLnBrk="1" hangingPunct="1">
              <a:buFont typeface="Wingdings" panose="05000000000000000000" pitchFamily="2" charset="2"/>
              <a:buChar char="n"/>
            </a:pPr>
            <a:endParaRPr lang="en-US" altLang="en-US" dirty="0" smtClean="0">
              <a:ea typeface="ＭＳ Ｐゴシック" panose="020B0600070205080204" pitchFamily="34" charset="-128"/>
            </a:endParaRPr>
          </a:p>
          <a:p>
            <a:pPr eaLnBrk="1" hangingPunct="1">
              <a:buFont typeface="Wingdings" panose="05000000000000000000" pitchFamily="2" charset="2"/>
              <a:buChar char="n"/>
            </a:pPr>
            <a:endParaRPr lang="en-US" altLang="en-US" dirty="0" smtClean="0">
              <a:ea typeface="ＭＳ Ｐゴシック" panose="020B0600070205080204" pitchFamily="34" charset="-128"/>
            </a:endParaRPr>
          </a:p>
        </p:txBody>
      </p:sp>
      <p:sp>
        <p:nvSpPr>
          <p:cNvPr id="15364" name="Text Box 4"/>
          <p:cNvSpPr txBox="1">
            <a:spLocks noChangeArrowheads="1"/>
          </p:cNvSpPr>
          <p:nvPr/>
        </p:nvSpPr>
        <p:spPr bwMode="auto">
          <a:xfrm>
            <a:off x="1676400" y="1658939"/>
            <a:ext cx="1028700" cy="438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spAutoFit/>
          </a:bodyPr>
          <a:lstStyle>
            <a:lvl1pPr>
              <a:spcBef>
                <a:spcPct val="20000"/>
              </a:spcBef>
              <a:buClr>
                <a:schemeClr val="hlink"/>
              </a:buClr>
              <a:buSzPct val="80000"/>
              <a:buFont typeface="Wingdings" panose="05000000000000000000" pitchFamily="2" charset="2"/>
              <a:defRPr sz="2800">
                <a:solidFill>
                  <a:srgbClr val="000000"/>
                </a:solidFill>
                <a:latin typeface="Arial" panose="020B0604020202020204" pitchFamily="34" charset="0"/>
                <a:ea typeface="ＭＳ Ｐゴシック" panose="020B0600070205080204" pitchFamily="34" charset="-128"/>
                <a:cs typeface="Arial" panose="020B0604020202020204" pitchFamily="34" charset="0"/>
              </a:defRPr>
            </a:lvl1pPr>
            <a:lvl2pPr marL="37931725" indent="-37474525">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000000"/>
              </a:buClr>
              <a:buFont typeface="Wingdings" panose="05000000000000000000" pitchFamily="2" charset="2"/>
              <a:buChar char="§"/>
              <a:defRPr sz="2800">
                <a:solidFill>
                  <a:srgbClr val="000000"/>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b="1" i="1">
                <a:solidFill>
                  <a:srgbClr val="4D4D4D"/>
                </a:solidFill>
              </a:rPr>
              <a:t>1996</a:t>
            </a:r>
            <a:endParaRPr lang="en-US" altLang="en-US" sz="1200" b="1" i="1">
              <a:solidFill>
                <a:srgbClr val="4D4D4D"/>
              </a:solidFill>
            </a:endParaRPr>
          </a:p>
          <a:p>
            <a:pPr eaLnBrk="1" hangingPunct="1">
              <a:spcBef>
                <a:spcPct val="50000"/>
              </a:spcBef>
              <a:buClrTx/>
              <a:buSzTx/>
              <a:buFontTx/>
              <a:buNone/>
            </a:pPr>
            <a:endParaRPr lang="en-US" altLang="en-US" sz="1800" b="1" i="1">
              <a:solidFill>
                <a:srgbClr val="4D4D4D"/>
              </a:solidFill>
            </a:endParaRPr>
          </a:p>
          <a:p>
            <a:pPr eaLnBrk="1" hangingPunct="1">
              <a:spcBef>
                <a:spcPct val="50000"/>
              </a:spcBef>
              <a:buClrTx/>
              <a:buSzTx/>
              <a:buFontTx/>
              <a:buNone/>
            </a:pPr>
            <a:endParaRPr lang="en-US" altLang="en-US" sz="4400" b="1" i="1">
              <a:solidFill>
                <a:srgbClr val="4D4D4D"/>
              </a:solidFill>
            </a:endParaRPr>
          </a:p>
          <a:p>
            <a:pPr eaLnBrk="1" hangingPunct="1">
              <a:spcBef>
                <a:spcPct val="50000"/>
              </a:spcBef>
              <a:buClrTx/>
              <a:buSzTx/>
              <a:buFontTx/>
              <a:buNone/>
            </a:pPr>
            <a:endParaRPr lang="en-US" altLang="en-US" sz="1200" b="1" i="1">
              <a:solidFill>
                <a:srgbClr val="4D4D4D"/>
              </a:solidFill>
            </a:endParaRPr>
          </a:p>
          <a:p>
            <a:pPr eaLnBrk="1" hangingPunct="1">
              <a:spcBef>
                <a:spcPct val="50000"/>
              </a:spcBef>
              <a:buClrTx/>
              <a:buSzTx/>
              <a:buFontTx/>
              <a:buNone/>
            </a:pPr>
            <a:endParaRPr lang="en-US" altLang="en-US" sz="1200" b="1" i="1">
              <a:solidFill>
                <a:srgbClr val="4D4D4D"/>
              </a:solidFill>
            </a:endParaRPr>
          </a:p>
          <a:p>
            <a:pPr eaLnBrk="1" hangingPunct="1">
              <a:spcBef>
                <a:spcPct val="50000"/>
              </a:spcBef>
              <a:buClrTx/>
              <a:buSzTx/>
              <a:buFontTx/>
              <a:buNone/>
            </a:pPr>
            <a:endParaRPr lang="en-US" altLang="en-US" sz="2400" b="1" i="1">
              <a:solidFill>
                <a:srgbClr val="4D4D4D"/>
              </a:solidFill>
            </a:endParaRPr>
          </a:p>
          <a:p>
            <a:pPr eaLnBrk="1" hangingPunct="1">
              <a:spcBef>
                <a:spcPct val="50000"/>
              </a:spcBef>
              <a:buClrTx/>
              <a:buSzTx/>
              <a:buFontTx/>
              <a:buNone/>
            </a:pPr>
            <a:endParaRPr lang="en-US" altLang="en-US" sz="2400" b="1" i="1">
              <a:solidFill>
                <a:srgbClr val="4D4D4D"/>
              </a:solidFill>
            </a:endParaRPr>
          </a:p>
          <a:p>
            <a:pPr eaLnBrk="1" hangingPunct="1">
              <a:spcBef>
                <a:spcPct val="50000"/>
              </a:spcBef>
              <a:buClrTx/>
              <a:buSzTx/>
              <a:buFontTx/>
              <a:buNone/>
            </a:pPr>
            <a:endParaRPr lang="en-US" altLang="en-US" sz="2400" b="1" i="1">
              <a:solidFill>
                <a:srgbClr val="4D4D4D"/>
              </a:solidFill>
            </a:endParaRPr>
          </a:p>
          <a:p>
            <a:pPr eaLnBrk="1" hangingPunct="1">
              <a:spcBef>
                <a:spcPct val="50000"/>
              </a:spcBef>
              <a:buClrTx/>
              <a:buSzTx/>
              <a:buFontTx/>
              <a:buNone/>
            </a:pPr>
            <a:endParaRPr lang="en-US" altLang="en-US" sz="1200" b="1" i="1">
              <a:solidFill>
                <a:srgbClr val="4D4D4D"/>
              </a:solidFill>
            </a:endParaRPr>
          </a:p>
        </p:txBody>
      </p:sp>
      <p:sp>
        <p:nvSpPr>
          <p:cNvPr id="15365" name="Line 5"/>
          <p:cNvSpPr>
            <a:spLocks noChangeShapeType="1"/>
          </p:cNvSpPr>
          <p:nvPr/>
        </p:nvSpPr>
        <p:spPr bwMode="auto">
          <a:xfrm>
            <a:off x="2895600" y="1638300"/>
            <a:ext cx="0" cy="4171950"/>
          </a:xfrm>
          <a:prstGeom prst="line">
            <a:avLst/>
          </a:prstGeom>
          <a:noFill/>
          <a:ln w="25400">
            <a:solidFill>
              <a:srgbClr val="808080"/>
            </a:solidFill>
            <a:round/>
            <a:headEnd/>
            <a:tailEnd type="triangle" w="med" len="med"/>
          </a:ln>
          <a:extLst>
            <a:ext uri="{909E8E84-426E-40DD-AFC4-6F175D3DCCD1}">
              <a14:hiddenFill xmlns:a14="http://schemas.microsoft.com/office/drawing/2010/main">
                <a:noFill/>
              </a14:hiddenFill>
            </a:ext>
          </a:extLst>
        </p:spPr>
        <p:txBody>
          <a:bodyPr anchor="b" anchorCtr="1"/>
          <a:lstStyle/>
          <a:p>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smtClean="0">
                <a:solidFill>
                  <a:schemeClr val="tx1"/>
                </a:solidFill>
                <a:ea typeface="ＭＳ Ｐゴシック" panose="020B0600070205080204" pitchFamily="34" charset="-128"/>
              </a:rPr>
              <a:t>AB1725:  Redefining Our System</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4276" y="5591540"/>
            <a:ext cx="4523449" cy="1046199"/>
          </a:xfrm>
          <a:prstGeom prst="rect">
            <a:avLst/>
          </a:prstGeom>
        </p:spPr>
      </p:pic>
      <p:sp>
        <p:nvSpPr>
          <p:cNvPr id="17411" name="Rectangle 3"/>
          <p:cNvSpPr>
            <a:spLocks noGrp="1" noChangeArrowheads="1"/>
          </p:cNvSpPr>
          <p:nvPr>
            <p:ph idx="1"/>
          </p:nvPr>
        </p:nvSpPr>
        <p:spPr/>
        <p:txBody>
          <a:bodyPr/>
          <a:lstStyle/>
          <a:p>
            <a:pPr eaLnBrk="1" hangingPunct="1">
              <a:buFont typeface="Wingdings" panose="05000000000000000000" pitchFamily="2" charset="2"/>
              <a:buChar char="§"/>
            </a:pPr>
            <a:r>
              <a:rPr lang="en-US" altLang="en-US" b="1" dirty="0" smtClean="0">
                <a:solidFill>
                  <a:schemeClr val="accent1"/>
                </a:solidFill>
                <a:ea typeface="ＭＳ Ｐゴシック" panose="020B0600070205080204" pitchFamily="34" charset="-128"/>
                <a:cs typeface="Times New Roman" panose="02020603050405020304" pitchFamily="18" charset="0"/>
              </a:rPr>
              <a:t>What did AB 1725 do?</a:t>
            </a:r>
          </a:p>
          <a:p>
            <a:pPr lvl="1" eaLnBrk="1" hangingPunct="1">
              <a:buFont typeface="Wingdings" panose="05000000000000000000" pitchFamily="2" charset="2"/>
              <a:buChar char="§"/>
            </a:pPr>
            <a:r>
              <a:rPr lang="en-US" altLang="en-US" sz="2600" dirty="0">
                <a:ea typeface="ＭＳ Ｐゴシック" panose="020B0600070205080204" pitchFamily="34" charset="-128"/>
              </a:rPr>
              <a:t>Funding system changed</a:t>
            </a:r>
          </a:p>
          <a:p>
            <a:pPr lvl="1" eaLnBrk="1" hangingPunct="1">
              <a:buFont typeface="Wingdings" panose="05000000000000000000" pitchFamily="2" charset="2"/>
              <a:buChar char="§"/>
            </a:pPr>
            <a:r>
              <a:rPr lang="en-US" altLang="en-US" sz="2600" dirty="0">
                <a:ea typeface="ＭＳ Ｐゴシック" panose="020B0600070205080204" pitchFamily="34" charset="-128"/>
              </a:rPr>
              <a:t>Mission priorities set</a:t>
            </a:r>
          </a:p>
          <a:p>
            <a:pPr lvl="1" eaLnBrk="1" hangingPunct="1">
              <a:buFont typeface="Wingdings" panose="05000000000000000000" pitchFamily="2" charset="2"/>
              <a:buChar char="§"/>
            </a:pPr>
            <a:r>
              <a:rPr lang="en-US" altLang="en-US" sz="2600" dirty="0">
                <a:ea typeface="ＭＳ Ｐゴシック" panose="020B0600070205080204" pitchFamily="34" charset="-128"/>
              </a:rPr>
              <a:t>Established faculty qualifications, tenure periods, evaluation processes</a:t>
            </a:r>
          </a:p>
          <a:p>
            <a:pPr lvl="1" eaLnBrk="1" hangingPunct="1">
              <a:buFont typeface="Wingdings" panose="05000000000000000000" pitchFamily="2" charset="2"/>
              <a:buChar char="§"/>
            </a:pPr>
            <a:r>
              <a:rPr lang="en-US" altLang="en-US" sz="2600" dirty="0">
                <a:ea typeface="ＭＳ Ｐゴシック" panose="020B0600070205080204" pitchFamily="34" charset="-128"/>
              </a:rPr>
              <a:t>Set goal of 75% full-time faculty</a:t>
            </a:r>
          </a:p>
          <a:p>
            <a:pPr lvl="1" eaLnBrk="1" hangingPunct="1">
              <a:buFont typeface="Wingdings" panose="05000000000000000000" pitchFamily="2" charset="2"/>
              <a:buChar char="§"/>
            </a:pPr>
            <a:r>
              <a:rPr lang="en-US" altLang="en-US" sz="2600" dirty="0">
                <a:ea typeface="ＭＳ Ｐゴシック" panose="020B0600070205080204" pitchFamily="34" charset="-128"/>
              </a:rPr>
              <a:t>Funding for professional development</a:t>
            </a:r>
          </a:p>
          <a:p>
            <a:pPr lvl="1" eaLnBrk="1" hangingPunct="1">
              <a:buFont typeface="Wingdings" panose="05000000000000000000" pitchFamily="2" charset="2"/>
              <a:buChar char="§"/>
            </a:pPr>
            <a:r>
              <a:rPr lang="en-US" altLang="en-US" sz="2600" dirty="0">
                <a:ea typeface="ＭＳ Ｐゴシック" panose="020B0600070205080204" pitchFamily="34" charset="-128"/>
              </a:rPr>
              <a:t>Diversity goals set</a:t>
            </a:r>
          </a:p>
          <a:p>
            <a:pPr lvl="1" eaLnBrk="1" hangingPunct="1">
              <a:buFont typeface="Wingdings" panose="05000000000000000000" pitchFamily="2" charset="2"/>
              <a:buChar char="§"/>
            </a:pPr>
            <a:r>
              <a:rPr lang="en-US" altLang="en-US" sz="2600" dirty="0">
                <a:ea typeface="ＭＳ Ｐゴシック" panose="020B0600070205080204" pitchFamily="34" charset="-128"/>
              </a:rPr>
              <a:t>Delineated governance and decision-making</a:t>
            </a:r>
            <a:endParaRPr lang="en-US" altLang="en-US" sz="2600" dirty="0"/>
          </a:p>
          <a:p>
            <a:pPr eaLnBrk="1" hangingPunct="1"/>
            <a:endParaRPr lang="en-US" altLang="en-US" sz="2600" dirty="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Arial" charset="0"/>
            <a:ea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Arial" charset="0"/>
            <a:ea typeface="Arial" charset="0"/>
            <a:cs typeface="Arial"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eme5">
  <a:themeElements>
    <a:clrScheme name="Custom 4">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141A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Theme5" id="{213A183A-1CFB-4CD6-A1B9-3F90E6114F51}" vid="{F0541254-7032-432E-8130-4D693CAE145B}"/>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4220</TotalTime>
  <Words>3387</Words>
  <Application>Microsoft Office PowerPoint</Application>
  <PresentationFormat>Widescreen</PresentationFormat>
  <Paragraphs>435</Paragraphs>
  <Slides>44</Slides>
  <Notes>38</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44</vt:i4>
      </vt:variant>
    </vt:vector>
  </HeadingPairs>
  <TitlesOfParts>
    <vt:vector size="54" baseType="lpstr">
      <vt:lpstr>ＭＳ Ｐゴシック</vt:lpstr>
      <vt:lpstr>Arial</vt:lpstr>
      <vt:lpstr>Calibri</vt:lpstr>
      <vt:lpstr>Calibri Light</vt:lpstr>
      <vt:lpstr>Symbol</vt:lpstr>
      <vt:lpstr>Times New Roman</vt:lpstr>
      <vt:lpstr>Wingdings</vt:lpstr>
      <vt:lpstr>Slit</vt:lpstr>
      <vt:lpstr>Custom Design</vt:lpstr>
      <vt:lpstr>Theme5</vt:lpstr>
      <vt:lpstr> How to Bond with Colleagues</vt:lpstr>
      <vt:lpstr>Session Description</vt:lpstr>
      <vt:lpstr>Agenda</vt:lpstr>
      <vt:lpstr>The California Community College System and Academic Senate</vt:lpstr>
      <vt:lpstr>A Little Bit of History—The CCC Mission</vt:lpstr>
      <vt:lpstr>A Little Bit of History—The CCC Mission</vt:lpstr>
      <vt:lpstr>A Little Bit of History—The CCC Mission</vt:lpstr>
      <vt:lpstr>A Little Bit of History—The CCC Mission</vt:lpstr>
      <vt:lpstr>AB1725:  Redefining Our System</vt:lpstr>
      <vt:lpstr>AB1725:  Redefining Our System</vt:lpstr>
      <vt:lpstr>Governance in the California Community Colleges</vt:lpstr>
      <vt:lpstr>Participatory Governance</vt:lpstr>
      <vt:lpstr>Title 5 Terminology:  Effective Participation</vt:lpstr>
      <vt:lpstr>Benefits and Values of Our Governance System</vt:lpstr>
      <vt:lpstr>Challenges of Our Governance System</vt:lpstr>
      <vt:lpstr>The Law—Education Code </vt:lpstr>
      <vt:lpstr>Regulation: Academic Senate Role</vt:lpstr>
      <vt:lpstr>Regulation: Academic Senates</vt:lpstr>
      <vt:lpstr>Questions on Collegial Consultation</vt:lpstr>
      <vt:lpstr>Regulation: Academic Senates</vt:lpstr>
      <vt:lpstr>Question</vt:lpstr>
      <vt:lpstr>Question</vt:lpstr>
      <vt:lpstr>Regulation: Academic Senates</vt:lpstr>
      <vt:lpstr>Important Notes on Collegial Consultation</vt:lpstr>
      <vt:lpstr>Regulation: Academic Senates (§53200)</vt:lpstr>
      <vt:lpstr>Regulation: Academic Senates (§53200)</vt:lpstr>
      <vt:lpstr>Questions on Collegial Consultation</vt:lpstr>
      <vt:lpstr>Regulation: Academic Senates (§53200)</vt:lpstr>
      <vt:lpstr>Other Legal Provisions Related to Faculty</vt:lpstr>
      <vt:lpstr>Other Legal Provisions Related to Faculty</vt:lpstr>
      <vt:lpstr>Other Legal Provisions Related to Faculty</vt:lpstr>
      <vt:lpstr>Other Legal Provisions Related to Faculty</vt:lpstr>
      <vt:lpstr>Staff Roles in College Governance</vt:lpstr>
      <vt:lpstr>Student Roles in College Governance</vt:lpstr>
      <vt:lpstr>Regulation: Students</vt:lpstr>
      <vt:lpstr>Question on Collegial Consultation</vt:lpstr>
      <vt:lpstr>Scenario #3  (from Scenarios to Illustrate Effective Participation in District and College Governance)</vt:lpstr>
      <vt:lpstr>Question</vt:lpstr>
      <vt:lpstr>PowerPoint Presentation</vt:lpstr>
      <vt:lpstr>Scenario #4  (from Scenarios to Illustrate Effective Participation in District and College Governance)</vt:lpstr>
      <vt:lpstr>Culture of Mutual Respect and Trust</vt:lpstr>
      <vt:lpstr>Steps to Take at Your College</vt:lpstr>
      <vt:lpstr>Steps to Take at Your College</vt:lpstr>
      <vt:lpstr>Acknowledgements </vt:lpstr>
    </vt:vector>
  </TitlesOfParts>
  <Company>Community College League of California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 1725 History</dc:title>
  <dc:creator>Jody Ansell</dc:creator>
  <cp:lastModifiedBy>Eikey, Rebecca</cp:lastModifiedBy>
  <cp:revision>244</cp:revision>
  <cp:lastPrinted>2019-01-28T19:20:52Z</cp:lastPrinted>
  <dcterms:created xsi:type="dcterms:W3CDTF">2015-10-27T18:05:43Z</dcterms:created>
  <dcterms:modified xsi:type="dcterms:W3CDTF">2019-04-10T23:20:08Z</dcterms:modified>
</cp:coreProperties>
</file>