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dW+w11obgXIaP9gnG2VeUbz9J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CF712D-D9AC-4B2D-BA49-5F39EE0CBB6C}">
  <a:tblStyle styleId="{61CF712D-D9AC-4B2D-BA49-5F39EE0CBB6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8E8"/>
          </a:solidFill>
        </a:fill>
      </a:tcStyle>
    </a:wholeTbl>
    <a:band1H>
      <a:tcTxStyle/>
      <a:tcStyle>
        <a:fill>
          <a:solidFill>
            <a:srgbClr val="FFCDCD"/>
          </a:solidFill>
        </a:fill>
      </a:tcStyle>
    </a:band1H>
    <a:band2H>
      <a:tcTxStyle/>
    </a:band2H>
    <a:band1V>
      <a:tcTxStyle/>
      <a:tcStyle>
        <a:fill>
          <a:solidFill>
            <a:srgbClr val="FFCDCD"/>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F3E4A6F-ADC1-4F61-849B-7C2F2F550ED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GillSans-bold.fntdata"/><Relationship Id="rId14" Type="http://schemas.openxmlformats.org/officeDocument/2006/relationships/slide" Target="slides/slide9.xml"/><Relationship Id="rId36" Type="http://schemas.openxmlformats.org/officeDocument/2006/relationships/font" Target="fonts/GillSans-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oseknowledge.org/new-resource-our-stories-our-knowledg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cconlineed.instructure.com/courses/4543/pages/image-sources?module_item_id=304565"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ki.harvard.edu/confluence/display/hmschommanual/Guidelines+for+Inclusive+and+Conscientious+Descriptio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What’s wrong with textbooks today – why do we need to consider them through an IDEA lens? </a:t>
            </a:r>
            <a:r>
              <a:rPr b="0" i="0" lang="en-US" sz="1200" u="none" cap="none" strike="noStrike">
                <a:solidFill>
                  <a:schemeClr val="dk1"/>
                </a:solidFill>
                <a:latin typeface="Calibri"/>
                <a:ea typeface="Calibri"/>
                <a:cs typeface="Calibri"/>
                <a:sym typeface="Calibri"/>
              </a:rPr>
              <a:t>Aruna, Sanghapali, et al. </a:t>
            </a:r>
            <a:r>
              <a:rPr b="0" i="1" lang="en-US" sz="1200" u="none" cap="none" strike="noStrike">
                <a:solidFill>
                  <a:schemeClr val="dk1"/>
                </a:solidFill>
                <a:latin typeface="Calibri"/>
                <a:ea typeface="Calibri"/>
                <a:cs typeface="Calibri"/>
                <a:sym typeface="Calibri"/>
              </a:rPr>
              <a:t>Decolonizing Our Stories and Knowledges</a:t>
            </a:r>
            <a:r>
              <a:rPr b="0" i="0" lang="en-US" sz="1200" u="none" cap="none" strike="noStrike">
                <a:solidFill>
                  <a:schemeClr val="dk1"/>
                </a:solidFill>
                <a:latin typeface="Calibri"/>
                <a:ea typeface="Calibri"/>
                <a:cs typeface="Calibri"/>
                <a:sym typeface="Calibri"/>
              </a:rPr>
              <a:t>, part 1, 2018,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https://whoseknowledge.org/new-resource-our-stories-our-knowledges/</a:t>
            </a:r>
            <a:r>
              <a:rPr lang="en-US"/>
              <a:t>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NB Becker &amp; Nilsson acknowledge that the binary frame they used fails to register the broader landscape of gender, and so provides only a partial picture of gender representation in these texts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 time when 45% of bachelor’s degrees in chemistry in the US are earned by students of colour and 50% are earned by women, texts feels particularly out of step</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3" name="Google Shape;233;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417E"/>
              </a:buClr>
              <a:buSzPts val="1100"/>
              <a:buFont typeface="Arial"/>
              <a:buNone/>
            </a:pPr>
            <a:r>
              <a:t/>
            </a:r>
            <a:endParaRPr sz="1700">
              <a:solidFill>
                <a:srgbClr val="FF0000"/>
              </a:solidFill>
            </a:endParaRPr>
          </a:p>
        </p:txBody>
      </p:sp>
      <p:sp>
        <p:nvSpPr>
          <p:cNvPr id="240" name="Google Shape;2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8" name="Google Shape;248;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To find images: </a:t>
            </a:r>
            <a:r>
              <a:rPr lang="en-US" u="sng">
                <a:solidFill>
                  <a:schemeClr val="hlink"/>
                </a:solidFill>
                <a:hlinkClick r:id="rId2"/>
              </a:rPr>
              <a:t>https://ccconlineed.instructure.com/courses/4543/pages/image-sources?module_item_id=304565</a:t>
            </a:r>
            <a:r>
              <a:rPr lang="en-US"/>
              <a:t> </a:t>
            </a:r>
            <a:endParaRPr/>
          </a:p>
        </p:txBody>
      </p:sp>
      <p:sp>
        <p:nvSpPr>
          <p:cNvPr id="255" name="Google Shape;2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265" name="Google Shape;265;p3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ASCCC Academic Academy 2020</a:t>
            </a:r>
            <a:endParaRPr/>
          </a:p>
        </p:txBody>
      </p:sp>
      <p:sp>
        <p:nvSpPr>
          <p:cNvPr id="266" name="Google Shape;26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3" name="Google Shape;27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281" name="Google Shape;28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289" name="Google Shape;28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hlink"/>
              </a:buClr>
              <a:buSzPts val="1400"/>
              <a:buFont typeface="Calibri"/>
              <a:buNone/>
            </a:pPr>
            <a:r>
              <a:rPr lang="en-US" u="sng">
                <a:solidFill>
                  <a:schemeClr val="hlink"/>
                </a:solidFill>
                <a:hlinkClick r:id="rId2"/>
              </a:rPr>
              <a:t>https://wiki.harvard.edu/confluence/display/hmschommanual/Guidelines+for+Inclusive+and+Conscientious+Description</a:t>
            </a:r>
            <a:endParaRPr/>
          </a:p>
          <a:p>
            <a:pPr indent="-228600" lvl="0" marL="457200" marR="0" rtl="0" algn="l">
              <a:lnSpc>
                <a:spcPct val="100000"/>
              </a:lnSpc>
              <a:spcBef>
                <a:spcPts val="0"/>
              </a:spcBef>
              <a:spcAft>
                <a:spcPts val="0"/>
              </a:spcAft>
              <a:buClr>
                <a:schemeClr val="dk1"/>
              </a:buClr>
              <a:buSzPts val="1400"/>
              <a:buFont typeface="Calibri"/>
              <a:buNone/>
            </a:pPr>
            <a:r>
              <a:rPr lang="en-US"/>
              <a:t> https://countway.harvard.edu/news/describing-better-outdated-language</a:t>
            </a:r>
            <a:endParaRPr/>
          </a:p>
        </p:txBody>
      </p:sp>
      <p:sp>
        <p:nvSpPr>
          <p:cNvPr id="299" name="Google Shape;29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Chart: https://www.asccc.org/sites/default/files/CCC_DEI-in-Curriculum_Model_Principles_and_Practices_June_2022.pdf</a:t>
            </a:r>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cSld name="#1 Title Slid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Academic Senate for California Community Colleges Logo" id="13" name="Google Shape;13;g18df769c323_0_3"/>
          <p:cNvPicPr preferRelativeResize="0"/>
          <p:nvPr/>
        </p:nvPicPr>
        <p:blipFill rotWithShape="1">
          <a:blip r:embed="rId3">
            <a:alphaModFix/>
          </a:blip>
          <a:srcRect b="0" l="0" r="0" t="0"/>
          <a:stretch/>
        </p:blipFill>
        <p:spPr>
          <a:xfrm>
            <a:off x="4622749" y="457131"/>
            <a:ext cx="3238141" cy="1983361"/>
          </a:xfrm>
          <a:prstGeom prst="rect">
            <a:avLst/>
          </a:prstGeom>
          <a:noFill/>
          <a:ln>
            <a:noFill/>
          </a:ln>
        </p:spPr>
      </p:pic>
      <p:sp>
        <p:nvSpPr>
          <p:cNvPr id="14" name="Google Shape;14;g18df769c323_0_3"/>
          <p:cNvSpPr txBox="1"/>
          <p:nvPr>
            <p:ph type="title"/>
          </p:nvPr>
        </p:nvSpPr>
        <p:spPr>
          <a:xfrm>
            <a:off x="3159480" y="3000807"/>
            <a:ext cx="5859900" cy="1629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g18df769c323_0_3"/>
          <p:cNvSpPr txBox="1"/>
          <p:nvPr>
            <p:ph idx="1" type="subTitle"/>
          </p:nvPr>
        </p:nvSpPr>
        <p:spPr>
          <a:xfrm>
            <a:off x="3159480" y="4679081"/>
            <a:ext cx="5859900" cy="2010000"/>
          </a:xfrm>
          <a:prstGeom prst="rect">
            <a:avLst/>
          </a:prstGeom>
          <a:noFill/>
          <a:ln>
            <a:noFill/>
          </a:ln>
        </p:spPr>
        <p:txBody>
          <a:bodyPr anchorCtr="0" anchor="t" bIns="45700" lIns="91425" spcFirstLastPara="1" rIns="91425" wrap="square" tIns="45700">
            <a:normAutofit/>
          </a:bodyPr>
          <a:lstStyle>
            <a:lvl1pPr lvl="0" marR="0" algn="ctr">
              <a:lnSpc>
                <a:spcPct val="100000"/>
              </a:lnSpc>
              <a:spcBef>
                <a:spcPts val="0"/>
              </a:spcBef>
              <a:spcAft>
                <a:spcPts val="0"/>
              </a:spcAft>
              <a:buClr>
                <a:schemeClr val="lt1"/>
              </a:buClr>
              <a:buSzPts val="2400"/>
              <a:buFont typeface="Arial"/>
              <a:buNone/>
              <a:defRPr b="0" i="0" sz="2400">
                <a:solidFill>
                  <a:schemeClr val="lt1"/>
                </a:solidFill>
                <a:latin typeface="Gill Sans"/>
                <a:ea typeface="Gill Sans"/>
                <a:cs typeface="Gill Sans"/>
                <a:sym typeface="Gill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g18df769c323_0_63"/>
          <p:cNvSpPr txBox="1"/>
          <p:nvPr>
            <p:ph type="title"/>
          </p:nvPr>
        </p:nvSpPr>
        <p:spPr>
          <a:xfrm>
            <a:off x="959005" y="4747680"/>
            <a:ext cx="10432200" cy="17367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0"/>
              </a:spcBef>
              <a:spcAft>
                <a:spcPts val="0"/>
              </a:spcAft>
              <a:buSzPts val="4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74" name="Shape 74"/>
        <p:cNvGrpSpPr/>
        <p:nvPr/>
      </p:nvGrpSpPr>
      <p:grpSpPr>
        <a:xfrm>
          <a:off x="0" y="0"/>
          <a:ext cx="0" cy="0"/>
          <a:chOff x="0" y="0"/>
          <a:chExt cx="0" cy="0"/>
        </a:xfrm>
      </p:grpSpPr>
      <p:pic>
        <p:nvPicPr>
          <p:cNvPr id="75" name="Google Shape;75;g18df769c323_0_65"/>
          <p:cNvPicPr preferRelativeResize="0"/>
          <p:nvPr/>
        </p:nvPicPr>
        <p:blipFill rotWithShape="1">
          <a:blip r:embed="rId2">
            <a:alphaModFix/>
          </a:blip>
          <a:srcRect b="0" l="0" r="0" t="0"/>
          <a:stretch/>
        </p:blipFill>
        <p:spPr>
          <a:xfrm>
            <a:off x="1" y="1"/>
            <a:ext cx="4004597" cy="6858000"/>
          </a:xfrm>
          <a:prstGeom prst="rect">
            <a:avLst/>
          </a:prstGeom>
          <a:noFill/>
          <a:ln>
            <a:noFill/>
          </a:ln>
          <a:effectLst>
            <a:outerShdw blurRad="190500" rotWithShape="0" algn="l" dist="38100">
              <a:srgbClr val="000000">
                <a:alpha val="40000"/>
              </a:srgbClr>
            </a:outerShdw>
          </a:effectLst>
        </p:spPr>
      </p:pic>
      <p:sp>
        <p:nvSpPr>
          <p:cNvPr id="76" name="Google Shape;76;g18df769c323_0_65"/>
          <p:cNvSpPr/>
          <p:nvPr/>
        </p:nvSpPr>
        <p:spPr>
          <a:xfrm>
            <a:off x="-4890" y="1119187"/>
            <a:ext cx="4008300" cy="4619700"/>
          </a:xfrm>
          <a:prstGeom prst="rect">
            <a:avLst/>
          </a:prstGeom>
          <a:solidFill>
            <a:schemeClr val="dk1">
              <a:alpha val="54900"/>
            </a:schemeClr>
          </a:solidFill>
          <a:ln>
            <a:noFill/>
          </a:ln>
          <a:effectLst>
            <a:outerShdw blurRad="393700" sx="1000" rotWithShape="0" algn="ctr" sy="1000">
              <a:schemeClr val="dk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7" name="Google Shape;77;g18df769c323_0_65"/>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78" name="Google Shape;78;g18df769c323_0_65"/>
          <p:cNvSpPr/>
          <p:nvPr/>
        </p:nvSpPr>
        <p:spPr>
          <a:xfrm>
            <a:off x="11490325" y="0"/>
            <a:ext cx="701700" cy="6858000"/>
          </a:xfrm>
          <a:prstGeom prst="rect">
            <a:avLst/>
          </a:prstGeom>
          <a:solidFill>
            <a:schemeClr val="dk2"/>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9" name="Google Shape;79;g18df769c323_0_65"/>
          <p:cNvSpPr txBox="1"/>
          <p:nvPr>
            <p:ph type="title"/>
          </p:nvPr>
        </p:nvSpPr>
        <p:spPr>
          <a:xfrm>
            <a:off x="227885" y="1335091"/>
            <a:ext cx="3583500" cy="18906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SzPts val="4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0" name="Google Shape;80;g18df769c323_0_65"/>
          <p:cNvSpPr txBox="1"/>
          <p:nvPr>
            <p:ph idx="1" type="body"/>
          </p:nvPr>
        </p:nvSpPr>
        <p:spPr>
          <a:xfrm>
            <a:off x="4360863" y="1193842"/>
            <a:ext cx="6672300" cy="50916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68300" lvl="1" marL="914400" rtl="0" algn="l">
              <a:lnSpc>
                <a:spcPct val="90000"/>
              </a:lnSpc>
              <a:spcBef>
                <a:spcPts val="500"/>
              </a:spcBef>
              <a:spcAft>
                <a:spcPts val="0"/>
              </a:spcAft>
              <a:buClr>
                <a:srgbClr val="404040"/>
              </a:buClr>
              <a:buSzPts val="2200"/>
              <a:buChar char="•"/>
              <a:defRPr sz="22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81" name="Google Shape;81;g18df769c323_0_65"/>
          <p:cNvSpPr txBox="1"/>
          <p:nvPr>
            <p:ph idx="2" type="body"/>
          </p:nvPr>
        </p:nvSpPr>
        <p:spPr>
          <a:xfrm>
            <a:off x="227885" y="3225800"/>
            <a:ext cx="3583500" cy="22971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rgbClr val="FF9845"/>
              </a:buClr>
              <a:buSzPts val="2600"/>
              <a:buNone/>
              <a:defRPr sz="2600">
                <a:solidFill>
                  <a:srgbClr val="FF9845"/>
                </a:solidFill>
              </a:defRPr>
            </a:lvl1pPr>
            <a:lvl2pPr indent="-228600" lvl="1" marL="914400" rtl="0" algn="l">
              <a:lnSpc>
                <a:spcPct val="90000"/>
              </a:lnSpc>
              <a:spcBef>
                <a:spcPts val="500"/>
              </a:spcBef>
              <a:spcAft>
                <a:spcPts val="0"/>
              </a:spcAft>
              <a:buClr>
                <a:srgbClr val="404040"/>
              </a:buClr>
              <a:buSzPts val="1400"/>
              <a:buNone/>
              <a:defRPr sz="1400"/>
            </a:lvl2pPr>
            <a:lvl3pPr indent="-228600" lvl="2" marL="1371600" rtl="0" algn="l">
              <a:lnSpc>
                <a:spcPct val="90000"/>
              </a:lnSpc>
              <a:spcBef>
                <a:spcPts val="500"/>
              </a:spcBef>
              <a:spcAft>
                <a:spcPts val="0"/>
              </a:spcAft>
              <a:buClr>
                <a:srgbClr val="404040"/>
              </a:buClr>
              <a:buSzPts val="1200"/>
              <a:buNone/>
              <a:defRPr sz="1200"/>
            </a:lvl3pPr>
            <a:lvl4pPr indent="-228600" lvl="3" marL="1828800" rtl="0" algn="l">
              <a:lnSpc>
                <a:spcPct val="90000"/>
              </a:lnSpc>
              <a:spcBef>
                <a:spcPts val="500"/>
              </a:spcBef>
              <a:spcAft>
                <a:spcPts val="0"/>
              </a:spcAft>
              <a:buClr>
                <a:srgbClr val="404040"/>
              </a:buClr>
              <a:buSzPts val="1000"/>
              <a:buNone/>
              <a:defRPr sz="1000"/>
            </a:lvl4pPr>
            <a:lvl5pPr indent="-228600" lvl="4" marL="2286000" rtl="0" algn="l">
              <a:lnSpc>
                <a:spcPct val="90000"/>
              </a:lnSpc>
              <a:spcBef>
                <a:spcPts val="500"/>
              </a:spcBef>
              <a:spcAft>
                <a:spcPts val="0"/>
              </a:spcAft>
              <a:buClr>
                <a:srgbClr val="404040"/>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82" name="Google Shape;82;g18df769c323_0_65"/>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lvl1pPr indent="0" lvl="0" marL="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83" name="Shape 83"/>
        <p:cNvGrpSpPr/>
        <p:nvPr/>
      </p:nvGrpSpPr>
      <p:grpSpPr>
        <a:xfrm>
          <a:off x="0" y="0"/>
          <a:ext cx="0" cy="0"/>
          <a:chOff x="0" y="0"/>
          <a:chExt cx="0" cy="0"/>
        </a:xfrm>
      </p:grpSpPr>
      <p:pic>
        <p:nvPicPr>
          <p:cNvPr id="84" name="Google Shape;84;g18df769c323_0_7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85" name="Google Shape;85;g18df769c323_0_7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4400"/>
              <a:buNone/>
              <a:defRPr sz="3600">
                <a:solidFill>
                  <a:srgbClr val="703B7E"/>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6" name="Google Shape;86;g18df769c323_0_7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g18df769c323_0_7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8" name="Google Shape;88;g18df769c323_0_74"/>
          <p:cNvPicPr preferRelativeResize="0"/>
          <p:nvPr/>
        </p:nvPicPr>
        <p:blipFill rotWithShape="1">
          <a:blip r:embed="rId3">
            <a:alphaModFix/>
          </a:blip>
          <a:srcRect b="0" l="0" r="0" t="0"/>
          <a:stretch/>
        </p:blipFill>
        <p:spPr>
          <a:xfrm>
            <a:off x="-7112" y="5463"/>
            <a:ext cx="820737" cy="6847073"/>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2 Column Slide">
  <p:cSld name="2_Content 2 Column Slide">
    <p:spTree>
      <p:nvGrpSpPr>
        <p:cNvPr id="89" name="Shape 89"/>
        <p:cNvGrpSpPr/>
        <p:nvPr/>
      </p:nvGrpSpPr>
      <p:grpSpPr>
        <a:xfrm>
          <a:off x="0" y="0"/>
          <a:ext cx="0" cy="0"/>
          <a:chOff x="0" y="0"/>
          <a:chExt cx="0" cy="0"/>
        </a:xfrm>
      </p:grpSpPr>
      <p:pic>
        <p:nvPicPr>
          <p:cNvPr id="90" name="Google Shape;90;g18df769c323_0_80"/>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91" name="Google Shape;91;g18df769c323_0_80"/>
          <p:cNvPicPr preferRelativeResize="0"/>
          <p:nvPr/>
        </p:nvPicPr>
        <p:blipFill rotWithShape="1">
          <a:blip r:embed="rId3">
            <a:alphaModFix/>
          </a:blip>
          <a:srcRect b="0" l="0" r="0" t="0"/>
          <a:stretch/>
        </p:blipFill>
        <p:spPr>
          <a:xfrm>
            <a:off x="-7112" y="5463"/>
            <a:ext cx="820737" cy="6847073"/>
          </a:xfrm>
          <a:prstGeom prst="rect">
            <a:avLst/>
          </a:prstGeom>
          <a:noFill/>
          <a:ln>
            <a:noFill/>
          </a:ln>
          <a:effectLst>
            <a:outerShdw blurRad="190500" rotWithShape="0" algn="ctr" dist="50800">
              <a:srgbClr val="000000">
                <a:alpha val="40000"/>
              </a:srgbClr>
            </a:outerShdw>
          </a:effectLst>
        </p:spPr>
      </p:pic>
      <p:sp>
        <p:nvSpPr>
          <p:cNvPr id="92" name="Google Shape;92;g18df769c323_0_80"/>
          <p:cNvSpPr txBox="1"/>
          <p:nvPr>
            <p:ph type="title"/>
          </p:nvPr>
        </p:nvSpPr>
        <p:spPr>
          <a:xfrm>
            <a:off x="1277650" y="365125"/>
            <a:ext cx="49224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4400"/>
              <a:buNone/>
              <a:defRPr sz="3600">
                <a:solidFill>
                  <a:srgbClr val="703B7E"/>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3" name="Google Shape;93;g18df769c323_0_80"/>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4" name="Google Shape;94;g18df769c323_0_8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g18df769c323_0_80"/>
          <p:cNvSpPr/>
          <p:nvPr/>
        </p:nvSpPr>
        <p:spPr>
          <a:xfrm>
            <a:off x="6562725" y="10927"/>
            <a:ext cx="5629200" cy="6847200"/>
          </a:xfrm>
          <a:prstGeom prst="rect">
            <a:avLst/>
          </a:prstGeom>
          <a:solidFill>
            <a:srgbClr val="40194A"/>
          </a:solidFill>
          <a:ln cap="flat" cmpd="sng" w="12700">
            <a:solidFill>
              <a:srgbClr val="BA2D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g18df769c323_0_80"/>
          <p:cNvSpPr txBox="1"/>
          <p:nvPr>
            <p:ph idx="2" type="body"/>
          </p:nvPr>
        </p:nvSpPr>
        <p:spPr>
          <a:xfrm>
            <a:off x="6916093" y="1233328"/>
            <a:ext cx="4922400" cy="43914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404040"/>
              </a:buClr>
              <a:buSzPts val="2400"/>
              <a:buNone/>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97" name="Shape 97"/>
        <p:cNvGrpSpPr/>
        <p:nvPr/>
      </p:nvGrpSpPr>
      <p:grpSpPr>
        <a:xfrm>
          <a:off x="0" y="0"/>
          <a:ext cx="0" cy="0"/>
          <a:chOff x="0" y="0"/>
          <a:chExt cx="0" cy="0"/>
        </a:xfrm>
      </p:grpSpPr>
      <p:pic>
        <p:nvPicPr>
          <p:cNvPr id="98" name="Google Shape;98;g18df769c323_0_88"/>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99" name="Google Shape;99;g18df769c323_0_88"/>
          <p:cNvPicPr preferRelativeResize="0"/>
          <p:nvPr/>
        </p:nvPicPr>
        <p:blipFill rotWithShape="1">
          <a:blip r:embed="rId3">
            <a:alphaModFix/>
          </a:blip>
          <a:srcRect b="0" l="0" r="0" t="0"/>
          <a:stretch/>
        </p:blipFill>
        <p:spPr>
          <a:xfrm>
            <a:off x="-7112" y="5463"/>
            <a:ext cx="820737" cy="6847073"/>
          </a:xfrm>
          <a:prstGeom prst="rect">
            <a:avLst/>
          </a:prstGeom>
          <a:noFill/>
          <a:ln>
            <a:noFill/>
          </a:ln>
          <a:effectLst>
            <a:outerShdw blurRad="190500" rotWithShape="0" algn="ctr" dist="50800">
              <a:srgbClr val="000000">
                <a:alpha val="40000"/>
              </a:srgbClr>
            </a:outerShdw>
          </a:effectLst>
        </p:spPr>
      </p:pic>
      <p:sp>
        <p:nvSpPr>
          <p:cNvPr id="100" name="Google Shape;100;g18df769c323_0_88"/>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4400"/>
              <a:buNone/>
              <a:defRPr sz="3600">
                <a:solidFill>
                  <a:srgbClr val="703B7E"/>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01" name="Google Shape;101;g18df769c323_0_88"/>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2" name="Google Shape;102;g18df769c323_0_88"/>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g18df769c323_0_88"/>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 Slide">
  <p:cSld name="#3 Section Slide">
    <p:bg>
      <p:bgPr>
        <a:solidFill>
          <a:schemeClr val="lt1"/>
        </a:solidFill>
      </p:bgPr>
    </p:bg>
    <p:spTree>
      <p:nvGrpSpPr>
        <p:cNvPr id="16" name="Shape 16"/>
        <p:cNvGrpSpPr/>
        <p:nvPr/>
      </p:nvGrpSpPr>
      <p:grpSpPr>
        <a:xfrm>
          <a:off x="0" y="0"/>
          <a:ext cx="0" cy="0"/>
          <a:chOff x="0" y="0"/>
          <a:chExt cx="0" cy="0"/>
        </a:xfrm>
      </p:grpSpPr>
      <p:grpSp>
        <p:nvGrpSpPr>
          <p:cNvPr id="17" name="Google Shape;17;g18df769c323_0_7"/>
          <p:cNvGrpSpPr/>
          <p:nvPr/>
        </p:nvGrpSpPr>
        <p:grpSpPr>
          <a:xfrm>
            <a:off x="0" y="-147320"/>
            <a:ext cx="12191999" cy="7005318"/>
            <a:chOff x="0" y="-147320"/>
            <a:chExt cx="12191999" cy="7005318"/>
          </a:xfrm>
        </p:grpSpPr>
        <p:pic>
          <p:nvPicPr>
            <p:cNvPr id="18" name="Google Shape;18;g18df769c323_0_7"/>
            <p:cNvPicPr preferRelativeResize="0"/>
            <p:nvPr/>
          </p:nvPicPr>
          <p:blipFill rotWithShape="1">
            <a:blip r:embed="rId2">
              <a:alphaModFix/>
            </a:blip>
            <a:srcRect b="2102" l="1" r="-1" t="-2103"/>
            <a:stretch/>
          </p:blipFill>
          <p:spPr>
            <a:xfrm>
              <a:off x="0" y="-147320"/>
              <a:ext cx="12191999" cy="7005318"/>
            </a:xfrm>
            <a:prstGeom prst="rect">
              <a:avLst/>
            </a:prstGeom>
            <a:noFill/>
            <a:ln>
              <a:noFill/>
            </a:ln>
          </p:spPr>
        </p:pic>
        <p:sp>
          <p:nvSpPr>
            <p:cNvPr id="19" name="Google Shape;19;g18df769c323_0_7"/>
            <p:cNvSpPr/>
            <p:nvPr/>
          </p:nvSpPr>
          <p:spPr>
            <a:xfrm>
              <a:off x="849993" y="-8426"/>
              <a:ext cx="10515600" cy="6866400"/>
            </a:xfrm>
            <a:prstGeom prst="rect">
              <a:avLst/>
            </a:prstGeom>
            <a:solidFill>
              <a:schemeClr val="lt1">
                <a:alpha val="7019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0" name="Google Shape;20;g18df769c323_0_7"/>
          <p:cNvGrpSpPr/>
          <p:nvPr/>
        </p:nvGrpSpPr>
        <p:grpSpPr>
          <a:xfrm>
            <a:off x="844550" y="0"/>
            <a:ext cx="10515600" cy="6858109"/>
            <a:chOff x="844550" y="0"/>
            <a:chExt cx="10515600" cy="6858109"/>
          </a:xfrm>
        </p:grpSpPr>
        <p:sp>
          <p:nvSpPr>
            <p:cNvPr id="21" name="Google Shape;21;g18df769c323_0_7"/>
            <p:cNvSpPr/>
            <p:nvPr/>
          </p:nvSpPr>
          <p:spPr>
            <a:xfrm>
              <a:off x="844550" y="6276109"/>
              <a:ext cx="10515600" cy="582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2" name="Google Shape;22;g18df769c323_0_7"/>
            <p:cNvGrpSpPr/>
            <p:nvPr/>
          </p:nvGrpSpPr>
          <p:grpSpPr>
            <a:xfrm>
              <a:off x="844550" y="0"/>
              <a:ext cx="10515600" cy="2017068"/>
              <a:chOff x="844550" y="0"/>
              <a:chExt cx="10515600" cy="2017068"/>
            </a:xfrm>
          </p:grpSpPr>
          <p:sp>
            <p:nvSpPr>
              <p:cNvPr id="23" name="Google Shape;23;g18df769c323_0_7"/>
              <p:cNvSpPr/>
              <p:nvPr/>
            </p:nvSpPr>
            <p:spPr>
              <a:xfrm>
                <a:off x="844550" y="0"/>
                <a:ext cx="10515600" cy="1884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g18df769c323_0_7"/>
              <p:cNvSpPr/>
              <p:nvPr/>
            </p:nvSpPr>
            <p:spPr>
              <a:xfrm>
                <a:off x="844550" y="1867368"/>
                <a:ext cx="10515600" cy="149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5" name="Google Shape;25;g18df769c323_0_7"/>
          <p:cNvSpPr txBox="1"/>
          <p:nvPr>
            <p:ph type="title"/>
          </p:nvPr>
        </p:nvSpPr>
        <p:spPr>
          <a:xfrm>
            <a:off x="1045029" y="434518"/>
            <a:ext cx="10116600" cy="1312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g18df769c323_0_7"/>
          <p:cNvSpPr txBox="1"/>
          <p:nvPr>
            <p:ph idx="1" type="body"/>
          </p:nvPr>
        </p:nvSpPr>
        <p:spPr>
          <a:xfrm>
            <a:off x="1045028" y="2137350"/>
            <a:ext cx="10116600" cy="791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3000"/>
              <a:buNone/>
              <a:defRPr sz="3000">
                <a:solidFill>
                  <a:srgbClr val="3A3838"/>
                </a:solidFill>
              </a:defRPr>
            </a:lvl1pPr>
            <a:lvl2pPr indent="-228600" lvl="1" marL="914400" algn="l">
              <a:lnSpc>
                <a:spcPct val="90000"/>
              </a:lnSpc>
              <a:spcBef>
                <a:spcPts val="500"/>
              </a:spcBef>
              <a:spcAft>
                <a:spcPts val="0"/>
              </a:spcAft>
              <a:buClr>
                <a:srgbClr val="88BEB5"/>
              </a:buClr>
              <a:buSzPts val="2000"/>
              <a:buNone/>
              <a:defRPr sz="2000">
                <a:solidFill>
                  <a:srgbClr val="88BEB5"/>
                </a:solidFill>
              </a:defRPr>
            </a:lvl2pPr>
            <a:lvl3pPr indent="-228600" lvl="2" marL="1371600" algn="l">
              <a:lnSpc>
                <a:spcPct val="90000"/>
              </a:lnSpc>
              <a:spcBef>
                <a:spcPts val="500"/>
              </a:spcBef>
              <a:spcAft>
                <a:spcPts val="0"/>
              </a:spcAft>
              <a:buClr>
                <a:srgbClr val="88BEB5"/>
              </a:buClr>
              <a:buSzPts val="1800"/>
              <a:buNone/>
              <a:defRPr sz="1800">
                <a:solidFill>
                  <a:srgbClr val="88BEB5"/>
                </a:solidFill>
              </a:defRPr>
            </a:lvl3pPr>
            <a:lvl4pPr indent="-228600" lvl="3" marL="1828800" algn="l">
              <a:lnSpc>
                <a:spcPct val="90000"/>
              </a:lnSpc>
              <a:spcBef>
                <a:spcPts val="500"/>
              </a:spcBef>
              <a:spcAft>
                <a:spcPts val="0"/>
              </a:spcAft>
              <a:buClr>
                <a:srgbClr val="88BEB5"/>
              </a:buClr>
              <a:buSzPts val="1600"/>
              <a:buNone/>
              <a:defRPr sz="1600">
                <a:solidFill>
                  <a:srgbClr val="88BEB5"/>
                </a:solidFill>
              </a:defRPr>
            </a:lvl4pPr>
            <a:lvl5pPr indent="-228600" lvl="4" marL="2286000" algn="l">
              <a:lnSpc>
                <a:spcPct val="90000"/>
              </a:lnSpc>
              <a:spcBef>
                <a:spcPts val="500"/>
              </a:spcBef>
              <a:spcAft>
                <a:spcPts val="0"/>
              </a:spcAft>
              <a:buClr>
                <a:srgbClr val="88BEB5"/>
              </a:buClr>
              <a:buSzPts val="1600"/>
              <a:buNone/>
              <a:defRPr sz="1600">
                <a:solidFill>
                  <a:srgbClr val="88BEB5"/>
                </a:solidFill>
              </a:defRPr>
            </a:lvl5pPr>
            <a:lvl6pPr indent="-228600" lvl="5" marL="2743200" algn="l">
              <a:lnSpc>
                <a:spcPct val="90000"/>
              </a:lnSpc>
              <a:spcBef>
                <a:spcPts val="500"/>
              </a:spcBef>
              <a:spcAft>
                <a:spcPts val="0"/>
              </a:spcAft>
              <a:buClr>
                <a:srgbClr val="88BEB5"/>
              </a:buClr>
              <a:buSzPts val="1600"/>
              <a:buNone/>
              <a:defRPr sz="1600">
                <a:solidFill>
                  <a:srgbClr val="88BEB5"/>
                </a:solidFill>
              </a:defRPr>
            </a:lvl6pPr>
            <a:lvl7pPr indent="-228600" lvl="6" marL="3200400" algn="l">
              <a:lnSpc>
                <a:spcPct val="90000"/>
              </a:lnSpc>
              <a:spcBef>
                <a:spcPts val="500"/>
              </a:spcBef>
              <a:spcAft>
                <a:spcPts val="0"/>
              </a:spcAft>
              <a:buClr>
                <a:srgbClr val="88BEB5"/>
              </a:buClr>
              <a:buSzPts val="1600"/>
              <a:buNone/>
              <a:defRPr sz="1600">
                <a:solidFill>
                  <a:srgbClr val="88BEB5"/>
                </a:solidFill>
              </a:defRPr>
            </a:lvl7pPr>
            <a:lvl8pPr indent="-228600" lvl="7" marL="3657600" algn="l">
              <a:lnSpc>
                <a:spcPct val="90000"/>
              </a:lnSpc>
              <a:spcBef>
                <a:spcPts val="500"/>
              </a:spcBef>
              <a:spcAft>
                <a:spcPts val="0"/>
              </a:spcAft>
              <a:buClr>
                <a:srgbClr val="88BEB5"/>
              </a:buClr>
              <a:buSzPts val="1600"/>
              <a:buNone/>
              <a:defRPr sz="1600">
                <a:solidFill>
                  <a:srgbClr val="88BEB5"/>
                </a:solidFill>
              </a:defRPr>
            </a:lvl8pPr>
            <a:lvl9pPr indent="-228600" lvl="8" marL="4114800" algn="l">
              <a:lnSpc>
                <a:spcPct val="90000"/>
              </a:lnSpc>
              <a:spcBef>
                <a:spcPts val="500"/>
              </a:spcBef>
              <a:spcAft>
                <a:spcPts val="0"/>
              </a:spcAft>
              <a:buClr>
                <a:srgbClr val="88BEB5"/>
              </a:buClr>
              <a:buSzPts val="1600"/>
              <a:buNone/>
              <a:defRPr sz="1600">
                <a:solidFill>
                  <a:srgbClr val="88BEB5"/>
                </a:solidFill>
              </a:defRPr>
            </a:lvl9pPr>
          </a:lstStyle>
          <a:p/>
        </p:txBody>
      </p:sp>
      <p:sp>
        <p:nvSpPr>
          <p:cNvPr id="27" name="Google Shape;27;g18df769c323_0_7"/>
          <p:cNvSpPr txBox="1"/>
          <p:nvPr>
            <p:ph idx="2" type="body"/>
          </p:nvPr>
        </p:nvSpPr>
        <p:spPr>
          <a:xfrm>
            <a:off x="1045028" y="2997965"/>
            <a:ext cx="10116600" cy="30933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Clr>
                <a:srgbClr val="3A3838"/>
              </a:buClr>
              <a:buSzPts val="2600"/>
              <a:buChar char="•"/>
              <a:defRPr sz="2600"/>
            </a:lvl1pPr>
            <a:lvl2pPr indent="-381000" lvl="1" marL="914400" algn="l">
              <a:lnSpc>
                <a:spcPct val="90000"/>
              </a:lnSpc>
              <a:spcBef>
                <a:spcPts val="500"/>
              </a:spcBef>
              <a:spcAft>
                <a:spcPts val="0"/>
              </a:spcAft>
              <a:buClr>
                <a:srgbClr val="3A3838"/>
              </a:buClr>
              <a:buSzPts val="2400"/>
              <a:buChar char="•"/>
              <a:defRPr sz="2400"/>
            </a:lvl2pPr>
            <a:lvl3pPr indent="-355600" lvl="2" marL="1371600" algn="l">
              <a:lnSpc>
                <a:spcPct val="90000"/>
              </a:lnSpc>
              <a:spcBef>
                <a:spcPts val="500"/>
              </a:spcBef>
              <a:spcAft>
                <a:spcPts val="0"/>
              </a:spcAft>
              <a:buClr>
                <a:srgbClr val="3A3838"/>
              </a:buClr>
              <a:buSzPts val="2000"/>
              <a:buChar char="•"/>
              <a:defRPr sz="2000"/>
            </a:lvl3pPr>
            <a:lvl4pPr indent="-342900" lvl="3" marL="1828800" algn="l">
              <a:lnSpc>
                <a:spcPct val="90000"/>
              </a:lnSpc>
              <a:spcBef>
                <a:spcPts val="500"/>
              </a:spcBef>
              <a:spcAft>
                <a:spcPts val="0"/>
              </a:spcAft>
              <a:buClr>
                <a:srgbClr val="3A3838"/>
              </a:buClr>
              <a:buSzPts val="1800"/>
              <a:buChar char="•"/>
              <a:defRPr sz="1800"/>
            </a:lvl4pPr>
            <a:lvl5pPr indent="-355600" lvl="4" marL="2286000" algn="l">
              <a:lnSpc>
                <a:spcPct val="90000"/>
              </a:lnSpc>
              <a:spcBef>
                <a:spcPts val="500"/>
              </a:spcBef>
              <a:spcAft>
                <a:spcPts val="0"/>
              </a:spcAft>
              <a:buClr>
                <a:srgbClr val="3A3838"/>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 name="Google Shape;28;g18df769c323_0_7"/>
          <p:cNvSpPr txBox="1"/>
          <p:nvPr/>
        </p:nvSpPr>
        <p:spPr>
          <a:xfrm>
            <a:off x="1485320" y="6494411"/>
            <a:ext cx="820500" cy="22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9" name="Google Shape;29;g18df769c323_0_7"/>
          <p:cNvPicPr preferRelativeResize="0"/>
          <p:nvPr/>
        </p:nvPicPr>
        <p:blipFill rotWithShape="1">
          <a:blip r:embed="rId3">
            <a:alphaModFix/>
          </a:blip>
          <a:srcRect b="0" l="0" r="0" t="0"/>
          <a:stretch/>
        </p:blipFill>
        <p:spPr>
          <a:xfrm>
            <a:off x="1045028" y="6376988"/>
            <a:ext cx="419026" cy="4190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2 Column Slide">
  <p:cSld name="#3 Content 2 Column Slide">
    <p:bg>
      <p:bgPr>
        <a:solidFill>
          <a:schemeClr val="lt1"/>
        </a:solidFill>
      </p:bgPr>
    </p:bg>
    <p:spTree>
      <p:nvGrpSpPr>
        <p:cNvPr id="30" name="Shape 30"/>
        <p:cNvGrpSpPr/>
        <p:nvPr/>
      </p:nvGrpSpPr>
      <p:grpSpPr>
        <a:xfrm>
          <a:off x="0" y="0"/>
          <a:ext cx="0" cy="0"/>
          <a:chOff x="0" y="0"/>
          <a:chExt cx="0" cy="0"/>
        </a:xfrm>
      </p:grpSpPr>
      <p:grpSp>
        <p:nvGrpSpPr>
          <p:cNvPr id="31" name="Google Shape;31;g18df769c323_0_21"/>
          <p:cNvGrpSpPr/>
          <p:nvPr/>
        </p:nvGrpSpPr>
        <p:grpSpPr>
          <a:xfrm>
            <a:off x="838198" y="0"/>
            <a:ext cx="10515600" cy="798828"/>
            <a:chOff x="0" y="0"/>
            <a:chExt cx="12192000" cy="798828"/>
          </a:xfrm>
        </p:grpSpPr>
        <p:sp>
          <p:nvSpPr>
            <p:cNvPr id="32" name="Google Shape;32;g18df769c323_0_21"/>
            <p:cNvSpPr/>
            <p:nvPr/>
          </p:nvSpPr>
          <p:spPr>
            <a:xfrm>
              <a:off x="0" y="0"/>
              <a:ext cx="12192000" cy="6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g18df769c323_0_21"/>
            <p:cNvSpPr/>
            <p:nvPr/>
          </p:nvSpPr>
          <p:spPr>
            <a:xfrm>
              <a:off x="0" y="674328"/>
              <a:ext cx="12192000" cy="124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4" name="Google Shape;34;g18df769c323_0_21"/>
          <p:cNvSpPr txBox="1"/>
          <p:nvPr>
            <p:ph type="title"/>
          </p:nvPr>
        </p:nvSpPr>
        <p:spPr>
          <a:xfrm>
            <a:off x="838200" y="1014921"/>
            <a:ext cx="10515600" cy="114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g18df769c323_0_21"/>
          <p:cNvSpPr txBox="1"/>
          <p:nvPr>
            <p:ph idx="1" type="body"/>
          </p:nvPr>
        </p:nvSpPr>
        <p:spPr>
          <a:xfrm>
            <a:off x="838200" y="2286442"/>
            <a:ext cx="5181600" cy="405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18df769c323_0_21"/>
          <p:cNvSpPr txBox="1"/>
          <p:nvPr>
            <p:ph idx="2" type="body"/>
          </p:nvPr>
        </p:nvSpPr>
        <p:spPr>
          <a:xfrm>
            <a:off x="6172200" y="2286442"/>
            <a:ext cx="5181600" cy="4059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g18df769c323_0_21"/>
          <p:cNvSpPr txBox="1"/>
          <p:nvPr/>
        </p:nvSpPr>
        <p:spPr>
          <a:xfrm>
            <a:off x="1240719" y="6494411"/>
            <a:ext cx="820500" cy="22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2"/>
                </a:solidFill>
                <a:latin typeface="Calibri"/>
                <a:ea typeface="Calibri"/>
                <a:cs typeface="Calibri"/>
                <a:sym typeface="Calibri"/>
              </a:rPr>
              <a:t>‹#›</a:t>
            </a:fld>
            <a:endParaRPr b="0" i="0" sz="1200" u="none" cap="none" strike="noStrike">
              <a:solidFill>
                <a:schemeClr val="dk2"/>
              </a:solidFill>
              <a:latin typeface="Calibri"/>
              <a:ea typeface="Calibri"/>
              <a:cs typeface="Calibri"/>
              <a:sym typeface="Calibri"/>
            </a:endParaRPr>
          </a:p>
        </p:txBody>
      </p:sp>
      <p:pic>
        <p:nvPicPr>
          <p:cNvPr descr="A picture containing text, clipart&#10;&#10;Description automatically generated" id="38" name="Google Shape;38;g18df769c323_0_21"/>
          <p:cNvPicPr preferRelativeResize="0"/>
          <p:nvPr/>
        </p:nvPicPr>
        <p:blipFill rotWithShape="1">
          <a:blip r:embed="rId2">
            <a:alphaModFix/>
          </a:blip>
          <a:srcRect b="0" l="0" r="0" t="0"/>
          <a:stretch/>
        </p:blipFill>
        <p:spPr>
          <a:xfrm>
            <a:off x="800427" y="6376988"/>
            <a:ext cx="419026" cy="4190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Slide">
  <p:cSld name="#3 Content Slide">
    <p:bg>
      <p:bgPr>
        <a:solidFill>
          <a:schemeClr val="lt1"/>
        </a:solidFill>
      </p:bgPr>
    </p:bg>
    <p:spTree>
      <p:nvGrpSpPr>
        <p:cNvPr id="39" name="Shape 39"/>
        <p:cNvGrpSpPr/>
        <p:nvPr/>
      </p:nvGrpSpPr>
      <p:grpSpPr>
        <a:xfrm>
          <a:off x="0" y="0"/>
          <a:ext cx="0" cy="0"/>
          <a:chOff x="0" y="0"/>
          <a:chExt cx="0" cy="0"/>
        </a:xfrm>
      </p:grpSpPr>
      <p:grpSp>
        <p:nvGrpSpPr>
          <p:cNvPr id="40" name="Google Shape;40;g18df769c323_0_30"/>
          <p:cNvGrpSpPr/>
          <p:nvPr/>
        </p:nvGrpSpPr>
        <p:grpSpPr>
          <a:xfrm>
            <a:off x="838198" y="0"/>
            <a:ext cx="10515600" cy="798828"/>
            <a:chOff x="0" y="0"/>
            <a:chExt cx="12192000" cy="798828"/>
          </a:xfrm>
        </p:grpSpPr>
        <p:sp>
          <p:nvSpPr>
            <p:cNvPr id="41" name="Google Shape;41;g18df769c323_0_30"/>
            <p:cNvSpPr/>
            <p:nvPr/>
          </p:nvSpPr>
          <p:spPr>
            <a:xfrm>
              <a:off x="0" y="0"/>
              <a:ext cx="12192000" cy="674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g18df769c323_0_30"/>
            <p:cNvSpPr/>
            <p:nvPr/>
          </p:nvSpPr>
          <p:spPr>
            <a:xfrm>
              <a:off x="0" y="674328"/>
              <a:ext cx="12192000" cy="124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3" name="Google Shape;43;g18df769c323_0_30"/>
          <p:cNvSpPr txBox="1"/>
          <p:nvPr>
            <p:ph type="title"/>
          </p:nvPr>
        </p:nvSpPr>
        <p:spPr>
          <a:xfrm>
            <a:off x="838200" y="1014921"/>
            <a:ext cx="10515600" cy="1146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g18df769c323_0_30"/>
          <p:cNvSpPr txBox="1"/>
          <p:nvPr>
            <p:ph idx="1" type="body"/>
          </p:nvPr>
        </p:nvSpPr>
        <p:spPr>
          <a:xfrm>
            <a:off x="838200" y="2286442"/>
            <a:ext cx="10515600" cy="4060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g18df769c323_0_30"/>
          <p:cNvSpPr txBox="1"/>
          <p:nvPr/>
        </p:nvSpPr>
        <p:spPr>
          <a:xfrm>
            <a:off x="1240719" y="6494411"/>
            <a:ext cx="820500" cy="22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2"/>
                </a:solidFill>
                <a:latin typeface="Calibri"/>
                <a:ea typeface="Calibri"/>
                <a:cs typeface="Calibri"/>
                <a:sym typeface="Calibri"/>
              </a:rPr>
              <a:t>‹#›</a:t>
            </a:fld>
            <a:endParaRPr b="0" i="0" sz="1200" u="none" cap="none" strike="noStrike">
              <a:solidFill>
                <a:schemeClr val="dk2"/>
              </a:solidFill>
              <a:latin typeface="Calibri"/>
              <a:ea typeface="Calibri"/>
              <a:cs typeface="Calibri"/>
              <a:sym typeface="Calibri"/>
            </a:endParaRPr>
          </a:p>
        </p:txBody>
      </p:sp>
      <p:pic>
        <p:nvPicPr>
          <p:cNvPr descr="A picture containing text, clipart&#10;&#10;Description automatically generated" id="46" name="Google Shape;46;g18df769c323_0_30"/>
          <p:cNvPicPr preferRelativeResize="0"/>
          <p:nvPr/>
        </p:nvPicPr>
        <p:blipFill rotWithShape="1">
          <a:blip r:embed="rId2">
            <a:alphaModFix/>
          </a:blip>
          <a:srcRect b="0" l="0" r="0" t="0"/>
          <a:stretch/>
        </p:blipFill>
        <p:spPr>
          <a:xfrm>
            <a:off x="800427" y="6376988"/>
            <a:ext cx="419026" cy="4190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g18df769c323_0_38"/>
          <p:cNvSpPr txBox="1"/>
          <p:nvPr/>
        </p:nvSpPr>
        <p:spPr>
          <a:xfrm>
            <a:off x="1240719" y="6494411"/>
            <a:ext cx="820500" cy="22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2"/>
                </a:solidFill>
                <a:latin typeface="Calibri"/>
                <a:ea typeface="Calibri"/>
                <a:cs typeface="Calibri"/>
                <a:sym typeface="Calibri"/>
              </a:rPr>
              <a:t>‹#›</a:t>
            </a:fld>
            <a:endParaRPr b="0" i="0" sz="1200" u="none" cap="none" strike="noStrike">
              <a:solidFill>
                <a:schemeClr val="dk2"/>
              </a:solidFill>
              <a:latin typeface="Calibri"/>
              <a:ea typeface="Calibri"/>
              <a:cs typeface="Calibri"/>
              <a:sym typeface="Calibri"/>
            </a:endParaRPr>
          </a:p>
        </p:txBody>
      </p:sp>
      <p:pic>
        <p:nvPicPr>
          <p:cNvPr descr="A picture containing text, clipart&#10;&#10;Description automatically generated" id="49" name="Google Shape;49;g18df769c323_0_38"/>
          <p:cNvPicPr preferRelativeResize="0"/>
          <p:nvPr/>
        </p:nvPicPr>
        <p:blipFill rotWithShape="1">
          <a:blip r:embed="rId2">
            <a:alphaModFix/>
          </a:blip>
          <a:srcRect b="0" l="0" r="0" t="0"/>
          <a:stretch/>
        </p:blipFill>
        <p:spPr>
          <a:xfrm>
            <a:off x="800427" y="6376988"/>
            <a:ext cx="419026" cy="4190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g18df769c323_0_41"/>
          <p:cNvSpPr txBox="1"/>
          <p:nvPr>
            <p:ph type="title"/>
          </p:nvPr>
        </p:nvSpPr>
        <p:spPr>
          <a:xfrm>
            <a:off x="959005" y="4683512"/>
            <a:ext cx="10432200" cy="17367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52" name="Shape 52"/>
        <p:cNvGrpSpPr/>
        <p:nvPr/>
      </p:nvGrpSpPr>
      <p:grpSpPr>
        <a:xfrm>
          <a:off x="0" y="0"/>
          <a:ext cx="0" cy="0"/>
          <a:chOff x="0" y="0"/>
          <a:chExt cx="0" cy="0"/>
        </a:xfrm>
      </p:grpSpPr>
      <p:pic>
        <p:nvPicPr>
          <p:cNvPr id="53" name="Google Shape;53;g18df769c323_0_43"/>
          <p:cNvPicPr preferRelativeResize="0"/>
          <p:nvPr/>
        </p:nvPicPr>
        <p:blipFill rotWithShape="1">
          <a:blip r:embed="rId2">
            <a:alphaModFix/>
          </a:blip>
          <a:srcRect b="0" l="0" r="0" t="0"/>
          <a:stretch/>
        </p:blipFill>
        <p:spPr>
          <a:xfrm>
            <a:off x="0" y="0"/>
            <a:ext cx="3840163" cy="2352675"/>
          </a:xfrm>
          <a:prstGeom prst="rect">
            <a:avLst/>
          </a:prstGeom>
          <a:noFill/>
          <a:ln>
            <a:noFill/>
          </a:ln>
        </p:spPr>
      </p:pic>
      <p:sp>
        <p:nvSpPr>
          <p:cNvPr id="54" name="Google Shape;54;g18df769c323_0_43"/>
          <p:cNvSpPr/>
          <p:nvPr/>
        </p:nvSpPr>
        <p:spPr>
          <a:xfrm>
            <a:off x="3573463" y="247711"/>
            <a:ext cx="8513700" cy="2352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5" name="Google Shape;55;g18df769c323_0_43"/>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56" name="Google Shape;56;g18df769c323_0_43"/>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400"/>
              <a:buNone/>
              <a:defRPr sz="4400">
                <a:solidFill>
                  <a:schemeClr val="lt1"/>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57" name="Google Shape;57;g18df769c323_0_43"/>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8" name="Google Shape;58;g18df769c323_0_4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59" name="Shape 59"/>
        <p:cNvGrpSpPr/>
        <p:nvPr/>
      </p:nvGrpSpPr>
      <p:grpSpPr>
        <a:xfrm>
          <a:off x="0" y="0"/>
          <a:ext cx="0" cy="0"/>
          <a:chOff x="0" y="0"/>
          <a:chExt cx="0" cy="0"/>
        </a:xfrm>
      </p:grpSpPr>
      <p:pic>
        <p:nvPicPr>
          <p:cNvPr id="60" name="Google Shape;60;g18df769c323_0_50"/>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61" name="Google Shape;61;g18df769c323_0_50"/>
          <p:cNvPicPr preferRelativeResize="0"/>
          <p:nvPr/>
        </p:nvPicPr>
        <p:blipFill rotWithShape="1">
          <a:blip r:embed="rId3">
            <a:alphaModFix/>
          </a:blip>
          <a:srcRect b="0" l="0" r="0" t="0"/>
          <a:stretch/>
        </p:blipFill>
        <p:spPr>
          <a:xfrm>
            <a:off x="0" y="0"/>
            <a:ext cx="822325" cy="6858000"/>
          </a:xfrm>
          <a:prstGeom prst="rect">
            <a:avLst/>
          </a:prstGeom>
          <a:noFill/>
          <a:ln>
            <a:noFill/>
          </a:ln>
        </p:spPr>
      </p:pic>
      <p:sp>
        <p:nvSpPr>
          <p:cNvPr id="62" name="Google Shape;62;g18df769c323_0_50"/>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4400">
                <a:solidFill>
                  <a:schemeClr val="dk2"/>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63" name="Google Shape;63;g18df769c323_0_50"/>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g18df769c323_0_5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65" name="Shape 65"/>
        <p:cNvGrpSpPr/>
        <p:nvPr/>
      </p:nvGrpSpPr>
      <p:grpSpPr>
        <a:xfrm>
          <a:off x="0" y="0"/>
          <a:ext cx="0" cy="0"/>
          <a:chOff x="0" y="0"/>
          <a:chExt cx="0" cy="0"/>
        </a:xfrm>
      </p:grpSpPr>
      <p:pic>
        <p:nvPicPr>
          <p:cNvPr id="66" name="Google Shape;66;g18df769c323_0_5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67" name="Google Shape;67;g18df769c323_0_56"/>
          <p:cNvPicPr preferRelativeResize="0"/>
          <p:nvPr/>
        </p:nvPicPr>
        <p:blipFill rotWithShape="1">
          <a:blip r:embed="rId3">
            <a:alphaModFix/>
          </a:blip>
          <a:srcRect b="0" l="0" r="0" t="0"/>
          <a:stretch/>
        </p:blipFill>
        <p:spPr>
          <a:xfrm>
            <a:off x="0" y="0"/>
            <a:ext cx="822325" cy="6858000"/>
          </a:xfrm>
          <a:prstGeom prst="rect">
            <a:avLst/>
          </a:prstGeom>
          <a:noFill/>
          <a:ln>
            <a:noFill/>
          </a:ln>
        </p:spPr>
      </p:pic>
      <p:sp>
        <p:nvSpPr>
          <p:cNvPr id="68" name="Google Shape;68;g18df769c323_0_56"/>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4400">
                <a:solidFill>
                  <a:schemeClr val="dk2"/>
                </a:solidFill>
                <a:latin typeface="Arial"/>
                <a:ea typeface="Arial"/>
                <a:cs typeface="Arial"/>
                <a:sym typeface="Aria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69" name="Google Shape;69;g18df769c323_0_56"/>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0" name="Google Shape;70;g18df769c323_0_56"/>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g18df769c323_0_56"/>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8df769c323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90000"/>
              </a:lnSpc>
              <a:spcBef>
                <a:spcPts val="1000"/>
              </a:spcBef>
              <a:spcAft>
                <a:spcPts val="0"/>
              </a:spcAft>
              <a:buClr>
                <a:srgbClr val="3A3838"/>
              </a:buClr>
              <a:buSzPts val="2600"/>
              <a:buFont typeface="Arial"/>
              <a:buChar char="•"/>
              <a:defRPr b="0" i="0" sz="2600" u="none" cap="none" strike="noStrike">
                <a:solidFill>
                  <a:srgbClr val="3A3838"/>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g18df769c32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Palatino"/>
              <a:buNone/>
              <a:defRPr b="0" i="0" sz="4400" u="none" cap="none" strike="noStrik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www.nejm.org/doi/10.1056/NEJMms2004740" TargetMode="External"/><Relationship Id="rId4" Type="http://schemas.openxmlformats.org/officeDocument/2006/relationships/hyperlink" Target="https://highline.huffingtonpost.com/articles/en/everything-you-know-about-obesity-is-wrong/" TargetMode="External"/><Relationship Id="rId5" Type="http://schemas.openxmlformats.org/officeDocument/2006/relationships/hyperlink" Target="https://www.npr.org/transcripts/8930065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hyperlink" Target="https://unsplash.com/@itsalexjackman?utm_source=unsplash&amp;utm_medium=referral&amp;utm_content=creditCopyText" TargetMode="External"/><Relationship Id="rId5" Type="http://schemas.openxmlformats.org/officeDocument/2006/relationships/hyperlink" Target="https://unsplash.com/s/photos/rainbow?utm_source=unsplash&amp;utm_medium=referral&amp;utm_content=creditCopyTe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hyperlink" Target="https://affecttheverb.com/gallery/disabledandhere/selfiefullbody/" TargetMode="External"/><Relationship Id="rId5" Type="http://schemas.openxmlformats.org/officeDocument/2006/relationships/hyperlink" Target="https://creativecommons.org/licenses/by/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www.sciencestories.io/welcom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jpg"/><Relationship Id="rId4" Type="http://schemas.openxmlformats.org/officeDocument/2006/relationships/hyperlink" Target="https://www.flickr.com/photos/digitalnc/15862725210" TargetMode="External"/><Relationship Id="rId5" Type="http://schemas.openxmlformats.org/officeDocument/2006/relationships/hyperlink" Target="https://creativecommons.org/licenses/by-nc-nd/2.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wiki.harvard.edu/confluence/display/hmschommanual/Guidelines+for+Inclusive+and+Conscientious+Descrip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goodreads.com/work/quotes/4306057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asccc-oeri.org/" TargetMode="External"/><Relationship Id="rId4" Type="http://schemas.openxmlformats.org/officeDocument/2006/relationships/hyperlink" Target="mailto:%20oeri@asccc.org" TargetMode="External"/><Relationship Id="rId5" Type="http://schemas.openxmlformats.org/officeDocument/2006/relationships/hyperlink" Target="about:blank" TargetMode="External"/><Relationship Id="rId6" Type="http://schemas.openxmlformats.org/officeDocument/2006/relationships/hyperlink" Target="https://www.asccc.org/sites/default/files/CCC_DEI-in-Curriculum_Model_Principles_and_Practices_June_2022.pdf" TargetMode="External"/><Relationship Id="rId7" Type="http://schemas.openxmlformats.org/officeDocument/2006/relationships/hyperlink" Target="https://www.asccc.org/content/moving-needle-equity-cultural-responsiveness-and-anti-racism-course-outline-record" TargetMode="External"/><Relationship Id="rId8" Type="http://schemas.openxmlformats.org/officeDocument/2006/relationships/hyperlink" Target="https://www.goodreads.com/work/quotes/430605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title"/>
          </p:nvPr>
        </p:nvSpPr>
        <p:spPr>
          <a:xfrm>
            <a:off x="3166055" y="2566932"/>
            <a:ext cx="5859900" cy="19086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None/>
            </a:pPr>
            <a:r>
              <a:rPr lang="en-US" sz="3200">
                <a:latin typeface="Calibri"/>
                <a:ea typeface="Calibri"/>
                <a:cs typeface="Calibri"/>
                <a:sym typeface="Calibri"/>
              </a:rPr>
              <a:t>How to Use Equity Tools to Have Equity Conversations</a:t>
            </a:r>
            <a:br>
              <a:rPr lang="en-US" sz="3200">
                <a:latin typeface="Calibri"/>
                <a:ea typeface="Calibri"/>
                <a:cs typeface="Calibri"/>
                <a:sym typeface="Calibri"/>
              </a:rPr>
            </a:br>
            <a:br>
              <a:rPr lang="en-US" sz="1800">
                <a:latin typeface="Calibri"/>
                <a:ea typeface="Calibri"/>
                <a:cs typeface="Calibri"/>
                <a:sym typeface="Calibri"/>
              </a:rPr>
            </a:br>
            <a:r>
              <a:rPr lang="en-US" sz="1800">
                <a:latin typeface="Calibri"/>
                <a:ea typeface="Calibri"/>
                <a:cs typeface="Calibri"/>
                <a:sym typeface="Calibri"/>
              </a:rPr>
              <a:t>Karen Chow, ASCCC Area B Representative</a:t>
            </a:r>
            <a:endParaRPr sz="1800">
              <a:latin typeface="Calibri"/>
              <a:ea typeface="Calibri"/>
              <a:cs typeface="Calibri"/>
              <a:sym typeface="Calibri"/>
            </a:endParaRPr>
          </a:p>
          <a:p>
            <a:pPr indent="0" lvl="0" marL="0" rtl="0" algn="ctr">
              <a:lnSpc>
                <a:spcPct val="100000"/>
              </a:lnSpc>
              <a:spcBef>
                <a:spcPts val="0"/>
              </a:spcBef>
              <a:spcAft>
                <a:spcPts val="0"/>
              </a:spcAft>
              <a:buNone/>
            </a:pPr>
            <a:r>
              <a:rPr lang="en-US" sz="1800">
                <a:latin typeface="Calibri"/>
                <a:ea typeface="Calibri"/>
                <a:cs typeface="Calibri"/>
                <a:sym typeface="Calibri"/>
              </a:rPr>
              <a:t>Manuel Velez, ASCCC Area D Representative</a:t>
            </a:r>
            <a:endParaRPr sz="1800">
              <a:latin typeface="Calibri"/>
              <a:ea typeface="Calibri"/>
              <a:cs typeface="Calibri"/>
              <a:sym typeface="Calibri"/>
            </a:endParaRPr>
          </a:p>
        </p:txBody>
      </p:sp>
      <p:sp>
        <p:nvSpPr>
          <p:cNvPr id="109" name="Google Shape;109;p1"/>
          <p:cNvSpPr txBox="1"/>
          <p:nvPr/>
        </p:nvSpPr>
        <p:spPr>
          <a:xfrm>
            <a:off x="3166050" y="5192100"/>
            <a:ext cx="58599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solidFill>
                  <a:schemeClr val="lt1"/>
                </a:solidFill>
                <a:latin typeface="Gill Sans"/>
                <a:ea typeface="Gill Sans"/>
                <a:cs typeface="Gill Sans"/>
                <a:sym typeface="Gill Sans"/>
              </a:rPr>
              <a:t>EDAC Brown Bag Webinar</a:t>
            </a:r>
            <a:endParaRPr sz="2200">
              <a:solidFill>
                <a:schemeClr val="lt1"/>
              </a:solidFill>
              <a:latin typeface="Gill Sans"/>
              <a:ea typeface="Gill Sans"/>
              <a:cs typeface="Gill Sans"/>
              <a:sym typeface="Gill Sans"/>
            </a:endParaRPr>
          </a:p>
          <a:p>
            <a:pPr indent="0" lvl="0" marL="0" rtl="0" algn="ctr">
              <a:spcBef>
                <a:spcPts val="0"/>
              </a:spcBef>
              <a:spcAft>
                <a:spcPts val="0"/>
              </a:spcAft>
              <a:buNone/>
            </a:pPr>
            <a:r>
              <a:rPr lang="en-US" sz="2200">
                <a:solidFill>
                  <a:schemeClr val="lt1"/>
                </a:solidFill>
                <a:latin typeface="Gill Sans"/>
                <a:ea typeface="Gill Sans"/>
                <a:cs typeface="Gill Sans"/>
                <a:sym typeface="Gill Sans"/>
              </a:rPr>
              <a:t>November 15, 2022</a:t>
            </a:r>
            <a:endParaRPr sz="2200">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10"/>
          <p:cNvSpPr txBox="1"/>
          <p:nvPr>
            <p:ph type="title"/>
          </p:nvPr>
        </p:nvSpPr>
        <p:spPr>
          <a:xfrm>
            <a:off x="1277650" y="365125"/>
            <a:ext cx="4922537" cy="9611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lang="en-US"/>
              <a:t>Culturally Responsive Assessment in Sociology</a:t>
            </a:r>
            <a:endParaRPr/>
          </a:p>
        </p:txBody>
      </p:sp>
      <p:sp>
        <p:nvSpPr>
          <p:cNvPr id="166" name="Google Shape;166;p10"/>
          <p:cNvSpPr txBox="1"/>
          <p:nvPr>
            <p:ph idx="1" type="body"/>
          </p:nvPr>
        </p:nvSpPr>
        <p:spPr>
          <a:xfrm>
            <a:off x="1277650" y="1334494"/>
            <a:ext cx="4922537" cy="4965604"/>
          </a:xfrm>
          <a:prstGeom prst="rect">
            <a:avLst/>
          </a:prstGeom>
          <a:noFill/>
          <a:ln>
            <a:noFill/>
          </a:ln>
        </p:spPr>
        <p:txBody>
          <a:bodyPr anchorCtr="0" anchor="ctr" bIns="45700" lIns="91425" spcFirstLastPara="1" rIns="91425" wrap="square" tIns="45700">
            <a:normAutofit fontScale="77500" lnSpcReduction="10000"/>
          </a:bodyPr>
          <a:lstStyle/>
          <a:p>
            <a:pPr indent="0" lvl="0" marL="0" rtl="0" algn="ctr">
              <a:lnSpc>
                <a:spcPct val="100000"/>
              </a:lnSpc>
              <a:spcBef>
                <a:spcPts val="0"/>
              </a:spcBef>
              <a:spcAft>
                <a:spcPts val="0"/>
              </a:spcAft>
              <a:buClr>
                <a:srgbClr val="404040"/>
              </a:buClr>
              <a:buSzPct val="100000"/>
              <a:buNone/>
            </a:pPr>
            <a:r>
              <a:rPr b="1" lang="en-US" sz="2500"/>
              <a:t>Before</a:t>
            </a:r>
            <a:endParaRPr sz="2500"/>
          </a:p>
          <a:p>
            <a:pPr indent="0" lvl="0" marL="0" rtl="0" algn="l">
              <a:lnSpc>
                <a:spcPct val="110000"/>
              </a:lnSpc>
              <a:spcBef>
                <a:spcPts val="1000"/>
              </a:spcBef>
              <a:spcAft>
                <a:spcPts val="0"/>
              </a:spcAft>
              <a:buClr>
                <a:srgbClr val="404040"/>
              </a:buClr>
              <a:buSzPct val="100000"/>
              <a:buNone/>
            </a:pPr>
            <a:r>
              <a:rPr lang="en-US" sz="2500"/>
              <a:t>Most sociology courses already include explicit multicultural and social justice content, objectives; many sociology OER materials already available </a:t>
            </a:r>
            <a:endParaRPr/>
          </a:p>
          <a:p>
            <a:pPr indent="0" lvl="0" marL="0" rtl="0" algn="l">
              <a:lnSpc>
                <a:spcPct val="110000"/>
              </a:lnSpc>
              <a:spcBef>
                <a:spcPts val="1000"/>
              </a:spcBef>
              <a:spcAft>
                <a:spcPts val="0"/>
              </a:spcAft>
              <a:buClr>
                <a:srgbClr val="404040"/>
              </a:buClr>
              <a:buSzPct val="100000"/>
              <a:buNone/>
            </a:pPr>
            <a:r>
              <a:rPr b="1" lang="en-US" sz="2500"/>
              <a:t>However,</a:t>
            </a:r>
            <a:r>
              <a:rPr lang="en-US" sz="2500"/>
              <a:t> </a:t>
            </a:r>
            <a:r>
              <a:rPr b="1" lang="en-US" sz="2500"/>
              <a:t>content is only half the battle:</a:t>
            </a:r>
            <a:endParaRPr sz="2500"/>
          </a:p>
          <a:p>
            <a:pPr indent="0" lvl="0" marL="0" rtl="0" algn="l">
              <a:lnSpc>
                <a:spcPct val="110000"/>
              </a:lnSpc>
              <a:spcBef>
                <a:spcPts val="1000"/>
              </a:spcBef>
              <a:spcAft>
                <a:spcPts val="0"/>
              </a:spcAft>
              <a:buClr>
                <a:srgbClr val="404040"/>
              </a:buClr>
              <a:buSzPct val="100000"/>
              <a:buNone/>
            </a:pPr>
            <a:r>
              <a:rPr lang="en-US" sz="2500"/>
              <a:t>Do methods of instruction and evaluation implicitly reinforce the historically racist, sexist, exclusionary higher education practices?</a:t>
            </a:r>
            <a:endParaRPr/>
          </a:p>
          <a:p>
            <a:pPr indent="0" lvl="0" marL="0" rtl="0" algn="ctr">
              <a:lnSpc>
                <a:spcPct val="100000"/>
              </a:lnSpc>
              <a:spcBef>
                <a:spcPts val="0"/>
              </a:spcBef>
              <a:spcAft>
                <a:spcPts val="0"/>
              </a:spcAft>
              <a:buClr>
                <a:srgbClr val="404040"/>
              </a:buClr>
              <a:buSzPct val="100000"/>
              <a:buNone/>
            </a:pPr>
            <a:r>
              <a:t/>
            </a:r>
            <a:endParaRPr sz="2000"/>
          </a:p>
          <a:p>
            <a:pPr indent="-333375" lvl="0" marL="342900" rtl="0" algn="l">
              <a:lnSpc>
                <a:spcPct val="120000"/>
              </a:lnSpc>
              <a:spcBef>
                <a:spcPts val="0"/>
              </a:spcBef>
              <a:spcAft>
                <a:spcPts val="0"/>
              </a:spcAft>
              <a:buClr>
                <a:srgbClr val="404040"/>
              </a:buClr>
              <a:buSzPct val="100000"/>
              <a:buChar char="•"/>
            </a:pPr>
            <a:r>
              <a:rPr lang="en-US" sz="2000"/>
              <a:t>Lecture-heavy instruction</a:t>
            </a:r>
            <a:endParaRPr b="1" sz="2500"/>
          </a:p>
          <a:p>
            <a:pPr indent="-333375" lvl="0" marL="342900" rtl="0" algn="l">
              <a:lnSpc>
                <a:spcPct val="120000"/>
              </a:lnSpc>
              <a:spcBef>
                <a:spcPts val="600"/>
              </a:spcBef>
              <a:spcAft>
                <a:spcPts val="0"/>
              </a:spcAft>
              <a:buClr>
                <a:srgbClr val="404040"/>
              </a:buClr>
              <a:buSzPct val="100000"/>
              <a:buChar char="•"/>
            </a:pPr>
            <a:r>
              <a:rPr lang="en-US" sz="2000"/>
              <a:t>Assignments and grading are “objective” </a:t>
            </a:r>
            <a:endParaRPr b="1" sz="2500"/>
          </a:p>
          <a:p>
            <a:pPr indent="-333375" lvl="0" marL="342900" rtl="0" algn="l">
              <a:lnSpc>
                <a:spcPct val="120000"/>
              </a:lnSpc>
              <a:spcBef>
                <a:spcPts val="600"/>
              </a:spcBef>
              <a:spcAft>
                <a:spcPts val="0"/>
              </a:spcAft>
              <a:buClr>
                <a:srgbClr val="404040"/>
              </a:buClr>
              <a:buSzPct val="100000"/>
              <a:buChar char="•"/>
            </a:pPr>
            <a:r>
              <a:rPr lang="en-US" sz="2000"/>
              <a:t>Students can share perspectives and opinions but doesn’t count towards grade</a:t>
            </a:r>
            <a:endParaRPr b="1" sz="2500"/>
          </a:p>
        </p:txBody>
      </p:sp>
      <p:sp>
        <p:nvSpPr>
          <p:cNvPr id="167" name="Google Shape;167;p10"/>
          <p:cNvSpPr txBox="1"/>
          <p:nvPr>
            <p:ph idx="2" type="body"/>
          </p:nvPr>
        </p:nvSpPr>
        <p:spPr>
          <a:xfrm>
            <a:off x="7015485" y="1332720"/>
            <a:ext cx="4922537" cy="4612212"/>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10000"/>
              </a:lnSpc>
              <a:spcBef>
                <a:spcPts val="0"/>
              </a:spcBef>
              <a:spcAft>
                <a:spcPts val="0"/>
              </a:spcAft>
              <a:buClr>
                <a:schemeClr val="lt1"/>
              </a:buClr>
              <a:buSzPts val="2400"/>
              <a:buNone/>
            </a:pPr>
            <a:r>
              <a:rPr b="1" lang="en-US">
                <a:solidFill>
                  <a:schemeClr val="lt1"/>
                </a:solidFill>
              </a:rPr>
              <a:t>Now</a:t>
            </a:r>
            <a:endParaRPr>
              <a:solidFill>
                <a:schemeClr val="lt1"/>
              </a:solidFill>
            </a:endParaRPr>
          </a:p>
          <a:p>
            <a:pPr indent="-285750" lvl="0" marL="285750" rtl="0" algn="l">
              <a:lnSpc>
                <a:spcPct val="110000"/>
              </a:lnSpc>
              <a:spcBef>
                <a:spcPts val="1000"/>
              </a:spcBef>
              <a:spcAft>
                <a:spcPts val="0"/>
              </a:spcAft>
              <a:buClr>
                <a:schemeClr val="lt1"/>
              </a:buClr>
              <a:buSzPts val="2000"/>
              <a:buFont typeface="Arial"/>
              <a:buChar char="•"/>
            </a:pPr>
            <a:r>
              <a:rPr lang="en-US" sz="2000">
                <a:solidFill>
                  <a:schemeClr val="lt1"/>
                </a:solidFill>
              </a:rPr>
              <a:t>Shift to more student-centered focus</a:t>
            </a:r>
            <a:endParaRPr/>
          </a:p>
          <a:p>
            <a:pPr indent="-285750" lvl="1" marL="971550" rtl="0" algn="l">
              <a:lnSpc>
                <a:spcPct val="110000"/>
              </a:lnSpc>
              <a:spcBef>
                <a:spcPts val="500"/>
              </a:spcBef>
              <a:spcAft>
                <a:spcPts val="0"/>
              </a:spcAft>
              <a:buClr>
                <a:schemeClr val="lt1"/>
              </a:buClr>
              <a:buSzPts val="2000"/>
              <a:buFont typeface="Arial"/>
              <a:buChar char="•"/>
            </a:pPr>
            <a:r>
              <a:rPr lang="en-US" sz="2000">
                <a:solidFill>
                  <a:schemeClr val="lt1"/>
                </a:solidFill>
              </a:rPr>
              <a:t>in-class polls (anonymous)</a:t>
            </a:r>
            <a:endParaRPr/>
          </a:p>
          <a:p>
            <a:pPr indent="-285750" lvl="1" marL="971550" rtl="0" algn="l">
              <a:lnSpc>
                <a:spcPct val="110000"/>
              </a:lnSpc>
              <a:spcBef>
                <a:spcPts val="500"/>
              </a:spcBef>
              <a:spcAft>
                <a:spcPts val="0"/>
              </a:spcAft>
              <a:buClr>
                <a:schemeClr val="lt1"/>
              </a:buClr>
              <a:buSzPts val="2000"/>
              <a:buFont typeface="Arial"/>
              <a:buChar char="•"/>
            </a:pPr>
            <a:r>
              <a:rPr lang="en-US" sz="2000">
                <a:solidFill>
                  <a:schemeClr val="lt1"/>
                </a:solidFill>
              </a:rPr>
              <a:t>online discussions (graded)</a:t>
            </a:r>
            <a:endParaRPr/>
          </a:p>
          <a:p>
            <a:pPr indent="-285750" lvl="1" marL="971550" rtl="0" algn="l">
              <a:lnSpc>
                <a:spcPct val="110000"/>
              </a:lnSpc>
              <a:spcBef>
                <a:spcPts val="500"/>
              </a:spcBef>
              <a:spcAft>
                <a:spcPts val="0"/>
              </a:spcAft>
              <a:buClr>
                <a:schemeClr val="lt1"/>
              </a:buClr>
              <a:buSzPts val="2000"/>
              <a:buFont typeface="Arial"/>
              <a:buChar char="•"/>
            </a:pPr>
            <a:r>
              <a:rPr lang="en-US" sz="2000">
                <a:solidFill>
                  <a:schemeClr val="lt1"/>
                </a:solidFill>
              </a:rPr>
              <a:t>small group breakouts </a:t>
            </a:r>
            <a:endParaRPr/>
          </a:p>
          <a:p>
            <a:pPr indent="-285750" lvl="0" marL="285750" rtl="0" algn="l">
              <a:lnSpc>
                <a:spcPct val="110000"/>
              </a:lnSpc>
              <a:spcBef>
                <a:spcPts val="2200"/>
              </a:spcBef>
              <a:spcAft>
                <a:spcPts val="0"/>
              </a:spcAft>
              <a:buClr>
                <a:schemeClr val="lt1"/>
              </a:buClr>
              <a:buSzPts val="2000"/>
              <a:buFont typeface="Arial"/>
              <a:buChar char="•"/>
            </a:pPr>
            <a:r>
              <a:rPr lang="en-US" sz="2000">
                <a:solidFill>
                  <a:schemeClr val="lt1"/>
                </a:solidFill>
              </a:rPr>
              <a:t>Added – and rewarded –multiple opportunities for student self-reflection and course feedback</a:t>
            </a:r>
            <a:endParaRPr/>
          </a:p>
          <a:p>
            <a:pPr indent="-285750" lvl="1" marL="971550" rtl="0" algn="l">
              <a:lnSpc>
                <a:spcPct val="110000"/>
              </a:lnSpc>
              <a:spcBef>
                <a:spcPts val="500"/>
              </a:spcBef>
              <a:spcAft>
                <a:spcPts val="0"/>
              </a:spcAft>
              <a:buClr>
                <a:schemeClr val="lt1"/>
              </a:buClr>
              <a:buSzPts val="2000"/>
              <a:buFont typeface="Arial"/>
              <a:buChar char="•"/>
            </a:pPr>
            <a:r>
              <a:rPr lang="en-US" sz="2000">
                <a:solidFill>
                  <a:schemeClr val="lt1"/>
                </a:solidFill>
              </a:rPr>
              <a:t>Anonymous surveys</a:t>
            </a:r>
            <a:endParaRPr/>
          </a:p>
          <a:p>
            <a:pPr indent="-285750" lvl="1" marL="971550" rtl="0" algn="l">
              <a:lnSpc>
                <a:spcPct val="110000"/>
              </a:lnSpc>
              <a:spcBef>
                <a:spcPts val="500"/>
              </a:spcBef>
              <a:spcAft>
                <a:spcPts val="0"/>
              </a:spcAft>
              <a:buClr>
                <a:schemeClr val="lt1"/>
              </a:buClr>
              <a:buSzPts val="2000"/>
              <a:buFont typeface="Arial"/>
              <a:buChar char="•"/>
            </a:pPr>
            <a:r>
              <a:rPr lang="en-US" sz="2000">
                <a:solidFill>
                  <a:schemeClr val="lt1"/>
                </a:solidFill>
              </a:rPr>
              <a:t>“Reflect and Connect” section on exams</a:t>
            </a:r>
            <a:endParaRPr/>
          </a:p>
          <a:p>
            <a:pPr indent="-158750" lvl="1" marL="971550" rtl="0" algn="l">
              <a:lnSpc>
                <a:spcPct val="90000"/>
              </a:lnSpc>
              <a:spcBef>
                <a:spcPts val="500"/>
              </a:spcBef>
              <a:spcAft>
                <a:spcPts val="0"/>
              </a:spcAft>
              <a:buClr>
                <a:srgbClr val="404040"/>
              </a:buClr>
              <a:buSzPts val="2000"/>
              <a:buFont typeface="Arial"/>
              <a:buNone/>
            </a:pPr>
            <a:r>
              <a:t/>
            </a:r>
            <a:endParaRPr sz="2000"/>
          </a:p>
          <a:p>
            <a:pPr indent="0" lvl="0" marL="0" rtl="0" algn="l">
              <a:lnSpc>
                <a:spcPct val="90000"/>
              </a:lnSpc>
              <a:spcBef>
                <a:spcPts val="1000"/>
              </a:spcBef>
              <a:spcAft>
                <a:spcPts val="0"/>
              </a:spcAft>
              <a:buClr>
                <a:srgbClr val="404040"/>
              </a:buClr>
              <a:buSzPts val="2000"/>
              <a:buNone/>
            </a:pPr>
            <a:r>
              <a:t/>
            </a:r>
            <a:endParaRPr sz="2000"/>
          </a:p>
        </p:txBody>
      </p:sp>
      <p:sp>
        <p:nvSpPr>
          <p:cNvPr id="168" name="Google Shape;168;p1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Rethinking Assignments in Biology*</a:t>
            </a:r>
            <a:endParaRPr/>
          </a:p>
        </p:txBody>
      </p:sp>
      <p:sp>
        <p:nvSpPr>
          <p:cNvPr id="174" name="Google Shape;174;p11"/>
          <p:cNvSpPr txBox="1"/>
          <p:nvPr>
            <p:ph idx="1" type="body"/>
          </p:nvPr>
        </p:nvSpPr>
        <p:spPr>
          <a:xfrm>
            <a:off x="1277650" y="1798320"/>
            <a:ext cx="4922537" cy="4391343"/>
          </a:xfrm>
          <a:prstGeom prst="rect">
            <a:avLst/>
          </a:prstGeom>
          <a:noFill/>
          <a:ln cap="flat" cmpd="sng" w="9525">
            <a:solidFill>
              <a:srgbClr val="551D6B"/>
            </a:solidFill>
            <a:prstDash val="solid"/>
            <a:round/>
            <a:headEnd len="sm" w="sm" type="none"/>
            <a:tailEnd len="sm" w="sm" type="none"/>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rgbClr val="2A1131"/>
              </a:buClr>
              <a:buSzPts val="1800"/>
              <a:buNone/>
            </a:pPr>
            <a:r>
              <a:rPr b="1" lang="en-US" sz="1800">
                <a:solidFill>
                  <a:srgbClr val="2A1131"/>
                </a:solidFill>
                <a:latin typeface="Calibri"/>
                <a:ea typeface="Calibri"/>
                <a:cs typeface="Calibri"/>
                <a:sym typeface="Calibri"/>
              </a:rPr>
              <a:t>Example 1: Racist roots of eGFR</a:t>
            </a:r>
            <a:endParaRPr b="1" sz="1800">
              <a:solidFill>
                <a:srgbClr val="2A1131"/>
              </a:solidFill>
              <a:latin typeface="Calibri"/>
              <a:ea typeface="Calibri"/>
              <a:cs typeface="Calibri"/>
              <a:sym typeface="Calibri"/>
            </a:endParaRPr>
          </a:p>
          <a:p>
            <a:pPr indent="-228600" lvl="0" marL="228600" rtl="0" algn="l">
              <a:lnSpc>
                <a:spcPct val="90000"/>
              </a:lnSpc>
              <a:spcBef>
                <a:spcPts val="1000"/>
              </a:spcBef>
              <a:spcAft>
                <a:spcPts val="0"/>
              </a:spcAft>
              <a:buClr>
                <a:srgbClr val="2A1131"/>
              </a:buClr>
              <a:buSzPts val="1800"/>
              <a:buFont typeface="Arial"/>
              <a:buChar char="•"/>
            </a:pPr>
            <a:r>
              <a:rPr lang="en-US" sz="1800" u="sng">
                <a:solidFill>
                  <a:srgbClr val="2A1131"/>
                </a:solidFill>
                <a:latin typeface="Calibri"/>
                <a:ea typeface="Calibri"/>
                <a:cs typeface="Calibri"/>
                <a:sym typeface="Calibri"/>
              </a:rPr>
              <a:t>Glomerular filtration rate</a:t>
            </a:r>
            <a:r>
              <a:rPr lang="en-US" sz="1800">
                <a:solidFill>
                  <a:srgbClr val="2A1131"/>
                </a:solidFill>
                <a:latin typeface="Calibri"/>
                <a:ea typeface="Calibri"/>
                <a:cs typeface="Calibri"/>
                <a:sym typeface="Calibri"/>
              </a:rPr>
              <a:t> (GFR)- the amount of filtrate formed by both kidneys each minute</a:t>
            </a:r>
            <a:endParaRPr sz="1800">
              <a:solidFill>
                <a:srgbClr val="2A1131"/>
              </a:solidFill>
            </a:endParaRPr>
          </a:p>
          <a:p>
            <a:pPr indent="-228600" lvl="0" marL="228600" rtl="0" algn="l">
              <a:lnSpc>
                <a:spcPct val="90000"/>
              </a:lnSpc>
              <a:spcBef>
                <a:spcPts val="1000"/>
              </a:spcBef>
              <a:spcAft>
                <a:spcPts val="0"/>
              </a:spcAft>
              <a:buClr>
                <a:srgbClr val="2A1131"/>
              </a:buClr>
              <a:buSzPts val="1800"/>
              <a:buFont typeface="Arial"/>
              <a:buChar char="•"/>
            </a:pPr>
            <a:r>
              <a:rPr lang="en-US" sz="1800">
                <a:solidFill>
                  <a:srgbClr val="2A1131"/>
                </a:solidFill>
                <a:latin typeface="Calibri"/>
                <a:ea typeface="Calibri"/>
                <a:cs typeface="Calibri"/>
                <a:sym typeface="Calibri"/>
              </a:rPr>
              <a:t>Difficult to measure directly, so GFR is estimated (</a:t>
            </a:r>
            <a:r>
              <a:rPr lang="en-US" sz="1800" u="sng">
                <a:solidFill>
                  <a:srgbClr val="2A1131"/>
                </a:solidFill>
                <a:latin typeface="Calibri"/>
                <a:ea typeface="Calibri"/>
                <a:cs typeface="Calibri"/>
                <a:sym typeface="Calibri"/>
              </a:rPr>
              <a:t>eGFR</a:t>
            </a:r>
            <a:r>
              <a:rPr lang="en-US" sz="1800">
                <a:solidFill>
                  <a:srgbClr val="2A1131"/>
                </a:solidFill>
                <a:latin typeface="Calibri"/>
                <a:ea typeface="Calibri"/>
                <a:cs typeface="Calibri"/>
                <a:sym typeface="Calibri"/>
              </a:rPr>
              <a:t>) based on age, gender, </a:t>
            </a:r>
            <a:r>
              <a:rPr b="1" lang="en-US" sz="1800">
                <a:solidFill>
                  <a:srgbClr val="2A1131"/>
                </a:solidFill>
                <a:latin typeface="Calibri"/>
                <a:ea typeface="Calibri"/>
                <a:cs typeface="Calibri"/>
                <a:sym typeface="Calibri"/>
              </a:rPr>
              <a:t>race</a:t>
            </a:r>
            <a:r>
              <a:rPr lang="en-US" sz="1800">
                <a:solidFill>
                  <a:srgbClr val="2A1131"/>
                </a:solidFill>
                <a:latin typeface="Calibri"/>
                <a:ea typeface="Calibri"/>
                <a:cs typeface="Calibri"/>
                <a:sym typeface="Calibri"/>
              </a:rPr>
              <a:t>, and levels of creatinine</a:t>
            </a:r>
            <a:endParaRPr sz="1800">
              <a:solidFill>
                <a:srgbClr val="2A1131"/>
              </a:solidFill>
            </a:endParaRPr>
          </a:p>
          <a:p>
            <a:pPr indent="-285750" lvl="1" marL="971550" rtl="0" algn="l">
              <a:lnSpc>
                <a:spcPct val="90000"/>
              </a:lnSpc>
              <a:spcBef>
                <a:spcPts val="500"/>
              </a:spcBef>
              <a:spcAft>
                <a:spcPts val="0"/>
              </a:spcAft>
              <a:buClr>
                <a:srgbClr val="2A1131"/>
              </a:buClr>
              <a:buSzPts val="1800"/>
              <a:buFont typeface="Arial"/>
              <a:buChar char="•"/>
            </a:pPr>
            <a:r>
              <a:rPr b="1" lang="en-US" sz="1800">
                <a:solidFill>
                  <a:srgbClr val="2A1131"/>
                </a:solidFill>
                <a:latin typeface="Calibri"/>
                <a:ea typeface="Calibri"/>
                <a:cs typeface="Calibri"/>
                <a:sym typeface="Calibri"/>
              </a:rPr>
              <a:t>Example</a:t>
            </a:r>
            <a:r>
              <a:rPr lang="en-US" sz="1800">
                <a:solidFill>
                  <a:srgbClr val="2A1131"/>
                </a:solidFill>
                <a:latin typeface="Calibri"/>
                <a:ea typeface="Calibri"/>
                <a:cs typeface="Calibri"/>
                <a:sym typeface="Calibri"/>
              </a:rPr>
              <a:t>: African Americans get their eGFR increased due to an assumption of higher muscle mass (x1.210).</a:t>
            </a:r>
            <a:endParaRPr sz="1800">
              <a:solidFill>
                <a:srgbClr val="2A1131"/>
              </a:solidFill>
            </a:endParaRPr>
          </a:p>
          <a:p>
            <a:pPr indent="-285750" lvl="2" marL="1428750" rtl="0" algn="l">
              <a:lnSpc>
                <a:spcPct val="90000"/>
              </a:lnSpc>
              <a:spcBef>
                <a:spcPts val="500"/>
              </a:spcBef>
              <a:spcAft>
                <a:spcPts val="0"/>
              </a:spcAft>
              <a:buClr>
                <a:srgbClr val="2A1131"/>
              </a:buClr>
              <a:buSzPts val="1800"/>
              <a:buFont typeface="Arial"/>
              <a:buChar char="•"/>
            </a:pPr>
            <a:r>
              <a:rPr lang="en-US" sz="1800">
                <a:solidFill>
                  <a:srgbClr val="2A1131"/>
                </a:solidFill>
                <a:latin typeface="Calibri"/>
                <a:ea typeface="Calibri"/>
                <a:cs typeface="Calibri"/>
                <a:sym typeface="Calibri"/>
              </a:rPr>
              <a:t>Consequence? African Americans are de-prioritized for kidney transplants</a:t>
            </a:r>
            <a:endParaRPr sz="1800">
              <a:solidFill>
                <a:srgbClr val="2A1131"/>
              </a:solidFill>
            </a:endParaRPr>
          </a:p>
          <a:p>
            <a:pPr indent="-228600" lvl="0" marL="228600" rtl="0" algn="l">
              <a:lnSpc>
                <a:spcPct val="90000"/>
              </a:lnSpc>
              <a:spcBef>
                <a:spcPts val="1000"/>
              </a:spcBef>
              <a:spcAft>
                <a:spcPts val="0"/>
              </a:spcAft>
              <a:buClr>
                <a:srgbClr val="2A1131"/>
              </a:buClr>
              <a:buSzPts val="1800"/>
              <a:buFont typeface="Arial"/>
              <a:buChar char="•"/>
            </a:pPr>
            <a:r>
              <a:rPr lang="en-US" sz="1800">
                <a:solidFill>
                  <a:srgbClr val="2A1131"/>
                </a:solidFill>
              </a:rPr>
              <a:t>This week's discussion, read </a:t>
            </a:r>
            <a:r>
              <a:rPr lang="en-US" sz="1800" u="sng">
                <a:solidFill>
                  <a:srgbClr val="2A1131"/>
                </a:solidFill>
                <a:latin typeface="Calibri"/>
                <a:ea typeface="Calibri"/>
                <a:cs typeface="Calibri"/>
                <a:sym typeface="Calibri"/>
                <a:hlinkClick r:id="rId3">
                  <a:extLst>
                    <a:ext uri="{A12FA001-AC4F-418D-AE19-62706E023703}">
                      <ahyp:hlinkClr val="tx"/>
                    </a:ext>
                  </a:extLst>
                </a:hlinkClick>
              </a:rPr>
              <a:t>Hidden in Plain Sight – Reconsidering the Use of Race Correction in Clinical Algorithms </a:t>
            </a:r>
            <a:r>
              <a:rPr lang="en-US" sz="1800">
                <a:solidFill>
                  <a:srgbClr val="2A1131"/>
                </a:solidFill>
                <a:latin typeface="Calibri"/>
                <a:ea typeface="Calibri"/>
                <a:cs typeface="Calibri"/>
                <a:sym typeface="Calibri"/>
              </a:rPr>
              <a:t>and</a:t>
            </a:r>
            <a:r>
              <a:rPr lang="en-US" sz="1800">
                <a:solidFill>
                  <a:srgbClr val="2A1131"/>
                </a:solidFill>
              </a:rPr>
              <a:t> report back on issues with other clinical tests.</a:t>
            </a:r>
            <a:endParaRPr sz="1600">
              <a:solidFill>
                <a:srgbClr val="2A1131"/>
              </a:solidFill>
              <a:latin typeface="Calibri"/>
              <a:ea typeface="Calibri"/>
              <a:cs typeface="Calibri"/>
              <a:sym typeface="Calibri"/>
            </a:endParaRPr>
          </a:p>
        </p:txBody>
      </p:sp>
      <p:sp>
        <p:nvSpPr>
          <p:cNvPr id="175" name="Google Shape;175;p11"/>
          <p:cNvSpPr txBox="1"/>
          <p:nvPr>
            <p:ph idx="2" type="body"/>
          </p:nvPr>
        </p:nvSpPr>
        <p:spPr>
          <a:xfrm>
            <a:off x="6388259" y="1798320"/>
            <a:ext cx="4948881" cy="4391343"/>
          </a:xfrm>
          <a:prstGeom prst="rect">
            <a:avLst/>
          </a:prstGeom>
          <a:noFill/>
          <a:ln cap="flat" cmpd="sng" w="9525">
            <a:solidFill>
              <a:srgbClr val="551D6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2A1131"/>
              </a:buClr>
              <a:buSzPct val="100000"/>
              <a:buNone/>
            </a:pPr>
            <a:r>
              <a:rPr b="1" lang="en-US" sz="1800">
                <a:solidFill>
                  <a:srgbClr val="2A1131"/>
                </a:solidFill>
                <a:latin typeface="Calibri"/>
                <a:ea typeface="Calibri"/>
                <a:cs typeface="Calibri"/>
                <a:sym typeface="Calibri"/>
              </a:rPr>
              <a:t>Example 2: Fat phobia</a:t>
            </a:r>
            <a:endParaRPr/>
          </a:p>
          <a:p>
            <a:pPr indent="-220027" lvl="0" marL="228600" rtl="0" algn="l">
              <a:lnSpc>
                <a:spcPct val="90000"/>
              </a:lnSpc>
              <a:spcBef>
                <a:spcPts val="1000"/>
              </a:spcBef>
              <a:spcAft>
                <a:spcPts val="0"/>
              </a:spcAft>
              <a:buClr>
                <a:srgbClr val="2A1131"/>
              </a:buClr>
              <a:buSzPct val="100000"/>
              <a:buFont typeface="Arial"/>
              <a:buChar char="•"/>
            </a:pPr>
            <a:r>
              <a:rPr lang="en-US" sz="1800">
                <a:solidFill>
                  <a:srgbClr val="2A1131"/>
                </a:solidFill>
                <a:latin typeface="Calibri"/>
                <a:ea typeface="Calibri"/>
                <a:cs typeface="Calibri"/>
                <a:sym typeface="Calibri"/>
              </a:rPr>
              <a:t>What is BMI? Body mass index only takes into consideration your height and weight, nothing about exercise or your nutrition, like fat phobia, also has racist origins.</a:t>
            </a:r>
            <a:endParaRPr/>
          </a:p>
          <a:p>
            <a:pPr indent="-220027" lvl="0" marL="228600" rtl="0" algn="l">
              <a:lnSpc>
                <a:spcPct val="90000"/>
              </a:lnSpc>
              <a:spcBef>
                <a:spcPts val="1000"/>
              </a:spcBef>
              <a:spcAft>
                <a:spcPts val="0"/>
              </a:spcAft>
              <a:buClr>
                <a:srgbClr val="2A1131"/>
              </a:buClr>
              <a:buSzPct val="100000"/>
              <a:buFont typeface="Arial"/>
              <a:buChar char="•"/>
            </a:pPr>
            <a:r>
              <a:rPr lang="en-US" sz="1800">
                <a:solidFill>
                  <a:srgbClr val="2A1131"/>
                </a:solidFill>
                <a:latin typeface="Calibri"/>
                <a:ea typeface="Calibri"/>
                <a:cs typeface="Calibri"/>
                <a:sym typeface="Calibri"/>
              </a:rPr>
              <a:t>Racist origins of BMI: Only western European bodies used to establish BMI</a:t>
            </a:r>
            <a:endParaRPr/>
          </a:p>
          <a:p>
            <a:pPr indent="-220027" lvl="0" marL="228600" rtl="0" algn="l">
              <a:lnSpc>
                <a:spcPct val="90000"/>
              </a:lnSpc>
              <a:spcBef>
                <a:spcPts val="1000"/>
              </a:spcBef>
              <a:spcAft>
                <a:spcPts val="0"/>
              </a:spcAft>
              <a:buClr>
                <a:srgbClr val="2A1131"/>
              </a:buClr>
              <a:buSzPct val="100000"/>
              <a:buFont typeface="Arial"/>
              <a:buChar char="•"/>
            </a:pPr>
            <a:r>
              <a:rPr lang="en-US" sz="1800">
                <a:solidFill>
                  <a:srgbClr val="2A1131"/>
                </a:solidFill>
                <a:latin typeface="Calibri"/>
                <a:ea typeface="Calibri"/>
                <a:cs typeface="Calibri"/>
                <a:sym typeface="Calibri"/>
              </a:rPr>
              <a:t>For this week's discussion, read </a:t>
            </a:r>
            <a:r>
              <a:rPr lang="en-US" sz="1800" u="sng">
                <a:solidFill>
                  <a:srgbClr val="2A1131"/>
                </a:solidFill>
                <a:latin typeface="Calibri"/>
                <a:ea typeface="Calibri"/>
                <a:cs typeface="Calibri"/>
                <a:sym typeface="Calibri"/>
                <a:hlinkClick r:id="rId4">
                  <a:extLst>
                    <a:ext uri="{A12FA001-AC4F-418D-AE19-62706E023703}">
                      <ahyp:hlinkClr val="tx"/>
                    </a:ext>
                  </a:extLst>
                </a:hlinkClick>
              </a:rPr>
              <a:t>Everything You Know About Obesity is Wrong</a:t>
            </a:r>
            <a:r>
              <a:rPr lang="en-US" sz="1800">
                <a:solidFill>
                  <a:srgbClr val="2A1131"/>
                </a:solidFill>
                <a:latin typeface="Calibri"/>
                <a:ea typeface="Calibri"/>
                <a:cs typeface="Calibri"/>
                <a:sym typeface="Calibri"/>
              </a:rPr>
              <a:t> and listen to </a:t>
            </a:r>
            <a:r>
              <a:rPr lang="en-US" sz="1800" u="sng">
                <a:solidFill>
                  <a:srgbClr val="2A1131"/>
                </a:solidFill>
                <a:latin typeface="Calibri"/>
                <a:ea typeface="Calibri"/>
                <a:cs typeface="Calibri"/>
                <a:sym typeface="Calibri"/>
                <a:hlinkClick r:id="rId5">
                  <a:extLst>
                    <a:ext uri="{A12FA001-AC4F-418D-AE19-62706E023703}">
                      <ahyp:hlinkClr val="tx"/>
                    </a:ext>
                  </a:extLst>
                </a:hlinkClick>
              </a:rPr>
              <a:t>Fat Phobia and its Racist Past and Present</a:t>
            </a:r>
            <a:endParaRPr sz="1800">
              <a:solidFill>
                <a:srgbClr val="2A1131"/>
              </a:solidFill>
              <a:latin typeface="Calibri"/>
              <a:ea typeface="Calibri"/>
              <a:cs typeface="Calibri"/>
              <a:sym typeface="Calibri"/>
            </a:endParaRPr>
          </a:p>
          <a:p>
            <a:pPr indent="0" lvl="0" marL="0" rtl="0" algn="l">
              <a:lnSpc>
                <a:spcPct val="110000"/>
              </a:lnSpc>
              <a:spcBef>
                <a:spcPts val="0"/>
              </a:spcBef>
              <a:spcAft>
                <a:spcPts val="0"/>
              </a:spcAft>
              <a:buClr>
                <a:srgbClr val="404040"/>
              </a:buClr>
              <a:buSzPct val="100000"/>
              <a:buNone/>
            </a:pPr>
            <a:r>
              <a:t/>
            </a:r>
            <a:endParaRPr sz="1600">
              <a:solidFill>
                <a:srgbClr val="2A1131"/>
              </a:solidFill>
            </a:endParaRPr>
          </a:p>
          <a:p>
            <a:pPr indent="0" lvl="0" marL="0" rtl="0" algn="l">
              <a:lnSpc>
                <a:spcPct val="110000"/>
              </a:lnSpc>
              <a:spcBef>
                <a:spcPts val="1200"/>
              </a:spcBef>
              <a:spcAft>
                <a:spcPts val="0"/>
              </a:spcAft>
              <a:buClr>
                <a:srgbClr val="2A1131"/>
              </a:buClr>
              <a:buSzPct val="92307"/>
              <a:buNone/>
            </a:pPr>
            <a:r>
              <a:rPr lang="en-US">
                <a:solidFill>
                  <a:srgbClr val="2A1131"/>
                </a:solidFill>
              </a:rPr>
              <a:t>* Examples provided by Dani Crain, Woodland Community College</a:t>
            </a:r>
            <a:endParaRPr>
              <a:solidFill>
                <a:srgbClr val="2A1131"/>
              </a:solidFill>
            </a:endParaRPr>
          </a:p>
          <a:p>
            <a:pPr indent="0" lvl="0" marL="0" rtl="0" algn="l">
              <a:lnSpc>
                <a:spcPct val="90000"/>
              </a:lnSpc>
              <a:spcBef>
                <a:spcPts val="2200"/>
              </a:spcBef>
              <a:spcAft>
                <a:spcPts val="0"/>
              </a:spcAft>
              <a:buClr>
                <a:srgbClr val="404040"/>
              </a:buClr>
              <a:buSzPct val="92307"/>
              <a:buNone/>
            </a:pPr>
            <a:r>
              <a:t/>
            </a:r>
            <a:endParaRPr/>
          </a:p>
        </p:txBody>
      </p:sp>
      <p:sp>
        <p:nvSpPr>
          <p:cNvPr id="176" name="Google Shape;176;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Model Curriculum Committee Practices and Policies</a:t>
            </a:r>
            <a:endParaRPr/>
          </a:p>
        </p:txBody>
      </p:sp>
      <p:sp>
        <p:nvSpPr>
          <p:cNvPr id="182" name="Google Shape;182;p1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04040"/>
              </a:buClr>
              <a:buSzPts val="2400"/>
              <a:buNone/>
            </a:pPr>
            <a:r>
              <a:rPr lang="en-US"/>
              <a:t>Engaging with the fourth column:</a:t>
            </a:r>
            <a:endParaRPr/>
          </a:p>
          <a:p>
            <a:pPr indent="-228600" lvl="0" marL="228600" rtl="0" algn="l">
              <a:lnSpc>
                <a:spcPct val="100000"/>
              </a:lnSpc>
              <a:spcBef>
                <a:spcPts val="1800"/>
              </a:spcBef>
              <a:spcAft>
                <a:spcPts val="0"/>
              </a:spcAft>
              <a:buClr>
                <a:srgbClr val="404040"/>
              </a:buClr>
              <a:buSzPts val="2400"/>
              <a:buChar char="•"/>
            </a:pPr>
            <a:r>
              <a:rPr lang="en-US"/>
              <a:t>Curriculum committees and academic senates have the opportunity to engage in equity-minded review processes of curriculum.</a:t>
            </a:r>
            <a:endParaRPr/>
          </a:p>
          <a:p>
            <a:pPr indent="-228600" lvl="0" marL="228600" rtl="0" algn="l">
              <a:lnSpc>
                <a:spcPct val="100000"/>
              </a:lnSpc>
              <a:spcBef>
                <a:spcPts val="1800"/>
              </a:spcBef>
              <a:spcAft>
                <a:spcPts val="0"/>
              </a:spcAft>
              <a:buClr>
                <a:srgbClr val="404040"/>
              </a:buClr>
              <a:buSzPts val="2400"/>
              <a:buChar char="•"/>
            </a:pPr>
            <a:r>
              <a:rPr lang="en-US"/>
              <a:t>This column shows ways that local curriculum committees and academic senates may support equity work in reviewing credit and noncredit curriculum, course outlines of record, and curriculum documents and processes in culturally responsive ways.</a:t>
            </a:r>
            <a:endParaRPr/>
          </a:p>
          <a:p>
            <a:pPr indent="-76200" lvl="0" marL="228600" rtl="0" algn="l">
              <a:lnSpc>
                <a:spcPct val="90000"/>
              </a:lnSpc>
              <a:spcBef>
                <a:spcPts val="2800"/>
              </a:spcBef>
              <a:spcAft>
                <a:spcPts val="0"/>
              </a:spcAft>
              <a:buClr>
                <a:srgbClr val="404040"/>
              </a:buClr>
              <a:buSzPts val="2400"/>
              <a:buNone/>
            </a:pPr>
            <a:r>
              <a:t/>
            </a:r>
            <a:endParaRPr/>
          </a:p>
        </p:txBody>
      </p:sp>
      <p:sp>
        <p:nvSpPr>
          <p:cNvPr id="183" name="Google Shape;183;p1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1277650" y="365125"/>
            <a:ext cx="10057086" cy="7071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lang="en-US"/>
              <a:t>Curriculum Committee IDEAA Review: Case Study</a:t>
            </a:r>
            <a:endParaRPr/>
          </a:p>
        </p:txBody>
      </p:sp>
      <p:sp>
        <p:nvSpPr>
          <p:cNvPr id="189" name="Google Shape;189;p13"/>
          <p:cNvSpPr txBox="1"/>
          <p:nvPr>
            <p:ph idx="1" type="body"/>
          </p:nvPr>
        </p:nvSpPr>
        <p:spPr>
          <a:xfrm>
            <a:off x="1277650" y="1290321"/>
            <a:ext cx="10080486" cy="4927599"/>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404040"/>
              </a:buClr>
              <a:buSzPts val="2000"/>
              <a:buNone/>
            </a:pPr>
            <a:r>
              <a:rPr lang="en-US" sz="2000"/>
              <a:t>Woodland Community College curriculum committee has been piloting incorporating IDEAA into curriculum review since Fall 2021 – no formal policy yet; waiting for title 5 revisions</a:t>
            </a:r>
            <a:endParaRPr sz="2000"/>
          </a:p>
          <a:p>
            <a:pPr indent="-228600" lvl="0" marL="228600" rtl="0" algn="l">
              <a:lnSpc>
                <a:spcPct val="100000"/>
              </a:lnSpc>
              <a:spcBef>
                <a:spcPts val="1000"/>
              </a:spcBef>
              <a:spcAft>
                <a:spcPts val="0"/>
              </a:spcAft>
              <a:buClr>
                <a:srgbClr val="404040"/>
              </a:buClr>
              <a:buSzPts val="2000"/>
              <a:buChar char="•"/>
            </a:pPr>
            <a:r>
              <a:rPr lang="en-US" sz="2000"/>
              <a:t>Started with professional development for committee and discipline faculty on incorporating IDEAA throughout the COR (See "Moving the Needle" link in Resources slide)</a:t>
            </a:r>
            <a:endParaRPr/>
          </a:p>
          <a:p>
            <a:pPr indent="-228600" lvl="0" marL="228600" rtl="0" algn="l">
              <a:lnSpc>
                <a:spcPct val="100000"/>
              </a:lnSpc>
              <a:spcBef>
                <a:spcPts val="1000"/>
              </a:spcBef>
              <a:spcAft>
                <a:spcPts val="0"/>
              </a:spcAft>
              <a:buClr>
                <a:srgbClr val="404040"/>
              </a:buClr>
              <a:buSzPts val="2000"/>
              <a:buChar char="•"/>
            </a:pPr>
            <a:r>
              <a:rPr lang="en-US" sz="2000"/>
              <a:t>Committee began to look for tangible evidence of IDEAA in course descriptions, content, objectives, outcomes, assignments, and materials</a:t>
            </a:r>
            <a:endParaRPr/>
          </a:p>
          <a:p>
            <a:pPr indent="-228600" lvl="0" marL="228600" rtl="0" algn="l">
              <a:lnSpc>
                <a:spcPct val="100000"/>
              </a:lnSpc>
              <a:spcBef>
                <a:spcPts val="1000"/>
              </a:spcBef>
              <a:spcAft>
                <a:spcPts val="0"/>
              </a:spcAft>
              <a:buClr>
                <a:srgbClr val="404040"/>
              </a:buClr>
              <a:buSzPts val="2000"/>
              <a:buChar char="•"/>
            </a:pPr>
            <a:r>
              <a:rPr lang="en-US" sz="2000"/>
              <a:t>Sent back course proposals to faculty originators with requests to include IDEAA in different elements of the COR, depending on course</a:t>
            </a:r>
            <a:endParaRPr sz="2000"/>
          </a:p>
          <a:p>
            <a:pPr indent="-228600" lvl="1" marL="685800" rtl="0" algn="l">
              <a:lnSpc>
                <a:spcPct val="100000"/>
              </a:lnSpc>
              <a:spcBef>
                <a:spcPts val="500"/>
              </a:spcBef>
              <a:spcAft>
                <a:spcPts val="0"/>
              </a:spcAft>
              <a:buClr>
                <a:srgbClr val="404040"/>
              </a:buClr>
              <a:buSzPts val="2000"/>
              <a:buChar char="•"/>
            </a:pPr>
            <a:r>
              <a:rPr lang="en-US" sz="2000"/>
              <a:t>AJ class already had explicit DEIA elements in content; asked faculty to consider adding objectives, outcomes, and student-centered description to highlight that focus</a:t>
            </a:r>
            <a:endParaRPr sz="2000"/>
          </a:p>
          <a:p>
            <a:pPr indent="-228600" lvl="1" marL="685800" rtl="0" algn="l">
              <a:lnSpc>
                <a:spcPct val="100000"/>
              </a:lnSpc>
              <a:spcBef>
                <a:spcPts val="500"/>
              </a:spcBef>
              <a:spcAft>
                <a:spcPts val="0"/>
              </a:spcAft>
              <a:buClr>
                <a:srgbClr val="404040"/>
              </a:buClr>
              <a:buSzPts val="2000"/>
              <a:buChar char="•"/>
            </a:pPr>
            <a:r>
              <a:rPr lang="en-US" sz="2000"/>
              <a:t>ECE courses had objective to "promote diversity in the classroom"– asked faculty to expand on this in content, assignments, and methods of evaluation</a:t>
            </a:r>
            <a:endParaRPr sz="2000"/>
          </a:p>
          <a:p>
            <a:pPr indent="-228600" lvl="1" marL="685800" rtl="0" algn="l">
              <a:lnSpc>
                <a:spcPct val="100000"/>
              </a:lnSpc>
              <a:spcBef>
                <a:spcPts val="500"/>
              </a:spcBef>
              <a:spcAft>
                <a:spcPts val="0"/>
              </a:spcAft>
              <a:buClr>
                <a:srgbClr val="404040"/>
              </a:buClr>
              <a:buSzPts val="2000"/>
              <a:buChar char="•"/>
            </a:pPr>
            <a:r>
              <a:rPr lang="en-US" sz="2000"/>
              <a:t>Health course revised to have more student-friendly description (jargon-free), added explicit content on intersectionality of race, ethnicity, gender, and age</a:t>
            </a:r>
            <a:endParaRPr/>
          </a:p>
          <a:p>
            <a:pPr indent="-101600" lvl="1" marL="685800" rtl="0" algn="l">
              <a:lnSpc>
                <a:spcPct val="100000"/>
              </a:lnSpc>
              <a:spcBef>
                <a:spcPts val="500"/>
              </a:spcBef>
              <a:spcAft>
                <a:spcPts val="0"/>
              </a:spcAft>
              <a:buClr>
                <a:srgbClr val="404040"/>
              </a:buClr>
              <a:buSzPts val="2000"/>
              <a:buNone/>
            </a:pPr>
            <a:r>
              <a:t/>
            </a:r>
            <a:endParaRPr sz="2000"/>
          </a:p>
          <a:p>
            <a:pPr indent="-101600" lvl="1" marL="685800" rtl="0" algn="l">
              <a:lnSpc>
                <a:spcPct val="100000"/>
              </a:lnSpc>
              <a:spcBef>
                <a:spcPts val="500"/>
              </a:spcBef>
              <a:spcAft>
                <a:spcPts val="0"/>
              </a:spcAft>
              <a:buClr>
                <a:srgbClr val="404040"/>
              </a:buClr>
              <a:buSzPts val="2000"/>
              <a:buNone/>
            </a:pPr>
            <a:r>
              <a:t/>
            </a:r>
            <a:endParaRPr sz="2000"/>
          </a:p>
        </p:txBody>
      </p:sp>
      <p:sp>
        <p:nvSpPr>
          <p:cNvPr id="190" name="Google Shape;190;p1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type="title"/>
          </p:nvPr>
        </p:nvSpPr>
        <p:spPr>
          <a:xfrm>
            <a:off x="1277650" y="365125"/>
            <a:ext cx="10057086" cy="6739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Results of WCC Pilot</a:t>
            </a:r>
            <a:endParaRPr/>
          </a:p>
        </p:txBody>
      </p:sp>
      <p:sp>
        <p:nvSpPr>
          <p:cNvPr id="196" name="Google Shape;196;p14"/>
          <p:cNvSpPr txBox="1"/>
          <p:nvPr>
            <p:ph idx="1" type="body"/>
          </p:nvPr>
        </p:nvSpPr>
        <p:spPr>
          <a:xfrm>
            <a:off x="1277650" y="1190929"/>
            <a:ext cx="10080486" cy="502699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404040"/>
              </a:buClr>
              <a:buSzPts val="2000"/>
              <a:buNone/>
            </a:pPr>
            <a:r>
              <a:rPr lang="en-US" sz="2000"/>
              <a:t>Art History courses revised to diversify representation and decolonize language:</a:t>
            </a:r>
            <a:endParaRPr/>
          </a:p>
          <a:p>
            <a:pPr indent="-228600" lvl="0" marL="228600" rtl="0" algn="l">
              <a:lnSpc>
                <a:spcPct val="100000"/>
              </a:lnSpc>
              <a:spcBef>
                <a:spcPts val="1000"/>
              </a:spcBef>
              <a:spcAft>
                <a:spcPts val="0"/>
              </a:spcAft>
              <a:buClr>
                <a:srgbClr val="404040"/>
              </a:buClr>
              <a:buSzPts val="2000"/>
              <a:buChar char="•"/>
            </a:pPr>
            <a:r>
              <a:rPr lang="en-US" sz="2000"/>
              <a:t>Removing heavy focus on European art in Global Art History class; adding additional art forms from Africa, Oceania, Asia, Mesoamerica to balance representation</a:t>
            </a:r>
            <a:endParaRPr/>
          </a:p>
          <a:p>
            <a:pPr indent="-228600" lvl="0" marL="228600" rtl="0" algn="l">
              <a:lnSpc>
                <a:spcPct val="90000"/>
              </a:lnSpc>
              <a:spcBef>
                <a:spcPts val="1000"/>
              </a:spcBef>
              <a:spcAft>
                <a:spcPts val="0"/>
              </a:spcAft>
              <a:buClr>
                <a:srgbClr val="404040"/>
              </a:buClr>
              <a:buSzPts val="2000"/>
              <a:buChar char="•"/>
            </a:pPr>
            <a:r>
              <a:rPr lang="en-US" sz="2000"/>
              <a:t>Adding more diversity to Contemporary Art: Black, Chicana/o/x, and Feminist art movements, Mexican muralists</a:t>
            </a:r>
            <a:endParaRPr/>
          </a:p>
          <a:p>
            <a:pPr indent="-228600" lvl="0" marL="228600" rtl="0" algn="l">
              <a:lnSpc>
                <a:spcPct val="90000"/>
              </a:lnSpc>
              <a:spcBef>
                <a:spcPts val="1000"/>
              </a:spcBef>
              <a:spcAft>
                <a:spcPts val="0"/>
              </a:spcAft>
              <a:buClr>
                <a:srgbClr val="404040"/>
              </a:buClr>
              <a:buSzPts val="2000"/>
              <a:buChar char="•"/>
            </a:pPr>
            <a:r>
              <a:rPr lang="en-US" sz="2000"/>
              <a:t>Decolonized language in course description:</a:t>
            </a:r>
            <a:endParaRPr/>
          </a:p>
          <a:p>
            <a:pPr indent="-228600" lvl="1" marL="685800" rtl="0" algn="l">
              <a:lnSpc>
                <a:spcPct val="90000"/>
              </a:lnSpc>
              <a:spcBef>
                <a:spcPts val="500"/>
              </a:spcBef>
              <a:spcAft>
                <a:spcPts val="0"/>
              </a:spcAft>
              <a:buClr>
                <a:srgbClr val="404040"/>
              </a:buClr>
              <a:buSzPts val="1800"/>
              <a:buChar char="•"/>
            </a:pPr>
            <a:r>
              <a:rPr lang="en-US" sz="1800"/>
              <a:t>BEFORE: Survey of Art history, painting, sculpture, and architecture; Art from the Paleolithic period through the Early Christian World, including pre-literate art and Pre-Columbian art.</a:t>
            </a:r>
            <a:endParaRPr sz="1800"/>
          </a:p>
          <a:p>
            <a:pPr indent="-228600" lvl="1" marL="685800" rtl="0" algn="l">
              <a:lnSpc>
                <a:spcPct val="90000"/>
              </a:lnSpc>
              <a:spcBef>
                <a:spcPts val="500"/>
              </a:spcBef>
              <a:spcAft>
                <a:spcPts val="0"/>
              </a:spcAft>
              <a:buClr>
                <a:srgbClr val="404040"/>
              </a:buClr>
              <a:buSzPts val="1800"/>
              <a:buChar char="•"/>
            </a:pPr>
            <a:r>
              <a:rPr lang="en-US" sz="1800"/>
              <a:t>AFTER: Survey of global art history, painting, sculpture, and architecture. This course will cover a geographically diverse range of art from around the world, starting with  prehistoric art through the first millennium.</a:t>
            </a:r>
            <a:endParaRPr/>
          </a:p>
          <a:p>
            <a:pPr indent="0" lvl="0" marL="0" rtl="0" algn="l">
              <a:lnSpc>
                <a:spcPct val="100000"/>
              </a:lnSpc>
              <a:spcBef>
                <a:spcPts val="1000"/>
              </a:spcBef>
              <a:spcAft>
                <a:spcPts val="0"/>
              </a:spcAft>
              <a:buClr>
                <a:srgbClr val="404040"/>
              </a:buClr>
              <a:buSzPts val="2000"/>
              <a:buNone/>
            </a:pPr>
            <a:r>
              <a:rPr lang="en-US" sz="2000"/>
              <a:t>English department planning major revisions to degree:</a:t>
            </a:r>
            <a:endParaRPr/>
          </a:p>
          <a:p>
            <a:pPr indent="-228600" lvl="0" marL="228600" rtl="0" algn="l">
              <a:lnSpc>
                <a:spcPct val="100000"/>
              </a:lnSpc>
              <a:spcBef>
                <a:spcPts val="1000"/>
              </a:spcBef>
              <a:spcAft>
                <a:spcPts val="0"/>
              </a:spcAft>
              <a:buClr>
                <a:srgbClr val="404040"/>
              </a:buClr>
              <a:buSzPts val="2000"/>
              <a:buChar char="•"/>
            </a:pPr>
            <a:r>
              <a:rPr lang="en-US" sz="2000"/>
              <a:t>Adding World Lit sequence</a:t>
            </a:r>
            <a:endParaRPr/>
          </a:p>
          <a:p>
            <a:pPr indent="-228600" lvl="0" marL="228600" rtl="0" algn="l">
              <a:lnSpc>
                <a:spcPct val="100000"/>
              </a:lnSpc>
              <a:spcBef>
                <a:spcPts val="1000"/>
              </a:spcBef>
              <a:spcAft>
                <a:spcPts val="0"/>
              </a:spcAft>
              <a:buClr>
                <a:srgbClr val="404040"/>
              </a:buClr>
              <a:buSzPts val="2000"/>
              <a:buChar char="•"/>
            </a:pPr>
            <a:r>
              <a:rPr lang="en-US" sz="2000"/>
              <a:t>Deactivating "segregated" courses on Women's Lit and Ethnic Voices; revising all existing comp and lit courses to explicitly include diverse authors and perspectives</a:t>
            </a:r>
            <a:endParaRPr/>
          </a:p>
          <a:p>
            <a:pPr indent="-114300" lvl="0" marL="228600" rtl="0" algn="l">
              <a:lnSpc>
                <a:spcPct val="100000"/>
              </a:lnSpc>
              <a:spcBef>
                <a:spcPts val="1000"/>
              </a:spcBef>
              <a:spcAft>
                <a:spcPts val="0"/>
              </a:spcAft>
              <a:buClr>
                <a:srgbClr val="404040"/>
              </a:buClr>
              <a:buSzPts val="1800"/>
              <a:buNone/>
            </a:pPr>
            <a:r>
              <a:t/>
            </a:r>
            <a:endParaRPr sz="1800"/>
          </a:p>
        </p:txBody>
      </p:sp>
      <p:sp>
        <p:nvSpPr>
          <p:cNvPr id="197" name="Google Shape;197;p1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1045029" y="434518"/>
            <a:ext cx="10116600" cy="131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Applying the Open Educational Resources Initiative (OERI) Tool</a:t>
            </a:r>
            <a:endParaRPr/>
          </a:p>
        </p:txBody>
      </p:sp>
      <p:sp>
        <p:nvSpPr>
          <p:cNvPr id="203" name="Google Shape;203;p15"/>
          <p:cNvSpPr txBox="1"/>
          <p:nvPr>
            <p:ph idx="1" type="body"/>
          </p:nvPr>
        </p:nvSpPr>
        <p:spPr>
          <a:xfrm>
            <a:off x="1037700" y="2542300"/>
            <a:ext cx="10116600" cy="3060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404040"/>
              </a:buClr>
              <a:buSzPts val="2800"/>
              <a:buFont typeface="Arial"/>
              <a:buNone/>
            </a:pPr>
            <a:r>
              <a:rPr lang="en-US" sz="2800"/>
              <a:t>OERI framework developed and intended to be used to:</a:t>
            </a:r>
            <a:endParaRPr sz="2800"/>
          </a:p>
          <a:p>
            <a:pPr indent="-342900" lvl="0" marL="342900" rtl="0" algn="l">
              <a:lnSpc>
                <a:spcPct val="90000"/>
              </a:lnSpc>
              <a:spcBef>
                <a:spcPts val="1000"/>
              </a:spcBef>
              <a:spcAft>
                <a:spcPts val="0"/>
              </a:spcAft>
              <a:buClr>
                <a:srgbClr val="404040"/>
              </a:buClr>
              <a:buSzPts val="2800"/>
              <a:buFont typeface="Arial"/>
              <a:buChar char="•"/>
            </a:pPr>
            <a:r>
              <a:rPr lang="en-US" sz="2800"/>
              <a:t>Review commercial texts.</a:t>
            </a:r>
            <a:endParaRPr sz="2800"/>
          </a:p>
          <a:p>
            <a:pPr indent="-342900" lvl="0" marL="342900" rtl="0" algn="l">
              <a:lnSpc>
                <a:spcPct val="90000"/>
              </a:lnSpc>
              <a:spcBef>
                <a:spcPts val="1000"/>
              </a:spcBef>
              <a:spcAft>
                <a:spcPts val="0"/>
              </a:spcAft>
              <a:buClr>
                <a:srgbClr val="404040"/>
              </a:buClr>
              <a:buSzPts val="2800"/>
              <a:buFont typeface="Arial"/>
              <a:buChar char="•"/>
            </a:pPr>
            <a:r>
              <a:rPr lang="en-US" sz="2800"/>
              <a:t>Review open educational resources (OER).</a:t>
            </a:r>
            <a:endParaRPr sz="2800"/>
          </a:p>
          <a:p>
            <a:pPr indent="0" lvl="0" marL="0" marR="0" rtl="0" algn="l">
              <a:lnSpc>
                <a:spcPct val="90000"/>
              </a:lnSpc>
              <a:spcBef>
                <a:spcPts val="1000"/>
              </a:spcBef>
              <a:spcAft>
                <a:spcPts val="0"/>
              </a:spcAft>
              <a:buClr>
                <a:srgbClr val="404040"/>
              </a:buClr>
              <a:buSzPts val="2800"/>
              <a:buFont typeface="Arial"/>
              <a:buNone/>
            </a:pPr>
            <a:r>
              <a:rPr lang="en-US" sz="2800"/>
              <a:t>Why would the OERI develop such a tool?</a:t>
            </a:r>
            <a:endParaRPr/>
          </a:p>
          <a:p>
            <a:pPr indent="-342900" lvl="0" marL="342900" rtl="0" algn="l">
              <a:lnSpc>
                <a:spcPct val="90000"/>
              </a:lnSpc>
              <a:spcBef>
                <a:spcPts val="1000"/>
              </a:spcBef>
              <a:spcAft>
                <a:spcPts val="0"/>
              </a:spcAft>
              <a:buClr>
                <a:srgbClr val="404040"/>
              </a:buClr>
              <a:buSzPts val="2800"/>
              <a:buFont typeface="Arial"/>
              <a:buChar char="•"/>
            </a:pPr>
            <a:r>
              <a:rPr lang="en-US" sz="2800"/>
              <a:t>Proactively establish an OERI standard.</a:t>
            </a:r>
            <a:endParaRPr/>
          </a:p>
          <a:p>
            <a:pPr indent="-342900" lvl="0" marL="342900" rtl="0" algn="l">
              <a:lnSpc>
                <a:spcPct val="90000"/>
              </a:lnSpc>
              <a:spcBef>
                <a:spcPts val="1000"/>
              </a:spcBef>
              <a:spcAft>
                <a:spcPts val="0"/>
              </a:spcAft>
              <a:buClr>
                <a:srgbClr val="404040"/>
              </a:buClr>
              <a:buSzPts val="2800"/>
              <a:buFont typeface="Arial"/>
              <a:buChar char="•"/>
            </a:pPr>
            <a:r>
              <a:rPr lang="en-US" sz="2800"/>
              <a:t>Leverage the power of open.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1277650" y="365125"/>
            <a:ext cx="4922537"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300">
                <a:latin typeface="Arial"/>
                <a:ea typeface="Arial"/>
                <a:cs typeface="Arial"/>
                <a:sym typeface="Arial"/>
              </a:rPr>
              <a:t>ASCCC OERI IDEA Framework</a:t>
            </a:r>
            <a:endParaRPr/>
          </a:p>
        </p:txBody>
      </p:sp>
      <p:sp>
        <p:nvSpPr>
          <p:cNvPr id="209" name="Google Shape;209;p16"/>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Clr>
                <a:srgbClr val="404040"/>
              </a:buClr>
              <a:buSzPts val="1600"/>
              <a:buChar char="•"/>
            </a:pPr>
            <a:r>
              <a:rPr lang="en-US" sz="2800"/>
              <a:t>Inclusivity, Diversity, Equity, Inclusion and Anti-Racism</a:t>
            </a:r>
            <a:endParaRPr/>
          </a:p>
          <a:p>
            <a:pPr indent="-330200" lvl="0" marL="457200" rtl="0" algn="l">
              <a:lnSpc>
                <a:spcPct val="120000"/>
              </a:lnSpc>
              <a:spcBef>
                <a:spcPts val="750"/>
              </a:spcBef>
              <a:spcAft>
                <a:spcPts val="0"/>
              </a:spcAft>
              <a:buClr>
                <a:srgbClr val="404040"/>
              </a:buClr>
              <a:buSzPts val="1600"/>
              <a:buChar char="•"/>
            </a:pPr>
            <a:r>
              <a:rPr lang="en-US" sz="2800"/>
              <a:t>Note – the OERI always emphasizes accessibility – for this reason we have not specifically referenced accessibility</a:t>
            </a:r>
            <a:endParaRPr/>
          </a:p>
        </p:txBody>
      </p:sp>
      <p:pic>
        <p:nvPicPr>
          <p:cNvPr descr="A rainbow drawn on what looks like pavement." id="210" name="Google Shape;210;p16"/>
          <p:cNvPicPr preferRelativeResize="0"/>
          <p:nvPr/>
        </p:nvPicPr>
        <p:blipFill rotWithShape="1">
          <a:blip r:embed="rId3">
            <a:alphaModFix/>
          </a:blip>
          <a:srcRect b="0" l="0" r="0" t="0"/>
          <a:stretch/>
        </p:blipFill>
        <p:spPr>
          <a:xfrm>
            <a:off x="7794196" y="1514168"/>
            <a:ext cx="3316259" cy="3944207"/>
          </a:xfrm>
          <a:prstGeom prst="rect">
            <a:avLst/>
          </a:prstGeom>
          <a:noFill/>
          <a:ln>
            <a:noFill/>
          </a:ln>
        </p:spPr>
      </p:pic>
      <p:sp>
        <p:nvSpPr>
          <p:cNvPr id="211" name="Google Shape;211;p16"/>
          <p:cNvSpPr/>
          <p:nvPr/>
        </p:nvSpPr>
        <p:spPr>
          <a:xfrm>
            <a:off x="7951509" y="5765396"/>
            <a:ext cx="241925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lt1"/>
                </a:solidFill>
                <a:latin typeface="Arial"/>
                <a:ea typeface="Arial"/>
                <a:cs typeface="Arial"/>
                <a:sym typeface="Arial"/>
              </a:rPr>
              <a:t>Photo by</a:t>
            </a:r>
            <a:r>
              <a:rPr b="0" i="0" lang="en-US" sz="1050" u="none" cap="none" strike="noStrike">
                <a:solidFill>
                  <a:srgbClr val="DCE7EC"/>
                </a:solidFill>
                <a:latin typeface="Arial"/>
                <a:ea typeface="Arial"/>
                <a:cs typeface="Arial"/>
                <a:sym typeface="Arial"/>
              </a:rPr>
              <a:t> </a:t>
            </a:r>
            <a:r>
              <a:rPr b="0" i="0" lang="en-US" sz="1050" u="sng" cap="none" strike="noStrike">
                <a:solidFill>
                  <a:srgbClr val="DCE7EC"/>
                </a:solidFill>
                <a:latin typeface="Arial"/>
                <a:ea typeface="Arial"/>
                <a:cs typeface="Arial"/>
                <a:sym typeface="Arial"/>
                <a:hlinkClick r:id="rId4">
                  <a:extLst>
                    <a:ext uri="{A12FA001-AC4F-418D-AE19-62706E023703}">
                      <ahyp:hlinkClr val="tx"/>
                    </a:ext>
                  </a:extLst>
                </a:hlinkClick>
              </a:rPr>
              <a:t>Alex Jackman</a:t>
            </a:r>
            <a:r>
              <a:rPr b="0" i="0" lang="en-US" sz="1050" u="none" cap="none" strike="noStrike">
                <a:solidFill>
                  <a:schemeClr val="lt1"/>
                </a:solidFill>
                <a:latin typeface="Arial"/>
                <a:ea typeface="Arial"/>
                <a:cs typeface="Arial"/>
                <a:sym typeface="Arial"/>
              </a:rPr>
              <a:t> on </a:t>
            </a:r>
            <a:r>
              <a:rPr b="0" i="0" lang="en-US" sz="1050" u="sng" cap="none" strike="noStrike">
                <a:solidFill>
                  <a:schemeClr val="lt1"/>
                </a:solidFill>
                <a:latin typeface="Arial"/>
                <a:ea typeface="Arial"/>
                <a:cs typeface="Arial"/>
                <a:sym typeface="Arial"/>
                <a:hlinkClick r:id="rId5">
                  <a:extLst>
                    <a:ext uri="{A12FA001-AC4F-418D-AE19-62706E023703}">
                      <ahyp:hlinkClr val="tx"/>
                    </a:ext>
                  </a:extLst>
                </a:hlinkClick>
              </a:rPr>
              <a:t>Unsplash</a:t>
            </a:r>
            <a:r>
              <a:rPr b="0" i="0" lang="en-US" sz="105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212" name="Google Shape;212;p16"/>
          <p:cNvSpPr txBox="1"/>
          <p:nvPr>
            <p:ph idx="12" type="sldNum"/>
          </p:nvPr>
        </p:nvSpPr>
        <p:spPr>
          <a:xfrm>
            <a:off x="10437813" y="6356350"/>
            <a:ext cx="915987"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Who writes our textbooks?</a:t>
            </a:r>
            <a:endParaRPr sz="3600"/>
          </a:p>
        </p:txBody>
      </p:sp>
      <p:graphicFrame>
        <p:nvGraphicFramePr>
          <p:cNvPr id="218" name="Google Shape;218;p17"/>
          <p:cNvGraphicFramePr/>
          <p:nvPr/>
        </p:nvGraphicFramePr>
        <p:xfrm>
          <a:off x="3854219" y="1843569"/>
          <a:ext cx="3000000" cy="3000000"/>
        </p:xfrm>
        <a:graphic>
          <a:graphicData uri="http://schemas.openxmlformats.org/drawingml/2006/table">
            <a:tbl>
              <a:tblPr>
                <a:noFill/>
                <a:tableStyleId>{AF3E4A6F-ADC1-4F61-849B-7C2F2F550ED5}</a:tableStyleId>
              </a:tblPr>
              <a:tblGrid>
                <a:gridCol w="2060625"/>
                <a:gridCol w="1716900"/>
                <a:gridCol w="1630950"/>
              </a:tblGrid>
              <a:tr h="631825">
                <a:tc>
                  <a:txBody>
                    <a:bodyPr/>
                    <a:lstStyle/>
                    <a:p>
                      <a:pPr indent="0" lvl="0" marL="0" marR="0" rtl="0" algn="l">
                        <a:spcBef>
                          <a:spcPts val="0"/>
                        </a:spcBef>
                        <a:spcAft>
                          <a:spcPts val="0"/>
                        </a:spcAft>
                        <a:buClr>
                          <a:schemeClr val="dk1"/>
                        </a:buClr>
                        <a:buSzPts val="1800"/>
                        <a:buFont typeface="Calibri"/>
                        <a:buNone/>
                      </a:pPr>
                      <a:r>
                        <a:rPr lang="en-US" sz="1800"/>
                        <a:t>Author Characteristic </a:t>
                      </a:r>
                      <a:endParaRPr/>
                    </a:p>
                    <a:p>
                      <a:pPr indent="0" lvl="0" marL="0" marR="0" rtl="0" algn="l">
                        <a:spcBef>
                          <a:spcPts val="0"/>
                        </a:spcBef>
                        <a:spcAft>
                          <a:spcPts val="0"/>
                        </a:spcAft>
                        <a:buClr>
                          <a:schemeClr val="dk1"/>
                        </a:buClr>
                        <a:buSzPts val="1800"/>
                        <a:buFont typeface="Calibri"/>
                        <a:buNone/>
                      </a:pPr>
                      <a:r>
                        <a:rPr lang="en-US" sz="1800"/>
                        <a:t>(*% of professoriate)</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Clr>
                          <a:schemeClr val="dk1"/>
                        </a:buClr>
                        <a:buSzPts val="1800"/>
                        <a:buFont typeface="Calibri"/>
                        <a:buNone/>
                      </a:pPr>
                      <a:r>
                        <a:rPr lang="en-US" sz="1800"/>
                        <a:t>Commercial Texts</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4C2F4"/>
                    </a:solidFill>
                  </a:tcPr>
                </a:tc>
                <a:tc>
                  <a:txBody>
                    <a:bodyPr/>
                    <a:lstStyle/>
                    <a:p>
                      <a:pPr indent="0" lvl="0" marL="0" marR="0" rtl="0" algn="l">
                        <a:spcBef>
                          <a:spcPts val="0"/>
                        </a:spcBef>
                        <a:spcAft>
                          <a:spcPts val="0"/>
                        </a:spcAft>
                        <a:buClr>
                          <a:schemeClr val="dk1"/>
                        </a:buClr>
                        <a:buSzPts val="1800"/>
                        <a:buFont typeface="Calibri"/>
                        <a:buNone/>
                      </a:pPr>
                      <a:r>
                        <a:rPr lang="en-US" sz="1800"/>
                        <a:t>OER Texts</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4C2F4"/>
                    </a:solidFill>
                  </a:tcPr>
                </a:tc>
              </a:tr>
              <a:tr h="410675">
                <a:tc>
                  <a:txBody>
                    <a:bodyPr/>
                    <a:lstStyle/>
                    <a:p>
                      <a:pPr indent="0" lvl="0" marL="0" marR="0" rtl="0" algn="l">
                        <a:spcBef>
                          <a:spcPts val="0"/>
                        </a:spcBef>
                        <a:spcAft>
                          <a:spcPts val="0"/>
                        </a:spcAft>
                        <a:buClr>
                          <a:schemeClr val="dk1"/>
                        </a:buClr>
                        <a:buSzPts val="1800"/>
                        <a:buFont typeface="Calibri"/>
                        <a:buNone/>
                      </a:pPr>
                      <a:r>
                        <a:rPr lang="en-US" sz="1800"/>
                        <a:t>Female (46)</a:t>
                      </a:r>
                      <a:endParaRPr sz="1800"/>
                    </a:p>
                  </a:txBody>
                  <a:tcPr marT="91425" marB="91425" marR="91425" marL="91425">
                    <a:lnT cap="flat" cmpd="sng" w="9525">
                      <a:solidFill>
                        <a:schemeClr val="dk1"/>
                      </a:solidFill>
                      <a:prstDash val="solid"/>
                      <a:round/>
                      <a:headEnd len="sm" w="sm" type="none"/>
                      <a:tailEnd len="sm" w="sm" type="none"/>
                    </a:lnT>
                  </a:tcPr>
                </a:tc>
                <a:tc>
                  <a:txBody>
                    <a:bodyPr/>
                    <a:lstStyle/>
                    <a:p>
                      <a:pPr indent="0" lvl="0" marL="0" marR="0" rtl="0" algn="l">
                        <a:spcBef>
                          <a:spcPts val="0"/>
                        </a:spcBef>
                        <a:spcAft>
                          <a:spcPts val="0"/>
                        </a:spcAft>
                        <a:buClr>
                          <a:schemeClr val="dk1"/>
                        </a:buClr>
                        <a:buSzPts val="1800"/>
                        <a:buFont typeface="Calibri"/>
                        <a:buNone/>
                      </a:pPr>
                      <a:r>
                        <a:rPr lang="en-US" sz="1800"/>
                        <a:t>33.9%</a:t>
                      </a:r>
                      <a:endParaRPr sz="1800"/>
                    </a:p>
                  </a:txBody>
                  <a:tcPr marT="91425" marB="91425" marR="91425" marL="91425">
                    <a:lnT cap="flat" cmpd="sng" w="9525">
                      <a:solidFill>
                        <a:schemeClr val="dk1"/>
                      </a:solidFill>
                      <a:prstDash val="solid"/>
                      <a:round/>
                      <a:headEnd len="sm" w="sm" type="none"/>
                      <a:tailEnd len="sm" w="sm" type="none"/>
                    </a:lnT>
                  </a:tcPr>
                </a:tc>
                <a:tc>
                  <a:txBody>
                    <a:bodyPr/>
                    <a:lstStyle/>
                    <a:p>
                      <a:pPr indent="0" lvl="0" marL="0" marR="0" rtl="0" algn="l">
                        <a:spcBef>
                          <a:spcPts val="0"/>
                        </a:spcBef>
                        <a:spcAft>
                          <a:spcPts val="0"/>
                        </a:spcAft>
                        <a:buClr>
                          <a:schemeClr val="dk1"/>
                        </a:buClr>
                        <a:buSzPts val="1800"/>
                        <a:buFont typeface="Calibri"/>
                        <a:buNone/>
                      </a:pPr>
                      <a:r>
                        <a:rPr lang="en-US" sz="1800"/>
                        <a:t>49.6%</a:t>
                      </a:r>
                      <a:endParaRPr sz="1800"/>
                    </a:p>
                  </a:txBody>
                  <a:tcPr marT="91425" marB="91425" marR="91425" marL="91425">
                    <a:lnT cap="flat" cmpd="sng" w="9525">
                      <a:solidFill>
                        <a:schemeClr val="dk1"/>
                      </a:solidFill>
                      <a:prstDash val="solid"/>
                      <a:round/>
                      <a:headEnd len="sm" w="sm" type="none"/>
                      <a:tailEnd len="sm" w="sm" type="none"/>
                    </a:lnT>
                  </a:tcPr>
                </a:tc>
              </a:tr>
              <a:tr h="410675">
                <a:tc>
                  <a:txBody>
                    <a:bodyPr/>
                    <a:lstStyle/>
                    <a:p>
                      <a:pPr indent="0" lvl="0" marL="0" marR="0" rtl="0" algn="l">
                        <a:spcBef>
                          <a:spcPts val="0"/>
                        </a:spcBef>
                        <a:spcAft>
                          <a:spcPts val="0"/>
                        </a:spcAft>
                        <a:buClr>
                          <a:schemeClr val="dk1"/>
                        </a:buClr>
                        <a:buSzPts val="1800"/>
                        <a:buFont typeface="Calibri"/>
                        <a:buNone/>
                      </a:pPr>
                      <a:r>
                        <a:rPr lang="en-US" sz="1800"/>
                        <a:t>White (75)</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96.1%</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89.6%</a:t>
                      </a:r>
                      <a:endParaRPr sz="1800"/>
                    </a:p>
                  </a:txBody>
                  <a:tcPr marT="91425" marB="91425" marR="91425" marL="91425"/>
                </a:tc>
              </a:tr>
              <a:tr h="410675">
                <a:tc>
                  <a:txBody>
                    <a:bodyPr/>
                    <a:lstStyle/>
                    <a:p>
                      <a:pPr indent="0" lvl="0" marL="0" marR="0" rtl="0" algn="l">
                        <a:spcBef>
                          <a:spcPts val="0"/>
                        </a:spcBef>
                        <a:spcAft>
                          <a:spcPts val="0"/>
                        </a:spcAft>
                        <a:buClr>
                          <a:schemeClr val="dk1"/>
                        </a:buClr>
                        <a:buSzPts val="1800"/>
                        <a:buFont typeface="Calibri"/>
                        <a:buNone/>
                      </a:pPr>
                      <a:r>
                        <a:rPr lang="en-US" sz="1800"/>
                        <a:t>Black (6)</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0%</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2.9%</a:t>
                      </a:r>
                      <a:endParaRPr sz="1800"/>
                    </a:p>
                  </a:txBody>
                  <a:tcPr marT="91425" marB="91425" marR="91425" marL="91425"/>
                </a:tc>
              </a:tr>
              <a:tr h="410675">
                <a:tc>
                  <a:txBody>
                    <a:bodyPr/>
                    <a:lstStyle/>
                    <a:p>
                      <a:pPr indent="0" lvl="0" marL="0" marR="0" rtl="0" algn="l">
                        <a:spcBef>
                          <a:spcPts val="0"/>
                        </a:spcBef>
                        <a:spcAft>
                          <a:spcPts val="0"/>
                        </a:spcAft>
                        <a:buClr>
                          <a:schemeClr val="dk1"/>
                        </a:buClr>
                        <a:buSzPts val="1800"/>
                        <a:buFont typeface="Calibri"/>
                        <a:buNone/>
                      </a:pPr>
                      <a:r>
                        <a:rPr lang="en-US" sz="1800"/>
                        <a:t>Asian (12)</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2.2%</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5.8%</a:t>
                      </a:r>
                      <a:endParaRPr sz="1800"/>
                    </a:p>
                  </a:txBody>
                  <a:tcPr marT="91425" marB="91425" marR="91425" marL="91425"/>
                </a:tc>
              </a:tr>
              <a:tr h="410675">
                <a:tc>
                  <a:txBody>
                    <a:bodyPr/>
                    <a:lstStyle/>
                    <a:p>
                      <a:pPr indent="0" lvl="0" marL="0" marR="0" rtl="0" algn="l">
                        <a:spcBef>
                          <a:spcPts val="0"/>
                        </a:spcBef>
                        <a:spcAft>
                          <a:spcPts val="0"/>
                        </a:spcAft>
                        <a:buClr>
                          <a:schemeClr val="dk1"/>
                        </a:buClr>
                        <a:buSzPts val="1800"/>
                        <a:buFont typeface="Calibri"/>
                        <a:buNone/>
                      </a:pPr>
                      <a:r>
                        <a:rPr lang="en-US" sz="1800"/>
                        <a:t>Latinx (6)</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1.1%</a:t>
                      </a:r>
                      <a:endParaRPr sz="1800"/>
                    </a:p>
                  </a:txBody>
                  <a:tcPr marT="91425" marB="91425" marR="91425" marL="91425"/>
                </a:tc>
                <a:tc>
                  <a:txBody>
                    <a:bodyPr/>
                    <a:lstStyle/>
                    <a:p>
                      <a:pPr indent="0" lvl="0" marL="0" marR="0" rtl="0" algn="l">
                        <a:spcBef>
                          <a:spcPts val="0"/>
                        </a:spcBef>
                        <a:spcAft>
                          <a:spcPts val="0"/>
                        </a:spcAft>
                        <a:buClr>
                          <a:schemeClr val="dk1"/>
                        </a:buClr>
                        <a:buSzPts val="1800"/>
                        <a:buFont typeface="Calibri"/>
                        <a:buNone/>
                      </a:pPr>
                      <a:r>
                        <a:rPr lang="en-US" sz="1800"/>
                        <a:t>0.6%</a:t>
                      </a:r>
                      <a:endParaRPr sz="1800"/>
                    </a:p>
                  </a:txBody>
                  <a:tcPr marT="91425" marB="91425" marR="91425" marL="91425"/>
                </a:tc>
              </a:tr>
            </a:tbl>
          </a:graphicData>
        </a:graphic>
      </p:graphicFrame>
      <p:sp>
        <p:nvSpPr>
          <p:cNvPr id="219" name="Google Shape;219;p17"/>
          <p:cNvSpPr txBox="1"/>
          <p:nvPr>
            <p:ph idx="1" type="body"/>
          </p:nvPr>
        </p:nvSpPr>
        <p:spPr>
          <a:xfrm>
            <a:off x="3386236" y="5657532"/>
            <a:ext cx="6415347" cy="47204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0000"/>
              </a:lnSpc>
              <a:spcBef>
                <a:spcPts val="0"/>
              </a:spcBef>
              <a:spcAft>
                <a:spcPts val="0"/>
              </a:spcAft>
              <a:buClr>
                <a:schemeClr val="dk1"/>
              </a:buClr>
              <a:buSzPct val="100000"/>
              <a:buNone/>
            </a:pPr>
            <a:r>
              <a:rPr lang="en-US" sz="1558">
                <a:solidFill>
                  <a:schemeClr val="dk1"/>
                </a:solidFill>
              </a:rPr>
              <a:t>Source: Thiede, </a:t>
            </a:r>
            <a:r>
              <a:rPr i="1" lang="en-US" sz="1558">
                <a:solidFill>
                  <a:schemeClr val="dk1"/>
                </a:solidFill>
              </a:rPr>
              <a:t>Who Writes Traditional Textbooks? Who Writes OERs? An examination. </a:t>
            </a:r>
            <a:r>
              <a:rPr lang="en-US" sz="1558">
                <a:solidFill>
                  <a:schemeClr val="dk1"/>
                </a:solidFill>
              </a:rPr>
              <a:t>2021</a:t>
            </a:r>
            <a:br>
              <a:rPr lang="en-US" sz="1558">
                <a:solidFill>
                  <a:schemeClr val="dk1"/>
                </a:solidFill>
              </a:rPr>
            </a:br>
            <a:r>
              <a:rPr lang="en-US" sz="1558">
                <a:solidFill>
                  <a:schemeClr val="dk1"/>
                </a:solidFill>
              </a:rPr>
              <a:t>*The National Center for Educational Statistics, 2020 </a:t>
            </a:r>
            <a:endParaRPr sz="1558">
              <a:solidFill>
                <a:schemeClr val="dk1"/>
              </a:solidFill>
            </a:endParaRPr>
          </a:p>
        </p:txBody>
      </p:sp>
      <p:sp>
        <p:nvSpPr>
          <p:cNvPr id="220" name="Google Shape;220;p1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1277650" y="365126"/>
            <a:ext cx="4922537" cy="9523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200"/>
              <a:t>College Chemistry Textbooks In Gender Representation*</a:t>
            </a:r>
            <a:endParaRPr sz="3200"/>
          </a:p>
        </p:txBody>
      </p:sp>
      <p:sp>
        <p:nvSpPr>
          <p:cNvPr id="226" name="Google Shape;226;p18"/>
          <p:cNvSpPr txBox="1"/>
          <p:nvPr>
            <p:ph idx="1" type="body"/>
          </p:nvPr>
        </p:nvSpPr>
        <p:spPr>
          <a:xfrm>
            <a:off x="1277650" y="1750142"/>
            <a:ext cx="4922537" cy="4439522"/>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00000"/>
              </a:lnSpc>
              <a:spcBef>
                <a:spcPts val="0"/>
              </a:spcBef>
              <a:spcAft>
                <a:spcPts val="0"/>
              </a:spcAft>
              <a:buClr>
                <a:srgbClr val="2A1131"/>
              </a:buClr>
              <a:buSzPts val="2000"/>
              <a:buChar char="•"/>
            </a:pPr>
            <a:r>
              <a:rPr lang="en-US" sz="2000">
                <a:solidFill>
                  <a:srgbClr val="2A1131"/>
                </a:solidFill>
              </a:rPr>
              <a:t>45% of bachelor’s degrees in chemistry in the US are earned by students of color and 50% are earned by women.</a:t>
            </a:r>
            <a:endParaRPr/>
          </a:p>
          <a:p>
            <a:pPr indent="-228600" lvl="0" marL="228600" rtl="0" algn="l">
              <a:lnSpc>
                <a:spcPct val="100000"/>
              </a:lnSpc>
              <a:spcBef>
                <a:spcPts val="600"/>
              </a:spcBef>
              <a:spcAft>
                <a:spcPts val="0"/>
              </a:spcAft>
              <a:buClr>
                <a:srgbClr val="2A1131"/>
              </a:buClr>
              <a:buSzPts val="2000"/>
              <a:buChar char="•"/>
            </a:pPr>
            <a:r>
              <a:rPr lang="en-US" sz="2000">
                <a:solidFill>
                  <a:srgbClr val="2A1131"/>
                </a:solidFill>
              </a:rPr>
              <a:t>Images of men appear 2x more than women.</a:t>
            </a:r>
            <a:endParaRPr/>
          </a:p>
          <a:p>
            <a:pPr indent="-228600" lvl="0" marL="228600" rtl="0" algn="l">
              <a:lnSpc>
                <a:spcPct val="100000"/>
              </a:lnSpc>
              <a:spcBef>
                <a:spcPts val="600"/>
              </a:spcBef>
              <a:spcAft>
                <a:spcPts val="0"/>
              </a:spcAft>
              <a:buClr>
                <a:srgbClr val="2A1131"/>
              </a:buClr>
              <a:buSzPts val="2000"/>
              <a:buChar char="•"/>
            </a:pPr>
            <a:r>
              <a:rPr lang="en-US" sz="2000">
                <a:solidFill>
                  <a:srgbClr val="2A1131"/>
                </a:solidFill>
              </a:rPr>
              <a:t>A man’s name appears every 4 pages; a woman’s 250 pages.</a:t>
            </a:r>
            <a:endParaRPr/>
          </a:p>
          <a:p>
            <a:pPr indent="-228600" lvl="0" marL="228600" rtl="0" algn="l">
              <a:lnSpc>
                <a:spcPct val="100000"/>
              </a:lnSpc>
              <a:spcBef>
                <a:spcPts val="600"/>
              </a:spcBef>
              <a:spcAft>
                <a:spcPts val="0"/>
              </a:spcAft>
              <a:buClr>
                <a:srgbClr val="2A1131"/>
              </a:buClr>
              <a:buSzPts val="2000"/>
              <a:buChar char="•"/>
            </a:pPr>
            <a:r>
              <a:rPr lang="en-US" sz="2000">
                <a:solidFill>
                  <a:srgbClr val="2A1131"/>
                </a:solidFill>
              </a:rPr>
              <a:t>First person of color in an image? 300 pages in.</a:t>
            </a:r>
            <a:endParaRPr sz="1400">
              <a:solidFill>
                <a:srgbClr val="2A1131"/>
              </a:solidFill>
              <a:latin typeface="Calibri"/>
              <a:ea typeface="Calibri"/>
              <a:cs typeface="Calibri"/>
              <a:sym typeface="Calibri"/>
            </a:endParaRPr>
          </a:p>
          <a:p>
            <a:pPr indent="0" lvl="0" marL="344488" rtl="0" algn="l">
              <a:lnSpc>
                <a:spcPct val="115000"/>
              </a:lnSpc>
              <a:spcBef>
                <a:spcPts val="600"/>
              </a:spcBef>
              <a:spcAft>
                <a:spcPts val="0"/>
              </a:spcAft>
              <a:buClr>
                <a:srgbClr val="404040"/>
              </a:buClr>
              <a:buSzPts val="1600"/>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800"/>
              <a:buNone/>
            </a:pPr>
            <a:r>
              <a:rPr lang="en-US" sz="1800">
                <a:solidFill>
                  <a:schemeClr val="dk1"/>
                </a:solidFill>
                <a:latin typeface="Calibri"/>
                <a:ea typeface="Calibri"/>
                <a:cs typeface="Calibri"/>
                <a:sym typeface="Calibri"/>
              </a:rPr>
              <a:t>*The authors acknowledge their own limited view of gender. </a:t>
            </a:r>
            <a:endParaRPr sz="3600">
              <a:solidFill>
                <a:schemeClr val="dk1"/>
              </a:solidFill>
            </a:endParaRPr>
          </a:p>
          <a:p>
            <a:pPr indent="-76200" lvl="0" marL="228600" rtl="0" algn="l">
              <a:lnSpc>
                <a:spcPct val="90000"/>
              </a:lnSpc>
              <a:spcBef>
                <a:spcPts val="1000"/>
              </a:spcBef>
              <a:spcAft>
                <a:spcPts val="0"/>
              </a:spcAft>
              <a:buClr>
                <a:srgbClr val="404040"/>
              </a:buClr>
              <a:buSzPts val="2400"/>
              <a:buNone/>
            </a:pPr>
            <a:r>
              <a:t/>
            </a:r>
            <a:endParaRPr>
              <a:solidFill>
                <a:schemeClr val="dk1"/>
              </a:solidFill>
            </a:endParaRPr>
          </a:p>
        </p:txBody>
      </p:sp>
      <p:pic>
        <p:nvPicPr>
          <p:cNvPr descr="The cover of the OpenStax text, Chemistry 2E." id="227" name="Google Shape;227;p18"/>
          <p:cNvPicPr preferRelativeResize="0"/>
          <p:nvPr/>
        </p:nvPicPr>
        <p:blipFill rotWithShape="1">
          <a:blip r:embed="rId3">
            <a:alphaModFix/>
          </a:blip>
          <a:srcRect b="0" l="0" r="0" t="0"/>
          <a:stretch/>
        </p:blipFill>
        <p:spPr>
          <a:xfrm>
            <a:off x="7826477" y="1524001"/>
            <a:ext cx="3321947" cy="3620092"/>
          </a:xfrm>
          <a:prstGeom prst="rect">
            <a:avLst/>
          </a:prstGeom>
          <a:noFill/>
          <a:ln>
            <a:noFill/>
          </a:ln>
        </p:spPr>
      </p:pic>
      <p:sp>
        <p:nvSpPr>
          <p:cNvPr id="228" name="Google Shape;228;p18"/>
          <p:cNvSpPr txBox="1"/>
          <p:nvPr/>
        </p:nvSpPr>
        <p:spPr>
          <a:xfrm>
            <a:off x="7502013" y="5456903"/>
            <a:ext cx="385178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Becker, M. &amp; Nilsson, M. </a:t>
            </a:r>
            <a:r>
              <a:rPr b="0" i="1" lang="en-US" sz="1800" u="none" cap="none" strike="noStrike">
                <a:solidFill>
                  <a:schemeClr val="lt1"/>
                </a:solidFill>
                <a:latin typeface="Calibri"/>
                <a:ea typeface="Calibri"/>
                <a:cs typeface="Calibri"/>
                <a:sym typeface="Calibri"/>
              </a:rPr>
              <a:t>J. Chem. Educ.</a:t>
            </a:r>
            <a:r>
              <a:rPr b="0" i="0" lang="en-US" sz="1800" u="none" cap="none" strike="noStrike">
                <a:solidFill>
                  <a:schemeClr val="lt1"/>
                </a:solidFill>
                <a:latin typeface="Calibri"/>
                <a:ea typeface="Calibri"/>
                <a:cs typeface="Calibri"/>
                <a:sym typeface="Calibri"/>
              </a:rPr>
              <a:t> </a:t>
            </a:r>
            <a:r>
              <a:rPr b="1" i="0" lang="en-US" sz="1800" u="none" cap="none" strike="noStrike">
                <a:solidFill>
                  <a:schemeClr val="lt1"/>
                </a:solidFill>
                <a:latin typeface="Calibri"/>
                <a:ea typeface="Calibri"/>
                <a:cs typeface="Calibri"/>
                <a:sym typeface="Calibri"/>
              </a:rPr>
              <a:t>98</a:t>
            </a:r>
            <a:r>
              <a:rPr b="0" i="0" lang="en-US" sz="1800" u="none" cap="none" strike="noStrike">
                <a:solidFill>
                  <a:schemeClr val="lt1"/>
                </a:solidFill>
                <a:latin typeface="Calibri"/>
                <a:ea typeface="Calibri"/>
                <a:cs typeface="Calibri"/>
                <a:sym typeface="Calibri"/>
              </a:rPr>
              <a:t>, 1146–1151 (2021)</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03B7E"/>
              </a:buClr>
              <a:buSzPts val="3600"/>
              <a:buFont typeface="Calibri"/>
              <a:buNone/>
            </a:pPr>
            <a:r>
              <a:rPr lang="en-US"/>
              <a:t>IDEA Framework Guiding Principles</a:t>
            </a:r>
            <a:endParaRPr/>
          </a:p>
        </p:txBody>
      </p:sp>
      <p:sp>
        <p:nvSpPr>
          <p:cNvPr id="236" name="Google Shape;236;p19"/>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400"/>
              </a:spcBef>
              <a:spcAft>
                <a:spcPts val="0"/>
              </a:spcAft>
              <a:buClr>
                <a:srgbClr val="000000"/>
              </a:buClr>
              <a:buSzPts val="1800"/>
              <a:buChar char="●"/>
            </a:pPr>
            <a:r>
              <a:rPr lang="en-US" sz="2800">
                <a:solidFill>
                  <a:srgbClr val="000000"/>
                </a:solidFill>
              </a:rPr>
              <a:t>Design and present resources always with students in mind and contribute to a learning environment that facilitates learning and growth.      </a:t>
            </a:r>
            <a:endParaRPr sz="2800">
              <a:solidFill>
                <a:srgbClr val="000000"/>
              </a:solidFill>
            </a:endParaRPr>
          </a:p>
          <a:p>
            <a:pPr indent="-349250" lvl="0" marL="457200" rtl="0" algn="l">
              <a:lnSpc>
                <a:spcPct val="100000"/>
              </a:lnSpc>
              <a:spcBef>
                <a:spcPts val="600"/>
              </a:spcBef>
              <a:spcAft>
                <a:spcPts val="0"/>
              </a:spcAft>
              <a:buClr>
                <a:srgbClr val="000000"/>
              </a:buClr>
              <a:buSzPts val="1900"/>
              <a:buChar char="●"/>
            </a:pPr>
            <a:r>
              <a:rPr lang="en-US" sz="2800">
                <a:solidFill>
                  <a:srgbClr val="000000"/>
                </a:solidFill>
              </a:rPr>
              <a:t>Strive for meaningful inclusion of diverse populations to ensure that their perspectives and their experiences are reflected and valued.</a:t>
            </a:r>
            <a:endParaRPr sz="2800">
              <a:solidFill>
                <a:srgbClr val="000000"/>
              </a:solidFill>
            </a:endParaRPr>
          </a:p>
          <a:p>
            <a:pPr indent="-349250" lvl="0" marL="457200" rtl="0" algn="l">
              <a:lnSpc>
                <a:spcPct val="100000"/>
              </a:lnSpc>
              <a:spcBef>
                <a:spcPts val="600"/>
              </a:spcBef>
              <a:spcAft>
                <a:spcPts val="0"/>
              </a:spcAft>
              <a:buClr>
                <a:srgbClr val="000000"/>
              </a:buClr>
              <a:buSzPts val="1900"/>
              <a:buChar char="●"/>
            </a:pPr>
            <a:r>
              <a:rPr lang="en-US" sz="2800">
                <a:solidFill>
                  <a:srgbClr val="000000"/>
                </a:solidFill>
              </a:rPr>
              <a:t>Creating a classroom that supports diversity, equity, and inclusion is integral to teaching and an ongoing process. </a:t>
            </a:r>
            <a:endParaRPr sz="2800">
              <a:solidFill>
                <a:srgbClr val="000000"/>
              </a:solidFill>
            </a:endParaRPr>
          </a:p>
          <a:p>
            <a:pPr indent="0" lvl="0" marL="0" rtl="0" algn="l">
              <a:lnSpc>
                <a:spcPct val="90000"/>
              </a:lnSpc>
              <a:spcBef>
                <a:spcPts val="750"/>
              </a:spcBef>
              <a:spcAft>
                <a:spcPts val="0"/>
              </a:spcAft>
              <a:buClr>
                <a:srgbClr val="404040"/>
              </a:buClr>
              <a:buSzPts val="2800"/>
              <a:buNone/>
            </a:pPr>
            <a:r>
              <a:t/>
            </a:r>
            <a:endParaRPr sz="2800"/>
          </a:p>
        </p:txBody>
      </p:sp>
      <p:sp>
        <p:nvSpPr>
          <p:cNvPr id="237" name="Google Shape;237;p1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1045029" y="434518"/>
            <a:ext cx="10116600" cy="1312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lang="en-US"/>
              <a:t>Breakout Description</a:t>
            </a:r>
            <a:endParaRPr/>
          </a:p>
        </p:txBody>
      </p:sp>
      <p:sp>
        <p:nvSpPr>
          <p:cNvPr id="115" name="Google Shape;115;p2"/>
          <p:cNvSpPr txBox="1"/>
          <p:nvPr>
            <p:ph idx="1" type="body"/>
          </p:nvPr>
        </p:nvSpPr>
        <p:spPr>
          <a:xfrm>
            <a:off x="1045025" y="2137350"/>
            <a:ext cx="10116600" cy="3676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04040"/>
              </a:buClr>
              <a:buSzPts val="2800"/>
              <a:buNone/>
            </a:pPr>
            <a:r>
              <a:rPr lang="en-US" sz="2800"/>
              <a:t>The DEI in Curriculum Model Practices and Principles and the ASCCC OERI IDEA Framework are two DEI curricular tools that can be used to facilitate systemic changes. Join us for a discussion on how to support the use of these tools at your college. Presenters will provide promising practices to support college engagement with these resources.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1288694" y="254690"/>
            <a:ext cx="10046043" cy="1325563"/>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Clr>
                <a:srgbClr val="703B7E"/>
              </a:buClr>
              <a:buSzPts val="3600"/>
              <a:buFont typeface="Calibri"/>
              <a:buNone/>
            </a:pPr>
            <a:r>
              <a:rPr lang="en-US"/>
              <a:t>ASCCC OERI IDEA Framework</a:t>
            </a:r>
            <a:endParaRPr/>
          </a:p>
        </p:txBody>
      </p:sp>
      <p:sp>
        <p:nvSpPr>
          <p:cNvPr id="243" name="Google Shape;243;p20"/>
          <p:cNvSpPr txBox="1"/>
          <p:nvPr>
            <p:ph idx="1" type="body"/>
          </p:nvPr>
        </p:nvSpPr>
        <p:spPr>
          <a:xfrm>
            <a:off x="1277650" y="1798320"/>
            <a:ext cx="10058400" cy="4419600"/>
          </a:xfrm>
          <a:prstGeom prst="rect">
            <a:avLst/>
          </a:prstGeom>
          <a:noFill/>
          <a:ln>
            <a:noFill/>
          </a:ln>
        </p:spPr>
        <p:txBody>
          <a:bodyPr anchorCtr="0" anchor="t" bIns="34275" lIns="68550" spcFirstLastPara="1" rIns="68550" wrap="square" tIns="34275">
            <a:normAutofit/>
          </a:bodyPr>
          <a:lstStyle/>
          <a:p>
            <a:pPr indent="-342900" lvl="0" marL="347980" rtl="0" algn="l">
              <a:lnSpc>
                <a:spcPct val="100000"/>
              </a:lnSpc>
              <a:spcBef>
                <a:spcPts val="0"/>
              </a:spcBef>
              <a:spcAft>
                <a:spcPts val="0"/>
              </a:spcAft>
              <a:buClr>
                <a:srgbClr val="000000"/>
              </a:buClr>
              <a:buSzPts val="2800"/>
              <a:buChar char="•"/>
            </a:pPr>
            <a:r>
              <a:rPr lang="en-US" sz="2800">
                <a:solidFill>
                  <a:srgbClr val="000000"/>
                </a:solidFill>
              </a:rPr>
              <a:t>Intended to be a living document.</a:t>
            </a:r>
            <a:endParaRPr sz="2800"/>
          </a:p>
          <a:p>
            <a:pPr indent="-342900" lvl="0" marL="347980" rtl="0" algn="l">
              <a:lnSpc>
                <a:spcPct val="100000"/>
              </a:lnSpc>
              <a:spcBef>
                <a:spcPts val="1800"/>
              </a:spcBef>
              <a:spcAft>
                <a:spcPts val="0"/>
              </a:spcAft>
              <a:buClr>
                <a:srgbClr val="404040"/>
              </a:buClr>
              <a:buSzPts val="2800"/>
              <a:buChar char="•"/>
            </a:pPr>
            <a:r>
              <a:rPr lang="en-US" sz="2800"/>
              <a:t>Designed for use by all faculty – from those who are hesitant to those who are highly motivated.</a:t>
            </a:r>
            <a:endParaRPr/>
          </a:p>
          <a:p>
            <a:pPr indent="-342900" lvl="0" marL="347980" rtl="0" algn="l">
              <a:lnSpc>
                <a:spcPct val="100000"/>
              </a:lnSpc>
              <a:spcBef>
                <a:spcPts val="1800"/>
              </a:spcBef>
              <a:spcAft>
                <a:spcPts val="0"/>
              </a:spcAft>
              <a:buClr>
                <a:srgbClr val="404040"/>
              </a:buClr>
              <a:buSzPts val="2800"/>
              <a:buChar char="•"/>
            </a:pPr>
            <a:r>
              <a:rPr lang="en-US" sz="2800"/>
              <a:t>Currently being reviewed in collaboration with (The Institute for a Racially Just, Inclusive, and Open STEM Education).</a:t>
            </a:r>
            <a:endParaRPr/>
          </a:p>
          <a:p>
            <a:pPr indent="-342900" lvl="0" marL="347980" rtl="0" algn="l">
              <a:lnSpc>
                <a:spcPct val="100000"/>
              </a:lnSpc>
              <a:spcBef>
                <a:spcPts val="1800"/>
              </a:spcBef>
              <a:spcAft>
                <a:spcPts val="0"/>
              </a:spcAft>
              <a:buClr>
                <a:srgbClr val="404040"/>
              </a:buClr>
              <a:buSzPts val="2800"/>
              <a:buChar char="•"/>
            </a:pPr>
            <a:r>
              <a:rPr lang="en-US" sz="2800"/>
              <a:t>Your feedback - all feedback – is welcome and encouraged.</a:t>
            </a:r>
            <a:endParaRPr/>
          </a:p>
          <a:p>
            <a:pPr indent="-342900" lvl="0" marL="347980" rtl="0" algn="l">
              <a:lnSpc>
                <a:spcPct val="100000"/>
              </a:lnSpc>
              <a:spcBef>
                <a:spcPts val="1800"/>
              </a:spcBef>
              <a:spcAft>
                <a:spcPts val="1800"/>
              </a:spcAft>
              <a:buClr>
                <a:srgbClr val="404040"/>
              </a:buClr>
              <a:buSzPts val="2800"/>
              <a:buChar char="•"/>
            </a:pPr>
            <a:r>
              <a:rPr lang="en-US" sz="2800"/>
              <a:t>Access the IDEA Framework at tinyurl.com/OERI-IDEA.</a:t>
            </a:r>
            <a:endParaRPr sz="2800"/>
          </a:p>
        </p:txBody>
      </p:sp>
      <p:sp>
        <p:nvSpPr>
          <p:cNvPr id="244" name="Google Shape;244;p2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703B7E"/>
              </a:buClr>
              <a:buSzPts val="3600"/>
              <a:buFont typeface="Calibri"/>
              <a:buNone/>
            </a:pPr>
            <a:r>
              <a:rPr lang="en-US"/>
              <a:t>Questions to Consider</a:t>
            </a:r>
            <a:endParaRPr/>
          </a:p>
        </p:txBody>
      </p:sp>
      <p:sp>
        <p:nvSpPr>
          <p:cNvPr id="251" name="Google Shape;251;p21"/>
          <p:cNvSpPr txBox="1"/>
          <p:nvPr>
            <p:ph idx="1" type="body"/>
          </p:nvPr>
        </p:nvSpPr>
        <p:spPr>
          <a:xfrm>
            <a:off x="1277650" y="1798320"/>
            <a:ext cx="10711150" cy="4419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Char char="●"/>
            </a:pPr>
            <a:r>
              <a:rPr lang="en-US" sz="2800">
                <a:solidFill>
                  <a:srgbClr val="000000"/>
                </a:solidFill>
              </a:rPr>
              <a:t>Where can you include a more diverse and underrepresented voice in a </a:t>
            </a:r>
            <a:r>
              <a:rPr i="1" lang="en-US" sz="2800">
                <a:solidFill>
                  <a:srgbClr val="000000"/>
                </a:solidFill>
              </a:rPr>
              <a:t>meaningful way</a:t>
            </a:r>
            <a:r>
              <a:rPr lang="en-US" sz="2800">
                <a:solidFill>
                  <a:srgbClr val="000000"/>
                </a:solidFill>
              </a:rPr>
              <a:t>?</a:t>
            </a:r>
            <a:endParaRPr sz="2800"/>
          </a:p>
          <a:p>
            <a:pPr indent="-342900" lvl="0" marL="457200" rtl="0" algn="l">
              <a:lnSpc>
                <a:spcPct val="100000"/>
              </a:lnSpc>
              <a:spcBef>
                <a:spcPts val="3000"/>
              </a:spcBef>
              <a:spcAft>
                <a:spcPts val="0"/>
              </a:spcAft>
              <a:buClr>
                <a:srgbClr val="000000"/>
              </a:buClr>
              <a:buSzPts val="1800"/>
              <a:buChar char="●"/>
            </a:pPr>
            <a:r>
              <a:rPr lang="en-US" sz="2800">
                <a:solidFill>
                  <a:srgbClr val="000000"/>
                </a:solidFill>
              </a:rPr>
              <a:t>Who has a stake in the issues or content being discussed? Are they present?</a:t>
            </a:r>
            <a:endParaRPr sz="2800"/>
          </a:p>
          <a:p>
            <a:pPr indent="-342900" lvl="0" marL="457200" rtl="0" algn="l">
              <a:lnSpc>
                <a:spcPct val="100000"/>
              </a:lnSpc>
              <a:spcBef>
                <a:spcPts val="1800"/>
              </a:spcBef>
              <a:spcAft>
                <a:spcPts val="0"/>
              </a:spcAft>
              <a:buClr>
                <a:srgbClr val="000000"/>
              </a:buClr>
              <a:buSzPts val="1800"/>
              <a:buChar char="●"/>
            </a:pPr>
            <a:r>
              <a:rPr lang="en-US" sz="2800">
                <a:solidFill>
                  <a:srgbClr val="000000"/>
                </a:solidFill>
              </a:rPr>
              <a:t>Are there other voices that have a place in the conversation beyond the usual?</a:t>
            </a:r>
            <a:endParaRPr sz="2800"/>
          </a:p>
          <a:p>
            <a:pPr indent="-342900" lvl="0" marL="457200" rtl="0" algn="l">
              <a:lnSpc>
                <a:spcPct val="100000"/>
              </a:lnSpc>
              <a:spcBef>
                <a:spcPts val="1800"/>
              </a:spcBef>
              <a:spcAft>
                <a:spcPts val="0"/>
              </a:spcAft>
              <a:buClr>
                <a:srgbClr val="000000"/>
              </a:buClr>
              <a:buSzPts val="1800"/>
              <a:buChar char="●"/>
            </a:pPr>
            <a:r>
              <a:rPr lang="en-US" sz="2800">
                <a:solidFill>
                  <a:srgbClr val="000000"/>
                </a:solidFill>
              </a:rPr>
              <a:t>Will these new voices play a significant role in what will be assessed?</a:t>
            </a:r>
            <a:endParaRPr sz="2800"/>
          </a:p>
          <a:p>
            <a:pPr indent="-342900" lvl="0" marL="457200" rtl="0" algn="l">
              <a:lnSpc>
                <a:spcPct val="100000"/>
              </a:lnSpc>
              <a:spcBef>
                <a:spcPts val="1800"/>
              </a:spcBef>
              <a:spcAft>
                <a:spcPts val="0"/>
              </a:spcAft>
              <a:buClr>
                <a:srgbClr val="000000"/>
              </a:buClr>
              <a:buSzPts val="1800"/>
              <a:buChar char="●"/>
            </a:pPr>
            <a:r>
              <a:rPr lang="en-US" sz="2800">
                <a:solidFill>
                  <a:srgbClr val="000000"/>
                </a:solidFill>
              </a:rPr>
              <a:t>Where are the biases and how do we counteract?</a:t>
            </a:r>
            <a:endParaRPr sz="2800">
              <a:solidFill>
                <a:srgbClr val="000000"/>
              </a:solidFill>
            </a:endParaRPr>
          </a:p>
          <a:p>
            <a:pPr indent="0" lvl="0" marL="0" rtl="0" algn="l">
              <a:lnSpc>
                <a:spcPct val="90000"/>
              </a:lnSpc>
              <a:spcBef>
                <a:spcPts val="3400"/>
              </a:spcBef>
              <a:spcAft>
                <a:spcPts val="0"/>
              </a:spcAft>
              <a:buClr>
                <a:srgbClr val="404040"/>
              </a:buClr>
              <a:buSzPts val="2400"/>
              <a:buNone/>
            </a:pPr>
            <a:r>
              <a:t/>
            </a:r>
            <a:endParaRPr/>
          </a:p>
        </p:txBody>
      </p:sp>
      <p:sp>
        <p:nvSpPr>
          <p:cNvPr id="252" name="Google Shape;252;p2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1277650" y="365125"/>
            <a:ext cx="4922537"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2700">
                <a:latin typeface="Arial"/>
                <a:ea typeface="Arial"/>
                <a:cs typeface="Arial"/>
                <a:sym typeface="Arial"/>
              </a:rPr>
              <a:t>Framework Components (1-3)</a:t>
            </a:r>
            <a:endParaRPr sz="2700">
              <a:latin typeface="Arial"/>
              <a:ea typeface="Arial"/>
              <a:cs typeface="Arial"/>
              <a:sym typeface="Arial"/>
            </a:endParaRPr>
          </a:p>
        </p:txBody>
      </p:sp>
      <p:sp>
        <p:nvSpPr>
          <p:cNvPr id="258" name="Google Shape;258;p30"/>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p>
            <a:pPr indent="-342900" lvl="0" marL="438150" rtl="0" algn="l">
              <a:lnSpc>
                <a:spcPct val="120000"/>
              </a:lnSpc>
              <a:spcBef>
                <a:spcPts val="750"/>
              </a:spcBef>
              <a:spcAft>
                <a:spcPts val="0"/>
              </a:spcAft>
              <a:buClr>
                <a:srgbClr val="222222"/>
              </a:buClr>
              <a:buSzPts val="2400"/>
              <a:buFont typeface="Arial"/>
              <a:buAutoNum type="arabicPeriod"/>
            </a:pPr>
            <a:r>
              <a:rPr lang="en-US" sz="2800">
                <a:solidFill>
                  <a:srgbClr val="222222"/>
                </a:solidFill>
              </a:rPr>
              <a:t>Illustrations and Photos</a:t>
            </a:r>
            <a:endParaRPr sz="2800">
              <a:solidFill>
                <a:srgbClr val="222222"/>
              </a:solidFill>
            </a:endParaRPr>
          </a:p>
          <a:p>
            <a:pPr indent="-342900" lvl="0" marL="438150" rtl="0" algn="l">
              <a:lnSpc>
                <a:spcPct val="120000"/>
              </a:lnSpc>
              <a:spcBef>
                <a:spcPts val="750"/>
              </a:spcBef>
              <a:spcAft>
                <a:spcPts val="0"/>
              </a:spcAft>
              <a:buClr>
                <a:srgbClr val="222222"/>
              </a:buClr>
              <a:buSzPts val="2400"/>
              <a:buFont typeface="Arial"/>
              <a:buAutoNum type="arabicPeriod"/>
            </a:pPr>
            <a:r>
              <a:rPr lang="en-US" sz="2800">
                <a:solidFill>
                  <a:srgbClr val="222222"/>
                </a:solidFill>
              </a:rPr>
              <a:t>Example Names</a:t>
            </a:r>
            <a:endParaRPr sz="2800">
              <a:solidFill>
                <a:srgbClr val="222222"/>
              </a:solidFill>
            </a:endParaRPr>
          </a:p>
          <a:p>
            <a:pPr indent="-342900" lvl="0" marL="438150" rtl="0" algn="l">
              <a:lnSpc>
                <a:spcPct val="120000"/>
              </a:lnSpc>
              <a:spcBef>
                <a:spcPts val="750"/>
              </a:spcBef>
              <a:spcAft>
                <a:spcPts val="0"/>
              </a:spcAft>
              <a:buClr>
                <a:srgbClr val="222222"/>
              </a:buClr>
              <a:buSzPts val="2400"/>
              <a:buFont typeface="Arial"/>
              <a:buAutoNum type="arabicPeriod"/>
            </a:pPr>
            <a:r>
              <a:rPr lang="en-US" sz="2800">
                <a:solidFill>
                  <a:srgbClr val="222222"/>
                </a:solidFill>
              </a:rPr>
              <a:t>Gender-Inclusive Language and Use of Pronouns</a:t>
            </a:r>
            <a:endParaRPr sz="2800">
              <a:solidFill>
                <a:srgbClr val="222222"/>
              </a:solidFill>
            </a:endParaRPr>
          </a:p>
        </p:txBody>
      </p:sp>
      <p:pic>
        <p:nvPicPr>
          <p:cNvPr descr="Image of 3 black women taking a selfie; one has a cane and one is in a wheelchair." id="259" name="Google Shape;259;p30"/>
          <p:cNvPicPr preferRelativeResize="0"/>
          <p:nvPr/>
        </p:nvPicPr>
        <p:blipFill rotWithShape="1">
          <a:blip r:embed="rId3">
            <a:alphaModFix/>
          </a:blip>
          <a:srcRect b="0" l="13397" r="15300" t="0"/>
          <a:stretch/>
        </p:blipFill>
        <p:spPr>
          <a:xfrm>
            <a:off x="7027739" y="1262363"/>
            <a:ext cx="4663224" cy="3992962"/>
          </a:xfrm>
          <a:prstGeom prst="rect">
            <a:avLst/>
          </a:prstGeom>
          <a:noFill/>
          <a:ln>
            <a:noFill/>
          </a:ln>
        </p:spPr>
      </p:pic>
      <p:sp>
        <p:nvSpPr>
          <p:cNvPr id="260" name="Google Shape;260;p30"/>
          <p:cNvSpPr txBox="1"/>
          <p:nvPr/>
        </p:nvSpPr>
        <p:spPr>
          <a:xfrm>
            <a:off x="7027739" y="5498037"/>
            <a:ext cx="4663224" cy="40007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400"/>
              <a:buFont typeface="Arial"/>
              <a:buNone/>
            </a:pPr>
            <a:r>
              <a:rPr lang="en-US" sz="1400" u="sng">
                <a:solidFill>
                  <a:schemeClr val="lt1"/>
                </a:solidFill>
                <a:latin typeface="Arial"/>
                <a:ea typeface="Arial"/>
                <a:cs typeface="Arial"/>
                <a:sym typeface="Arial"/>
                <a:hlinkClick r:id="rId4">
                  <a:extLst>
                    <a:ext uri="{A12FA001-AC4F-418D-AE19-62706E023703}">
                      <ahyp:hlinkClr val="tx"/>
                    </a:ext>
                  </a:extLst>
                </a:hlinkClick>
              </a:rPr>
              <a:t>Three friends selfie </a:t>
            </a:r>
            <a:r>
              <a:rPr lang="en-US" sz="1400">
                <a:solidFill>
                  <a:schemeClr val="lt1"/>
                </a:solidFill>
                <a:latin typeface="Arial"/>
                <a:ea typeface="Arial"/>
                <a:cs typeface="Arial"/>
                <a:sym typeface="Arial"/>
              </a:rPr>
              <a:t> by Disabled and Here; </a:t>
            </a:r>
            <a:r>
              <a:rPr lang="en-US" sz="1400" u="sng">
                <a:solidFill>
                  <a:schemeClr val="lt1"/>
                </a:solidFill>
                <a:latin typeface="Arial"/>
                <a:ea typeface="Arial"/>
                <a:cs typeface="Arial"/>
                <a:sym typeface="Arial"/>
                <a:hlinkClick r:id="rId5">
                  <a:extLst>
                    <a:ext uri="{A12FA001-AC4F-418D-AE19-62706E023703}">
                      <ahyp:hlinkClr val="tx"/>
                    </a:ext>
                  </a:extLst>
                </a:hlinkClick>
              </a:rPr>
              <a:t>CC BY 4.0</a:t>
            </a:r>
            <a:endParaRPr sz="1400">
              <a:solidFill>
                <a:schemeClr val="lt1"/>
              </a:solidFill>
              <a:latin typeface="Arial"/>
              <a:ea typeface="Arial"/>
              <a:cs typeface="Arial"/>
              <a:sym typeface="Arial"/>
            </a:endParaRPr>
          </a:p>
        </p:txBody>
      </p:sp>
      <p:sp>
        <p:nvSpPr>
          <p:cNvPr id="261" name="Google Shape;261;p30"/>
          <p:cNvSpPr txBox="1"/>
          <p:nvPr>
            <p:ph idx="12" type="sldNum"/>
          </p:nvPr>
        </p:nvSpPr>
        <p:spPr>
          <a:xfrm>
            <a:off x="10437813" y="6356350"/>
            <a:ext cx="915987"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300">
                <a:latin typeface="Arial"/>
                <a:ea typeface="Arial"/>
                <a:cs typeface="Arial"/>
                <a:sym typeface="Arial"/>
              </a:rPr>
              <a:t>Framework Components</a:t>
            </a:r>
            <a:endParaRPr/>
          </a:p>
        </p:txBody>
      </p:sp>
      <p:sp>
        <p:nvSpPr>
          <p:cNvPr id="269" name="Google Shape;269;p31"/>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750"/>
              </a:spcBef>
              <a:spcAft>
                <a:spcPts val="0"/>
              </a:spcAft>
              <a:buClr>
                <a:srgbClr val="404040"/>
              </a:buClr>
              <a:buSzPts val="2200"/>
              <a:buChar char="•"/>
            </a:pPr>
            <a:r>
              <a:rPr lang="en-US" sz="2800"/>
              <a:t>Each area has two sections:</a:t>
            </a:r>
            <a:endParaRPr sz="2800"/>
          </a:p>
          <a:p>
            <a:pPr indent="-368300" lvl="1" marL="914400" rtl="0" algn="l">
              <a:lnSpc>
                <a:spcPct val="120000"/>
              </a:lnSpc>
              <a:spcBef>
                <a:spcPts val="375"/>
              </a:spcBef>
              <a:spcAft>
                <a:spcPts val="0"/>
              </a:spcAft>
              <a:buClr>
                <a:srgbClr val="404040"/>
              </a:buClr>
              <a:buSzPts val="2200"/>
              <a:buChar char="•"/>
            </a:pPr>
            <a:r>
              <a:rPr lang="en-US" sz="2800"/>
              <a:t>“Restorative Requirements” </a:t>
            </a:r>
            <a:endParaRPr sz="2800"/>
          </a:p>
          <a:p>
            <a:pPr indent="-368300" lvl="1" marL="914400" rtl="0" algn="l">
              <a:lnSpc>
                <a:spcPct val="120000"/>
              </a:lnSpc>
              <a:spcBef>
                <a:spcPts val="375"/>
              </a:spcBef>
              <a:spcAft>
                <a:spcPts val="0"/>
              </a:spcAft>
              <a:buClr>
                <a:srgbClr val="404040"/>
              </a:buClr>
              <a:buSzPts val="2200"/>
              <a:buChar char="•"/>
            </a:pPr>
            <a:r>
              <a:rPr lang="en-US" sz="2800"/>
              <a:t>“Elements for Consideration” </a:t>
            </a:r>
            <a:endParaRPr sz="2800"/>
          </a:p>
          <a:p>
            <a:pPr indent="-368300" lvl="0" marL="457200" rtl="0" algn="l">
              <a:lnSpc>
                <a:spcPct val="120000"/>
              </a:lnSpc>
              <a:spcBef>
                <a:spcPts val="750"/>
              </a:spcBef>
              <a:spcAft>
                <a:spcPts val="0"/>
              </a:spcAft>
              <a:buClr>
                <a:srgbClr val="404040"/>
              </a:buClr>
              <a:buSzPts val="2200"/>
              <a:buChar char="•"/>
            </a:pPr>
            <a:r>
              <a:rPr lang="en-US" sz="2800"/>
              <a:t>The aim is to restore and include voices that have been excluded and marginalized. For each section, the goal is to meet the “Restorative Requirements.” </a:t>
            </a:r>
            <a:endParaRPr sz="2800"/>
          </a:p>
          <a:p>
            <a:pPr indent="-368300" lvl="0" marL="457200" rtl="0" algn="l">
              <a:lnSpc>
                <a:spcPct val="120000"/>
              </a:lnSpc>
              <a:spcBef>
                <a:spcPts val="750"/>
              </a:spcBef>
              <a:spcAft>
                <a:spcPts val="0"/>
              </a:spcAft>
              <a:buClr>
                <a:srgbClr val="404040"/>
              </a:buClr>
              <a:buSzPts val="2200"/>
              <a:buChar char="•"/>
            </a:pPr>
            <a:r>
              <a:rPr lang="en-US" sz="2800"/>
              <a:t>The “Elements for Consideration” section offers areas to assess, tips, and examples that will help meet the requirements.  </a:t>
            </a:r>
            <a:endParaRPr sz="2800"/>
          </a:p>
          <a:p>
            <a:pPr indent="-228600" lvl="0" marL="457200" rtl="0" algn="l">
              <a:lnSpc>
                <a:spcPct val="120000"/>
              </a:lnSpc>
              <a:spcBef>
                <a:spcPts val="750"/>
              </a:spcBef>
              <a:spcAft>
                <a:spcPts val="0"/>
              </a:spcAft>
              <a:buClr>
                <a:srgbClr val="404040"/>
              </a:buClr>
              <a:buSzPts val="1600"/>
              <a:buNone/>
            </a:pPr>
            <a:r>
              <a:t/>
            </a:r>
            <a:endParaRPr sz="2200"/>
          </a:p>
        </p:txBody>
      </p:sp>
      <p:sp>
        <p:nvSpPr>
          <p:cNvPr id="270" name="Google Shape;270;p31"/>
          <p:cNvSpPr txBox="1"/>
          <p:nvPr>
            <p:ph idx="12" type="sldNum"/>
          </p:nvPr>
        </p:nvSpPr>
        <p:spPr>
          <a:xfrm>
            <a:off x="10437813" y="6356350"/>
            <a:ext cx="915987"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br>
              <a:rPr lang="en-US">
                <a:solidFill>
                  <a:srgbClr val="551D6B"/>
                </a:solidFill>
              </a:rPr>
            </a:br>
            <a:r>
              <a:rPr lang="en-US" sz="3300">
                <a:latin typeface="Arial"/>
                <a:ea typeface="Arial"/>
                <a:cs typeface="Arial"/>
                <a:sym typeface="Arial"/>
              </a:rPr>
              <a:t>4. Historical, Pioneering, or Current Researchers/ Studies in the Field</a:t>
            </a:r>
            <a:endParaRPr/>
          </a:p>
        </p:txBody>
      </p:sp>
      <p:sp>
        <p:nvSpPr>
          <p:cNvPr id="276" name="Google Shape;276;p3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2800"/>
              <a:buChar char="•"/>
            </a:pPr>
            <a:r>
              <a:rPr lang="en-US" sz="2800">
                <a:solidFill>
                  <a:srgbClr val="000000"/>
                </a:solidFill>
              </a:rPr>
              <a:t>Restorative Requirements - Referencing discipline contributors - e.g., researchers, scholars, academics - with backgrounds similar to those of students both validates and affirms the students as student-scholars and invites them into the academic conversation. Recognize that all people carry around biases that affect what they include and exclude. </a:t>
            </a:r>
            <a:endParaRPr sz="2800"/>
          </a:p>
          <a:p>
            <a:pPr indent="-228600" lvl="0" marL="228600" rtl="0" algn="l">
              <a:lnSpc>
                <a:spcPct val="100000"/>
              </a:lnSpc>
              <a:spcBef>
                <a:spcPts val="1800"/>
              </a:spcBef>
              <a:spcAft>
                <a:spcPts val="1800"/>
              </a:spcAft>
              <a:buClr>
                <a:srgbClr val="000000"/>
              </a:buClr>
              <a:buSzPts val="2800"/>
              <a:buChar char="•"/>
            </a:pPr>
            <a:r>
              <a:rPr lang="en-US" sz="2800">
                <a:solidFill>
                  <a:srgbClr val="000000"/>
                </a:solidFill>
              </a:rPr>
              <a:t>Counteract these biases by actively seeking out achievements and discipline contributions from all cultures and countries.</a:t>
            </a:r>
            <a:endParaRPr sz="2800">
              <a:solidFill>
                <a:srgbClr val="000000"/>
              </a:solidFill>
            </a:endParaRPr>
          </a:p>
        </p:txBody>
      </p:sp>
      <p:sp>
        <p:nvSpPr>
          <p:cNvPr id="277" name="Google Shape;277;p3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br>
              <a:rPr lang="en-US"/>
            </a:br>
            <a:br>
              <a:rPr lang="en-US"/>
            </a:br>
            <a:br>
              <a:rPr lang="en-US"/>
            </a:br>
            <a:br>
              <a:rPr lang="en-US"/>
            </a:br>
            <a:br>
              <a:rPr lang="en-US"/>
            </a:br>
            <a:br>
              <a:rPr lang="en-US"/>
            </a:br>
            <a:br>
              <a:rPr lang="en-US"/>
            </a:br>
            <a:br>
              <a:rPr lang="en-US"/>
            </a:br>
            <a:br>
              <a:rPr lang="en-US"/>
            </a:br>
            <a:r>
              <a:rPr lang="en-US"/>
              <a:t>5. References/Bibliography and Credits to Diverse Researchers/Authors</a:t>
            </a:r>
            <a:endParaRPr/>
          </a:p>
        </p:txBody>
      </p:sp>
      <p:sp>
        <p:nvSpPr>
          <p:cNvPr id="284" name="Google Shape;284;p3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Clr>
                <a:srgbClr val="000000"/>
              </a:buClr>
              <a:buSzPts val="2500"/>
              <a:buChar char="•"/>
            </a:pPr>
            <a:r>
              <a:rPr lang="en-US" sz="2800">
                <a:solidFill>
                  <a:srgbClr val="000000"/>
                </a:solidFill>
              </a:rPr>
              <a:t>Avoid the Marie Curie effect - she becomes the stand-in for women scientists. </a:t>
            </a:r>
            <a:endParaRPr sz="2800">
              <a:solidFill>
                <a:srgbClr val="000000"/>
              </a:solidFill>
            </a:endParaRPr>
          </a:p>
          <a:p>
            <a:pPr indent="0" lvl="0" marL="0" rtl="0" algn="l">
              <a:lnSpc>
                <a:spcPct val="100000"/>
              </a:lnSpc>
              <a:spcBef>
                <a:spcPts val="1800"/>
              </a:spcBef>
              <a:spcAft>
                <a:spcPts val="0"/>
              </a:spcAft>
              <a:buClr>
                <a:srgbClr val="000000"/>
              </a:buClr>
              <a:buSzPts val="2800"/>
              <a:buNone/>
            </a:pPr>
            <a:r>
              <a:rPr lang="en-US" sz="2800">
                <a:solidFill>
                  <a:srgbClr val="000000"/>
                </a:solidFill>
              </a:rPr>
              <a:t>We make choices in many areas that signal to students what we think our disciplines are </a:t>
            </a:r>
            <a:r>
              <a:rPr i="1" lang="en-US" sz="2800">
                <a:solidFill>
                  <a:srgbClr val="000000"/>
                </a:solidFill>
              </a:rPr>
              <a:t>and</a:t>
            </a:r>
            <a:r>
              <a:rPr lang="en-US" sz="2800">
                <a:solidFill>
                  <a:srgbClr val="000000"/>
                </a:solidFill>
              </a:rPr>
              <a:t> who belongs within them.</a:t>
            </a:r>
            <a:endParaRPr sz="2800"/>
          </a:p>
          <a:p>
            <a:pPr indent="-387350" lvl="0" marL="457200" rtl="0" algn="l">
              <a:lnSpc>
                <a:spcPct val="100000"/>
              </a:lnSpc>
              <a:spcBef>
                <a:spcPts val="1800"/>
              </a:spcBef>
              <a:spcAft>
                <a:spcPts val="0"/>
              </a:spcAft>
              <a:buClr>
                <a:srgbClr val="404040"/>
              </a:buClr>
              <a:buSzPts val="2500"/>
              <a:buChar char="•"/>
            </a:pPr>
            <a:r>
              <a:rPr lang="en-US" sz="2800"/>
              <a:t>Be intentional and consistent: </a:t>
            </a:r>
            <a:r>
              <a:rPr lang="en-US" sz="2800" u="sng">
                <a:solidFill>
                  <a:schemeClr val="hlink"/>
                </a:solidFill>
                <a:hlinkClick r:id="rId3"/>
              </a:rPr>
              <a:t>http://www.sciencestories.io/welcome</a:t>
            </a:r>
            <a:endParaRPr sz="2800">
              <a:solidFill>
                <a:schemeClr val="hlink"/>
              </a:solidFill>
            </a:endParaRPr>
          </a:p>
          <a:p>
            <a:pPr indent="0" lvl="0" marL="457200" rtl="0" algn="l">
              <a:lnSpc>
                <a:spcPct val="120000"/>
              </a:lnSpc>
              <a:spcBef>
                <a:spcPts val="2550"/>
              </a:spcBef>
              <a:spcAft>
                <a:spcPts val="0"/>
              </a:spcAft>
              <a:buClr>
                <a:srgbClr val="404040"/>
              </a:buClr>
              <a:buSzPts val="2000"/>
              <a:buNone/>
            </a:pPr>
            <a:r>
              <a:t/>
            </a:r>
            <a:endParaRPr sz="2000"/>
          </a:p>
        </p:txBody>
      </p:sp>
      <p:sp>
        <p:nvSpPr>
          <p:cNvPr id="285" name="Google Shape;285;p3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6. Applications, Examples, and Problem Scenarios that Relate to Diverse Audiences</a:t>
            </a:r>
            <a:endParaRPr/>
          </a:p>
        </p:txBody>
      </p:sp>
      <p:sp>
        <p:nvSpPr>
          <p:cNvPr id="292" name="Google Shape;292;p34"/>
          <p:cNvSpPr txBox="1"/>
          <p:nvPr>
            <p:ph idx="1" type="body"/>
          </p:nvPr>
        </p:nvSpPr>
        <p:spPr>
          <a:xfrm>
            <a:off x="1265293" y="1687601"/>
            <a:ext cx="10058400" cy="44196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750"/>
              </a:spcBef>
              <a:spcAft>
                <a:spcPts val="0"/>
              </a:spcAft>
              <a:buClr>
                <a:srgbClr val="404040"/>
              </a:buClr>
              <a:buSzPts val="2400"/>
              <a:buNone/>
            </a:pPr>
            <a:r>
              <a:rPr lang="en-US"/>
              <a:t>Question the assumptions that may be inherent in your examples. </a:t>
            </a:r>
            <a:endParaRPr/>
          </a:p>
        </p:txBody>
      </p:sp>
      <p:pic>
        <p:nvPicPr>
          <p:cNvPr descr="Two girls studying in a dorm room - a college experience that may be foreign to many students." id="293" name="Google Shape;293;p34"/>
          <p:cNvPicPr preferRelativeResize="0"/>
          <p:nvPr/>
        </p:nvPicPr>
        <p:blipFill rotWithShape="1">
          <a:blip r:embed="rId3">
            <a:alphaModFix/>
          </a:blip>
          <a:srcRect b="9771" l="0" r="0" t="0"/>
          <a:stretch/>
        </p:blipFill>
        <p:spPr>
          <a:xfrm>
            <a:off x="3509375" y="2508850"/>
            <a:ext cx="5842526" cy="3754150"/>
          </a:xfrm>
          <a:prstGeom prst="rect">
            <a:avLst/>
          </a:prstGeom>
          <a:noFill/>
          <a:ln>
            <a:noFill/>
          </a:ln>
        </p:spPr>
      </p:pic>
      <p:sp>
        <p:nvSpPr>
          <p:cNvPr id="294" name="Google Shape;294;p34"/>
          <p:cNvSpPr txBox="1"/>
          <p:nvPr/>
        </p:nvSpPr>
        <p:spPr>
          <a:xfrm>
            <a:off x="2212475" y="6372625"/>
            <a:ext cx="8251500" cy="3693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hlink"/>
              </a:buClr>
              <a:buSzPts val="1200"/>
              <a:buFont typeface="Arial"/>
              <a:buNone/>
            </a:pPr>
            <a:r>
              <a:rPr lang="en-US" sz="1200" u="sng">
                <a:solidFill>
                  <a:schemeClr val="hlink"/>
                </a:solidFill>
                <a:latin typeface="Arial"/>
                <a:ea typeface="Arial"/>
                <a:cs typeface="Arial"/>
                <a:sym typeface="Arial"/>
                <a:hlinkClick r:id="rId4"/>
              </a:rPr>
              <a:t>Dorm Life</a:t>
            </a:r>
            <a:r>
              <a:rPr lang="en-US" sz="1200">
                <a:solidFill>
                  <a:schemeClr val="dk1"/>
                </a:solidFill>
                <a:latin typeface="Arial"/>
                <a:ea typeface="Arial"/>
                <a:cs typeface="Arial"/>
                <a:sym typeface="Arial"/>
              </a:rPr>
              <a:t>, Wingate College, North Carolina College and University Yearbooks licensed CC </a:t>
            </a:r>
            <a:r>
              <a:rPr lang="en-US" sz="1200" u="sng">
                <a:solidFill>
                  <a:schemeClr val="hlink"/>
                </a:solidFill>
                <a:latin typeface="Arial"/>
                <a:ea typeface="Arial"/>
                <a:cs typeface="Arial"/>
                <a:sym typeface="Arial"/>
                <a:hlinkClick r:id="rId5"/>
              </a:rPr>
              <a:t>BY-NC-ND </a:t>
            </a:r>
            <a:r>
              <a:rPr lang="en-US" sz="1200">
                <a:solidFill>
                  <a:schemeClr val="dk1"/>
                </a:solidFill>
                <a:latin typeface="Arial"/>
                <a:ea typeface="Arial"/>
                <a:cs typeface="Arial"/>
                <a:sym typeface="Arial"/>
              </a:rPr>
              <a:t>2.0 via Flickr</a:t>
            </a:r>
            <a:endParaRPr sz="1200">
              <a:solidFill>
                <a:schemeClr val="dk1"/>
              </a:solidFill>
              <a:latin typeface="Arial"/>
              <a:ea typeface="Arial"/>
              <a:cs typeface="Arial"/>
              <a:sym typeface="Arial"/>
            </a:endParaRPr>
          </a:p>
        </p:txBody>
      </p:sp>
      <p:sp>
        <p:nvSpPr>
          <p:cNvPr id="295" name="Google Shape;295;p3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7. Appropriate Terminology</a:t>
            </a:r>
            <a:br>
              <a:rPr lang="en-US"/>
            </a:br>
            <a:endParaRPr/>
          </a:p>
        </p:txBody>
      </p:sp>
      <p:sp>
        <p:nvSpPr>
          <p:cNvPr id="302" name="Google Shape;302;p3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p>
            <a:pPr indent="-342900" lvl="0" marL="438150" rtl="0" algn="l">
              <a:lnSpc>
                <a:spcPct val="100000"/>
              </a:lnSpc>
              <a:spcBef>
                <a:spcPts val="0"/>
              </a:spcBef>
              <a:spcAft>
                <a:spcPts val="0"/>
              </a:spcAft>
              <a:buClr>
                <a:schemeClr val="dk2"/>
              </a:buClr>
              <a:buSzPts val="2400"/>
              <a:buChar char="•"/>
            </a:pPr>
            <a:r>
              <a:rPr lang="en-US" sz="2800"/>
              <a:t>For historical uses that must remain in place, consider adding context, such as “a widely used term at the time.” Ensure that quotations or paraphrases using outdated terms are attributed, contextualized, and limited.</a:t>
            </a:r>
            <a:endParaRPr sz="2800"/>
          </a:p>
          <a:p>
            <a:pPr indent="-381000" lvl="0" marL="457200" rtl="0" algn="l">
              <a:lnSpc>
                <a:spcPct val="115000"/>
              </a:lnSpc>
              <a:spcBef>
                <a:spcPts val="0"/>
              </a:spcBef>
              <a:spcAft>
                <a:spcPts val="0"/>
              </a:spcAft>
              <a:buClr>
                <a:schemeClr val="hlink"/>
              </a:buClr>
              <a:buSzPts val="2400"/>
              <a:buChar char="•"/>
            </a:pPr>
            <a:r>
              <a:rPr b="1" lang="en-US" sz="2800" u="sng">
                <a:solidFill>
                  <a:schemeClr val="hlink"/>
                </a:solidFill>
                <a:hlinkClick r:id="rId3"/>
              </a:rPr>
              <a:t>Guidelines for Inclusive and Conscientious Description</a:t>
            </a:r>
            <a:endParaRPr b="1" sz="2800" u="sng">
              <a:solidFill>
                <a:schemeClr val="hlink"/>
              </a:solidFill>
            </a:endParaRPr>
          </a:p>
          <a:p>
            <a:pPr indent="0" lvl="0" marL="457200" rtl="0" algn="l">
              <a:lnSpc>
                <a:spcPct val="100000"/>
              </a:lnSpc>
              <a:spcBef>
                <a:spcPts val="600"/>
              </a:spcBef>
              <a:spcAft>
                <a:spcPts val="0"/>
              </a:spcAft>
              <a:buClr>
                <a:srgbClr val="404040"/>
              </a:buClr>
              <a:buSzPts val="2400"/>
              <a:buNone/>
            </a:pPr>
            <a:r>
              <a:t/>
            </a:r>
            <a:endParaRPr sz="2400"/>
          </a:p>
        </p:txBody>
      </p:sp>
      <p:sp>
        <p:nvSpPr>
          <p:cNvPr id="303" name="Google Shape;303;p3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Consider Your Discipline</a:t>
            </a:r>
            <a:endParaRPr/>
          </a:p>
        </p:txBody>
      </p:sp>
      <p:sp>
        <p:nvSpPr>
          <p:cNvPr id="309" name="Google Shape;309;p3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404040"/>
              </a:buClr>
              <a:buSzPts val="2800"/>
              <a:buChar char="•"/>
            </a:pPr>
            <a:r>
              <a:rPr lang="en-US" sz="2800"/>
              <a:t>What is included and what is missing?</a:t>
            </a:r>
            <a:endParaRPr/>
          </a:p>
          <a:p>
            <a:pPr indent="-228600" lvl="0" marL="228600" rtl="0" algn="l">
              <a:lnSpc>
                <a:spcPct val="90000"/>
              </a:lnSpc>
              <a:spcBef>
                <a:spcPts val="1000"/>
              </a:spcBef>
              <a:spcAft>
                <a:spcPts val="0"/>
              </a:spcAft>
              <a:buClr>
                <a:srgbClr val="404040"/>
              </a:buClr>
              <a:buSzPts val="2800"/>
              <a:buChar char="•"/>
            </a:pPr>
            <a:r>
              <a:rPr lang="en-US" sz="2800"/>
              <a:t>Has bias been explored in your discipline?</a:t>
            </a:r>
            <a:endParaRPr/>
          </a:p>
          <a:p>
            <a:pPr indent="-228600" lvl="0" marL="228600" rtl="0" algn="l">
              <a:lnSpc>
                <a:spcPct val="90000"/>
              </a:lnSpc>
              <a:spcBef>
                <a:spcPts val="1000"/>
              </a:spcBef>
              <a:spcAft>
                <a:spcPts val="0"/>
              </a:spcAft>
              <a:buClr>
                <a:srgbClr val="404040"/>
              </a:buClr>
              <a:buSzPts val="2800"/>
              <a:buChar char="•"/>
            </a:pPr>
            <a:r>
              <a:rPr lang="en-US" sz="2800"/>
              <a:t>Does your text provide an overly-simplified narrative?</a:t>
            </a:r>
            <a:endParaRPr/>
          </a:p>
        </p:txBody>
      </p:sp>
      <p:sp>
        <p:nvSpPr>
          <p:cNvPr id="310" name="Google Shape;310;p3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type="title"/>
          </p:nvPr>
        </p:nvSpPr>
        <p:spPr>
          <a:xfrm>
            <a:off x="1045029" y="434518"/>
            <a:ext cx="10116600" cy="131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Concluding Thoughts</a:t>
            </a:r>
            <a:endParaRPr/>
          </a:p>
        </p:txBody>
      </p:sp>
      <p:sp>
        <p:nvSpPr>
          <p:cNvPr id="316" name="Google Shape;316;p37"/>
          <p:cNvSpPr txBox="1"/>
          <p:nvPr>
            <p:ph idx="1" type="body"/>
          </p:nvPr>
        </p:nvSpPr>
        <p:spPr>
          <a:xfrm>
            <a:off x="1045025" y="2137350"/>
            <a:ext cx="10116600" cy="3893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rgbClr val="404040"/>
              </a:buClr>
              <a:buSzPct val="100000"/>
              <a:buNone/>
            </a:pPr>
            <a:r>
              <a:rPr lang="en-US" sz="3300"/>
              <a:t>"Too often, we focus on only doing something to culturally and linguistically diverse students without changing ourselves...</a:t>
            </a:r>
            <a:endParaRPr sz="3300"/>
          </a:p>
          <a:p>
            <a:pPr indent="0" lvl="0" marL="0" rtl="0" algn="l">
              <a:lnSpc>
                <a:spcPct val="120000"/>
              </a:lnSpc>
              <a:spcBef>
                <a:spcPts val="600"/>
              </a:spcBef>
              <a:spcAft>
                <a:spcPts val="0"/>
              </a:spcAft>
              <a:buClr>
                <a:srgbClr val="404040"/>
              </a:buClr>
              <a:buSzPct val="100000"/>
              <a:buNone/>
            </a:pPr>
            <a:r>
              <a:rPr lang="en-US" sz="3300"/>
              <a:t>Remember that even as educators, we... feel anxious, fearful, confused, and overwhelmed as we step outside our comfort zone. Embrace this stage and use it as a time for inquiry and reflection because this too shall pass.”</a:t>
            </a:r>
            <a:br>
              <a:rPr lang="en-US"/>
            </a:br>
            <a:endParaRPr/>
          </a:p>
          <a:p>
            <a:pPr indent="0" lvl="0" marL="0" rtl="0" algn="l">
              <a:lnSpc>
                <a:spcPct val="120000"/>
              </a:lnSpc>
              <a:spcBef>
                <a:spcPts val="600"/>
              </a:spcBef>
              <a:spcAft>
                <a:spcPts val="0"/>
              </a:spcAft>
              <a:buClr>
                <a:srgbClr val="404040"/>
              </a:buClr>
              <a:buSzPct val="80000"/>
              <a:buNone/>
            </a:pPr>
            <a:r>
              <a:rPr lang="en-US"/>
              <a:t>― </a:t>
            </a:r>
            <a:r>
              <a:rPr b="1" lang="en-US"/>
              <a:t>Zaretta L. Hammond, </a:t>
            </a:r>
            <a:r>
              <a:rPr b="1" lang="en-US" u="sng">
                <a:solidFill>
                  <a:schemeClr val="hlink"/>
                </a:solidFill>
                <a:hlinkClick r:id="rId3"/>
              </a:rPr>
              <a:t>Culturally Responsive Teaching and The Brain: Promoting Authentic Engagement and Rigor Among Culturally and Linguistically Diverse Students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1045029" y="434518"/>
            <a:ext cx="10116600" cy="1312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Session Learning Outcomes</a:t>
            </a:r>
            <a:endParaRPr/>
          </a:p>
        </p:txBody>
      </p:sp>
      <p:sp>
        <p:nvSpPr>
          <p:cNvPr id="121" name="Google Shape;121;p3"/>
          <p:cNvSpPr txBox="1"/>
          <p:nvPr>
            <p:ph idx="1" type="body"/>
          </p:nvPr>
        </p:nvSpPr>
        <p:spPr>
          <a:xfrm>
            <a:off x="1045028" y="2137350"/>
            <a:ext cx="10116600" cy="3771000"/>
          </a:xfrm>
          <a:prstGeom prst="rect">
            <a:avLst/>
          </a:prstGeom>
          <a:noFill/>
          <a:ln>
            <a:noFill/>
          </a:ln>
        </p:spPr>
        <p:txBody>
          <a:bodyPr anchorCtr="0" anchor="t" bIns="45700" lIns="91425" spcFirstLastPara="1" rIns="91425" wrap="square" tIns="45700">
            <a:spAutoFit/>
          </a:bodyPr>
          <a:lstStyle/>
          <a:p>
            <a:pPr indent="-50800" lvl="0" marL="228600" rtl="0" algn="l">
              <a:lnSpc>
                <a:spcPct val="100000"/>
              </a:lnSpc>
              <a:spcBef>
                <a:spcPts val="0"/>
              </a:spcBef>
              <a:spcAft>
                <a:spcPts val="0"/>
              </a:spcAft>
              <a:buClr>
                <a:srgbClr val="404040"/>
              </a:buClr>
              <a:buSzPts val="2800"/>
              <a:buNone/>
            </a:pPr>
            <a:r>
              <a:rPr lang="en-US" sz="2800"/>
              <a:t>Overview of useful tools for IDEAA work in curriculum</a:t>
            </a:r>
            <a:endParaRPr sz="2800"/>
          </a:p>
          <a:p>
            <a:pPr indent="-76200" lvl="1" marL="685800" rtl="0" algn="l">
              <a:lnSpc>
                <a:spcPct val="100000"/>
              </a:lnSpc>
              <a:spcBef>
                <a:spcPts val="1800"/>
              </a:spcBef>
              <a:spcAft>
                <a:spcPts val="0"/>
              </a:spcAft>
              <a:buClr>
                <a:srgbClr val="404040"/>
              </a:buClr>
              <a:buSzPts val="2400"/>
              <a:buNone/>
            </a:pPr>
            <a:r>
              <a:rPr lang="en-US" sz="2400"/>
              <a:t>DEI in Curriculum Model Principles and Practices Chart</a:t>
            </a:r>
            <a:endParaRPr/>
          </a:p>
          <a:p>
            <a:pPr indent="-76200" lvl="1" marL="685800" rtl="0" algn="l">
              <a:lnSpc>
                <a:spcPct val="100000"/>
              </a:lnSpc>
              <a:spcBef>
                <a:spcPts val="1800"/>
              </a:spcBef>
              <a:spcAft>
                <a:spcPts val="0"/>
              </a:spcAft>
              <a:buClr>
                <a:srgbClr val="404040"/>
              </a:buClr>
              <a:buSzPts val="2400"/>
              <a:buNone/>
            </a:pPr>
            <a:r>
              <a:rPr lang="en-US" sz="2400"/>
              <a:t>OERI framework</a:t>
            </a:r>
            <a:endParaRPr/>
          </a:p>
          <a:p>
            <a:pPr indent="0" lvl="0" marL="228600" rtl="0" algn="l">
              <a:lnSpc>
                <a:spcPct val="100000"/>
              </a:lnSpc>
              <a:spcBef>
                <a:spcPts val="1800"/>
              </a:spcBef>
              <a:spcAft>
                <a:spcPts val="0"/>
              </a:spcAft>
              <a:buClr>
                <a:srgbClr val="404040"/>
              </a:buClr>
              <a:buSzPts val="2800"/>
              <a:buNone/>
            </a:pPr>
            <a:r>
              <a:rPr lang="en-US" sz="2800"/>
              <a:t>Review practical examples of how to apply these tools</a:t>
            </a:r>
            <a:endParaRPr/>
          </a:p>
          <a:p>
            <a:pPr indent="-190500" lvl="0" marL="571500" rtl="0" algn="l">
              <a:lnSpc>
                <a:spcPct val="100000"/>
              </a:lnSpc>
              <a:spcBef>
                <a:spcPts val="1800"/>
              </a:spcBef>
              <a:spcAft>
                <a:spcPts val="0"/>
              </a:spcAft>
              <a:buClr>
                <a:srgbClr val="404040"/>
              </a:buClr>
              <a:buSzPts val="2400"/>
              <a:buNone/>
            </a:pPr>
            <a:r>
              <a:rPr lang="en-US"/>
              <a:t>In the classroom</a:t>
            </a:r>
            <a:endParaRPr/>
          </a:p>
          <a:p>
            <a:pPr indent="-190500" lvl="0" marL="571500" rtl="0" algn="l">
              <a:lnSpc>
                <a:spcPct val="100000"/>
              </a:lnSpc>
              <a:spcBef>
                <a:spcPts val="1800"/>
              </a:spcBef>
              <a:spcAft>
                <a:spcPts val="0"/>
              </a:spcAft>
              <a:buClr>
                <a:srgbClr val="404040"/>
              </a:buClr>
              <a:buSzPts val="2400"/>
              <a:buNone/>
            </a:pPr>
            <a:r>
              <a:rPr lang="en-US"/>
              <a:t>At the curriculum committee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type="title"/>
          </p:nvPr>
        </p:nvSpPr>
        <p:spPr>
          <a:xfrm>
            <a:off x="838200" y="855821"/>
            <a:ext cx="10515600" cy="114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Helpful Resources </a:t>
            </a:r>
            <a:endParaRPr/>
          </a:p>
        </p:txBody>
      </p:sp>
      <p:sp>
        <p:nvSpPr>
          <p:cNvPr id="322" name="Google Shape;322;p38"/>
          <p:cNvSpPr txBox="1"/>
          <p:nvPr>
            <p:ph idx="1" type="body"/>
          </p:nvPr>
        </p:nvSpPr>
        <p:spPr>
          <a:xfrm>
            <a:off x="838200" y="2286442"/>
            <a:ext cx="10515600" cy="4060500"/>
          </a:xfrm>
          <a:prstGeom prst="rect">
            <a:avLst/>
          </a:prstGeom>
          <a:noFill/>
          <a:ln>
            <a:noFill/>
          </a:ln>
        </p:spPr>
        <p:txBody>
          <a:bodyPr anchorCtr="0" anchor="t" bIns="45700" lIns="91425" spcFirstLastPara="1" rIns="91425" wrap="square" tIns="45700">
            <a:normAutofit fontScale="77500" lnSpcReduction="20000"/>
          </a:bodyPr>
          <a:lstStyle/>
          <a:p>
            <a:pPr indent="-116840" lvl="0" marL="128270" rtl="0" algn="l">
              <a:lnSpc>
                <a:spcPct val="120000"/>
              </a:lnSpc>
              <a:spcBef>
                <a:spcPts val="0"/>
              </a:spcBef>
              <a:spcAft>
                <a:spcPts val="0"/>
              </a:spcAft>
              <a:buClr>
                <a:schemeClr val="hlink"/>
              </a:buClr>
              <a:buSzPct val="92307"/>
              <a:buFont typeface="Arial"/>
              <a:buChar char="•"/>
            </a:pPr>
            <a:r>
              <a:rPr lang="en-US" u="sng">
                <a:solidFill>
                  <a:schemeClr val="hlink"/>
                </a:solidFill>
                <a:hlinkClick r:id="rId3"/>
              </a:rPr>
              <a:t>ASCCC OERI Website </a:t>
            </a:r>
            <a:r>
              <a:rPr lang="en-US"/>
              <a:t>(asccc-oeri.org) - resources, webinars, and events</a:t>
            </a:r>
            <a:endParaRPr/>
          </a:p>
          <a:p>
            <a:pPr indent="-184467" lvl="1" marL="585470" rtl="0" algn="l">
              <a:lnSpc>
                <a:spcPct val="120000"/>
              </a:lnSpc>
              <a:spcBef>
                <a:spcPts val="750"/>
              </a:spcBef>
              <a:spcAft>
                <a:spcPts val="0"/>
              </a:spcAft>
              <a:buClr>
                <a:schemeClr val="hlink"/>
              </a:buClr>
              <a:buSzPct val="91666"/>
              <a:buFont typeface="Arial"/>
              <a:buChar char="•"/>
            </a:pPr>
            <a:r>
              <a:rPr lang="en-US" u="sng">
                <a:solidFill>
                  <a:schemeClr val="hlink"/>
                </a:solidFill>
                <a:hlinkClick r:id="rId4"/>
              </a:rPr>
              <a:t>ASCCC OER E-Mail</a:t>
            </a:r>
            <a:r>
              <a:rPr lang="en-US"/>
              <a:t> (</a:t>
            </a:r>
            <a:r>
              <a:rPr lang="en-US" u="sng">
                <a:solidFill>
                  <a:schemeClr val="hlink"/>
                </a:solidFill>
                <a:hlinkClick r:id="rId5"/>
              </a:rPr>
              <a:t>oeri@asccc.org)</a:t>
            </a:r>
            <a:endParaRPr>
              <a:solidFill>
                <a:schemeClr val="hlink"/>
              </a:solidFill>
            </a:endParaRPr>
          </a:p>
          <a:p>
            <a:pPr indent="-116840" lvl="0" marL="128270" rtl="0" algn="l">
              <a:lnSpc>
                <a:spcPct val="120000"/>
              </a:lnSpc>
              <a:spcBef>
                <a:spcPts val="750"/>
              </a:spcBef>
              <a:spcAft>
                <a:spcPts val="0"/>
              </a:spcAft>
              <a:buClr>
                <a:srgbClr val="404040"/>
              </a:buClr>
              <a:buSzPct val="92307"/>
              <a:buFont typeface="Arial"/>
              <a:buChar char="•"/>
            </a:pPr>
            <a:r>
              <a:rPr lang="en-US" u="sng">
                <a:solidFill>
                  <a:schemeClr val="hlink"/>
                </a:solidFill>
                <a:hlinkClick r:id="rId6"/>
              </a:rPr>
              <a:t>DEI in Curriculum: Model Principles and Practices</a:t>
            </a:r>
            <a:endParaRPr/>
          </a:p>
          <a:p>
            <a:pPr indent="-116840" lvl="0" marL="128270" rtl="0" algn="l">
              <a:lnSpc>
                <a:spcPct val="120000"/>
              </a:lnSpc>
              <a:spcBef>
                <a:spcPts val="750"/>
              </a:spcBef>
              <a:spcAft>
                <a:spcPts val="0"/>
              </a:spcAft>
              <a:buClr>
                <a:srgbClr val="404040"/>
              </a:buClr>
              <a:buSzPct val="92307"/>
              <a:buFont typeface="Arial"/>
              <a:buChar char="•"/>
            </a:pPr>
            <a:r>
              <a:rPr lang="en-US" u="sng">
                <a:solidFill>
                  <a:schemeClr val="hlink"/>
                </a:solidFill>
                <a:hlinkClick r:id="rId7"/>
              </a:rPr>
              <a:t>Moving the Needle: Equity, Cultural Responsiveness, and Anti-Racism in the Course Outline of Record</a:t>
            </a:r>
            <a:r>
              <a:rPr lang="en-US"/>
              <a:t> (ASCCC </a:t>
            </a:r>
            <a:r>
              <a:rPr i="1" lang="en-US"/>
              <a:t>Rostrum</a:t>
            </a:r>
            <a:r>
              <a:rPr lang="en-US"/>
              <a:t> Nov 2021)</a:t>
            </a:r>
            <a:endParaRPr/>
          </a:p>
          <a:p>
            <a:pPr indent="-274320" lvl="0" marL="285750" rtl="0" algn="l">
              <a:lnSpc>
                <a:spcPct val="120000"/>
              </a:lnSpc>
              <a:spcBef>
                <a:spcPts val="0"/>
              </a:spcBef>
              <a:spcAft>
                <a:spcPts val="0"/>
              </a:spcAft>
              <a:buClr>
                <a:srgbClr val="404040"/>
              </a:buClr>
              <a:buSzPct val="92307"/>
              <a:buFont typeface="Arial"/>
              <a:buChar char="•"/>
            </a:pPr>
            <a:r>
              <a:rPr lang="en-US"/>
              <a:t>Culturally Responsive Higher Education Curriculum Assessment Tool (Allan Hancock College) - pdf uploaded with presentation materials</a:t>
            </a:r>
            <a:endParaRPr/>
          </a:p>
          <a:p>
            <a:pPr indent="-217170" lvl="0" marL="228600" rtl="0" algn="l">
              <a:lnSpc>
                <a:spcPct val="120000"/>
              </a:lnSpc>
              <a:spcBef>
                <a:spcPts val="600"/>
              </a:spcBef>
              <a:spcAft>
                <a:spcPts val="0"/>
              </a:spcAft>
              <a:buClr>
                <a:srgbClr val="404040"/>
              </a:buClr>
              <a:buSzPct val="92307"/>
              <a:buChar char="•"/>
            </a:pPr>
            <a:r>
              <a:rPr lang="en-US"/>
              <a:t>Books: </a:t>
            </a:r>
            <a:r>
              <a:rPr lang="en-US" u="sng">
                <a:solidFill>
                  <a:schemeClr val="hlink"/>
                </a:solidFill>
                <a:hlinkClick r:id="rId8"/>
              </a:rPr>
              <a:t>Culturally Responsive Teaching and The Brain: Promoting Authentic Engagement and Rigor Among Culturally and Linguistically Diverse Students</a:t>
            </a:r>
            <a:r>
              <a:rPr lang="en-US"/>
              <a:t> (Zaretta L. Hammond)</a:t>
            </a:r>
            <a:endParaRPr/>
          </a:p>
          <a:p>
            <a:pPr indent="-217170" lvl="0" marL="228600" rtl="0" algn="l">
              <a:lnSpc>
                <a:spcPct val="120000"/>
              </a:lnSpc>
              <a:spcBef>
                <a:spcPts val="600"/>
              </a:spcBef>
              <a:spcAft>
                <a:spcPts val="0"/>
              </a:spcAft>
              <a:buClr>
                <a:srgbClr val="404040"/>
              </a:buClr>
              <a:buSzPct val="92307"/>
              <a:buChar char="•"/>
            </a:pPr>
            <a:r>
              <a:rPr lang="en-US"/>
              <a:t>Scholars: Gloria Ladson-Billings, Bettina Love</a:t>
            </a:r>
            <a:endParaRPr/>
          </a:p>
          <a:p>
            <a:pPr indent="-217170" lvl="0" marL="228600" rtl="0" algn="l">
              <a:lnSpc>
                <a:spcPct val="120000"/>
              </a:lnSpc>
              <a:spcBef>
                <a:spcPts val="600"/>
              </a:spcBef>
              <a:spcAft>
                <a:spcPts val="0"/>
              </a:spcAft>
              <a:buClr>
                <a:srgbClr val="404040"/>
              </a:buClr>
              <a:buSzPct val="92307"/>
              <a:buChar char="•"/>
            </a:pPr>
            <a:r>
              <a:rPr lang="en-US"/>
              <a:t>ASCCC local senate visits: Info@asccc.org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838200" y="1014921"/>
            <a:ext cx="10515600" cy="114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Overview of Tools</a:t>
            </a:r>
            <a:endParaRPr/>
          </a:p>
        </p:txBody>
      </p:sp>
      <p:sp>
        <p:nvSpPr>
          <p:cNvPr id="127" name="Google Shape;127;p4"/>
          <p:cNvSpPr txBox="1"/>
          <p:nvPr>
            <p:ph idx="1" type="body"/>
          </p:nvPr>
        </p:nvSpPr>
        <p:spPr>
          <a:xfrm>
            <a:off x="838200" y="2286442"/>
            <a:ext cx="10515600" cy="3770700"/>
          </a:xfrm>
          <a:prstGeom prst="rect">
            <a:avLst/>
          </a:prstGeom>
          <a:noFill/>
          <a:ln>
            <a:noFill/>
          </a:ln>
        </p:spPr>
        <p:txBody>
          <a:bodyPr anchorCtr="0" anchor="t" bIns="45700" lIns="91425" spcFirstLastPara="1" rIns="91425" wrap="square" tIns="45700">
            <a:spAutoFit/>
          </a:bodyPr>
          <a:lstStyle/>
          <a:p>
            <a:pPr indent="-361950" lvl="0" marL="342900" rtl="0" algn="l">
              <a:lnSpc>
                <a:spcPct val="90000"/>
              </a:lnSpc>
              <a:spcBef>
                <a:spcPts val="0"/>
              </a:spcBef>
              <a:spcAft>
                <a:spcPts val="0"/>
              </a:spcAft>
              <a:buClr>
                <a:srgbClr val="404040"/>
              </a:buClr>
              <a:buSzPts val="2700"/>
              <a:buChar char="•"/>
            </a:pPr>
            <a:r>
              <a:rPr lang="en-US" sz="2900"/>
              <a:t>DEI chart history and creation process</a:t>
            </a:r>
            <a:endParaRPr sz="2900"/>
          </a:p>
          <a:p>
            <a:pPr indent="-361950" lvl="1" marL="1028700" rtl="0" algn="l">
              <a:lnSpc>
                <a:spcPct val="90000"/>
              </a:lnSpc>
              <a:spcBef>
                <a:spcPts val="500"/>
              </a:spcBef>
              <a:spcAft>
                <a:spcPts val="0"/>
              </a:spcAft>
              <a:buClr>
                <a:srgbClr val="404040"/>
              </a:buClr>
              <a:buSzPts val="2700"/>
              <a:buChar char="•"/>
            </a:pPr>
            <a:r>
              <a:rPr lang="en-US" sz="2700"/>
              <a:t>The California Community College Curriculum Committee (5C) recommended framing the curriculum dialogue and decision-making in principles that reimagine curriculum through an equity lens. </a:t>
            </a:r>
            <a:endParaRPr sz="2700"/>
          </a:p>
          <a:p>
            <a:pPr indent="-361950" lvl="1" marL="1028700" rtl="0" algn="l">
              <a:lnSpc>
                <a:spcPct val="90000"/>
              </a:lnSpc>
              <a:spcBef>
                <a:spcPts val="500"/>
              </a:spcBef>
              <a:spcAft>
                <a:spcPts val="0"/>
              </a:spcAft>
              <a:buClr>
                <a:srgbClr val="404040"/>
              </a:buClr>
              <a:buSzPts val="2700"/>
              <a:buChar char="•"/>
            </a:pPr>
            <a:r>
              <a:rPr lang="en-US" sz="2700"/>
              <a:t>This tool is its response, developed in collaboration with CIOs, faculty, CO representatives, curriculum specialists, deans, and students.</a:t>
            </a:r>
            <a:endParaRPr sz="2700"/>
          </a:p>
          <a:p>
            <a:pPr indent="-361950" lvl="0" marL="342900" rtl="0" algn="l">
              <a:lnSpc>
                <a:spcPct val="90000"/>
              </a:lnSpc>
              <a:spcBef>
                <a:spcPts val="1000"/>
              </a:spcBef>
              <a:spcAft>
                <a:spcPts val="0"/>
              </a:spcAft>
              <a:buClr>
                <a:srgbClr val="404040"/>
              </a:buClr>
              <a:buSzPts val="2700"/>
              <a:buChar char="•"/>
            </a:pPr>
            <a:r>
              <a:rPr lang="en-US" sz="2900"/>
              <a:t>OERI framework history and creation process</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1045029" y="434518"/>
            <a:ext cx="10116600" cy="131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DEI in Curriculum: Model Principles and Practices</a:t>
            </a:r>
            <a:endParaRPr/>
          </a:p>
        </p:txBody>
      </p:sp>
      <p:graphicFrame>
        <p:nvGraphicFramePr>
          <p:cNvPr id="133" name="Google Shape;133;p5"/>
          <p:cNvGraphicFramePr/>
          <p:nvPr/>
        </p:nvGraphicFramePr>
        <p:xfrm>
          <a:off x="11043" y="2705651"/>
          <a:ext cx="3000000" cy="3000000"/>
        </p:xfrm>
        <a:graphic>
          <a:graphicData uri="http://schemas.openxmlformats.org/drawingml/2006/table">
            <a:tbl>
              <a:tblPr bandRow="1" firstRow="1">
                <a:noFill/>
                <a:tableStyleId>{61CF712D-D9AC-4B2D-BA49-5F39EE0CBB6C}</a:tableStyleId>
              </a:tblPr>
              <a:tblGrid>
                <a:gridCol w="1487725"/>
                <a:gridCol w="1805500"/>
                <a:gridCol w="4405425"/>
                <a:gridCol w="4458050"/>
              </a:tblGrid>
              <a:tr h="2379875">
                <a:tc>
                  <a:txBody>
                    <a:bodyPr/>
                    <a:lstStyle/>
                    <a:p>
                      <a:pPr indent="0" lvl="0" marL="0" marR="0" rtl="0" algn="l">
                        <a:spcBef>
                          <a:spcPts val="0"/>
                        </a:spcBef>
                        <a:spcAft>
                          <a:spcPts val="0"/>
                        </a:spcAft>
                        <a:buClr>
                          <a:schemeClr val="dk1"/>
                        </a:buClr>
                        <a:buSzPts val="1800"/>
                        <a:buFont typeface="Calibri"/>
                        <a:buNone/>
                      </a:pPr>
                      <a:r>
                        <a:rPr b="1" i="0" lang="en-US" sz="1800" u="none" cap="none" strike="noStrike">
                          <a:latin typeface="Calibri"/>
                          <a:ea typeface="Calibri"/>
                          <a:cs typeface="Calibri"/>
                          <a:sym typeface="Calibri"/>
                        </a:rPr>
                        <a:t>Traditional Educational Practice </a:t>
                      </a:r>
                      <a:endParaRPr b="1" sz="1800" u="none" cap="none" strike="noStrike"/>
                    </a:p>
                    <a:p>
                      <a:pPr indent="0" lvl="0" marL="0" marR="0" rtl="0" algn="l">
                        <a:spcBef>
                          <a:spcPts val="0"/>
                        </a:spcBef>
                        <a:spcAft>
                          <a:spcPts val="0"/>
                        </a:spcAft>
                        <a:buClr>
                          <a:schemeClr val="dk1"/>
                        </a:buClr>
                        <a:buSzPts val="1400"/>
                        <a:buFont typeface="Calibri"/>
                        <a:buNone/>
                      </a:pPr>
                      <a:r>
                        <a:rPr b="0" i="0" lang="en-US" sz="1400" u="none" cap="none" strike="noStrike">
                          <a:latin typeface="Calibri"/>
                          <a:ea typeface="Calibri"/>
                          <a:cs typeface="Calibri"/>
                          <a:sym typeface="Calibri"/>
                        </a:rPr>
                        <a:t>Supporting research may be found at the end of this document</a:t>
                      </a:r>
                      <a:endParaRPr sz="1400" u="none" cap="none" strike="noStrike"/>
                    </a:p>
                  </a:txBody>
                  <a:tcPr marT="45725" marB="45725" marR="91450" marL="91450">
                    <a:solidFill>
                      <a:srgbClr val="0070C0"/>
                    </a:solidFill>
                  </a:tcPr>
                </a:tc>
                <a:tc>
                  <a:txBody>
                    <a:bodyPr/>
                    <a:lstStyle/>
                    <a:p>
                      <a:pPr indent="0" lvl="0" marL="0" marR="0" rtl="0" algn="l">
                        <a:spcBef>
                          <a:spcPts val="0"/>
                        </a:spcBef>
                        <a:spcAft>
                          <a:spcPts val="0"/>
                        </a:spcAft>
                        <a:buClr>
                          <a:schemeClr val="dk1"/>
                        </a:buClr>
                        <a:buSzPts val="1800"/>
                        <a:buFont typeface="Calibri"/>
                        <a:buNone/>
                      </a:pPr>
                      <a:r>
                        <a:rPr b="1" i="0" lang="en-US" sz="1800" u="none" cap="none" strike="noStrike">
                          <a:latin typeface="Calibri"/>
                          <a:ea typeface="Calibri"/>
                          <a:cs typeface="Calibri"/>
                          <a:sym typeface="Calibri"/>
                        </a:rPr>
                        <a:t>Equity Principle</a:t>
                      </a:r>
                      <a:r>
                        <a:rPr b="0" i="0" lang="en-US" sz="1800" u="none" cap="none" strike="noStrike">
                          <a:latin typeface="Calibri"/>
                          <a:ea typeface="Calibri"/>
                          <a:cs typeface="Calibri"/>
                          <a:sym typeface="Calibri"/>
                        </a:rPr>
                        <a:t> </a:t>
                      </a:r>
                      <a:endParaRPr sz="1800" u="none" cap="none" strike="noStrike"/>
                    </a:p>
                    <a:p>
                      <a:pPr indent="0" lvl="0" marL="0" marR="0" rtl="0" algn="l">
                        <a:spcBef>
                          <a:spcPts val="0"/>
                        </a:spcBef>
                        <a:spcAft>
                          <a:spcPts val="0"/>
                        </a:spcAft>
                        <a:buClr>
                          <a:schemeClr val="dk1"/>
                        </a:buClr>
                        <a:buSzPts val="1400"/>
                        <a:buFont typeface="Calibri"/>
                        <a:buNone/>
                      </a:pPr>
                      <a:r>
                        <a:rPr b="0" i="0" lang="en-US" sz="1400" u="none" cap="none" strike="noStrike">
                          <a:latin typeface="Calibri"/>
                          <a:ea typeface="Calibri"/>
                          <a:cs typeface="Calibri"/>
                          <a:sym typeface="Calibri"/>
                        </a:rPr>
                        <a:t>Supporting research may be found at the end of this document</a:t>
                      </a:r>
                      <a:endParaRPr sz="1400" u="none" cap="none" strike="noStrike"/>
                    </a:p>
                  </a:txBody>
                  <a:tcPr marT="45725" marB="45725" marR="91450" marL="91450">
                    <a:solidFill>
                      <a:srgbClr val="0070C0"/>
                    </a:solidFill>
                  </a:tcPr>
                </a:tc>
                <a:tc>
                  <a:txBody>
                    <a:bodyPr/>
                    <a:lstStyle/>
                    <a:p>
                      <a:pPr indent="0" lvl="0" marL="0" marR="0" rtl="0" algn="l">
                        <a:spcBef>
                          <a:spcPts val="0"/>
                        </a:spcBef>
                        <a:spcAft>
                          <a:spcPts val="0"/>
                        </a:spcAft>
                        <a:buClr>
                          <a:schemeClr val="dk1"/>
                        </a:buClr>
                        <a:buSzPts val="1800"/>
                        <a:buFont typeface="Calibri"/>
                        <a:buNone/>
                      </a:pPr>
                      <a:r>
                        <a:rPr b="1" i="0" lang="en-US" sz="1800" u="none" cap="none" strike="noStrike">
                          <a:latin typeface="Calibri"/>
                          <a:ea typeface="Calibri"/>
                          <a:cs typeface="Calibri"/>
                          <a:sym typeface="Calibri"/>
                        </a:rPr>
                        <a:t>Culturally Responsive Classroom Practices </a:t>
                      </a:r>
                      <a:endParaRPr b="1" sz="1800" u="none" cap="none" strike="noStrike"/>
                    </a:p>
                    <a:p>
                      <a:pPr indent="0" lvl="0" marL="0" marR="0" rtl="0" algn="l">
                        <a:spcBef>
                          <a:spcPts val="0"/>
                        </a:spcBef>
                        <a:spcAft>
                          <a:spcPts val="0"/>
                        </a:spcAft>
                        <a:buClr>
                          <a:schemeClr val="dk1"/>
                        </a:buClr>
                        <a:buSzPts val="1400"/>
                        <a:buFont typeface="Calibri"/>
                        <a:buNone/>
                      </a:pPr>
                      <a:r>
                        <a:rPr b="0" i="0" lang="en-US" sz="1400" u="none" cap="none" strike="noStrike">
                          <a:latin typeface="Calibri"/>
                          <a:ea typeface="Calibri"/>
                          <a:cs typeface="Calibri"/>
                          <a:sym typeface="Calibri"/>
                        </a:rPr>
                        <a:t>All faculty have the opportunity to engage in conversations about equity-minded practices within the context of their disciplinary expertise and curricular practices and such practices may include but are not limited to the following:</a:t>
                      </a:r>
                      <a:endParaRPr sz="1400" u="none" cap="none" strike="noStrike"/>
                    </a:p>
                  </a:txBody>
                  <a:tcPr marT="45725" marB="45725" marR="91450" marL="91450">
                    <a:solidFill>
                      <a:srgbClr val="0070C0"/>
                    </a:solidFill>
                  </a:tcPr>
                </a:tc>
                <a:tc>
                  <a:txBody>
                    <a:bodyPr/>
                    <a:lstStyle/>
                    <a:p>
                      <a:pPr indent="0" lvl="0" marL="0" marR="0" rtl="0" algn="l">
                        <a:spcBef>
                          <a:spcPts val="0"/>
                        </a:spcBef>
                        <a:spcAft>
                          <a:spcPts val="0"/>
                        </a:spcAft>
                        <a:buClr>
                          <a:schemeClr val="dk1"/>
                        </a:buClr>
                        <a:buSzPts val="1800"/>
                        <a:buFont typeface="Calibri"/>
                        <a:buNone/>
                      </a:pPr>
                      <a:r>
                        <a:rPr b="1" i="0" lang="en-US" sz="1800" u="none" cap="none" strike="noStrike">
                          <a:latin typeface="Calibri"/>
                          <a:ea typeface="Calibri"/>
                          <a:cs typeface="Calibri"/>
                          <a:sym typeface="Calibri"/>
                        </a:rPr>
                        <a:t>Culturally Responsive Practices for Curriculum Committees and Local Senates </a:t>
                      </a:r>
                      <a:endParaRPr sz="1800" u="none" cap="none" strike="noStrike"/>
                    </a:p>
                    <a:p>
                      <a:pPr indent="0" lvl="0" marL="0" marR="0" rtl="0" algn="l">
                        <a:spcBef>
                          <a:spcPts val="0"/>
                        </a:spcBef>
                        <a:spcAft>
                          <a:spcPts val="0"/>
                        </a:spcAft>
                        <a:buClr>
                          <a:schemeClr val="dk1"/>
                        </a:buClr>
                        <a:buSzPts val="1400"/>
                        <a:buFont typeface="Calibri"/>
                        <a:buNone/>
                      </a:pPr>
                      <a:r>
                        <a:rPr b="0" i="0" lang="en-US" sz="1400" u="none" cap="none" strike="noStrike">
                          <a:latin typeface="Calibri"/>
                          <a:ea typeface="Calibri"/>
                          <a:cs typeface="Calibri"/>
                          <a:sym typeface="Calibri"/>
                        </a:rPr>
                        <a:t>Curriculum committees and senates have the opportunity to engage in equity-minded review processes of curriculum that may include but are not limited to the following: </a:t>
                      </a:r>
                      <a:endParaRPr sz="1400" u="none" cap="none" strike="noStrike"/>
                    </a:p>
                  </a:txBody>
                  <a:tcPr marT="45725" marB="45725" marR="91450" marL="91450">
                    <a:solidFill>
                      <a:srgbClr val="0070C0"/>
                    </a:solidFill>
                  </a:tcPr>
                </a:tc>
              </a:tr>
              <a:tr h="621200">
                <a:tc>
                  <a:txBody>
                    <a:bodyPr/>
                    <a:lstStyle/>
                    <a:p>
                      <a:pPr indent="0" lvl="0" marL="0" marR="0" rtl="0" algn="l">
                        <a:spcBef>
                          <a:spcPts val="0"/>
                        </a:spcBef>
                        <a:spcAft>
                          <a:spcPts val="0"/>
                        </a:spcAft>
                        <a:buNone/>
                      </a:pPr>
                      <a:r>
                        <a:t/>
                      </a:r>
                      <a:endParaRPr sz="1400"/>
                    </a:p>
                  </a:txBody>
                  <a:tcPr marT="45725" marB="45725" marR="91450" marL="91450">
                    <a:solidFill>
                      <a:srgbClr val="D8D8D8"/>
                    </a:solidFill>
                  </a:tcPr>
                </a:tc>
                <a:tc>
                  <a:txBody>
                    <a:bodyPr/>
                    <a:lstStyle/>
                    <a:p>
                      <a:pPr indent="0" lvl="0" marL="0" marR="0" rtl="0" algn="l">
                        <a:spcBef>
                          <a:spcPts val="0"/>
                        </a:spcBef>
                        <a:spcAft>
                          <a:spcPts val="0"/>
                        </a:spcAft>
                        <a:buNone/>
                      </a:pPr>
                      <a:r>
                        <a:t/>
                      </a:r>
                      <a:endParaRPr sz="1400"/>
                    </a:p>
                  </a:txBody>
                  <a:tcPr marT="45725" marB="45725" marR="91450" marL="91450">
                    <a:solidFill>
                      <a:srgbClr val="D8D8D8"/>
                    </a:solidFill>
                  </a:tcPr>
                </a:tc>
                <a:tc>
                  <a:txBody>
                    <a:bodyPr/>
                    <a:lstStyle/>
                    <a:p>
                      <a:pPr indent="0" lvl="0" marL="0" marR="0" rtl="0" algn="l">
                        <a:spcBef>
                          <a:spcPts val="0"/>
                        </a:spcBef>
                        <a:spcAft>
                          <a:spcPts val="0"/>
                        </a:spcAft>
                        <a:buNone/>
                      </a:pPr>
                      <a:r>
                        <a:t/>
                      </a:r>
                      <a:endParaRPr sz="1400"/>
                    </a:p>
                  </a:txBody>
                  <a:tcPr marT="45725" marB="45725" marR="91450" marL="91450">
                    <a:solidFill>
                      <a:srgbClr val="D8D8D8"/>
                    </a:solidFill>
                  </a:tcPr>
                </a:tc>
                <a:tc>
                  <a:txBody>
                    <a:bodyPr/>
                    <a:lstStyle/>
                    <a:p>
                      <a:pPr indent="0" lvl="0" marL="0" marR="0" rtl="0" algn="l">
                        <a:spcBef>
                          <a:spcPts val="0"/>
                        </a:spcBef>
                        <a:spcAft>
                          <a:spcPts val="0"/>
                        </a:spcAft>
                        <a:buNone/>
                      </a:pPr>
                      <a:r>
                        <a:t/>
                      </a:r>
                      <a:endParaRPr sz="1400"/>
                    </a:p>
                  </a:txBody>
                  <a:tcPr marT="45725" marB="45725" marR="91450" marL="91450">
                    <a:solidFill>
                      <a:srgbClr val="D8D8D8"/>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838200" y="1014921"/>
            <a:ext cx="10515600" cy="114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latin typeface="Palatino"/>
                <a:ea typeface="Palatino"/>
                <a:cs typeface="Palatino"/>
                <a:sym typeface="Palatino"/>
              </a:rPr>
              <a:t>What does it mean to apply the tool?</a:t>
            </a:r>
            <a:endParaRPr>
              <a:latin typeface="Palatino"/>
              <a:ea typeface="Palatino"/>
              <a:cs typeface="Palatino"/>
              <a:sym typeface="Palatino"/>
            </a:endParaRPr>
          </a:p>
        </p:txBody>
      </p:sp>
      <p:sp>
        <p:nvSpPr>
          <p:cNvPr id="140" name="Google Shape;140;p6"/>
          <p:cNvSpPr txBox="1"/>
          <p:nvPr>
            <p:ph idx="1" type="body"/>
          </p:nvPr>
        </p:nvSpPr>
        <p:spPr>
          <a:xfrm>
            <a:off x="838200" y="2286442"/>
            <a:ext cx="10515600" cy="4060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404040"/>
              </a:buClr>
              <a:buSzPct val="92307"/>
              <a:buNone/>
            </a:pPr>
            <a:r>
              <a:rPr lang="en-US"/>
              <a:t>DEI in Curriculum chart focuses on:</a:t>
            </a:r>
            <a:endParaRPr/>
          </a:p>
          <a:p>
            <a:pPr indent="-218122" lvl="1" marL="685800" rtl="0" algn="l">
              <a:lnSpc>
                <a:spcPct val="100000"/>
              </a:lnSpc>
              <a:spcBef>
                <a:spcPts val="1000"/>
              </a:spcBef>
              <a:spcAft>
                <a:spcPts val="0"/>
              </a:spcAft>
              <a:buClr>
                <a:srgbClr val="404040"/>
              </a:buClr>
              <a:buSzPct val="91666"/>
              <a:buChar char="•"/>
            </a:pPr>
            <a:r>
              <a:rPr lang="en-US"/>
              <a:t>Textbooks </a:t>
            </a:r>
            <a:endParaRPr/>
          </a:p>
          <a:p>
            <a:pPr indent="-218122" lvl="1" marL="685800" rtl="0" algn="l">
              <a:lnSpc>
                <a:spcPct val="100000"/>
              </a:lnSpc>
              <a:spcBef>
                <a:spcPts val="1000"/>
              </a:spcBef>
              <a:spcAft>
                <a:spcPts val="0"/>
              </a:spcAft>
              <a:buClr>
                <a:srgbClr val="404040"/>
              </a:buClr>
              <a:buSzPct val="91666"/>
              <a:buChar char="•"/>
            </a:pPr>
            <a:r>
              <a:rPr lang="en-US"/>
              <a:t>Student-facing documents </a:t>
            </a:r>
            <a:endParaRPr/>
          </a:p>
          <a:p>
            <a:pPr indent="-218122" lvl="1" marL="685800" rtl="0" algn="l">
              <a:lnSpc>
                <a:spcPct val="100000"/>
              </a:lnSpc>
              <a:spcBef>
                <a:spcPts val="1000"/>
              </a:spcBef>
              <a:spcAft>
                <a:spcPts val="0"/>
              </a:spcAft>
              <a:buClr>
                <a:srgbClr val="404040"/>
              </a:buClr>
              <a:buSzPct val="91666"/>
              <a:buChar char="•"/>
            </a:pPr>
            <a:r>
              <a:rPr lang="en-US"/>
              <a:t>Role of discipline faculty </a:t>
            </a:r>
            <a:endParaRPr/>
          </a:p>
          <a:p>
            <a:pPr indent="-218122" lvl="1" marL="685800" rtl="0" algn="l">
              <a:lnSpc>
                <a:spcPct val="100000"/>
              </a:lnSpc>
              <a:spcBef>
                <a:spcPts val="1000"/>
              </a:spcBef>
              <a:spcAft>
                <a:spcPts val="0"/>
              </a:spcAft>
              <a:buClr>
                <a:srgbClr val="404040"/>
              </a:buClr>
              <a:buSzPct val="91666"/>
              <a:buChar char="•"/>
            </a:pPr>
            <a:r>
              <a:rPr lang="en-US"/>
              <a:t>Course syllabus </a:t>
            </a:r>
            <a:endParaRPr/>
          </a:p>
          <a:p>
            <a:pPr indent="-218122" lvl="1" marL="685800" rtl="0" algn="l">
              <a:lnSpc>
                <a:spcPct val="100000"/>
              </a:lnSpc>
              <a:spcBef>
                <a:spcPts val="1000"/>
              </a:spcBef>
              <a:spcAft>
                <a:spcPts val="0"/>
              </a:spcAft>
              <a:buClr>
                <a:srgbClr val="404040"/>
              </a:buClr>
              <a:buSzPct val="91666"/>
              <a:buChar char="•"/>
            </a:pPr>
            <a:r>
              <a:rPr lang="en-US"/>
              <a:t>Classroom assignments/assessments </a:t>
            </a:r>
            <a:endParaRPr/>
          </a:p>
          <a:p>
            <a:pPr indent="-218122" lvl="1" marL="685800" rtl="0" algn="l">
              <a:lnSpc>
                <a:spcPct val="100000"/>
              </a:lnSpc>
              <a:spcBef>
                <a:spcPts val="1000"/>
              </a:spcBef>
              <a:spcAft>
                <a:spcPts val="0"/>
              </a:spcAft>
              <a:buClr>
                <a:srgbClr val="404040"/>
              </a:buClr>
              <a:buSzPct val="91666"/>
              <a:buChar char="•"/>
            </a:pPr>
            <a:r>
              <a:rPr lang="en-US"/>
              <a:t>DEI in all disciplines </a:t>
            </a:r>
            <a:endParaRPr/>
          </a:p>
          <a:p>
            <a:pPr indent="-218122" lvl="1" marL="685800" rtl="0" algn="l">
              <a:lnSpc>
                <a:spcPct val="100000"/>
              </a:lnSpc>
              <a:spcBef>
                <a:spcPts val="1000"/>
              </a:spcBef>
              <a:spcAft>
                <a:spcPts val="0"/>
              </a:spcAft>
              <a:buClr>
                <a:srgbClr val="404040"/>
              </a:buClr>
              <a:buSzPct val="91666"/>
              <a:buChar char="•"/>
            </a:pPr>
            <a:r>
              <a:rPr lang="en-US"/>
              <a:t>Ethnic Studies as a discipline </a:t>
            </a:r>
            <a:endParaRPr/>
          </a:p>
          <a:p>
            <a:pPr indent="-218122" lvl="1" marL="685800" rtl="0" algn="l">
              <a:lnSpc>
                <a:spcPct val="100000"/>
              </a:lnSpc>
              <a:spcBef>
                <a:spcPts val="1000"/>
              </a:spcBef>
              <a:spcAft>
                <a:spcPts val="0"/>
              </a:spcAft>
              <a:buClr>
                <a:srgbClr val="404040"/>
              </a:buClr>
              <a:buSzPct val="91666"/>
              <a:buChar char="•"/>
            </a:pPr>
            <a:r>
              <a:rPr lang="en-US"/>
              <a:t>Siloed programs and services </a:t>
            </a:r>
            <a:endParaRPr/>
          </a:p>
          <a:p>
            <a:pPr indent="-218122" lvl="1" marL="685800" rtl="0" algn="l">
              <a:lnSpc>
                <a:spcPct val="100000"/>
              </a:lnSpc>
              <a:spcBef>
                <a:spcPts val="1000"/>
              </a:spcBef>
              <a:spcAft>
                <a:spcPts val="0"/>
              </a:spcAft>
              <a:buClr>
                <a:srgbClr val="404040"/>
              </a:buClr>
              <a:buSzPct val="91666"/>
              <a:buChar char="•"/>
            </a:pPr>
            <a:r>
              <a:rPr lang="en-US"/>
              <a:t>Your college can add more!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838200" y="1014921"/>
            <a:ext cx="10515600" cy="114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Culturally Responsive Classroom Practices</a:t>
            </a:r>
            <a:endParaRPr/>
          </a:p>
        </p:txBody>
      </p:sp>
      <p:sp>
        <p:nvSpPr>
          <p:cNvPr id="146" name="Google Shape;146;p7"/>
          <p:cNvSpPr txBox="1"/>
          <p:nvPr>
            <p:ph idx="1" type="body"/>
          </p:nvPr>
        </p:nvSpPr>
        <p:spPr>
          <a:xfrm>
            <a:off x="838200" y="2286442"/>
            <a:ext cx="10515600" cy="4060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404040"/>
              </a:buClr>
              <a:buSzPts val="2400"/>
              <a:buNone/>
            </a:pPr>
            <a:r>
              <a:rPr lang="en-US"/>
              <a:t>Engaging with the third column:</a:t>
            </a:r>
            <a:endParaRPr/>
          </a:p>
          <a:p>
            <a:pPr indent="-228600" lvl="0" marL="228600" rtl="0" algn="l">
              <a:lnSpc>
                <a:spcPct val="100000"/>
              </a:lnSpc>
              <a:spcBef>
                <a:spcPts val="1800"/>
              </a:spcBef>
              <a:spcAft>
                <a:spcPts val="0"/>
              </a:spcAft>
              <a:buClr>
                <a:srgbClr val="404040"/>
              </a:buClr>
              <a:buSzPts val="2400"/>
              <a:buChar char="•"/>
            </a:pPr>
            <a:r>
              <a:rPr lang="en-US"/>
              <a:t>All faculty have the opportunity to engage in conversations about equity-minded practices within the context of their disciplinary expertise.</a:t>
            </a:r>
            <a:endParaRPr/>
          </a:p>
          <a:p>
            <a:pPr indent="-228600" lvl="0" marL="228600" rtl="0" algn="l">
              <a:lnSpc>
                <a:spcPct val="100000"/>
              </a:lnSpc>
              <a:spcBef>
                <a:spcPts val="1800"/>
              </a:spcBef>
              <a:spcAft>
                <a:spcPts val="0"/>
              </a:spcAft>
              <a:buClr>
                <a:srgbClr val="404040"/>
              </a:buClr>
              <a:buSzPts val="2400"/>
              <a:buChar char="•"/>
            </a:pPr>
            <a:r>
              <a:rPr lang="en-US"/>
              <a:t>This column provides promising practices that faculty can begin implementing at the classroom level. </a:t>
            </a:r>
            <a:endParaRPr/>
          </a:p>
          <a:p>
            <a:pPr indent="-228600" lvl="0" marL="228600" rtl="0" algn="l">
              <a:lnSpc>
                <a:spcPct val="100000"/>
              </a:lnSpc>
              <a:spcBef>
                <a:spcPts val="1800"/>
              </a:spcBef>
              <a:spcAft>
                <a:spcPts val="0"/>
              </a:spcAft>
              <a:buClr>
                <a:srgbClr val="404040"/>
              </a:buClr>
              <a:buSzPts val="2400"/>
              <a:buChar char="•"/>
            </a:pPr>
            <a:r>
              <a:rPr lang="en-US"/>
              <a:t>Classroom level and curricular practices may include but are not limited to those listed in the chart.</a:t>
            </a:r>
            <a:endParaRPr/>
          </a:p>
          <a:p>
            <a:pPr indent="-76200" lvl="0" marL="228600" rtl="0" algn="l">
              <a:lnSpc>
                <a:spcPct val="90000"/>
              </a:lnSpc>
              <a:spcBef>
                <a:spcPts val="2800"/>
              </a:spcBef>
              <a:spcAft>
                <a:spcPts val="0"/>
              </a:spcAft>
              <a:buClr>
                <a:srgbClr val="404040"/>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838200" y="1014921"/>
            <a:ext cx="10515600" cy="114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Examples of Practice</a:t>
            </a:r>
            <a:endParaRPr/>
          </a:p>
        </p:txBody>
      </p:sp>
      <p:sp>
        <p:nvSpPr>
          <p:cNvPr id="152" name="Google Shape;152;p8"/>
          <p:cNvSpPr txBox="1"/>
          <p:nvPr>
            <p:ph idx="1" type="body"/>
          </p:nvPr>
        </p:nvSpPr>
        <p:spPr>
          <a:xfrm>
            <a:off x="838200" y="2286442"/>
            <a:ext cx="10515600" cy="40605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404040"/>
              </a:buClr>
              <a:buSzPts val="2400"/>
              <a:buChar char="•"/>
            </a:pPr>
            <a:r>
              <a:rPr lang="en-US"/>
              <a:t>Shifting </a:t>
            </a:r>
            <a:r>
              <a:rPr b="1" lang="en-US"/>
              <a:t>student-facing documents and descriptions </a:t>
            </a:r>
            <a:r>
              <a:rPr lang="en-US"/>
              <a:t>focused on deficit-minded language to asset-minded and decolonized language </a:t>
            </a:r>
            <a:endParaRPr/>
          </a:p>
          <a:p>
            <a:pPr indent="-228600" lvl="1" marL="685800" rtl="0" algn="l">
              <a:lnSpc>
                <a:spcPct val="90000"/>
              </a:lnSpc>
              <a:spcBef>
                <a:spcPts val="500"/>
              </a:spcBef>
              <a:spcAft>
                <a:spcPts val="0"/>
              </a:spcAft>
              <a:buClr>
                <a:srgbClr val="404040"/>
              </a:buClr>
              <a:buSzPts val="2200"/>
              <a:buChar char="•"/>
            </a:pPr>
            <a:r>
              <a:rPr lang="en-US"/>
              <a:t>e.g., minority students vs minoritized; unprepared vs underprepared</a:t>
            </a:r>
            <a:endParaRPr/>
          </a:p>
          <a:p>
            <a:pPr indent="-228600" lvl="0" marL="228600" rtl="0" algn="l">
              <a:lnSpc>
                <a:spcPct val="90000"/>
              </a:lnSpc>
              <a:spcBef>
                <a:spcPts val="1000"/>
              </a:spcBef>
              <a:spcAft>
                <a:spcPts val="0"/>
              </a:spcAft>
              <a:buClr>
                <a:srgbClr val="404040"/>
              </a:buClr>
              <a:buSzPts val="2400"/>
              <a:buChar char="•"/>
            </a:pPr>
            <a:r>
              <a:rPr lang="en-US"/>
              <a:t>Shifting language from impersonal verbiage and descriptions to warm, culturally responsive content </a:t>
            </a:r>
            <a:endParaRPr/>
          </a:p>
          <a:p>
            <a:pPr indent="-228600" lvl="1" marL="685800" rtl="0" algn="l">
              <a:lnSpc>
                <a:spcPct val="90000"/>
              </a:lnSpc>
              <a:spcBef>
                <a:spcPts val="500"/>
              </a:spcBef>
              <a:spcAft>
                <a:spcPts val="0"/>
              </a:spcAft>
              <a:buClr>
                <a:srgbClr val="404040"/>
              </a:buClr>
              <a:buSzPts val="2200"/>
              <a:buChar char="•"/>
            </a:pPr>
            <a:r>
              <a:rPr lang="en-US"/>
              <a:t>e.g., high minority population vs richly diverse community</a:t>
            </a:r>
            <a:endParaRPr/>
          </a:p>
          <a:p>
            <a:pPr indent="-228600" lvl="0" marL="228600" rtl="0" algn="l">
              <a:lnSpc>
                <a:spcPct val="90000"/>
              </a:lnSpc>
              <a:spcBef>
                <a:spcPts val="1000"/>
              </a:spcBef>
              <a:spcAft>
                <a:spcPts val="0"/>
              </a:spcAft>
              <a:buClr>
                <a:srgbClr val="404040"/>
              </a:buClr>
              <a:buSzPts val="2400"/>
              <a:buChar char="•"/>
            </a:pPr>
            <a:r>
              <a:rPr lang="en-US"/>
              <a:t>Rewording language from a colonized mindset to an equity mindset </a:t>
            </a:r>
            <a:endParaRPr/>
          </a:p>
          <a:p>
            <a:pPr indent="-228600" lvl="1" marL="685800" rtl="0" algn="l">
              <a:lnSpc>
                <a:spcPct val="90000"/>
              </a:lnSpc>
              <a:spcBef>
                <a:spcPts val="500"/>
              </a:spcBef>
              <a:spcAft>
                <a:spcPts val="0"/>
              </a:spcAft>
              <a:buClr>
                <a:srgbClr val="404040"/>
              </a:buClr>
              <a:buSzPts val="2200"/>
              <a:buChar char="•"/>
            </a:pPr>
            <a:r>
              <a:rPr lang="en-US"/>
              <a:t>e.g., colonized vs colonial; enslaved instead of slaves</a:t>
            </a:r>
            <a:endParaRPr/>
          </a:p>
          <a:p>
            <a:pPr indent="-228600" lvl="0" marL="228600" rtl="0" algn="l">
              <a:lnSpc>
                <a:spcPct val="90000"/>
              </a:lnSpc>
              <a:spcBef>
                <a:spcPts val="1000"/>
              </a:spcBef>
              <a:spcAft>
                <a:spcPts val="0"/>
              </a:spcAft>
              <a:buClr>
                <a:srgbClr val="404040"/>
              </a:buClr>
              <a:buSzPts val="2400"/>
              <a:buChar char="•"/>
            </a:pPr>
            <a:r>
              <a:rPr lang="en-US"/>
              <a:t>Collaborate with student services faculty and classified professionals to prioritize student needs in a more hands-on, holistic approach that addresses the whole student </a:t>
            </a:r>
            <a:endParaRPr/>
          </a:p>
          <a:p>
            <a:pPr indent="-228600" lvl="1" marL="685800" rtl="0" algn="l">
              <a:lnSpc>
                <a:spcPct val="90000"/>
              </a:lnSpc>
              <a:spcBef>
                <a:spcPts val="500"/>
              </a:spcBef>
              <a:spcAft>
                <a:spcPts val="0"/>
              </a:spcAft>
              <a:buClr>
                <a:srgbClr val="404040"/>
              </a:buClr>
              <a:buSzPts val="2200"/>
              <a:buChar char="•"/>
            </a:pPr>
            <a:r>
              <a:rPr lang="en-US"/>
              <a:t>e.g., basic needs, mental health, support 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1277650" y="365125"/>
            <a:ext cx="4922400" cy="618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r>
              <a:rPr lang="en-US"/>
              <a:t>Updating Syllabus Language </a:t>
            </a:r>
            <a:endParaRPr/>
          </a:p>
        </p:txBody>
      </p:sp>
      <p:sp>
        <p:nvSpPr>
          <p:cNvPr id="158" name="Google Shape;158;p9"/>
          <p:cNvSpPr txBox="1"/>
          <p:nvPr>
            <p:ph idx="1" type="body"/>
          </p:nvPr>
        </p:nvSpPr>
        <p:spPr>
          <a:xfrm>
            <a:off x="1277650" y="1113624"/>
            <a:ext cx="4922400" cy="5076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404040"/>
              </a:buClr>
              <a:buSzPts val="1800"/>
              <a:buNone/>
            </a:pPr>
            <a:r>
              <a:rPr b="1" lang="en-US" sz="1800"/>
              <a:t>BEFORE: DEFICIT LANGUAGE</a:t>
            </a:r>
            <a:endParaRPr/>
          </a:p>
          <a:p>
            <a:pPr indent="-228600" lvl="0" marL="228600" rtl="0" algn="l">
              <a:lnSpc>
                <a:spcPct val="90000"/>
              </a:lnSpc>
              <a:spcBef>
                <a:spcPts val="1000"/>
              </a:spcBef>
              <a:spcAft>
                <a:spcPts val="0"/>
              </a:spcAft>
              <a:buClr>
                <a:srgbClr val="404040"/>
              </a:buClr>
              <a:buSzPts val="1800"/>
              <a:buFont typeface="Arial"/>
              <a:buChar char="•"/>
            </a:pPr>
            <a:r>
              <a:rPr b="1" lang="en-US" sz="1800"/>
              <a:t>Every student is required to participate in class discussion</a:t>
            </a:r>
            <a:r>
              <a:rPr lang="en-US" sz="1800"/>
              <a:t>.  The teacher will call on all students as a form of assessment (to check for understanding); therefore, every student should come to every class prepared.  </a:t>
            </a:r>
            <a:endParaRPr sz="1800"/>
          </a:p>
          <a:p>
            <a:pPr indent="-228600" lvl="0" marL="228600" rtl="0" algn="l">
              <a:lnSpc>
                <a:spcPct val="90000"/>
              </a:lnSpc>
              <a:spcBef>
                <a:spcPts val="1000"/>
              </a:spcBef>
              <a:spcAft>
                <a:spcPts val="0"/>
              </a:spcAft>
              <a:buClr>
                <a:srgbClr val="404040"/>
              </a:buClr>
              <a:buSzPts val="1800"/>
              <a:buFont typeface="Arial"/>
              <a:buChar char="•"/>
            </a:pPr>
            <a:r>
              <a:rPr b="1" lang="en-US" sz="1800"/>
              <a:t>Each student is responsible for reading daily</a:t>
            </a:r>
            <a:r>
              <a:rPr lang="en-US" sz="1800"/>
              <a:t>, in order to</a:t>
            </a:r>
            <a:r>
              <a:rPr b="1" lang="en-US" sz="1800"/>
              <a:t> </a:t>
            </a:r>
            <a:r>
              <a:rPr lang="en-US" sz="1800"/>
              <a:t>prepare for possible </a:t>
            </a:r>
            <a:r>
              <a:rPr b="1" lang="en-US" sz="1800"/>
              <a:t>Pop Quizzes </a:t>
            </a:r>
            <a:r>
              <a:rPr lang="en-US" sz="1800"/>
              <a:t>on the assigned material. </a:t>
            </a:r>
            <a:r>
              <a:rPr b="1" lang="en-US" sz="1800"/>
              <a:t> </a:t>
            </a:r>
            <a:r>
              <a:rPr lang="en-US" sz="1800"/>
              <a:t>If a student misses a Pop Quiz, he or she may not make it up.  Points assigned to quizzes may vary.</a:t>
            </a:r>
            <a:endParaRPr sz="1800"/>
          </a:p>
          <a:p>
            <a:pPr indent="-228600" lvl="0" marL="228600" rtl="0" algn="l">
              <a:lnSpc>
                <a:spcPct val="90000"/>
              </a:lnSpc>
              <a:spcBef>
                <a:spcPts val="1000"/>
              </a:spcBef>
              <a:spcAft>
                <a:spcPts val="0"/>
              </a:spcAft>
              <a:buClr>
                <a:srgbClr val="404040"/>
              </a:buClr>
              <a:buSzPts val="1800"/>
              <a:buChar char="•"/>
            </a:pPr>
            <a:r>
              <a:rPr lang="en-US" sz="1800"/>
              <a:t>Homework is assigned daily.  </a:t>
            </a:r>
            <a:r>
              <a:rPr lang="en-US" sz="1800" u="sng" cap="none">
                <a:solidFill>
                  <a:srgbClr val="FF0000"/>
                </a:solidFill>
              </a:rPr>
              <a:t>IT IS THE STUDENT’S RESPONSIBILITY TO CHECK THE HOMEWORK SCHEDULE.</a:t>
            </a:r>
            <a:r>
              <a:rPr lang="en-US" sz="1800" cap="none">
                <a:solidFill>
                  <a:srgbClr val="FF0000"/>
                </a:solidFill>
              </a:rPr>
              <a:t> </a:t>
            </a:r>
            <a:r>
              <a:rPr lang="en-US" sz="1800" cap="none"/>
              <a:t> </a:t>
            </a:r>
            <a:r>
              <a:rPr lang="en-US" sz="1800"/>
              <a:t>Students may check the homework sheet, the course website, or email the teacher with any questions or concerns regarding homework.  </a:t>
            </a:r>
            <a:endParaRPr sz="1800"/>
          </a:p>
          <a:p>
            <a:pPr indent="-114300" lvl="0" marL="228600" rtl="0" algn="l">
              <a:lnSpc>
                <a:spcPct val="90000"/>
              </a:lnSpc>
              <a:spcBef>
                <a:spcPts val="1000"/>
              </a:spcBef>
              <a:spcAft>
                <a:spcPts val="0"/>
              </a:spcAft>
              <a:buClr>
                <a:srgbClr val="404040"/>
              </a:buClr>
              <a:buSzPts val="1800"/>
              <a:buNone/>
            </a:pPr>
            <a:r>
              <a:t/>
            </a:r>
            <a:endParaRPr sz="1800"/>
          </a:p>
        </p:txBody>
      </p:sp>
      <p:sp>
        <p:nvSpPr>
          <p:cNvPr id="159" name="Google Shape;159;p9"/>
          <p:cNvSpPr txBox="1"/>
          <p:nvPr>
            <p:ph idx="2" type="body"/>
          </p:nvPr>
        </p:nvSpPr>
        <p:spPr>
          <a:xfrm>
            <a:off x="6916093" y="979329"/>
            <a:ext cx="4922537" cy="464534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1800"/>
              <a:buNone/>
            </a:pPr>
            <a:r>
              <a:rPr lang="en-US" sz="1800">
                <a:solidFill>
                  <a:schemeClr val="lt1"/>
                </a:solidFill>
              </a:rPr>
              <a:t>NOW: EQUITY FOCUSED</a:t>
            </a:r>
            <a:endParaRPr/>
          </a:p>
          <a:p>
            <a:pPr indent="0" lvl="0" marL="0" rtl="0" algn="ctr">
              <a:lnSpc>
                <a:spcPct val="90000"/>
              </a:lnSpc>
              <a:spcBef>
                <a:spcPts val="1000"/>
              </a:spcBef>
              <a:spcAft>
                <a:spcPts val="0"/>
              </a:spcAft>
              <a:buClr>
                <a:schemeClr val="lt1"/>
              </a:buClr>
              <a:buSzPts val="1800"/>
              <a:buNone/>
            </a:pPr>
            <a:r>
              <a:rPr lang="en-US" sz="1800">
                <a:solidFill>
                  <a:schemeClr val="lt1"/>
                </a:solidFill>
              </a:rPr>
              <a:t>My Commitment to You</a:t>
            </a:r>
            <a:endParaRPr sz="1800">
              <a:solidFill>
                <a:schemeClr val="lt1"/>
              </a:solidFill>
            </a:endParaRPr>
          </a:p>
          <a:p>
            <a:pPr indent="0" lvl="0" marL="0" rtl="0" algn="l">
              <a:lnSpc>
                <a:spcPct val="90000"/>
              </a:lnSpc>
              <a:spcBef>
                <a:spcPts val="1000"/>
              </a:spcBef>
              <a:spcAft>
                <a:spcPts val="0"/>
              </a:spcAft>
              <a:buClr>
                <a:schemeClr val="lt1"/>
              </a:buClr>
              <a:buSzPts val="1800"/>
              <a:buNone/>
            </a:pPr>
            <a:r>
              <a:rPr lang="en-US" sz="1800">
                <a:solidFill>
                  <a:schemeClr val="lt1"/>
                </a:solidFill>
              </a:rPr>
              <a:t>You are entitled to an equitable learning environment that is free of unfair practices and a space that celebrates your voice, fosters your agency, and develops your capacity for self-advocacy. As your instructor, I am committed to equity and inclusion for you, our diverse Rio Hondo College students, acknowledging and rejecting institutional racism and discrimination. Your classroom should be a safe place to express, to reflect, to guide, and to be guided. I commit to protecting students of color, Dreamers, and students who are lesbian, gay, bisexual, transgender, queer, questioning, intersex, and asexual.</a:t>
            </a:r>
            <a:endParaRPr sz="1800">
              <a:solidFill>
                <a:schemeClr val="lt1"/>
              </a:solidFill>
            </a:endParaRPr>
          </a:p>
          <a:p>
            <a:pPr indent="-228600" lvl="0" marL="228600" rtl="0" algn="l">
              <a:lnSpc>
                <a:spcPct val="90000"/>
              </a:lnSpc>
              <a:spcBef>
                <a:spcPts val="1000"/>
              </a:spcBef>
              <a:spcAft>
                <a:spcPts val="0"/>
              </a:spcAft>
              <a:buClr>
                <a:schemeClr val="lt1"/>
              </a:buClr>
              <a:buSzPts val="1800"/>
              <a:buNone/>
            </a:pPr>
            <a:r>
              <a:rPr lang="en-US" sz="1800">
                <a:solidFill>
                  <a:schemeClr val="lt1"/>
                </a:solidFill>
              </a:rPr>
              <a:t>If life happens and you need assistance or support, please email me immediately; I am here to support! </a:t>
            </a:r>
            <a:endParaRPr sz="1800">
              <a:solidFill>
                <a:schemeClr val="lt1"/>
              </a:solidFill>
            </a:endParaRPr>
          </a:p>
          <a:p>
            <a:pPr indent="0" lvl="0" marL="0" rtl="0" algn="l">
              <a:lnSpc>
                <a:spcPct val="90000"/>
              </a:lnSpc>
              <a:spcBef>
                <a:spcPts val="1000"/>
              </a:spcBef>
              <a:spcAft>
                <a:spcPts val="0"/>
              </a:spcAft>
              <a:buClr>
                <a:srgbClr val="404040"/>
              </a:buClr>
              <a:buSzPts val="1800"/>
              <a:buNone/>
            </a:pPr>
            <a:r>
              <a:t/>
            </a:r>
            <a:endParaRPr sz="1800">
              <a:solidFill>
                <a:schemeClr val="lt1"/>
              </a:solidFill>
            </a:endParaRPr>
          </a:p>
        </p:txBody>
      </p:sp>
      <p:sp>
        <p:nvSpPr>
          <p:cNvPr id="160" name="Google Shape;160;p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2022-05-24T20:34:09Z</dcterms:created>
</cp:coreProperties>
</file>