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 id="2147483678" r:id="rId3"/>
  </p:sldMasterIdLst>
  <p:notesMasterIdLst>
    <p:notesMasterId r:id="rId19"/>
  </p:notesMasterIdLst>
  <p:handoutMasterIdLst>
    <p:handoutMasterId r:id="rId20"/>
  </p:handoutMasterIdLst>
  <p:sldIdLst>
    <p:sldId id="256" r:id="rId4"/>
    <p:sldId id="321" r:id="rId5"/>
    <p:sldId id="324" r:id="rId6"/>
    <p:sldId id="327" r:id="rId7"/>
    <p:sldId id="329" r:id="rId8"/>
    <p:sldId id="328" r:id="rId9"/>
    <p:sldId id="330" r:id="rId10"/>
    <p:sldId id="335" r:id="rId11"/>
    <p:sldId id="311" r:id="rId12"/>
    <p:sldId id="280" r:id="rId13"/>
    <p:sldId id="332" r:id="rId14"/>
    <p:sldId id="331" r:id="rId15"/>
    <p:sldId id="333" r:id="rId16"/>
    <p:sldId id="334" r:id="rId17"/>
    <p:sldId id="32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26" autoAdjust="0"/>
    <p:restoredTop sz="92482" autoAdjust="0"/>
  </p:normalViewPr>
  <p:slideViewPr>
    <p:cSldViewPr snapToGrid="0">
      <p:cViewPr>
        <p:scale>
          <a:sx n="76" d="100"/>
          <a:sy n="76" d="100"/>
        </p:scale>
        <p:origin x="144" y="4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6F2F9A-1800-B748-BE4F-3AF4543CD1CD}" type="datetimeFigureOut">
              <a:rPr lang="en-US" smtClean="0"/>
              <a:t>7/10/19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B6A65-386E-C040-8D7E-DE7F7798D9E3}" type="slidenum">
              <a:rPr lang="en-US" smtClean="0"/>
              <a:t>‹#›</a:t>
            </a:fld>
            <a:endParaRPr lang="en-US" dirty="0"/>
          </a:p>
        </p:txBody>
      </p:sp>
    </p:spTree>
    <p:extLst>
      <p:ext uri="{BB962C8B-B14F-4D97-AF65-F5344CB8AC3E}">
        <p14:creationId xmlns:p14="http://schemas.microsoft.com/office/powerpoint/2010/main" val="835991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7/10/19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dirty="0"/>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dirty="0"/>
          </a:p>
        </p:txBody>
      </p:sp>
    </p:spTree>
    <p:extLst>
      <p:ext uri="{BB962C8B-B14F-4D97-AF65-F5344CB8AC3E}">
        <p14:creationId xmlns:p14="http://schemas.microsoft.com/office/powerpoint/2010/main" val="31161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a:t>
            </a:r>
          </a:p>
        </p:txBody>
      </p:sp>
      <p:sp>
        <p:nvSpPr>
          <p:cNvPr id="4" name="Slide Number Placeholder 3"/>
          <p:cNvSpPr>
            <a:spLocks noGrp="1"/>
          </p:cNvSpPr>
          <p:nvPr>
            <p:ph type="sldNum" sz="quarter" idx="10"/>
          </p:nvPr>
        </p:nvSpPr>
        <p:spPr/>
        <p:txBody>
          <a:bodyPr/>
          <a:lstStyle/>
          <a:p>
            <a:fld id="{9B76EAC2-157E-434C-9995-73CD4FD359D0}" type="slidenum">
              <a:rPr lang="en-US" smtClean="0"/>
              <a:t>9</a:t>
            </a:fld>
            <a:endParaRPr lang="en-US" dirty="0"/>
          </a:p>
        </p:txBody>
      </p:sp>
    </p:spTree>
    <p:extLst>
      <p:ext uri="{BB962C8B-B14F-4D97-AF65-F5344CB8AC3E}">
        <p14:creationId xmlns:p14="http://schemas.microsoft.com/office/powerpoint/2010/main" val="62853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a:t>
            </a:r>
          </a:p>
        </p:txBody>
      </p:sp>
      <p:sp>
        <p:nvSpPr>
          <p:cNvPr id="4" name="Slide Number Placeholder 3"/>
          <p:cNvSpPr>
            <a:spLocks noGrp="1"/>
          </p:cNvSpPr>
          <p:nvPr>
            <p:ph type="sldNum" sz="quarter" idx="10"/>
          </p:nvPr>
        </p:nvSpPr>
        <p:spPr/>
        <p:txBody>
          <a:bodyPr/>
          <a:lstStyle/>
          <a:p>
            <a:fld id="{9B76EAC2-157E-434C-9995-73CD4FD359D0}" type="slidenum">
              <a:rPr lang="en-US" smtClean="0"/>
              <a:t>10</a:t>
            </a:fld>
            <a:endParaRPr lang="en-US" dirty="0"/>
          </a:p>
        </p:txBody>
      </p:sp>
    </p:spTree>
    <p:extLst>
      <p:ext uri="{BB962C8B-B14F-4D97-AF65-F5344CB8AC3E}">
        <p14:creationId xmlns:p14="http://schemas.microsoft.com/office/powerpoint/2010/main" val="103737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5CA53794-D6D2-1749-A79D-7DB68B008333}" type="datetime1">
              <a:rPr lang="en-US" smtClean="0">
                <a:solidFill>
                  <a:prstClr val="black">
                    <a:tint val="75000"/>
                  </a:prstClr>
                </a:solidFill>
              </a:rPr>
              <a:t>7/10/19</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CTE Leadership Institute May 8 - 9, 2015 LaJolla,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7BFD10-689F-D942-80BA-C87B43A8F87B}" type="datetime1">
              <a:rPr lang="en-US" smtClean="0">
                <a:solidFill>
                  <a:prstClr val="black">
                    <a:tint val="75000"/>
                  </a:prstClr>
                </a:solidFill>
              </a:rPr>
              <a:t>7/10/19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082EE-5D8C-834E-8A94-7195391A8150}" type="datetime1">
              <a:rPr lang="en-US" smtClean="0">
                <a:solidFill>
                  <a:prstClr val="black">
                    <a:tint val="75000"/>
                  </a:prstClr>
                </a:solidFill>
              </a:rPr>
              <a:t>7/10/19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045F21-EC4D-2949-83D4-20ADE698BD43}" type="datetime1">
              <a:rPr lang="en-US" smtClean="0">
                <a:solidFill>
                  <a:prstClr val="black">
                    <a:tint val="75000"/>
                  </a:prstClr>
                </a:solidFill>
              </a:rPr>
              <a:t>7/10/19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81F0DC-EE33-CA44-9A3B-E6138C1B442F}" type="datetime1">
              <a:rPr lang="en-US" smtClean="0">
                <a:solidFill>
                  <a:prstClr val="black">
                    <a:tint val="75000"/>
                  </a:prstClr>
                </a:solidFill>
              </a:rPr>
              <a:t>7/10/19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4839E-DE69-1242-91A5-B68BDE8FEA12}" type="datetime1">
              <a:rPr lang="en-US" smtClean="0">
                <a:solidFill>
                  <a:prstClr val="black">
                    <a:tint val="75000"/>
                  </a:prstClr>
                </a:solidFill>
              </a:rPr>
              <a:t>7/10/19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3D091-7C83-184D-AA43-B062872E39AF}" type="datetime1">
              <a:rPr lang="en-US" smtClean="0">
                <a:solidFill>
                  <a:prstClr val="black">
                    <a:tint val="75000"/>
                  </a:prstClr>
                </a:solidFill>
              </a:rPr>
              <a:t>7/10/19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72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AF2EF-261F-C147-A0E0-D03A8BB5FF75}" type="datetime1">
              <a:rPr lang="en-US" smtClean="0">
                <a:solidFill>
                  <a:prstClr val="black">
                    <a:tint val="75000"/>
                  </a:prstClr>
                </a:solidFill>
              </a:rPr>
              <a:t>7/10/19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p:nvCxnSpPr>
        <p:spPr>
          <a:xfrm>
            <a:off x="914400" y="3398521"/>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C19AE-2B89-AF4C-968F-CDE01D5D7DFD}" type="datetime1">
              <a:rPr lang="en-US" smtClean="0">
                <a:solidFill>
                  <a:prstClr val="black">
                    <a:tint val="75000"/>
                  </a:prstClr>
                </a:solidFill>
              </a:rPr>
              <a:t>7/10/19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64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3200">
                <a:solidFill>
                  <a:schemeClr val="tx2"/>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6E06B-8D0D-0B4B-ACC6-31C7C1D0EDC2}" type="datetime1">
              <a:rPr lang="en-US" smtClean="0">
                <a:solidFill>
                  <a:prstClr val="black">
                    <a:tint val="75000"/>
                  </a:prstClr>
                </a:solidFill>
              </a:rPr>
              <a:t>7/10/19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p:nvCxnSpPr>
        <p:spPr>
          <a:xfrm>
            <a:off x="975360" y="4599433"/>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D8CED-4DD4-4140-A1C4-DCDF7078C1FF}" type="datetime1">
              <a:rPr lang="en-US" smtClean="0">
                <a:solidFill>
                  <a:prstClr val="black">
                    <a:tint val="75000"/>
                  </a:prstClr>
                </a:solidFill>
              </a:rPr>
              <a:t>7/10/19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C3DC8-B4B6-5A4B-ACA4-FBA8DCE05FCD}" type="datetime1">
              <a:rPr lang="en-US" smtClean="0"/>
              <a:t>7/10/19</a:t>
            </a:fld>
            <a:endParaRPr lang="en-US" dirty="0"/>
          </a:p>
        </p:txBody>
      </p:sp>
      <p:sp>
        <p:nvSpPr>
          <p:cNvPr id="5" name="Footer Placeholder 4"/>
          <p:cNvSpPr>
            <a:spLocks noGrp="1"/>
          </p:cNvSpPr>
          <p:nvPr>
            <p:ph type="ftr" sz="quarter" idx="11"/>
          </p:nvPr>
        </p:nvSpPr>
        <p:spPr/>
        <p:txBody>
          <a:bodyPr/>
          <a:lstStyle/>
          <a:p>
            <a:r>
              <a:rPr lang="en-US" dirty="0"/>
              <a:t>CTE Leadership Institute May 8 - 9, 2015 LaJolla, CA</a:t>
            </a:r>
          </a:p>
        </p:txBody>
      </p:sp>
      <p:sp>
        <p:nvSpPr>
          <p:cNvPr id="6" name="Slide Number Placeholder 5"/>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4166745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700" b="0">
                <a:solidFill>
                  <a:schemeClr val="tx2"/>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700" b="0" kern="1200" dirty="0" smtClean="0">
                <a:solidFill>
                  <a:schemeClr val="tx2"/>
                </a:solidFill>
                <a:latin typeface="+mn-lt"/>
                <a:ea typeface="+mn-ea"/>
                <a:cs typeface="+mn-cs"/>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49ED-55EC-4E4E-B2C7-DD0406435501}" type="datetime1">
              <a:rPr lang="en-US" smtClean="0">
                <a:solidFill>
                  <a:prstClr val="black">
                    <a:tint val="75000"/>
                  </a:prstClr>
                </a:solidFill>
              </a:rPr>
              <a:t>7/10/19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7BFD10-689F-D942-80BA-C87B43A8F87B}" type="datetime1">
              <a:rPr lang="en-US" smtClean="0">
                <a:solidFill>
                  <a:prstClr val="black">
                    <a:tint val="75000"/>
                  </a:prstClr>
                </a:solidFill>
              </a:rPr>
              <a:t>7/10/19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082EE-5D8C-834E-8A94-7195391A8150}" type="datetime1">
              <a:rPr lang="en-US" smtClean="0">
                <a:solidFill>
                  <a:prstClr val="black">
                    <a:tint val="75000"/>
                  </a:prstClr>
                </a:solidFill>
              </a:rPr>
              <a:t>7/10/19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4"/>
            <a:ext cx="2852928" cy="4243615"/>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045F21-EC4D-2949-83D4-20ADE698BD43}" type="datetime1">
              <a:rPr lang="en-US" smtClean="0">
                <a:solidFill>
                  <a:prstClr val="black">
                    <a:tint val="75000"/>
                  </a:prstClr>
                </a:solidFill>
              </a:rPr>
              <a:t>7/10/19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81F0DC-EE33-CA44-9A3B-E6138C1B442F}" type="datetime1">
              <a:rPr lang="en-US" smtClean="0">
                <a:solidFill>
                  <a:prstClr val="black">
                    <a:tint val="75000"/>
                  </a:prstClr>
                </a:solidFill>
              </a:rPr>
              <a:t>7/10/19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4839E-DE69-1242-91A5-B68BDE8FEA12}" type="datetime1">
              <a:rPr lang="en-US" smtClean="0">
                <a:solidFill>
                  <a:prstClr val="black">
                    <a:tint val="75000"/>
                  </a:prstClr>
                </a:solidFill>
              </a:rPr>
              <a:t>7/10/19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3D091-7C83-184D-AA43-B062872E39AF}" type="datetime1">
              <a:rPr lang="en-US" smtClean="0">
                <a:solidFill>
                  <a:prstClr val="black">
                    <a:tint val="75000"/>
                  </a:prstClr>
                </a:solidFill>
              </a:rPr>
              <a:t>7/10/19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535BB8-85F4-5746-AB53-4CB85CDE18A8}" type="datetime1">
              <a:rPr lang="en-US" smtClean="0"/>
              <a:t>7/10/19</a:t>
            </a:fld>
            <a:endParaRPr lang="en-US" dirty="0"/>
          </a:p>
        </p:txBody>
      </p:sp>
      <p:sp>
        <p:nvSpPr>
          <p:cNvPr id="6" name="Footer Placeholder 5"/>
          <p:cNvSpPr>
            <a:spLocks noGrp="1"/>
          </p:cNvSpPr>
          <p:nvPr>
            <p:ph type="ftr" sz="quarter" idx="11"/>
          </p:nvPr>
        </p:nvSpPr>
        <p:spPr/>
        <p:txBody>
          <a:bodyPr/>
          <a:lstStyle/>
          <a:p>
            <a:r>
              <a:rPr lang="en-US" dirty="0"/>
              <a:t>CTE Leadership Institute May 8 - 9, 2015 LaJolla, CA</a:t>
            </a:r>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4E3593-FDB8-814B-B841-B4290301D609}" type="datetime1">
              <a:rPr lang="en-US" smtClean="0"/>
              <a:t>7/10/19</a:t>
            </a:fld>
            <a:endParaRPr lang="en-US" dirty="0"/>
          </a:p>
        </p:txBody>
      </p:sp>
      <p:sp>
        <p:nvSpPr>
          <p:cNvPr id="4" name="Footer Placeholder 3"/>
          <p:cNvSpPr>
            <a:spLocks noGrp="1"/>
          </p:cNvSpPr>
          <p:nvPr>
            <p:ph type="ftr" sz="quarter" idx="11"/>
          </p:nvPr>
        </p:nvSpPr>
        <p:spPr/>
        <p:txBody>
          <a:bodyPr/>
          <a:lstStyle/>
          <a:p>
            <a:r>
              <a:rPr lang="en-US" dirty="0"/>
              <a:t>CTE Leadership Institute May 8 - 9, 2015 LaJolla, CA</a:t>
            </a:r>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868AF2EF-261F-C147-A0E0-D03A8BB5FF75}" type="datetime1">
              <a:rPr lang="en-US" smtClean="0">
                <a:solidFill>
                  <a:prstClr val="black">
                    <a:tint val="75000"/>
                  </a:prstClr>
                </a:solidFill>
              </a:rPr>
              <a:t>7/10/19</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CTE Leadership Institute May 8 - 9, 2015 LaJolla,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9C19AE-2B89-AF4C-968F-CDE01D5D7DFD}" type="datetime1">
              <a:rPr lang="en-US" smtClean="0">
                <a:solidFill>
                  <a:prstClr val="black">
                    <a:tint val="75000"/>
                  </a:prstClr>
                </a:solidFill>
              </a:rPr>
              <a:t>7/10/19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6E06B-8D0D-0B4B-ACC6-31C7C1D0EDC2}" type="datetime1">
              <a:rPr lang="en-US" smtClean="0">
                <a:solidFill>
                  <a:prstClr val="black">
                    <a:tint val="75000"/>
                  </a:prstClr>
                </a:solidFill>
              </a:rPr>
              <a:t>7/10/19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D8CED-4DD4-4140-A1C4-DCDF7078C1FF}" type="datetime1">
              <a:rPr lang="en-US" smtClean="0">
                <a:solidFill>
                  <a:prstClr val="black">
                    <a:tint val="75000"/>
                  </a:prstClr>
                </a:solidFill>
              </a:rPr>
              <a:t>7/10/19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49ED-55EC-4E4E-B2C7-DD0406435501}" type="datetime1">
              <a:rPr lang="en-US" smtClean="0">
                <a:solidFill>
                  <a:prstClr val="black">
                    <a:tint val="75000"/>
                  </a:prstClr>
                </a:solidFill>
              </a:rPr>
              <a:t>7/10/19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19660-978A-3847-831D-F1031CCAB5AE}" type="datetime1">
              <a:rPr lang="en-US" smtClean="0">
                <a:solidFill>
                  <a:prstClr val="black">
                    <a:tint val="75000"/>
                  </a:prstClr>
                </a:solidFill>
              </a:rPr>
              <a:t>7/10/19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15D92-DCC7-D34A-BDBA-BAD7CA28424F}" type="datetime1">
              <a:rPr lang="en-US" smtClean="0">
                <a:solidFill>
                  <a:prstClr val="black">
                    <a:tint val="75000"/>
                  </a:prstClr>
                </a:solidFill>
              </a:rPr>
              <a:t>7/10/19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20787"/>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121917" tIns="60958" rIns="121917" bIns="6095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121917" tIns="60958" rIns="121917" bIns="60958" rtlCol="0" anchor="ctr"/>
          <a:lstStyle>
            <a:lvl1pPr algn="l">
              <a:defRPr sz="1600">
                <a:solidFill>
                  <a:srgbClr val="FFFFFF"/>
                </a:solidFill>
              </a:defRPr>
            </a:lvl1pPr>
          </a:lstStyle>
          <a:p>
            <a:fld id="{F5319660-978A-3847-831D-F1031CCAB5AE}" type="datetime1">
              <a:rPr lang="en-US" smtClean="0">
                <a:solidFill>
                  <a:prstClr val="black">
                    <a:tint val="75000"/>
                  </a:prstClr>
                </a:solidFill>
              </a:rPr>
              <a:t>7/10/19</a:t>
            </a:fld>
            <a:endParaRPr lang="en-US" dirty="0">
              <a:solidFill>
                <a:prstClr val="black">
                  <a:tint val="75000"/>
                </a:prstClr>
              </a:solidFill>
            </a:endParaRP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121917" tIns="60958" rIns="121917" bIns="60958" rtlCol="0" anchor="ctr"/>
          <a:lstStyle>
            <a:lvl1pPr algn="ctr">
              <a:defRPr sz="1600">
                <a:solidFill>
                  <a:srgbClr val="FFFFFF"/>
                </a:solidFill>
              </a:defRPr>
            </a:lvl1p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121917" tIns="60958" rIns="121917" bIns="60958" rtlCol="0" anchor="ctr"/>
          <a:lstStyle>
            <a:lvl1pPr algn="l">
              <a:defRPr sz="1900" b="1">
                <a:solidFill>
                  <a:srgbClr val="FFFFFF"/>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1219170" rtl="0" eaLnBrk="1" latinLnBrk="0" hangingPunct="1">
        <a:spcBef>
          <a:spcPct val="0"/>
        </a:spcBef>
        <a:buNone/>
        <a:defRPr sz="5300" kern="1200" spc="-133" baseline="0">
          <a:solidFill>
            <a:schemeClr val="tx2"/>
          </a:solidFill>
          <a:latin typeface="+mj-lt"/>
          <a:ea typeface="+mj-ea"/>
          <a:cs typeface="+mj-cs"/>
        </a:defRPr>
      </a:lvl1pPr>
    </p:titleStyle>
    <p:bodyStyle>
      <a:lvl1pPr marL="243834" indent="-243834" algn="l" defTabSz="1219170"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1pPr>
      <a:lvl2pPr marL="609585" indent="-243834" algn="l" defTabSz="1219170" rtl="0" eaLnBrk="1" latinLnBrk="0" hangingPunct="1">
        <a:spcBef>
          <a:spcPct val="20000"/>
        </a:spcBef>
        <a:buClr>
          <a:schemeClr val="accent1"/>
        </a:buClr>
        <a:buSzPct val="85000"/>
        <a:buFont typeface="Arial" pitchFamily="34" charset="0"/>
        <a:buChar char="•"/>
        <a:defRPr sz="2700" kern="1200">
          <a:solidFill>
            <a:schemeClr val="tx1"/>
          </a:solidFill>
          <a:latin typeface="+mn-lt"/>
          <a:ea typeface="+mn-ea"/>
          <a:cs typeface="+mn-cs"/>
        </a:defRPr>
      </a:lvl2pPr>
      <a:lvl3pPr marL="975336" indent="-243834" algn="l" defTabSz="121917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1341086" indent="-243834" algn="l" defTabSz="1219170"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4pPr>
      <a:lvl5pPr marL="1584920" indent="-182875" algn="l" defTabSz="1219170" rtl="0" eaLnBrk="1" latinLnBrk="0" hangingPunct="1">
        <a:spcBef>
          <a:spcPct val="20000"/>
        </a:spcBef>
        <a:buClr>
          <a:schemeClr val="accent1"/>
        </a:buClr>
        <a:buSzPct val="100000"/>
        <a:buFont typeface="Arial" pitchFamily="34" charset="0"/>
        <a:buChar char="•"/>
        <a:defRPr sz="1900" kern="1200" baseline="0">
          <a:solidFill>
            <a:schemeClr val="tx1"/>
          </a:solidFill>
          <a:latin typeface="+mn-lt"/>
          <a:ea typeface="+mn-ea"/>
          <a:cs typeface="+mn-cs"/>
        </a:defRPr>
      </a:lvl5pPr>
      <a:lvl6pPr marL="1828754"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6pPr>
      <a:lvl7pPr marL="2072588"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7pPr>
      <a:lvl8pPr marL="2316422"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8pPr>
      <a:lvl9pPr marL="2560256"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asccc.org/resolutions/college-level-examination-program-clep-exam-equivalency-list" TargetMode="External"/><Relationship Id="rId2" Type="http://schemas.openxmlformats.org/officeDocument/2006/relationships/hyperlink" Target="https://asccc.org/resolutions/adopt-and-publicize-california-community-college-international-baccalaureate-list-and"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396" y="0"/>
            <a:ext cx="10186449" cy="2387600"/>
          </a:xfrm>
        </p:spPr>
        <p:txBody>
          <a:bodyPr>
            <a:noAutofit/>
          </a:bodyPr>
          <a:lstStyle/>
          <a:p>
            <a:r>
              <a:rPr lang="en-US" sz="4400" i="0" dirty="0">
                <a:latin typeface="Palatino Linotype" panose="02040502050505030304" pitchFamily="18" charset="0"/>
              </a:rPr>
              <a:t>CLEP and IB Policies</a:t>
            </a:r>
          </a:p>
        </p:txBody>
      </p:sp>
      <p:sp>
        <p:nvSpPr>
          <p:cNvPr id="3" name="Subtitle 2"/>
          <p:cNvSpPr>
            <a:spLocks noGrp="1"/>
          </p:cNvSpPr>
          <p:nvPr>
            <p:ph type="subTitle" idx="1"/>
          </p:nvPr>
        </p:nvSpPr>
        <p:spPr>
          <a:xfrm>
            <a:off x="1650285" y="3931281"/>
            <a:ext cx="9144000" cy="2329091"/>
          </a:xfrm>
        </p:spPr>
        <p:txBody>
          <a:bodyPr>
            <a:normAutofit/>
          </a:bodyPr>
          <a:lstStyle/>
          <a:p>
            <a:r>
              <a:rPr lang="en-US" i="0" dirty="0">
                <a:solidFill>
                  <a:schemeClr val="tx2"/>
                </a:solidFill>
                <a:latin typeface="Palatino Linotype" panose="02040502050505030304" pitchFamily="18" charset="0"/>
              </a:rPr>
              <a:t>Raul </a:t>
            </a:r>
            <a:r>
              <a:rPr lang="en-US" i="0" dirty="0" err="1">
                <a:solidFill>
                  <a:schemeClr val="tx2"/>
                </a:solidFill>
                <a:latin typeface="Palatino Linotype" panose="02040502050505030304" pitchFamily="18" charset="0"/>
              </a:rPr>
              <a:t>Arambula</a:t>
            </a:r>
            <a:r>
              <a:rPr lang="en-US" i="0">
                <a:solidFill>
                  <a:schemeClr val="tx2"/>
                </a:solidFill>
                <a:latin typeface="Palatino Linotype" panose="02040502050505030304" pitchFamily="18" charset="0"/>
              </a:rPr>
              <a:t>, Dean, CCCCO </a:t>
            </a:r>
            <a:endParaRPr lang="en-US" i="0" dirty="0">
              <a:solidFill>
                <a:schemeClr val="tx2"/>
              </a:solidFill>
              <a:latin typeface="Palatino Linotype" panose="02040502050505030304" pitchFamily="18" charset="0"/>
            </a:endParaRPr>
          </a:p>
          <a:p>
            <a:r>
              <a:rPr lang="en-US" i="0" dirty="0">
                <a:solidFill>
                  <a:schemeClr val="tx2"/>
                </a:solidFill>
                <a:latin typeface="Palatino Linotype" panose="02040502050505030304" pitchFamily="18" charset="0"/>
              </a:rPr>
              <a:t>Dolores Davison, ASCCC Vice President </a:t>
            </a:r>
          </a:p>
          <a:p>
            <a:endParaRPr lang="en-US" i="0" dirty="0">
              <a:solidFill>
                <a:schemeClr val="tx2"/>
              </a:solidFill>
              <a:latin typeface="+mn-lt"/>
            </a:endParaRPr>
          </a:p>
          <a:p>
            <a:endParaRPr lang="en-US" dirty="0">
              <a:latin typeface="+mn-lt"/>
            </a:endParaRPr>
          </a:p>
        </p:txBody>
      </p:sp>
    </p:spTree>
    <p:extLst>
      <p:ext uri="{BB962C8B-B14F-4D97-AF65-F5344CB8AC3E}">
        <p14:creationId xmlns:p14="http://schemas.microsoft.com/office/powerpoint/2010/main" val="295859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Academic and Professional Considerations</a:t>
            </a:r>
          </a:p>
        </p:txBody>
      </p:sp>
      <p:sp>
        <p:nvSpPr>
          <p:cNvPr id="3" name="Content Placeholder 2"/>
          <p:cNvSpPr>
            <a:spLocks noGrp="1"/>
          </p:cNvSpPr>
          <p:nvPr>
            <p:ph idx="1"/>
          </p:nvPr>
        </p:nvSpPr>
        <p:spPr/>
        <p:txBody>
          <a:bodyPr>
            <a:noAutofit/>
          </a:bodyPr>
          <a:lstStyle/>
          <a:p>
            <a:pPr>
              <a:lnSpc>
                <a:spcPct val="100000"/>
              </a:lnSpc>
              <a:spcBef>
                <a:spcPts val="0"/>
              </a:spcBef>
              <a:spcAft>
                <a:spcPts val="1800"/>
              </a:spcAft>
            </a:pPr>
            <a:r>
              <a:rPr lang="en-US" sz="2800" b="0" i="0" dirty="0">
                <a:latin typeface="Palatino Linotype" panose="02040502050505030304" pitchFamily="18" charset="0"/>
              </a:rPr>
              <a:t>Curriculum</a:t>
            </a:r>
          </a:p>
          <a:p>
            <a:pPr>
              <a:lnSpc>
                <a:spcPct val="100000"/>
              </a:lnSpc>
              <a:spcBef>
                <a:spcPts val="0"/>
              </a:spcBef>
              <a:spcAft>
                <a:spcPts val="1800"/>
              </a:spcAft>
            </a:pPr>
            <a:r>
              <a:rPr lang="en-US" sz="2800" b="0" i="0" dirty="0">
                <a:latin typeface="Palatino Linotype" panose="02040502050505030304" pitchFamily="18" charset="0"/>
              </a:rPr>
              <a:t>Graduation requirements</a:t>
            </a:r>
          </a:p>
          <a:p>
            <a:pPr>
              <a:lnSpc>
                <a:spcPct val="100000"/>
              </a:lnSpc>
              <a:spcBef>
                <a:spcPts val="0"/>
              </a:spcBef>
              <a:spcAft>
                <a:spcPts val="1800"/>
              </a:spcAft>
            </a:pPr>
            <a:r>
              <a:rPr lang="en-US" sz="2800" b="0" i="0" dirty="0">
                <a:latin typeface="Palatino Linotype" panose="02040502050505030304" pitchFamily="18" charset="0"/>
              </a:rPr>
              <a:t>Professional development</a:t>
            </a:r>
          </a:p>
          <a:p>
            <a:pPr>
              <a:lnSpc>
                <a:spcPct val="100000"/>
              </a:lnSpc>
              <a:spcBef>
                <a:spcPts val="0"/>
              </a:spcBef>
              <a:spcAft>
                <a:spcPts val="1800"/>
              </a:spcAft>
            </a:pPr>
            <a:r>
              <a:rPr lang="en-US" sz="2800" b="0" i="0" dirty="0">
                <a:latin typeface="Palatino Linotype" panose="02040502050505030304" pitchFamily="18" charset="0"/>
              </a:rPr>
              <a:t>Student preparation and success</a:t>
            </a:r>
          </a:p>
          <a:p>
            <a:pPr>
              <a:lnSpc>
                <a:spcPct val="100000"/>
              </a:lnSpc>
              <a:spcBef>
                <a:spcPts val="0"/>
              </a:spcBef>
              <a:spcAft>
                <a:spcPts val="1800"/>
              </a:spcAft>
            </a:pPr>
            <a:r>
              <a:rPr lang="en-US" sz="2800" dirty="0">
                <a:latin typeface="Palatino Linotype" panose="02040502050505030304" pitchFamily="18" charset="0"/>
              </a:rPr>
              <a:t>Associate degrees for transfer, baccalaureates degrees, others?</a:t>
            </a:r>
            <a:endParaRPr lang="en-US" sz="2800" b="0" i="0" dirty="0">
              <a:latin typeface="Palatino Linotype" panose="02040502050505030304" pitchFamily="18" charset="0"/>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10</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378925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04C9-A63A-874E-98BD-6EBD4E1557C2}"/>
              </a:ext>
            </a:extLst>
          </p:cNvPr>
          <p:cNvSpPr>
            <a:spLocks noGrp="1"/>
          </p:cNvSpPr>
          <p:nvPr>
            <p:ph type="title"/>
          </p:nvPr>
        </p:nvSpPr>
        <p:spPr/>
        <p:txBody>
          <a:bodyPr/>
          <a:lstStyle/>
          <a:p>
            <a:r>
              <a:rPr lang="en-US" dirty="0">
                <a:latin typeface="Palatino Linotype" panose="02040502050505030304" pitchFamily="18" charset="0"/>
              </a:rPr>
              <a:t>ASCCC Positions</a:t>
            </a:r>
          </a:p>
        </p:txBody>
      </p:sp>
      <p:sp>
        <p:nvSpPr>
          <p:cNvPr id="3" name="Content Placeholder 2">
            <a:extLst>
              <a:ext uri="{FF2B5EF4-FFF2-40B4-BE49-F238E27FC236}">
                <a16:creationId xmlns:a16="http://schemas.microsoft.com/office/drawing/2014/main" id="{87EEEEEB-017B-6544-9ACE-A42E4A0B10DB}"/>
              </a:ext>
            </a:extLst>
          </p:cNvPr>
          <p:cNvSpPr>
            <a:spLocks noGrp="1"/>
          </p:cNvSpPr>
          <p:nvPr>
            <p:ph idx="1"/>
          </p:nvPr>
        </p:nvSpPr>
        <p:spPr/>
        <p:txBody>
          <a:bodyPr>
            <a:normAutofit lnSpcReduction="10000"/>
          </a:bodyPr>
          <a:lstStyle/>
          <a:p>
            <a:pPr marL="0" indent="0">
              <a:buNone/>
            </a:pPr>
            <a:r>
              <a:rPr lang="en-US" dirty="0">
                <a:latin typeface="Palatino Linotype" panose="02040502050505030304" pitchFamily="18" charset="0"/>
              </a:rPr>
              <a:t>Resolution 9.01 (S10):  International Baccalaureate (IB) Exam Applicability to Associate Degree General Education Requirements</a:t>
            </a:r>
          </a:p>
          <a:p>
            <a:pPr marL="0" indent="0">
              <a:buNone/>
            </a:pPr>
            <a:br>
              <a:rPr lang="en-US" dirty="0"/>
            </a:br>
            <a:r>
              <a:rPr lang="en-US" dirty="0">
                <a:latin typeface="Palatino Linotype" panose="02040502050505030304" pitchFamily="18" charset="0"/>
              </a:rPr>
              <a:t>Resolved, That the Academic Senate for California Community Colleges develop a suggested system-wide policy template regarding the use of International Baccalaureate exams for meeting associate degree general education requirements and encourage local senates to consider this policy template for local adoption. </a:t>
            </a:r>
          </a:p>
        </p:txBody>
      </p:sp>
      <p:sp>
        <p:nvSpPr>
          <p:cNvPr id="4" name="Slide Number Placeholder 3">
            <a:extLst>
              <a:ext uri="{FF2B5EF4-FFF2-40B4-BE49-F238E27FC236}">
                <a16:creationId xmlns:a16="http://schemas.microsoft.com/office/drawing/2014/main" id="{7E0E2DCE-EF70-3C41-90DA-2BA4E7905990}"/>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11</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403707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0B2-8723-1345-A7AB-3AB4DB5416D1}"/>
              </a:ext>
            </a:extLst>
          </p:cNvPr>
          <p:cNvSpPr>
            <a:spLocks noGrp="1"/>
          </p:cNvSpPr>
          <p:nvPr>
            <p:ph type="title"/>
          </p:nvPr>
        </p:nvSpPr>
        <p:spPr/>
        <p:txBody>
          <a:bodyPr/>
          <a:lstStyle/>
          <a:p>
            <a:r>
              <a:rPr lang="en-US" dirty="0">
                <a:latin typeface="Palatino Linotype" panose="02040502050505030304" pitchFamily="18" charset="0"/>
              </a:rPr>
              <a:t>ASCCC Positions </a:t>
            </a:r>
          </a:p>
        </p:txBody>
      </p:sp>
      <p:sp>
        <p:nvSpPr>
          <p:cNvPr id="3" name="Content Placeholder 2">
            <a:extLst>
              <a:ext uri="{FF2B5EF4-FFF2-40B4-BE49-F238E27FC236}">
                <a16:creationId xmlns:a16="http://schemas.microsoft.com/office/drawing/2014/main" id="{4BF179E0-592D-A446-95E7-25E45116595B}"/>
              </a:ext>
            </a:extLst>
          </p:cNvPr>
          <p:cNvSpPr>
            <a:spLocks noGrp="1"/>
          </p:cNvSpPr>
          <p:nvPr>
            <p:ph idx="1"/>
          </p:nvPr>
        </p:nvSpPr>
        <p:spPr>
          <a:xfrm>
            <a:off x="609600" y="1600200"/>
            <a:ext cx="10972800" cy="5257800"/>
          </a:xfrm>
        </p:spPr>
        <p:txBody>
          <a:bodyPr>
            <a:normAutofit fontScale="40000" lnSpcReduction="20000"/>
          </a:bodyPr>
          <a:lstStyle/>
          <a:p>
            <a:pPr marL="0" indent="0">
              <a:buNone/>
            </a:pPr>
            <a:r>
              <a:rPr lang="en-US" sz="6000" dirty="0">
                <a:latin typeface="Palatino Linotype" panose="02040502050505030304" pitchFamily="18" charset="0"/>
              </a:rPr>
              <a:t>Resolution 9.04 (S10): College Level Examination Program (CLEP) Exam Applicability to Associate Degree General Education Requirements</a:t>
            </a:r>
          </a:p>
          <a:p>
            <a:pPr marL="0" indent="0">
              <a:buNone/>
            </a:pPr>
            <a:endParaRPr lang="en-US" sz="6000" dirty="0">
              <a:latin typeface="Palatino Linotype" panose="02040502050505030304" pitchFamily="18" charset="0"/>
            </a:endParaRPr>
          </a:p>
          <a:p>
            <a:pPr marL="0" indent="0">
              <a:buNone/>
            </a:pPr>
            <a:r>
              <a:rPr lang="en-US" sz="6000" dirty="0">
                <a:latin typeface="Palatino Linotype" panose="02040502050505030304" pitchFamily="18" charset="0"/>
              </a:rPr>
              <a:t>Resolved, That the Academic Senate for California Community Colleges research the feasibility of a system-wide policy template regarding the use of CLEP exams for meeting associate degree general education requirements; </a:t>
            </a:r>
            <a:br>
              <a:rPr lang="en-US" sz="6000" dirty="0">
                <a:latin typeface="Palatino Linotype" panose="02040502050505030304" pitchFamily="18" charset="0"/>
              </a:rPr>
            </a:br>
            <a:endParaRPr lang="en-US" sz="6000" dirty="0">
              <a:latin typeface="Palatino Linotype" panose="02040502050505030304" pitchFamily="18" charset="0"/>
            </a:endParaRPr>
          </a:p>
          <a:p>
            <a:pPr marL="0" indent="0">
              <a:buNone/>
            </a:pPr>
            <a:r>
              <a:rPr lang="en-US" sz="6000" dirty="0">
                <a:latin typeface="Palatino Linotype" panose="02040502050505030304" pitchFamily="18" charset="0"/>
              </a:rPr>
              <a:t>Resolved, That the Academic Senate for California Community Colleges develop a system-wide policy template regarding the use of CLEP exams for meeting associate degree general education requirements if the research shows it to be feasible; and</a:t>
            </a:r>
            <a:br>
              <a:rPr lang="en-US" sz="6000" dirty="0">
                <a:latin typeface="Palatino Linotype" panose="02040502050505030304" pitchFamily="18" charset="0"/>
              </a:rPr>
            </a:br>
            <a:endParaRPr lang="en-US" sz="6000" dirty="0">
              <a:latin typeface="Palatino Linotype" panose="02040502050505030304" pitchFamily="18" charset="0"/>
            </a:endParaRPr>
          </a:p>
          <a:p>
            <a:pPr marL="0" indent="0">
              <a:buNone/>
            </a:pPr>
            <a:r>
              <a:rPr lang="en-US" sz="6000" dirty="0">
                <a:latin typeface="Palatino Linotype" panose="02040502050505030304" pitchFamily="18" charset="0"/>
              </a:rPr>
              <a:t>Resolved, That the Academic Senate for California Community Colleges urge the University of California and California State University systems to consider accepting CLEP exams for credit under the IGETC pattern in order to facilitate student transfer. </a:t>
            </a:r>
          </a:p>
          <a:p>
            <a:endParaRPr lang="en-US"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55D9836A-E6A8-8843-8683-1C984F45BC44}"/>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12</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404667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CE122-B6D1-9248-9066-B31B29D2ABA8}"/>
              </a:ext>
            </a:extLst>
          </p:cNvPr>
          <p:cNvSpPr>
            <a:spLocks noGrp="1"/>
          </p:cNvSpPr>
          <p:nvPr>
            <p:ph type="title"/>
          </p:nvPr>
        </p:nvSpPr>
        <p:spPr/>
        <p:txBody>
          <a:bodyPr/>
          <a:lstStyle/>
          <a:p>
            <a:r>
              <a:rPr lang="en-US" dirty="0">
                <a:latin typeface="Palatino Linotype" panose="02040502050505030304" pitchFamily="18" charset="0"/>
              </a:rPr>
              <a:t>ASCCC Positions </a:t>
            </a:r>
          </a:p>
        </p:txBody>
      </p:sp>
      <p:sp>
        <p:nvSpPr>
          <p:cNvPr id="3" name="Content Placeholder 2">
            <a:extLst>
              <a:ext uri="{FF2B5EF4-FFF2-40B4-BE49-F238E27FC236}">
                <a16:creationId xmlns:a16="http://schemas.microsoft.com/office/drawing/2014/main" id="{FC38AC39-EFB5-404F-ACB2-809EA83AA51E}"/>
              </a:ext>
            </a:extLst>
          </p:cNvPr>
          <p:cNvSpPr>
            <a:spLocks noGrp="1"/>
          </p:cNvSpPr>
          <p:nvPr>
            <p:ph idx="1"/>
          </p:nvPr>
        </p:nvSpPr>
        <p:spPr/>
        <p:txBody>
          <a:bodyPr>
            <a:normAutofit fontScale="92500" lnSpcReduction="10000"/>
          </a:bodyPr>
          <a:lstStyle/>
          <a:p>
            <a:pPr marL="0" indent="0">
              <a:buNone/>
            </a:pPr>
            <a:r>
              <a:rPr lang="en-US" dirty="0">
                <a:latin typeface="Palatino Linotype" panose="02040502050505030304" pitchFamily="18" charset="0"/>
              </a:rPr>
              <a:t>Both of the templates mentioned in these resolutions were approved by the body:</a:t>
            </a:r>
          </a:p>
          <a:p>
            <a:endParaRPr lang="en-US" dirty="0">
              <a:latin typeface="Palatino Linotype" panose="02040502050505030304" pitchFamily="18" charset="0"/>
            </a:endParaRPr>
          </a:p>
          <a:p>
            <a:pPr marL="0" indent="0">
              <a:buNone/>
            </a:pPr>
            <a:r>
              <a:rPr lang="en-US" dirty="0">
                <a:latin typeface="Palatino Linotype" panose="02040502050505030304" pitchFamily="18" charset="0"/>
              </a:rPr>
              <a:t>The IB template was approved in SP 10 and is available here:</a:t>
            </a:r>
          </a:p>
          <a:p>
            <a:pPr marL="0" indent="0">
              <a:buNone/>
            </a:pPr>
            <a:r>
              <a:rPr lang="en-US" dirty="0">
                <a:latin typeface="Palatino Linotype" panose="02040502050505030304" pitchFamily="18" charset="0"/>
                <a:hlinkClick r:id="rId2"/>
              </a:rPr>
              <a:t>https://asccc.org/resolutions/adopt-and-publicize-california-community-college-international-baccalaureate-list-and</a:t>
            </a:r>
            <a:endParaRPr lang="en-US" dirty="0">
              <a:latin typeface="Palatino Linotype" panose="02040502050505030304" pitchFamily="18" charset="0"/>
            </a:endParaRPr>
          </a:p>
          <a:p>
            <a:endParaRPr lang="en-US" dirty="0">
              <a:latin typeface="Palatino Linotype" panose="02040502050505030304" pitchFamily="18" charset="0"/>
            </a:endParaRPr>
          </a:p>
          <a:p>
            <a:pPr marL="0" indent="0">
              <a:buNone/>
            </a:pPr>
            <a:r>
              <a:rPr lang="en-US" dirty="0">
                <a:latin typeface="Palatino Linotype" panose="02040502050505030304" pitchFamily="18" charset="0"/>
              </a:rPr>
              <a:t>The CLEP Template was approved in SP 11 and is available here: </a:t>
            </a:r>
            <a:r>
              <a:rPr lang="en-US" dirty="0">
                <a:latin typeface="Palatino Linotype" panose="02040502050505030304" pitchFamily="18" charset="0"/>
                <a:hlinkClick r:id="rId3"/>
              </a:rPr>
              <a:t>https://asccc.org/resolutions/college-level-examination-program-clep-exam-equivalency-list</a:t>
            </a:r>
            <a:endParaRPr lang="en-US" dirty="0">
              <a:latin typeface="Palatino Linotype" panose="02040502050505030304" pitchFamily="18" charset="0"/>
            </a:endParaRPr>
          </a:p>
          <a:p>
            <a:endParaRPr lang="en-US"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FB45772D-0FD3-0F46-A305-B4B11659BDBD}"/>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94832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4850-7D2F-F04F-BBB1-F1E9D4B2979D}"/>
              </a:ext>
            </a:extLst>
          </p:cNvPr>
          <p:cNvSpPr>
            <a:spLocks noGrp="1"/>
          </p:cNvSpPr>
          <p:nvPr>
            <p:ph type="title"/>
          </p:nvPr>
        </p:nvSpPr>
        <p:spPr/>
        <p:txBody>
          <a:bodyPr/>
          <a:lstStyle/>
          <a:p>
            <a:r>
              <a:rPr lang="en-US" dirty="0">
                <a:latin typeface="Palatino Linotype" panose="02040502050505030304" pitchFamily="18" charset="0"/>
              </a:rPr>
              <a:t>Chancellor’s Office Updates</a:t>
            </a:r>
          </a:p>
        </p:txBody>
      </p:sp>
      <p:sp>
        <p:nvSpPr>
          <p:cNvPr id="3" name="Content Placeholder 2">
            <a:extLst>
              <a:ext uri="{FF2B5EF4-FFF2-40B4-BE49-F238E27FC236}">
                <a16:creationId xmlns:a16="http://schemas.microsoft.com/office/drawing/2014/main" id="{CEAE2A25-BF3A-C64A-9455-EADF2D2D4993}"/>
              </a:ext>
            </a:extLst>
          </p:cNvPr>
          <p:cNvSpPr>
            <a:spLocks noGrp="1"/>
          </p:cNvSpPr>
          <p:nvPr>
            <p:ph idx="1"/>
          </p:nvPr>
        </p:nvSpPr>
        <p:spPr/>
        <p:txBody>
          <a:bodyPr/>
          <a:lstStyle/>
          <a:p>
            <a:r>
              <a:rPr lang="en-US" dirty="0">
                <a:latin typeface="Palatino Linotype" panose="02040502050505030304" pitchFamily="18" charset="0"/>
              </a:rPr>
              <a:t>PCAH 7 Ed.</a:t>
            </a:r>
          </a:p>
          <a:p>
            <a:r>
              <a:rPr lang="en-US" dirty="0">
                <a:latin typeface="Palatino Linotype" panose="02040502050505030304" pitchFamily="18" charset="0"/>
              </a:rPr>
              <a:t>Memo will be distributed in Fall 2019 and will be due to the Chancellor’s Office by October </a:t>
            </a:r>
            <a:r>
              <a:rPr lang="en-US" dirty="0">
                <a:solidFill>
                  <a:schemeClr val="tx1">
                    <a:lumMod val="95000"/>
                    <a:lumOff val="5000"/>
                  </a:schemeClr>
                </a:solidFill>
                <a:latin typeface="Palatino Linotype" panose="02040502050505030304" pitchFamily="18" charset="0"/>
              </a:rPr>
              <a:t>31</a:t>
            </a:r>
            <a:r>
              <a:rPr lang="en-US" dirty="0">
                <a:latin typeface="Palatino Linotype" panose="02040502050505030304" pitchFamily="18" charset="0"/>
              </a:rPr>
              <a:t>, 2019</a:t>
            </a:r>
          </a:p>
          <a:p>
            <a:r>
              <a:rPr lang="en-US" dirty="0">
                <a:latin typeface="Palatino Linotype" panose="02040502050505030304" pitchFamily="18" charset="0"/>
              </a:rPr>
              <a:t>Periodic Review will begin in January 2020</a:t>
            </a:r>
          </a:p>
          <a:p>
            <a:endParaRPr lang="en-US" dirty="0">
              <a:latin typeface="Palatino Linotype" panose="02040502050505030304" pitchFamily="18" charset="0"/>
            </a:endParaRPr>
          </a:p>
          <a:p>
            <a:endParaRPr lang="en-US"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FFC508E5-3954-7340-8528-D0F1CF4C0AB7}"/>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14</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1496494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E935-2230-C24C-B364-C6CB252FBE51}"/>
              </a:ext>
            </a:extLst>
          </p:cNvPr>
          <p:cNvSpPr>
            <a:spLocks noGrp="1"/>
          </p:cNvSpPr>
          <p:nvPr>
            <p:ph type="title"/>
          </p:nvPr>
        </p:nvSpPr>
        <p:spPr/>
        <p:txBody>
          <a:bodyPr>
            <a:normAutofit/>
          </a:bodyPr>
          <a:lstStyle/>
          <a:p>
            <a:r>
              <a:rPr lang="en-US" sz="4000" dirty="0">
                <a:latin typeface="Palatino Linotype" panose="02040502050505030304" pitchFamily="18" charset="0"/>
              </a:rPr>
              <a:t>Questions?  Thank You!  </a:t>
            </a:r>
          </a:p>
        </p:txBody>
      </p:sp>
      <p:pic>
        <p:nvPicPr>
          <p:cNvPr id="6" name="Content Placeholder 5">
            <a:extLst>
              <a:ext uri="{FF2B5EF4-FFF2-40B4-BE49-F238E27FC236}">
                <a16:creationId xmlns:a16="http://schemas.microsoft.com/office/drawing/2014/main" id="{341CEB94-1925-6C47-B25D-FBF733A7B00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2012950"/>
            <a:ext cx="5384800" cy="4038600"/>
          </a:xfrm>
        </p:spPr>
      </p:pic>
      <p:sp>
        <p:nvSpPr>
          <p:cNvPr id="3" name="Content Placeholder 2">
            <a:extLst>
              <a:ext uri="{FF2B5EF4-FFF2-40B4-BE49-F238E27FC236}">
                <a16:creationId xmlns:a16="http://schemas.microsoft.com/office/drawing/2014/main" id="{82AE03E8-5AF2-5743-809B-5A91D8789D18}"/>
              </a:ext>
            </a:extLst>
          </p:cNvPr>
          <p:cNvSpPr>
            <a:spLocks noGrp="1"/>
          </p:cNvSpPr>
          <p:nvPr>
            <p:ph sz="half" idx="2"/>
          </p:nvPr>
        </p:nvSpPr>
        <p:spPr/>
        <p:txBody>
          <a:bodyPr/>
          <a:lstStyle/>
          <a:p>
            <a:r>
              <a:rPr lang="en-US" dirty="0">
                <a:latin typeface="Palatino Linotype" panose="02040502050505030304" pitchFamily="18" charset="0"/>
              </a:rPr>
              <a:t>For additional information, please email </a:t>
            </a:r>
            <a:r>
              <a:rPr lang="en-US" dirty="0" err="1">
                <a:latin typeface="Palatino Linotype" panose="02040502050505030304" pitchFamily="18" charset="0"/>
              </a:rPr>
              <a:t>info@asccc.org</a:t>
            </a:r>
            <a:endParaRPr lang="en-US"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BAD54528-0B58-D044-BAD7-70C6BEB8BF11}"/>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16979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A7CE-9FA1-4D4F-957A-B162E946158D}"/>
              </a:ext>
            </a:extLst>
          </p:cNvPr>
          <p:cNvSpPr>
            <a:spLocks noGrp="1"/>
          </p:cNvSpPr>
          <p:nvPr>
            <p:ph type="title"/>
          </p:nvPr>
        </p:nvSpPr>
        <p:spPr/>
        <p:txBody>
          <a:bodyPr/>
          <a:lstStyle/>
          <a:p>
            <a:r>
              <a:rPr lang="en-US" dirty="0">
                <a:latin typeface="Palatino Linotype" panose="02040502050505030304" pitchFamily="18" charset="0"/>
              </a:rPr>
              <a:t>Breakout Description</a:t>
            </a:r>
          </a:p>
        </p:txBody>
      </p:sp>
      <p:sp>
        <p:nvSpPr>
          <p:cNvPr id="3" name="Content Placeholder 2">
            <a:extLst>
              <a:ext uri="{FF2B5EF4-FFF2-40B4-BE49-F238E27FC236}">
                <a16:creationId xmlns:a16="http://schemas.microsoft.com/office/drawing/2014/main" id="{1C176359-ADCF-784A-8C94-E806411ACDA6}"/>
              </a:ext>
            </a:extLst>
          </p:cNvPr>
          <p:cNvSpPr>
            <a:spLocks noGrp="1"/>
          </p:cNvSpPr>
          <p:nvPr>
            <p:ph idx="1"/>
          </p:nvPr>
        </p:nvSpPr>
        <p:spPr/>
        <p:txBody>
          <a:bodyPr>
            <a:normAutofit fontScale="92500" lnSpcReduction="20000"/>
          </a:bodyPr>
          <a:lstStyle/>
          <a:p>
            <a:r>
              <a:rPr lang="en-US" dirty="0">
                <a:latin typeface="Palatino Linotype" panose="02040502050505030304" pitchFamily="18" charset="0"/>
              </a:rPr>
              <a:t>In 2016, AB 1985 (Williams, 2016) required the Chancellor's Office and ASCCC to develop and required each district to adopt and implement a uniform policy on Advanced Placement (AP) credit. AB 1512 (Carrillo, 2019) is poised to amend AB 1985 to include International Baccalaureate. Further, to more clearly align CCC policies on external examination credit with CSU and in response to the proposed AB 1985 revisions, the Chancellor's Office is encouraging colleges to begin revising their AP credit policy to include CLEP and IB. Join us to learn more about AB 1512, the current recommendations of the Chancellor's Office, and what your college can do to respond.  </a:t>
            </a:r>
          </a:p>
        </p:txBody>
      </p:sp>
      <p:sp>
        <p:nvSpPr>
          <p:cNvPr id="4" name="Slide Number Placeholder 3">
            <a:extLst>
              <a:ext uri="{FF2B5EF4-FFF2-40B4-BE49-F238E27FC236}">
                <a16:creationId xmlns:a16="http://schemas.microsoft.com/office/drawing/2014/main" id="{D335E4AA-BF75-8C45-8095-DEF2F42DEA9D}"/>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83832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5FDE-408B-CC42-B742-EDFE122433D9}"/>
              </a:ext>
            </a:extLst>
          </p:cNvPr>
          <p:cNvSpPr>
            <a:spLocks noGrp="1"/>
          </p:cNvSpPr>
          <p:nvPr>
            <p:ph type="title"/>
          </p:nvPr>
        </p:nvSpPr>
        <p:spPr/>
        <p:txBody>
          <a:bodyPr/>
          <a:lstStyle/>
          <a:p>
            <a:r>
              <a:rPr lang="en-US" dirty="0">
                <a:latin typeface="Palatino Linotype" panose="02040502050505030304" pitchFamily="18" charset="0"/>
              </a:rPr>
              <a:t>What is AB 1985?</a:t>
            </a:r>
          </a:p>
        </p:txBody>
      </p:sp>
      <p:sp>
        <p:nvSpPr>
          <p:cNvPr id="3" name="Content Placeholder 2">
            <a:extLst>
              <a:ext uri="{FF2B5EF4-FFF2-40B4-BE49-F238E27FC236}">
                <a16:creationId xmlns:a16="http://schemas.microsoft.com/office/drawing/2014/main" id="{E4E08AFD-0D98-AF43-AA2F-BF948B86265F}"/>
              </a:ext>
            </a:extLst>
          </p:cNvPr>
          <p:cNvSpPr>
            <a:spLocks noGrp="1"/>
          </p:cNvSpPr>
          <p:nvPr>
            <p:ph idx="1"/>
          </p:nvPr>
        </p:nvSpPr>
        <p:spPr/>
        <p:txBody>
          <a:bodyPr>
            <a:normAutofit fontScale="47500" lnSpcReduction="20000"/>
          </a:bodyPr>
          <a:lstStyle/>
          <a:p>
            <a:pPr marL="0" indent="0">
              <a:buNone/>
            </a:pPr>
            <a:r>
              <a:rPr lang="en-US" sz="3400" b="1" dirty="0">
                <a:latin typeface="Palatino Linotype" panose="02040502050505030304" pitchFamily="18" charset="0"/>
              </a:rPr>
              <a:t>Article  9. Advanced Placement Credit</a:t>
            </a:r>
          </a:p>
          <a:p>
            <a:endParaRPr lang="en-US" sz="3400" dirty="0">
              <a:latin typeface="Palatino Linotype" panose="02040502050505030304" pitchFamily="18" charset="0"/>
            </a:endParaRPr>
          </a:p>
          <a:p>
            <a:pPr marL="0" indent="0">
              <a:buNone/>
            </a:pPr>
            <a:r>
              <a:rPr lang="en-US" sz="3400" b="1" dirty="0">
                <a:latin typeface="Palatino Linotype" panose="02040502050505030304" pitchFamily="18" charset="0"/>
              </a:rPr>
              <a:t>79500.</a:t>
            </a:r>
            <a:r>
              <a:rPr lang="en-US" sz="3400" dirty="0">
                <a:latin typeface="Palatino Linotype" panose="02040502050505030304" pitchFamily="18" charset="0"/>
              </a:rPr>
              <a:t> (a) The office of the Chancellor of the California Community Colleges shall, in collaboration with the Academic Senate for California Community Colleges, do both of the following:</a:t>
            </a:r>
          </a:p>
          <a:p>
            <a:pPr marL="0" indent="0">
              <a:buNone/>
            </a:pPr>
            <a:endParaRPr lang="en-US" sz="3400" dirty="0">
              <a:latin typeface="Palatino Linotype" panose="02040502050505030304" pitchFamily="18" charset="0"/>
            </a:endParaRPr>
          </a:p>
          <a:p>
            <a:pPr marL="0" indent="0">
              <a:buNone/>
            </a:pPr>
            <a:r>
              <a:rPr lang="en-US" sz="3400" dirty="0">
                <a:latin typeface="Palatino Linotype" panose="02040502050505030304" pitchFamily="18" charset="0"/>
              </a:rPr>
              <a:t>(1) Commencing January 1, 2017, begin development of, and each community college district subsequently shall begin adoption and implementation of, a uniform policy to award a pupil who passes an Advanced Placement examination course credit for California Intersegmental General Education Transfer Curriculum, California State University General Education Breadth, or local community college general education requirements, as appropriate for the pupil’s needs, in a course with subject matter similar to that of the Advanced Placement examination.</a:t>
            </a:r>
          </a:p>
          <a:p>
            <a:pPr marL="0" indent="0">
              <a:buNone/>
            </a:pPr>
            <a:r>
              <a:rPr lang="en-US" sz="3400" dirty="0">
                <a:latin typeface="Palatino Linotype" panose="02040502050505030304" pitchFamily="18" charset="0"/>
              </a:rPr>
              <a:t> </a:t>
            </a:r>
          </a:p>
          <a:p>
            <a:pPr marL="0" indent="0">
              <a:buNone/>
            </a:pPr>
            <a:r>
              <a:rPr lang="en-US" sz="3400" dirty="0">
                <a:latin typeface="Palatino Linotype" panose="02040502050505030304" pitchFamily="18" charset="0"/>
              </a:rPr>
              <a:t>(2) Periodically review and adjust the policy adopted pursuant to subdivision (a) to align it with policies of other public postsecondary educational institutions.</a:t>
            </a:r>
          </a:p>
          <a:p>
            <a:pPr marL="0" indent="0">
              <a:buNone/>
            </a:pPr>
            <a:r>
              <a:rPr lang="en-US" sz="3400" dirty="0">
                <a:latin typeface="Palatino Linotype" panose="02040502050505030304" pitchFamily="18" charset="0"/>
              </a:rPr>
              <a:t> </a:t>
            </a:r>
          </a:p>
          <a:p>
            <a:pPr marL="0" indent="0">
              <a:buNone/>
            </a:pPr>
            <a:r>
              <a:rPr lang="en-US" sz="3400" dirty="0">
                <a:latin typeface="Palatino Linotype" panose="02040502050505030304" pitchFamily="18" charset="0"/>
              </a:rPr>
              <a:t>(b) If the policy to be adopted pursuant to subdivision (a) is not implemented for the entering class in the fall 2017 academic term, the California Community Colleges shall adopt and implement, commencing with the 2017–18 academic year, the Advanced Placement policy adopted by the California State University.</a:t>
            </a:r>
          </a:p>
          <a:p>
            <a:pPr marL="0" indent="0">
              <a:buNone/>
            </a:pPr>
            <a:r>
              <a:rPr lang="en-US" sz="3400" dirty="0">
                <a:latin typeface="Palatino Linotype" panose="02040502050505030304" pitchFamily="18" charset="0"/>
              </a:rPr>
              <a:t> </a:t>
            </a:r>
          </a:p>
          <a:p>
            <a:pPr marL="0" indent="0">
              <a:buNone/>
            </a:pPr>
            <a:r>
              <a:rPr lang="en-US" sz="3400" dirty="0">
                <a:latin typeface="Palatino Linotype" panose="02040502050505030304" pitchFamily="18" charset="0"/>
              </a:rPr>
              <a:t>(c) Each community college campus shall post on its Internet Web site the most recent policy adopted pursuant to this section.</a:t>
            </a:r>
          </a:p>
          <a:p>
            <a:endParaRPr lang="en-US" dirty="0"/>
          </a:p>
        </p:txBody>
      </p:sp>
      <p:sp>
        <p:nvSpPr>
          <p:cNvPr id="4" name="Slide Number Placeholder 3">
            <a:extLst>
              <a:ext uri="{FF2B5EF4-FFF2-40B4-BE49-F238E27FC236}">
                <a16:creationId xmlns:a16="http://schemas.microsoft.com/office/drawing/2014/main" id="{1EE4ADFD-7F83-594C-B53A-BB704077617D}"/>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37548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28A2-7D78-4A44-A3D6-A389946FD228}"/>
              </a:ext>
            </a:extLst>
          </p:cNvPr>
          <p:cNvSpPr>
            <a:spLocks noGrp="1"/>
          </p:cNvSpPr>
          <p:nvPr>
            <p:ph type="title"/>
          </p:nvPr>
        </p:nvSpPr>
        <p:spPr/>
        <p:txBody>
          <a:bodyPr/>
          <a:lstStyle/>
          <a:p>
            <a:r>
              <a:rPr lang="en-US" dirty="0">
                <a:latin typeface="Palatino Linotype" panose="02040502050505030304" pitchFamily="18" charset="0"/>
              </a:rPr>
              <a:t>How Was AB1985 Enacted?</a:t>
            </a:r>
          </a:p>
        </p:txBody>
      </p:sp>
      <p:sp>
        <p:nvSpPr>
          <p:cNvPr id="3" name="Content Placeholder 2">
            <a:extLst>
              <a:ext uri="{FF2B5EF4-FFF2-40B4-BE49-F238E27FC236}">
                <a16:creationId xmlns:a16="http://schemas.microsoft.com/office/drawing/2014/main" id="{11325F26-722D-DF46-BA37-EAFFB5562455}"/>
              </a:ext>
            </a:extLst>
          </p:cNvPr>
          <p:cNvSpPr>
            <a:spLocks noGrp="1"/>
          </p:cNvSpPr>
          <p:nvPr>
            <p:ph idx="1"/>
          </p:nvPr>
        </p:nvSpPr>
        <p:spPr>
          <a:xfrm>
            <a:off x="609599" y="1600200"/>
            <a:ext cx="11377353" cy="4876800"/>
          </a:xfrm>
        </p:spPr>
        <p:txBody>
          <a:bodyPr>
            <a:normAutofit/>
          </a:bodyPr>
          <a:lstStyle/>
          <a:p>
            <a:r>
              <a:rPr lang="en-US" dirty="0">
                <a:latin typeface="Palatino Linotype" panose="02040502050505030304" pitchFamily="18" charset="0"/>
              </a:rPr>
              <a:t>Colleges either developed their own crosswalks or defaulted to the CSU requirements around Advanced Placement scores.</a:t>
            </a:r>
          </a:p>
          <a:p>
            <a:pPr marL="0" indent="0">
              <a:buNone/>
            </a:pPr>
            <a:r>
              <a:rPr lang="en-US" sz="1800" dirty="0">
                <a:latin typeface="Palatino Linotype" panose="02040502050505030304" pitchFamily="18" charset="0"/>
              </a:rPr>
              <a:t>	</a:t>
            </a:r>
          </a:p>
          <a:p>
            <a:pPr marL="0" indent="0">
              <a:buNone/>
            </a:pPr>
            <a:r>
              <a:rPr lang="en-US" sz="1800" dirty="0">
                <a:latin typeface="Palatino Linotype" panose="02040502050505030304" pitchFamily="18" charset="0"/>
              </a:rPr>
              <a:t>AP Examination Topic 		CCC Title 5 GE Area 		             CCC       CSU      CSU</a:t>
            </a:r>
          </a:p>
          <a:p>
            <a:pPr marL="0" indent="0">
              <a:buNone/>
            </a:pPr>
            <a:r>
              <a:rPr lang="en-US" sz="1800" dirty="0">
                <a:latin typeface="Palatino Linotype" panose="02040502050505030304" pitchFamily="18" charset="0"/>
              </a:rPr>
              <a:t>						         </a:t>
            </a:r>
            <a:r>
              <a:rPr lang="en-US" sz="1800" u="sng" dirty="0">
                <a:latin typeface="Palatino Linotype" panose="02040502050505030304" pitchFamily="18" charset="0"/>
              </a:rPr>
              <a:t>GE Units      Area	    GE Units </a:t>
            </a:r>
          </a:p>
          <a:p>
            <a:r>
              <a:rPr lang="en-US" sz="1800" dirty="0">
                <a:latin typeface="Palatino Linotype" panose="02040502050505030304" pitchFamily="18" charset="0"/>
              </a:rPr>
              <a:t>Environmental Science	Natural Sciences       			4     B1 + B3         4</a:t>
            </a:r>
          </a:p>
          <a:p>
            <a:r>
              <a:rPr lang="en-US" sz="1800" dirty="0">
                <a:latin typeface="Palatino Linotype" panose="02040502050505030304" pitchFamily="18" charset="0"/>
              </a:rPr>
              <a:t>European History		Social/Behavioral Sciences or Humanities	3    C2 or D6       3</a:t>
            </a:r>
          </a:p>
          <a:p>
            <a:r>
              <a:rPr lang="en-US" sz="1800" dirty="0">
                <a:latin typeface="Palatino Linotype" panose="02040502050505030304" pitchFamily="18" charset="0"/>
              </a:rPr>
              <a:t>French Language &amp; Culture	Humanities				3     C2.                3</a:t>
            </a:r>
          </a:p>
        </p:txBody>
      </p:sp>
      <p:sp>
        <p:nvSpPr>
          <p:cNvPr id="4" name="Slide Number Placeholder 3">
            <a:extLst>
              <a:ext uri="{FF2B5EF4-FFF2-40B4-BE49-F238E27FC236}">
                <a16:creationId xmlns:a16="http://schemas.microsoft.com/office/drawing/2014/main" id="{209C33D7-CFE8-8B45-ABEF-7DAF2DB3C90B}"/>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4</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1084634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128C-9736-1841-9DFE-4C83FC5F1AAC}"/>
              </a:ext>
            </a:extLst>
          </p:cNvPr>
          <p:cNvSpPr>
            <a:spLocks noGrp="1"/>
          </p:cNvSpPr>
          <p:nvPr>
            <p:ph type="title"/>
          </p:nvPr>
        </p:nvSpPr>
        <p:spPr/>
        <p:txBody>
          <a:bodyPr>
            <a:normAutofit fontScale="90000"/>
          </a:bodyPr>
          <a:lstStyle/>
          <a:p>
            <a:r>
              <a:rPr lang="en-US" dirty="0">
                <a:latin typeface="Palatino Linotype" panose="02040502050505030304" pitchFamily="18" charset="0"/>
              </a:rPr>
              <a:t>Why is This Coming Back Up?</a:t>
            </a:r>
            <a:br>
              <a:rPr lang="en-US" dirty="0">
                <a:latin typeface="Palatino Linotype" panose="02040502050505030304" pitchFamily="18" charset="0"/>
              </a:rPr>
            </a:br>
            <a:r>
              <a:rPr lang="en-US" dirty="0">
                <a:latin typeface="Palatino Linotype" panose="02040502050505030304" pitchFamily="18" charset="0"/>
              </a:rPr>
              <a:t>New Legislation – AB 1512 (Carrillo, 2019) </a:t>
            </a:r>
          </a:p>
        </p:txBody>
      </p:sp>
      <p:sp>
        <p:nvSpPr>
          <p:cNvPr id="3" name="Content Placeholder 2">
            <a:extLst>
              <a:ext uri="{FF2B5EF4-FFF2-40B4-BE49-F238E27FC236}">
                <a16:creationId xmlns:a16="http://schemas.microsoft.com/office/drawing/2014/main" id="{73B69C4F-F74A-FD4B-8CAF-960C7739DD56}"/>
              </a:ext>
            </a:extLst>
          </p:cNvPr>
          <p:cNvSpPr>
            <a:spLocks noGrp="1"/>
          </p:cNvSpPr>
          <p:nvPr>
            <p:ph idx="1"/>
          </p:nvPr>
        </p:nvSpPr>
        <p:spPr/>
        <p:txBody>
          <a:bodyPr>
            <a:normAutofit fontScale="85000" lnSpcReduction="10000"/>
          </a:bodyPr>
          <a:lstStyle/>
          <a:p>
            <a:pPr marL="0" indent="0">
              <a:buNone/>
            </a:pPr>
            <a:endParaRPr lang="en-US" dirty="0"/>
          </a:p>
          <a:p>
            <a:pPr marL="0" indent="0">
              <a:buNone/>
            </a:pPr>
            <a:r>
              <a:rPr lang="en-US" dirty="0"/>
              <a:t>This bill would require the office of the chancellor, in collaboration with the Academic Senate for California Community Colleges, to develop a policy relating to awarding academic credit for a score of 4 or more on an International Baccalaureate subject examination. The bill would require the policy to be developed under the bill to be implemented in time for the entering class in the fall 2020 academic term, and if that policy is not implemented, the bill would require the implementation, commencing with the 2020–21 academic year, of the International Baccalaureate policy adopted by the California State University. The bill would require that the most recent policy adopted under the bill be posted by each community college campus on its internet website.</a:t>
            </a:r>
            <a:endParaRPr lang="en-US"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A29CE0AD-8173-214E-941D-D1CDD037247D}"/>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5</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306476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493CC-2406-044C-A6BD-7E3B0960E69A}"/>
              </a:ext>
            </a:extLst>
          </p:cNvPr>
          <p:cNvSpPr>
            <a:spLocks noGrp="1"/>
          </p:cNvSpPr>
          <p:nvPr>
            <p:ph type="title"/>
          </p:nvPr>
        </p:nvSpPr>
        <p:spPr/>
        <p:txBody>
          <a:bodyPr/>
          <a:lstStyle/>
          <a:p>
            <a:r>
              <a:rPr lang="en-US" dirty="0">
                <a:latin typeface="Palatino Linotype" panose="02040502050505030304" pitchFamily="18" charset="0"/>
              </a:rPr>
              <a:t>Current Status </a:t>
            </a:r>
          </a:p>
        </p:txBody>
      </p:sp>
      <p:sp>
        <p:nvSpPr>
          <p:cNvPr id="3" name="Content Placeholder 2">
            <a:extLst>
              <a:ext uri="{FF2B5EF4-FFF2-40B4-BE49-F238E27FC236}">
                <a16:creationId xmlns:a16="http://schemas.microsoft.com/office/drawing/2014/main" id="{20C5FFB1-9F7D-4B4B-8271-CA308B512CCA}"/>
              </a:ext>
            </a:extLst>
          </p:cNvPr>
          <p:cNvSpPr>
            <a:spLocks noGrp="1"/>
          </p:cNvSpPr>
          <p:nvPr>
            <p:ph idx="1"/>
          </p:nvPr>
        </p:nvSpPr>
        <p:spPr/>
        <p:txBody>
          <a:bodyPr/>
          <a:lstStyle/>
          <a:p>
            <a:r>
              <a:rPr lang="en-US" dirty="0">
                <a:latin typeface="Palatino Linotype" panose="02040502050505030304" pitchFamily="18" charset="0"/>
              </a:rPr>
              <a:t>Carrillo’s office was not able to move the bill forward thus far </a:t>
            </a:r>
          </a:p>
          <a:p>
            <a:r>
              <a:rPr lang="en-US" dirty="0">
                <a:latin typeface="Palatino Linotype" panose="02040502050505030304" pitchFamily="18" charset="0"/>
              </a:rPr>
              <a:t>It is currently considered a two year bill, meaning that it is possible that it will be coming back (in current or amended format) next year.</a:t>
            </a:r>
          </a:p>
        </p:txBody>
      </p:sp>
      <p:sp>
        <p:nvSpPr>
          <p:cNvPr id="4" name="Slide Number Placeholder 3">
            <a:extLst>
              <a:ext uri="{FF2B5EF4-FFF2-40B4-BE49-F238E27FC236}">
                <a16:creationId xmlns:a16="http://schemas.microsoft.com/office/drawing/2014/main" id="{40B72405-5CA8-4A42-B90B-20A41BE2DBC3}"/>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6</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280181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F939-6B83-3044-BBD4-B49E6C82AD4F}"/>
              </a:ext>
            </a:extLst>
          </p:cNvPr>
          <p:cNvSpPr>
            <a:spLocks noGrp="1"/>
          </p:cNvSpPr>
          <p:nvPr>
            <p:ph type="title"/>
          </p:nvPr>
        </p:nvSpPr>
        <p:spPr>
          <a:xfrm>
            <a:off x="609600" y="533399"/>
            <a:ext cx="10972800" cy="1820333"/>
          </a:xfrm>
        </p:spPr>
        <p:txBody>
          <a:bodyPr>
            <a:normAutofit fontScale="90000"/>
          </a:bodyPr>
          <a:lstStyle/>
          <a:p>
            <a:r>
              <a:rPr lang="en-US" sz="4400" dirty="0">
                <a:latin typeface="Palatino Linotype" panose="02040502050505030304" pitchFamily="18" charset="0"/>
              </a:rPr>
              <a:t>To that end … </a:t>
            </a:r>
            <a:br>
              <a:rPr lang="en-US" sz="4400" dirty="0">
                <a:latin typeface="Palatino Linotype" panose="02040502050505030304" pitchFamily="18" charset="0"/>
              </a:rPr>
            </a:br>
            <a:r>
              <a:rPr lang="en-US" sz="4400" dirty="0">
                <a:latin typeface="Palatino Linotype" panose="02040502050505030304" pitchFamily="18" charset="0"/>
              </a:rPr>
              <a:t>5C will be considering new Title 5 language</a:t>
            </a:r>
            <a:br>
              <a:rPr lang="en-US" sz="4400" dirty="0">
                <a:latin typeface="Palatino Linotype" panose="02040502050505030304" pitchFamily="18" charset="0"/>
              </a:rPr>
            </a:br>
            <a:endParaRPr lang="en-US" sz="4400"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27AF66C8-95A7-8243-A9CD-51679A65F5FA}"/>
              </a:ext>
            </a:extLst>
          </p:cNvPr>
          <p:cNvSpPr>
            <a:spLocks noGrp="1"/>
          </p:cNvSpPr>
          <p:nvPr>
            <p:ph idx="1"/>
          </p:nvPr>
        </p:nvSpPr>
        <p:spPr>
          <a:xfrm>
            <a:off x="186267" y="2082799"/>
            <a:ext cx="10972800" cy="3903133"/>
          </a:xfrm>
        </p:spPr>
        <p:txBody>
          <a:bodyPr>
            <a:normAutofit lnSpcReduction="10000"/>
          </a:bodyPr>
          <a:lstStyle/>
          <a:p>
            <a:pPr marL="0" indent="0">
              <a:buNone/>
            </a:pPr>
            <a:r>
              <a:rPr lang="en-US" dirty="0">
                <a:latin typeface="Palatino Linotype" panose="02040502050505030304" pitchFamily="18" charset="0"/>
              </a:rPr>
              <a:t>Language currently being formulated for review by CCCCC (California Community Colleges Curriculum Committee) would revise Title 5 language to include the provision that in addition to policies regarding Advanced Placement (AP) scores, colleges would develop and maintain policies around International Baccalaureate (IB) and possibly around College Level Examination Program (CLEP) examinations.</a:t>
            </a:r>
          </a:p>
          <a:p>
            <a:pPr marL="0" indent="0">
              <a:buNone/>
            </a:pPr>
            <a:endParaRPr lang="en-US"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EB258B54-0D4C-8A4A-94C9-9A6E924FA1FD}"/>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7</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2733721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817C-4C37-3E41-A58C-AF7C2B93D7FA}"/>
              </a:ext>
            </a:extLst>
          </p:cNvPr>
          <p:cNvSpPr>
            <a:spLocks noGrp="1"/>
          </p:cNvSpPr>
          <p:nvPr>
            <p:ph type="title"/>
          </p:nvPr>
        </p:nvSpPr>
        <p:spPr/>
        <p:txBody>
          <a:bodyPr>
            <a:normAutofit fontScale="90000"/>
          </a:bodyPr>
          <a:lstStyle/>
          <a:p>
            <a:r>
              <a:rPr lang="en-US" sz="5400" dirty="0">
                <a:latin typeface="Palatino Linotype" panose="02040502050505030304" pitchFamily="18" charset="0"/>
              </a:rPr>
              <a:t>New Title 5 Language Under Consideration</a:t>
            </a:r>
            <a:endParaRPr lang="en-US" dirty="0"/>
          </a:p>
        </p:txBody>
      </p:sp>
      <p:sp>
        <p:nvSpPr>
          <p:cNvPr id="3" name="Content Placeholder 2">
            <a:extLst>
              <a:ext uri="{FF2B5EF4-FFF2-40B4-BE49-F238E27FC236}">
                <a16:creationId xmlns:a16="http://schemas.microsoft.com/office/drawing/2014/main" id="{AF327E50-F62F-5147-9475-7340E9FBBD9B}"/>
              </a:ext>
            </a:extLst>
          </p:cNvPr>
          <p:cNvSpPr>
            <a:spLocks noGrp="1"/>
          </p:cNvSpPr>
          <p:nvPr>
            <p:ph idx="1"/>
          </p:nvPr>
        </p:nvSpPr>
        <p:spPr/>
        <p:txBody>
          <a:bodyPr/>
          <a:lstStyle/>
          <a:p>
            <a:pPr marL="0" indent="0">
              <a:buNone/>
            </a:pPr>
            <a:r>
              <a:rPr lang="en-US" dirty="0">
                <a:latin typeface="Palatino Linotype" panose="02040502050505030304" pitchFamily="18" charset="0"/>
              </a:rPr>
              <a:t>Language currently under review of CCCCC (California Community Colleges Curriculum Committee) would revise Title 5 language to include the provision that in addition to policies regarding Advanced Placement (AP) scores, colleges would develop and maintain policies around International Baccalaureate (IB) and College Level Examination Program (CLEP) examinations.</a:t>
            </a:r>
          </a:p>
          <a:p>
            <a:pPr marL="0" indent="0">
              <a:buNone/>
            </a:pPr>
            <a:endParaRPr lang="en-US" dirty="0"/>
          </a:p>
        </p:txBody>
      </p:sp>
      <p:sp>
        <p:nvSpPr>
          <p:cNvPr id="4" name="Slide Number Placeholder 3">
            <a:extLst>
              <a:ext uri="{FF2B5EF4-FFF2-40B4-BE49-F238E27FC236}">
                <a16:creationId xmlns:a16="http://schemas.microsoft.com/office/drawing/2014/main" id="{FC581D2F-6BF4-E745-ABDB-A1D8B2AA3DD2}"/>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353581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Palatino Linotype" panose="02040502050505030304" pitchFamily="18" charset="0"/>
              </a:rPr>
              <a:t>Questions to Be Asking About IB and CLEP</a:t>
            </a:r>
          </a:p>
        </p:txBody>
      </p:sp>
      <p:sp>
        <p:nvSpPr>
          <p:cNvPr id="3" name="Content Placeholder 2"/>
          <p:cNvSpPr>
            <a:spLocks noGrp="1"/>
          </p:cNvSpPr>
          <p:nvPr>
            <p:ph idx="1"/>
          </p:nvPr>
        </p:nvSpPr>
        <p:spPr>
          <a:xfrm>
            <a:off x="609600" y="1590040"/>
            <a:ext cx="10972800" cy="4876800"/>
          </a:xfrm>
        </p:spPr>
        <p:txBody>
          <a:bodyPr>
            <a:normAutofit/>
          </a:bodyPr>
          <a:lstStyle/>
          <a:p>
            <a:r>
              <a:rPr lang="en-US" dirty="0">
                <a:latin typeface="Palatino Linotype" panose="02040502050505030304" pitchFamily="18" charset="0"/>
              </a:rPr>
              <a:t>Concerns of local senate</a:t>
            </a:r>
          </a:p>
          <a:p>
            <a:pPr lvl="1"/>
            <a:r>
              <a:rPr lang="en-US" dirty="0">
                <a:latin typeface="Palatino Linotype" panose="02040502050505030304" pitchFamily="18" charset="0"/>
              </a:rPr>
              <a:t>Curriculum, incl. articulation and impact on programs</a:t>
            </a:r>
          </a:p>
          <a:p>
            <a:pPr lvl="1"/>
            <a:r>
              <a:rPr lang="en-US" dirty="0">
                <a:latin typeface="Palatino Linotype" panose="02040502050505030304" pitchFamily="18" charset="0"/>
              </a:rPr>
              <a:t>Min. </a:t>
            </a:r>
            <a:r>
              <a:rPr lang="en-US" dirty="0" err="1">
                <a:latin typeface="Palatino Linotype" panose="02040502050505030304" pitchFamily="18" charset="0"/>
              </a:rPr>
              <a:t>quals</a:t>
            </a:r>
            <a:r>
              <a:rPr lang="en-US" dirty="0">
                <a:latin typeface="Palatino Linotype" panose="02040502050505030304" pitchFamily="18" charset="0"/>
              </a:rPr>
              <a:t>. and hiring</a:t>
            </a:r>
          </a:p>
          <a:p>
            <a:pPr lvl="1"/>
            <a:r>
              <a:rPr lang="en-US" dirty="0">
                <a:latin typeface="Palatino Linotype" panose="02040502050505030304" pitchFamily="18" charset="0"/>
              </a:rPr>
              <a:t>Student preparation, assessment and success</a:t>
            </a:r>
          </a:p>
          <a:p>
            <a:pPr lvl="1"/>
            <a:r>
              <a:rPr lang="en-US" dirty="0">
                <a:latin typeface="Palatino Linotype" panose="02040502050505030304" pitchFamily="18" charset="0"/>
              </a:rPr>
              <a:t>Who needs to be involved in these considerations?</a:t>
            </a:r>
          </a:p>
          <a:p>
            <a:r>
              <a:rPr lang="en-US" dirty="0">
                <a:latin typeface="Palatino Linotype" panose="02040502050505030304" pitchFamily="18" charset="0"/>
              </a:rPr>
              <a:t>How best to engage the whole college, and why is it in the best interests of the College?</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9</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292601436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4642</TotalTime>
  <Words>710</Words>
  <Application>Microsoft Macintosh PowerPoint</Application>
  <PresentationFormat>Widescreen</PresentationFormat>
  <Paragraphs>89</Paragraphs>
  <Slides>15</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Georgia</vt:lpstr>
      <vt:lpstr>Palatino Linotype</vt:lpstr>
      <vt:lpstr>1_Office Theme</vt:lpstr>
      <vt:lpstr>Office Theme</vt:lpstr>
      <vt:lpstr>Template</vt:lpstr>
      <vt:lpstr>CLEP and IB Policies</vt:lpstr>
      <vt:lpstr>Breakout Description</vt:lpstr>
      <vt:lpstr>What is AB 1985?</vt:lpstr>
      <vt:lpstr>How Was AB1985 Enacted?</vt:lpstr>
      <vt:lpstr>Why is This Coming Back Up? New Legislation – AB 1512 (Carrillo, 2019) </vt:lpstr>
      <vt:lpstr>Current Status </vt:lpstr>
      <vt:lpstr>To that end …  5C will be considering new Title 5 language </vt:lpstr>
      <vt:lpstr>New Title 5 Language Under Consideration</vt:lpstr>
      <vt:lpstr>Questions to Be Asking About IB and CLEP</vt:lpstr>
      <vt:lpstr>Academic and Professional Considerations</vt:lpstr>
      <vt:lpstr>ASCCC Positions</vt:lpstr>
      <vt:lpstr>ASCCC Positions </vt:lpstr>
      <vt:lpstr>ASCCC Positions </vt:lpstr>
      <vt:lpstr>Chancellor’s Office Updates</vt:lpstr>
      <vt:lpstr>Questions?  Thank You!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Dolores Davison</cp:lastModifiedBy>
  <cp:revision>102</cp:revision>
  <dcterms:created xsi:type="dcterms:W3CDTF">2015-05-02T02:46:00Z</dcterms:created>
  <dcterms:modified xsi:type="dcterms:W3CDTF">2019-07-11T05:14:28Z</dcterms:modified>
</cp:coreProperties>
</file>