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9" r:id="rId2"/>
    <p:sldMasterId id="2147483810" r:id="rId3"/>
  </p:sldMasterIdLst>
  <p:notesMasterIdLst>
    <p:notesMasterId r:id="rId23"/>
  </p:notesMasterIdLst>
  <p:handoutMasterIdLst>
    <p:handoutMasterId r:id="rId24"/>
  </p:handoutMasterIdLst>
  <p:sldIdLst>
    <p:sldId id="259" r:id="rId4"/>
    <p:sldId id="260" r:id="rId5"/>
    <p:sldId id="261" r:id="rId6"/>
    <p:sldId id="262" r:id="rId7"/>
    <p:sldId id="283" r:id="rId8"/>
    <p:sldId id="275" r:id="rId9"/>
    <p:sldId id="263" r:id="rId10"/>
    <p:sldId id="273" r:id="rId11"/>
    <p:sldId id="272" r:id="rId12"/>
    <p:sldId id="269" r:id="rId13"/>
    <p:sldId id="264" r:id="rId14"/>
    <p:sldId id="267" r:id="rId15"/>
    <p:sldId id="278" r:id="rId16"/>
    <p:sldId id="268" r:id="rId17"/>
    <p:sldId id="281" r:id="rId18"/>
    <p:sldId id="279" r:id="rId19"/>
    <p:sldId id="282" r:id="rId20"/>
    <p:sldId id="280" r:id="rId21"/>
    <p:sldId id="284" r:id="rId2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03B7E"/>
    <a:srgbClr val="60236D"/>
    <a:srgbClr val="FF9845"/>
    <a:srgbClr val="FF82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B10945-BE9B-4CE0-982F-EAF3F9CECCAE}" v="1" dt="2022-07-05T17:57:42.3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58"/>
    <p:restoredTop sz="96098"/>
  </p:normalViewPr>
  <p:slideViewPr>
    <p:cSldViewPr snapToGrid="0" snapToObjects="1">
      <p:cViewPr varScale="1">
        <p:scale>
          <a:sx n="64" d="100"/>
          <a:sy n="64" d="100"/>
        </p:scale>
        <p:origin x="600" y="78"/>
      </p:cViewPr>
      <p:guideLst/>
    </p:cSldViewPr>
  </p:slideViewPr>
  <p:notesTextViewPr>
    <p:cViewPr>
      <p:scale>
        <a:sx n="1" d="1"/>
        <a:sy n="1" d="1"/>
      </p:scale>
      <p:origin x="0" y="0"/>
    </p:cViewPr>
  </p:notesTextViewPr>
  <p:notesViewPr>
    <p:cSldViewPr snapToGrid="0" snapToObjects="1">
      <p:cViewPr varScale="1">
        <p:scale>
          <a:sx n="95" d="100"/>
          <a:sy n="95" d="100"/>
        </p:scale>
        <p:origin x="251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ber Gillis" userId="1d2fa45cee6b8a71" providerId="LiveId" clId="{D4B10945-BE9B-4CE0-982F-EAF3F9CECCAE}"/>
    <pc:docChg chg="modSld">
      <pc:chgData name="Amber Gillis" userId="1d2fa45cee6b8a71" providerId="LiveId" clId="{D4B10945-BE9B-4CE0-982F-EAF3F9CECCAE}" dt="2022-07-05T17:59:51.041" v="161" actId="20577"/>
      <pc:docMkLst>
        <pc:docMk/>
      </pc:docMkLst>
      <pc:sldChg chg="modSp mod">
        <pc:chgData name="Amber Gillis" userId="1d2fa45cee6b8a71" providerId="LiveId" clId="{D4B10945-BE9B-4CE0-982F-EAF3F9CECCAE}" dt="2022-07-05T17:59:16.763" v="101" actId="20577"/>
        <pc:sldMkLst>
          <pc:docMk/>
          <pc:sldMk cId="2637365766" sldId="262"/>
        </pc:sldMkLst>
        <pc:spChg chg="mod">
          <ac:chgData name="Amber Gillis" userId="1d2fa45cee6b8a71" providerId="LiveId" clId="{D4B10945-BE9B-4CE0-982F-EAF3F9CECCAE}" dt="2022-07-05T17:59:16.763" v="101" actId="20577"/>
          <ac:spMkLst>
            <pc:docMk/>
            <pc:sldMk cId="2637365766" sldId="262"/>
            <ac:spMk id="3" creationId="{04D10227-7899-C74E-B2E4-2B5C6E41FFDD}"/>
          </ac:spMkLst>
        </pc:spChg>
      </pc:sldChg>
      <pc:sldChg chg="modSp mod">
        <pc:chgData name="Amber Gillis" userId="1d2fa45cee6b8a71" providerId="LiveId" clId="{D4B10945-BE9B-4CE0-982F-EAF3F9CECCAE}" dt="2022-07-05T17:59:51.041" v="161" actId="20577"/>
        <pc:sldMkLst>
          <pc:docMk/>
          <pc:sldMk cId="2251309195" sldId="283"/>
        </pc:sldMkLst>
        <pc:spChg chg="mod">
          <ac:chgData name="Amber Gillis" userId="1d2fa45cee6b8a71" providerId="LiveId" clId="{D4B10945-BE9B-4CE0-982F-EAF3F9CECCAE}" dt="2022-07-05T17:59:51.041" v="161" actId="20577"/>
          <ac:spMkLst>
            <pc:docMk/>
            <pc:sldMk cId="2251309195" sldId="283"/>
            <ac:spMk id="5" creationId="{E505F58D-DCAE-F2DA-8527-C22769271E0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2A6D0-5D39-664E-AE73-15BB849394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84BB5E9-8DAD-A04E-9691-81BB78297DD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AF38F4D-2A84-5D4E-A06F-F3281D6811A2}" type="datetimeFigureOut">
              <a:rPr lang="en-US"/>
              <a:pPr>
                <a:defRPr/>
              </a:pPr>
              <a:t>7/5/2022</a:t>
            </a:fld>
            <a:endParaRPr lang="en-US"/>
          </a:p>
        </p:txBody>
      </p:sp>
      <p:sp>
        <p:nvSpPr>
          <p:cNvPr id="4" name="Footer Placeholder 3">
            <a:extLst>
              <a:ext uri="{FF2B5EF4-FFF2-40B4-BE49-F238E27FC236}">
                <a16:creationId xmlns:a16="http://schemas.microsoft.com/office/drawing/2014/main" id="{2EA98972-4EA1-A742-B357-2CF743B923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5" name="Slide Number Placeholder 4">
            <a:extLst>
              <a:ext uri="{FF2B5EF4-FFF2-40B4-BE49-F238E27FC236}">
                <a16:creationId xmlns:a16="http://schemas.microsoft.com/office/drawing/2014/main" id="{C1DBA76E-688F-0F4E-BA30-6790D10ABA4E}"/>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DA5C4AEE-3ED6-A648-8F0A-30E5CDB9246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7A6A58-33A5-6B4F-A3A0-194E6FC30B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3DC095B-F663-5447-9453-A245D06CE5B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31D53C4-B748-F94B-8618-1C8A4CDB5E2E}" type="datetimeFigureOut">
              <a:rPr lang="en-US"/>
              <a:pPr>
                <a:defRPr/>
              </a:pPr>
              <a:t>7/5/2022</a:t>
            </a:fld>
            <a:endParaRPr lang="en-US"/>
          </a:p>
        </p:txBody>
      </p:sp>
      <p:sp>
        <p:nvSpPr>
          <p:cNvPr id="4" name="Slide Image Placeholder 3">
            <a:extLst>
              <a:ext uri="{FF2B5EF4-FFF2-40B4-BE49-F238E27FC236}">
                <a16:creationId xmlns:a16="http://schemas.microsoft.com/office/drawing/2014/main" id="{B723C4E8-3F4D-D04A-BAF8-651E54DF1BB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70532E2-2D0B-2C42-BFE7-00EA5CF5016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3E5ACFC-B433-704A-BFA9-4F462171B37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7" name="Slide Number Placeholder 6">
            <a:extLst>
              <a:ext uri="{FF2B5EF4-FFF2-40B4-BE49-F238E27FC236}">
                <a16:creationId xmlns:a16="http://schemas.microsoft.com/office/drawing/2014/main" id="{02EA6DDD-C8E9-444B-A973-CAFAFDD95C8A}"/>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DE75ABD-7C45-2E4B-94AC-5D3C882FB6C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Calibri"/>
            </a:endParaRP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0DE75ABD-7C45-2E4B-94AC-5D3C882FB6CA}" type="slidenum">
              <a:rPr lang="en-US" altLang="en-US" smtClean="0"/>
              <a:pPr>
                <a:defRPr/>
              </a:pPr>
              <a:t>10</a:t>
            </a:fld>
            <a:endParaRPr lang="en-US" altLang="en-US"/>
          </a:p>
        </p:txBody>
      </p:sp>
    </p:spTree>
    <p:extLst>
      <p:ext uri="{BB962C8B-B14F-4D97-AF65-F5344CB8AC3E}">
        <p14:creationId xmlns:p14="http://schemas.microsoft.com/office/powerpoint/2010/main" val="1540767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are all in different places in our anti-racism journeys; however, how can we extend this to entire organizations or grouping that are responsible for the oversight of 10+1 scopes? These questions are a start.</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0DE75ABD-7C45-2E4B-94AC-5D3C882FB6CA}" type="slidenum">
              <a:rPr lang="en-US" altLang="en-US"/>
              <a:pPr>
                <a:defRPr/>
              </a:pPr>
              <a:t>12</a:t>
            </a:fld>
            <a:endParaRPr lang="en-US" altLang="en-US"/>
          </a:p>
        </p:txBody>
      </p:sp>
    </p:spTree>
    <p:extLst>
      <p:ext uri="{BB962C8B-B14F-4D97-AF65-F5344CB8AC3E}">
        <p14:creationId xmlns:p14="http://schemas.microsoft.com/office/powerpoint/2010/main" val="565862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3607591a33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3607591a33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7513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Note:  "Encourage active engagement" without tokenizing or calling out BIPOC students.</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0DE75ABD-7C45-2E4B-94AC-5D3C882FB6CA}" type="slidenum">
              <a:rPr lang="en-US" altLang="en-US"/>
              <a:pPr>
                <a:defRPr/>
              </a:pPr>
              <a:t>14</a:t>
            </a:fld>
            <a:endParaRPr lang="en-US" altLang="en-US"/>
          </a:p>
        </p:txBody>
      </p:sp>
    </p:spTree>
    <p:extLst>
      <p:ext uri="{BB962C8B-B14F-4D97-AF65-F5344CB8AC3E}">
        <p14:creationId xmlns:p14="http://schemas.microsoft.com/office/powerpoint/2010/main" val="1322136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3607591a33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3607591a33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7513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Note:  "Encourage active engagement" without tokenizing or calling out BIPOC students.</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0DE75ABD-7C45-2E4B-94AC-5D3C882FB6CA}" type="slidenum">
              <a:rPr lang="en-US" altLang="en-US"/>
              <a:pPr>
                <a:defRPr/>
              </a:pPr>
              <a:t>18</a:t>
            </a:fld>
            <a:endParaRPr lang="en-US" altLang="en-US"/>
          </a:p>
        </p:txBody>
      </p:sp>
    </p:spTree>
    <p:extLst>
      <p:ext uri="{BB962C8B-B14F-4D97-AF65-F5344CB8AC3E}">
        <p14:creationId xmlns:p14="http://schemas.microsoft.com/office/powerpoint/2010/main" val="1390912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e362229cda_0_4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e362229cda_0_47: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a:spcBef>
                <a:spcPts val="0"/>
              </a:spcBef>
              <a:spcAft>
                <a:spcPts val="0"/>
              </a:spcAft>
            </a:pPr>
            <a:r>
              <a:rPr lang="en-US" dirty="0">
                <a:cs typeface="Calibri"/>
              </a:rPr>
              <a:t>Amber</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985416" y="269823"/>
            <a:ext cx="4922104" cy="6293537"/>
          </a:xfrm>
        </p:spPr>
        <p:txBody>
          <a:bodyPr>
            <a:normAutofit/>
          </a:bodyPr>
          <a:lstStyle>
            <a:lvl1pPr algn="ctr">
              <a:lnSpc>
                <a:spcPct val="100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461882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959006" y="4747681"/>
            <a:ext cx="10432249" cy="1736660"/>
          </a:xfrm>
        </p:spPr>
        <p:txBody>
          <a:bodyPr anchor="t">
            <a:normAutofit/>
          </a:bodyPr>
          <a:lstStyle>
            <a:lvl1pPr algn="ctr">
              <a:lnSpc>
                <a:spcPct val="100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33606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Slide A">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2652FEF-1DB5-3640-84E9-76C2AEBC29FA}"/>
              </a:ext>
            </a:extLst>
          </p:cNvPr>
          <p:cNvPicPr>
            <a:picLocks noChangeAspect="1" noChangeArrowheads="1"/>
          </p:cNvPicPr>
          <p:nvPr userDrawn="1"/>
        </p:nvPicPr>
        <p:blipFill>
          <a:blip r:embed="rId2"/>
          <a:stretch>
            <a:fillRect/>
          </a:stretch>
        </p:blipFill>
        <p:spPr bwMode="auto">
          <a:xfrm>
            <a:off x="426" y="0"/>
            <a:ext cx="12191151"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81C2F473-8038-C74B-8DC1-AF9F6E97677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265" y="6376989"/>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82911" y="403412"/>
            <a:ext cx="8670888" cy="1685768"/>
          </a:xfrm>
        </p:spPr>
        <p:txBody>
          <a:bodyPr>
            <a:normAutofit/>
          </a:bodyPr>
          <a:lstStyle>
            <a:lvl1pPr algn="l">
              <a:defRPr sz="3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29994" y="2662569"/>
            <a:ext cx="10523807" cy="3569419"/>
          </a:xfr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12">
            <a:extLst>
              <a:ext uri="{FF2B5EF4-FFF2-40B4-BE49-F238E27FC236}">
                <a16:creationId xmlns:a16="http://schemas.microsoft.com/office/drawing/2014/main" id="{1E0B24B1-20CE-244C-A568-F07B26F877E2}"/>
              </a:ext>
            </a:extLst>
          </p:cNvPr>
          <p:cNvSpPr>
            <a:spLocks noGrp="1"/>
          </p:cNvSpPr>
          <p:nvPr>
            <p:ph type="sldNum" sz="quarter" idx="10"/>
          </p:nvPr>
        </p:nvSpPr>
        <p:spPr/>
        <p:txBody>
          <a:bodyPr/>
          <a:lstStyle>
            <a:lvl1pPr>
              <a:defRPr/>
            </a:lvl1pPr>
          </a:lstStyle>
          <a:p>
            <a:pPr>
              <a:defRPr/>
            </a:pPr>
            <a:fld id="{8856F6ED-E3DC-8A4A-AABE-AFCED42314C4}" type="slidenum">
              <a:rPr lang="en-US" altLang="en-US"/>
              <a:pPr>
                <a:defRPr/>
              </a:pPr>
              <a:t>‹#›</a:t>
            </a:fld>
            <a:endParaRPr lang="en-US" altLang="en-US"/>
          </a:p>
        </p:txBody>
      </p:sp>
    </p:spTree>
    <p:extLst>
      <p:ext uri="{BB962C8B-B14F-4D97-AF65-F5344CB8AC3E}">
        <p14:creationId xmlns:p14="http://schemas.microsoft.com/office/powerpoint/2010/main" val="3397560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959005" y="4747680"/>
            <a:ext cx="10432249" cy="1736660"/>
          </a:xfrm>
        </p:spPr>
        <p:txBody>
          <a:bodyPr anchor="t">
            <a:normAutofit/>
          </a:bodyPr>
          <a:lstStyle>
            <a:lvl1pPr algn="ctr">
              <a:lnSpc>
                <a:spcPct val="100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939998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Section Slide 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9FA93C-3CD9-9B4F-AA5C-2BBD1A22FF73}"/>
              </a:ext>
            </a:extLst>
          </p:cNvPr>
          <p:cNvPicPr>
            <a:picLocks noChangeAspect="1"/>
          </p:cNvPicPr>
          <p:nvPr userDrawn="1"/>
        </p:nvPicPr>
        <p:blipFill>
          <a:blip r:embed="rId2"/>
          <a:stretch>
            <a:fillRect/>
          </a:stretch>
        </p:blipFill>
        <p:spPr>
          <a:xfrm>
            <a:off x="1" y="1"/>
            <a:ext cx="4004598" cy="6858000"/>
          </a:xfrm>
          <a:prstGeom prst="rect">
            <a:avLst/>
          </a:prstGeom>
          <a:ln>
            <a:noFill/>
          </a:ln>
          <a:effectLst>
            <a:outerShdw blurRad="190500" dist="38100" algn="l" rotWithShape="0">
              <a:prstClr val="black">
                <a:alpha val="40000"/>
              </a:prstClr>
            </a:outerShdw>
          </a:effectLst>
        </p:spPr>
      </p:pic>
      <p:sp>
        <p:nvSpPr>
          <p:cNvPr id="6" name="Rectangle 5">
            <a:extLst>
              <a:ext uri="{FF2B5EF4-FFF2-40B4-BE49-F238E27FC236}">
                <a16:creationId xmlns:a16="http://schemas.microsoft.com/office/drawing/2014/main" id="{42B1E8EB-BC97-2444-B883-785C3FF61A8B}"/>
              </a:ext>
            </a:extLst>
          </p:cNvPr>
          <p:cNvSpPr/>
          <p:nvPr userDrawn="1"/>
        </p:nvSpPr>
        <p:spPr>
          <a:xfrm>
            <a:off x="-4890" y="1119187"/>
            <a:ext cx="4008438" cy="4619625"/>
          </a:xfrm>
          <a:prstGeom prst="rect">
            <a:avLst/>
          </a:prstGeom>
          <a:solidFill>
            <a:schemeClr val="tx1">
              <a:alpha val="55000"/>
            </a:schemeClr>
          </a:solidFill>
          <a:ln>
            <a:noFill/>
          </a:ln>
          <a:effectLst>
            <a:outerShdw blurRad="393700" dir="11400000" sx="1000" sy="1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pic>
        <p:nvPicPr>
          <p:cNvPr id="7" name="Picture 6">
            <a:extLst>
              <a:ext uri="{FF2B5EF4-FFF2-40B4-BE49-F238E27FC236}">
                <a16:creationId xmlns:a16="http://schemas.microsoft.com/office/drawing/2014/main" id="{1B3A4373-87B5-BD4F-BE04-0477A6DA69A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608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AC18D6B-A703-E64A-A334-C1CD5C8182CE}"/>
              </a:ext>
            </a:extLst>
          </p:cNvPr>
          <p:cNvSpPr/>
          <p:nvPr userDrawn="1"/>
        </p:nvSpPr>
        <p:spPr>
          <a:xfrm>
            <a:off x="11490325" y="0"/>
            <a:ext cx="701675" cy="6858000"/>
          </a:xfrm>
          <a:prstGeom prst="rect">
            <a:avLst/>
          </a:prstGeom>
          <a:solidFill>
            <a:schemeClr val="tx2"/>
          </a:solidFill>
          <a:ln>
            <a:noFill/>
          </a:ln>
          <a:effectLst>
            <a:outerShdw blurRad="190500" dist="50800" dir="108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227885" y="1335091"/>
            <a:ext cx="3583461" cy="1890709"/>
          </a:xfrm>
        </p:spPr>
        <p:txBody>
          <a:bodyPr anchor="b">
            <a:normAutofit/>
          </a:bodyPr>
          <a:lstStyle>
            <a:lvl1pPr algn="ctr">
              <a:defRPr sz="3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360863" y="1193842"/>
            <a:ext cx="6672262" cy="509174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2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227885" y="3225800"/>
            <a:ext cx="3583461" cy="2297110"/>
          </a:xfrm>
          <a:ln>
            <a:noFill/>
          </a:ln>
        </p:spPr>
        <p:txBody>
          <a:bodyPr>
            <a:normAutofit/>
          </a:bodyPr>
          <a:lstStyle>
            <a:lvl1pPr marL="0" indent="0" algn="ctr">
              <a:buNone/>
              <a:defRPr sz="2600">
                <a:solidFill>
                  <a:srgbClr val="FF984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6">
            <a:extLst>
              <a:ext uri="{FF2B5EF4-FFF2-40B4-BE49-F238E27FC236}">
                <a16:creationId xmlns:a16="http://schemas.microsoft.com/office/drawing/2014/main" id="{1D930A56-05D6-E44E-A636-FFC3D86D2129}"/>
              </a:ext>
            </a:extLst>
          </p:cNvPr>
          <p:cNvSpPr>
            <a:spLocks noGrp="1"/>
          </p:cNvSpPr>
          <p:nvPr>
            <p:ph type="sldNum" sz="quarter" idx="10"/>
          </p:nvPr>
        </p:nvSpPr>
        <p:spPr>
          <a:xfrm>
            <a:off x="9890125" y="6356350"/>
            <a:ext cx="1143000" cy="368300"/>
          </a:xfrm>
        </p:spPr>
        <p:txBody>
          <a:bodyPr/>
          <a:lstStyle>
            <a:lvl1pPr>
              <a:defRPr/>
            </a:lvl1pPr>
          </a:lstStyle>
          <a:p>
            <a:pPr>
              <a:defRPr/>
            </a:pPr>
            <a:fld id="{D8EA18C6-28F1-3B47-AF4F-AD518E9A6B5A}" type="slidenum">
              <a:rPr lang="en-US" altLang="en-US"/>
              <a:pPr>
                <a:defRPr/>
              </a:pPr>
              <a:t>‹#›</a:t>
            </a:fld>
            <a:endParaRPr lang="en-US" altLang="en-US"/>
          </a:p>
        </p:txBody>
      </p:sp>
    </p:spTree>
    <p:extLst>
      <p:ext uri="{BB962C8B-B14F-4D97-AF65-F5344CB8AC3E}">
        <p14:creationId xmlns:p14="http://schemas.microsoft.com/office/powerpoint/2010/main" val="3078943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959005" y="4747680"/>
            <a:ext cx="10432249" cy="1736660"/>
          </a:xfrm>
        </p:spPr>
        <p:txBody>
          <a:bodyPr anchor="t">
            <a:normAutofit/>
          </a:bodyPr>
          <a:lstStyle>
            <a:lvl1pPr algn="ctr">
              <a:lnSpc>
                <a:spcPct val="100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871912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Slide A">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2652FEF-1DB5-3640-84E9-76C2AEBC29FA}"/>
              </a:ext>
            </a:extLst>
          </p:cNvPr>
          <p:cNvPicPr>
            <a:picLocks noChangeAspect="1" noChangeArrowheads="1"/>
          </p:cNvPicPr>
          <p:nvPr/>
        </p:nvPicPr>
        <p:blipFill>
          <a:blip r:embed="rId2"/>
          <a:stretch>
            <a:fillRect/>
          </a:stretch>
        </p:blipFill>
        <p:spPr bwMode="auto">
          <a:xfrm>
            <a:off x="425" y="0"/>
            <a:ext cx="12191150"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81C2F473-8038-C74B-8DC1-AF9F6E976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82910" y="403412"/>
            <a:ext cx="8670888" cy="1685768"/>
          </a:xfrm>
        </p:spPr>
        <p:txBody>
          <a:bodyPr>
            <a:normAutofit/>
          </a:bodyPr>
          <a:lstStyle>
            <a:lvl1pPr algn="l">
              <a:defRPr sz="3600">
                <a:solidFill>
                  <a:schemeClr val="bg1"/>
                </a:solidFill>
              </a:defRPr>
            </a:lvl1pPr>
          </a:lstStyle>
          <a:p>
            <a:r>
              <a:rPr lang="en-US"/>
              <a:t>Click to edit Master title style</a:t>
            </a:r>
          </a:p>
        </p:txBody>
      </p:sp>
      <p:sp>
        <p:nvSpPr>
          <p:cNvPr id="3" name="Content Placeholder 2"/>
          <p:cNvSpPr>
            <a:spLocks noGrp="1"/>
          </p:cNvSpPr>
          <p:nvPr>
            <p:ph idx="1"/>
          </p:nvPr>
        </p:nvSpPr>
        <p:spPr>
          <a:xfrm>
            <a:off x="829994" y="2662568"/>
            <a:ext cx="10523806" cy="356941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12">
            <a:extLst>
              <a:ext uri="{FF2B5EF4-FFF2-40B4-BE49-F238E27FC236}">
                <a16:creationId xmlns:a16="http://schemas.microsoft.com/office/drawing/2014/main" id="{1E0B24B1-20CE-244C-A568-F07B26F877E2}"/>
              </a:ext>
            </a:extLst>
          </p:cNvPr>
          <p:cNvSpPr>
            <a:spLocks noGrp="1"/>
          </p:cNvSpPr>
          <p:nvPr>
            <p:ph type="sldNum" sz="quarter" idx="10"/>
          </p:nvPr>
        </p:nvSpPr>
        <p:spPr/>
        <p:txBody>
          <a:bodyPr/>
          <a:lstStyle>
            <a:lvl1pPr>
              <a:defRPr/>
            </a:lvl1pPr>
          </a:lstStyle>
          <a:p>
            <a:pPr>
              <a:defRPr/>
            </a:pPr>
            <a:fld id="{216EA7D2-791D-1446-935B-01E569172531}" type="slidenum">
              <a:rPr lang="en-US" smtClean="0"/>
              <a:pPr>
                <a:defRPr/>
              </a:pPr>
              <a:t>‹#›</a:t>
            </a:fld>
            <a:endParaRPr lang="en-US"/>
          </a:p>
        </p:txBody>
      </p:sp>
    </p:spTree>
    <p:extLst>
      <p:ext uri="{BB962C8B-B14F-4D97-AF65-F5344CB8AC3E}">
        <p14:creationId xmlns:p14="http://schemas.microsoft.com/office/powerpoint/2010/main" val="3976614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Content 2 Column Slide">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FF66E5AA-0B67-8348-93AF-8A6B4FB72A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24CB3E9-34D1-9147-A9F0-791F0C3C99BD}"/>
              </a:ext>
            </a:extLst>
          </p:cNvPr>
          <p:cNvPicPr>
            <a:picLocks noChangeAspect="1"/>
          </p:cNvPicPr>
          <p:nvPr/>
        </p:nvPicPr>
        <p:blipFill>
          <a:blip r:embed="rId3"/>
          <a:stretch>
            <a:fillRect/>
          </a:stretch>
        </p:blipFill>
        <p:spPr>
          <a:xfrm>
            <a:off x="-7112" y="5463"/>
            <a:ext cx="820737" cy="6847074"/>
          </a:xfrm>
          <a:prstGeom prst="rect">
            <a:avLst/>
          </a:prstGeom>
          <a:effectLst>
            <a:outerShdw blurRad="190500" dist="50800" algn="ctr" rotWithShape="0">
              <a:srgbClr val="000000">
                <a:alpha val="40000"/>
              </a:srgbClr>
            </a:outerShdw>
          </a:effec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rgbClr val="703B7E"/>
                </a:solidFill>
              </a:defRPr>
            </a:lvl1pPr>
          </a:lstStyle>
          <a:p>
            <a:r>
              <a:rPr lang="en-US"/>
              <a:t>Click to edit Master title style</a:t>
            </a:r>
          </a:p>
        </p:txBody>
      </p:sp>
      <p:sp>
        <p:nvSpPr>
          <p:cNvPr id="4" name="Content Placeholder 3"/>
          <p:cNvSpPr>
            <a:spLocks noGrp="1"/>
          </p:cNvSpPr>
          <p:nvPr>
            <p:ph sz="half" idx="2"/>
          </p:nvPr>
        </p:nvSpPr>
        <p:spPr>
          <a:xfrm>
            <a:off x="1277650" y="1798320"/>
            <a:ext cx="4922537"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388259" y="1798320"/>
            <a:ext cx="4948881"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D32AE22C-3BFA-9A4F-BCC7-138B587C9726}"/>
              </a:ext>
            </a:extLst>
          </p:cNvPr>
          <p:cNvSpPr>
            <a:spLocks noGrp="1"/>
          </p:cNvSpPr>
          <p:nvPr>
            <p:ph type="sldNum" sz="quarter" idx="10"/>
          </p:nvPr>
        </p:nvSpPr>
        <p:spPr/>
        <p:txBody>
          <a:bodyPr/>
          <a:lstStyle>
            <a:lvl1pPr>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2000165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Content 1 Column Slid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4374DEF-593A-4D43-8E6D-A915BF27F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rgbClr val="703B7E"/>
                </a:solidFill>
              </a:defRPr>
            </a:lvl1pPr>
          </a:lstStyle>
          <a:p>
            <a:r>
              <a:rPr lang="en-US"/>
              <a:t>Click to edit Master title style</a:t>
            </a:r>
          </a:p>
        </p:txBody>
      </p:sp>
      <p:sp>
        <p:nvSpPr>
          <p:cNvPr id="11" name="Content Placeholder 2"/>
          <p:cNvSpPr>
            <a:spLocks noGrp="1"/>
          </p:cNvSpPr>
          <p:nvPr>
            <p:ph sz="half" idx="1"/>
          </p:nvPr>
        </p:nvSpPr>
        <p:spPr>
          <a:xfrm>
            <a:off x="1277650" y="1798320"/>
            <a:ext cx="10058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a:extLst>
              <a:ext uri="{FF2B5EF4-FFF2-40B4-BE49-F238E27FC236}">
                <a16:creationId xmlns:a16="http://schemas.microsoft.com/office/drawing/2014/main" id="{D910648A-46C8-AB4B-96EC-1AC10F013ECC}"/>
              </a:ext>
            </a:extLst>
          </p:cNvPr>
          <p:cNvSpPr>
            <a:spLocks noGrp="1"/>
          </p:cNvSpPr>
          <p:nvPr>
            <p:ph type="sldNum" sz="quarter" idx="10"/>
          </p:nvPr>
        </p:nvSpPr>
        <p:spPr/>
        <p:txBody>
          <a:bodyPr/>
          <a:lstStyle>
            <a:lvl1pPr>
              <a:defRPr/>
            </a:lvl1pPr>
          </a:lstStyle>
          <a:p>
            <a:fld id="{48F63A3B-78C7-47BE-AE5E-E10140E04643}" type="slidenum">
              <a:rPr lang="en-US" smtClean="0"/>
              <a:t>‹#›</a:t>
            </a:fld>
            <a:endParaRPr lang="en-US"/>
          </a:p>
        </p:txBody>
      </p:sp>
      <p:pic>
        <p:nvPicPr>
          <p:cNvPr id="8" name="Picture 7">
            <a:extLst>
              <a:ext uri="{FF2B5EF4-FFF2-40B4-BE49-F238E27FC236}">
                <a16:creationId xmlns:a16="http://schemas.microsoft.com/office/drawing/2014/main" id="{E5C9404B-2868-264C-B504-B836A1219C9D}"/>
              </a:ext>
            </a:extLst>
          </p:cNvPr>
          <p:cNvPicPr>
            <a:picLocks noChangeAspect="1"/>
          </p:cNvPicPr>
          <p:nvPr/>
        </p:nvPicPr>
        <p:blipFill>
          <a:blip r:embed="rId3"/>
          <a:stretch>
            <a:fillRect/>
          </a:stretch>
        </p:blipFill>
        <p:spPr>
          <a:xfrm>
            <a:off x="-7112" y="5463"/>
            <a:ext cx="820737" cy="6847074"/>
          </a:xfrm>
          <a:prstGeom prst="rect">
            <a:avLst/>
          </a:prstGeom>
          <a:effectLst>
            <a:outerShdw blurRad="190500" dist="50800" algn="ctr" rotWithShape="0">
              <a:srgbClr val="000000">
                <a:alpha val="40000"/>
              </a:srgbClr>
            </a:outerShdw>
          </a:effectLst>
        </p:spPr>
      </p:pic>
    </p:spTree>
    <p:extLst>
      <p:ext uri="{BB962C8B-B14F-4D97-AF65-F5344CB8AC3E}">
        <p14:creationId xmlns:p14="http://schemas.microsoft.com/office/powerpoint/2010/main" val="4137384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B80F9B99-8263-EA4C-B572-EE434178C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2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87CA25C0-FBDE-374E-8B02-A3DFA7FC7AFA}"/>
              </a:ext>
            </a:extLst>
          </p:cNvPr>
          <p:cNvSpPr>
            <a:spLocks noGrp="1"/>
          </p:cNvSpPr>
          <p:nvPr>
            <p:ph type="sldNum" sz="quarter" idx="10"/>
          </p:nvPr>
        </p:nvSpPr>
        <p:spPr>
          <a:xfrm>
            <a:off x="10298113" y="6356350"/>
            <a:ext cx="1055687" cy="365125"/>
          </a:xfrm>
        </p:spPr>
        <p:txBody>
          <a:bodyPr/>
          <a:lstStyle>
            <a:lvl1pPr>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973474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65672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3034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Slide A">
    <p:spTree>
      <p:nvGrpSpPr>
        <p:cNvPr id="1" name=""/>
        <p:cNvGrpSpPr/>
        <p:nvPr/>
      </p:nvGrpSpPr>
      <p:grpSpPr>
        <a:xfrm>
          <a:off x="0" y="0"/>
          <a:ext cx="0" cy="0"/>
          <a:chOff x="0" y="0"/>
          <a:chExt cx="0" cy="0"/>
        </a:xfrm>
      </p:grpSpPr>
      <p:sp>
        <p:nvSpPr>
          <p:cNvPr id="2" name="Title 1"/>
          <p:cNvSpPr>
            <a:spLocks noGrp="1"/>
          </p:cNvSpPr>
          <p:nvPr>
            <p:ph type="title"/>
          </p:nvPr>
        </p:nvSpPr>
        <p:spPr>
          <a:xfrm>
            <a:off x="2560321" y="394176"/>
            <a:ext cx="8793479" cy="1685768"/>
          </a:xfrm>
        </p:spPr>
        <p:txBody>
          <a:bodyPr anchor="b">
            <a:normAutofit/>
          </a:bodyPr>
          <a:lstStyle>
            <a:lvl1pPr algn="l">
              <a:defRPr sz="3600">
                <a:solidFill>
                  <a:schemeClr val="bg2"/>
                </a:solidFill>
              </a:defRPr>
            </a:lvl1pPr>
          </a:lstStyle>
          <a:p>
            <a:r>
              <a:rPr lang="en-US"/>
              <a:t>Click to edit Master title style</a:t>
            </a:r>
          </a:p>
        </p:txBody>
      </p:sp>
      <p:sp>
        <p:nvSpPr>
          <p:cNvPr id="3" name="Content Placeholder 2"/>
          <p:cNvSpPr>
            <a:spLocks noGrp="1"/>
          </p:cNvSpPr>
          <p:nvPr>
            <p:ph idx="1"/>
          </p:nvPr>
        </p:nvSpPr>
        <p:spPr>
          <a:xfrm>
            <a:off x="829994" y="2662568"/>
            <a:ext cx="10523806" cy="356941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p:txBody>
      </p:sp>
      <p:sp>
        <p:nvSpPr>
          <p:cNvPr id="7" name="Slide Number Placeholder 12">
            <a:extLst>
              <a:ext uri="{FF2B5EF4-FFF2-40B4-BE49-F238E27FC236}">
                <a16:creationId xmlns:a16="http://schemas.microsoft.com/office/drawing/2014/main" id="{6A5332E9-7068-6643-982F-DACEF72F70AF}"/>
              </a:ext>
            </a:extLst>
          </p:cNvPr>
          <p:cNvSpPr>
            <a:spLocks noGrp="1"/>
          </p:cNvSpPr>
          <p:nvPr>
            <p:ph type="sldNum" sz="quarter" idx="10"/>
          </p:nvPr>
        </p:nvSpPr>
        <p:spPr/>
        <p:txBody>
          <a:bodyPr/>
          <a:lstStyle>
            <a:lvl1pPr>
              <a:defRPr/>
            </a:lvl1pPr>
          </a:lstStyle>
          <a:p>
            <a:pPr>
              <a:defRPr/>
            </a:pPr>
            <a:fld id="{216EA7D2-791D-1446-935B-01E569172531}" type="slidenum">
              <a:rPr lang="en-US"/>
              <a:pPr>
                <a:defRPr/>
              </a:pPr>
              <a:t>‹#›</a:t>
            </a:fld>
            <a:endParaRPr lang="en-US"/>
          </a:p>
        </p:txBody>
      </p:sp>
    </p:spTree>
    <p:extLst>
      <p:ext uri="{BB962C8B-B14F-4D97-AF65-F5344CB8AC3E}">
        <p14:creationId xmlns:p14="http://schemas.microsoft.com/office/powerpoint/2010/main" val="3046892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1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accent4"/>
                </a:solidFill>
              </a:defRPr>
            </a:lvl1pPr>
          </a:lstStyle>
          <a:p>
            <a:r>
              <a:rPr lang="en-US"/>
              <a:t>Click to edit Master title style</a:t>
            </a:r>
          </a:p>
        </p:txBody>
      </p:sp>
      <p:sp>
        <p:nvSpPr>
          <p:cNvPr id="11" name="Content Placeholder 2"/>
          <p:cNvSpPr>
            <a:spLocks noGrp="1"/>
          </p:cNvSpPr>
          <p:nvPr>
            <p:ph sz="half" idx="1"/>
          </p:nvPr>
        </p:nvSpPr>
        <p:spPr>
          <a:xfrm>
            <a:off x="1277650" y="1798320"/>
            <a:ext cx="100584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a:extLst>
              <a:ext uri="{FF2B5EF4-FFF2-40B4-BE49-F238E27FC236}">
                <a16:creationId xmlns:a16="http://schemas.microsoft.com/office/drawing/2014/main" id="{BF2DB33E-45E1-3441-A125-F0E1D95DFC28}"/>
              </a:ext>
            </a:extLst>
          </p:cNvPr>
          <p:cNvSpPr>
            <a:spLocks noGrp="1"/>
          </p:cNvSpPr>
          <p:nvPr>
            <p:ph type="sldNum" sz="quarter" idx="10"/>
          </p:nvPr>
        </p:nvSpPr>
        <p:spPr/>
        <p:txBody>
          <a:bodyPr/>
          <a:lstStyle>
            <a:lvl1pPr>
              <a:defRPr/>
            </a:lvl1pPr>
          </a:lstStyle>
          <a:p>
            <a:pPr>
              <a:defRPr/>
            </a:pPr>
            <a:fld id="{BF3ADA36-3A7E-9B49-A772-18572EEB4566}" type="slidenum">
              <a:rPr lang="en-US" altLang="en-US"/>
              <a:pPr>
                <a:defRPr/>
              </a:pPr>
              <a:t>‹#›</a:t>
            </a:fld>
            <a:endParaRPr lang="en-US" altLang="en-US"/>
          </a:p>
        </p:txBody>
      </p:sp>
    </p:spTree>
    <p:extLst>
      <p:ext uri="{BB962C8B-B14F-4D97-AF65-F5344CB8AC3E}">
        <p14:creationId xmlns:p14="http://schemas.microsoft.com/office/powerpoint/2010/main" val="1010078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2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accent4"/>
                </a:solidFill>
              </a:defRPr>
            </a:lvl1pPr>
          </a:lstStyle>
          <a:p>
            <a:r>
              <a:rPr lang="en-US"/>
              <a:t>Click to edit Master title style</a:t>
            </a:r>
          </a:p>
        </p:txBody>
      </p:sp>
      <p:sp>
        <p:nvSpPr>
          <p:cNvPr id="4" name="Content Placeholder 3"/>
          <p:cNvSpPr>
            <a:spLocks noGrp="1"/>
          </p:cNvSpPr>
          <p:nvPr>
            <p:ph sz="half" idx="2"/>
          </p:nvPr>
        </p:nvSpPr>
        <p:spPr>
          <a:xfrm>
            <a:off x="1277650" y="1798320"/>
            <a:ext cx="4922537" cy="439134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388259" y="1798320"/>
            <a:ext cx="4948881" cy="439134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C1EF1C64-37B0-294D-9662-A1C96B0D6519}"/>
              </a:ext>
            </a:extLst>
          </p:cNvPr>
          <p:cNvSpPr>
            <a:spLocks noGrp="1"/>
          </p:cNvSpPr>
          <p:nvPr>
            <p:ph type="sldNum" sz="quarter" idx="10"/>
          </p:nvPr>
        </p:nvSpPr>
        <p:spPr/>
        <p:txBody>
          <a:bodyPr/>
          <a:lstStyle>
            <a:lvl1pPr>
              <a:defRPr/>
            </a:lvl1pPr>
          </a:lstStyle>
          <a:p>
            <a:pPr>
              <a:defRPr/>
            </a:pPr>
            <a:fld id="{90D309FC-E684-5941-A7D8-0617C9E0A3D1}" type="slidenum">
              <a:rPr lang="en-US" altLang="en-US"/>
              <a:pPr>
                <a:defRPr/>
              </a:pPr>
              <a:t>‹#›</a:t>
            </a:fld>
            <a:endParaRPr lang="en-US" altLang="en-US"/>
          </a:p>
        </p:txBody>
      </p:sp>
    </p:spTree>
    <p:extLst>
      <p:ext uri="{BB962C8B-B14F-4D97-AF65-F5344CB8AC3E}">
        <p14:creationId xmlns:p14="http://schemas.microsoft.com/office/powerpoint/2010/main" val="1270170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Colum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49F823-319F-7E4F-AA47-BB7D5717A0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463270D-A32D-E84A-8FC1-1BB3016CD68D}"/>
              </a:ext>
            </a:extLst>
          </p:cNvPr>
          <p:cNvPicPr>
            <a:picLocks noChangeAspect="1"/>
          </p:cNvPicPr>
          <p:nvPr userDrawn="1"/>
        </p:nvPicPr>
        <p:blipFill>
          <a:blip r:embed="rId3"/>
          <a:stretch>
            <a:fillRect/>
          </a:stretch>
        </p:blipFill>
        <p:spPr>
          <a:xfrm>
            <a:off x="-4945" y="0"/>
            <a:ext cx="822046" cy="6858000"/>
          </a:xfrm>
          <a:prstGeom prst="rect">
            <a:avLst/>
          </a:prstGeom>
          <a:effectLst>
            <a:outerShdw blurRad="190500" dist="50800" algn="ctr" rotWithShape="0">
              <a:srgbClr val="000000">
                <a:alpha val="40000"/>
              </a:srgbClr>
            </a:outerShdw>
          </a:effec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rgbClr val="703B7E"/>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277650" y="1798320"/>
            <a:ext cx="4922537"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388259" y="1798320"/>
            <a:ext cx="4948881"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A8230757-328B-604F-8B76-9E02C60C4F8D}"/>
              </a:ext>
            </a:extLst>
          </p:cNvPr>
          <p:cNvSpPr>
            <a:spLocks noGrp="1"/>
          </p:cNvSpPr>
          <p:nvPr>
            <p:ph type="sldNum" sz="quarter" idx="10"/>
          </p:nvPr>
        </p:nvSpPr>
        <p:spPr/>
        <p:txBody>
          <a:bodyPr/>
          <a:lstStyle>
            <a:lvl1pPr>
              <a:defRPr/>
            </a:lvl1pPr>
          </a:lstStyle>
          <a:p>
            <a:pPr>
              <a:defRPr/>
            </a:pPr>
            <a:fld id="{541C1AB4-F0EA-3940-A3A7-33051516FBC7}" type="slidenum">
              <a:rPr lang="en-US" altLang="en-US"/>
              <a:pPr>
                <a:defRPr/>
              </a:pPr>
              <a:t>‹#›</a:t>
            </a:fld>
            <a:endParaRPr lang="en-US" altLang="en-US"/>
          </a:p>
        </p:txBody>
      </p:sp>
    </p:spTree>
    <p:extLst>
      <p:ext uri="{BB962C8B-B14F-4D97-AF65-F5344CB8AC3E}">
        <p14:creationId xmlns:p14="http://schemas.microsoft.com/office/powerpoint/2010/main" val="8446998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Content 2 Column Slide">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FF66E5AA-0B67-8348-93AF-8A6B4FB72A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24CB3E9-34D1-9147-A9F0-791F0C3C99BD}"/>
              </a:ext>
            </a:extLst>
          </p:cNvPr>
          <p:cNvPicPr>
            <a:picLocks noChangeAspect="1"/>
          </p:cNvPicPr>
          <p:nvPr/>
        </p:nvPicPr>
        <p:blipFill>
          <a:blip r:embed="rId3"/>
          <a:stretch>
            <a:fillRect/>
          </a:stretch>
        </p:blipFill>
        <p:spPr>
          <a:xfrm>
            <a:off x="-7112" y="5463"/>
            <a:ext cx="820737" cy="6847074"/>
          </a:xfrm>
          <a:prstGeom prst="rect">
            <a:avLst/>
          </a:prstGeom>
          <a:effectLst>
            <a:outerShdw blurRad="190500" dist="50800" algn="ctr" rotWithShape="0">
              <a:srgbClr val="000000">
                <a:alpha val="40000"/>
              </a:srgbClr>
            </a:outerShdw>
          </a:effectLst>
        </p:spPr>
      </p:pic>
      <p:sp>
        <p:nvSpPr>
          <p:cNvPr id="2" name="Title 1"/>
          <p:cNvSpPr>
            <a:spLocks noGrp="1"/>
          </p:cNvSpPr>
          <p:nvPr>
            <p:ph type="title"/>
          </p:nvPr>
        </p:nvSpPr>
        <p:spPr>
          <a:xfrm>
            <a:off x="1277650" y="365125"/>
            <a:ext cx="4922537" cy="1325563"/>
          </a:xfrm>
        </p:spPr>
        <p:txBody>
          <a:bodyPr anchor="b">
            <a:normAutofit/>
          </a:bodyPr>
          <a:lstStyle>
            <a:lvl1pPr>
              <a:defRPr sz="3600">
                <a:solidFill>
                  <a:srgbClr val="703B7E"/>
                </a:solidFill>
              </a:defRPr>
            </a:lvl1pPr>
          </a:lstStyle>
          <a:p>
            <a:r>
              <a:rPr lang="en-US"/>
              <a:t>Click to edit Master title style</a:t>
            </a:r>
          </a:p>
        </p:txBody>
      </p:sp>
      <p:sp>
        <p:nvSpPr>
          <p:cNvPr id="4" name="Content Placeholder 3"/>
          <p:cNvSpPr>
            <a:spLocks noGrp="1"/>
          </p:cNvSpPr>
          <p:nvPr>
            <p:ph sz="half" idx="2"/>
          </p:nvPr>
        </p:nvSpPr>
        <p:spPr>
          <a:xfrm>
            <a:off x="1277650" y="1798320"/>
            <a:ext cx="4922537"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D32AE22C-3BFA-9A4F-BCC7-138B587C9726}"/>
              </a:ext>
            </a:extLst>
          </p:cNvPr>
          <p:cNvSpPr>
            <a:spLocks noGrp="1"/>
          </p:cNvSpPr>
          <p:nvPr>
            <p:ph type="sldNum" sz="quarter" idx="10"/>
          </p:nvPr>
        </p:nvSpPr>
        <p:spPr/>
        <p:txBody>
          <a:bodyPr/>
          <a:lstStyle>
            <a:lvl1pPr>
              <a:defRPr/>
            </a:lvl1pPr>
          </a:lstStyle>
          <a:p>
            <a:fld id="{330EA680-D336-4FF7-8B7A-9848BB0A1C32}" type="slidenum">
              <a:rPr lang="en-US" smtClean="0"/>
              <a:t>‹#›</a:t>
            </a:fld>
            <a:endParaRPr lang="en-US"/>
          </a:p>
        </p:txBody>
      </p:sp>
      <p:sp>
        <p:nvSpPr>
          <p:cNvPr id="3" name="Rectangle 2">
            <a:extLst>
              <a:ext uri="{FF2B5EF4-FFF2-40B4-BE49-F238E27FC236}">
                <a16:creationId xmlns:a16="http://schemas.microsoft.com/office/drawing/2014/main" id="{D3F44D1F-8F58-420B-9E75-4AF45D86A63A}"/>
              </a:ext>
            </a:extLst>
          </p:cNvPr>
          <p:cNvSpPr/>
          <p:nvPr userDrawn="1"/>
        </p:nvSpPr>
        <p:spPr>
          <a:xfrm>
            <a:off x="6562725" y="10927"/>
            <a:ext cx="5629275" cy="6847074"/>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3">
            <a:extLst>
              <a:ext uri="{FF2B5EF4-FFF2-40B4-BE49-F238E27FC236}">
                <a16:creationId xmlns:a16="http://schemas.microsoft.com/office/drawing/2014/main" id="{D2F39D6E-D9B9-49C1-AC1E-2A6B0C309BF7}"/>
              </a:ext>
            </a:extLst>
          </p:cNvPr>
          <p:cNvSpPr>
            <a:spLocks noGrp="1"/>
          </p:cNvSpPr>
          <p:nvPr>
            <p:ph sz="half" idx="11"/>
          </p:nvPr>
        </p:nvSpPr>
        <p:spPr>
          <a:xfrm>
            <a:off x="6916093" y="1233328"/>
            <a:ext cx="4922537" cy="4391343"/>
          </a:xfrm>
        </p:spPr>
        <p:txBody>
          <a:bodyPr/>
          <a:lstStyle>
            <a:lvl1pPr marL="0" indent="0">
              <a:buNone/>
              <a:defRPr/>
            </a:lvl1pPr>
          </a:lstStyle>
          <a:p>
            <a:pPr lvl="0"/>
            <a:endParaRPr lang="en-US"/>
          </a:p>
        </p:txBody>
      </p:sp>
    </p:spTree>
    <p:extLst>
      <p:ext uri="{BB962C8B-B14F-4D97-AF65-F5344CB8AC3E}">
        <p14:creationId xmlns:p14="http://schemas.microsoft.com/office/powerpoint/2010/main" val="93869043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Column Slid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183CD44-3FC7-6041-A378-45E01DF9E0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rgbClr val="703B7E"/>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77650" y="1798320"/>
            <a:ext cx="10058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a:extLst>
              <a:ext uri="{FF2B5EF4-FFF2-40B4-BE49-F238E27FC236}">
                <a16:creationId xmlns:a16="http://schemas.microsoft.com/office/drawing/2014/main" id="{38F5588A-1A2C-F348-AD5D-815A25DDC89B}"/>
              </a:ext>
            </a:extLst>
          </p:cNvPr>
          <p:cNvSpPr>
            <a:spLocks noGrp="1"/>
          </p:cNvSpPr>
          <p:nvPr>
            <p:ph type="sldNum" sz="quarter" idx="10"/>
          </p:nvPr>
        </p:nvSpPr>
        <p:spPr/>
        <p:txBody>
          <a:bodyPr/>
          <a:lstStyle>
            <a:lvl1pPr>
              <a:defRPr/>
            </a:lvl1pPr>
          </a:lstStyle>
          <a:p>
            <a:pPr>
              <a:defRPr/>
            </a:pPr>
            <a:fld id="{576C9E23-81DC-524C-9AAF-31FE3F6CAB57}" type="slidenum">
              <a:rPr lang="en-US" altLang="en-US"/>
              <a:pPr>
                <a:defRPr/>
              </a:pPr>
              <a:t>‹#›</a:t>
            </a:fld>
            <a:endParaRPr lang="en-US" altLang="en-US"/>
          </a:p>
        </p:txBody>
      </p:sp>
      <p:pic>
        <p:nvPicPr>
          <p:cNvPr id="7" name="Picture 6">
            <a:extLst>
              <a:ext uri="{FF2B5EF4-FFF2-40B4-BE49-F238E27FC236}">
                <a16:creationId xmlns:a16="http://schemas.microsoft.com/office/drawing/2014/main" id="{5950FE50-C9F8-5C45-9ACB-7DDE1A243EFA}"/>
              </a:ext>
            </a:extLst>
          </p:cNvPr>
          <p:cNvPicPr>
            <a:picLocks noChangeAspect="1"/>
          </p:cNvPicPr>
          <p:nvPr userDrawn="1"/>
        </p:nvPicPr>
        <p:blipFill>
          <a:blip r:embed="rId3"/>
          <a:stretch>
            <a:fillRect/>
          </a:stretch>
        </p:blipFill>
        <p:spPr>
          <a:xfrm>
            <a:off x="4108" y="2"/>
            <a:ext cx="822046" cy="6857997"/>
          </a:xfrm>
          <a:prstGeom prst="rect">
            <a:avLst/>
          </a:prstGeom>
          <a:effectLst>
            <a:outerShdw blurRad="190500" dist="50800" algn="ctr" rotWithShape="0">
              <a:srgbClr val="000000">
                <a:alpha val="40000"/>
              </a:srgbClr>
            </a:outerShdw>
          </a:effectLst>
        </p:spPr>
      </p:pic>
    </p:spTree>
    <p:extLst>
      <p:ext uri="{BB962C8B-B14F-4D97-AF65-F5344CB8AC3E}">
        <p14:creationId xmlns:p14="http://schemas.microsoft.com/office/powerpoint/2010/main" val="2823273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F49CFD5-F105-6749-9C52-4119982833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2EAC23FE-DF60-4341-ADBF-C4606AB2A255}"/>
              </a:ext>
            </a:extLst>
          </p:cNvPr>
          <p:cNvSpPr>
            <a:spLocks noGrp="1"/>
          </p:cNvSpPr>
          <p:nvPr>
            <p:ph type="sldNum" sz="quarter" idx="10"/>
          </p:nvPr>
        </p:nvSpPr>
        <p:spPr>
          <a:xfrm>
            <a:off x="10298113" y="6356350"/>
            <a:ext cx="1055687" cy="365125"/>
          </a:xfrm>
        </p:spPr>
        <p:txBody>
          <a:bodyPr/>
          <a:lstStyle>
            <a:lvl1pPr>
              <a:defRPr/>
            </a:lvl1pPr>
          </a:lstStyle>
          <a:p>
            <a:pPr>
              <a:defRPr/>
            </a:pPr>
            <a:fld id="{025D5F34-64AE-C040-80AB-D2D81A5E346E}" type="slidenum">
              <a:rPr lang="en-US" altLang="en-US"/>
              <a:pPr>
                <a:defRPr/>
              </a:pPr>
              <a:t>‹#›</a:t>
            </a:fld>
            <a:endParaRPr lang="en-US" altLang="en-US"/>
          </a:p>
        </p:txBody>
      </p:sp>
    </p:spTree>
    <p:extLst>
      <p:ext uri="{BB962C8B-B14F-4D97-AF65-F5344CB8AC3E}">
        <p14:creationId xmlns:p14="http://schemas.microsoft.com/office/powerpoint/2010/main" val="3960268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EE98E35-7CC0-F64A-8529-52A821B95403}"/>
              </a:ext>
            </a:extLst>
          </p:cNvPr>
          <p:cNvSpPr>
            <a:spLocks noGrp="1" noChangeArrowheads="1"/>
          </p:cNvSpPr>
          <p:nvPr>
            <p:ph type="title"/>
          </p:nvPr>
        </p:nvSpPr>
        <p:spPr bwMode="auto">
          <a:xfrm>
            <a:off x="1277938" y="365125"/>
            <a:ext cx="10075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2">
            <a:extLst>
              <a:ext uri="{FF2B5EF4-FFF2-40B4-BE49-F238E27FC236}">
                <a16:creationId xmlns:a16="http://schemas.microsoft.com/office/drawing/2014/main" id="{8F19CA0B-A402-084F-9263-E4B9BB725ABB}"/>
              </a:ext>
            </a:extLst>
          </p:cNvPr>
          <p:cNvSpPr>
            <a:spLocks noGrp="1" noChangeArrowheads="1"/>
          </p:cNvSpPr>
          <p:nvPr>
            <p:ph type="body" idx="1"/>
          </p:nvPr>
        </p:nvSpPr>
        <p:spPr bwMode="auto">
          <a:xfrm>
            <a:off x="1289050" y="1825625"/>
            <a:ext cx="1006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 Remember to ad alt text to all imported graphics and images.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Slide Number Placeholder 14">
            <a:extLst>
              <a:ext uri="{FF2B5EF4-FFF2-40B4-BE49-F238E27FC236}">
                <a16:creationId xmlns:a16="http://schemas.microsoft.com/office/drawing/2014/main" id="{16EC4CEF-8B82-7242-84B1-FF9D2B43C7DD}"/>
              </a:ext>
            </a:extLst>
          </p:cNvPr>
          <p:cNvSpPr>
            <a:spLocks noGrp="1"/>
          </p:cNvSpPr>
          <p:nvPr>
            <p:ph type="sldNum" sz="quarter" idx="4"/>
          </p:nvPr>
        </p:nvSpPr>
        <p:spPr>
          <a:xfrm>
            <a:off x="10437813" y="6356350"/>
            <a:ext cx="915987" cy="365125"/>
          </a:xfrm>
          <a:prstGeom prst="rect">
            <a:avLst/>
          </a:prstGeom>
        </p:spPr>
        <p:txBody>
          <a:bodyPr vert="horz" wrap="square" lIns="91440" tIns="45720" rIns="0" bIns="45720" numCol="1" anchor="ctr" anchorCtr="0" compatLnSpc="1">
            <a:prstTxWarp prst="textNoShape">
              <a:avLst/>
            </a:prstTxWarp>
          </a:bodyPr>
          <a:lstStyle>
            <a:lvl1pPr algn="r" eaLnBrk="1" hangingPunct="1">
              <a:defRPr sz="1200">
                <a:solidFill>
                  <a:srgbClr val="7F7F7F"/>
                </a:solidFill>
              </a:defRPr>
            </a:lvl1pPr>
          </a:lstStyle>
          <a:p>
            <a:pPr>
              <a:defRPr/>
            </a:pPr>
            <a:fld id="{728F515E-D5DF-AE4B-BAAD-9D705D124D9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Lst>
  <p:hf hdr="0" dt="0"/>
  <p:txStyles>
    <p:titleStyle>
      <a:lvl1pPr algn="l" rtl="0" eaLnBrk="1" fontAlgn="base" hangingPunct="1">
        <a:lnSpc>
          <a:spcPct val="90000"/>
        </a:lnSpc>
        <a:spcBef>
          <a:spcPct val="0"/>
        </a:spcBef>
        <a:spcAft>
          <a:spcPct val="0"/>
        </a:spcAft>
        <a:defRPr sz="4400" kern="1200">
          <a:solidFill>
            <a:srgbClr val="703B7E"/>
          </a:solidFill>
          <a:latin typeface="Palatino" pitchFamily="2" charset="77"/>
          <a:ea typeface="Palatino" pitchFamily="2" charset="77"/>
          <a:cs typeface="Palatino" pitchFamily="2" charset="77"/>
        </a:defRPr>
      </a:lvl1pPr>
      <a:lvl2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404040"/>
          </a:solidFill>
          <a:latin typeface="+mj-lt"/>
          <a:ea typeface="+mn-ea"/>
          <a:cs typeface="Gill Sans" panose="020B0502020104020203" pitchFamily="34" charset="-79"/>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200" kern="1200">
          <a:solidFill>
            <a:srgbClr val="404040"/>
          </a:solidFill>
          <a:latin typeface="+mj-lt"/>
          <a:ea typeface="+mn-ea"/>
          <a:cs typeface="Gill Sans" panose="020B0502020104020203" pitchFamily="34" charset="-79"/>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mj-lt"/>
          <a:ea typeface="+mn-ea"/>
          <a:cs typeface="Gill Sans" panose="020B0502020104020203" pitchFamily="34" charset="-79"/>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99"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81" r:id="rId12"/>
    <p:sldLayoutId id="214748368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368F019-6ADE-9B41-AEFC-12D26889A271}"/>
              </a:ext>
            </a:extLst>
          </p:cNvPr>
          <p:cNvSpPr>
            <a:spLocks noGrp="1" noChangeArrowheads="1"/>
          </p:cNvSpPr>
          <p:nvPr>
            <p:ph type="title"/>
          </p:nvPr>
        </p:nvSpPr>
        <p:spPr bwMode="auto">
          <a:xfrm>
            <a:off x="1277938" y="365125"/>
            <a:ext cx="10075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BEC97F8-5603-C842-9003-509EE69DAB1D}"/>
              </a:ext>
            </a:extLst>
          </p:cNvPr>
          <p:cNvSpPr>
            <a:spLocks noGrp="1" noChangeArrowheads="1"/>
          </p:cNvSpPr>
          <p:nvPr>
            <p:ph type="body" idx="1"/>
          </p:nvPr>
        </p:nvSpPr>
        <p:spPr bwMode="auto">
          <a:xfrm>
            <a:off x="1289050" y="1825625"/>
            <a:ext cx="1006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 Remember to ad alt text to all imported graphics and images.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Slide Number Placeholder 14">
            <a:extLst>
              <a:ext uri="{FF2B5EF4-FFF2-40B4-BE49-F238E27FC236}">
                <a16:creationId xmlns:a16="http://schemas.microsoft.com/office/drawing/2014/main" id="{185FCD8D-1E30-B240-9C71-F2AE6C6B8298}"/>
              </a:ext>
            </a:extLst>
          </p:cNvPr>
          <p:cNvSpPr>
            <a:spLocks noGrp="1"/>
          </p:cNvSpPr>
          <p:nvPr>
            <p:ph type="sldNum" sz="quarter" idx="4"/>
          </p:nvPr>
        </p:nvSpPr>
        <p:spPr>
          <a:xfrm>
            <a:off x="10437813" y="6356350"/>
            <a:ext cx="915987" cy="365125"/>
          </a:xfrm>
          <a:prstGeom prst="rect">
            <a:avLst/>
          </a:prstGeom>
        </p:spPr>
        <p:txBody>
          <a:bodyPr vert="horz" wrap="square" lIns="91440" tIns="45720" rIns="0" bIns="45720" numCol="1" anchor="ctr" anchorCtr="0" compatLnSpc="1">
            <a:prstTxWarp prst="textNoShape">
              <a:avLst/>
            </a:prstTxWarp>
          </a:bodyPr>
          <a:lstStyle>
            <a:lvl1pPr algn="r" eaLnBrk="1" hangingPunct="1">
              <a:defRPr sz="1200">
                <a:solidFill>
                  <a:srgbClr val="7F7F7F"/>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33313875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8" r:id="rId7"/>
    <p:sldLayoutId id="2147483819" r:id="rId8"/>
    <p:sldLayoutId id="2147483807" r:id="rId9"/>
    <p:sldLayoutId id="2147483808" r:id="rId10"/>
    <p:sldLayoutId id="2147483809" r:id="rId11"/>
    <p:sldLayoutId id="2147483820" r:id="rId12"/>
  </p:sldLayoutIdLst>
  <p:hf hdr="0" ftr="0" dt="0"/>
  <p:txStyles>
    <p:titleStyle>
      <a:lvl1pPr algn="l" rtl="0" eaLnBrk="1" fontAlgn="base" hangingPunct="1">
        <a:lnSpc>
          <a:spcPct val="90000"/>
        </a:lnSpc>
        <a:spcBef>
          <a:spcPct val="0"/>
        </a:spcBef>
        <a:spcAft>
          <a:spcPct val="0"/>
        </a:spcAft>
        <a:defRPr sz="4400" kern="1200">
          <a:solidFill>
            <a:srgbClr val="703B7E"/>
          </a:solidFill>
          <a:latin typeface="Calibri" panose="020F0502020204030204" pitchFamily="34" charset="0"/>
          <a:ea typeface="Calibri" panose="020F0502020204030204" pitchFamily="34" charset="0"/>
          <a:cs typeface="Calibri" panose="020F0502020204030204" pitchFamily="34" charset="0"/>
        </a:defRPr>
      </a:lvl1pPr>
      <a:lvl2pPr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9pPr>
    </p:titleStyle>
    <p:bodyStyle>
      <a:lvl1pPr marL="228600" indent="-228600" algn="l" rtl="0" eaLnBrk="1" fontAlgn="base" hangingPunct="1">
        <a:lnSpc>
          <a:spcPct val="100000"/>
        </a:lnSpc>
        <a:spcBef>
          <a:spcPts val="1000"/>
        </a:spcBef>
        <a:spcAft>
          <a:spcPct val="0"/>
        </a:spcAft>
        <a:buFont typeface="Arial" panose="020B0604020202020204" pitchFamily="34" charset="0"/>
        <a:buChar char="•"/>
        <a:defRPr sz="2400" kern="1200">
          <a:solidFill>
            <a:srgbClr val="404040"/>
          </a:solidFill>
          <a:latin typeface="Calibri" panose="020F0502020204030204" pitchFamily="34" charset="0"/>
          <a:ea typeface="+mn-ea"/>
          <a:cs typeface="Calibri" panose="020F0502020204030204" pitchFamily="34" charset="0"/>
        </a:defRPr>
      </a:lvl1pPr>
      <a:lvl2pPr marL="685800" indent="-228600" algn="l" rtl="0" eaLnBrk="1" fontAlgn="base" hangingPunct="1">
        <a:lnSpc>
          <a:spcPct val="100000"/>
        </a:lnSpc>
        <a:spcBef>
          <a:spcPts val="500"/>
        </a:spcBef>
        <a:spcAft>
          <a:spcPct val="0"/>
        </a:spcAft>
        <a:buFont typeface="Arial" panose="020B0604020202020204" pitchFamily="34" charset="0"/>
        <a:buChar char="•"/>
        <a:defRPr sz="2200" kern="1200">
          <a:solidFill>
            <a:srgbClr val="404040"/>
          </a:solidFill>
          <a:latin typeface="Calibri" panose="020F0502020204030204" pitchFamily="34" charset="0"/>
          <a:ea typeface="+mn-ea"/>
          <a:cs typeface="Calibri" panose="020F0502020204030204" pitchFamily="34" charset="0"/>
        </a:defRPr>
      </a:lvl2pPr>
      <a:lvl3pPr marL="1143000" indent="-228600" algn="l" rtl="0" eaLnBrk="1" fontAlgn="base" hangingPunct="1">
        <a:lnSpc>
          <a:spcPct val="100000"/>
        </a:lnSpc>
        <a:spcBef>
          <a:spcPts val="500"/>
        </a:spcBef>
        <a:spcAft>
          <a:spcPct val="0"/>
        </a:spcAft>
        <a:buFont typeface="Arial" panose="020B0604020202020204" pitchFamily="34" charset="0"/>
        <a:buChar char="•"/>
        <a:defRPr sz="2000" kern="1200">
          <a:solidFill>
            <a:srgbClr val="404040"/>
          </a:solidFill>
          <a:latin typeface="Calibri" panose="020F0502020204030204" pitchFamily="34" charset="0"/>
          <a:ea typeface="+mn-ea"/>
          <a:cs typeface="Calibri" panose="020F0502020204030204" pitchFamily="34" charset="0"/>
        </a:defRPr>
      </a:lvl3pPr>
      <a:lvl4pPr marL="1600200" indent="-228600" algn="l" rtl="0" eaLnBrk="1" fontAlgn="base" hangingPunct="1">
        <a:lnSpc>
          <a:spcPct val="100000"/>
        </a:lnSpc>
        <a:spcBef>
          <a:spcPts val="500"/>
        </a:spcBef>
        <a:spcAft>
          <a:spcPct val="0"/>
        </a:spcAft>
        <a:buFont typeface="Arial" panose="020B0604020202020204" pitchFamily="34" charset="0"/>
        <a:buChar char="•"/>
        <a:defRPr kern="1200">
          <a:solidFill>
            <a:srgbClr val="404040"/>
          </a:solidFill>
          <a:latin typeface="Calibri" panose="020F0502020204030204" pitchFamily="34" charset="0"/>
          <a:ea typeface="+mn-ea"/>
          <a:cs typeface="Calibri" panose="020F0502020204030204" pitchFamily="34" charset="0"/>
        </a:defRPr>
      </a:lvl4pPr>
      <a:lvl5pPr marL="2057400" indent="-228600" algn="l" rtl="0" eaLnBrk="1" fontAlgn="base" hangingPunct="1">
        <a:lnSpc>
          <a:spcPct val="100000"/>
        </a:lnSpc>
        <a:spcBef>
          <a:spcPts val="500"/>
        </a:spcBef>
        <a:spcAft>
          <a:spcPct val="0"/>
        </a:spcAft>
        <a:buFont typeface="Arial" panose="020B0604020202020204" pitchFamily="34" charset="0"/>
        <a:buChar char="•"/>
        <a:defRPr kern="1200">
          <a:solidFill>
            <a:srgbClr val="40404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mailto:info@asccc.org" TargetMode="External"/><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padlet.com/ambergillis123/l6w6fbgbw14ybdct"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62C568F9-7E23-E44F-A1A1-18EEE88E632E}"/>
              </a:ext>
            </a:extLst>
          </p:cNvPr>
          <p:cNvSpPr>
            <a:spLocks noGrp="1" noChangeArrowheads="1"/>
          </p:cNvSpPr>
          <p:nvPr>
            <p:ph type="title"/>
          </p:nvPr>
        </p:nvSpPr>
        <p:spPr>
          <a:xfrm>
            <a:off x="6582195" y="503238"/>
            <a:ext cx="5216105" cy="5851525"/>
          </a:xfrm>
        </p:spPr>
        <p:txBody>
          <a:bodyPr/>
          <a:lstStyle/>
          <a:p>
            <a:r>
              <a:rPr lang="en-US" sz="3600" dirty="0">
                <a:latin typeface="Palatino"/>
              </a:rPr>
              <a:t>Walking the IDEAA Talk: Reimaging Your Curriculum Processes and Classroom Practices </a:t>
            </a:r>
            <a:endParaRPr lang="en-US"/>
          </a:p>
          <a:p>
            <a:br>
              <a:rPr lang="en-US" sz="1800" dirty="0">
                <a:latin typeface="Palatino"/>
              </a:rPr>
            </a:br>
            <a:r>
              <a:rPr lang="en-US" sz="1800" dirty="0">
                <a:latin typeface="Palatino"/>
              </a:rPr>
              <a:t>Juan Arzola, ASCCC At Large Representative</a:t>
            </a:r>
            <a:br>
              <a:rPr lang="en-US" sz="1800" dirty="0">
                <a:latin typeface="Palatino"/>
              </a:rPr>
            </a:br>
            <a:r>
              <a:rPr lang="en-US" sz="1800" dirty="0">
                <a:latin typeface="Palatino"/>
              </a:rPr>
              <a:t>Amber Gillis, ASCCC South Representative</a:t>
            </a:r>
            <a:br>
              <a:rPr lang="en-US" sz="1800" dirty="0">
                <a:latin typeface="Palatino"/>
              </a:rPr>
            </a:br>
            <a:r>
              <a:rPr lang="en-US" sz="1800" dirty="0">
                <a:latin typeface="Palatino"/>
              </a:rPr>
              <a:t>Jennifer Vega La Serna, Ph.D., CCCCIO Past-president, 5C Member</a:t>
            </a:r>
            <a:endParaRPr lang="en-US"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2C3CD12-C77D-ECFE-D57C-2EC390E517B1}"/>
              </a:ext>
            </a:extLst>
          </p:cNvPr>
          <p:cNvPicPr>
            <a:picLocks noChangeAspect="1"/>
          </p:cNvPicPr>
          <p:nvPr/>
        </p:nvPicPr>
        <p:blipFill rotWithShape="1">
          <a:blip r:embed="rId3"/>
          <a:srcRect l="7640" r="4889" b="-1"/>
          <a:stretch/>
        </p:blipFill>
        <p:spPr>
          <a:xfrm>
            <a:off x="4360863" y="1193842"/>
            <a:ext cx="6672262" cy="5091744"/>
          </a:xfrm>
          <a:prstGeom prst="rect">
            <a:avLst/>
          </a:prstGeom>
          <a:noFill/>
        </p:spPr>
      </p:pic>
      <p:sp>
        <p:nvSpPr>
          <p:cNvPr id="3" name="TextBox 2">
            <a:extLst>
              <a:ext uri="{FF2B5EF4-FFF2-40B4-BE49-F238E27FC236}">
                <a16:creationId xmlns:a16="http://schemas.microsoft.com/office/drawing/2014/main" id="{99C6A413-BE38-AA83-4884-F86E57443095}"/>
              </a:ext>
            </a:extLst>
          </p:cNvPr>
          <p:cNvSpPr txBox="1"/>
          <p:nvPr/>
        </p:nvSpPr>
        <p:spPr bwMode="auto">
          <a:xfrm>
            <a:off x="227885" y="2233763"/>
            <a:ext cx="3583461" cy="328914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algn="ctr" eaLnBrk="1" hangingPunct="1">
              <a:lnSpc>
                <a:spcPct val="90000"/>
              </a:lnSpc>
              <a:spcBef>
                <a:spcPts val="1000"/>
              </a:spcBef>
            </a:pPr>
            <a:r>
              <a:rPr lang="en-US" sz="2600" kern="1200" dirty="0">
                <a:solidFill>
                  <a:srgbClr val="FF9845"/>
                </a:solidFill>
                <a:latin typeface="+mj-lt"/>
                <a:ea typeface="+mn-ea"/>
                <a:cs typeface="Gill Sans"/>
              </a:rPr>
              <a:t>"Education is understanding relationships."</a:t>
            </a:r>
          </a:p>
          <a:p>
            <a:pPr algn="ctr">
              <a:lnSpc>
                <a:spcPct val="90000"/>
              </a:lnSpc>
              <a:spcBef>
                <a:spcPts val="1000"/>
              </a:spcBef>
            </a:pPr>
            <a:endParaRPr lang="en-US" sz="2600" dirty="0">
              <a:solidFill>
                <a:srgbClr val="FF9845"/>
              </a:solidFill>
              <a:latin typeface="+mj-lt"/>
              <a:cs typeface="Gill Sans"/>
            </a:endParaRPr>
          </a:p>
          <a:p>
            <a:pPr algn="ctr" eaLnBrk="1" hangingPunct="1">
              <a:lnSpc>
                <a:spcPct val="90000"/>
              </a:lnSpc>
              <a:spcBef>
                <a:spcPts val="1000"/>
              </a:spcBef>
            </a:pPr>
            <a:r>
              <a:rPr lang="en-US" sz="2600" kern="1200" dirty="0">
                <a:solidFill>
                  <a:srgbClr val="FF9845"/>
                </a:solidFill>
                <a:latin typeface="+mj-lt"/>
                <a:ea typeface="+mn-ea"/>
                <a:cs typeface="Gill Sans"/>
              </a:rPr>
              <a:t>George Washington Carver</a:t>
            </a:r>
            <a:endParaRPr lang="en-US" sz="2600" kern="1200" dirty="0">
              <a:solidFill>
                <a:srgbClr val="FF9845"/>
              </a:solidFill>
              <a:latin typeface="+mj-lt"/>
              <a:cs typeface="Gill Sans"/>
            </a:endParaRPr>
          </a:p>
        </p:txBody>
      </p:sp>
      <p:sp>
        <p:nvSpPr>
          <p:cNvPr id="2" name="Slide Number Placeholder 1">
            <a:extLst>
              <a:ext uri="{FF2B5EF4-FFF2-40B4-BE49-F238E27FC236}">
                <a16:creationId xmlns:a16="http://schemas.microsoft.com/office/drawing/2014/main" id="{32E81C42-5FE0-96D0-0409-05507090102D}"/>
              </a:ext>
            </a:extLst>
          </p:cNvPr>
          <p:cNvSpPr>
            <a:spLocks noGrp="1"/>
          </p:cNvSpPr>
          <p:nvPr>
            <p:ph type="sldNum" sz="quarter" idx="10"/>
          </p:nvPr>
        </p:nvSpPr>
        <p:spPr>
          <a:xfrm>
            <a:off x="9890125" y="6356350"/>
            <a:ext cx="1143000" cy="368300"/>
          </a:xfrm>
        </p:spPr>
        <p:txBody>
          <a:bodyPr vert="horz" wrap="square" lIns="91440" tIns="45720" rIns="0" bIns="45720" numCol="1" anchor="ctr" anchorCtr="0" compatLnSpc="1">
            <a:prstTxWarp prst="textNoShape">
              <a:avLst/>
            </a:prstTxWarp>
            <a:normAutofit/>
          </a:bodyPr>
          <a:lstStyle/>
          <a:p>
            <a:pPr>
              <a:spcAft>
                <a:spcPts val="600"/>
              </a:spcAft>
              <a:defRPr/>
            </a:pPr>
            <a:fld id="{025D5F34-64AE-C040-80AB-D2D81A5E346E}" type="slidenum">
              <a:rPr lang="en-US" altLang="en-US" kern="1200">
                <a:latin typeface="Arial" panose="020B0604020202020204" pitchFamily="34" charset="0"/>
                <a:ea typeface="+mn-ea"/>
                <a:cs typeface="+mn-cs"/>
              </a:rPr>
              <a:pPr>
                <a:spcAft>
                  <a:spcPts val="600"/>
                </a:spcAft>
                <a:defRPr/>
              </a:pPr>
              <a:t>10</a:t>
            </a:fld>
            <a:endParaRPr lang="en-US" alt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3227768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846A4-DD47-CF22-FDC4-761FF044BEE8}"/>
              </a:ext>
            </a:extLst>
          </p:cNvPr>
          <p:cNvSpPr>
            <a:spLocks noGrp="1"/>
          </p:cNvSpPr>
          <p:nvPr>
            <p:ph type="title"/>
          </p:nvPr>
        </p:nvSpPr>
        <p:spPr/>
        <p:txBody>
          <a:bodyPr/>
          <a:lstStyle/>
          <a:p>
            <a:r>
              <a:rPr lang="en-US" dirty="0"/>
              <a:t>Curriculum and Relationships</a:t>
            </a:r>
          </a:p>
        </p:txBody>
      </p:sp>
      <p:sp>
        <p:nvSpPr>
          <p:cNvPr id="3" name="Content Placeholder 2">
            <a:extLst>
              <a:ext uri="{FF2B5EF4-FFF2-40B4-BE49-F238E27FC236}">
                <a16:creationId xmlns:a16="http://schemas.microsoft.com/office/drawing/2014/main" id="{6A7F9699-96E6-0343-5252-396A6A8E70FF}"/>
              </a:ext>
            </a:extLst>
          </p:cNvPr>
          <p:cNvSpPr>
            <a:spLocks noGrp="1"/>
          </p:cNvSpPr>
          <p:nvPr>
            <p:ph sz="half" idx="1"/>
          </p:nvPr>
        </p:nvSpPr>
        <p:spPr/>
        <p:txBody>
          <a:bodyPr/>
          <a:lstStyle/>
          <a:p>
            <a:r>
              <a:rPr lang="en-US" dirty="0"/>
              <a:t>Curriculum Committees and Local Academic Senates</a:t>
            </a:r>
          </a:p>
          <a:p>
            <a:pPr lvl="1"/>
            <a:r>
              <a:rPr lang="en-US" dirty="0">
                <a:cs typeface="Gill Sans"/>
              </a:rPr>
              <a:t>What do your processes for communication look like?</a:t>
            </a:r>
            <a:endParaRPr lang="en-US" dirty="0"/>
          </a:p>
          <a:p>
            <a:pPr lvl="1"/>
            <a:r>
              <a:rPr lang="en-US" dirty="0">
                <a:cs typeface="Gill Sans"/>
              </a:rPr>
              <a:t>How often does your AS President and Curriculum Chair/VP meet?</a:t>
            </a:r>
          </a:p>
          <a:p>
            <a:pPr lvl="1"/>
            <a:r>
              <a:rPr lang="en-US" dirty="0">
                <a:cs typeface="Gill Sans"/>
              </a:rPr>
              <a:t>How is representation on curriculum committees determined?</a:t>
            </a:r>
            <a:endParaRPr lang="en-US" dirty="0"/>
          </a:p>
          <a:p>
            <a:pPr lvl="1"/>
            <a:r>
              <a:rPr lang="en-US" dirty="0">
                <a:cs typeface="Gill Sans"/>
              </a:rPr>
              <a:t>Are roles of curriculum committee members codified?</a:t>
            </a:r>
            <a:endParaRPr lang="en-US" dirty="0"/>
          </a:p>
          <a:p>
            <a:pPr lvl="1"/>
            <a:r>
              <a:rPr lang="en-US" dirty="0">
                <a:ea typeface="+mj-lt"/>
                <a:cs typeface="+mj-lt"/>
              </a:rPr>
              <a:t>What are some ways that communication can be strengthened?</a:t>
            </a:r>
            <a:endParaRPr lang="en-US" dirty="0">
              <a:ea typeface="+mj-lt"/>
            </a:endParaRPr>
          </a:p>
          <a:p>
            <a:r>
              <a:rPr lang="en-US" dirty="0">
                <a:ea typeface="+mj-lt"/>
                <a:cs typeface="+mj-lt"/>
              </a:rPr>
              <a:t>Curriculum Committees and your Colleges CIO/VPAA</a:t>
            </a:r>
            <a:endParaRPr lang="en-US" dirty="0">
              <a:ea typeface="+mj-lt"/>
            </a:endParaRPr>
          </a:p>
          <a:p>
            <a:pPr lvl="1"/>
            <a:r>
              <a:rPr lang="en-US" dirty="0">
                <a:ea typeface="+mj-lt"/>
                <a:cs typeface="+mj-lt"/>
              </a:rPr>
              <a:t>What do your processes for communication look like?</a:t>
            </a:r>
          </a:p>
          <a:p>
            <a:pPr lvl="1"/>
            <a:r>
              <a:rPr lang="en-US" dirty="0">
                <a:ea typeface="+mj-lt"/>
                <a:cs typeface="+mj-lt"/>
              </a:rPr>
              <a:t>How often does your Curriculum Chair/VP and CIO/VPAA meet?</a:t>
            </a:r>
          </a:p>
          <a:p>
            <a:pPr lvl="1"/>
            <a:r>
              <a:rPr lang="en-US" dirty="0">
                <a:cs typeface="Arial"/>
              </a:rPr>
              <a:t>What is the relationship of the Curriculum Analyst with the Curriculum Chair/VP? </a:t>
            </a:r>
          </a:p>
          <a:p>
            <a:pPr lvl="1"/>
            <a:r>
              <a:rPr lang="en-US" dirty="0">
                <a:cs typeface="Arial"/>
              </a:rPr>
              <a:t>What are some ways that communication can be strengthened?</a:t>
            </a:r>
          </a:p>
        </p:txBody>
      </p:sp>
      <p:sp>
        <p:nvSpPr>
          <p:cNvPr id="4" name="Slide Number Placeholder 3">
            <a:extLst>
              <a:ext uri="{FF2B5EF4-FFF2-40B4-BE49-F238E27FC236}">
                <a16:creationId xmlns:a16="http://schemas.microsoft.com/office/drawing/2014/main" id="{B40C800D-6C86-890A-F882-31A51896057C}"/>
              </a:ext>
            </a:extLst>
          </p:cNvPr>
          <p:cNvSpPr>
            <a:spLocks noGrp="1"/>
          </p:cNvSpPr>
          <p:nvPr>
            <p:ph type="sldNum" sz="quarter" idx="10"/>
          </p:nvPr>
        </p:nvSpPr>
        <p:spPr/>
        <p:txBody>
          <a:bodyPr/>
          <a:lstStyle/>
          <a:p>
            <a:pPr>
              <a:defRPr/>
            </a:pPr>
            <a:fld id="{576C9E23-81DC-524C-9AAF-31FE3F6CAB57}" type="slidenum">
              <a:rPr lang="en-US" altLang="en-US" smtClean="0"/>
              <a:pPr>
                <a:defRPr/>
              </a:pPr>
              <a:t>11</a:t>
            </a:fld>
            <a:endParaRPr lang="en-US" altLang="en-US"/>
          </a:p>
        </p:txBody>
      </p:sp>
    </p:spTree>
    <p:extLst>
      <p:ext uri="{BB962C8B-B14F-4D97-AF65-F5344CB8AC3E}">
        <p14:creationId xmlns:p14="http://schemas.microsoft.com/office/powerpoint/2010/main" val="184843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454D9-B2F8-101B-5698-CBA15A93DE6A}"/>
              </a:ext>
            </a:extLst>
          </p:cNvPr>
          <p:cNvSpPr>
            <a:spLocks noGrp="1"/>
          </p:cNvSpPr>
          <p:nvPr>
            <p:ph type="title"/>
          </p:nvPr>
        </p:nvSpPr>
        <p:spPr>
          <a:xfrm>
            <a:off x="1277650" y="365126"/>
            <a:ext cx="10046043" cy="925056"/>
          </a:xfrm>
        </p:spPr>
        <p:txBody>
          <a:bodyPr/>
          <a:lstStyle/>
          <a:p>
            <a:r>
              <a:rPr lang="en-US" dirty="0"/>
              <a:t>Anti-Racism Journey</a:t>
            </a:r>
          </a:p>
        </p:txBody>
      </p:sp>
      <p:sp>
        <p:nvSpPr>
          <p:cNvPr id="4" name="Content Placeholder 3">
            <a:extLst>
              <a:ext uri="{FF2B5EF4-FFF2-40B4-BE49-F238E27FC236}">
                <a16:creationId xmlns:a16="http://schemas.microsoft.com/office/drawing/2014/main" id="{BCB2718C-7A0A-F002-0528-47C9C31AA5EB}"/>
              </a:ext>
            </a:extLst>
          </p:cNvPr>
          <p:cNvSpPr>
            <a:spLocks noGrp="1"/>
          </p:cNvSpPr>
          <p:nvPr>
            <p:ph sz="quarter" idx="4"/>
          </p:nvPr>
        </p:nvSpPr>
        <p:spPr>
          <a:xfrm>
            <a:off x="1400246" y="1460118"/>
            <a:ext cx="9923447" cy="4391343"/>
          </a:xfrm>
        </p:spPr>
        <p:txBody>
          <a:bodyPr/>
          <a:lstStyle/>
          <a:p>
            <a:r>
              <a:rPr lang="en-US" dirty="0"/>
              <a:t>Your Curriculum Committee’s Journey</a:t>
            </a:r>
            <a:endParaRPr lang="en-US"/>
          </a:p>
          <a:p>
            <a:pPr lvl="1"/>
            <a:r>
              <a:rPr lang="en-US" dirty="0">
                <a:ea typeface="+mj-lt"/>
                <a:cs typeface="+mj-lt"/>
              </a:rPr>
              <a:t>Authenticity: Are we checking boxes or are we really doing this work?</a:t>
            </a:r>
            <a:endParaRPr lang="en-US" dirty="0">
              <a:cs typeface="Arial"/>
            </a:endParaRPr>
          </a:p>
          <a:p>
            <a:pPr lvl="1"/>
            <a:r>
              <a:rPr lang="en-US" dirty="0">
                <a:cs typeface="Gill Sans"/>
              </a:rPr>
              <a:t>How does racism, ableism, and homophobia affect our policies and processes?</a:t>
            </a:r>
            <a:endParaRPr lang="en-US" dirty="0"/>
          </a:p>
          <a:p>
            <a:pPr lvl="1"/>
            <a:r>
              <a:rPr lang="en-US" dirty="0">
                <a:cs typeface="Gill Sans"/>
              </a:rPr>
              <a:t>Where do we see examples of bias and microaggressions in our existing policies.</a:t>
            </a:r>
          </a:p>
          <a:p>
            <a:pPr lvl="1"/>
            <a:r>
              <a:rPr lang="en-US" dirty="0">
                <a:cs typeface="Gill Sans"/>
              </a:rPr>
              <a:t>Do we have enough training to recognize blind spots and microaggressions?</a:t>
            </a:r>
          </a:p>
          <a:p>
            <a:pPr lvl="1"/>
            <a:r>
              <a:rPr lang="en-US" dirty="0">
                <a:cs typeface="Gill Sans"/>
              </a:rPr>
              <a:t>Would we benefit from </a:t>
            </a:r>
            <a:r>
              <a:rPr lang="en-US" dirty="0">
                <a:ea typeface="+mj-lt"/>
                <a:cs typeface="+mj-lt"/>
              </a:rPr>
              <a:t>qualified professionals to help us through meaningful and long-lasting change?</a:t>
            </a:r>
            <a:endParaRPr lang="en-US" dirty="0">
              <a:cs typeface="Arial"/>
            </a:endParaRPr>
          </a:p>
          <a:p>
            <a:pPr lvl="1"/>
            <a:r>
              <a:rPr lang="en-US" dirty="0">
                <a:cs typeface="Arial"/>
              </a:rPr>
              <a:t>How often do we determine that the steps we taken are successful?</a:t>
            </a:r>
            <a:endParaRPr lang="en-US" dirty="0">
              <a:ea typeface="+mj-lt"/>
            </a:endParaRPr>
          </a:p>
          <a:p>
            <a:pPr lvl="1"/>
            <a:r>
              <a:rPr lang="en-US" dirty="0">
                <a:ea typeface="+mj-lt"/>
                <a:cs typeface="+mj-lt"/>
              </a:rPr>
              <a:t>How often do we reflect and address gaps or missed opportunities in our journey?</a:t>
            </a:r>
            <a:endParaRPr lang="en-US" dirty="0"/>
          </a:p>
        </p:txBody>
      </p:sp>
      <p:sp>
        <p:nvSpPr>
          <p:cNvPr id="5" name="Slide Number Placeholder 4">
            <a:extLst>
              <a:ext uri="{FF2B5EF4-FFF2-40B4-BE49-F238E27FC236}">
                <a16:creationId xmlns:a16="http://schemas.microsoft.com/office/drawing/2014/main" id="{89D8D372-89D0-A298-E6BE-147647D6A8C3}"/>
              </a:ext>
            </a:extLst>
          </p:cNvPr>
          <p:cNvSpPr>
            <a:spLocks noGrp="1"/>
          </p:cNvSpPr>
          <p:nvPr>
            <p:ph type="sldNum" sz="quarter" idx="10"/>
          </p:nvPr>
        </p:nvSpPr>
        <p:spPr/>
        <p:txBody>
          <a:bodyPr/>
          <a:lstStyle/>
          <a:p>
            <a:pPr>
              <a:defRPr/>
            </a:pPr>
            <a:fld id="{541C1AB4-F0EA-3940-A3A7-33051516FBC7}" type="slidenum">
              <a:rPr lang="en-US" altLang="en-US" smtClean="0"/>
              <a:pPr>
                <a:defRPr/>
              </a:pPr>
              <a:t>12</a:t>
            </a:fld>
            <a:endParaRPr lang="en-US" altLang="en-US"/>
          </a:p>
        </p:txBody>
      </p:sp>
    </p:spTree>
    <p:extLst>
      <p:ext uri="{BB962C8B-B14F-4D97-AF65-F5344CB8AC3E}">
        <p14:creationId xmlns:p14="http://schemas.microsoft.com/office/powerpoint/2010/main" val="3418957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graphicFrame>
        <p:nvGraphicFramePr>
          <p:cNvPr id="289" name="Google Shape;289;p47"/>
          <p:cNvGraphicFramePr/>
          <p:nvPr>
            <p:extLst>
              <p:ext uri="{D42A27DB-BD31-4B8C-83A1-F6EECF244321}">
                <p14:modId xmlns:p14="http://schemas.microsoft.com/office/powerpoint/2010/main" val="2207722610"/>
              </p:ext>
            </p:extLst>
          </p:nvPr>
        </p:nvGraphicFramePr>
        <p:xfrm>
          <a:off x="388188" y="517584"/>
          <a:ext cx="11302470" cy="5974000"/>
        </p:xfrm>
        <a:graphic>
          <a:graphicData uri="http://schemas.openxmlformats.org/drawingml/2006/table">
            <a:tbl>
              <a:tblPr>
                <a:noFill/>
              </a:tblPr>
              <a:tblGrid>
                <a:gridCol w="2365332">
                  <a:extLst>
                    <a:ext uri="{9D8B030D-6E8A-4147-A177-3AD203B41FA5}">
                      <a16:colId xmlns:a16="http://schemas.microsoft.com/office/drawing/2014/main" val="20000"/>
                    </a:ext>
                  </a:extLst>
                </a:gridCol>
                <a:gridCol w="2280159">
                  <a:extLst>
                    <a:ext uri="{9D8B030D-6E8A-4147-A177-3AD203B41FA5}">
                      <a16:colId xmlns:a16="http://schemas.microsoft.com/office/drawing/2014/main" val="20001"/>
                    </a:ext>
                  </a:extLst>
                </a:gridCol>
                <a:gridCol w="3354034">
                  <a:extLst>
                    <a:ext uri="{9D8B030D-6E8A-4147-A177-3AD203B41FA5}">
                      <a16:colId xmlns:a16="http://schemas.microsoft.com/office/drawing/2014/main" val="20002"/>
                    </a:ext>
                  </a:extLst>
                </a:gridCol>
                <a:gridCol w="3302945">
                  <a:extLst>
                    <a:ext uri="{9D8B030D-6E8A-4147-A177-3AD203B41FA5}">
                      <a16:colId xmlns:a16="http://schemas.microsoft.com/office/drawing/2014/main" val="20003"/>
                    </a:ext>
                  </a:extLst>
                </a:gridCol>
              </a:tblGrid>
              <a:tr h="844275">
                <a:tc>
                  <a:txBody>
                    <a:bodyPr/>
                    <a:lstStyle/>
                    <a:p>
                      <a:pPr marL="0" lvl="0" indent="0" algn="l" rtl="0">
                        <a:spcBef>
                          <a:spcPts val="0"/>
                        </a:spcBef>
                        <a:spcAft>
                          <a:spcPts val="0"/>
                        </a:spcAft>
                        <a:buClr>
                          <a:schemeClr val="dk1"/>
                        </a:buClr>
                        <a:buSzPts val="990"/>
                        <a:buFont typeface="Arial"/>
                        <a:buNone/>
                      </a:pPr>
                      <a:r>
                        <a:rPr lang="en" sz="2100" b="1" dirty="0">
                          <a:solidFill>
                            <a:schemeClr val="lt1"/>
                          </a:solidFill>
                        </a:rPr>
                        <a:t>Traditional Education Practice</a:t>
                      </a:r>
                      <a:endParaRPr sz="2100" b="1" dirty="0">
                        <a:solidFill>
                          <a:schemeClr val="lt1"/>
                        </a:solidFill>
                      </a:endParaRPr>
                    </a:p>
                  </a:txBody>
                  <a:tcPr marL="121900" marR="121900" marT="121900" marB="121900">
                    <a:solidFill>
                      <a:srgbClr val="0B5394"/>
                    </a:solidFill>
                  </a:tcPr>
                </a:tc>
                <a:tc>
                  <a:txBody>
                    <a:bodyPr/>
                    <a:lstStyle/>
                    <a:p>
                      <a:pPr marL="0" lvl="0" indent="0" algn="l" rtl="0">
                        <a:spcBef>
                          <a:spcPts val="0"/>
                        </a:spcBef>
                        <a:spcAft>
                          <a:spcPts val="0"/>
                        </a:spcAft>
                        <a:buClr>
                          <a:schemeClr val="dk1"/>
                        </a:buClr>
                        <a:buSzPts val="990"/>
                        <a:buFont typeface="Arial"/>
                        <a:buNone/>
                      </a:pPr>
                      <a:r>
                        <a:rPr lang="en" sz="2100" b="1" dirty="0">
                          <a:solidFill>
                            <a:schemeClr val="lt1"/>
                          </a:solidFill>
                        </a:rPr>
                        <a:t>Equity Principle</a:t>
                      </a:r>
                      <a:endParaRPr sz="2100" b="1" dirty="0">
                        <a:solidFill>
                          <a:schemeClr val="lt1"/>
                        </a:solidFill>
                      </a:endParaRPr>
                    </a:p>
                  </a:txBody>
                  <a:tcPr marL="121900" marR="121900" marT="121900" marB="121900">
                    <a:solidFill>
                      <a:srgbClr val="0B5394"/>
                    </a:solidFill>
                  </a:tcPr>
                </a:tc>
                <a:tc>
                  <a:txBody>
                    <a:bodyPr/>
                    <a:lstStyle/>
                    <a:p>
                      <a:pPr marL="0" lvl="0" indent="0" algn="l" rtl="0">
                        <a:spcBef>
                          <a:spcPts val="0"/>
                        </a:spcBef>
                        <a:spcAft>
                          <a:spcPts val="0"/>
                        </a:spcAft>
                        <a:buClr>
                          <a:schemeClr val="dk1"/>
                        </a:buClr>
                        <a:buSzPts val="990"/>
                        <a:buFont typeface="Arial"/>
                        <a:buNone/>
                      </a:pPr>
                      <a:r>
                        <a:rPr lang="en" sz="2100" b="1" dirty="0">
                          <a:solidFill>
                            <a:schemeClr val="lt1"/>
                          </a:solidFill>
                        </a:rPr>
                        <a:t>Culturally Responsive Classroom Practices</a:t>
                      </a:r>
                      <a:endParaRPr sz="2100" b="1" dirty="0">
                        <a:solidFill>
                          <a:schemeClr val="lt1"/>
                        </a:solidFill>
                      </a:endParaRPr>
                    </a:p>
                  </a:txBody>
                  <a:tcPr marL="121900" marR="121900" marT="121900" marB="121900">
                    <a:solidFill>
                      <a:srgbClr val="0B5394"/>
                    </a:solidFill>
                  </a:tcPr>
                </a:tc>
                <a:tc>
                  <a:txBody>
                    <a:bodyPr/>
                    <a:lstStyle/>
                    <a:p>
                      <a:pPr marL="0" lvl="0" indent="0" algn="l" rtl="0">
                        <a:spcBef>
                          <a:spcPts val="0"/>
                        </a:spcBef>
                        <a:spcAft>
                          <a:spcPts val="0"/>
                        </a:spcAft>
                        <a:buNone/>
                      </a:pPr>
                      <a:r>
                        <a:rPr lang="en" sz="2100" b="1" dirty="0">
                          <a:solidFill>
                            <a:schemeClr val="lt1"/>
                          </a:solidFill>
                        </a:rPr>
                        <a:t>Culturally Responsive Practices for Curriculum Committees &amp; Local Senates</a:t>
                      </a:r>
                      <a:endParaRPr sz="2100" b="1" dirty="0">
                        <a:solidFill>
                          <a:schemeClr val="lt1"/>
                        </a:solidFill>
                      </a:endParaRPr>
                    </a:p>
                  </a:txBody>
                  <a:tcPr marL="121900" marR="121900" marT="121900" marB="121900">
                    <a:solidFill>
                      <a:srgbClr val="0B5394"/>
                    </a:solidFill>
                  </a:tcPr>
                </a:tc>
                <a:extLst>
                  <a:ext uri="{0D108BD9-81ED-4DB2-BD59-A6C34878D82A}">
                    <a16:rowId xmlns:a16="http://schemas.microsoft.com/office/drawing/2014/main" val="10000"/>
                  </a:ext>
                </a:extLst>
              </a:tr>
              <a:tr h="4082113">
                <a:tc>
                  <a:txBody>
                    <a:bodyPr/>
                    <a:lstStyle/>
                    <a:p>
                      <a:pPr marL="0" lvl="0" indent="0" algn="l">
                        <a:lnSpc>
                          <a:spcPct val="114999"/>
                        </a:lnSpc>
                        <a:spcBef>
                          <a:spcPts val="0"/>
                        </a:spcBef>
                        <a:spcAft>
                          <a:spcPts val="1200"/>
                        </a:spcAft>
                        <a:buNone/>
                      </a:pPr>
                      <a:r>
                        <a:rPr lang="en" sz="1600" b="0" i="0" u="none" strike="noStrike" noProof="0" dirty="0">
                          <a:latin typeface="Arial"/>
                        </a:rPr>
                        <a:t>Institutional culture of deference to discipline faculty as the only experts on curriculum.</a:t>
                      </a:r>
                      <a:endParaRPr dirty="0"/>
                    </a:p>
                  </a:txBody>
                  <a:tcPr marL="121900" marR="121900" marT="121900" marB="121900"/>
                </a:tc>
                <a:tc>
                  <a:txBody>
                    <a:bodyPr/>
                    <a:lstStyle/>
                    <a:p>
                      <a:pPr marL="342900" lvl="0" indent="-342900" algn="l">
                        <a:lnSpc>
                          <a:spcPct val="100000"/>
                        </a:lnSpc>
                        <a:spcBef>
                          <a:spcPts val="0"/>
                        </a:spcBef>
                        <a:spcAft>
                          <a:spcPts val="0"/>
                        </a:spcAft>
                        <a:buFont typeface="Arial"/>
                        <a:buChar char="•"/>
                      </a:pPr>
                      <a:r>
                        <a:rPr lang="en" sz="1600" b="0" i="0" u="none" strike="noStrike" noProof="0" dirty="0">
                          <a:latin typeface="Arial"/>
                        </a:rPr>
                        <a:t>Interrogate systemic and institutional barriers.</a:t>
                      </a:r>
                      <a:endParaRPr lang="en-US" dirty="0"/>
                    </a:p>
                    <a:p>
                      <a:pPr marL="342900" lvl="0" indent="-342900" algn="l">
                        <a:lnSpc>
                          <a:spcPct val="100000"/>
                        </a:lnSpc>
                        <a:spcBef>
                          <a:spcPts val="0"/>
                        </a:spcBef>
                        <a:spcAft>
                          <a:spcPts val="0"/>
                        </a:spcAft>
                        <a:buFont typeface="Arial"/>
                        <a:buChar char="•"/>
                      </a:pPr>
                      <a:r>
                        <a:rPr lang="en" sz="1600" b="0" i="0" u="none" strike="noStrike" noProof="0" dirty="0">
                          <a:latin typeface="Arial"/>
                        </a:rPr>
                        <a:t>Dismantle institutional deference to hierarchies that perpetuate barriers.</a:t>
                      </a:r>
                      <a:endParaRPr lang="en" dirty="0"/>
                    </a:p>
                    <a:p>
                      <a:pPr marL="342900" lvl="0" indent="-342900" algn="l">
                        <a:lnSpc>
                          <a:spcPct val="100000"/>
                        </a:lnSpc>
                        <a:spcBef>
                          <a:spcPts val="0"/>
                        </a:spcBef>
                        <a:spcAft>
                          <a:spcPts val="0"/>
                        </a:spcAft>
                        <a:buFont typeface="Arial"/>
                        <a:buChar char="•"/>
                      </a:pPr>
                      <a:r>
                        <a:rPr lang="en" sz="1600" b="0" i="0" u="none" strike="noStrike" noProof="0" dirty="0">
                          <a:latin typeface="Arial"/>
                        </a:rPr>
                        <a:t>Move as a faculty collective toward antiracist critical consciousness.</a:t>
                      </a:r>
                      <a:endParaRPr/>
                    </a:p>
                  </a:txBody>
                  <a:tcPr marL="121900" marR="121900" marT="121900" marB="121900"/>
                </a:tc>
                <a:tc>
                  <a:txBody>
                    <a:bodyPr/>
                    <a:lstStyle/>
                    <a:p>
                      <a:pPr marL="342900" lvl="0" indent="-342900" algn="l">
                        <a:lnSpc>
                          <a:spcPct val="100000"/>
                        </a:lnSpc>
                        <a:spcBef>
                          <a:spcPts val="0"/>
                        </a:spcBef>
                        <a:spcAft>
                          <a:spcPts val="0"/>
                        </a:spcAft>
                        <a:buFont typeface="Arial"/>
                        <a:buChar char="•"/>
                      </a:pPr>
                      <a:r>
                        <a:rPr lang="en" sz="1600" b="0" i="0" u="none" strike="noStrike" noProof="0" dirty="0">
                          <a:latin typeface="Arial"/>
                        </a:rPr>
                        <a:t>Complete training and professional development on cultural curriculum audits.</a:t>
                      </a:r>
                      <a:endParaRPr lang="en-US" dirty="0"/>
                    </a:p>
                    <a:p>
                      <a:pPr marL="342900" lvl="0" indent="-342900" algn="l">
                        <a:lnSpc>
                          <a:spcPct val="100000"/>
                        </a:lnSpc>
                        <a:spcBef>
                          <a:spcPts val="0"/>
                        </a:spcBef>
                        <a:spcAft>
                          <a:spcPts val="0"/>
                        </a:spcAft>
                        <a:buFont typeface="Arial"/>
                        <a:buChar char="•"/>
                      </a:pPr>
                      <a:r>
                        <a:rPr lang="en" sz="1600" b="0" i="0" u="none" strike="noStrike" noProof="0" dirty="0">
                          <a:latin typeface="Arial"/>
                        </a:rPr>
                        <a:t>Embrace DEI discussions, value cross-functional input, and solicit interdisciplinary feedback. </a:t>
                      </a:r>
                      <a:endParaRPr lang="en" b="0" i="0" u="none" strike="noStrike" noProof="0" dirty="0">
                        <a:latin typeface="Arial"/>
                      </a:endParaRPr>
                    </a:p>
                    <a:p>
                      <a:pPr marL="342900" lvl="0" indent="-342900" algn="l">
                        <a:lnSpc>
                          <a:spcPct val="100000"/>
                        </a:lnSpc>
                        <a:spcBef>
                          <a:spcPts val="0"/>
                        </a:spcBef>
                        <a:spcAft>
                          <a:spcPts val="0"/>
                        </a:spcAft>
                        <a:buFont typeface="Arial"/>
                        <a:buChar char="•"/>
                      </a:pPr>
                      <a:r>
                        <a:rPr lang="en" sz="1600" b="0" i="0" u="none" strike="noStrike" noProof="0" dirty="0">
                          <a:latin typeface="Arial"/>
                        </a:rPr>
                        <a:t>Take care not to “weaponize” academic freedom and academic integrity as tools to impede equity in an academic discipline or inflict curricular trauma on our students, especially historically marginalized students.</a:t>
                      </a:r>
                      <a:endParaRPr b="0" i="0" u="none" strike="noStrike" noProof="0">
                        <a:latin typeface="Arial"/>
                      </a:endParaRPr>
                    </a:p>
                  </a:txBody>
                  <a:tcPr marL="121900" marR="121900" marT="121900" marB="121900"/>
                </a:tc>
                <a:tc>
                  <a:txBody>
                    <a:bodyPr/>
                    <a:lstStyle/>
                    <a:p>
                      <a:pPr marL="342900" lvl="0" indent="-342900" algn="l">
                        <a:lnSpc>
                          <a:spcPct val="100000"/>
                        </a:lnSpc>
                        <a:spcBef>
                          <a:spcPts val="0"/>
                        </a:spcBef>
                        <a:spcAft>
                          <a:spcPts val="0"/>
                        </a:spcAft>
                        <a:buFont typeface="Arial"/>
                        <a:buChar char="•"/>
                      </a:pPr>
                      <a:r>
                        <a:rPr lang="en" sz="1200" b="0" i="0" u="none" strike="noStrike" noProof="0" dirty="0">
                          <a:latin typeface="Arial"/>
                        </a:rPr>
                        <a:t>Assert the voice of and embrace the power and authority granted in educational code and title 5 to make curriculum decisions, as is the responsibility of curriculum committees.</a:t>
                      </a:r>
                      <a:endParaRPr lang="en-US" sz="1200" dirty="0"/>
                    </a:p>
                    <a:p>
                      <a:pPr marL="342900" lvl="0" indent="-342900" algn="l">
                        <a:lnSpc>
                          <a:spcPct val="100000"/>
                        </a:lnSpc>
                        <a:spcBef>
                          <a:spcPts val="0"/>
                        </a:spcBef>
                        <a:spcAft>
                          <a:spcPts val="0"/>
                        </a:spcAft>
                        <a:buFont typeface="Arial"/>
                        <a:buChar char="•"/>
                      </a:pPr>
                      <a:r>
                        <a:rPr lang="en" sz="1200" b="0" i="0" u="none" strike="noStrike" noProof="0" dirty="0">
                          <a:latin typeface="Arial"/>
                        </a:rPr>
                        <a:t>Intentionally include culturally responsive experts on curriculum committees and for review of course outlines of record (CORs).</a:t>
                      </a:r>
                      <a:endParaRPr lang="en" sz="1200" dirty="0"/>
                    </a:p>
                    <a:p>
                      <a:pPr marL="342900" lvl="0" indent="-342900" algn="l">
                        <a:lnSpc>
                          <a:spcPct val="100000"/>
                        </a:lnSpc>
                        <a:spcBef>
                          <a:spcPts val="0"/>
                        </a:spcBef>
                        <a:spcAft>
                          <a:spcPts val="0"/>
                        </a:spcAft>
                        <a:buFont typeface="Arial"/>
                        <a:buChar char="•"/>
                      </a:pPr>
                      <a:r>
                        <a:rPr lang="en" sz="1200" b="0" i="0" u="none" strike="noStrike" noProof="0" dirty="0" err="1">
                          <a:latin typeface="Arial"/>
                        </a:rPr>
                        <a:t>Agendize</a:t>
                      </a:r>
                      <a:r>
                        <a:rPr lang="en" sz="1200" b="0" i="0" u="none" strike="noStrike" noProof="0" dirty="0">
                          <a:latin typeface="Arial"/>
                        </a:rPr>
                        <a:t> and normalize DEI discussions and intentionally alter practices that perpetuate barriers.</a:t>
                      </a:r>
                      <a:endParaRPr lang="en" sz="1200" dirty="0"/>
                    </a:p>
                    <a:p>
                      <a:pPr marL="342900" lvl="0" indent="-342900" algn="l">
                        <a:lnSpc>
                          <a:spcPct val="100000"/>
                        </a:lnSpc>
                        <a:spcBef>
                          <a:spcPts val="0"/>
                        </a:spcBef>
                        <a:spcAft>
                          <a:spcPts val="0"/>
                        </a:spcAft>
                        <a:buFont typeface="Arial"/>
                        <a:buChar char="•"/>
                      </a:pPr>
                      <a:r>
                        <a:rPr lang="en" sz="1200" b="0" i="0" u="none" strike="noStrike" noProof="0" dirty="0">
                          <a:latin typeface="Arial"/>
                        </a:rPr>
                        <a:t>Create a curriculum committee handbook that requires a diversity, equity, inclusion, and antiracist lens for the COR.</a:t>
                      </a:r>
                      <a:endParaRPr lang="en" sz="1200" dirty="0"/>
                    </a:p>
                    <a:p>
                      <a:pPr marL="342900" lvl="0" indent="-342900" algn="l">
                        <a:lnSpc>
                          <a:spcPct val="100000"/>
                        </a:lnSpc>
                        <a:spcBef>
                          <a:spcPts val="0"/>
                        </a:spcBef>
                        <a:spcAft>
                          <a:spcPts val="0"/>
                        </a:spcAft>
                        <a:buFont typeface="Arial"/>
                        <a:buChar char="•"/>
                      </a:pPr>
                      <a:r>
                        <a:rPr lang="en" sz="1200" b="0" i="0" u="none" strike="noStrike" noProof="0" dirty="0">
                          <a:latin typeface="Arial"/>
                        </a:rPr>
                        <a:t>Make time for critical conversations, empowering faculty to hold each other accountable for embedding cultural humility in faculty self-reflection and cultural competency into lessons and activities.</a:t>
                      </a:r>
                      <a:endParaRPr lang="en" sz="1200" dirty="0"/>
                    </a:p>
                    <a:p>
                      <a:pPr marL="0" lvl="0" indent="0" algn="l">
                        <a:spcBef>
                          <a:spcPts val="0"/>
                        </a:spcBef>
                        <a:spcAft>
                          <a:spcPts val="0"/>
                        </a:spcAft>
                        <a:buNone/>
                      </a:pPr>
                      <a:endParaRPr lang="en" sz="1200" dirty="0"/>
                    </a:p>
                  </a:txBody>
                  <a:tcPr marL="121900" marR="121900" marT="121900" marB="12190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83424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A528-FCFD-993C-0EB3-5C8E2E9AE944}"/>
              </a:ext>
            </a:extLst>
          </p:cNvPr>
          <p:cNvSpPr>
            <a:spLocks noGrp="1"/>
          </p:cNvSpPr>
          <p:nvPr>
            <p:ph type="title"/>
          </p:nvPr>
        </p:nvSpPr>
        <p:spPr>
          <a:xfrm>
            <a:off x="1277650" y="365126"/>
            <a:ext cx="10046043" cy="975160"/>
          </a:xfrm>
        </p:spPr>
        <p:txBody>
          <a:bodyPr/>
          <a:lstStyle/>
          <a:p>
            <a:r>
              <a:rPr lang="en-US" dirty="0">
                <a:latin typeface="Palatino"/>
              </a:rPr>
              <a:t>Classroom Practices – Assignments &amp; Activities</a:t>
            </a:r>
            <a:endParaRPr lang="en-US" dirty="0"/>
          </a:p>
        </p:txBody>
      </p:sp>
      <p:sp>
        <p:nvSpPr>
          <p:cNvPr id="3" name="Content Placeholder 2">
            <a:extLst>
              <a:ext uri="{FF2B5EF4-FFF2-40B4-BE49-F238E27FC236}">
                <a16:creationId xmlns:a16="http://schemas.microsoft.com/office/drawing/2014/main" id="{FCDC00B7-F7A3-17F8-95F0-6E2FD7456345}"/>
              </a:ext>
            </a:extLst>
          </p:cNvPr>
          <p:cNvSpPr>
            <a:spLocks noGrp="1"/>
          </p:cNvSpPr>
          <p:nvPr>
            <p:ph sz="half" idx="1"/>
          </p:nvPr>
        </p:nvSpPr>
        <p:spPr>
          <a:xfrm>
            <a:off x="1290007" y="1397488"/>
            <a:ext cx="10058400" cy="4419600"/>
          </a:xfrm>
        </p:spPr>
        <p:txBody>
          <a:bodyPr/>
          <a:lstStyle/>
          <a:p>
            <a:r>
              <a:rPr lang="en-US" dirty="0">
                <a:cs typeface="Gill Sans"/>
              </a:rPr>
              <a:t>As you design your courses consider the following:</a:t>
            </a:r>
          </a:p>
          <a:p>
            <a:r>
              <a:rPr lang="en-US" dirty="0">
                <a:cs typeface="Gill Sans"/>
              </a:rPr>
              <a:t>Do assignments include opportunities for students to see and reflect upon themselves as academics?</a:t>
            </a:r>
            <a:endParaRPr lang="en-US" dirty="0"/>
          </a:p>
          <a:p>
            <a:r>
              <a:rPr lang="en-US" dirty="0">
                <a:cs typeface="Gill Sans"/>
              </a:rPr>
              <a:t>Do assignments establish/reinforce hierarchy or create a top-down model of learning?</a:t>
            </a:r>
          </a:p>
          <a:p>
            <a:r>
              <a:rPr lang="en-US" dirty="0">
                <a:cs typeface="Gill Sans"/>
              </a:rPr>
              <a:t>How do discussion topics mitigate silence and encourage active engagement from diverse voices in the classroom?</a:t>
            </a:r>
          </a:p>
          <a:p>
            <a:r>
              <a:rPr lang="en-US" dirty="0">
                <a:cs typeface="Gill Sans"/>
              </a:rPr>
              <a:t>Are assignments and activities encompass a blend of </a:t>
            </a:r>
            <a:r>
              <a:rPr lang="en-US" dirty="0">
                <a:ea typeface="+mj-lt"/>
                <a:cs typeface="+mj-lt"/>
              </a:rPr>
              <a:t>affective and cognitive domain?</a:t>
            </a:r>
            <a:endParaRPr lang="en-US" dirty="0">
              <a:cs typeface="Gill Sans"/>
            </a:endParaRPr>
          </a:p>
          <a:p>
            <a:r>
              <a:rPr lang="en-US" dirty="0">
                <a:cs typeface="Arial"/>
              </a:rPr>
              <a:t>How do assignments and activities align to SLOs--&gt; PLOs --&gt; ILOs?</a:t>
            </a:r>
          </a:p>
          <a:p>
            <a:r>
              <a:rPr lang="en-US" dirty="0">
                <a:cs typeface="Arial"/>
              </a:rPr>
              <a:t>How often do I determine that the steps I've taken are successful?</a:t>
            </a:r>
            <a:endParaRPr lang="en-US" dirty="0">
              <a:ea typeface="+mj-lt"/>
              <a:cs typeface="+mj-lt"/>
            </a:endParaRPr>
          </a:p>
          <a:p>
            <a:r>
              <a:rPr lang="en-US" dirty="0">
                <a:ea typeface="+mj-lt"/>
                <a:cs typeface="+mj-lt"/>
              </a:rPr>
              <a:t>How often to I reflect and reapproach my classroom practices?</a:t>
            </a:r>
            <a:endParaRPr lang="en-US" dirty="0"/>
          </a:p>
          <a:p>
            <a:endParaRPr lang="en-US" dirty="0">
              <a:cs typeface="Arial"/>
            </a:endParaRPr>
          </a:p>
        </p:txBody>
      </p:sp>
      <p:sp>
        <p:nvSpPr>
          <p:cNvPr id="4" name="Slide Number Placeholder 3">
            <a:extLst>
              <a:ext uri="{FF2B5EF4-FFF2-40B4-BE49-F238E27FC236}">
                <a16:creationId xmlns:a16="http://schemas.microsoft.com/office/drawing/2014/main" id="{F49F7CAD-DBDB-9B1B-C3AD-3BBA2BD705B3}"/>
              </a:ext>
            </a:extLst>
          </p:cNvPr>
          <p:cNvSpPr>
            <a:spLocks noGrp="1"/>
          </p:cNvSpPr>
          <p:nvPr>
            <p:ph type="sldNum" sz="quarter" idx="10"/>
          </p:nvPr>
        </p:nvSpPr>
        <p:spPr/>
        <p:txBody>
          <a:bodyPr/>
          <a:lstStyle/>
          <a:p>
            <a:pPr>
              <a:defRPr/>
            </a:pPr>
            <a:fld id="{576C9E23-81DC-524C-9AAF-31FE3F6CAB57}" type="slidenum">
              <a:rPr lang="en-US" altLang="en-US" smtClean="0"/>
              <a:pPr>
                <a:defRPr/>
              </a:pPr>
              <a:t>14</a:t>
            </a:fld>
            <a:endParaRPr lang="en-US" altLang="en-US"/>
          </a:p>
        </p:txBody>
      </p:sp>
    </p:spTree>
    <p:extLst>
      <p:ext uri="{BB962C8B-B14F-4D97-AF65-F5344CB8AC3E}">
        <p14:creationId xmlns:p14="http://schemas.microsoft.com/office/powerpoint/2010/main" val="2650653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lose-up of stacked books">
            <a:extLst>
              <a:ext uri="{FF2B5EF4-FFF2-40B4-BE49-F238E27FC236}">
                <a16:creationId xmlns:a16="http://schemas.microsoft.com/office/drawing/2014/main" id="{463D3301-03EF-DAB8-9B43-9EB3977872C9}"/>
              </a:ext>
            </a:extLst>
          </p:cNvPr>
          <p:cNvPicPr>
            <a:picLocks noChangeAspect="1"/>
          </p:cNvPicPr>
          <p:nvPr/>
        </p:nvPicPr>
        <p:blipFill rotWithShape="1">
          <a:blip r:embed="rId2"/>
          <a:srcRect l="36946"/>
          <a:stretch/>
        </p:blipFill>
        <p:spPr>
          <a:xfrm>
            <a:off x="1234518" y="1093829"/>
            <a:ext cx="4922537" cy="4391343"/>
          </a:xfrm>
          <a:prstGeom prst="rect">
            <a:avLst/>
          </a:prstGeom>
          <a:noFill/>
        </p:spPr>
      </p:pic>
      <p:sp>
        <p:nvSpPr>
          <p:cNvPr id="3" name="TextBox 2">
            <a:extLst>
              <a:ext uri="{FF2B5EF4-FFF2-40B4-BE49-F238E27FC236}">
                <a16:creationId xmlns:a16="http://schemas.microsoft.com/office/drawing/2014/main" id="{0C0F83BF-B0B5-9D29-DD3D-71D25B38CCC2}"/>
              </a:ext>
            </a:extLst>
          </p:cNvPr>
          <p:cNvSpPr txBox="1"/>
          <p:nvPr/>
        </p:nvSpPr>
        <p:spPr bwMode="auto">
          <a:xfrm>
            <a:off x="6402636" y="1668924"/>
            <a:ext cx="4948881" cy="439134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85000" lnSpcReduction="10000"/>
          </a:bodyPr>
          <a:lstStyle/>
          <a:p>
            <a:pPr eaLnBrk="1" hangingPunct="1">
              <a:lnSpc>
                <a:spcPct val="90000"/>
              </a:lnSpc>
              <a:spcAft>
                <a:spcPts val="600"/>
              </a:spcAft>
            </a:pPr>
            <a:r>
              <a:rPr lang="en-US" sz="2800" dirty="0">
                <a:solidFill>
                  <a:srgbClr val="404040"/>
                </a:solidFill>
                <a:latin typeface="+mj-lt"/>
                <a:cs typeface="Gill Sans"/>
              </a:rPr>
              <a:t>"[…] nine out of ten LGBT students repeatedly hear the word 'gay' used in a negative way and three-fourths of students regularly hear homophobic remarks, such as 'faggot' or 'dyke,' in school. Even more serious, LGBT students are routinely called names, harassed and bullied in school and will often skip classes or even full days of school because they feel unsafe."</a:t>
            </a:r>
            <a:endParaRPr lang="en-US" sz="2000">
              <a:solidFill>
                <a:srgbClr val="404040"/>
              </a:solidFill>
              <a:latin typeface="+mj-lt"/>
              <a:cs typeface="Gill Sans" panose="020B0502020104020203" pitchFamily="34" charset="-79"/>
            </a:endParaRPr>
          </a:p>
          <a:p>
            <a:pPr indent="-228600" eaLnBrk="1" hangingPunct="1">
              <a:lnSpc>
                <a:spcPct val="90000"/>
              </a:lnSpc>
              <a:spcAft>
                <a:spcPts val="600"/>
              </a:spcAft>
              <a:buFont typeface="Arial" panose="020B0604020202020204" pitchFamily="34" charset="0"/>
              <a:buChar char="•"/>
            </a:pPr>
            <a:endParaRPr lang="en-US" sz="2000">
              <a:solidFill>
                <a:srgbClr val="404040"/>
              </a:solidFill>
              <a:latin typeface="+mj-lt"/>
              <a:cs typeface="Gill Sans" panose="020B0502020104020203" pitchFamily="34" charset="-79"/>
            </a:endParaRPr>
          </a:p>
          <a:p>
            <a:pPr indent="-228600" eaLnBrk="1" hangingPunct="1">
              <a:lnSpc>
                <a:spcPct val="90000"/>
              </a:lnSpc>
              <a:spcAft>
                <a:spcPts val="600"/>
              </a:spcAft>
              <a:buFont typeface="Arial" panose="020B0604020202020204" pitchFamily="34" charset="0"/>
              <a:buChar char="•"/>
            </a:pPr>
            <a:endParaRPr lang="en-US" sz="2000">
              <a:solidFill>
                <a:srgbClr val="404040"/>
              </a:solidFill>
              <a:latin typeface="+mj-lt"/>
              <a:cs typeface="Gill Sans" panose="020B0502020104020203" pitchFamily="34" charset="-79"/>
            </a:endParaRPr>
          </a:p>
          <a:p>
            <a:pPr eaLnBrk="1" hangingPunct="1">
              <a:lnSpc>
                <a:spcPct val="90000"/>
              </a:lnSpc>
              <a:spcAft>
                <a:spcPts val="600"/>
              </a:spcAft>
            </a:pPr>
            <a:r>
              <a:rPr lang="en-US" sz="2000" dirty="0">
                <a:solidFill>
                  <a:srgbClr val="404040"/>
                </a:solidFill>
                <a:latin typeface="+mj-lt"/>
                <a:cs typeface="Gill Sans"/>
              </a:rPr>
              <a:t>GLSEN’s </a:t>
            </a:r>
            <a:r>
              <a:rPr lang="en-US" sz="2000" i="1" dirty="0">
                <a:solidFill>
                  <a:srgbClr val="404040"/>
                </a:solidFill>
                <a:latin typeface="+mj-lt"/>
                <a:cs typeface="Gill Sans"/>
              </a:rPr>
              <a:t>National School Climate Survey</a:t>
            </a:r>
            <a:r>
              <a:rPr lang="en-US" sz="2000" dirty="0">
                <a:solidFill>
                  <a:srgbClr val="404040"/>
                </a:solidFill>
                <a:latin typeface="+mj-lt"/>
                <a:cs typeface="Gill Sans"/>
              </a:rPr>
              <a:t>, 2016</a:t>
            </a:r>
          </a:p>
        </p:txBody>
      </p:sp>
      <p:sp>
        <p:nvSpPr>
          <p:cNvPr id="2" name="Slide Number Placeholder 1">
            <a:extLst>
              <a:ext uri="{FF2B5EF4-FFF2-40B4-BE49-F238E27FC236}">
                <a16:creationId xmlns:a16="http://schemas.microsoft.com/office/drawing/2014/main" id="{60AB470A-AE42-93C0-E684-A35852A175D1}"/>
              </a:ext>
            </a:extLst>
          </p:cNvPr>
          <p:cNvSpPr>
            <a:spLocks noGrp="1"/>
          </p:cNvSpPr>
          <p:nvPr>
            <p:ph type="sldNum" sz="quarter" idx="10"/>
          </p:nvPr>
        </p:nvSpPr>
        <p:spPr>
          <a:xfrm>
            <a:off x="10437813" y="6356350"/>
            <a:ext cx="915987" cy="365125"/>
          </a:xfrm>
        </p:spPr>
        <p:txBody>
          <a:bodyPr vert="horz" wrap="square" lIns="91440" tIns="45720" rIns="0" bIns="45720" numCol="1" anchor="ctr" anchorCtr="0" compatLnSpc="1">
            <a:prstTxWarp prst="textNoShape">
              <a:avLst/>
            </a:prstTxWarp>
            <a:normAutofit/>
          </a:bodyPr>
          <a:lstStyle/>
          <a:p>
            <a:pPr>
              <a:spcAft>
                <a:spcPts val="600"/>
              </a:spcAft>
              <a:defRPr/>
            </a:pPr>
            <a:fld id="{025D5F34-64AE-C040-80AB-D2D81A5E346E}" type="slidenum">
              <a:rPr lang="en-US" altLang="en-US" kern="1200">
                <a:latin typeface="Arial" panose="020B0604020202020204" pitchFamily="34" charset="0"/>
                <a:ea typeface="+mn-ea"/>
                <a:cs typeface="+mn-cs"/>
              </a:rPr>
              <a:pPr>
                <a:spcAft>
                  <a:spcPts val="600"/>
                </a:spcAft>
                <a:defRPr/>
              </a:pPr>
              <a:t>15</a:t>
            </a:fld>
            <a:endParaRPr lang="en-US" alt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4052371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graphicFrame>
        <p:nvGraphicFramePr>
          <p:cNvPr id="289" name="Google Shape;289;p47"/>
          <p:cNvGraphicFramePr/>
          <p:nvPr>
            <p:extLst>
              <p:ext uri="{D42A27DB-BD31-4B8C-83A1-F6EECF244321}">
                <p14:modId xmlns:p14="http://schemas.microsoft.com/office/powerpoint/2010/main" val="1963673656"/>
              </p:ext>
            </p:extLst>
          </p:nvPr>
        </p:nvGraphicFramePr>
        <p:xfrm>
          <a:off x="388188" y="675735"/>
          <a:ext cx="11302470" cy="5606073"/>
        </p:xfrm>
        <a:graphic>
          <a:graphicData uri="http://schemas.openxmlformats.org/drawingml/2006/table">
            <a:tbl>
              <a:tblPr>
                <a:noFill/>
              </a:tblPr>
              <a:tblGrid>
                <a:gridCol w="2365332">
                  <a:extLst>
                    <a:ext uri="{9D8B030D-6E8A-4147-A177-3AD203B41FA5}">
                      <a16:colId xmlns:a16="http://schemas.microsoft.com/office/drawing/2014/main" val="20000"/>
                    </a:ext>
                  </a:extLst>
                </a:gridCol>
                <a:gridCol w="2280159">
                  <a:extLst>
                    <a:ext uri="{9D8B030D-6E8A-4147-A177-3AD203B41FA5}">
                      <a16:colId xmlns:a16="http://schemas.microsoft.com/office/drawing/2014/main" val="20001"/>
                    </a:ext>
                  </a:extLst>
                </a:gridCol>
                <a:gridCol w="3354034">
                  <a:extLst>
                    <a:ext uri="{9D8B030D-6E8A-4147-A177-3AD203B41FA5}">
                      <a16:colId xmlns:a16="http://schemas.microsoft.com/office/drawing/2014/main" val="20002"/>
                    </a:ext>
                  </a:extLst>
                </a:gridCol>
                <a:gridCol w="3302945">
                  <a:extLst>
                    <a:ext uri="{9D8B030D-6E8A-4147-A177-3AD203B41FA5}">
                      <a16:colId xmlns:a16="http://schemas.microsoft.com/office/drawing/2014/main" val="20003"/>
                    </a:ext>
                  </a:extLst>
                </a:gridCol>
              </a:tblGrid>
              <a:tr h="844275">
                <a:tc>
                  <a:txBody>
                    <a:bodyPr/>
                    <a:lstStyle/>
                    <a:p>
                      <a:pPr marL="0" lvl="0" indent="0" algn="l" rtl="0">
                        <a:spcBef>
                          <a:spcPts val="0"/>
                        </a:spcBef>
                        <a:spcAft>
                          <a:spcPts val="0"/>
                        </a:spcAft>
                        <a:buClr>
                          <a:schemeClr val="dk1"/>
                        </a:buClr>
                        <a:buSzPts val="990"/>
                        <a:buFont typeface="Arial"/>
                        <a:buNone/>
                      </a:pPr>
                      <a:r>
                        <a:rPr lang="en" sz="2100" b="1" dirty="0">
                          <a:solidFill>
                            <a:schemeClr val="lt1"/>
                          </a:solidFill>
                        </a:rPr>
                        <a:t>Traditional Education Practice</a:t>
                      </a:r>
                      <a:endParaRPr sz="2100" b="1" dirty="0">
                        <a:solidFill>
                          <a:schemeClr val="lt1"/>
                        </a:solidFill>
                      </a:endParaRPr>
                    </a:p>
                  </a:txBody>
                  <a:tcPr marL="121900" marR="121900" marT="121900" marB="121900">
                    <a:solidFill>
                      <a:srgbClr val="0B5394"/>
                    </a:solidFill>
                  </a:tcPr>
                </a:tc>
                <a:tc>
                  <a:txBody>
                    <a:bodyPr/>
                    <a:lstStyle/>
                    <a:p>
                      <a:pPr marL="0" lvl="0" indent="0" algn="l" rtl="0">
                        <a:spcBef>
                          <a:spcPts val="0"/>
                        </a:spcBef>
                        <a:spcAft>
                          <a:spcPts val="0"/>
                        </a:spcAft>
                        <a:buClr>
                          <a:schemeClr val="dk1"/>
                        </a:buClr>
                        <a:buSzPts val="990"/>
                        <a:buFont typeface="Arial"/>
                        <a:buNone/>
                      </a:pPr>
                      <a:r>
                        <a:rPr lang="en" sz="2100" b="1" dirty="0">
                          <a:solidFill>
                            <a:schemeClr val="lt1"/>
                          </a:solidFill>
                        </a:rPr>
                        <a:t>Equity Principle</a:t>
                      </a:r>
                      <a:endParaRPr sz="2100" b="1" dirty="0">
                        <a:solidFill>
                          <a:schemeClr val="lt1"/>
                        </a:solidFill>
                      </a:endParaRPr>
                    </a:p>
                  </a:txBody>
                  <a:tcPr marL="121900" marR="121900" marT="121900" marB="121900">
                    <a:solidFill>
                      <a:srgbClr val="0B5394"/>
                    </a:solidFill>
                  </a:tcPr>
                </a:tc>
                <a:tc>
                  <a:txBody>
                    <a:bodyPr/>
                    <a:lstStyle/>
                    <a:p>
                      <a:pPr marL="0" lvl="0" indent="0" algn="l" rtl="0">
                        <a:spcBef>
                          <a:spcPts val="0"/>
                        </a:spcBef>
                        <a:spcAft>
                          <a:spcPts val="0"/>
                        </a:spcAft>
                        <a:buClr>
                          <a:schemeClr val="dk1"/>
                        </a:buClr>
                        <a:buSzPts val="990"/>
                        <a:buFont typeface="Arial"/>
                        <a:buNone/>
                      </a:pPr>
                      <a:r>
                        <a:rPr lang="en" sz="2100" b="1" dirty="0">
                          <a:solidFill>
                            <a:schemeClr val="lt1"/>
                          </a:solidFill>
                        </a:rPr>
                        <a:t>Culturally Responsive Classroom Practices</a:t>
                      </a:r>
                      <a:endParaRPr sz="2100" b="1" dirty="0">
                        <a:solidFill>
                          <a:schemeClr val="lt1"/>
                        </a:solidFill>
                      </a:endParaRPr>
                    </a:p>
                  </a:txBody>
                  <a:tcPr marL="121900" marR="121900" marT="121900" marB="121900">
                    <a:solidFill>
                      <a:srgbClr val="0B5394"/>
                    </a:solidFill>
                  </a:tcPr>
                </a:tc>
                <a:tc>
                  <a:txBody>
                    <a:bodyPr/>
                    <a:lstStyle/>
                    <a:p>
                      <a:pPr marL="0" lvl="0" indent="0" algn="l" rtl="0">
                        <a:spcBef>
                          <a:spcPts val="0"/>
                        </a:spcBef>
                        <a:spcAft>
                          <a:spcPts val="0"/>
                        </a:spcAft>
                        <a:buNone/>
                      </a:pPr>
                      <a:r>
                        <a:rPr lang="en" sz="2100" b="1" dirty="0">
                          <a:solidFill>
                            <a:schemeClr val="lt1"/>
                          </a:solidFill>
                        </a:rPr>
                        <a:t>Culturally Responsive Practices for Curriculum Committees &amp; Local Senates</a:t>
                      </a:r>
                      <a:endParaRPr sz="2100" b="1" dirty="0">
                        <a:solidFill>
                          <a:schemeClr val="lt1"/>
                        </a:solidFill>
                      </a:endParaRPr>
                    </a:p>
                  </a:txBody>
                  <a:tcPr marL="121900" marR="121900" marT="121900" marB="121900">
                    <a:solidFill>
                      <a:srgbClr val="0B5394"/>
                    </a:solidFill>
                  </a:tcPr>
                </a:tc>
                <a:extLst>
                  <a:ext uri="{0D108BD9-81ED-4DB2-BD59-A6C34878D82A}">
                    <a16:rowId xmlns:a16="http://schemas.microsoft.com/office/drawing/2014/main" val="10000"/>
                  </a:ext>
                </a:extLst>
              </a:tr>
              <a:tr h="4082113">
                <a:tc>
                  <a:txBody>
                    <a:bodyPr/>
                    <a:lstStyle/>
                    <a:p>
                      <a:pPr marL="0" lvl="0" indent="0" algn="l" rtl="0">
                        <a:lnSpc>
                          <a:spcPct val="115000"/>
                        </a:lnSpc>
                        <a:spcBef>
                          <a:spcPts val="0"/>
                        </a:spcBef>
                        <a:spcAft>
                          <a:spcPts val="1200"/>
                        </a:spcAft>
                        <a:buClr>
                          <a:schemeClr val="dk1"/>
                        </a:buClr>
                        <a:buSzPts val="1100"/>
                        <a:buFont typeface="Arial"/>
                        <a:buNone/>
                      </a:pPr>
                      <a:r>
                        <a:rPr lang="en" sz="1600" dirty="0">
                          <a:solidFill>
                            <a:schemeClr val="dk1"/>
                          </a:solidFill>
                        </a:rPr>
                        <a:t>Cultural experiences, assignments, and assessments are built from an individualistic perspective</a:t>
                      </a:r>
                      <a:endParaRPr sz="1600">
                        <a:solidFill>
                          <a:schemeClr val="dk1"/>
                        </a:solidFill>
                      </a:endParaRPr>
                    </a:p>
                  </a:txBody>
                  <a:tcPr marL="121900" marR="121900" marT="121900" marB="121900"/>
                </a:tc>
                <a:tc>
                  <a:txBody>
                    <a:bodyPr/>
                    <a:lstStyle/>
                    <a:p>
                      <a:pPr marL="0" lvl="0" indent="0" algn="l" rtl="0">
                        <a:lnSpc>
                          <a:spcPct val="115000"/>
                        </a:lnSpc>
                        <a:spcBef>
                          <a:spcPts val="0"/>
                        </a:spcBef>
                        <a:spcAft>
                          <a:spcPts val="1200"/>
                        </a:spcAft>
                        <a:buClr>
                          <a:schemeClr val="dk1"/>
                        </a:buClr>
                        <a:buSzPts val="1100"/>
                        <a:buFont typeface="Arial"/>
                        <a:buNone/>
                      </a:pPr>
                      <a:r>
                        <a:rPr lang="en" sz="1600" dirty="0">
                          <a:solidFill>
                            <a:schemeClr val="dk1"/>
                          </a:solidFill>
                        </a:rPr>
                        <a:t>Shift to a collectivism perspective to engage authentic lived experiences and relate to students’ cultural norms</a:t>
                      </a:r>
                      <a:endParaRPr sz="1600">
                        <a:solidFill>
                          <a:schemeClr val="dk1"/>
                        </a:solidFill>
                      </a:endParaRPr>
                    </a:p>
                  </a:txBody>
                  <a:tcPr marL="121900" marR="121900" marT="121900" marB="121900"/>
                </a:tc>
                <a:tc>
                  <a:txBody>
                    <a:bodyPr/>
                    <a:lstStyle/>
                    <a:p>
                      <a:pPr marL="0" lvl="0" indent="0" algn="l" rtl="0">
                        <a:spcBef>
                          <a:spcPts val="0"/>
                        </a:spcBef>
                        <a:spcAft>
                          <a:spcPts val="0"/>
                        </a:spcAft>
                        <a:buNone/>
                      </a:pPr>
                      <a:r>
                        <a:rPr lang="en" sz="1600" dirty="0"/>
                        <a:t>Build on diverse backgrounds to engage as a </a:t>
                      </a:r>
                      <a:r>
                        <a:rPr lang="en" sz="1600" dirty="0" err="1"/>
                        <a:t>familia</a:t>
                      </a:r>
                      <a:r>
                        <a:rPr lang="en" sz="1600" dirty="0"/>
                        <a:t>, tribe, or village through collaborative classroom activities.</a:t>
                      </a:r>
                      <a:br>
                        <a:rPr lang="en" sz="1600" dirty="0"/>
                      </a:br>
                      <a:r>
                        <a:rPr lang="en" sz="1600" dirty="0"/>
                        <a:t> 					</a:t>
                      </a:r>
                      <a:endParaRPr sz="1600" dirty="0"/>
                    </a:p>
                    <a:p>
                      <a:pPr marL="0" lvl="0" indent="0" algn="l" rtl="0">
                        <a:spcBef>
                          <a:spcPts val="0"/>
                        </a:spcBef>
                        <a:spcAft>
                          <a:spcPts val="0"/>
                        </a:spcAft>
                        <a:buNone/>
                      </a:pPr>
                      <a:r>
                        <a:rPr lang="en" sz="1600" dirty="0"/>
                        <a:t>Be a warm demander and co-learner with students.	</a:t>
                      </a:r>
                      <a:endParaRPr sz="1600" dirty="0"/>
                    </a:p>
                    <a:p>
                      <a:pPr marL="0" lvl="0" indent="0" algn="l" rtl="0">
                        <a:spcBef>
                          <a:spcPts val="0"/>
                        </a:spcBef>
                        <a:spcAft>
                          <a:spcPts val="0"/>
                        </a:spcAft>
                        <a:buNone/>
                      </a:pPr>
                      <a:r>
                        <a:rPr lang="en" sz="1600" dirty="0"/>
                        <a:t>Intentionally create collaborative engagement opportunities (e.g., group work, peer-to-peer work, pair shares, etc.).</a:t>
                      </a:r>
                      <a:endParaRPr sz="1600" dirty="0"/>
                    </a:p>
                  </a:txBody>
                  <a:tcPr marL="121900" marR="121900" marT="121900" marB="121900"/>
                </a:tc>
                <a:tc>
                  <a:txBody>
                    <a:bodyPr/>
                    <a:lstStyle/>
                    <a:p>
                      <a:pPr marL="0" lvl="0" indent="0" algn="l" rtl="0">
                        <a:spcBef>
                          <a:spcPts val="0"/>
                        </a:spcBef>
                        <a:spcAft>
                          <a:spcPts val="0"/>
                        </a:spcAft>
                        <a:buNone/>
                      </a:pPr>
                      <a:r>
                        <a:rPr lang="en" sz="1600" dirty="0"/>
                        <a:t>Encourage assignments, practices, and assessments that are formative in addition to summative.</a:t>
                      </a:r>
                      <a:endParaRPr sz="1600" dirty="0"/>
                    </a:p>
                    <a:p>
                      <a:pPr marL="2286000" lvl="0" indent="0" algn="l" rtl="0">
                        <a:spcBef>
                          <a:spcPts val="0"/>
                        </a:spcBef>
                        <a:spcAft>
                          <a:spcPts val="0"/>
                        </a:spcAft>
                        <a:buNone/>
                      </a:pPr>
                      <a:endParaRPr sz="1600" dirty="0"/>
                    </a:p>
                    <a:p>
                      <a:pPr marL="0" lvl="0" indent="0" algn="l" rtl="0">
                        <a:spcBef>
                          <a:spcPts val="0"/>
                        </a:spcBef>
                        <a:spcAft>
                          <a:spcPts val="0"/>
                        </a:spcAft>
                        <a:buNone/>
                      </a:pPr>
                      <a:r>
                        <a:rPr lang="en" sz="1600" dirty="0"/>
                        <a:t>Review for a variety of methods of evaluations, assignments, and assessments.</a:t>
                      </a:r>
                      <a:endParaRPr sz="1600" dirty="0"/>
                    </a:p>
                    <a:p>
                      <a:pPr marL="2286000" lvl="0" indent="0" algn="l" rtl="0">
                        <a:spcBef>
                          <a:spcPts val="0"/>
                        </a:spcBef>
                        <a:spcAft>
                          <a:spcPts val="0"/>
                        </a:spcAft>
                        <a:buNone/>
                      </a:pPr>
                      <a:endParaRPr sz="1600" dirty="0"/>
                    </a:p>
                    <a:p>
                      <a:pPr marL="0" lvl="0" indent="0" algn="l" rtl="0">
                        <a:spcBef>
                          <a:spcPts val="0"/>
                        </a:spcBef>
                        <a:spcAft>
                          <a:spcPts val="0"/>
                        </a:spcAft>
                        <a:buNone/>
                      </a:pPr>
                      <a:r>
                        <a:rPr lang="en" sz="1600" dirty="0"/>
                        <a:t>Encourage and provide professional development for the creation of authentic assessments. </a:t>
                      </a:r>
                      <a:endParaRPr sz="1600" dirty="0"/>
                    </a:p>
                  </a:txBody>
                  <a:tcPr marL="121900" marR="121900" marT="121900" marB="12190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66841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3177E7-37C1-F3ED-CFEB-9AC9332BF7E2}"/>
              </a:ext>
            </a:extLst>
          </p:cNvPr>
          <p:cNvSpPr txBox="1"/>
          <p:nvPr/>
        </p:nvSpPr>
        <p:spPr bwMode="auto">
          <a:xfrm>
            <a:off x="1277650" y="1798320"/>
            <a:ext cx="4922537" cy="439134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p>
            <a:pPr eaLnBrk="1" hangingPunct="1">
              <a:lnSpc>
                <a:spcPct val="90000"/>
              </a:lnSpc>
              <a:spcAft>
                <a:spcPts val="600"/>
              </a:spcAft>
            </a:pPr>
            <a:r>
              <a:rPr lang="en-US" sz="3200" dirty="0">
                <a:solidFill>
                  <a:srgbClr val="404040"/>
                </a:solidFill>
                <a:latin typeface="+mj-lt"/>
                <a:cs typeface="Gill Sans"/>
              </a:rPr>
              <a:t>"Universal design is the design of products and environments to be usable by all people, to the greatest extent possible, without the need for adaptation or specialized design.”</a:t>
            </a:r>
            <a:endParaRPr lang="en-US" sz="3200" dirty="0">
              <a:solidFill>
                <a:srgbClr val="703A7D"/>
              </a:solidFill>
              <a:cs typeface="Arial" panose="020B0604020202020204" pitchFamily="34" charset="0"/>
            </a:endParaRPr>
          </a:p>
          <a:p>
            <a:pPr>
              <a:lnSpc>
                <a:spcPct val="90000"/>
              </a:lnSpc>
              <a:spcAft>
                <a:spcPts val="600"/>
              </a:spcAft>
            </a:pPr>
            <a:endParaRPr lang="en-US" sz="2400" dirty="0">
              <a:solidFill>
                <a:srgbClr val="404040"/>
              </a:solidFill>
              <a:cs typeface="Gill Sans"/>
            </a:endParaRPr>
          </a:p>
          <a:p>
            <a:pPr>
              <a:lnSpc>
                <a:spcPct val="90000"/>
              </a:lnSpc>
              <a:spcAft>
                <a:spcPts val="600"/>
              </a:spcAft>
            </a:pPr>
            <a:r>
              <a:rPr lang="en-US" dirty="0">
                <a:solidFill>
                  <a:srgbClr val="404040"/>
                </a:solidFill>
                <a:latin typeface="Arial"/>
                <a:cs typeface="Arial"/>
              </a:rPr>
              <a:t>Ronald Mace, architect and innovator of Universal Design</a:t>
            </a:r>
            <a:endParaRPr lang="en-US" dirty="0">
              <a:solidFill>
                <a:srgbClr val="404040"/>
              </a:solidFill>
              <a:cs typeface="Arial"/>
            </a:endParaRPr>
          </a:p>
        </p:txBody>
      </p:sp>
      <p:pic>
        <p:nvPicPr>
          <p:cNvPr id="19" name="Picture 19" descr="Smiling office colleagues">
            <a:extLst>
              <a:ext uri="{FF2B5EF4-FFF2-40B4-BE49-F238E27FC236}">
                <a16:creationId xmlns:a16="http://schemas.microsoft.com/office/drawing/2014/main" id="{6E1AE6A5-CB3F-DDD0-9C5D-97F50D45124A}"/>
              </a:ext>
            </a:extLst>
          </p:cNvPr>
          <p:cNvPicPr>
            <a:picLocks noGrp="1" noChangeAspect="1"/>
          </p:cNvPicPr>
          <p:nvPr>
            <p:ph sz="quarter" idx="4"/>
          </p:nvPr>
        </p:nvPicPr>
        <p:blipFill>
          <a:blip r:embed="rId2"/>
          <a:stretch>
            <a:fillRect/>
          </a:stretch>
        </p:blipFill>
        <p:spPr>
          <a:xfrm>
            <a:off x="6201194" y="1797970"/>
            <a:ext cx="5208617" cy="3472208"/>
          </a:xfrm>
        </p:spPr>
      </p:pic>
      <p:sp>
        <p:nvSpPr>
          <p:cNvPr id="2" name="Slide Number Placeholder 1">
            <a:extLst>
              <a:ext uri="{FF2B5EF4-FFF2-40B4-BE49-F238E27FC236}">
                <a16:creationId xmlns:a16="http://schemas.microsoft.com/office/drawing/2014/main" id="{EE29EADC-5CF7-70D1-1714-143D4D1F14A9}"/>
              </a:ext>
            </a:extLst>
          </p:cNvPr>
          <p:cNvSpPr>
            <a:spLocks noGrp="1"/>
          </p:cNvSpPr>
          <p:nvPr>
            <p:ph type="sldNum" sz="quarter" idx="10"/>
          </p:nvPr>
        </p:nvSpPr>
        <p:spPr>
          <a:xfrm>
            <a:off x="10437813" y="6356350"/>
            <a:ext cx="915987" cy="365125"/>
          </a:xfrm>
        </p:spPr>
        <p:txBody>
          <a:bodyPr vert="horz" wrap="square" lIns="91440" tIns="45720" rIns="0" bIns="45720" numCol="1" anchor="ctr" anchorCtr="0" compatLnSpc="1">
            <a:prstTxWarp prst="textNoShape">
              <a:avLst/>
            </a:prstTxWarp>
            <a:normAutofit/>
          </a:bodyPr>
          <a:lstStyle/>
          <a:p>
            <a:pPr>
              <a:spcAft>
                <a:spcPts val="600"/>
              </a:spcAft>
              <a:defRPr/>
            </a:pPr>
            <a:fld id="{025D5F34-64AE-C040-80AB-D2D81A5E346E}" type="slidenum">
              <a:rPr lang="en-US" altLang="en-US" kern="1200">
                <a:latin typeface="Arial" panose="020B0604020202020204" pitchFamily="34" charset="0"/>
                <a:ea typeface="+mn-ea"/>
                <a:cs typeface="+mn-cs"/>
              </a:rPr>
              <a:pPr>
                <a:spcAft>
                  <a:spcPts val="600"/>
                </a:spcAft>
                <a:defRPr/>
              </a:pPr>
              <a:t>17</a:t>
            </a:fld>
            <a:endParaRPr lang="en-US" alt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1048180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A528-FCFD-993C-0EB3-5C8E2E9AE944}"/>
              </a:ext>
            </a:extLst>
          </p:cNvPr>
          <p:cNvSpPr>
            <a:spLocks noGrp="1"/>
          </p:cNvSpPr>
          <p:nvPr>
            <p:ph type="title"/>
          </p:nvPr>
        </p:nvSpPr>
        <p:spPr>
          <a:xfrm>
            <a:off x="1277650" y="365126"/>
            <a:ext cx="10046043" cy="975160"/>
          </a:xfrm>
        </p:spPr>
        <p:txBody>
          <a:bodyPr/>
          <a:lstStyle/>
          <a:p>
            <a:r>
              <a:rPr lang="en-US" dirty="0">
                <a:latin typeface="Palatino"/>
              </a:rPr>
              <a:t>Classroom Practices - Environment</a:t>
            </a:r>
            <a:endParaRPr lang="en-US" dirty="0"/>
          </a:p>
        </p:txBody>
      </p:sp>
      <p:sp>
        <p:nvSpPr>
          <p:cNvPr id="3" name="Content Placeholder 2">
            <a:extLst>
              <a:ext uri="{FF2B5EF4-FFF2-40B4-BE49-F238E27FC236}">
                <a16:creationId xmlns:a16="http://schemas.microsoft.com/office/drawing/2014/main" id="{FCDC00B7-F7A3-17F8-95F0-6E2FD7456345}"/>
              </a:ext>
            </a:extLst>
          </p:cNvPr>
          <p:cNvSpPr>
            <a:spLocks noGrp="1"/>
          </p:cNvSpPr>
          <p:nvPr>
            <p:ph sz="half" idx="1"/>
          </p:nvPr>
        </p:nvSpPr>
        <p:spPr>
          <a:xfrm>
            <a:off x="1290007" y="1397488"/>
            <a:ext cx="10058400" cy="4419600"/>
          </a:xfrm>
        </p:spPr>
        <p:txBody>
          <a:bodyPr/>
          <a:lstStyle/>
          <a:p>
            <a:r>
              <a:rPr lang="en-US" dirty="0">
                <a:cs typeface="Arial"/>
              </a:rPr>
              <a:t>What steps have I taken to recognize and reduce IDEAA bias and microaggressions in my own pedagogical/andrological approaches?</a:t>
            </a:r>
            <a:endParaRPr lang="en-US" dirty="0"/>
          </a:p>
          <a:p>
            <a:r>
              <a:rPr lang="en-US" dirty="0">
                <a:ea typeface="+mj-lt"/>
                <a:cs typeface="+mj-lt"/>
              </a:rPr>
              <a:t>How do discussion topics mitigate silence and encourage active engagement from diverse voices in the classroom? (Repeat from previous slide)</a:t>
            </a:r>
            <a:endParaRPr lang="en-US" dirty="0">
              <a:cs typeface="Arial"/>
            </a:endParaRPr>
          </a:p>
          <a:p>
            <a:r>
              <a:rPr lang="en-US" dirty="0">
                <a:cs typeface="Arial"/>
              </a:rPr>
              <a:t>What steps have I taken to create and maintain a safe and responsive learning environment for </a:t>
            </a:r>
            <a:r>
              <a:rPr lang="en-US" dirty="0">
                <a:ea typeface="+mj-lt"/>
                <a:cs typeface="+mj-lt"/>
              </a:rPr>
              <a:t>neuro-divergent and LGBTQ+ students?</a:t>
            </a:r>
          </a:p>
          <a:p>
            <a:r>
              <a:rPr lang="en-US" dirty="0">
                <a:ea typeface="+mj-lt"/>
                <a:cs typeface="+mj-lt"/>
              </a:rPr>
              <a:t>How can I use "Universal Design" principles in my classroom setting to increase student learning and retention?</a:t>
            </a:r>
          </a:p>
          <a:p>
            <a:r>
              <a:rPr lang="en-US" dirty="0">
                <a:ea typeface="+mj-lt"/>
                <a:cs typeface="+mj-lt"/>
              </a:rPr>
              <a:t>How often do I determine that the steps I've taken are successful?</a:t>
            </a:r>
          </a:p>
          <a:p>
            <a:r>
              <a:rPr lang="en-US" dirty="0">
                <a:cs typeface="Arial" panose="020B0604020202020204"/>
              </a:rPr>
              <a:t>How often to I reflect and reapproach my classroom practices?</a:t>
            </a:r>
          </a:p>
          <a:p>
            <a:endParaRPr lang="en-US" dirty="0">
              <a:cs typeface="Gill Sans"/>
            </a:endParaRPr>
          </a:p>
        </p:txBody>
      </p:sp>
      <p:sp>
        <p:nvSpPr>
          <p:cNvPr id="4" name="Slide Number Placeholder 3">
            <a:extLst>
              <a:ext uri="{FF2B5EF4-FFF2-40B4-BE49-F238E27FC236}">
                <a16:creationId xmlns:a16="http://schemas.microsoft.com/office/drawing/2014/main" id="{F49F7CAD-DBDB-9B1B-C3AD-3BBA2BD705B3}"/>
              </a:ext>
            </a:extLst>
          </p:cNvPr>
          <p:cNvSpPr>
            <a:spLocks noGrp="1"/>
          </p:cNvSpPr>
          <p:nvPr>
            <p:ph type="sldNum" sz="quarter" idx="10"/>
          </p:nvPr>
        </p:nvSpPr>
        <p:spPr/>
        <p:txBody>
          <a:bodyPr/>
          <a:lstStyle/>
          <a:p>
            <a:pPr>
              <a:defRPr/>
            </a:pPr>
            <a:fld id="{576C9E23-81DC-524C-9AAF-31FE3F6CAB57}" type="slidenum">
              <a:rPr lang="en-US" altLang="en-US" smtClean="0"/>
              <a:pPr>
                <a:defRPr/>
              </a:pPr>
              <a:t>18</a:t>
            </a:fld>
            <a:endParaRPr lang="en-US" altLang="en-US"/>
          </a:p>
        </p:txBody>
      </p:sp>
    </p:spTree>
    <p:extLst>
      <p:ext uri="{BB962C8B-B14F-4D97-AF65-F5344CB8AC3E}">
        <p14:creationId xmlns:p14="http://schemas.microsoft.com/office/powerpoint/2010/main" val="264786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1"/>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rmAutofit/>
          </a:bodyPr>
          <a:lstStyle/>
          <a:p>
            <a:pPr>
              <a:buClr>
                <a:schemeClr val="dk1"/>
              </a:buClr>
              <a:buSzPct val="39285"/>
            </a:pPr>
            <a:r>
              <a:rPr lang="en">
                <a:cs typeface="Calibri"/>
              </a:rPr>
              <a:t>What can ASCCC do for you?</a:t>
            </a:r>
            <a:endParaRPr>
              <a:cs typeface="Calibri"/>
            </a:endParaRPr>
          </a:p>
        </p:txBody>
      </p:sp>
      <p:sp>
        <p:nvSpPr>
          <p:cNvPr id="225" name="Google Shape;225;p41"/>
          <p:cNvSpPr txBox="1">
            <a:spLocks noGrp="1"/>
          </p:cNvSpPr>
          <p:nvPr>
            <p:ph sz="half" idx="1"/>
          </p:nvPr>
        </p:nvSpPr>
        <p:spPr>
          <a:prstGeom prst="rect">
            <a:avLst/>
          </a:prstGeom>
        </p:spPr>
        <p:txBody>
          <a:bodyPr spcFirstLastPara="1" vert="horz" wrap="square" lIns="121900" tIns="121900" rIns="121900" bIns="121900" numCol="1" anchor="t" anchorCtr="0" compatLnSpc="1">
            <a:prstTxWarp prst="textNoShape">
              <a:avLst/>
            </a:prstTxWarp>
            <a:normAutofit/>
          </a:bodyPr>
          <a:lstStyle/>
          <a:p>
            <a:r>
              <a:rPr lang="en"/>
              <a:t>Is this a local issue or a statewide issue? </a:t>
            </a:r>
            <a:endParaRPr/>
          </a:p>
          <a:p>
            <a:r>
              <a:rPr lang="en"/>
              <a:t>Papers, resolutions, and resources for research </a:t>
            </a:r>
            <a:endParaRPr/>
          </a:p>
          <a:p>
            <a:r>
              <a:rPr lang="en"/>
              <a:t>Local visits...let's talk </a:t>
            </a:r>
            <a:endParaRPr/>
          </a:p>
          <a:p>
            <a:r>
              <a:rPr lang="en" u="sng">
                <a:solidFill>
                  <a:schemeClr val="hlink"/>
                </a:solidFill>
                <a:hlinkClick r:id="rId3"/>
              </a:rPr>
              <a:t>info@asccc.org</a:t>
            </a:r>
            <a:endParaRPr/>
          </a:p>
          <a:p>
            <a:pPr marL="0" indent="0">
              <a:spcBef>
                <a:spcPts val="1600"/>
              </a:spcBef>
              <a:spcAft>
                <a:spcPts val="1600"/>
              </a:spcAft>
              <a:buNone/>
            </a:pPr>
            <a:endParaRPr/>
          </a:p>
        </p:txBody>
      </p:sp>
      <p:pic>
        <p:nvPicPr>
          <p:cNvPr id="3" name="Picture 2" descr="ASCCC logo">
            <a:extLst>
              <a:ext uri="{FF2B5EF4-FFF2-40B4-BE49-F238E27FC236}">
                <a16:creationId xmlns:a16="http://schemas.microsoft.com/office/drawing/2014/main" id="{0D24A7E1-59AA-423A-875E-B72CCFF9F575}"/>
              </a:ext>
            </a:extLst>
          </p:cNvPr>
          <p:cNvPicPr>
            <a:picLocks noChangeAspect="1"/>
          </p:cNvPicPr>
          <p:nvPr/>
        </p:nvPicPr>
        <p:blipFill>
          <a:blip r:embed="rId4"/>
          <a:stretch>
            <a:fillRect/>
          </a:stretch>
        </p:blipFill>
        <p:spPr>
          <a:xfrm>
            <a:off x="5844925" y="4748833"/>
            <a:ext cx="5480081" cy="1385681"/>
          </a:xfrm>
          <a:prstGeom prst="rect">
            <a:avLst/>
          </a:prstGeom>
        </p:spPr>
      </p:pic>
      <p:sp>
        <p:nvSpPr>
          <p:cNvPr id="2" name="Slide Number Placeholder 1">
            <a:extLst>
              <a:ext uri="{FF2B5EF4-FFF2-40B4-BE49-F238E27FC236}">
                <a16:creationId xmlns:a16="http://schemas.microsoft.com/office/drawing/2014/main" id="{75C67C52-5DB7-4E5D-B536-6C674EF65546}"/>
              </a:ext>
            </a:extLst>
          </p:cNvPr>
          <p:cNvSpPr>
            <a:spLocks noGrp="1"/>
          </p:cNvSpPr>
          <p:nvPr>
            <p:ph type="sldNum" sz="quarter" idx="10"/>
          </p:nvPr>
        </p:nvSpPr>
        <p:spPr/>
        <p:txBody>
          <a:bodyPr/>
          <a:lstStyle/>
          <a:p>
            <a:fld id="{48F63A3B-78C7-47BE-AE5E-E10140E04643}" type="slidenum">
              <a:rPr lang="en-US" smtClean="0"/>
              <a:t>19</a:t>
            </a:fld>
            <a:endParaRPr lang="en-US"/>
          </a:p>
        </p:txBody>
      </p:sp>
    </p:spTree>
    <p:extLst>
      <p:ext uri="{BB962C8B-B14F-4D97-AF65-F5344CB8AC3E}">
        <p14:creationId xmlns:p14="http://schemas.microsoft.com/office/powerpoint/2010/main" val="4074400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DF1A7-3E40-FFE2-94A4-68F3B013B441}"/>
              </a:ext>
            </a:extLst>
          </p:cNvPr>
          <p:cNvSpPr>
            <a:spLocks noGrp="1"/>
          </p:cNvSpPr>
          <p:nvPr>
            <p:ph type="title"/>
          </p:nvPr>
        </p:nvSpPr>
        <p:spPr>
          <a:xfrm>
            <a:off x="227885" y="1335091"/>
            <a:ext cx="3583461" cy="2685764"/>
          </a:xfrm>
        </p:spPr>
        <p:txBody>
          <a:bodyPr/>
          <a:lstStyle/>
          <a:p>
            <a:r>
              <a:rPr lang="en-US" dirty="0"/>
              <a:t>Program</a:t>
            </a:r>
            <a:br>
              <a:rPr lang="en-US" dirty="0"/>
            </a:br>
            <a:r>
              <a:rPr lang="en-US" dirty="0"/>
              <a:t>Description</a:t>
            </a:r>
          </a:p>
        </p:txBody>
      </p:sp>
      <p:sp>
        <p:nvSpPr>
          <p:cNvPr id="3" name="Content Placeholder 2">
            <a:extLst>
              <a:ext uri="{FF2B5EF4-FFF2-40B4-BE49-F238E27FC236}">
                <a16:creationId xmlns:a16="http://schemas.microsoft.com/office/drawing/2014/main" id="{CA2F905B-0502-62B8-4325-9F59BABB691F}"/>
              </a:ext>
            </a:extLst>
          </p:cNvPr>
          <p:cNvSpPr>
            <a:spLocks noGrp="1"/>
          </p:cNvSpPr>
          <p:nvPr>
            <p:ph idx="1"/>
          </p:nvPr>
        </p:nvSpPr>
        <p:spPr>
          <a:xfrm>
            <a:off x="4360863" y="834408"/>
            <a:ext cx="6672262" cy="5091744"/>
          </a:xfrm>
        </p:spPr>
        <p:txBody>
          <a:bodyPr/>
          <a:lstStyle/>
          <a:p>
            <a:r>
              <a:rPr lang="en-US" dirty="0">
                <a:ea typeface="+mj-lt"/>
                <a:cs typeface="+mj-lt"/>
              </a:rPr>
              <a:t>You may have heard the popular Deming quotation that goes, “every system is perfectly designed to get the result it gets,” where both intentional and unintentional consequences are inadvertently a part of every system, regardless of original design motivations. Furthermore, the need to redesign systems that are either inefficient or that are not producing the desired results should be the top priority of any organization to mitigate negative consequences or success gaps. Join us for this interactive session where session presenters will share ideas and strategies for actualizing IDEAA at your local college, with intentionality, throughout your college curriculum processes and classroom pedagogy and practices.</a:t>
            </a:r>
            <a:endParaRPr lang="en-US" dirty="0"/>
          </a:p>
        </p:txBody>
      </p:sp>
      <p:sp>
        <p:nvSpPr>
          <p:cNvPr id="5" name="Slide Number Placeholder 4">
            <a:extLst>
              <a:ext uri="{FF2B5EF4-FFF2-40B4-BE49-F238E27FC236}">
                <a16:creationId xmlns:a16="http://schemas.microsoft.com/office/drawing/2014/main" id="{CFCD2AC3-AFFF-5532-3EF3-B6ADB831C0BF}"/>
              </a:ext>
            </a:extLst>
          </p:cNvPr>
          <p:cNvSpPr>
            <a:spLocks noGrp="1"/>
          </p:cNvSpPr>
          <p:nvPr>
            <p:ph type="sldNum" sz="quarter" idx="10"/>
          </p:nvPr>
        </p:nvSpPr>
        <p:spPr/>
        <p:txBody>
          <a:bodyPr/>
          <a:lstStyle/>
          <a:p>
            <a:pPr>
              <a:defRPr/>
            </a:pPr>
            <a:fld id="{D8EA18C6-28F1-3B47-AF4F-AD518E9A6B5A}" type="slidenum">
              <a:rPr lang="en-US" altLang="en-US" smtClean="0"/>
              <a:pPr>
                <a:defRPr/>
              </a:pPr>
              <a:t>2</a:t>
            </a:fld>
            <a:endParaRPr lang="en-US" altLang="en-US"/>
          </a:p>
        </p:txBody>
      </p:sp>
    </p:spTree>
    <p:extLst>
      <p:ext uri="{BB962C8B-B14F-4D97-AF65-F5344CB8AC3E}">
        <p14:creationId xmlns:p14="http://schemas.microsoft.com/office/powerpoint/2010/main" val="1544388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D1C99-DAB8-C5B5-5299-9C151279F118}"/>
              </a:ext>
            </a:extLst>
          </p:cNvPr>
          <p:cNvSpPr>
            <a:spLocks noGrp="1"/>
          </p:cNvSpPr>
          <p:nvPr>
            <p:ph type="title"/>
          </p:nvPr>
        </p:nvSpPr>
        <p:spPr/>
        <p:txBody>
          <a:bodyPr/>
          <a:lstStyle/>
          <a:p>
            <a:r>
              <a:rPr lang="en-US" dirty="0"/>
              <a:t>Session Outcomes</a:t>
            </a:r>
          </a:p>
        </p:txBody>
      </p:sp>
      <p:sp>
        <p:nvSpPr>
          <p:cNvPr id="3" name="Content Placeholder 2">
            <a:extLst>
              <a:ext uri="{FF2B5EF4-FFF2-40B4-BE49-F238E27FC236}">
                <a16:creationId xmlns:a16="http://schemas.microsoft.com/office/drawing/2014/main" id="{D2B228D8-996A-00E1-DB8B-265E4459F2F1}"/>
              </a:ext>
            </a:extLst>
          </p:cNvPr>
          <p:cNvSpPr>
            <a:spLocks noGrp="1"/>
          </p:cNvSpPr>
          <p:nvPr>
            <p:ph sz="half" idx="1"/>
          </p:nvPr>
        </p:nvSpPr>
        <p:spPr/>
        <p:txBody>
          <a:bodyPr/>
          <a:lstStyle/>
          <a:p>
            <a:pPr marL="0" indent="0">
              <a:buNone/>
            </a:pPr>
            <a:r>
              <a:rPr lang="en-US" dirty="0">
                <a:ea typeface="+mj-lt"/>
                <a:cs typeface="+mj-lt"/>
              </a:rPr>
              <a:t>At the completion of this session, attendees will: </a:t>
            </a:r>
            <a:endParaRPr lang="en-US" dirty="0">
              <a:ea typeface="+mj-lt"/>
            </a:endParaRPr>
          </a:p>
          <a:p>
            <a:pPr marL="457200" indent="-457200">
              <a:buAutoNum type="arabicPeriod"/>
            </a:pPr>
            <a:r>
              <a:rPr lang="en-US" dirty="0">
                <a:ea typeface="+mj-lt"/>
                <a:cs typeface="+mj-lt"/>
              </a:rPr>
              <a:t>Identify their personal role and positionality in their institution's IDEAA efforts. </a:t>
            </a:r>
            <a:endParaRPr lang="en-US"/>
          </a:p>
          <a:p>
            <a:pPr marL="457200" indent="-457200">
              <a:buAutoNum type="arabicPeriod"/>
            </a:pPr>
            <a:r>
              <a:rPr lang="en-US" dirty="0">
                <a:ea typeface="+mj-lt"/>
                <a:cs typeface="+mj-lt"/>
              </a:rPr>
              <a:t>Have an increased understanding of their own local curriculum processes and where to identify IDEAA gaps in their handbook. </a:t>
            </a:r>
            <a:endParaRPr lang="en-US" dirty="0">
              <a:ea typeface="+mj-lt"/>
            </a:endParaRPr>
          </a:p>
          <a:p>
            <a:pPr marL="457200" indent="-457200">
              <a:buAutoNum type="arabicPeriod"/>
            </a:pPr>
            <a:r>
              <a:rPr lang="en-US" dirty="0">
                <a:ea typeface="+mj-lt"/>
                <a:cs typeface="+mj-lt"/>
              </a:rPr>
              <a:t>Demonstrate an increased understanding of how to evaluate their classroom practices. </a:t>
            </a:r>
            <a:endParaRPr lang="en-US"/>
          </a:p>
        </p:txBody>
      </p:sp>
      <p:sp>
        <p:nvSpPr>
          <p:cNvPr id="4" name="Slide Number Placeholder 3">
            <a:extLst>
              <a:ext uri="{FF2B5EF4-FFF2-40B4-BE49-F238E27FC236}">
                <a16:creationId xmlns:a16="http://schemas.microsoft.com/office/drawing/2014/main" id="{B83B05E7-F3EA-C3EE-0D8D-F98F657ACE10}"/>
              </a:ext>
            </a:extLst>
          </p:cNvPr>
          <p:cNvSpPr>
            <a:spLocks noGrp="1"/>
          </p:cNvSpPr>
          <p:nvPr>
            <p:ph type="sldNum" sz="quarter" idx="10"/>
          </p:nvPr>
        </p:nvSpPr>
        <p:spPr/>
        <p:txBody>
          <a:bodyPr/>
          <a:lstStyle/>
          <a:p>
            <a:pPr>
              <a:defRPr/>
            </a:pPr>
            <a:fld id="{576C9E23-81DC-524C-9AAF-31FE3F6CAB57}" type="slidenum">
              <a:rPr lang="en-US" altLang="en-US" smtClean="0"/>
              <a:pPr>
                <a:defRPr/>
              </a:pPr>
              <a:t>3</a:t>
            </a:fld>
            <a:endParaRPr lang="en-US" altLang="en-US"/>
          </a:p>
        </p:txBody>
      </p:sp>
    </p:spTree>
    <p:extLst>
      <p:ext uri="{BB962C8B-B14F-4D97-AF65-F5344CB8AC3E}">
        <p14:creationId xmlns:p14="http://schemas.microsoft.com/office/powerpoint/2010/main" val="349730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30E8B-B77E-167A-E486-7F55A0F3DAFE}"/>
              </a:ext>
            </a:extLst>
          </p:cNvPr>
          <p:cNvSpPr>
            <a:spLocks noGrp="1"/>
          </p:cNvSpPr>
          <p:nvPr>
            <p:ph type="title"/>
          </p:nvPr>
        </p:nvSpPr>
        <p:spPr/>
        <p:txBody>
          <a:bodyPr/>
          <a:lstStyle/>
          <a:p>
            <a:r>
              <a:rPr lang="en-US" dirty="0"/>
              <a:t>Ice Breaker Activity</a:t>
            </a:r>
          </a:p>
        </p:txBody>
      </p:sp>
      <p:sp>
        <p:nvSpPr>
          <p:cNvPr id="3" name="Content Placeholder 2">
            <a:extLst>
              <a:ext uri="{FF2B5EF4-FFF2-40B4-BE49-F238E27FC236}">
                <a16:creationId xmlns:a16="http://schemas.microsoft.com/office/drawing/2014/main" id="{04D10227-7899-C74E-B2E4-2B5C6E41FFDD}"/>
              </a:ext>
            </a:extLst>
          </p:cNvPr>
          <p:cNvSpPr>
            <a:spLocks noGrp="1"/>
          </p:cNvSpPr>
          <p:nvPr>
            <p:ph sz="half" idx="1"/>
          </p:nvPr>
        </p:nvSpPr>
        <p:spPr/>
        <p:txBody>
          <a:bodyPr/>
          <a:lstStyle/>
          <a:p>
            <a:pPr marL="0" indent="0">
              <a:buNone/>
            </a:pPr>
            <a:r>
              <a:rPr lang="en-US" dirty="0">
                <a:cs typeface="Gill Sans"/>
              </a:rPr>
              <a:t>1. In </a:t>
            </a:r>
            <a:r>
              <a:rPr lang="en-US" dirty="0" err="1">
                <a:cs typeface="Gill Sans"/>
              </a:rPr>
              <a:t>Pathable</a:t>
            </a:r>
            <a:r>
              <a:rPr lang="en-US" dirty="0">
                <a:cs typeface="Gill Sans"/>
              </a:rPr>
              <a:t>, please take the poll:</a:t>
            </a:r>
          </a:p>
          <a:p>
            <a:pPr marL="457200" lvl="1" indent="0">
              <a:buNone/>
            </a:pPr>
            <a:r>
              <a:rPr lang="en-US" dirty="0">
                <a:cs typeface="Gill Sans"/>
              </a:rPr>
              <a:t>Who’s in the room? (Please use </a:t>
            </a:r>
            <a:r>
              <a:rPr lang="en-US" dirty="0" err="1">
                <a:cs typeface="Gill Sans"/>
              </a:rPr>
              <a:t>Pathable</a:t>
            </a:r>
            <a:r>
              <a:rPr lang="en-US" dirty="0">
                <a:cs typeface="Gill Sans"/>
              </a:rPr>
              <a:t> chat)</a:t>
            </a:r>
          </a:p>
          <a:p>
            <a:pPr marL="457200" lvl="1" indent="0">
              <a:buNone/>
            </a:pPr>
            <a:r>
              <a:rPr lang="en-US" dirty="0">
                <a:cs typeface="Gill Sans"/>
              </a:rPr>
              <a:t>How long they’ve been in the role? (Please use </a:t>
            </a:r>
            <a:r>
              <a:rPr lang="en-US" dirty="0" err="1">
                <a:cs typeface="Gill Sans"/>
              </a:rPr>
              <a:t>Pathable</a:t>
            </a:r>
            <a:r>
              <a:rPr lang="en-US" dirty="0">
                <a:cs typeface="Gill Sans"/>
              </a:rPr>
              <a:t> polls)</a:t>
            </a:r>
          </a:p>
          <a:p>
            <a:endParaRPr lang="en-US" dirty="0">
              <a:cs typeface="Gill Sans"/>
            </a:endParaRPr>
          </a:p>
          <a:p>
            <a:pPr marL="0" indent="0">
              <a:buNone/>
            </a:pPr>
            <a:r>
              <a:rPr lang="en-US" dirty="0">
                <a:cs typeface="Gill Sans"/>
              </a:rPr>
              <a:t>2. In Padlet, please answer the question:</a:t>
            </a:r>
          </a:p>
          <a:p>
            <a:pPr marL="457200" lvl="1" indent="0">
              <a:buNone/>
            </a:pPr>
            <a:r>
              <a:rPr lang="en-US" dirty="0">
                <a:cs typeface="Gill Sans"/>
              </a:rPr>
              <a:t>Now that you just came out of the IDEAA/DEI </a:t>
            </a:r>
          </a:p>
          <a:p>
            <a:pPr marL="457200" lvl="1" indent="0">
              <a:buNone/>
            </a:pPr>
            <a:r>
              <a:rPr lang="en-US" dirty="0">
                <a:cs typeface="Gill Sans"/>
              </a:rPr>
              <a:t>framework general session, what are your goal(s) </a:t>
            </a:r>
          </a:p>
          <a:p>
            <a:pPr marL="457200" lvl="1" indent="0">
              <a:buNone/>
            </a:pPr>
            <a:r>
              <a:rPr lang="en-US" dirty="0">
                <a:cs typeface="Gill Sans"/>
              </a:rPr>
              <a:t>in your current position?</a:t>
            </a:r>
          </a:p>
          <a:p>
            <a:pPr marL="0" indent="0">
              <a:buNone/>
            </a:pPr>
            <a:r>
              <a:rPr lang="en-US" dirty="0">
                <a:ea typeface="+mj-lt"/>
                <a:cs typeface="+mj-lt"/>
                <a:hlinkClick r:id="rId2"/>
              </a:rPr>
              <a:t>https://padlet.com/ambergillis123/l6w6fbgbw14ybdct</a:t>
            </a:r>
            <a:endParaRPr lang="en-US" dirty="0">
              <a:ea typeface="+mj-lt"/>
              <a:cs typeface="+mj-lt"/>
            </a:endParaRP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CB6951E0-81C0-D7D7-AADD-981D5EC3C905}"/>
              </a:ext>
            </a:extLst>
          </p:cNvPr>
          <p:cNvSpPr>
            <a:spLocks noGrp="1"/>
          </p:cNvSpPr>
          <p:nvPr>
            <p:ph type="sldNum" sz="quarter" idx="10"/>
          </p:nvPr>
        </p:nvSpPr>
        <p:spPr/>
        <p:txBody>
          <a:bodyPr/>
          <a:lstStyle/>
          <a:p>
            <a:pPr>
              <a:defRPr/>
            </a:pPr>
            <a:fld id="{576C9E23-81DC-524C-9AAF-31FE3F6CAB57}" type="slidenum">
              <a:rPr lang="en-US" altLang="en-US" smtClean="0"/>
              <a:pPr>
                <a:defRPr/>
              </a:pPr>
              <a:t>4</a:t>
            </a:fld>
            <a:endParaRPr lang="en-US" altLang="en-US"/>
          </a:p>
        </p:txBody>
      </p:sp>
      <p:pic>
        <p:nvPicPr>
          <p:cNvPr id="5" name="Picture 5" descr="Qr code&#10;&#10;Description automatically generated">
            <a:extLst>
              <a:ext uri="{FF2B5EF4-FFF2-40B4-BE49-F238E27FC236}">
                <a16:creationId xmlns:a16="http://schemas.microsoft.com/office/drawing/2014/main" id="{649C9846-6178-A63C-B51D-64D011C61515}"/>
              </a:ext>
            </a:extLst>
          </p:cNvPr>
          <p:cNvPicPr>
            <a:picLocks noChangeAspect="1"/>
          </p:cNvPicPr>
          <p:nvPr/>
        </p:nvPicPr>
        <p:blipFill>
          <a:blip r:embed="rId3"/>
          <a:stretch>
            <a:fillRect/>
          </a:stretch>
        </p:blipFill>
        <p:spPr>
          <a:xfrm>
            <a:off x="8727056" y="3429000"/>
            <a:ext cx="2746076" cy="2746076"/>
          </a:xfrm>
          <a:prstGeom prst="rect">
            <a:avLst/>
          </a:prstGeom>
        </p:spPr>
      </p:pic>
    </p:spTree>
    <p:extLst>
      <p:ext uri="{BB962C8B-B14F-4D97-AF65-F5344CB8AC3E}">
        <p14:creationId xmlns:p14="http://schemas.microsoft.com/office/powerpoint/2010/main" val="2637365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iagram&#10;&#10;Description automatically generated">
            <a:extLst>
              <a:ext uri="{FF2B5EF4-FFF2-40B4-BE49-F238E27FC236}">
                <a16:creationId xmlns:a16="http://schemas.microsoft.com/office/drawing/2014/main" id="{FDC9F078-09DD-FDAF-AF55-FB67B60289FD}"/>
              </a:ext>
            </a:extLst>
          </p:cNvPr>
          <p:cNvPicPr>
            <a:picLocks noChangeAspect="1"/>
          </p:cNvPicPr>
          <p:nvPr/>
        </p:nvPicPr>
        <p:blipFill rotWithShape="1">
          <a:blip r:embed="rId2"/>
          <a:srcRect t="11302" r="-178"/>
          <a:stretch/>
        </p:blipFill>
        <p:spPr>
          <a:xfrm>
            <a:off x="1323996" y="1247206"/>
            <a:ext cx="8089969" cy="5190844"/>
          </a:xfrm>
          <a:prstGeom prst="rect">
            <a:avLst/>
          </a:prstGeom>
          <a:noFill/>
        </p:spPr>
      </p:pic>
      <p:sp>
        <p:nvSpPr>
          <p:cNvPr id="2" name="Slide Number Placeholder 1" hidden="1">
            <a:extLst>
              <a:ext uri="{FF2B5EF4-FFF2-40B4-BE49-F238E27FC236}">
                <a16:creationId xmlns:a16="http://schemas.microsoft.com/office/drawing/2014/main" id="{ABFA63C3-16C5-B680-B2AD-5CFCD52A9551}"/>
              </a:ext>
            </a:extLst>
          </p:cNvPr>
          <p:cNvSpPr>
            <a:spLocks noGrp="1"/>
          </p:cNvSpPr>
          <p:nvPr>
            <p:ph type="sldNum" sz="quarter" idx="10"/>
          </p:nvPr>
        </p:nvSpPr>
        <p:spPr/>
        <p:txBody>
          <a:bodyPr/>
          <a:lstStyle/>
          <a:p>
            <a:pPr>
              <a:spcAft>
                <a:spcPts val="600"/>
              </a:spcAft>
              <a:defRPr/>
            </a:pPr>
            <a:fld id="{025D5F34-64AE-C040-80AB-D2D81A5E346E}" type="slidenum">
              <a:rPr lang="en-US" altLang="en-US"/>
              <a:pPr>
                <a:spcAft>
                  <a:spcPts val="600"/>
                </a:spcAft>
                <a:defRPr/>
              </a:pPr>
              <a:t>5</a:t>
            </a:fld>
            <a:endParaRPr lang="en-US" altLang="en-US"/>
          </a:p>
        </p:txBody>
      </p:sp>
      <p:sp>
        <p:nvSpPr>
          <p:cNvPr id="5" name="Title 1">
            <a:extLst>
              <a:ext uri="{FF2B5EF4-FFF2-40B4-BE49-F238E27FC236}">
                <a16:creationId xmlns:a16="http://schemas.microsoft.com/office/drawing/2014/main" id="{E505F58D-DCAE-F2DA-8527-C22769271E02}"/>
              </a:ext>
            </a:extLst>
          </p:cNvPr>
          <p:cNvSpPr>
            <a:spLocks noGrp="1"/>
          </p:cNvSpPr>
          <p:nvPr>
            <p:ph type="title"/>
          </p:nvPr>
        </p:nvSpPr>
        <p:spPr>
          <a:xfrm>
            <a:off x="1277650" y="365125"/>
            <a:ext cx="10074797" cy="1009262"/>
          </a:xfrm>
        </p:spPr>
        <p:txBody>
          <a:bodyPr/>
          <a:lstStyle/>
          <a:p>
            <a:r>
              <a:rPr lang="en-US">
                <a:latin typeface="Palatino"/>
              </a:rPr>
              <a:t>A Bright IDEAA for </a:t>
            </a:r>
            <a:r>
              <a:rPr lang="en-US" dirty="0">
                <a:latin typeface="Palatino"/>
              </a:rPr>
              <a:t>Your College</a:t>
            </a:r>
            <a:endParaRPr lang="en-US" dirty="0"/>
          </a:p>
        </p:txBody>
      </p:sp>
      <p:sp>
        <p:nvSpPr>
          <p:cNvPr id="6" name="TextBox 5">
            <a:extLst>
              <a:ext uri="{FF2B5EF4-FFF2-40B4-BE49-F238E27FC236}">
                <a16:creationId xmlns:a16="http://schemas.microsoft.com/office/drawing/2014/main" id="{A72172CD-7C2E-79DB-2592-23ADBC8C8BB0}"/>
              </a:ext>
            </a:extLst>
          </p:cNvPr>
          <p:cNvSpPr txBox="1"/>
          <p:nvPr/>
        </p:nvSpPr>
        <p:spPr>
          <a:xfrm>
            <a:off x="8735683" y="2122098"/>
            <a:ext cx="2743200"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000000"/>
                </a:solidFill>
                <a:latin typeface="Arial"/>
                <a:cs typeface="Arial"/>
              </a:rPr>
              <a:t>Challenge: Move away from using language that </a:t>
            </a:r>
            <a:r>
              <a:rPr lang="en-US" sz="2000">
                <a:solidFill>
                  <a:srgbClr val="000000"/>
                </a:solidFill>
                <a:latin typeface="Arial"/>
                <a:cs typeface="Arial"/>
              </a:rPr>
              <a:t>identifies IDEAA as a "lens." Instead, we view this as a foundational framework that informs all college policies, processes, and practices.</a:t>
            </a:r>
            <a:endParaRPr lang="en-US">
              <a:solidFill>
                <a:srgbClr val="703A7D"/>
              </a:solidFill>
              <a:cs typeface="Arial" panose="020B0604020202020204" pitchFamily="34" charset="0"/>
            </a:endParaRPr>
          </a:p>
        </p:txBody>
      </p:sp>
    </p:spTree>
    <p:extLst>
      <p:ext uri="{BB962C8B-B14F-4D97-AF65-F5344CB8AC3E}">
        <p14:creationId xmlns:p14="http://schemas.microsoft.com/office/powerpoint/2010/main" val="2251309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8CCF2-8C10-8E08-D6F4-86769C3517FF}"/>
              </a:ext>
            </a:extLst>
          </p:cNvPr>
          <p:cNvSpPr>
            <a:spLocks noGrp="1"/>
          </p:cNvSpPr>
          <p:nvPr>
            <p:ph type="title"/>
          </p:nvPr>
        </p:nvSpPr>
        <p:spPr/>
        <p:txBody>
          <a:bodyPr/>
          <a:lstStyle/>
          <a:p>
            <a:r>
              <a:rPr lang="en-US" dirty="0"/>
              <a:t>New Guide for DEI in Curriculum</a:t>
            </a:r>
          </a:p>
        </p:txBody>
      </p:sp>
      <p:sp>
        <p:nvSpPr>
          <p:cNvPr id="3" name="Content Placeholder 2">
            <a:extLst>
              <a:ext uri="{FF2B5EF4-FFF2-40B4-BE49-F238E27FC236}">
                <a16:creationId xmlns:a16="http://schemas.microsoft.com/office/drawing/2014/main" id="{94C9B189-21AB-C9E0-019A-E515E23FC8A0}"/>
              </a:ext>
            </a:extLst>
          </p:cNvPr>
          <p:cNvSpPr>
            <a:spLocks noGrp="1"/>
          </p:cNvSpPr>
          <p:nvPr>
            <p:ph sz="half" idx="1"/>
          </p:nvPr>
        </p:nvSpPr>
        <p:spPr>
          <a:xfrm>
            <a:off x="1277650" y="1798320"/>
            <a:ext cx="4724400" cy="4419600"/>
          </a:xfrm>
        </p:spPr>
        <p:txBody>
          <a:bodyPr/>
          <a:lstStyle/>
          <a:p>
            <a:r>
              <a:rPr lang="en-US" dirty="0">
                <a:ea typeface="+mj-lt"/>
                <a:cs typeface="+mj-lt"/>
              </a:rPr>
              <a:t>Transform traditional practices by applying equity principles</a:t>
            </a:r>
            <a:endParaRPr lang="en-US" dirty="0"/>
          </a:p>
          <a:p>
            <a:r>
              <a:rPr lang="en-US" dirty="0">
                <a:ea typeface="+mj-lt"/>
                <a:cs typeface="+mj-lt"/>
              </a:rPr>
              <a:t>Explore culturally responsive classroom practices</a:t>
            </a:r>
            <a:endParaRPr lang="en-US" dirty="0"/>
          </a:p>
          <a:p>
            <a:r>
              <a:rPr lang="en-US" dirty="0">
                <a:ea typeface="+mj-lt"/>
                <a:cs typeface="+mj-lt"/>
              </a:rPr>
              <a:t>Identify practices for curriculum committees and local senates</a:t>
            </a:r>
            <a:endParaRPr lang="en-US" dirty="0"/>
          </a:p>
          <a:p>
            <a:endParaRPr lang="en-US" dirty="0"/>
          </a:p>
        </p:txBody>
      </p:sp>
      <p:sp>
        <p:nvSpPr>
          <p:cNvPr id="4" name="Slide Number Placeholder 3">
            <a:extLst>
              <a:ext uri="{FF2B5EF4-FFF2-40B4-BE49-F238E27FC236}">
                <a16:creationId xmlns:a16="http://schemas.microsoft.com/office/drawing/2014/main" id="{A0A9FB71-BE3C-EC2C-D232-14319E751E4F}"/>
              </a:ext>
            </a:extLst>
          </p:cNvPr>
          <p:cNvSpPr>
            <a:spLocks noGrp="1"/>
          </p:cNvSpPr>
          <p:nvPr>
            <p:ph type="sldNum" sz="quarter" idx="10"/>
          </p:nvPr>
        </p:nvSpPr>
        <p:spPr/>
        <p:txBody>
          <a:bodyPr/>
          <a:lstStyle/>
          <a:p>
            <a:pPr>
              <a:defRPr/>
            </a:pPr>
            <a:fld id="{576C9E23-81DC-524C-9AAF-31FE3F6CAB57}" type="slidenum">
              <a:rPr lang="en-US" altLang="en-US"/>
              <a:pPr>
                <a:defRPr/>
              </a:pPr>
              <a:t>6</a:t>
            </a:fld>
            <a:endParaRPr lang="en-US" altLang="en-US"/>
          </a:p>
        </p:txBody>
      </p:sp>
      <p:pic>
        <p:nvPicPr>
          <p:cNvPr id="5" name="Picture 5" descr="Graphical user interface, text, application&#10;&#10;Description automatically generated">
            <a:extLst>
              <a:ext uri="{FF2B5EF4-FFF2-40B4-BE49-F238E27FC236}">
                <a16:creationId xmlns:a16="http://schemas.microsoft.com/office/drawing/2014/main" id="{CD245DB7-5995-0F8A-2DF3-CBC12C0F3B2A}"/>
              </a:ext>
            </a:extLst>
          </p:cNvPr>
          <p:cNvPicPr>
            <a:picLocks noChangeAspect="1"/>
          </p:cNvPicPr>
          <p:nvPr/>
        </p:nvPicPr>
        <p:blipFill>
          <a:blip r:embed="rId2"/>
          <a:stretch>
            <a:fillRect/>
          </a:stretch>
        </p:blipFill>
        <p:spPr>
          <a:xfrm>
            <a:off x="5989607" y="1791478"/>
            <a:ext cx="5503652" cy="4281458"/>
          </a:xfrm>
          <a:prstGeom prst="rect">
            <a:avLst/>
          </a:prstGeom>
        </p:spPr>
      </p:pic>
    </p:spTree>
    <p:extLst>
      <p:ext uri="{BB962C8B-B14F-4D97-AF65-F5344CB8AC3E}">
        <p14:creationId xmlns:p14="http://schemas.microsoft.com/office/powerpoint/2010/main" val="416460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62088-B8A6-A41F-03A9-321F740956A6}"/>
              </a:ext>
            </a:extLst>
          </p:cNvPr>
          <p:cNvSpPr>
            <a:spLocks noGrp="1"/>
          </p:cNvSpPr>
          <p:nvPr>
            <p:ph type="title"/>
          </p:nvPr>
        </p:nvSpPr>
        <p:spPr/>
        <p:txBody>
          <a:bodyPr/>
          <a:lstStyle/>
          <a:p>
            <a:r>
              <a:rPr lang="en-US" dirty="0"/>
              <a:t>Curriculum Committee - Structure</a:t>
            </a:r>
          </a:p>
        </p:txBody>
      </p:sp>
      <p:sp>
        <p:nvSpPr>
          <p:cNvPr id="3" name="Content Placeholder 2">
            <a:extLst>
              <a:ext uri="{FF2B5EF4-FFF2-40B4-BE49-F238E27FC236}">
                <a16:creationId xmlns:a16="http://schemas.microsoft.com/office/drawing/2014/main" id="{3A6B0FF4-7F41-7081-60B9-1C16BDD11D09}"/>
              </a:ext>
            </a:extLst>
          </p:cNvPr>
          <p:cNvSpPr>
            <a:spLocks noGrp="1"/>
          </p:cNvSpPr>
          <p:nvPr>
            <p:ph sz="half" idx="2"/>
          </p:nvPr>
        </p:nvSpPr>
        <p:spPr/>
        <p:txBody>
          <a:bodyPr/>
          <a:lstStyle/>
          <a:p>
            <a:r>
              <a:rPr lang="en-US" dirty="0"/>
              <a:t>Structure of Committee</a:t>
            </a:r>
          </a:p>
          <a:p>
            <a:r>
              <a:rPr lang="en-US" dirty="0"/>
              <a:t>Who is on your committee?</a:t>
            </a:r>
          </a:p>
          <a:p>
            <a:pPr lvl="1"/>
            <a:r>
              <a:rPr lang="en-US" dirty="0"/>
              <a:t>How is this determined?</a:t>
            </a:r>
          </a:p>
          <a:p>
            <a:pPr lvl="1"/>
            <a:r>
              <a:rPr lang="en-US" dirty="0"/>
              <a:t>What are your local board policies and administrative regulations/procedures and what do they say?</a:t>
            </a:r>
          </a:p>
          <a:p>
            <a:r>
              <a:rPr lang="en-US" dirty="0"/>
              <a:t>Do you feel that there is adequate constituent group representation?</a:t>
            </a:r>
          </a:p>
          <a:p>
            <a:pPr lvl="1"/>
            <a:r>
              <a:rPr lang="en-US" dirty="0"/>
              <a:t>If not, how do you begin to change this structure?</a:t>
            </a:r>
          </a:p>
        </p:txBody>
      </p:sp>
      <p:pic>
        <p:nvPicPr>
          <p:cNvPr id="7" name="Picture 7" descr="Quizzical burrowing owl looking forward">
            <a:extLst>
              <a:ext uri="{FF2B5EF4-FFF2-40B4-BE49-F238E27FC236}">
                <a16:creationId xmlns:a16="http://schemas.microsoft.com/office/drawing/2014/main" id="{45E7A072-51F6-3580-C2C5-6773E48C7856}"/>
              </a:ext>
            </a:extLst>
          </p:cNvPr>
          <p:cNvPicPr>
            <a:picLocks noGrp="1" noChangeAspect="1"/>
          </p:cNvPicPr>
          <p:nvPr>
            <p:ph sz="quarter" idx="4"/>
          </p:nvPr>
        </p:nvPicPr>
        <p:blipFill>
          <a:blip r:embed="rId2"/>
          <a:stretch>
            <a:fillRect/>
          </a:stretch>
        </p:blipFill>
        <p:spPr>
          <a:xfrm>
            <a:off x="6143685" y="1986974"/>
            <a:ext cx="5208617" cy="3611786"/>
          </a:xfrm>
        </p:spPr>
      </p:pic>
      <p:sp>
        <p:nvSpPr>
          <p:cNvPr id="5" name="Slide Number Placeholder 4">
            <a:extLst>
              <a:ext uri="{FF2B5EF4-FFF2-40B4-BE49-F238E27FC236}">
                <a16:creationId xmlns:a16="http://schemas.microsoft.com/office/drawing/2014/main" id="{5A49BE81-A3A9-8B6E-5D0E-88B7243FFA25}"/>
              </a:ext>
            </a:extLst>
          </p:cNvPr>
          <p:cNvSpPr>
            <a:spLocks noGrp="1"/>
          </p:cNvSpPr>
          <p:nvPr>
            <p:ph type="sldNum" sz="quarter" idx="10"/>
          </p:nvPr>
        </p:nvSpPr>
        <p:spPr/>
        <p:txBody>
          <a:bodyPr/>
          <a:lstStyle/>
          <a:p>
            <a:pPr>
              <a:defRPr/>
            </a:pPr>
            <a:fld id="{541C1AB4-F0EA-3940-A3A7-33051516FBC7}" type="slidenum">
              <a:rPr lang="en-US" altLang="en-US" smtClean="0"/>
              <a:pPr>
                <a:defRPr/>
              </a:pPr>
              <a:t>7</a:t>
            </a:fld>
            <a:endParaRPr lang="en-US" altLang="en-US"/>
          </a:p>
        </p:txBody>
      </p:sp>
    </p:spTree>
    <p:extLst>
      <p:ext uri="{BB962C8B-B14F-4D97-AF65-F5344CB8AC3E}">
        <p14:creationId xmlns:p14="http://schemas.microsoft.com/office/powerpoint/2010/main" val="1790713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0BE77-0AFB-7CA3-B8F5-0F9F9FADDC79}"/>
              </a:ext>
            </a:extLst>
          </p:cNvPr>
          <p:cNvSpPr>
            <a:spLocks noGrp="1"/>
          </p:cNvSpPr>
          <p:nvPr>
            <p:ph type="title"/>
          </p:nvPr>
        </p:nvSpPr>
        <p:spPr/>
        <p:txBody>
          <a:bodyPr/>
          <a:lstStyle/>
          <a:p>
            <a:r>
              <a:rPr lang="en-US" dirty="0"/>
              <a:t>Curriculum Committee - Handbooks</a:t>
            </a:r>
          </a:p>
        </p:txBody>
      </p:sp>
      <p:sp>
        <p:nvSpPr>
          <p:cNvPr id="3" name="Content Placeholder 2">
            <a:extLst>
              <a:ext uri="{FF2B5EF4-FFF2-40B4-BE49-F238E27FC236}">
                <a16:creationId xmlns:a16="http://schemas.microsoft.com/office/drawing/2014/main" id="{70E57B3E-64F2-6768-187D-803CBC184087}"/>
              </a:ext>
            </a:extLst>
          </p:cNvPr>
          <p:cNvSpPr>
            <a:spLocks noGrp="1"/>
          </p:cNvSpPr>
          <p:nvPr>
            <p:ph sz="half" idx="2"/>
          </p:nvPr>
        </p:nvSpPr>
        <p:spPr>
          <a:xfrm>
            <a:off x="1277650" y="1798320"/>
            <a:ext cx="10055253" cy="4391343"/>
          </a:xfrm>
        </p:spPr>
        <p:txBody>
          <a:bodyPr/>
          <a:lstStyle/>
          <a:p>
            <a:r>
              <a:rPr lang="en-US" dirty="0">
                <a:cs typeface="Gill Sans"/>
              </a:rPr>
              <a:t>What does your process for making curriculum changes look like?</a:t>
            </a:r>
            <a:endParaRPr lang="en-US" dirty="0"/>
          </a:p>
          <a:p>
            <a:r>
              <a:rPr lang="en-US" dirty="0">
                <a:cs typeface="Gill Sans"/>
              </a:rPr>
              <a:t>Is the process for making changes or reviewing courses straightforward? Complex process? Tons of steps?</a:t>
            </a:r>
          </a:p>
          <a:p>
            <a:r>
              <a:rPr lang="en-US" dirty="0">
                <a:cs typeface="Gill Sans"/>
              </a:rPr>
              <a:t>Identifying IDEAA Gaps, Microaggressions, Hierarchical Structures</a:t>
            </a:r>
            <a:endParaRPr lang="en-US" dirty="0"/>
          </a:p>
          <a:p>
            <a:pPr lvl="1"/>
            <a:r>
              <a:rPr lang="en-US" dirty="0">
                <a:cs typeface="Gill Sans"/>
              </a:rPr>
              <a:t>How do you identify gaps, microaggressions, and hierarchical structures?</a:t>
            </a:r>
          </a:p>
          <a:p>
            <a:pPr lvl="1"/>
            <a:r>
              <a:rPr lang="en-US" dirty="0">
                <a:cs typeface="Gill Sans"/>
              </a:rPr>
              <a:t>How do you close these gaps, </a:t>
            </a:r>
            <a:r>
              <a:rPr lang="en-US" dirty="0">
                <a:ea typeface="+mj-lt"/>
                <a:cs typeface="+mj-lt"/>
              </a:rPr>
              <a:t>microaggressions, and hierarchical structures</a:t>
            </a:r>
            <a:r>
              <a:rPr lang="en-US" dirty="0">
                <a:cs typeface="Gill Sans"/>
              </a:rPr>
              <a:t>?</a:t>
            </a:r>
          </a:p>
          <a:p>
            <a:pPr lvl="1"/>
            <a:r>
              <a:rPr lang="en-US" dirty="0">
                <a:cs typeface="Gill Sans"/>
              </a:rPr>
              <a:t>How do you mitigate future gaps, </a:t>
            </a:r>
            <a:r>
              <a:rPr lang="en-US" dirty="0">
                <a:ea typeface="+mj-lt"/>
                <a:cs typeface="+mj-lt"/>
              </a:rPr>
              <a:t>microaggressions, and hierarchical structures</a:t>
            </a:r>
            <a:r>
              <a:rPr lang="en-US" dirty="0">
                <a:cs typeface="Gill Sans"/>
              </a:rPr>
              <a:t>?</a:t>
            </a:r>
          </a:p>
        </p:txBody>
      </p:sp>
      <p:sp>
        <p:nvSpPr>
          <p:cNvPr id="5" name="Slide Number Placeholder 4">
            <a:extLst>
              <a:ext uri="{FF2B5EF4-FFF2-40B4-BE49-F238E27FC236}">
                <a16:creationId xmlns:a16="http://schemas.microsoft.com/office/drawing/2014/main" id="{9C36CFB5-FB8F-BEC3-17BD-473510EE6BEF}"/>
              </a:ext>
            </a:extLst>
          </p:cNvPr>
          <p:cNvSpPr>
            <a:spLocks noGrp="1"/>
          </p:cNvSpPr>
          <p:nvPr>
            <p:ph type="sldNum" sz="quarter" idx="10"/>
          </p:nvPr>
        </p:nvSpPr>
        <p:spPr/>
        <p:txBody>
          <a:bodyPr/>
          <a:lstStyle/>
          <a:p>
            <a:pPr>
              <a:defRPr/>
            </a:pPr>
            <a:fld id="{541C1AB4-F0EA-3940-A3A7-33051516FBC7}" type="slidenum">
              <a:rPr lang="en-US" altLang="en-US" smtClean="0"/>
              <a:pPr>
                <a:defRPr/>
              </a:pPr>
              <a:t>8</a:t>
            </a:fld>
            <a:endParaRPr lang="en-US" altLang="en-US"/>
          </a:p>
        </p:txBody>
      </p:sp>
    </p:spTree>
    <p:extLst>
      <p:ext uri="{BB962C8B-B14F-4D97-AF65-F5344CB8AC3E}">
        <p14:creationId xmlns:p14="http://schemas.microsoft.com/office/powerpoint/2010/main" val="1676018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F7A2F-2182-71D9-B321-B71D06050C61}"/>
              </a:ext>
            </a:extLst>
          </p:cNvPr>
          <p:cNvSpPr>
            <a:spLocks noGrp="1"/>
          </p:cNvSpPr>
          <p:nvPr>
            <p:ph type="title"/>
          </p:nvPr>
        </p:nvSpPr>
        <p:spPr/>
        <p:txBody>
          <a:bodyPr/>
          <a:lstStyle/>
          <a:p>
            <a:r>
              <a:rPr lang="en-US" dirty="0"/>
              <a:t>Looking at Your Local Curriculum Handbook Activity #1</a:t>
            </a:r>
          </a:p>
        </p:txBody>
      </p:sp>
      <p:sp>
        <p:nvSpPr>
          <p:cNvPr id="3" name="Content Placeholder 2">
            <a:extLst>
              <a:ext uri="{FF2B5EF4-FFF2-40B4-BE49-F238E27FC236}">
                <a16:creationId xmlns:a16="http://schemas.microsoft.com/office/drawing/2014/main" id="{254DB69E-79A6-0E5E-78B1-1D6A81354067}"/>
              </a:ext>
            </a:extLst>
          </p:cNvPr>
          <p:cNvSpPr>
            <a:spLocks noGrp="1"/>
          </p:cNvSpPr>
          <p:nvPr>
            <p:ph sz="half" idx="1"/>
          </p:nvPr>
        </p:nvSpPr>
        <p:spPr/>
        <p:txBody>
          <a:bodyPr/>
          <a:lstStyle/>
          <a:p>
            <a:r>
              <a:rPr lang="en-US" dirty="0">
                <a:cs typeface="Gill Sans"/>
              </a:rPr>
              <a:t>Go to your local college's curriculum committee webpage and download the curriculum handbook.</a:t>
            </a:r>
            <a:endParaRPr lang="en-US" dirty="0"/>
          </a:p>
          <a:p>
            <a:r>
              <a:rPr lang="en-US" dirty="0">
                <a:cs typeface="Gill Sans"/>
              </a:rPr>
              <a:t>Select a portion of the handbook that explains a process.</a:t>
            </a:r>
          </a:p>
          <a:p>
            <a:r>
              <a:rPr lang="en-US" dirty="0">
                <a:cs typeface="Gill Sans"/>
              </a:rPr>
              <a:t>Consider the following questions:</a:t>
            </a:r>
            <a:endParaRPr lang="en-US" dirty="0"/>
          </a:p>
          <a:p>
            <a:pPr lvl="1"/>
            <a:r>
              <a:rPr lang="en-US" dirty="0">
                <a:cs typeface="Gill Sans"/>
              </a:rPr>
              <a:t>What is the role of the discipline faculty in this process?</a:t>
            </a:r>
          </a:p>
          <a:p>
            <a:pPr lvl="1"/>
            <a:r>
              <a:rPr lang="en-US" dirty="0">
                <a:cs typeface="Gill Sans"/>
              </a:rPr>
              <a:t>What is the role of students/ASB/ASG in this process?</a:t>
            </a:r>
          </a:p>
          <a:p>
            <a:pPr lvl="1"/>
            <a:r>
              <a:rPr lang="en-US" dirty="0">
                <a:cs typeface="Gill Sans"/>
              </a:rPr>
              <a:t>What is the process to evaluate this process, if any?</a:t>
            </a:r>
          </a:p>
          <a:p>
            <a:pPr lvl="1"/>
            <a:r>
              <a:rPr lang="en-US" dirty="0">
                <a:cs typeface="Gill Sans"/>
              </a:rPr>
              <a:t>Look at the phrasing/wording of this process. Are there instances of microaggressions or bias in the phrasing or process itself?</a:t>
            </a:r>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BE5C0716-864C-8C2A-A483-7D24DCE01A23}"/>
              </a:ext>
            </a:extLst>
          </p:cNvPr>
          <p:cNvSpPr>
            <a:spLocks noGrp="1"/>
          </p:cNvSpPr>
          <p:nvPr>
            <p:ph type="sldNum" sz="quarter" idx="10"/>
          </p:nvPr>
        </p:nvSpPr>
        <p:spPr/>
        <p:txBody>
          <a:bodyPr/>
          <a:lstStyle/>
          <a:p>
            <a:pPr>
              <a:defRPr/>
            </a:pPr>
            <a:fld id="{576C9E23-81DC-524C-9AAF-31FE3F6CAB57}" type="slidenum">
              <a:rPr lang="en-US" altLang="en-US" smtClean="0"/>
              <a:pPr>
                <a:defRPr/>
              </a:pPr>
              <a:t>9</a:t>
            </a:fld>
            <a:endParaRPr lang="en-US" altLang="en-US"/>
          </a:p>
        </p:txBody>
      </p:sp>
    </p:spTree>
    <p:extLst>
      <p:ext uri="{BB962C8B-B14F-4D97-AF65-F5344CB8AC3E}">
        <p14:creationId xmlns:p14="http://schemas.microsoft.com/office/powerpoint/2010/main" val="1385599115"/>
      </p:ext>
    </p:extLst>
  </p:cSld>
  <p:clrMapOvr>
    <a:masterClrMapping/>
  </p:clrMapOvr>
</p:sld>
</file>

<file path=ppt/theme/theme1.xml><?xml version="1.0" encoding="utf-8"?>
<a:theme xmlns:a="http://schemas.openxmlformats.org/drawingml/2006/main" name="ASCCC Curriculum Inst. 2020 Theme">
  <a:themeElements>
    <a:clrScheme name="ASCCC CI 2022 3 1">
      <a:dk1>
        <a:srgbClr val="703A7D"/>
      </a:dk1>
      <a:lt1>
        <a:srgbClr val="FFFFFF"/>
      </a:lt1>
      <a:dk2>
        <a:srgbClr val="265E76"/>
      </a:dk2>
      <a:lt2>
        <a:srgbClr val="F8E8B9"/>
      </a:lt2>
      <a:accent1>
        <a:srgbClr val="FF3E3E"/>
      </a:accent1>
      <a:accent2>
        <a:srgbClr val="FFCE00"/>
      </a:accent2>
      <a:accent3>
        <a:srgbClr val="71B1D6"/>
      </a:accent3>
      <a:accent4>
        <a:srgbClr val="FFA141"/>
      </a:accent4>
      <a:accent5>
        <a:srgbClr val="A646CC"/>
      </a:accent5>
      <a:accent6>
        <a:srgbClr val="5988A2"/>
      </a:accent6>
      <a:hlink>
        <a:srgbClr val="265E76"/>
      </a:hlink>
      <a:folHlink>
        <a:srgbClr val="265E7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CI 2022 ppt template 2" id="{FADB6CC0-954B-0C42-A64B-2D9F415C79AC}" vid="{2E28C489-84EC-CC43-9EB2-D4BF877AA334}"/>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SCCC Curriculum Inst. 2020 Theme">
  <a:themeElements>
    <a:clrScheme name="ASCCC CI 2022 3">
      <a:dk1>
        <a:srgbClr val="562263"/>
      </a:dk1>
      <a:lt1>
        <a:srgbClr val="FFFFFF"/>
      </a:lt1>
      <a:dk2>
        <a:srgbClr val="265E76"/>
      </a:dk2>
      <a:lt2>
        <a:srgbClr val="F8E8B9"/>
      </a:lt2>
      <a:accent1>
        <a:srgbClr val="FF3E3E"/>
      </a:accent1>
      <a:accent2>
        <a:srgbClr val="FFCE00"/>
      </a:accent2>
      <a:accent3>
        <a:srgbClr val="71B1D6"/>
      </a:accent3>
      <a:accent4>
        <a:srgbClr val="FFA141"/>
      </a:accent4>
      <a:accent5>
        <a:srgbClr val="A646CC"/>
      </a:accent5>
      <a:accent6>
        <a:srgbClr val="5988A2"/>
      </a:accent6>
      <a:hlink>
        <a:srgbClr val="265E76"/>
      </a:hlink>
      <a:folHlink>
        <a:srgbClr val="265E7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CI 2022 ppt template 1" id="{F9EBBF2E-854E-594E-ABFF-E35048AA25B8}" vid="{E1F37EC1-C978-2444-9233-3E083E74B50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ASCCC CI 2022 ppt template 2</Template>
  <TotalTime>42</TotalTime>
  <Words>1684</Words>
  <Application>Microsoft Office PowerPoint</Application>
  <PresentationFormat>Widescreen</PresentationFormat>
  <Paragraphs>158</Paragraphs>
  <Slides>19</Slides>
  <Notes>7</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19</vt:i4>
      </vt:variant>
    </vt:vector>
  </HeadingPairs>
  <TitlesOfParts>
    <vt:vector size="25" baseType="lpstr">
      <vt:lpstr>Arial</vt:lpstr>
      <vt:lpstr>Calibri</vt:lpstr>
      <vt:lpstr>Palatino</vt:lpstr>
      <vt:lpstr>ASCCC Curriculum Inst. 2020 Theme</vt:lpstr>
      <vt:lpstr>Simple Light</vt:lpstr>
      <vt:lpstr>ASCCC Curriculum Inst. 2020 Theme</vt:lpstr>
      <vt:lpstr>Walking the IDEAA Talk: Reimaging Your Curriculum Processes and Classroom Practices   Juan Arzola, ASCCC At Large Representative Amber Gillis, ASCCC South Representative Jennifer Vega La Serna, Ph.D., CCCCIO Past-president, 5C Member</vt:lpstr>
      <vt:lpstr>Program Description</vt:lpstr>
      <vt:lpstr>Session Outcomes</vt:lpstr>
      <vt:lpstr>Ice Breaker Activity</vt:lpstr>
      <vt:lpstr>A Bright IDEAA for Your College</vt:lpstr>
      <vt:lpstr>New Guide for DEI in Curriculum</vt:lpstr>
      <vt:lpstr>Curriculum Committee - Structure</vt:lpstr>
      <vt:lpstr>Curriculum Committee - Handbooks</vt:lpstr>
      <vt:lpstr>Looking at Your Local Curriculum Handbook Activity #1</vt:lpstr>
      <vt:lpstr>PowerPoint Presentation</vt:lpstr>
      <vt:lpstr>Curriculum and Relationships</vt:lpstr>
      <vt:lpstr>Anti-Racism Journey</vt:lpstr>
      <vt:lpstr>PowerPoint Presentation</vt:lpstr>
      <vt:lpstr>Classroom Practices – Assignments &amp; Activities</vt:lpstr>
      <vt:lpstr>PowerPoint Presentation</vt:lpstr>
      <vt:lpstr>PowerPoint Presentation</vt:lpstr>
      <vt:lpstr>PowerPoint Presentation</vt:lpstr>
      <vt:lpstr>Classroom Practices - Environment</vt:lpstr>
      <vt:lpstr>What can ASCCC do for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Amber Gillis</dc:creator>
  <cp:lastModifiedBy>Amber Gillis</cp:lastModifiedBy>
  <cp:revision>484</cp:revision>
  <cp:lastPrinted>2020-11-24T19:39:26Z</cp:lastPrinted>
  <dcterms:created xsi:type="dcterms:W3CDTF">2022-06-23T23:08:09Z</dcterms:created>
  <dcterms:modified xsi:type="dcterms:W3CDTF">2022-07-05T17:59:52Z</dcterms:modified>
</cp:coreProperties>
</file>