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60" r:id="rId2"/>
  </p:sldMasterIdLst>
  <p:notesMasterIdLst>
    <p:notesMasterId r:id="rId24"/>
  </p:notesMasterIdLst>
  <p:sldIdLst>
    <p:sldId id="256" r:id="rId3"/>
    <p:sldId id="280" r:id="rId4"/>
    <p:sldId id="274" r:id="rId5"/>
    <p:sldId id="259" r:id="rId6"/>
    <p:sldId id="281" r:id="rId7"/>
    <p:sldId id="261" r:id="rId8"/>
    <p:sldId id="277" r:id="rId9"/>
    <p:sldId id="260" r:id="rId10"/>
    <p:sldId id="258" r:id="rId11"/>
    <p:sldId id="276" r:id="rId12"/>
    <p:sldId id="278" r:id="rId13"/>
    <p:sldId id="262" r:id="rId14"/>
    <p:sldId id="263" r:id="rId15"/>
    <p:sldId id="264" r:id="rId16"/>
    <p:sldId id="265" r:id="rId17"/>
    <p:sldId id="266" r:id="rId18"/>
    <p:sldId id="267" r:id="rId19"/>
    <p:sldId id="268" r:id="rId20"/>
    <p:sldId id="279" r:id="rId21"/>
    <p:sldId id="271" r:id="rId22"/>
    <p:sldId id="272"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EA9934-D73C-37C3-251E-F67A1E261E97}" name="Guest User" initials="GU" userId="S::urn:spo:anon#1da5f4c06ff3670c7d3e766417ff02cda9f5eb83f33ed9449da3cddbd7dba836::" providerId="AD"/>
  <p188:author id="{4DDA7681-7003-6E85-CC34-359766C4B630}" name="Nili Kirschner" initials="NK" userId="S::k0319694@yccd.edu::9a136f2d-d6b7-4e62-a9a8-9fcae82695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B46AF-BEFF-460F-8CDA-DCB564817879}" v="1" dt="2022-07-01T20:49:21.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5" autoAdjust="0"/>
    <p:restoredTop sz="94660"/>
  </p:normalViewPr>
  <p:slideViewPr>
    <p:cSldViewPr snapToGrid="0">
      <p:cViewPr varScale="1">
        <p:scale>
          <a:sx n="75" d="100"/>
          <a:sy n="75" d="100"/>
        </p:scale>
        <p:origin x="53"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i Kirschner" userId="9a136f2d-d6b7-4e62-a9a8-9fcae8269511" providerId="ADAL" clId="{7A7B46AF-BEFF-460F-8CDA-DCB564817879}"/>
    <pc:docChg chg="modSld">
      <pc:chgData name="Nili Kirschner" userId="9a136f2d-d6b7-4e62-a9a8-9fcae8269511" providerId="ADAL" clId="{7A7B46AF-BEFF-460F-8CDA-DCB564817879}" dt="2022-07-01T20:55:20.895" v="47" actId="166"/>
      <pc:docMkLst>
        <pc:docMk/>
      </pc:docMkLst>
      <pc:sldChg chg="modSp mod delCm modNotesTx">
        <pc:chgData name="Nili Kirschner" userId="9a136f2d-d6b7-4e62-a9a8-9fcae8269511" providerId="ADAL" clId="{7A7B46AF-BEFF-460F-8CDA-DCB564817879}" dt="2022-07-01T20:48:56.990" v="3" actId="20577"/>
        <pc:sldMkLst>
          <pc:docMk/>
          <pc:sldMk cId="3132000184" sldId="256"/>
        </pc:sldMkLst>
        <pc:spChg chg="mod">
          <ac:chgData name="Nili Kirschner" userId="9a136f2d-d6b7-4e62-a9a8-9fcae8269511" providerId="ADAL" clId="{7A7B46AF-BEFF-460F-8CDA-DCB564817879}" dt="2022-07-01T20:48:42.800" v="2" actId="27107"/>
          <ac:spMkLst>
            <pc:docMk/>
            <pc:sldMk cId="3132000184" sldId="256"/>
            <ac:spMk id="2" creationId="{B798E4C5-694B-4158-B3C9-4F64C04033E6}"/>
          </ac:spMkLst>
        </pc:spChg>
      </pc:sldChg>
      <pc:sldChg chg="modNotesTx">
        <pc:chgData name="Nili Kirschner" userId="9a136f2d-d6b7-4e62-a9a8-9fcae8269511" providerId="ADAL" clId="{7A7B46AF-BEFF-460F-8CDA-DCB564817879}" dt="2022-07-01T20:49:39.817" v="8" actId="20577"/>
        <pc:sldMkLst>
          <pc:docMk/>
          <pc:sldMk cId="1852316148" sldId="258"/>
        </pc:sldMkLst>
      </pc:sldChg>
      <pc:sldChg chg="modNotesTx">
        <pc:chgData name="Nili Kirschner" userId="9a136f2d-d6b7-4e62-a9a8-9fcae8269511" providerId="ADAL" clId="{7A7B46AF-BEFF-460F-8CDA-DCB564817879}" dt="2022-07-01T20:49:08.039" v="5" actId="20577"/>
        <pc:sldMkLst>
          <pc:docMk/>
          <pc:sldMk cId="1717191290" sldId="259"/>
        </pc:sldMkLst>
      </pc:sldChg>
      <pc:sldChg chg="modNotesTx">
        <pc:chgData name="Nili Kirschner" userId="9a136f2d-d6b7-4e62-a9a8-9fcae8269511" providerId="ADAL" clId="{7A7B46AF-BEFF-460F-8CDA-DCB564817879}" dt="2022-07-01T20:49:36.311" v="7" actId="20577"/>
        <pc:sldMkLst>
          <pc:docMk/>
          <pc:sldMk cId="1890123594" sldId="260"/>
        </pc:sldMkLst>
      </pc:sldChg>
      <pc:sldChg chg="modNotesTx">
        <pc:chgData name="Nili Kirschner" userId="9a136f2d-d6b7-4e62-a9a8-9fcae8269511" providerId="ADAL" clId="{7A7B46AF-BEFF-460F-8CDA-DCB564817879}" dt="2022-07-01T20:49:13.154" v="6" actId="20577"/>
        <pc:sldMkLst>
          <pc:docMk/>
          <pc:sldMk cId="1131243674" sldId="261"/>
        </pc:sldMkLst>
      </pc:sldChg>
      <pc:sldChg chg="modNotesTx">
        <pc:chgData name="Nili Kirschner" userId="9a136f2d-d6b7-4e62-a9a8-9fcae8269511" providerId="ADAL" clId="{7A7B46AF-BEFF-460F-8CDA-DCB564817879}" dt="2022-07-01T20:54:31.147" v="37" actId="20577"/>
        <pc:sldMkLst>
          <pc:docMk/>
          <pc:sldMk cId="1597572600" sldId="262"/>
        </pc:sldMkLst>
      </pc:sldChg>
      <pc:sldChg chg="modNotesTx">
        <pc:chgData name="Nili Kirschner" userId="9a136f2d-d6b7-4e62-a9a8-9fcae8269511" providerId="ADAL" clId="{7A7B46AF-BEFF-460F-8CDA-DCB564817879}" dt="2022-07-01T20:54:34.654" v="38" actId="20577"/>
        <pc:sldMkLst>
          <pc:docMk/>
          <pc:sldMk cId="517492798" sldId="263"/>
        </pc:sldMkLst>
      </pc:sldChg>
      <pc:sldChg chg="modNotesTx">
        <pc:chgData name="Nili Kirschner" userId="9a136f2d-d6b7-4e62-a9a8-9fcae8269511" providerId="ADAL" clId="{7A7B46AF-BEFF-460F-8CDA-DCB564817879}" dt="2022-07-01T20:54:37.282" v="39" actId="20577"/>
        <pc:sldMkLst>
          <pc:docMk/>
          <pc:sldMk cId="3876501760" sldId="264"/>
        </pc:sldMkLst>
      </pc:sldChg>
      <pc:sldChg chg="modNotesTx">
        <pc:chgData name="Nili Kirschner" userId="9a136f2d-d6b7-4e62-a9a8-9fcae8269511" providerId="ADAL" clId="{7A7B46AF-BEFF-460F-8CDA-DCB564817879}" dt="2022-07-01T20:54:39.118" v="40" actId="20577"/>
        <pc:sldMkLst>
          <pc:docMk/>
          <pc:sldMk cId="3916192324" sldId="265"/>
        </pc:sldMkLst>
      </pc:sldChg>
      <pc:sldChg chg="modNotesTx">
        <pc:chgData name="Nili Kirschner" userId="9a136f2d-d6b7-4e62-a9a8-9fcae8269511" providerId="ADAL" clId="{7A7B46AF-BEFF-460F-8CDA-DCB564817879}" dt="2022-07-01T20:54:41.190" v="41" actId="20577"/>
        <pc:sldMkLst>
          <pc:docMk/>
          <pc:sldMk cId="4221785213" sldId="266"/>
        </pc:sldMkLst>
      </pc:sldChg>
      <pc:sldChg chg="modNotesTx">
        <pc:chgData name="Nili Kirschner" userId="9a136f2d-d6b7-4e62-a9a8-9fcae8269511" providerId="ADAL" clId="{7A7B46AF-BEFF-460F-8CDA-DCB564817879}" dt="2022-07-01T20:54:43.572" v="42" actId="20577"/>
        <pc:sldMkLst>
          <pc:docMk/>
          <pc:sldMk cId="212444133" sldId="267"/>
        </pc:sldMkLst>
      </pc:sldChg>
      <pc:sldChg chg="modNotesTx">
        <pc:chgData name="Nili Kirschner" userId="9a136f2d-d6b7-4e62-a9a8-9fcae8269511" providerId="ADAL" clId="{7A7B46AF-BEFF-460F-8CDA-DCB564817879}" dt="2022-07-01T20:54:45.625" v="43" actId="20577"/>
        <pc:sldMkLst>
          <pc:docMk/>
          <pc:sldMk cId="1523230258" sldId="268"/>
        </pc:sldMkLst>
      </pc:sldChg>
      <pc:sldChg chg="modNotesTx">
        <pc:chgData name="Nili Kirschner" userId="9a136f2d-d6b7-4e62-a9a8-9fcae8269511" providerId="ADAL" clId="{7A7B46AF-BEFF-460F-8CDA-DCB564817879}" dt="2022-07-01T20:54:50.715" v="45" actId="20577"/>
        <pc:sldMkLst>
          <pc:docMk/>
          <pc:sldMk cId="1760709604" sldId="271"/>
        </pc:sldMkLst>
      </pc:sldChg>
      <pc:sldChg chg="modNotesTx">
        <pc:chgData name="Nili Kirschner" userId="9a136f2d-d6b7-4e62-a9a8-9fcae8269511" providerId="ADAL" clId="{7A7B46AF-BEFF-460F-8CDA-DCB564817879}" dt="2022-07-01T20:49:04.778" v="4" actId="20577"/>
        <pc:sldMkLst>
          <pc:docMk/>
          <pc:sldMk cId="1489411315" sldId="274"/>
        </pc:sldMkLst>
      </pc:sldChg>
      <pc:sldChg chg="modNotesTx">
        <pc:chgData name="Nili Kirschner" userId="9a136f2d-d6b7-4e62-a9a8-9fcae8269511" providerId="ADAL" clId="{7A7B46AF-BEFF-460F-8CDA-DCB564817879}" dt="2022-07-01T20:49:42.407" v="9" actId="20577"/>
        <pc:sldMkLst>
          <pc:docMk/>
          <pc:sldMk cId="2089011716" sldId="276"/>
        </pc:sldMkLst>
      </pc:sldChg>
      <pc:sldChg chg="modSp mod">
        <pc:chgData name="Nili Kirschner" userId="9a136f2d-d6b7-4e62-a9a8-9fcae8269511" providerId="ADAL" clId="{7A7B46AF-BEFF-460F-8CDA-DCB564817879}" dt="2022-07-01T20:55:20.895" v="47" actId="166"/>
        <pc:sldMkLst>
          <pc:docMk/>
          <pc:sldMk cId="3954419973" sldId="277"/>
        </pc:sldMkLst>
        <pc:spChg chg="mod">
          <ac:chgData name="Nili Kirschner" userId="9a136f2d-d6b7-4e62-a9a8-9fcae8269511" providerId="ADAL" clId="{7A7B46AF-BEFF-460F-8CDA-DCB564817879}" dt="2022-07-01T20:55:01.073" v="46" actId="2"/>
          <ac:spMkLst>
            <pc:docMk/>
            <pc:sldMk cId="3954419973" sldId="277"/>
            <ac:spMk id="3" creationId="{54620EC3-FD05-F447-DFB6-DF84F14D5540}"/>
          </ac:spMkLst>
        </pc:spChg>
        <pc:spChg chg="ord">
          <ac:chgData name="Nili Kirschner" userId="9a136f2d-d6b7-4e62-a9a8-9fcae8269511" providerId="ADAL" clId="{7A7B46AF-BEFF-460F-8CDA-DCB564817879}" dt="2022-07-01T20:55:20.895" v="47" actId="166"/>
          <ac:spMkLst>
            <pc:docMk/>
            <pc:sldMk cId="3954419973" sldId="277"/>
            <ac:spMk id="4" creationId="{4CD2D7D4-0388-4F7F-9D10-8B896E28DA1B}"/>
          </ac:spMkLst>
        </pc:spChg>
      </pc:sldChg>
      <pc:sldChg chg="modSp mod modNotesTx">
        <pc:chgData name="Nili Kirschner" userId="9a136f2d-d6b7-4e62-a9a8-9fcae8269511" providerId="ADAL" clId="{7A7B46AF-BEFF-460F-8CDA-DCB564817879}" dt="2022-07-01T20:54:03.096" v="36" actId="403"/>
        <pc:sldMkLst>
          <pc:docMk/>
          <pc:sldMk cId="174808834" sldId="278"/>
        </pc:sldMkLst>
        <pc:spChg chg="mod">
          <ac:chgData name="Nili Kirschner" userId="9a136f2d-d6b7-4e62-a9a8-9fcae8269511" providerId="ADAL" clId="{7A7B46AF-BEFF-460F-8CDA-DCB564817879}" dt="2022-07-01T20:54:03.096" v="36" actId="403"/>
          <ac:spMkLst>
            <pc:docMk/>
            <pc:sldMk cId="174808834" sldId="278"/>
            <ac:spMk id="3" creationId="{15F0BC40-2B04-96B5-8E2B-827AEAE9D08C}"/>
          </ac:spMkLst>
        </pc:spChg>
      </pc:sldChg>
      <pc:sldChg chg="modNotesTx">
        <pc:chgData name="Nili Kirschner" userId="9a136f2d-d6b7-4e62-a9a8-9fcae8269511" providerId="ADAL" clId="{7A7B46AF-BEFF-460F-8CDA-DCB564817879}" dt="2022-07-01T20:54:48.245" v="44" actId="20577"/>
        <pc:sldMkLst>
          <pc:docMk/>
          <pc:sldMk cId="4134082199"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9C953-5367-44A8-AC69-D7834D35EB92}" type="datetimeFigureOut">
              <a:rPr lang="en-US" smtClean="0"/>
              <a:t>7/1/2022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D4807-5E6C-44C0-AD19-D5D450CC335C}" type="slidenum">
              <a:rPr lang="en-US" smtClean="0"/>
              <a:t>‹#›</a:t>
            </a:fld>
            <a:endParaRPr lang="en-US" dirty="0"/>
          </a:p>
        </p:txBody>
      </p:sp>
    </p:spTree>
    <p:extLst>
      <p:ext uri="{BB962C8B-B14F-4D97-AF65-F5344CB8AC3E}">
        <p14:creationId xmlns:p14="http://schemas.microsoft.com/office/powerpoint/2010/main" val="258858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1</a:t>
            </a:fld>
            <a:endParaRPr lang="en-US" dirty="0"/>
          </a:p>
        </p:txBody>
      </p:sp>
    </p:spTree>
    <p:extLst>
      <p:ext uri="{BB962C8B-B14F-4D97-AF65-F5344CB8AC3E}">
        <p14:creationId xmlns:p14="http://schemas.microsoft.com/office/powerpoint/2010/main" val="1364764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12</a:t>
            </a:fld>
            <a:endParaRPr lang="en-US" dirty="0"/>
          </a:p>
        </p:txBody>
      </p:sp>
    </p:spTree>
    <p:extLst>
      <p:ext uri="{BB962C8B-B14F-4D97-AF65-F5344CB8AC3E}">
        <p14:creationId xmlns:p14="http://schemas.microsoft.com/office/powerpoint/2010/main" val="358809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13</a:t>
            </a:fld>
            <a:endParaRPr lang="en-US" dirty="0"/>
          </a:p>
        </p:txBody>
      </p:sp>
    </p:spTree>
    <p:extLst>
      <p:ext uri="{BB962C8B-B14F-4D97-AF65-F5344CB8AC3E}">
        <p14:creationId xmlns:p14="http://schemas.microsoft.com/office/powerpoint/2010/main" val="298812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14</a:t>
            </a:fld>
            <a:endParaRPr lang="en-US" dirty="0"/>
          </a:p>
        </p:txBody>
      </p:sp>
    </p:spTree>
    <p:extLst>
      <p:ext uri="{BB962C8B-B14F-4D97-AF65-F5344CB8AC3E}">
        <p14:creationId xmlns:p14="http://schemas.microsoft.com/office/powerpoint/2010/main" val="2320643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15</a:t>
            </a:fld>
            <a:endParaRPr lang="en-US" dirty="0"/>
          </a:p>
        </p:txBody>
      </p:sp>
    </p:spTree>
    <p:extLst>
      <p:ext uri="{BB962C8B-B14F-4D97-AF65-F5344CB8AC3E}">
        <p14:creationId xmlns:p14="http://schemas.microsoft.com/office/powerpoint/2010/main" val="218655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16</a:t>
            </a:fld>
            <a:endParaRPr lang="en-US" dirty="0"/>
          </a:p>
        </p:txBody>
      </p:sp>
    </p:spTree>
    <p:extLst>
      <p:ext uri="{BB962C8B-B14F-4D97-AF65-F5344CB8AC3E}">
        <p14:creationId xmlns:p14="http://schemas.microsoft.com/office/powerpoint/2010/main" val="220728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17</a:t>
            </a:fld>
            <a:endParaRPr lang="en-US" dirty="0"/>
          </a:p>
        </p:txBody>
      </p:sp>
    </p:spTree>
    <p:extLst>
      <p:ext uri="{BB962C8B-B14F-4D97-AF65-F5344CB8AC3E}">
        <p14:creationId xmlns:p14="http://schemas.microsoft.com/office/powerpoint/2010/main" val="2880465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18</a:t>
            </a:fld>
            <a:endParaRPr lang="en-US" dirty="0"/>
          </a:p>
        </p:txBody>
      </p:sp>
    </p:spTree>
    <p:extLst>
      <p:ext uri="{BB962C8B-B14F-4D97-AF65-F5344CB8AC3E}">
        <p14:creationId xmlns:p14="http://schemas.microsoft.com/office/powerpoint/2010/main" val="311653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19</a:t>
            </a:fld>
            <a:endParaRPr lang="en-US" dirty="0"/>
          </a:p>
        </p:txBody>
      </p:sp>
    </p:spTree>
    <p:extLst>
      <p:ext uri="{BB962C8B-B14F-4D97-AF65-F5344CB8AC3E}">
        <p14:creationId xmlns:p14="http://schemas.microsoft.com/office/powerpoint/2010/main" val="73169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20</a:t>
            </a:fld>
            <a:endParaRPr lang="en-US" dirty="0"/>
          </a:p>
        </p:txBody>
      </p:sp>
    </p:spTree>
    <p:extLst>
      <p:ext uri="{BB962C8B-B14F-4D97-AF65-F5344CB8AC3E}">
        <p14:creationId xmlns:p14="http://schemas.microsoft.com/office/powerpoint/2010/main" val="2065026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ED4807-5E6C-44C0-AD19-D5D450CC335C}" type="slidenum">
              <a:rPr lang="en-US" smtClean="0"/>
              <a:t>21</a:t>
            </a:fld>
            <a:endParaRPr lang="en-US" dirty="0"/>
          </a:p>
        </p:txBody>
      </p:sp>
    </p:spTree>
    <p:extLst>
      <p:ext uri="{BB962C8B-B14F-4D97-AF65-F5344CB8AC3E}">
        <p14:creationId xmlns:p14="http://schemas.microsoft.com/office/powerpoint/2010/main" val="400121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3</a:t>
            </a:fld>
            <a:endParaRPr lang="en-US" dirty="0"/>
          </a:p>
        </p:txBody>
      </p:sp>
    </p:spTree>
    <p:extLst>
      <p:ext uri="{BB962C8B-B14F-4D97-AF65-F5344CB8AC3E}">
        <p14:creationId xmlns:p14="http://schemas.microsoft.com/office/powerpoint/2010/main" val="124768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ED4807-5E6C-44C0-AD19-D5D450CC335C}" type="slidenum">
              <a:rPr lang="en-US" smtClean="0"/>
              <a:t>4</a:t>
            </a:fld>
            <a:endParaRPr lang="en-US" dirty="0"/>
          </a:p>
        </p:txBody>
      </p:sp>
    </p:spTree>
    <p:extLst>
      <p:ext uri="{BB962C8B-B14F-4D97-AF65-F5344CB8AC3E}">
        <p14:creationId xmlns:p14="http://schemas.microsoft.com/office/powerpoint/2010/main" val="86267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6</a:t>
            </a:fld>
            <a:endParaRPr lang="en-US" dirty="0"/>
          </a:p>
        </p:txBody>
      </p:sp>
    </p:spTree>
    <p:extLst>
      <p:ext uri="{BB962C8B-B14F-4D97-AF65-F5344CB8AC3E}">
        <p14:creationId xmlns:p14="http://schemas.microsoft.com/office/powerpoint/2010/main" val="29371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7</a:t>
            </a:fld>
            <a:endParaRPr lang="en-US" dirty="0"/>
          </a:p>
        </p:txBody>
      </p:sp>
    </p:spTree>
    <p:extLst>
      <p:ext uri="{BB962C8B-B14F-4D97-AF65-F5344CB8AC3E}">
        <p14:creationId xmlns:p14="http://schemas.microsoft.com/office/powerpoint/2010/main" val="286304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8</a:t>
            </a:fld>
            <a:endParaRPr lang="en-US" dirty="0"/>
          </a:p>
        </p:txBody>
      </p:sp>
    </p:spTree>
    <p:extLst>
      <p:ext uri="{BB962C8B-B14F-4D97-AF65-F5344CB8AC3E}">
        <p14:creationId xmlns:p14="http://schemas.microsoft.com/office/powerpoint/2010/main" val="294754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9</a:t>
            </a:fld>
            <a:endParaRPr lang="en-US" dirty="0"/>
          </a:p>
        </p:txBody>
      </p:sp>
    </p:spTree>
    <p:extLst>
      <p:ext uri="{BB962C8B-B14F-4D97-AF65-F5344CB8AC3E}">
        <p14:creationId xmlns:p14="http://schemas.microsoft.com/office/powerpoint/2010/main" val="85612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10</a:t>
            </a:fld>
            <a:endParaRPr lang="en-US" dirty="0"/>
          </a:p>
        </p:txBody>
      </p:sp>
    </p:spTree>
    <p:extLst>
      <p:ext uri="{BB962C8B-B14F-4D97-AF65-F5344CB8AC3E}">
        <p14:creationId xmlns:p14="http://schemas.microsoft.com/office/powerpoint/2010/main" val="311369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DED4807-5E6C-44C0-AD19-D5D450CC335C}" type="slidenum">
              <a:rPr lang="en-US" smtClean="0"/>
              <a:t>11</a:t>
            </a:fld>
            <a:endParaRPr lang="en-US" dirty="0"/>
          </a:p>
        </p:txBody>
      </p:sp>
    </p:spTree>
    <p:extLst>
      <p:ext uri="{BB962C8B-B14F-4D97-AF65-F5344CB8AC3E}">
        <p14:creationId xmlns:p14="http://schemas.microsoft.com/office/powerpoint/2010/main" val="1160243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68578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985416" y="269823"/>
            <a:ext cx="4922104" cy="6293537"/>
          </a:xfrm>
        </p:spPr>
        <p:txBody>
          <a:bodyPr>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420320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Lst>
          </p:cNvPr>
          <p:cNvPicPr>
            <a:picLocks noChangeAspect="1"/>
          </p:cNvPicPr>
          <p:nvPr/>
        </p:nvPicPr>
        <p:blipFill>
          <a:blip r:embed="rId2"/>
          <a:stretch>
            <a:fillRect/>
          </a:stretch>
        </p:blipFill>
        <p:spPr>
          <a:xfrm>
            <a:off x="1" y="1"/>
            <a:ext cx="400459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p:nvSpPr>
        <p:spPr>
          <a:xfrm>
            <a:off x="-4890" y="1119187"/>
            <a:ext cx="4008438" cy="4619625"/>
          </a:xfrm>
          <a:prstGeom prst="rect">
            <a:avLst/>
          </a:prstGeom>
          <a:solidFill>
            <a:schemeClr val="tx1">
              <a:alpha val="55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a:extLst>
              <a:ext uri="{FF2B5EF4-FFF2-40B4-BE49-F238E27FC236}">
                <a16:creationId xmlns:a16="http://schemas.microsoft.com/office/drawing/2014/main" id="{1B3A4373-87B5-BD4F-BE04-0477A6DA6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Lst>
          </p:cNvPr>
          <p:cNvSpPr/>
          <p:nvPr/>
        </p:nvSpPr>
        <p:spPr>
          <a:xfrm>
            <a:off x="11490325" y="0"/>
            <a:ext cx="701675" cy="6858000"/>
          </a:xfrm>
          <a:prstGeom prst="rect">
            <a:avLst/>
          </a:prstGeom>
          <a:solidFill>
            <a:schemeClr val="tx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rgbClr val="FF98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fld id="{BF60C159-D302-4EFD-A43D-D8C64B2C247C}" type="slidenum">
              <a:rPr lang="en-US" smtClean="0"/>
              <a:t>‹#›</a:t>
            </a:fld>
            <a:endParaRPr lang="en-US" dirty="0"/>
          </a:p>
        </p:txBody>
      </p:sp>
    </p:spTree>
    <p:extLst>
      <p:ext uri="{BB962C8B-B14F-4D97-AF65-F5344CB8AC3E}">
        <p14:creationId xmlns:p14="http://schemas.microsoft.com/office/powerpoint/2010/main" val="59088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Lst>
          </p:cNvPr>
          <p:cNvPicPr>
            <a:picLocks noChangeAspect="1"/>
          </p:cNvPicPr>
          <p:nvPr/>
        </p:nvPicPr>
        <p:blipFill>
          <a:blip r:embed="rId3"/>
          <a:stretch>
            <a:fillRect/>
          </a:stretch>
        </p:blipFill>
        <p:spPr>
          <a:xfrm>
            <a:off x="-4945" y="0"/>
            <a:ext cx="822046"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fld id="{BF60C159-D302-4EFD-A43D-D8C64B2C247C}" type="slidenum">
              <a:rPr lang="en-US" smtClean="0"/>
              <a:t>‹#›</a:t>
            </a:fld>
            <a:endParaRPr lang="en-US" dirty="0"/>
          </a:p>
        </p:txBody>
      </p:sp>
    </p:spTree>
    <p:extLst>
      <p:ext uri="{BB962C8B-B14F-4D97-AF65-F5344CB8AC3E}">
        <p14:creationId xmlns:p14="http://schemas.microsoft.com/office/powerpoint/2010/main" val="1817407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fld id="{BF60C159-D302-4EFD-A43D-D8C64B2C247C}" type="slidenum">
              <a:rPr lang="en-US" smtClean="0"/>
              <a:t>‹#›</a:t>
            </a:fld>
            <a:endParaRPr lang="en-US" dirty="0"/>
          </a:p>
        </p:txBody>
      </p:sp>
      <p:pic>
        <p:nvPicPr>
          <p:cNvPr id="7" name="Picture 6">
            <a:extLst>
              <a:ext uri="{FF2B5EF4-FFF2-40B4-BE49-F238E27FC236}">
                <a16:creationId xmlns:a16="http://schemas.microsoft.com/office/drawing/2014/main" id="{5950FE50-C9F8-5C45-9ACB-7DDE1A243EFA}"/>
              </a:ext>
            </a:extLst>
          </p:cNvPr>
          <p:cNvPicPr>
            <a:picLocks noChangeAspect="1"/>
          </p:cNvPicPr>
          <p:nvPr/>
        </p:nvPicPr>
        <p:blipFill>
          <a:blip r:embed="rId3"/>
          <a:stretch>
            <a:fillRect/>
          </a:stretch>
        </p:blipFill>
        <p:spPr>
          <a:xfrm>
            <a:off x="4108" y="2"/>
            <a:ext cx="822046" cy="6857997"/>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1696128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49CFD5-F105-6749-9C52-411998283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EAC23FE-DF60-4341-ADBF-C4606AB2A255}"/>
              </a:ext>
            </a:extLst>
          </p:cNvPr>
          <p:cNvSpPr>
            <a:spLocks noGrp="1"/>
          </p:cNvSpPr>
          <p:nvPr>
            <p:ph type="sldNum" sz="quarter" idx="10"/>
          </p:nvPr>
        </p:nvSpPr>
        <p:spPr>
          <a:xfrm>
            <a:off x="10298113" y="6356350"/>
            <a:ext cx="1055687" cy="365125"/>
          </a:xfrm>
        </p:spPr>
        <p:txBody>
          <a:bodyPr/>
          <a:lstStyle>
            <a:lvl1pPr>
              <a:defRPr/>
            </a:lvl1pPr>
          </a:lstStyle>
          <a:p>
            <a:fld id="{BF60C159-D302-4EFD-A43D-D8C64B2C247C}" type="slidenum">
              <a:rPr lang="en-US" smtClean="0"/>
              <a:t>‹#›</a:t>
            </a:fld>
            <a:endParaRPr lang="en-US" dirty="0"/>
          </a:p>
        </p:txBody>
      </p:sp>
    </p:spTree>
    <p:extLst>
      <p:ext uri="{BB962C8B-B14F-4D97-AF65-F5344CB8AC3E}">
        <p14:creationId xmlns:p14="http://schemas.microsoft.com/office/powerpoint/2010/main" val="381259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9F80-1BD3-45B2-ACE6-6837B624B5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A30295-293A-4DC7-964E-8AFB33F23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738A7-7085-4703-B842-1160A2CA02D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DAAD07D-A32E-45BB-AE88-24F682126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24A348-A3DD-453B-9C19-E5EA4A5C34A8}"/>
              </a:ext>
            </a:extLst>
          </p:cNvPr>
          <p:cNvSpPr>
            <a:spLocks noGrp="1"/>
          </p:cNvSpPr>
          <p:nvPr>
            <p:ph type="sldNum" sz="quarter" idx="12"/>
          </p:nvPr>
        </p:nvSpPr>
        <p:spPr/>
        <p:txBody>
          <a:bodyPr/>
          <a:lstStyle/>
          <a:p>
            <a:fld id="{BF60C159-D302-4EFD-A43D-D8C64B2C247C}" type="slidenum">
              <a:rPr lang="en-US" smtClean="0"/>
              <a:t>‹#›</a:t>
            </a:fld>
            <a:endParaRPr lang="en-US" dirty="0"/>
          </a:p>
        </p:txBody>
      </p:sp>
    </p:spTree>
    <p:extLst>
      <p:ext uri="{BB962C8B-B14F-4D97-AF65-F5344CB8AC3E}">
        <p14:creationId xmlns:p14="http://schemas.microsoft.com/office/powerpoint/2010/main" val="577957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2AD4-E18F-48CE-B6F9-5706070D8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BB56A-9512-4C48-B447-0EB9000CB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DE873-6731-4B97-ACF8-6E406AE69DF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915A56A-96AA-45BC-942E-153B5A7A21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BCF0D8-5D07-48D0-B0D1-AC000B71F26F}"/>
              </a:ext>
            </a:extLst>
          </p:cNvPr>
          <p:cNvSpPr>
            <a:spLocks noGrp="1"/>
          </p:cNvSpPr>
          <p:nvPr>
            <p:ph type="sldNum" sz="quarter" idx="12"/>
          </p:nvPr>
        </p:nvSpPr>
        <p:spPr/>
        <p:txBody>
          <a:bodyPr/>
          <a:lstStyle/>
          <a:p>
            <a:fld id="{BF60C159-D302-4EFD-A43D-D8C64B2C247C}" type="slidenum">
              <a:rPr lang="en-US" smtClean="0"/>
              <a:t>‹#›</a:t>
            </a:fld>
            <a:endParaRPr lang="en-US" dirty="0"/>
          </a:p>
        </p:txBody>
      </p:sp>
    </p:spTree>
    <p:extLst>
      <p:ext uri="{BB962C8B-B14F-4D97-AF65-F5344CB8AC3E}">
        <p14:creationId xmlns:p14="http://schemas.microsoft.com/office/powerpoint/2010/main" val="61015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E2B1-6431-4DA6-A921-7831D120EF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CD4452-72CD-43F2-96E3-1D3908A527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FD1B5D-3CB3-49C9-A663-52D501B7F35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903ACDA-4756-471F-AFB3-89C46E4440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F7311F-C3C6-4FF3-87D5-9AEF8B1A37F8}"/>
              </a:ext>
            </a:extLst>
          </p:cNvPr>
          <p:cNvSpPr>
            <a:spLocks noGrp="1"/>
          </p:cNvSpPr>
          <p:nvPr>
            <p:ph type="sldNum" sz="quarter" idx="12"/>
          </p:nvPr>
        </p:nvSpPr>
        <p:spPr/>
        <p:txBody>
          <a:bodyPr/>
          <a:lstStyle/>
          <a:p>
            <a:fld id="{BF60C159-D302-4EFD-A43D-D8C64B2C247C}" type="slidenum">
              <a:rPr lang="en-US" smtClean="0"/>
              <a:t>‹#›</a:t>
            </a:fld>
            <a:endParaRPr lang="en-US" dirty="0"/>
          </a:p>
        </p:txBody>
      </p:sp>
    </p:spTree>
    <p:extLst>
      <p:ext uri="{BB962C8B-B14F-4D97-AF65-F5344CB8AC3E}">
        <p14:creationId xmlns:p14="http://schemas.microsoft.com/office/powerpoint/2010/main" val="231321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06079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p:nvPicPr>
        <p:blipFill>
          <a:blip r:embed="rId2"/>
          <a:stretch>
            <a:fillRect/>
          </a:stretch>
        </p:blipFill>
        <p:spPr bwMode="auto">
          <a:xfrm>
            <a:off x="425" y="0"/>
            <a:ext cx="121911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fld id="{9931C41E-F439-4617-8DEE-0AA601E8D9AC}" type="slidenum">
              <a:rPr lang="en-US" smtClean="0"/>
              <a:t>‹#›</a:t>
            </a:fld>
            <a:endParaRPr lang="en-US" dirty="0"/>
          </a:p>
        </p:txBody>
      </p:sp>
    </p:spTree>
    <p:extLst>
      <p:ext uri="{BB962C8B-B14F-4D97-AF65-F5344CB8AC3E}">
        <p14:creationId xmlns:p14="http://schemas.microsoft.com/office/powerpoint/2010/main" val="99779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fld id="{9931C41E-F439-4617-8DEE-0AA601E8D9AC}" type="slidenum">
              <a:rPr lang="en-US" smtClean="0"/>
              <a:t>‹#›</a:t>
            </a:fld>
            <a:endParaRPr lang="en-US" dirty="0"/>
          </a:p>
        </p:txBody>
      </p:sp>
    </p:spTree>
    <p:extLst>
      <p:ext uri="{BB962C8B-B14F-4D97-AF65-F5344CB8AC3E}">
        <p14:creationId xmlns:p14="http://schemas.microsoft.com/office/powerpoint/2010/main" val="350091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fld id="{9931C41E-F439-4617-8DEE-0AA601E8D9AC}" type="slidenum">
              <a:rPr lang="en-US" smtClean="0"/>
              <a:t>‹#›</a:t>
            </a:fld>
            <a:endParaRPr lang="en-US" dirty="0"/>
          </a:p>
        </p:txBody>
      </p:sp>
      <p:pic>
        <p:nvPicPr>
          <p:cNvPr id="8" name="Picture 7">
            <a:extLst>
              <a:ext uri="{FF2B5EF4-FFF2-40B4-BE49-F238E27FC236}">
                <a16:creationId xmlns:a16="http://schemas.microsoft.com/office/drawing/2014/main" id="{E5C9404B-2868-264C-B504-B836A1219C9D}"/>
              </a:ext>
            </a:extLst>
          </p:cNvPr>
          <p:cNvPicPr>
            <a:picLocks noChangeAspect="1"/>
          </p:cNvPicPr>
          <p:nvPr/>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42685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fld id="{9931C41E-F439-4617-8DEE-0AA601E8D9AC}" type="slidenum">
              <a:rPr lang="en-US" smtClean="0"/>
              <a:t>‹#›</a:t>
            </a:fld>
            <a:endParaRPr lang="en-US" dirty="0"/>
          </a:p>
        </p:txBody>
      </p:sp>
    </p:spTree>
    <p:extLst>
      <p:ext uri="{BB962C8B-B14F-4D97-AF65-F5344CB8AC3E}">
        <p14:creationId xmlns:p14="http://schemas.microsoft.com/office/powerpoint/2010/main" val="203655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9447-A880-4549-BC21-0C95C71761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92AD6F-A042-49F7-8D43-40E24E194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FB662F-237D-47A6-AFDB-8C37E4FF6D7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D288BAD-1A19-4981-B117-024053D91C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5BB2D4-88F0-497A-B591-2682AC00DDAB}"/>
              </a:ext>
            </a:extLst>
          </p:cNvPr>
          <p:cNvSpPr>
            <a:spLocks noGrp="1"/>
          </p:cNvSpPr>
          <p:nvPr>
            <p:ph type="sldNum" sz="quarter" idx="12"/>
          </p:nvPr>
        </p:nvSpPr>
        <p:spPr/>
        <p:txBody>
          <a:bodyPr/>
          <a:lstStyle/>
          <a:p>
            <a:fld id="{9931C41E-F439-4617-8DEE-0AA601E8D9AC}" type="slidenum">
              <a:rPr lang="en-US" smtClean="0"/>
              <a:t>‹#›</a:t>
            </a:fld>
            <a:endParaRPr lang="en-US" dirty="0"/>
          </a:p>
        </p:txBody>
      </p:sp>
    </p:spTree>
    <p:extLst>
      <p:ext uri="{BB962C8B-B14F-4D97-AF65-F5344CB8AC3E}">
        <p14:creationId xmlns:p14="http://schemas.microsoft.com/office/powerpoint/2010/main" val="244926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7A27-DB95-468A-8902-6CA08B0D4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95161-E750-43FB-9B39-2964B433D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D9F49-9ED5-4960-B14F-B95B4ECF50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77EACDC-9B46-44F5-A76A-20DE501CDF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80EA39-B2E6-4AEB-9310-E38DA75A5DC3}"/>
              </a:ext>
            </a:extLst>
          </p:cNvPr>
          <p:cNvSpPr>
            <a:spLocks noGrp="1"/>
          </p:cNvSpPr>
          <p:nvPr>
            <p:ph type="sldNum" sz="quarter" idx="12"/>
          </p:nvPr>
        </p:nvSpPr>
        <p:spPr/>
        <p:txBody>
          <a:bodyPr/>
          <a:lstStyle/>
          <a:p>
            <a:fld id="{9931C41E-F439-4617-8DEE-0AA601E8D9AC}" type="slidenum">
              <a:rPr lang="en-US" smtClean="0"/>
              <a:t>‹#›</a:t>
            </a:fld>
            <a:endParaRPr lang="en-US" dirty="0"/>
          </a:p>
        </p:txBody>
      </p:sp>
    </p:spTree>
    <p:extLst>
      <p:ext uri="{BB962C8B-B14F-4D97-AF65-F5344CB8AC3E}">
        <p14:creationId xmlns:p14="http://schemas.microsoft.com/office/powerpoint/2010/main" val="390717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2473-C718-4B4C-9815-B0FC079A74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99CDDE-B44F-47C3-97B7-B03E1E0C5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92F81-A3A0-4D8D-A728-EA3982A6D2A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0CFF7EC-C173-4E2D-A03F-B7643CE5F4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A70F71-66C8-4BC3-A305-BE58B3FBB9B5}"/>
              </a:ext>
            </a:extLst>
          </p:cNvPr>
          <p:cNvSpPr>
            <a:spLocks noGrp="1"/>
          </p:cNvSpPr>
          <p:nvPr>
            <p:ph type="sldNum" sz="quarter" idx="12"/>
          </p:nvPr>
        </p:nvSpPr>
        <p:spPr/>
        <p:txBody>
          <a:bodyPr/>
          <a:lstStyle/>
          <a:p>
            <a:fld id="{9931C41E-F439-4617-8DEE-0AA601E8D9AC}" type="slidenum">
              <a:rPr lang="en-US" smtClean="0"/>
              <a:t>‹#›</a:t>
            </a:fld>
            <a:endParaRPr lang="en-US" dirty="0"/>
          </a:p>
        </p:txBody>
      </p:sp>
    </p:spTree>
    <p:extLst>
      <p:ext uri="{BB962C8B-B14F-4D97-AF65-F5344CB8AC3E}">
        <p14:creationId xmlns:p14="http://schemas.microsoft.com/office/powerpoint/2010/main" val="82587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9931C41E-F439-4617-8DEE-0AA601E8D9AC}" type="slidenum">
              <a:rPr lang="en-US" smtClean="0"/>
              <a:t>‹#›</a:t>
            </a:fld>
            <a:endParaRPr lang="en-US" dirty="0"/>
          </a:p>
        </p:txBody>
      </p:sp>
    </p:spTree>
    <p:extLst>
      <p:ext uri="{BB962C8B-B14F-4D97-AF65-F5344CB8AC3E}">
        <p14:creationId xmlns:p14="http://schemas.microsoft.com/office/powerpoint/2010/main" val="39532851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69" r:id="rId9"/>
  </p:sldLayoutIdLst>
  <p:hf hdr="0" ftr="0" dt="0"/>
  <p:txStyles>
    <p:titleStyle>
      <a:lvl1pPr algn="l" rtl="0" eaLnBrk="1" fontAlgn="base" hangingPunct="1">
        <a:lnSpc>
          <a:spcPct val="90000"/>
        </a:lnSpc>
        <a:spcBef>
          <a:spcPct val="0"/>
        </a:spcBef>
        <a:spcAft>
          <a:spcPct val="0"/>
        </a:spcAft>
        <a:defRPr sz="4400" kern="1200">
          <a:solidFill>
            <a:srgbClr val="703B7E"/>
          </a:solidFill>
          <a:latin typeface="Calibri" panose="020F0502020204030204" pitchFamily="34" charset="0"/>
          <a:ea typeface="Calibri" panose="020F0502020204030204" pitchFamily="34" charset="0"/>
          <a:cs typeface="Calibri" panose="020F0502020204030204" pitchFamily="34"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2400" kern="1200">
          <a:solidFill>
            <a:srgbClr val="404040"/>
          </a:solidFill>
          <a:latin typeface="Calibri" panose="020F0502020204030204" pitchFamily="34" charset="0"/>
          <a:ea typeface="+mn-ea"/>
          <a:cs typeface="Calibri" panose="020F050202020403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2200" kern="1200">
          <a:solidFill>
            <a:srgbClr val="404040"/>
          </a:solidFill>
          <a:latin typeface="Calibri" panose="020F0502020204030204" pitchFamily="34" charset="0"/>
          <a:ea typeface="+mn-ea"/>
          <a:cs typeface="Calibri" panose="020F050202020403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2000" kern="1200">
          <a:solidFill>
            <a:srgbClr val="404040"/>
          </a:solidFill>
          <a:latin typeface="Calibri" panose="020F0502020204030204" pitchFamily="34" charset="0"/>
          <a:ea typeface="+mn-ea"/>
          <a:cs typeface="Calibri" panose="020F0502020204030204" pitchFamily="34" charset="0"/>
        </a:defRPr>
      </a:lvl3pPr>
      <a:lvl4pPr marL="1600200" indent="-228600" algn="l" rtl="0" eaLnBrk="1" fontAlgn="base" hangingPunct="1">
        <a:lnSpc>
          <a:spcPct val="100000"/>
        </a:lnSpc>
        <a:spcBef>
          <a:spcPts val="500"/>
        </a:spcBef>
        <a:spcAft>
          <a:spcPct val="0"/>
        </a:spcAft>
        <a:buFont typeface="Arial" panose="020B0604020202020204" pitchFamily="34" charset="0"/>
        <a:buChar char="•"/>
        <a:defRPr kern="1200">
          <a:solidFill>
            <a:srgbClr val="404040"/>
          </a:solidFill>
          <a:latin typeface="Calibri" panose="020F0502020204030204" pitchFamily="34" charset="0"/>
          <a:ea typeface="+mn-ea"/>
          <a:cs typeface="Calibri" panose="020F050202020403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kern="1200">
          <a:solidFill>
            <a:srgbClr val="40404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BF60C159-D302-4EFD-A43D-D8C64B2C247C}" type="slidenum">
              <a:rPr lang="en-US" smtClean="0"/>
              <a:t>‹#›</a:t>
            </a:fld>
            <a:endParaRPr lang="en-US" dirty="0"/>
          </a:p>
        </p:txBody>
      </p:sp>
    </p:spTree>
    <p:extLst>
      <p:ext uri="{BB962C8B-B14F-4D97-AF65-F5344CB8AC3E}">
        <p14:creationId xmlns:p14="http://schemas.microsoft.com/office/powerpoint/2010/main" val="1255311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1" fontAlgn="base" hangingPunct="1">
        <a:lnSpc>
          <a:spcPct val="90000"/>
        </a:lnSpc>
        <a:spcBef>
          <a:spcPct val="0"/>
        </a:spcBef>
        <a:spcAft>
          <a:spcPct val="0"/>
        </a:spcAft>
        <a:defRPr sz="4400" kern="1200">
          <a:solidFill>
            <a:srgbClr val="703B7E"/>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asccc.org/content/moving-needle-equity-cultural-responsiveness-and-anti-racism-course-outline-record"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asccc.org/sites/default/files/CCC_DEI-in-Curriculum_Model_Principles_and_Practices_June_2022.pdf"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asccc.org/content/moving-needle-equity-cultural-responsiveness-and-anti-racism-course-outline-recor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E4C5-694B-4158-B3C9-4F64C04033E6}"/>
              </a:ext>
            </a:extLst>
          </p:cNvPr>
          <p:cNvSpPr>
            <a:spLocks noGrp="1"/>
          </p:cNvSpPr>
          <p:nvPr>
            <p:ph type="title"/>
          </p:nvPr>
        </p:nvSpPr>
        <p:spPr>
          <a:xfrm>
            <a:off x="959005" y="4226560"/>
            <a:ext cx="10432249" cy="2257780"/>
          </a:xfrm>
        </p:spPr>
        <p:txBody>
          <a:bodyPr>
            <a:noAutofit/>
          </a:bodyPr>
          <a:lstStyle/>
          <a:p>
            <a:pPr algn="l"/>
            <a:r>
              <a:rPr lang="en-US" sz="2800" dirty="0"/>
              <a:t>Serving the Students We Have: </a:t>
            </a:r>
            <a:br>
              <a:rPr lang="en-US" sz="2800" dirty="0"/>
            </a:br>
            <a:r>
              <a:rPr lang="en-US" sz="2800" dirty="0"/>
              <a:t>How IDEAA in the COR Can Encourage Inclusive Instruction</a:t>
            </a:r>
            <a:br>
              <a:rPr lang="en-US" sz="2800" dirty="0"/>
            </a:br>
            <a:br>
              <a:rPr lang="en-US" sz="2000" dirty="0"/>
            </a:br>
            <a:r>
              <a:rPr lang="en-US" sz="1800" dirty="0"/>
              <a:t>Dolores Davison – ASCCC C-ID Curriculum Director </a:t>
            </a:r>
            <a:br>
              <a:rPr lang="en-US" sz="1800" dirty="0"/>
            </a:br>
            <a:r>
              <a:rPr lang="en-US" sz="1800" dirty="0"/>
              <a:t>Dr. Marshall T. Fulbright III – Grossmont College, 5C</a:t>
            </a:r>
            <a:br>
              <a:rPr lang="en-US" sz="1800" dirty="0"/>
            </a:br>
            <a:r>
              <a:rPr lang="en-US" sz="1800" dirty="0"/>
              <a:t>Nili Kirschner – Woodland Community College, ASCCC Curriculum, 5C</a:t>
            </a:r>
            <a:br>
              <a:rPr lang="en-US" sz="1800" dirty="0"/>
            </a:br>
            <a:r>
              <a:rPr lang="en-US" sz="1800" dirty="0"/>
              <a:t>Dr. Jennifer Vega La Serna – CCCCIO past president, College of the Sequoias, 5C</a:t>
            </a:r>
          </a:p>
        </p:txBody>
      </p:sp>
    </p:spTree>
    <p:extLst>
      <p:ext uri="{BB962C8B-B14F-4D97-AF65-F5344CB8AC3E}">
        <p14:creationId xmlns:p14="http://schemas.microsoft.com/office/powerpoint/2010/main" val="313200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BA00-9C06-6C25-E6F9-A5DCF5935146}"/>
              </a:ext>
            </a:extLst>
          </p:cNvPr>
          <p:cNvSpPr>
            <a:spLocks noGrp="1"/>
          </p:cNvSpPr>
          <p:nvPr>
            <p:ph type="title"/>
          </p:nvPr>
        </p:nvSpPr>
        <p:spPr/>
        <p:txBody>
          <a:bodyPr/>
          <a:lstStyle/>
          <a:p>
            <a:r>
              <a:rPr lang="en-US" dirty="0">
                <a:cs typeface="Calibri Light"/>
              </a:rPr>
              <a:t>Proposed title 5 revisions</a:t>
            </a:r>
            <a:endParaRPr lang="en-US" dirty="0"/>
          </a:p>
        </p:txBody>
      </p:sp>
      <p:sp>
        <p:nvSpPr>
          <p:cNvPr id="3" name="Content Placeholder 2">
            <a:extLst>
              <a:ext uri="{FF2B5EF4-FFF2-40B4-BE49-F238E27FC236}">
                <a16:creationId xmlns:a16="http://schemas.microsoft.com/office/drawing/2014/main" id="{E623A6D7-EEB7-01D3-5260-9217C800E69A}"/>
              </a:ext>
            </a:extLst>
          </p:cNvPr>
          <p:cNvSpPr>
            <a:spLocks noGrp="1"/>
          </p:cNvSpPr>
          <p:nvPr>
            <p:ph sz="half" idx="1"/>
          </p:nvPr>
        </p:nvSpPr>
        <p:spPr/>
        <p:txBody>
          <a:bodyPr vert="horz" lIns="91440" tIns="45720" rIns="91440" bIns="45720" rtlCol="0" anchor="t">
            <a:normAutofit/>
          </a:bodyPr>
          <a:lstStyle/>
          <a:p>
            <a:pPr>
              <a:lnSpc>
                <a:spcPct val="100000"/>
              </a:lnSpc>
              <a:spcAft>
                <a:spcPts val="0"/>
              </a:spcAft>
            </a:pPr>
            <a:r>
              <a:rPr lang="en-US" dirty="0">
                <a:cs typeface="Calibri"/>
              </a:rPr>
              <a:t>5C in early stages of drafting revisions to 55002 in response to ASCCC resolution</a:t>
            </a:r>
            <a:endParaRPr lang="en-US" dirty="0"/>
          </a:p>
          <a:p>
            <a:pPr lvl="1">
              <a:lnSpc>
                <a:spcPct val="100000"/>
              </a:lnSpc>
              <a:spcAft>
                <a:spcPts val="0"/>
              </a:spcAft>
            </a:pPr>
            <a:r>
              <a:rPr lang="en-US" dirty="0">
                <a:cs typeface="Calibri"/>
              </a:rPr>
              <a:t>Proposed changes will be vetted in the field before going to BOG for public comment</a:t>
            </a:r>
          </a:p>
          <a:p>
            <a:pPr>
              <a:lnSpc>
                <a:spcPct val="100000"/>
              </a:lnSpc>
              <a:spcAft>
                <a:spcPts val="0"/>
              </a:spcAft>
            </a:pPr>
            <a:r>
              <a:rPr lang="en-US" dirty="0">
                <a:cs typeface="Calibri"/>
              </a:rPr>
              <a:t>Currently considering adding IDEAA to the </a:t>
            </a:r>
            <a:r>
              <a:rPr lang="en-US" i="1" dirty="0">
                <a:cs typeface="Calibri"/>
              </a:rPr>
              <a:t>standards of approval</a:t>
            </a:r>
            <a:r>
              <a:rPr lang="en-US" dirty="0">
                <a:cs typeface="Calibri"/>
              </a:rPr>
              <a:t> for all courses</a:t>
            </a:r>
          </a:p>
          <a:p>
            <a:pPr lvl="1">
              <a:lnSpc>
                <a:spcPct val="100000"/>
              </a:lnSpc>
              <a:spcAft>
                <a:spcPts val="0"/>
              </a:spcAft>
            </a:pPr>
            <a:r>
              <a:rPr lang="en-US" dirty="0">
                <a:cs typeface="Calibri"/>
              </a:rPr>
              <a:t>Not a separate or new element on COR, but rather a standard that could be integrated throughout different elements of COR as appropriate to discipline and course content</a:t>
            </a:r>
          </a:p>
        </p:txBody>
      </p:sp>
      <p:sp>
        <p:nvSpPr>
          <p:cNvPr id="4" name="Slide Number Placeholder 3">
            <a:extLst>
              <a:ext uri="{FF2B5EF4-FFF2-40B4-BE49-F238E27FC236}">
                <a16:creationId xmlns:a16="http://schemas.microsoft.com/office/drawing/2014/main" id="{D2A81225-08D3-4F8E-A6CD-375799EC416E}"/>
              </a:ext>
            </a:extLst>
          </p:cNvPr>
          <p:cNvSpPr>
            <a:spLocks noGrp="1"/>
          </p:cNvSpPr>
          <p:nvPr>
            <p:ph type="sldNum" sz="quarter" idx="10"/>
          </p:nvPr>
        </p:nvSpPr>
        <p:spPr/>
        <p:txBody>
          <a:bodyPr/>
          <a:lstStyle/>
          <a:p>
            <a:fld id="{9931C41E-F439-4617-8DEE-0AA601E8D9AC}" type="slidenum">
              <a:rPr lang="en-US" smtClean="0"/>
              <a:t>10</a:t>
            </a:fld>
            <a:endParaRPr lang="en-US" dirty="0"/>
          </a:p>
        </p:txBody>
      </p:sp>
    </p:spTree>
    <p:extLst>
      <p:ext uri="{BB962C8B-B14F-4D97-AF65-F5344CB8AC3E}">
        <p14:creationId xmlns:p14="http://schemas.microsoft.com/office/powerpoint/2010/main" val="208901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15E6-2768-9DE5-9EB6-3CD3B3D2A1FA}"/>
              </a:ext>
            </a:extLst>
          </p:cNvPr>
          <p:cNvSpPr>
            <a:spLocks noGrp="1"/>
          </p:cNvSpPr>
          <p:nvPr>
            <p:ph type="title"/>
          </p:nvPr>
        </p:nvSpPr>
        <p:spPr/>
        <p:txBody>
          <a:bodyPr/>
          <a:lstStyle/>
          <a:p>
            <a:r>
              <a:rPr lang="en-US" dirty="0">
                <a:ea typeface="+mj-lt"/>
                <a:cs typeface="+mj-lt"/>
              </a:rPr>
              <a:t>Incorporating IDEAA throughout the COR</a:t>
            </a:r>
          </a:p>
        </p:txBody>
      </p:sp>
      <p:sp>
        <p:nvSpPr>
          <p:cNvPr id="3" name="Text Placeholder 2">
            <a:extLst>
              <a:ext uri="{FF2B5EF4-FFF2-40B4-BE49-F238E27FC236}">
                <a16:creationId xmlns:a16="http://schemas.microsoft.com/office/drawing/2014/main" id="{15F0BC40-2B04-96B5-8E2B-827AEAE9D08C}"/>
              </a:ext>
            </a:extLst>
          </p:cNvPr>
          <p:cNvSpPr>
            <a:spLocks noGrp="1"/>
          </p:cNvSpPr>
          <p:nvPr>
            <p:ph idx="1"/>
          </p:nvPr>
        </p:nvSpPr>
        <p:spPr/>
        <p:txBody>
          <a:bodyPr vert="horz" lIns="91440" tIns="45720" rIns="91440" bIns="45720" rtlCol="0" anchor="t">
            <a:normAutofit/>
          </a:bodyPr>
          <a:lstStyle/>
          <a:p>
            <a:pPr>
              <a:lnSpc>
                <a:spcPct val="100000"/>
              </a:lnSpc>
              <a:spcBef>
                <a:spcPts val="0"/>
              </a:spcBef>
              <a:spcAft>
                <a:spcPts val="1800"/>
              </a:spcAft>
            </a:pPr>
            <a:r>
              <a:rPr lang="en-US" sz="2800" i="1" dirty="0">
                <a:latin typeface="Calibri"/>
                <a:cs typeface="Calibri"/>
              </a:rPr>
              <a:t>Ideas for discipline faculty who are developing curriculum, and for committees who are reviewing and approving it</a:t>
            </a:r>
          </a:p>
          <a:p>
            <a:pPr>
              <a:lnSpc>
                <a:spcPct val="100000"/>
              </a:lnSpc>
              <a:spcBef>
                <a:spcPts val="0"/>
              </a:spcBef>
              <a:spcAft>
                <a:spcPts val="1800"/>
              </a:spcAft>
            </a:pPr>
            <a:endParaRPr lang="en-US" sz="2800" dirty="0"/>
          </a:p>
          <a:p>
            <a:pPr>
              <a:lnSpc>
                <a:spcPct val="100000"/>
              </a:lnSpc>
              <a:spcBef>
                <a:spcPts val="0"/>
              </a:spcBef>
              <a:spcAft>
                <a:spcPts val="1800"/>
              </a:spcAft>
            </a:pPr>
            <a:endParaRPr lang="en-US" sz="2800" dirty="0"/>
          </a:p>
          <a:p>
            <a:pPr>
              <a:lnSpc>
                <a:spcPct val="100000"/>
              </a:lnSpc>
              <a:spcBef>
                <a:spcPts val="0"/>
              </a:spcBef>
              <a:spcAft>
                <a:spcPts val="1800"/>
              </a:spcAft>
            </a:pPr>
            <a:r>
              <a:rPr lang="en-US" dirty="0"/>
              <a:t>Based on </a:t>
            </a:r>
            <a:r>
              <a:rPr lang="en-US" dirty="0">
                <a:ea typeface="+mn-lt"/>
                <a:cs typeface="+mn-lt"/>
                <a:hlinkClick r:id="rId3"/>
              </a:rPr>
              <a:t>Moving the Needle:</a:t>
            </a:r>
            <a:r>
              <a:rPr lang="en-US" dirty="0">
                <a:hlinkClick r:id="rId3"/>
              </a:rPr>
              <a:t> Equity, Cultural Responsiveness, and Anti-Racism in the Course Outline of Record</a:t>
            </a:r>
            <a:r>
              <a:rPr lang="en-US" dirty="0"/>
              <a:t> (ASCCC </a:t>
            </a:r>
            <a:r>
              <a:rPr lang="en-US" i="1" dirty="0"/>
              <a:t>Rostrum </a:t>
            </a:r>
            <a:r>
              <a:rPr lang="en-US" dirty="0"/>
              <a:t>Nov 2021)</a:t>
            </a:r>
            <a:endParaRPr lang="en-US" dirty="0">
              <a:ea typeface="+mn-lt"/>
              <a:cs typeface="+mn-lt"/>
            </a:endParaRPr>
          </a:p>
        </p:txBody>
      </p:sp>
      <p:sp>
        <p:nvSpPr>
          <p:cNvPr id="4" name="Slide Number Placeholder 3">
            <a:extLst>
              <a:ext uri="{FF2B5EF4-FFF2-40B4-BE49-F238E27FC236}">
                <a16:creationId xmlns:a16="http://schemas.microsoft.com/office/drawing/2014/main" id="{935096CE-7EF3-4ED6-8DA1-CC4672D19411}"/>
              </a:ext>
            </a:extLst>
          </p:cNvPr>
          <p:cNvSpPr>
            <a:spLocks noGrp="1"/>
          </p:cNvSpPr>
          <p:nvPr>
            <p:ph type="sldNum" sz="quarter" idx="10"/>
          </p:nvPr>
        </p:nvSpPr>
        <p:spPr/>
        <p:txBody>
          <a:bodyPr/>
          <a:lstStyle/>
          <a:p>
            <a:fld id="{9931C41E-F439-4617-8DEE-0AA601E8D9AC}" type="slidenum">
              <a:rPr lang="en-US" smtClean="0"/>
              <a:t>11</a:t>
            </a:fld>
            <a:endParaRPr lang="en-US" dirty="0"/>
          </a:p>
        </p:txBody>
      </p:sp>
    </p:spTree>
    <p:extLst>
      <p:ext uri="{BB962C8B-B14F-4D97-AF65-F5344CB8AC3E}">
        <p14:creationId xmlns:p14="http://schemas.microsoft.com/office/powerpoint/2010/main" val="174808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4410-F3AD-0F18-07D2-874BFE7F452D}"/>
              </a:ext>
            </a:extLst>
          </p:cNvPr>
          <p:cNvSpPr>
            <a:spLocks noGrp="1"/>
          </p:cNvSpPr>
          <p:nvPr>
            <p:ph type="title"/>
          </p:nvPr>
        </p:nvSpPr>
        <p:spPr>
          <a:xfrm>
            <a:off x="1310779" y="806864"/>
            <a:ext cx="10046043" cy="651911"/>
          </a:xfrm>
        </p:spPr>
        <p:txBody>
          <a:bodyPr/>
          <a:lstStyle/>
          <a:p>
            <a:r>
              <a:rPr lang="en-US" dirty="0">
                <a:latin typeface="Calibri"/>
                <a:ea typeface="+mj-lt"/>
                <a:cs typeface="+mj-lt"/>
              </a:rPr>
              <a:t>Course Title and Description</a:t>
            </a:r>
          </a:p>
        </p:txBody>
      </p:sp>
      <p:sp>
        <p:nvSpPr>
          <p:cNvPr id="3" name="Content Placeholder 2">
            <a:extLst>
              <a:ext uri="{FF2B5EF4-FFF2-40B4-BE49-F238E27FC236}">
                <a16:creationId xmlns:a16="http://schemas.microsoft.com/office/drawing/2014/main" id="{816AC727-B2B3-E49B-C17D-22B64E2F2777}"/>
              </a:ext>
            </a:extLst>
          </p:cNvPr>
          <p:cNvSpPr>
            <a:spLocks noGrp="1"/>
          </p:cNvSpPr>
          <p:nvPr>
            <p:ph sz="half" idx="1"/>
          </p:nvPr>
        </p:nvSpPr>
        <p:spPr>
          <a:xfrm>
            <a:off x="1310780" y="1555364"/>
            <a:ext cx="10047357" cy="4872382"/>
          </a:xfrm>
        </p:spPr>
        <p:txBody>
          <a:bodyPr vert="horz" wrap="square" lIns="91440" tIns="45720" rIns="91440" bIns="45720" numCol="1" rtlCol="0" anchor="t" anchorCtr="0" compatLnSpc="1">
            <a:prstTxWarp prst="textNoShape">
              <a:avLst/>
            </a:prstTxWarp>
            <a:noAutofit/>
          </a:bodyPr>
          <a:lstStyle/>
          <a:p>
            <a:pPr marL="0" indent="0">
              <a:spcBef>
                <a:spcPts val="0"/>
              </a:spcBef>
              <a:spcAft>
                <a:spcPts val="1200"/>
              </a:spcAft>
              <a:buNone/>
            </a:pPr>
            <a:r>
              <a:rPr lang="en-US" sz="2000" dirty="0">
                <a:latin typeface="Calibri"/>
                <a:ea typeface="+mn-lt"/>
                <a:cs typeface="+mn-lt"/>
              </a:rPr>
              <a:t>These are usually the first things students see about your class; what message do they send? </a:t>
            </a:r>
            <a:endParaRPr lang="en-US" sz="2000" dirty="0">
              <a:latin typeface="Calibri"/>
              <a:cs typeface="Calibri" panose="020F0502020204030204"/>
            </a:endParaRPr>
          </a:p>
          <a:p>
            <a:pPr>
              <a:spcBef>
                <a:spcPts val="0"/>
              </a:spcBef>
              <a:spcAft>
                <a:spcPts val="1200"/>
              </a:spcAft>
            </a:pPr>
            <a:r>
              <a:rPr lang="en-US" sz="2000" dirty="0">
                <a:latin typeface="Calibri"/>
                <a:ea typeface="+mn-lt"/>
                <a:cs typeface="+mn-lt"/>
              </a:rPr>
              <a:t>Is the title descriptive, accurate, and inclusive? </a:t>
            </a:r>
          </a:p>
          <a:p>
            <a:pPr>
              <a:spcBef>
                <a:spcPts val="0"/>
              </a:spcBef>
              <a:spcAft>
                <a:spcPts val="1200"/>
              </a:spcAft>
            </a:pPr>
            <a:r>
              <a:rPr lang="en-US" sz="2000" dirty="0">
                <a:latin typeface="Calibri"/>
                <a:ea typeface="+mn-lt"/>
                <a:cs typeface="+mn-lt"/>
              </a:rPr>
              <a:t>Is the description student-centered, using accessible and inclusive language, with a focus on what the student will gain from the course? </a:t>
            </a:r>
          </a:p>
          <a:p>
            <a:pPr>
              <a:spcBef>
                <a:spcPts val="0"/>
              </a:spcBef>
              <a:spcAft>
                <a:spcPts val="1200"/>
              </a:spcAft>
            </a:pPr>
            <a:r>
              <a:rPr lang="en-US" sz="2000" dirty="0">
                <a:latin typeface="Calibri"/>
                <a:ea typeface="+mn-lt"/>
                <a:cs typeface="+mn-lt"/>
              </a:rPr>
              <a:t>Is it inviting and welcoming? </a:t>
            </a:r>
          </a:p>
          <a:p>
            <a:pPr>
              <a:spcBef>
                <a:spcPts val="0"/>
              </a:spcBef>
              <a:spcAft>
                <a:spcPts val="1200"/>
              </a:spcAft>
            </a:pPr>
            <a:r>
              <a:rPr lang="en-US" sz="2000" dirty="0">
                <a:latin typeface="Calibri"/>
                <a:ea typeface="+mn-lt"/>
                <a:cs typeface="+mn-lt"/>
              </a:rPr>
              <a:t>Where discipline-specific terminology is necessary, have those terms been appropriately defined or explained through context? </a:t>
            </a:r>
          </a:p>
          <a:p>
            <a:pPr>
              <a:spcBef>
                <a:spcPts val="0"/>
              </a:spcBef>
              <a:spcAft>
                <a:spcPts val="1200"/>
              </a:spcAft>
            </a:pPr>
            <a:r>
              <a:rPr lang="en-US" sz="2000" dirty="0">
                <a:latin typeface="Calibri"/>
                <a:ea typeface="+mn-lt"/>
                <a:cs typeface="+mn-lt"/>
              </a:rPr>
              <a:t>The goal is to ensure that every student, even before enrolling in the class, can read the description and understand what the course will cover and how it may be relevant for them. </a:t>
            </a:r>
          </a:p>
          <a:p>
            <a:pPr>
              <a:spcBef>
                <a:spcPts val="0"/>
              </a:spcBef>
              <a:spcAft>
                <a:spcPts val="1200"/>
              </a:spcAft>
            </a:pPr>
            <a:r>
              <a:rPr lang="en-US" sz="2000" dirty="0">
                <a:latin typeface="Calibri"/>
                <a:ea typeface="+mn-lt"/>
                <a:cs typeface="+mn-lt"/>
              </a:rPr>
              <a:t>For example, consider how Black, indigenous, and other people of color have traditionally been erased from the curriculum.</a:t>
            </a:r>
          </a:p>
        </p:txBody>
      </p:sp>
      <p:sp>
        <p:nvSpPr>
          <p:cNvPr id="4" name="Slide Number Placeholder 3">
            <a:extLst>
              <a:ext uri="{FF2B5EF4-FFF2-40B4-BE49-F238E27FC236}">
                <a16:creationId xmlns:a16="http://schemas.microsoft.com/office/drawing/2014/main" id="{620E0331-BD63-4DEB-A189-579C7BBE3918}"/>
              </a:ext>
            </a:extLst>
          </p:cNvPr>
          <p:cNvSpPr>
            <a:spLocks noGrp="1"/>
          </p:cNvSpPr>
          <p:nvPr>
            <p:ph type="sldNum" sz="quarter" idx="10"/>
          </p:nvPr>
        </p:nvSpPr>
        <p:spPr/>
        <p:txBody>
          <a:bodyPr/>
          <a:lstStyle/>
          <a:p>
            <a:fld id="{9931C41E-F439-4617-8DEE-0AA601E8D9AC}" type="slidenum">
              <a:rPr lang="en-US" smtClean="0"/>
              <a:t>12</a:t>
            </a:fld>
            <a:endParaRPr lang="en-US" dirty="0"/>
          </a:p>
        </p:txBody>
      </p:sp>
    </p:spTree>
    <p:extLst>
      <p:ext uri="{BB962C8B-B14F-4D97-AF65-F5344CB8AC3E}">
        <p14:creationId xmlns:p14="http://schemas.microsoft.com/office/powerpoint/2010/main" val="159757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31CC-A128-294E-3750-37C583DFDB00}"/>
              </a:ext>
            </a:extLst>
          </p:cNvPr>
          <p:cNvSpPr>
            <a:spLocks noGrp="1"/>
          </p:cNvSpPr>
          <p:nvPr>
            <p:ph type="title"/>
          </p:nvPr>
        </p:nvSpPr>
        <p:spPr/>
        <p:txBody>
          <a:bodyPr/>
          <a:lstStyle/>
          <a:p>
            <a:r>
              <a:rPr lang="en-US" dirty="0">
                <a:ea typeface="+mj-lt"/>
                <a:cs typeface="+mj-lt"/>
              </a:rPr>
              <a:t>Units and Hours</a:t>
            </a:r>
            <a:endParaRPr lang="en-US" dirty="0">
              <a:cs typeface="Calibri Light"/>
            </a:endParaRPr>
          </a:p>
        </p:txBody>
      </p:sp>
      <p:sp>
        <p:nvSpPr>
          <p:cNvPr id="3" name="Content Placeholder 2">
            <a:extLst>
              <a:ext uri="{FF2B5EF4-FFF2-40B4-BE49-F238E27FC236}">
                <a16:creationId xmlns:a16="http://schemas.microsoft.com/office/drawing/2014/main" id="{ECADB5B7-A361-1424-EE99-1B7355DB0726}"/>
              </a:ext>
            </a:extLst>
          </p:cNvPr>
          <p:cNvSpPr>
            <a:spLocks noGrp="1"/>
          </p:cNvSpPr>
          <p:nvPr>
            <p:ph sz="half" idx="1"/>
          </p:nvPr>
        </p:nvSpPr>
        <p:spPr>
          <a:xfrm>
            <a:off x="1299737" y="1941885"/>
            <a:ext cx="10058400" cy="4419600"/>
          </a:xfrm>
        </p:spPr>
        <p:txBody>
          <a:bodyPr vert="horz" lIns="91440" tIns="45720" rIns="91440" bIns="45720" rtlCol="0" anchor="t">
            <a:normAutofit/>
          </a:bodyPr>
          <a:lstStyle/>
          <a:p>
            <a:pPr marL="0" indent="0">
              <a:lnSpc>
                <a:spcPct val="100000"/>
              </a:lnSpc>
              <a:spcBef>
                <a:spcPts val="1200"/>
              </a:spcBef>
              <a:buNone/>
            </a:pPr>
            <a:r>
              <a:rPr lang="en-US" dirty="0">
                <a:ea typeface="+mn-lt"/>
                <a:cs typeface="+mn-lt"/>
              </a:rPr>
              <a:t>Higher units and hours can slow student progress and have consequences for financial aid. </a:t>
            </a:r>
            <a:endParaRPr lang="en-US" dirty="0"/>
          </a:p>
          <a:p>
            <a:pPr>
              <a:lnSpc>
                <a:spcPct val="100000"/>
              </a:lnSpc>
              <a:spcBef>
                <a:spcPts val="1200"/>
              </a:spcBef>
            </a:pPr>
            <a:r>
              <a:rPr lang="en-US" dirty="0">
                <a:ea typeface="+mn-lt"/>
                <a:cs typeface="+mn-lt"/>
              </a:rPr>
              <a:t>Are course units/hours aligned with transfer institutions, industry standards, or model curricula?</a:t>
            </a:r>
          </a:p>
          <a:p>
            <a:pPr>
              <a:lnSpc>
                <a:spcPct val="100000"/>
              </a:lnSpc>
              <a:spcBef>
                <a:spcPts val="1200"/>
              </a:spcBef>
            </a:pPr>
            <a:r>
              <a:rPr lang="en-US" dirty="0">
                <a:ea typeface="+mn-lt"/>
                <a:cs typeface="+mn-lt"/>
              </a:rPr>
              <a:t>Do lecture/lab hours accurately reflect the ratio of inside to outside-of-class hours?</a:t>
            </a:r>
          </a:p>
          <a:p>
            <a:pPr>
              <a:lnSpc>
                <a:spcPct val="100000"/>
              </a:lnSpc>
              <a:spcBef>
                <a:spcPts val="1200"/>
              </a:spcBef>
            </a:pPr>
            <a:r>
              <a:rPr lang="en-US" dirty="0">
                <a:ea typeface="+mn-lt"/>
                <a:cs typeface="+mn-lt"/>
              </a:rPr>
              <a:t>If units are higher, is there a plan to validate them using disaggregated data that identifies the effects on enrollment for disproportionately impacted groups, including racial/ethnic groups? </a:t>
            </a:r>
          </a:p>
          <a:p>
            <a:pPr>
              <a:lnSpc>
                <a:spcPct val="100000"/>
              </a:lnSpc>
              <a:spcBef>
                <a:spcPts val="1200"/>
              </a:spcBef>
            </a:pPr>
            <a:r>
              <a:rPr lang="en-US" dirty="0">
                <a:ea typeface="+mn-lt"/>
                <a:cs typeface="+mn-lt"/>
              </a:rPr>
              <a:t>Are there noncredit options, if appropriate?</a:t>
            </a:r>
          </a:p>
          <a:p>
            <a:endParaRPr lang="en-US" dirty="0">
              <a:cs typeface="Calibri"/>
            </a:endParaRPr>
          </a:p>
        </p:txBody>
      </p:sp>
      <p:sp>
        <p:nvSpPr>
          <p:cNvPr id="4" name="Slide Number Placeholder 3">
            <a:extLst>
              <a:ext uri="{FF2B5EF4-FFF2-40B4-BE49-F238E27FC236}">
                <a16:creationId xmlns:a16="http://schemas.microsoft.com/office/drawing/2014/main" id="{AEFB1FF9-1783-4ED9-961F-2FC4A937F45C}"/>
              </a:ext>
            </a:extLst>
          </p:cNvPr>
          <p:cNvSpPr>
            <a:spLocks noGrp="1"/>
          </p:cNvSpPr>
          <p:nvPr>
            <p:ph type="sldNum" sz="quarter" idx="10"/>
          </p:nvPr>
        </p:nvSpPr>
        <p:spPr/>
        <p:txBody>
          <a:bodyPr/>
          <a:lstStyle/>
          <a:p>
            <a:fld id="{9931C41E-F439-4617-8DEE-0AA601E8D9AC}" type="slidenum">
              <a:rPr lang="en-US" smtClean="0"/>
              <a:t>13</a:t>
            </a:fld>
            <a:endParaRPr lang="en-US" dirty="0"/>
          </a:p>
        </p:txBody>
      </p:sp>
    </p:spTree>
    <p:extLst>
      <p:ext uri="{BB962C8B-B14F-4D97-AF65-F5344CB8AC3E}">
        <p14:creationId xmlns:p14="http://schemas.microsoft.com/office/powerpoint/2010/main" val="51749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3DD7-58D0-0B13-C54C-67490DFD6C5C}"/>
              </a:ext>
            </a:extLst>
          </p:cNvPr>
          <p:cNvSpPr>
            <a:spLocks noGrp="1"/>
          </p:cNvSpPr>
          <p:nvPr>
            <p:ph type="title"/>
          </p:nvPr>
        </p:nvSpPr>
        <p:spPr/>
        <p:txBody>
          <a:bodyPr/>
          <a:lstStyle/>
          <a:p>
            <a:r>
              <a:rPr lang="en-US" dirty="0">
                <a:ea typeface="+mj-lt"/>
                <a:cs typeface="+mj-lt"/>
              </a:rPr>
              <a:t>Conditions of Enrollment</a:t>
            </a:r>
            <a:endParaRPr lang="en-US" dirty="0">
              <a:cs typeface="Calibri Light"/>
            </a:endParaRPr>
          </a:p>
        </p:txBody>
      </p:sp>
      <p:sp>
        <p:nvSpPr>
          <p:cNvPr id="3" name="Content Placeholder 2">
            <a:extLst>
              <a:ext uri="{FF2B5EF4-FFF2-40B4-BE49-F238E27FC236}">
                <a16:creationId xmlns:a16="http://schemas.microsoft.com/office/drawing/2014/main" id="{079EEE41-00A5-E9A3-E991-CF512D5A32F9}"/>
              </a:ext>
            </a:extLst>
          </p:cNvPr>
          <p:cNvSpPr>
            <a:spLocks noGrp="1"/>
          </p:cNvSpPr>
          <p:nvPr>
            <p:ph sz="half" idx="1"/>
          </p:nvPr>
        </p:nvSpPr>
        <p:spPr/>
        <p:txBody>
          <a:bodyPr vert="horz" lIns="91440" tIns="45720" rIns="91440" bIns="45720" rtlCol="0" anchor="t">
            <a:normAutofit/>
          </a:bodyPr>
          <a:lstStyle/>
          <a:p>
            <a:pPr marL="0" indent="0">
              <a:lnSpc>
                <a:spcPct val="100000"/>
              </a:lnSpc>
              <a:spcBef>
                <a:spcPts val="1200"/>
              </a:spcBef>
              <a:buNone/>
            </a:pPr>
            <a:r>
              <a:rPr lang="en-US" dirty="0">
                <a:ea typeface="+mn-lt"/>
                <a:cs typeface="+mn-lt"/>
              </a:rPr>
              <a:t>Conditions or limitations on enrollment can be designed to increase student success but can also create barriers for students. </a:t>
            </a:r>
            <a:endParaRPr lang="en-US" dirty="0"/>
          </a:p>
          <a:p>
            <a:pPr>
              <a:lnSpc>
                <a:spcPct val="100000"/>
              </a:lnSpc>
              <a:spcBef>
                <a:spcPts val="1200"/>
              </a:spcBef>
            </a:pPr>
            <a:r>
              <a:rPr lang="en-US" dirty="0">
                <a:ea typeface="+mn-lt"/>
                <a:cs typeface="+mn-lt"/>
              </a:rPr>
              <a:t>Are there barriers to enrollment (such as pre- and co-requisites or advisories) that may have disproportionate impact on any students? </a:t>
            </a:r>
          </a:p>
          <a:p>
            <a:pPr lvl="1">
              <a:lnSpc>
                <a:spcPct val="100000"/>
              </a:lnSpc>
              <a:spcBef>
                <a:spcPts val="1200"/>
              </a:spcBef>
            </a:pPr>
            <a:r>
              <a:rPr lang="en-US" dirty="0">
                <a:ea typeface="+mn-lt"/>
                <a:cs typeface="+mn-lt"/>
              </a:rPr>
              <a:t>For example, putting a prerequisite or advisory of College Comp. on a class that does not have college composition level writing assignments may disproportionately deter students for whom English is not their first language</a:t>
            </a:r>
          </a:p>
          <a:p>
            <a:pPr>
              <a:lnSpc>
                <a:spcPct val="100000"/>
              </a:lnSpc>
              <a:spcBef>
                <a:spcPts val="1200"/>
              </a:spcBef>
            </a:pPr>
            <a:r>
              <a:rPr lang="en-US" dirty="0">
                <a:ea typeface="+mn-lt"/>
                <a:cs typeface="+mn-lt"/>
              </a:rPr>
              <a:t>Have limitations on enrollment been appropriately validated? </a:t>
            </a:r>
          </a:p>
          <a:p>
            <a:pPr lvl="1">
              <a:lnSpc>
                <a:spcPct val="100000"/>
              </a:lnSpc>
              <a:spcBef>
                <a:spcPts val="1200"/>
              </a:spcBef>
            </a:pPr>
            <a:r>
              <a:rPr lang="en-US" dirty="0">
                <a:ea typeface="+mn-lt"/>
                <a:cs typeface="+mn-lt"/>
              </a:rPr>
              <a:t>Don’t forget to look at advisories! </a:t>
            </a:r>
          </a:p>
          <a:p>
            <a:endParaRPr lang="en-US" dirty="0">
              <a:ea typeface="+mn-lt"/>
              <a:cs typeface="+mn-lt"/>
            </a:endParaRPr>
          </a:p>
        </p:txBody>
      </p:sp>
      <p:sp>
        <p:nvSpPr>
          <p:cNvPr id="4" name="Slide Number Placeholder 3">
            <a:extLst>
              <a:ext uri="{FF2B5EF4-FFF2-40B4-BE49-F238E27FC236}">
                <a16:creationId xmlns:a16="http://schemas.microsoft.com/office/drawing/2014/main" id="{CCAF93D1-3AFD-4A5F-9240-7C2C5F713856}"/>
              </a:ext>
            </a:extLst>
          </p:cNvPr>
          <p:cNvSpPr>
            <a:spLocks noGrp="1"/>
          </p:cNvSpPr>
          <p:nvPr>
            <p:ph type="sldNum" sz="quarter" idx="10"/>
          </p:nvPr>
        </p:nvSpPr>
        <p:spPr/>
        <p:txBody>
          <a:bodyPr/>
          <a:lstStyle/>
          <a:p>
            <a:fld id="{9931C41E-F439-4617-8DEE-0AA601E8D9AC}" type="slidenum">
              <a:rPr lang="en-US" smtClean="0"/>
              <a:t>14</a:t>
            </a:fld>
            <a:endParaRPr lang="en-US" dirty="0"/>
          </a:p>
        </p:txBody>
      </p:sp>
    </p:spTree>
    <p:extLst>
      <p:ext uri="{BB962C8B-B14F-4D97-AF65-F5344CB8AC3E}">
        <p14:creationId xmlns:p14="http://schemas.microsoft.com/office/powerpoint/2010/main" val="3876501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AC03-8254-4A22-5741-F83CA8A8788C}"/>
              </a:ext>
            </a:extLst>
          </p:cNvPr>
          <p:cNvSpPr>
            <a:spLocks noGrp="1"/>
          </p:cNvSpPr>
          <p:nvPr>
            <p:ph type="title"/>
          </p:nvPr>
        </p:nvSpPr>
        <p:spPr/>
        <p:txBody>
          <a:bodyPr/>
          <a:lstStyle/>
          <a:p>
            <a:r>
              <a:rPr lang="en-US" dirty="0">
                <a:ea typeface="+mj-lt"/>
                <a:cs typeface="+mj-lt"/>
              </a:rPr>
              <a:t>Course Content</a:t>
            </a:r>
          </a:p>
        </p:txBody>
      </p:sp>
      <p:sp>
        <p:nvSpPr>
          <p:cNvPr id="3" name="Content Placeholder 2">
            <a:extLst>
              <a:ext uri="{FF2B5EF4-FFF2-40B4-BE49-F238E27FC236}">
                <a16:creationId xmlns:a16="http://schemas.microsoft.com/office/drawing/2014/main" id="{806DD1A5-1A6F-E21B-B84B-D0FD3B9C8F9E}"/>
              </a:ext>
            </a:extLst>
          </p:cNvPr>
          <p:cNvSpPr>
            <a:spLocks noGrp="1"/>
          </p:cNvSpPr>
          <p:nvPr>
            <p:ph sz="half" idx="1"/>
          </p:nvPr>
        </p:nvSpPr>
        <p:spPr/>
        <p:txBody>
          <a:bodyPr vert="horz" lIns="91440" tIns="45720" rIns="91440" bIns="45720" rtlCol="0" anchor="t">
            <a:normAutofit fontScale="85000" lnSpcReduction="10000"/>
          </a:bodyPr>
          <a:lstStyle/>
          <a:p>
            <a:pPr marL="0" indent="0">
              <a:lnSpc>
                <a:spcPct val="120000"/>
              </a:lnSpc>
              <a:spcBef>
                <a:spcPts val="1200"/>
              </a:spcBef>
              <a:buNone/>
            </a:pPr>
            <a:r>
              <a:rPr lang="en-US" dirty="0">
                <a:ea typeface="+mn-lt"/>
                <a:cs typeface="+mn-lt"/>
              </a:rPr>
              <a:t>Where appropriate, consider explicitly including culturally responsive and anti-racist content:</a:t>
            </a:r>
            <a:endParaRPr lang="en-US" dirty="0"/>
          </a:p>
          <a:p>
            <a:pPr>
              <a:lnSpc>
                <a:spcPct val="120000"/>
              </a:lnSpc>
              <a:spcBef>
                <a:spcPts val="1200"/>
              </a:spcBef>
            </a:pPr>
            <a:r>
              <a:rPr lang="en-US" dirty="0">
                <a:ea typeface="+mn-lt"/>
                <a:cs typeface="+mn-lt"/>
              </a:rPr>
              <a:t>Is there an acknowledgement and discussion built into the course of major debates or disagreements within the field? If there is a racist or sexist history, don’t gloss over it – discuss it openly.</a:t>
            </a:r>
          </a:p>
          <a:p>
            <a:pPr>
              <a:lnSpc>
                <a:spcPct val="120000"/>
              </a:lnSpc>
              <a:spcBef>
                <a:spcPts val="1200"/>
              </a:spcBef>
            </a:pPr>
            <a:r>
              <a:rPr lang="en-US" dirty="0">
                <a:ea typeface="+mn-lt"/>
                <a:cs typeface="+mn-lt"/>
              </a:rPr>
              <a:t>Are there opportunities built in for students to see themselves and their experiences represented, or to bring their authentic selves to the course through strategies like reflection or response? </a:t>
            </a:r>
          </a:p>
          <a:p>
            <a:pPr>
              <a:lnSpc>
                <a:spcPct val="120000"/>
              </a:lnSpc>
              <a:spcBef>
                <a:spcPts val="1200"/>
              </a:spcBef>
            </a:pPr>
            <a:r>
              <a:rPr lang="en-US" dirty="0">
                <a:ea typeface="+mn-lt"/>
                <a:cs typeface="+mn-lt"/>
              </a:rPr>
              <a:t>Consider language and terminology used: be cognizant of where the terms and topics reflect Eurocentric or colonizing views (for example, “Third World countries”)</a:t>
            </a:r>
          </a:p>
          <a:p>
            <a:pPr>
              <a:lnSpc>
                <a:spcPct val="120000"/>
              </a:lnSpc>
              <a:spcBef>
                <a:spcPts val="1200"/>
              </a:spcBef>
            </a:pPr>
            <a:r>
              <a:rPr lang="en-US" dirty="0">
                <a:ea typeface="+mn-lt"/>
                <a:cs typeface="+mn-lt"/>
              </a:rPr>
              <a:t>Move marginalized experiences of Black and Indigenous people to the center. </a:t>
            </a:r>
            <a:r>
              <a:rPr lang="en-US" b="1" dirty="0">
                <a:ea typeface="+mn-lt"/>
                <a:cs typeface="+mn-lt"/>
              </a:rPr>
              <a:t>It is important not just to examine what is in the course, but what is left out.</a:t>
            </a:r>
            <a:endParaRPr lang="en-US" dirty="0">
              <a:ea typeface="+mn-lt"/>
              <a:cs typeface="+mn-lt"/>
            </a:endParaRPr>
          </a:p>
        </p:txBody>
      </p:sp>
      <p:sp>
        <p:nvSpPr>
          <p:cNvPr id="4" name="Slide Number Placeholder 3">
            <a:extLst>
              <a:ext uri="{FF2B5EF4-FFF2-40B4-BE49-F238E27FC236}">
                <a16:creationId xmlns:a16="http://schemas.microsoft.com/office/drawing/2014/main" id="{EB67B3B5-14E3-4BD4-B2CD-5E95132B8E3F}"/>
              </a:ext>
            </a:extLst>
          </p:cNvPr>
          <p:cNvSpPr>
            <a:spLocks noGrp="1"/>
          </p:cNvSpPr>
          <p:nvPr>
            <p:ph type="sldNum" sz="quarter" idx="10"/>
          </p:nvPr>
        </p:nvSpPr>
        <p:spPr/>
        <p:txBody>
          <a:bodyPr/>
          <a:lstStyle/>
          <a:p>
            <a:fld id="{9931C41E-F439-4617-8DEE-0AA601E8D9AC}" type="slidenum">
              <a:rPr lang="en-US" smtClean="0"/>
              <a:t>15</a:t>
            </a:fld>
            <a:endParaRPr lang="en-US" dirty="0"/>
          </a:p>
        </p:txBody>
      </p:sp>
    </p:spTree>
    <p:extLst>
      <p:ext uri="{BB962C8B-B14F-4D97-AF65-F5344CB8AC3E}">
        <p14:creationId xmlns:p14="http://schemas.microsoft.com/office/powerpoint/2010/main" val="3916192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C857-E3D5-BDB9-4D72-E32DDFC41B5C}"/>
              </a:ext>
            </a:extLst>
          </p:cNvPr>
          <p:cNvSpPr>
            <a:spLocks noGrp="1"/>
          </p:cNvSpPr>
          <p:nvPr>
            <p:ph type="title"/>
          </p:nvPr>
        </p:nvSpPr>
        <p:spPr/>
        <p:txBody>
          <a:bodyPr/>
          <a:lstStyle/>
          <a:p>
            <a:r>
              <a:rPr lang="en-US" dirty="0">
                <a:ea typeface="+mj-lt"/>
                <a:cs typeface="+mj-lt"/>
              </a:rPr>
              <a:t>Course Objectives and SLOs</a:t>
            </a:r>
          </a:p>
        </p:txBody>
      </p:sp>
      <p:sp>
        <p:nvSpPr>
          <p:cNvPr id="3" name="Content Placeholder 2">
            <a:extLst>
              <a:ext uri="{FF2B5EF4-FFF2-40B4-BE49-F238E27FC236}">
                <a16:creationId xmlns:a16="http://schemas.microsoft.com/office/drawing/2014/main" id="{439895B8-4598-5F96-5865-43D5AC3793A8}"/>
              </a:ext>
            </a:extLst>
          </p:cNvPr>
          <p:cNvSpPr>
            <a:spLocks noGrp="1"/>
          </p:cNvSpPr>
          <p:nvPr>
            <p:ph sz="half" idx="1"/>
          </p:nvPr>
        </p:nvSpPr>
        <p:spPr/>
        <p:txBody>
          <a:bodyPr vert="horz" lIns="91440" tIns="45720" rIns="91440" bIns="45720" rtlCol="0" anchor="t">
            <a:normAutofit fontScale="92500"/>
          </a:bodyPr>
          <a:lstStyle/>
          <a:p>
            <a:pPr marL="0" indent="0">
              <a:lnSpc>
                <a:spcPct val="100000"/>
              </a:lnSpc>
              <a:spcBef>
                <a:spcPts val="1200"/>
              </a:spcBef>
              <a:buNone/>
            </a:pPr>
            <a:r>
              <a:rPr lang="en-US" dirty="0">
                <a:ea typeface="+mn-lt"/>
                <a:cs typeface="+mn-lt"/>
              </a:rPr>
              <a:t>Consider adding course objectives and learning outcomes with specific IDEAA focus</a:t>
            </a:r>
          </a:p>
          <a:p>
            <a:pPr>
              <a:lnSpc>
                <a:spcPct val="100000"/>
              </a:lnSpc>
              <a:spcBef>
                <a:spcPts val="1200"/>
              </a:spcBef>
            </a:pPr>
            <a:r>
              <a:rPr lang="en-US" dirty="0">
                <a:ea typeface="+mn-lt"/>
                <a:cs typeface="+mn-lt"/>
              </a:rPr>
              <a:t>For example, a course outcome addressing anti-racism could include articulating or analyzing how social and historical context affected major theories and/or discoveries in the field, particularly in light of systemic racism. </a:t>
            </a:r>
          </a:p>
          <a:p>
            <a:pPr>
              <a:lnSpc>
                <a:spcPct val="100000"/>
              </a:lnSpc>
              <a:spcBef>
                <a:spcPts val="1200"/>
              </a:spcBef>
            </a:pPr>
            <a:r>
              <a:rPr lang="en-US" dirty="0">
                <a:ea typeface="+mn-lt"/>
                <a:cs typeface="+mn-lt"/>
              </a:rPr>
              <a:t>A specific SLO, aligned to the course content, allows faculty to focus on these areas in assessment, and ensure that their students’ learning includes equity and anti-racism. </a:t>
            </a:r>
          </a:p>
          <a:p>
            <a:pPr>
              <a:lnSpc>
                <a:spcPct val="100000"/>
              </a:lnSpc>
              <a:spcBef>
                <a:spcPts val="1200"/>
              </a:spcBef>
            </a:pPr>
            <a:r>
              <a:rPr lang="en-US" dirty="0">
                <a:ea typeface="+mn-lt"/>
                <a:cs typeface="+mn-lt"/>
              </a:rPr>
              <a:t>Even where IDEAA-focused outcomes are not explicitly present, ensure your assessment process includes equity review and thoughtful data disaggregation.</a:t>
            </a:r>
          </a:p>
        </p:txBody>
      </p:sp>
      <p:sp>
        <p:nvSpPr>
          <p:cNvPr id="4" name="Slide Number Placeholder 3">
            <a:extLst>
              <a:ext uri="{FF2B5EF4-FFF2-40B4-BE49-F238E27FC236}">
                <a16:creationId xmlns:a16="http://schemas.microsoft.com/office/drawing/2014/main" id="{F033CF9F-5EDA-42FF-8F04-8A35F7596710}"/>
              </a:ext>
            </a:extLst>
          </p:cNvPr>
          <p:cNvSpPr>
            <a:spLocks noGrp="1"/>
          </p:cNvSpPr>
          <p:nvPr>
            <p:ph type="sldNum" sz="quarter" idx="10"/>
          </p:nvPr>
        </p:nvSpPr>
        <p:spPr/>
        <p:txBody>
          <a:bodyPr/>
          <a:lstStyle/>
          <a:p>
            <a:fld id="{9931C41E-F439-4617-8DEE-0AA601E8D9AC}" type="slidenum">
              <a:rPr lang="en-US" smtClean="0"/>
              <a:t>16</a:t>
            </a:fld>
            <a:endParaRPr lang="en-US" dirty="0"/>
          </a:p>
        </p:txBody>
      </p:sp>
    </p:spTree>
    <p:extLst>
      <p:ext uri="{BB962C8B-B14F-4D97-AF65-F5344CB8AC3E}">
        <p14:creationId xmlns:p14="http://schemas.microsoft.com/office/powerpoint/2010/main" val="4221785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F615-FCC5-7D74-EE16-D99AB114C3B5}"/>
              </a:ext>
            </a:extLst>
          </p:cNvPr>
          <p:cNvSpPr>
            <a:spLocks noGrp="1"/>
          </p:cNvSpPr>
          <p:nvPr>
            <p:ph type="title"/>
          </p:nvPr>
        </p:nvSpPr>
        <p:spPr/>
        <p:txBody>
          <a:bodyPr/>
          <a:lstStyle/>
          <a:p>
            <a:r>
              <a:rPr lang="en-US" dirty="0">
                <a:ea typeface="+mj-lt"/>
                <a:cs typeface="+mj-lt"/>
              </a:rPr>
              <a:t>Methods of Evaluation &amp; Assignments</a:t>
            </a:r>
          </a:p>
        </p:txBody>
      </p:sp>
      <p:sp>
        <p:nvSpPr>
          <p:cNvPr id="3" name="Content Placeholder 2">
            <a:extLst>
              <a:ext uri="{FF2B5EF4-FFF2-40B4-BE49-F238E27FC236}">
                <a16:creationId xmlns:a16="http://schemas.microsoft.com/office/drawing/2014/main" id="{4C14A3E5-9EC8-D49E-F0C5-EF919C4D9846}"/>
              </a:ext>
            </a:extLst>
          </p:cNvPr>
          <p:cNvSpPr>
            <a:spLocks noGrp="1"/>
          </p:cNvSpPr>
          <p:nvPr>
            <p:ph sz="half" idx="1"/>
          </p:nvPr>
        </p:nvSpPr>
        <p:spPr/>
        <p:txBody>
          <a:bodyPr vert="horz" lIns="91440" tIns="45720" rIns="91440" bIns="45720" rtlCol="0" anchor="t">
            <a:noAutofit/>
          </a:bodyPr>
          <a:lstStyle/>
          <a:p>
            <a:pPr marL="0" indent="0">
              <a:spcBef>
                <a:spcPts val="1200"/>
              </a:spcBef>
              <a:spcAft>
                <a:spcPts val="0"/>
              </a:spcAft>
              <a:buNone/>
            </a:pPr>
            <a:r>
              <a:rPr lang="en-US" sz="2000" dirty="0">
                <a:ea typeface="+mn-lt"/>
                <a:cs typeface="+mn-lt"/>
              </a:rPr>
              <a:t>Delivering course content for multiple learning styles and ensuring students have a variety of methods to demonstrate their learning can lead to more equitable outcomes and a more inclusive learning experience. </a:t>
            </a:r>
            <a:endParaRPr lang="en-US" sz="2000" dirty="0">
              <a:cs typeface="Calibri"/>
            </a:endParaRPr>
          </a:p>
          <a:p>
            <a:pPr>
              <a:spcBef>
                <a:spcPts val="1200"/>
              </a:spcBef>
              <a:spcAft>
                <a:spcPts val="0"/>
              </a:spcAft>
            </a:pPr>
            <a:r>
              <a:rPr lang="en-US" sz="2000" dirty="0">
                <a:ea typeface="+mn-lt"/>
                <a:cs typeface="+mn-lt"/>
              </a:rPr>
              <a:t>Do the typical assignments listed align with equitable course content? </a:t>
            </a:r>
          </a:p>
          <a:p>
            <a:pPr>
              <a:spcBef>
                <a:spcPts val="1200"/>
              </a:spcBef>
              <a:spcAft>
                <a:spcPts val="0"/>
              </a:spcAft>
            </a:pPr>
            <a:r>
              <a:rPr lang="en-US" sz="2000" dirty="0">
                <a:ea typeface="+mn-lt"/>
                <a:cs typeface="+mn-lt"/>
              </a:rPr>
              <a:t>Do they provide opportunities for students to bring their own experiences to the course content? </a:t>
            </a:r>
          </a:p>
          <a:p>
            <a:pPr>
              <a:spcBef>
                <a:spcPts val="1200"/>
              </a:spcBef>
              <a:spcAft>
                <a:spcPts val="0"/>
              </a:spcAft>
            </a:pPr>
            <a:r>
              <a:rPr lang="en-US" sz="2000" dirty="0">
                <a:ea typeface="+mn-lt"/>
                <a:cs typeface="+mn-lt"/>
              </a:rPr>
              <a:t>Do methods of evaluation account for different learning and communication styles? </a:t>
            </a:r>
          </a:p>
          <a:p>
            <a:pPr>
              <a:spcBef>
                <a:spcPts val="1200"/>
              </a:spcBef>
              <a:spcAft>
                <a:spcPts val="0"/>
              </a:spcAft>
            </a:pPr>
            <a:r>
              <a:rPr lang="en-US" sz="2000" dirty="0">
                <a:ea typeface="+mn-lt"/>
                <a:cs typeface="+mn-lt"/>
              </a:rPr>
              <a:t>Are there some authentic assessments, capturing more contextualized understanding? </a:t>
            </a:r>
          </a:p>
          <a:p>
            <a:pPr>
              <a:spcBef>
                <a:spcPts val="1200"/>
              </a:spcBef>
              <a:spcAft>
                <a:spcPts val="0"/>
              </a:spcAft>
            </a:pPr>
            <a:r>
              <a:rPr lang="en-US" sz="2000" dirty="0">
                <a:ea typeface="+mn-lt"/>
                <a:cs typeface="+mn-lt"/>
              </a:rPr>
              <a:t>Do assessment rubrics avoid grading on hidden curriculum? </a:t>
            </a:r>
            <a:endParaRPr lang="en-US" sz="2000" dirty="0">
              <a:cs typeface="Calibri"/>
            </a:endParaRPr>
          </a:p>
          <a:p>
            <a:pPr lvl="1">
              <a:spcBef>
                <a:spcPts val="1200"/>
              </a:spcBef>
              <a:spcAft>
                <a:spcPts val="0"/>
              </a:spcAft>
            </a:pPr>
            <a:r>
              <a:rPr lang="en-US" sz="2000" dirty="0">
                <a:ea typeface="+mn-lt"/>
                <a:cs typeface="+mn-lt"/>
              </a:rPr>
              <a:t>Example of hidden curriculum: grading on grammar and writing ability if there is no English prerequisite or advisory, and these are not explicitly part of the course content</a:t>
            </a:r>
          </a:p>
        </p:txBody>
      </p:sp>
      <p:sp>
        <p:nvSpPr>
          <p:cNvPr id="4" name="Slide Number Placeholder 3">
            <a:extLst>
              <a:ext uri="{FF2B5EF4-FFF2-40B4-BE49-F238E27FC236}">
                <a16:creationId xmlns:a16="http://schemas.microsoft.com/office/drawing/2014/main" id="{D3BE33A3-1FEE-48A2-9808-6AAF6972EE5B}"/>
              </a:ext>
            </a:extLst>
          </p:cNvPr>
          <p:cNvSpPr>
            <a:spLocks noGrp="1"/>
          </p:cNvSpPr>
          <p:nvPr>
            <p:ph type="sldNum" sz="quarter" idx="10"/>
          </p:nvPr>
        </p:nvSpPr>
        <p:spPr/>
        <p:txBody>
          <a:bodyPr/>
          <a:lstStyle/>
          <a:p>
            <a:fld id="{9931C41E-F439-4617-8DEE-0AA601E8D9AC}" type="slidenum">
              <a:rPr lang="en-US" smtClean="0"/>
              <a:t>17</a:t>
            </a:fld>
            <a:endParaRPr lang="en-US" dirty="0"/>
          </a:p>
        </p:txBody>
      </p:sp>
    </p:spTree>
    <p:extLst>
      <p:ext uri="{BB962C8B-B14F-4D97-AF65-F5344CB8AC3E}">
        <p14:creationId xmlns:p14="http://schemas.microsoft.com/office/powerpoint/2010/main" val="21244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B57B-26AA-E898-9240-CBE5DFF11EB9}"/>
              </a:ext>
            </a:extLst>
          </p:cNvPr>
          <p:cNvSpPr>
            <a:spLocks noGrp="1"/>
          </p:cNvSpPr>
          <p:nvPr>
            <p:ph type="title"/>
          </p:nvPr>
        </p:nvSpPr>
        <p:spPr/>
        <p:txBody>
          <a:bodyPr/>
          <a:lstStyle/>
          <a:p>
            <a:r>
              <a:rPr lang="en-US" dirty="0">
                <a:ea typeface="+mj-lt"/>
                <a:cs typeface="+mj-lt"/>
              </a:rPr>
              <a:t>Course Materials</a:t>
            </a:r>
          </a:p>
        </p:txBody>
      </p:sp>
      <p:sp>
        <p:nvSpPr>
          <p:cNvPr id="3" name="Content Placeholder 2">
            <a:extLst>
              <a:ext uri="{FF2B5EF4-FFF2-40B4-BE49-F238E27FC236}">
                <a16:creationId xmlns:a16="http://schemas.microsoft.com/office/drawing/2014/main" id="{0166D64E-DECE-7919-378F-C2630207E9E7}"/>
              </a:ext>
            </a:extLst>
          </p:cNvPr>
          <p:cNvSpPr>
            <a:spLocks noGrp="1"/>
          </p:cNvSpPr>
          <p:nvPr>
            <p:ph sz="half" idx="1"/>
          </p:nvPr>
        </p:nvSpPr>
        <p:spPr/>
        <p:txBody>
          <a:bodyPr vert="horz" lIns="91440" tIns="45720" rIns="91440" bIns="45720" rtlCol="0" anchor="t">
            <a:normAutofit fontScale="92500"/>
          </a:bodyPr>
          <a:lstStyle/>
          <a:p>
            <a:pPr marL="0" indent="0">
              <a:lnSpc>
                <a:spcPct val="100000"/>
              </a:lnSpc>
              <a:spcBef>
                <a:spcPts val="1200"/>
              </a:spcBef>
              <a:buNone/>
            </a:pPr>
            <a:r>
              <a:rPr lang="en-US" dirty="0">
                <a:ea typeface="+mn-lt"/>
                <a:cs typeface="+mn-lt"/>
              </a:rPr>
              <a:t>Course materials, especially textbooks, can be a barrier for students in terms of affordability, accessibility, and representation.</a:t>
            </a:r>
            <a:endParaRPr lang="en-US" dirty="0"/>
          </a:p>
          <a:p>
            <a:pPr>
              <a:lnSpc>
                <a:spcPct val="100000"/>
              </a:lnSpc>
              <a:spcBef>
                <a:spcPts val="1200"/>
              </a:spcBef>
            </a:pPr>
            <a:r>
              <a:rPr lang="en-US" dirty="0">
                <a:ea typeface="+mn-lt"/>
                <a:cs typeface="+mn-lt"/>
              </a:rPr>
              <a:t>Although textbooks listed on the COR are primarily examples, they are an important guide for faculty about what kinds of texts are considered acceptable for the course and have an important impact on the texts that are ultimately selected.</a:t>
            </a:r>
          </a:p>
          <a:p>
            <a:pPr>
              <a:lnSpc>
                <a:spcPct val="100000"/>
              </a:lnSpc>
              <a:spcBef>
                <a:spcPts val="1200"/>
              </a:spcBef>
            </a:pPr>
            <a:r>
              <a:rPr lang="en-US" dirty="0">
                <a:ea typeface="+mn-lt"/>
                <a:cs typeface="+mn-lt"/>
              </a:rPr>
              <a:t>Do textbooks, manuals, or other materials include diverse representations in authorship and/or content?  If not, what supplemental materials can be included? </a:t>
            </a:r>
          </a:p>
          <a:p>
            <a:pPr>
              <a:lnSpc>
                <a:spcPct val="100000"/>
              </a:lnSpc>
              <a:spcBef>
                <a:spcPts val="1200"/>
              </a:spcBef>
            </a:pPr>
            <a:r>
              <a:rPr lang="en-US" dirty="0">
                <a:ea typeface="+mn-lt"/>
                <a:cs typeface="+mn-lt"/>
              </a:rPr>
              <a:t>Are materials ADA-accessible and 508-compliant? </a:t>
            </a:r>
          </a:p>
          <a:p>
            <a:pPr>
              <a:lnSpc>
                <a:spcPct val="100000"/>
              </a:lnSpc>
              <a:spcBef>
                <a:spcPts val="1200"/>
              </a:spcBef>
            </a:pPr>
            <a:r>
              <a:rPr lang="en-US" dirty="0">
                <a:ea typeface="+mn-lt"/>
                <a:cs typeface="+mn-lt"/>
              </a:rPr>
              <a:t>Are they affordable? Are there Open Educational Resources (OER) alternatives?</a:t>
            </a:r>
          </a:p>
          <a:p>
            <a:pPr lvl="1">
              <a:lnSpc>
                <a:spcPct val="100000"/>
              </a:lnSpc>
              <a:spcBef>
                <a:spcPts val="1200"/>
              </a:spcBef>
            </a:pPr>
            <a:endParaRPr lang="en-US" dirty="0">
              <a:ea typeface="+mn-lt"/>
              <a:cs typeface="+mn-lt"/>
            </a:endParaRPr>
          </a:p>
          <a:p>
            <a:endParaRPr lang="en-US" dirty="0">
              <a:cs typeface="Calibri"/>
            </a:endParaRPr>
          </a:p>
        </p:txBody>
      </p:sp>
      <p:sp>
        <p:nvSpPr>
          <p:cNvPr id="4" name="Slide Number Placeholder 3">
            <a:extLst>
              <a:ext uri="{FF2B5EF4-FFF2-40B4-BE49-F238E27FC236}">
                <a16:creationId xmlns:a16="http://schemas.microsoft.com/office/drawing/2014/main" id="{6805FD90-7182-414B-87B4-6B055DE20271}"/>
              </a:ext>
            </a:extLst>
          </p:cNvPr>
          <p:cNvSpPr>
            <a:spLocks noGrp="1"/>
          </p:cNvSpPr>
          <p:nvPr>
            <p:ph type="sldNum" sz="quarter" idx="10"/>
          </p:nvPr>
        </p:nvSpPr>
        <p:spPr/>
        <p:txBody>
          <a:bodyPr/>
          <a:lstStyle/>
          <a:p>
            <a:fld id="{9931C41E-F439-4617-8DEE-0AA601E8D9AC}" type="slidenum">
              <a:rPr lang="en-US" smtClean="0"/>
              <a:t>18</a:t>
            </a:fld>
            <a:endParaRPr lang="en-US" dirty="0"/>
          </a:p>
        </p:txBody>
      </p:sp>
    </p:spTree>
    <p:extLst>
      <p:ext uri="{BB962C8B-B14F-4D97-AF65-F5344CB8AC3E}">
        <p14:creationId xmlns:p14="http://schemas.microsoft.com/office/powerpoint/2010/main" val="152323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F621-2066-5E25-F796-8890D0D48451}"/>
              </a:ext>
            </a:extLst>
          </p:cNvPr>
          <p:cNvSpPr>
            <a:spLocks noGrp="1"/>
          </p:cNvSpPr>
          <p:nvPr>
            <p:ph type="title"/>
          </p:nvPr>
        </p:nvSpPr>
        <p:spPr/>
        <p:txBody>
          <a:bodyPr/>
          <a:lstStyle/>
          <a:p>
            <a:r>
              <a:rPr lang="en-US" dirty="0">
                <a:cs typeface="Calibri Light"/>
              </a:rPr>
              <a:t>Putting it into Practice</a:t>
            </a:r>
            <a:endParaRPr lang="en-US" dirty="0"/>
          </a:p>
        </p:txBody>
      </p:sp>
      <p:sp>
        <p:nvSpPr>
          <p:cNvPr id="3" name="Text Placeholder 2">
            <a:extLst>
              <a:ext uri="{FF2B5EF4-FFF2-40B4-BE49-F238E27FC236}">
                <a16:creationId xmlns:a16="http://schemas.microsoft.com/office/drawing/2014/main" id="{33C978D2-B7B4-5AE8-0373-21292D7D3CB9}"/>
              </a:ext>
            </a:extLst>
          </p:cNvPr>
          <p:cNvSpPr>
            <a:spLocks noGrp="1"/>
          </p:cNvSpPr>
          <p:nvPr>
            <p:ph idx="1"/>
          </p:nvPr>
        </p:nvSpPr>
        <p:spPr/>
        <p:txBody>
          <a:bodyPr vert="horz" lIns="91440" tIns="45720" rIns="91440" bIns="45720" rtlCol="0" anchor="t">
            <a:normAutofit/>
          </a:bodyPr>
          <a:lstStyle/>
          <a:p>
            <a:r>
              <a:rPr lang="en-US" dirty="0">
                <a:ea typeface="+mn-lt"/>
                <a:cs typeface="+mn-lt"/>
              </a:rPr>
              <a:t>A common concern about incorporating IDEAA into curriculum is that it isn't appropriate for all courses and disciplines. </a:t>
            </a:r>
            <a:endParaRPr lang="en-US" i="1" dirty="0">
              <a:ea typeface="+mn-lt"/>
              <a:cs typeface="+mn-lt"/>
            </a:endParaRPr>
          </a:p>
          <a:p>
            <a:r>
              <a:rPr lang="en-US" dirty="0">
                <a:ea typeface="+mn-lt"/>
                <a:cs typeface="+mn-lt"/>
              </a:rPr>
              <a:t>In small groups, brainstorm ways IDEAA could be incorporated in a COR for</a:t>
            </a:r>
          </a:p>
          <a:p>
            <a:pPr marL="342900" indent="-342900">
              <a:buChar char="•"/>
            </a:pPr>
            <a:r>
              <a:rPr lang="en-US" dirty="0">
                <a:ea typeface="+mn-lt"/>
                <a:cs typeface="+mn-lt"/>
              </a:rPr>
              <a:t>Welding</a:t>
            </a:r>
          </a:p>
          <a:p>
            <a:pPr marL="342900" indent="-342900">
              <a:buChar char="•"/>
            </a:pPr>
            <a:r>
              <a:rPr lang="en-US" dirty="0">
                <a:ea typeface="+mn-lt"/>
                <a:cs typeface="+mn-lt"/>
              </a:rPr>
              <a:t>Statistics</a:t>
            </a:r>
          </a:p>
          <a:p>
            <a:pPr marL="342900" indent="-342900">
              <a:buChar char="•"/>
            </a:pPr>
            <a:r>
              <a:rPr lang="en-US" dirty="0">
                <a:ea typeface="+mn-lt"/>
                <a:cs typeface="+mn-lt"/>
              </a:rPr>
              <a:t>Chemistry</a:t>
            </a:r>
          </a:p>
          <a:p>
            <a:pPr marL="342900" indent="-342900">
              <a:buChar char="•"/>
            </a:pPr>
            <a:r>
              <a:rPr lang="en-US" dirty="0">
                <a:ea typeface="+mn-lt"/>
                <a:cs typeface="+mn-lt"/>
              </a:rPr>
              <a:t>Physical Education</a:t>
            </a:r>
          </a:p>
          <a:p>
            <a:pPr marL="342900" indent="-342900">
              <a:buChar char="•"/>
            </a:pPr>
            <a:r>
              <a:rPr lang="en-US" dirty="0">
                <a:ea typeface="+mn-lt"/>
                <a:cs typeface="+mn-lt"/>
              </a:rPr>
              <a:t>Business Accounting</a:t>
            </a:r>
          </a:p>
        </p:txBody>
      </p:sp>
      <p:sp>
        <p:nvSpPr>
          <p:cNvPr id="4" name="Slide Number Placeholder 3">
            <a:extLst>
              <a:ext uri="{FF2B5EF4-FFF2-40B4-BE49-F238E27FC236}">
                <a16:creationId xmlns:a16="http://schemas.microsoft.com/office/drawing/2014/main" id="{DDC413A4-3106-4D98-9A0A-3E33AFADAF63}"/>
              </a:ext>
            </a:extLst>
          </p:cNvPr>
          <p:cNvSpPr>
            <a:spLocks noGrp="1"/>
          </p:cNvSpPr>
          <p:nvPr>
            <p:ph type="sldNum" sz="quarter" idx="10"/>
          </p:nvPr>
        </p:nvSpPr>
        <p:spPr/>
        <p:txBody>
          <a:bodyPr/>
          <a:lstStyle/>
          <a:p>
            <a:fld id="{9931C41E-F439-4617-8DEE-0AA601E8D9AC}" type="slidenum">
              <a:rPr lang="en-US" smtClean="0"/>
              <a:t>19</a:t>
            </a:fld>
            <a:endParaRPr lang="en-US" dirty="0"/>
          </a:p>
        </p:txBody>
      </p:sp>
    </p:spTree>
    <p:extLst>
      <p:ext uri="{BB962C8B-B14F-4D97-AF65-F5344CB8AC3E}">
        <p14:creationId xmlns:p14="http://schemas.microsoft.com/office/powerpoint/2010/main" val="413408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6277-4426-403B-BE9B-680B82894871}"/>
              </a:ext>
            </a:extLst>
          </p:cNvPr>
          <p:cNvSpPr>
            <a:spLocks noGrp="1"/>
          </p:cNvSpPr>
          <p:nvPr>
            <p:ph type="title"/>
          </p:nvPr>
        </p:nvSpPr>
        <p:spPr>
          <a:xfrm>
            <a:off x="227885" y="1975613"/>
            <a:ext cx="3583461" cy="1890709"/>
          </a:xfrm>
        </p:spPr>
        <p:txBody>
          <a:bodyPr/>
          <a:lstStyle/>
          <a:p>
            <a:r>
              <a:rPr lang="en-US" dirty="0">
                <a:latin typeface="Calibri" panose="020F0502020204030204" pitchFamily="34" charset="0"/>
                <a:cs typeface="Calibri" panose="020F0502020204030204" pitchFamily="34" charset="0"/>
              </a:rPr>
              <a:t>Breakout Description</a:t>
            </a:r>
          </a:p>
        </p:txBody>
      </p:sp>
      <p:sp>
        <p:nvSpPr>
          <p:cNvPr id="3" name="Content Placeholder 2">
            <a:extLst>
              <a:ext uri="{FF2B5EF4-FFF2-40B4-BE49-F238E27FC236}">
                <a16:creationId xmlns:a16="http://schemas.microsoft.com/office/drawing/2014/main" id="{D55D33A0-24FF-48E7-A95D-92F9DCFE18CF}"/>
              </a:ext>
            </a:extLst>
          </p:cNvPr>
          <p:cNvSpPr>
            <a:spLocks noGrp="1"/>
          </p:cNvSpPr>
          <p:nvPr>
            <p:ph idx="1"/>
          </p:nvPr>
        </p:nvSpPr>
        <p:spPr>
          <a:xfrm>
            <a:off x="4360863" y="1127581"/>
            <a:ext cx="6672262" cy="5158005"/>
          </a:xfrm>
        </p:spPr>
        <p:txBody>
          <a:bodyPr vert="horz" lIns="91440" tIns="45720" rIns="91440" bIns="45720" rtlCol="0" anchor="t">
            <a:noAutofit/>
          </a:bodyPr>
          <a:lstStyle/>
          <a:p>
            <a:pPr>
              <a:lnSpc>
                <a:spcPct val="100000"/>
              </a:lnSpc>
            </a:pPr>
            <a:r>
              <a:rPr lang="en-US" sz="2000" dirty="0">
                <a:latin typeface="Calibri"/>
                <a:ea typeface="+mj-lt"/>
                <a:cs typeface="Calibri"/>
              </a:rPr>
              <a:t>The Course Outline of Record (COR) is essential to all aspects of curriculum at our colleges and drives the decisions we make as educators in the implementation of teaching strategies and course design. Follow up on our first general session by looking at specific practices for ensuring inclusion, diversity, equity, antiracism, and accessibility (IDEAA) is woven throughout the elements of the COR. </a:t>
            </a:r>
          </a:p>
          <a:p>
            <a:pPr>
              <a:lnSpc>
                <a:spcPct val="100000"/>
              </a:lnSpc>
            </a:pPr>
            <a:r>
              <a:rPr lang="en-US" sz="2000" dirty="0">
                <a:latin typeface="Calibri"/>
                <a:ea typeface="+mj-lt"/>
                <a:cs typeface="Calibri"/>
              </a:rPr>
              <a:t>This session will include a brief overview of the COR and discussion on the impact the elements of the COR have on providing diversity and equity in the classroom. Join us for an interactive discussion on how educators can provide rich, robust, and culturally responsive curricula to meet the needs of our diverse student populations.</a:t>
            </a:r>
            <a:endParaRPr lang="en-US" sz="2000" dirty="0">
              <a:latin typeface="Calibri"/>
              <a:cs typeface="Calibri"/>
            </a:endParaRPr>
          </a:p>
        </p:txBody>
      </p:sp>
      <p:sp>
        <p:nvSpPr>
          <p:cNvPr id="4" name="Slide Number Placeholder 3">
            <a:extLst>
              <a:ext uri="{FF2B5EF4-FFF2-40B4-BE49-F238E27FC236}">
                <a16:creationId xmlns:a16="http://schemas.microsoft.com/office/drawing/2014/main" id="{87AE7DB0-7EA6-4ABF-88F3-69CE7D87D470}"/>
              </a:ext>
            </a:extLst>
          </p:cNvPr>
          <p:cNvSpPr>
            <a:spLocks noGrp="1"/>
          </p:cNvSpPr>
          <p:nvPr>
            <p:ph type="sldNum" sz="quarter" idx="10"/>
          </p:nvPr>
        </p:nvSpPr>
        <p:spPr/>
        <p:txBody>
          <a:bodyPr/>
          <a:lstStyle/>
          <a:p>
            <a:fld id="{BF60C159-D302-4EFD-A43D-D8C64B2C247C}" type="slidenum">
              <a:rPr lang="en-US" smtClean="0"/>
              <a:t>2</a:t>
            </a:fld>
            <a:endParaRPr lang="en-US" dirty="0"/>
          </a:p>
        </p:txBody>
      </p:sp>
    </p:spTree>
    <p:extLst>
      <p:ext uri="{BB962C8B-B14F-4D97-AF65-F5344CB8AC3E}">
        <p14:creationId xmlns:p14="http://schemas.microsoft.com/office/powerpoint/2010/main" val="3356164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6274-C4C5-1608-64C2-410BC0B66E3B}"/>
              </a:ext>
            </a:extLst>
          </p:cNvPr>
          <p:cNvSpPr>
            <a:spLocks noGrp="1"/>
          </p:cNvSpPr>
          <p:nvPr>
            <p:ph type="title"/>
          </p:nvPr>
        </p:nvSpPr>
        <p:spPr/>
        <p:txBody>
          <a:bodyPr/>
          <a:lstStyle/>
          <a:p>
            <a:r>
              <a:rPr lang="en-US" dirty="0">
                <a:cs typeface="Calibri Light"/>
              </a:rPr>
              <a:t>Discussion/Q&amp;A</a:t>
            </a:r>
            <a:endParaRPr lang="en-US" dirty="0"/>
          </a:p>
        </p:txBody>
      </p:sp>
      <p:sp>
        <p:nvSpPr>
          <p:cNvPr id="3" name="Content Placeholder 2">
            <a:extLst>
              <a:ext uri="{FF2B5EF4-FFF2-40B4-BE49-F238E27FC236}">
                <a16:creationId xmlns:a16="http://schemas.microsoft.com/office/drawing/2014/main" id="{1B8244A8-1E7A-57C7-F71A-BB27798A59F0}"/>
              </a:ext>
            </a:extLst>
          </p:cNvPr>
          <p:cNvSpPr>
            <a:spLocks noGrp="1"/>
          </p:cNvSpPr>
          <p:nvPr>
            <p:ph idx="1"/>
          </p:nvPr>
        </p:nvSpPr>
        <p:spPr/>
        <p:txBody>
          <a:bodyPr vert="horz" lIns="91440" tIns="45720" rIns="91440" bIns="45720" rtlCol="0" anchor="t">
            <a:normAutofit/>
          </a:bodyPr>
          <a:lstStyle/>
          <a:p>
            <a:pPr>
              <a:lnSpc>
                <a:spcPct val="100000"/>
              </a:lnSpc>
              <a:spcAft>
                <a:spcPts val="1000"/>
              </a:spcAft>
            </a:pPr>
            <a:r>
              <a:rPr lang="en-US" sz="3200" dirty="0">
                <a:latin typeface="Calibri"/>
                <a:cs typeface="Calibri"/>
              </a:rPr>
              <a:t>What ideas did you come up with? </a:t>
            </a:r>
            <a:endParaRPr lang="en-US" dirty="0"/>
          </a:p>
          <a:p>
            <a:pPr>
              <a:lnSpc>
                <a:spcPct val="100000"/>
              </a:lnSpc>
              <a:spcAft>
                <a:spcPts val="1000"/>
              </a:spcAft>
            </a:pPr>
            <a:r>
              <a:rPr lang="en-US" sz="3200" dirty="0">
                <a:latin typeface="Calibri"/>
                <a:cs typeface="Calibri"/>
              </a:rPr>
              <a:t>What support and resources do faculty and committees need in order to have these discussions on your campus?</a:t>
            </a:r>
          </a:p>
          <a:p>
            <a:pPr marL="0" indent="0">
              <a:buNone/>
            </a:pPr>
            <a:endParaRPr lang="en-US" dirty="0">
              <a:cs typeface="Calibri"/>
            </a:endParaRPr>
          </a:p>
          <a:p>
            <a:endParaRPr lang="en-US" i="1" dirty="0">
              <a:cs typeface="Calibri"/>
            </a:endParaRPr>
          </a:p>
        </p:txBody>
      </p:sp>
      <p:sp>
        <p:nvSpPr>
          <p:cNvPr id="4" name="Slide Number Placeholder 3">
            <a:extLst>
              <a:ext uri="{FF2B5EF4-FFF2-40B4-BE49-F238E27FC236}">
                <a16:creationId xmlns:a16="http://schemas.microsoft.com/office/drawing/2014/main" id="{AF08191D-685B-4B0C-BD87-8A8040239EBD}"/>
              </a:ext>
            </a:extLst>
          </p:cNvPr>
          <p:cNvSpPr>
            <a:spLocks noGrp="1"/>
          </p:cNvSpPr>
          <p:nvPr>
            <p:ph type="sldNum" sz="quarter" idx="10"/>
          </p:nvPr>
        </p:nvSpPr>
        <p:spPr/>
        <p:txBody>
          <a:bodyPr/>
          <a:lstStyle/>
          <a:p>
            <a:fld id="{9931C41E-F439-4617-8DEE-0AA601E8D9AC}" type="slidenum">
              <a:rPr lang="en-US" smtClean="0"/>
              <a:t>20</a:t>
            </a:fld>
            <a:endParaRPr lang="en-US" dirty="0"/>
          </a:p>
        </p:txBody>
      </p:sp>
    </p:spTree>
    <p:extLst>
      <p:ext uri="{BB962C8B-B14F-4D97-AF65-F5344CB8AC3E}">
        <p14:creationId xmlns:p14="http://schemas.microsoft.com/office/powerpoint/2010/main" val="1760709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B72D-CE0D-C3B5-44C8-12B14249B789}"/>
              </a:ext>
            </a:extLst>
          </p:cNvPr>
          <p:cNvSpPr>
            <a:spLocks noGrp="1"/>
          </p:cNvSpPr>
          <p:nvPr>
            <p:ph type="title"/>
          </p:nvPr>
        </p:nvSpPr>
        <p:spPr/>
        <p:txBody>
          <a:bodyPr/>
          <a:lstStyle/>
          <a:p>
            <a:r>
              <a:rPr lang="en-US" dirty="0">
                <a:cs typeface="Calibri Light"/>
              </a:rPr>
              <a:t>Resources</a:t>
            </a:r>
            <a:endParaRPr lang="en-US" dirty="0"/>
          </a:p>
        </p:txBody>
      </p:sp>
      <p:sp>
        <p:nvSpPr>
          <p:cNvPr id="3" name="Content Placeholder 2">
            <a:extLst>
              <a:ext uri="{FF2B5EF4-FFF2-40B4-BE49-F238E27FC236}">
                <a16:creationId xmlns:a16="http://schemas.microsoft.com/office/drawing/2014/main" id="{419CA4D3-6448-7F64-AACC-29AFB19E032B}"/>
              </a:ext>
            </a:extLst>
          </p:cNvPr>
          <p:cNvSpPr>
            <a:spLocks noGrp="1"/>
          </p:cNvSpPr>
          <p:nvPr>
            <p:ph sz="half" idx="1"/>
          </p:nvPr>
        </p:nvSpPr>
        <p:spPr/>
        <p:txBody>
          <a:bodyPr vert="horz" lIns="91440" tIns="45720" rIns="91440" bIns="45720" rtlCol="0" anchor="t">
            <a:normAutofit/>
          </a:bodyPr>
          <a:lstStyle/>
          <a:p>
            <a:pPr>
              <a:lnSpc>
                <a:spcPct val="100000"/>
              </a:lnSpc>
              <a:spcAft>
                <a:spcPts val="0"/>
              </a:spcAft>
            </a:pPr>
            <a:r>
              <a:rPr lang="en-US" dirty="0">
                <a:ea typeface="+mn-lt"/>
                <a:cs typeface="+mn-lt"/>
                <a:hlinkClick r:id="rId3"/>
              </a:rPr>
              <a:t>DEI in Curriculum: Model Principles and Practices</a:t>
            </a:r>
            <a:r>
              <a:rPr lang="en-US" dirty="0">
                <a:ea typeface="+mn-lt"/>
                <a:cs typeface="+mn-lt"/>
              </a:rPr>
              <a:t> (CCCCO in partnership with 5C, ASCCC, CCCCIO, SSCCC)</a:t>
            </a:r>
            <a:endParaRPr lang="en-US" dirty="0"/>
          </a:p>
          <a:p>
            <a:pPr>
              <a:lnSpc>
                <a:spcPct val="100000"/>
              </a:lnSpc>
              <a:spcAft>
                <a:spcPts val="0"/>
              </a:spcAft>
            </a:pPr>
            <a:r>
              <a:rPr lang="en-US" dirty="0">
                <a:ea typeface="+mn-lt"/>
                <a:cs typeface="+mn-lt"/>
                <a:hlinkClick r:id="rId4"/>
              </a:rPr>
              <a:t>Moving the Needle:</a:t>
            </a:r>
            <a:r>
              <a:rPr lang="en-US" dirty="0">
                <a:hlinkClick r:id="rId4"/>
              </a:rPr>
              <a:t> Equity, Cultural Responsiveness, and Anti-Racism in the Course Outline of Record</a:t>
            </a:r>
            <a:r>
              <a:rPr lang="en-US" dirty="0"/>
              <a:t> (ASCCC Rostrum Nov 2021)</a:t>
            </a:r>
            <a:endParaRPr lang="en-US" dirty="0">
              <a:ea typeface="+mn-lt"/>
              <a:cs typeface="+mn-lt"/>
            </a:endParaRPr>
          </a:p>
          <a:p>
            <a:pPr>
              <a:lnSpc>
                <a:spcPct val="100000"/>
              </a:lnSpc>
              <a:spcAft>
                <a:spcPts val="0"/>
              </a:spcAft>
            </a:pPr>
            <a:r>
              <a:rPr lang="en-US" dirty="0">
                <a:ea typeface="+mn-lt"/>
                <a:cs typeface="+mn-lt"/>
              </a:rPr>
              <a:t>Culturally Responsive Higher Education Curriculum Assessment Tool (Allan Hancock College) - pdf uploaded with presentation materials</a:t>
            </a:r>
          </a:p>
          <a:p>
            <a:pPr marL="0" indent="0">
              <a:lnSpc>
                <a:spcPct val="100000"/>
              </a:lnSpc>
              <a:spcAft>
                <a:spcPts val="0"/>
              </a:spcAft>
              <a:buNone/>
            </a:pPr>
            <a:endParaRPr lang="en-US" dirty="0">
              <a:cs typeface="Calibri"/>
            </a:endParaRPr>
          </a:p>
          <a:p>
            <a:pPr>
              <a:lnSpc>
                <a:spcPct val="100000"/>
              </a:lnSpc>
              <a:spcAft>
                <a:spcPts val="0"/>
              </a:spcAft>
            </a:pPr>
            <a:endParaRPr lang="en-US" dirty="0">
              <a:cs typeface="Calibri"/>
            </a:endParaRPr>
          </a:p>
          <a:p>
            <a:pPr>
              <a:lnSpc>
                <a:spcPct val="100000"/>
              </a:lnSpc>
              <a:spcAft>
                <a:spcPts val="0"/>
              </a:spcAft>
            </a:pPr>
            <a:endParaRPr lang="en-US" dirty="0">
              <a:cs typeface="Calibri"/>
            </a:endParaRPr>
          </a:p>
        </p:txBody>
      </p:sp>
      <p:sp>
        <p:nvSpPr>
          <p:cNvPr id="4" name="Slide Number Placeholder 3">
            <a:extLst>
              <a:ext uri="{FF2B5EF4-FFF2-40B4-BE49-F238E27FC236}">
                <a16:creationId xmlns:a16="http://schemas.microsoft.com/office/drawing/2014/main" id="{2C032E92-B6B5-4ECD-8D97-A558C7E40CA3}"/>
              </a:ext>
            </a:extLst>
          </p:cNvPr>
          <p:cNvSpPr>
            <a:spLocks noGrp="1"/>
          </p:cNvSpPr>
          <p:nvPr>
            <p:ph type="sldNum" sz="quarter" idx="10"/>
          </p:nvPr>
        </p:nvSpPr>
        <p:spPr/>
        <p:txBody>
          <a:bodyPr/>
          <a:lstStyle/>
          <a:p>
            <a:fld id="{9931C41E-F439-4617-8DEE-0AA601E8D9AC}" type="slidenum">
              <a:rPr lang="en-US" smtClean="0"/>
              <a:t>21</a:t>
            </a:fld>
            <a:endParaRPr lang="en-US" dirty="0"/>
          </a:p>
        </p:txBody>
      </p:sp>
    </p:spTree>
    <p:extLst>
      <p:ext uri="{BB962C8B-B14F-4D97-AF65-F5344CB8AC3E}">
        <p14:creationId xmlns:p14="http://schemas.microsoft.com/office/powerpoint/2010/main" val="59161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24C3-DEE1-EB97-6BDC-872C8654A834}"/>
              </a:ext>
            </a:extLst>
          </p:cNvPr>
          <p:cNvSpPr>
            <a:spLocks noGrp="1"/>
          </p:cNvSpPr>
          <p:nvPr>
            <p:ph type="title"/>
          </p:nvPr>
        </p:nvSpPr>
        <p:spPr/>
        <p:txBody>
          <a:bodyPr/>
          <a:lstStyle/>
          <a:p>
            <a:r>
              <a:rPr lang="en-US" dirty="0">
                <a:cs typeface="Calibri Light"/>
              </a:rPr>
              <a:t>Learning Outcomes</a:t>
            </a:r>
            <a:endParaRPr lang="en-US" dirty="0"/>
          </a:p>
        </p:txBody>
      </p:sp>
      <p:sp>
        <p:nvSpPr>
          <p:cNvPr id="3" name="Content Placeholder 2">
            <a:extLst>
              <a:ext uri="{FF2B5EF4-FFF2-40B4-BE49-F238E27FC236}">
                <a16:creationId xmlns:a16="http://schemas.microsoft.com/office/drawing/2014/main" id="{7EF388A7-1333-1C77-8B1D-EE53B87C1C38}"/>
              </a:ext>
            </a:extLst>
          </p:cNvPr>
          <p:cNvSpPr>
            <a:spLocks noGrp="1"/>
          </p:cNvSpPr>
          <p:nvPr>
            <p:ph sz="half" idx="1"/>
          </p:nvPr>
        </p:nvSpPr>
        <p:spPr/>
        <p:txBody>
          <a:bodyPr vert="horz" lIns="91440" tIns="45720" rIns="91440" bIns="45720" rtlCol="0" anchor="t">
            <a:normAutofit/>
          </a:bodyPr>
          <a:lstStyle/>
          <a:p>
            <a:pPr marL="0" indent="0">
              <a:spcBef>
                <a:spcPts val="0"/>
              </a:spcBef>
              <a:spcAft>
                <a:spcPts val="1800"/>
              </a:spcAft>
              <a:buNone/>
            </a:pPr>
            <a:r>
              <a:rPr lang="en-US" sz="2800" dirty="0">
                <a:latin typeface="Calibri"/>
                <a:cs typeface="Calibri"/>
              </a:rPr>
              <a:t>In this session we will review and discuss:</a:t>
            </a:r>
            <a:endParaRPr lang="en-US" sz="2800" dirty="0"/>
          </a:p>
          <a:p>
            <a:pPr>
              <a:spcBef>
                <a:spcPts val="0"/>
              </a:spcBef>
              <a:spcAft>
                <a:spcPts val="1800"/>
              </a:spcAft>
            </a:pPr>
            <a:r>
              <a:rPr lang="en-US" sz="2800" dirty="0">
                <a:latin typeface="Calibri"/>
                <a:cs typeface="Calibri"/>
              </a:rPr>
              <a:t>Elements of Course Outline of Record (COR)</a:t>
            </a:r>
            <a:endParaRPr lang="en-US" sz="2800" dirty="0">
              <a:cs typeface="Calibri"/>
            </a:endParaRPr>
          </a:p>
          <a:p>
            <a:pPr>
              <a:spcBef>
                <a:spcPts val="0"/>
              </a:spcBef>
              <a:spcAft>
                <a:spcPts val="1800"/>
              </a:spcAft>
            </a:pPr>
            <a:r>
              <a:rPr lang="en-US" sz="2800" dirty="0">
                <a:latin typeface="Calibri"/>
                <a:cs typeface="Calibri"/>
              </a:rPr>
              <a:t>Roles and responsibility for curriculum standards</a:t>
            </a:r>
          </a:p>
          <a:p>
            <a:pPr>
              <a:spcBef>
                <a:spcPts val="0"/>
              </a:spcBef>
              <a:spcAft>
                <a:spcPts val="1800"/>
              </a:spcAft>
            </a:pPr>
            <a:r>
              <a:rPr lang="en-US" sz="2800" dirty="0">
                <a:latin typeface="Calibri"/>
                <a:cs typeface="Calibri"/>
              </a:rPr>
              <a:t>Importance of Inclusion, Diversity, Equity, Antiracism, and Accessibility (IDEAA) in curriculum</a:t>
            </a:r>
          </a:p>
          <a:p>
            <a:pPr>
              <a:spcBef>
                <a:spcPts val="0"/>
              </a:spcBef>
              <a:spcAft>
                <a:spcPts val="1800"/>
              </a:spcAft>
            </a:pPr>
            <a:r>
              <a:rPr lang="en-US" sz="2800" dirty="0">
                <a:latin typeface="Calibri"/>
                <a:cs typeface="Calibri"/>
              </a:rPr>
              <a:t>Strategies for incorporating IDEAA throughout elements of COR</a:t>
            </a:r>
          </a:p>
        </p:txBody>
      </p:sp>
      <p:sp>
        <p:nvSpPr>
          <p:cNvPr id="4" name="Slide Number Placeholder 3">
            <a:extLst>
              <a:ext uri="{FF2B5EF4-FFF2-40B4-BE49-F238E27FC236}">
                <a16:creationId xmlns:a16="http://schemas.microsoft.com/office/drawing/2014/main" id="{D1A3D760-018D-4C6A-83DB-C1B06495B049}"/>
              </a:ext>
            </a:extLst>
          </p:cNvPr>
          <p:cNvSpPr>
            <a:spLocks noGrp="1"/>
          </p:cNvSpPr>
          <p:nvPr>
            <p:ph type="sldNum" sz="quarter" idx="10"/>
          </p:nvPr>
        </p:nvSpPr>
        <p:spPr/>
        <p:txBody>
          <a:bodyPr/>
          <a:lstStyle/>
          <a:p>
            <a:fld id="{9931C41E-F439-4617-8DEE-0AA601E8D9AC}" type="slidenum">
              <a:rPr lang="en-US" smtClean="0"/>
              <a:t>3</a:t>
            </a:fld>
            <a:endParaRPr lang="en-US" dirty="0"/>
          </a:p>
        </p:txBody>
      </p:sp>
    </p:spTree>
    <p:extLst>
      <p:ext uri="{BB962C8B-B14F-4D97-AF65-F5344CB8AC3E}">
        <p14:creationId xmlns:p14="http://schemas.microsoft.com/office/powerpoint/2010/main" val="148941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EAF0-911E-3DCF-0E20-F071EFD4D80E}"/>
              </a:ext>
            </a:extLst>
          </p:cNvPr>
          <p:cNvSpPr>
            <a:spLocks noGrp="1"/>
          </p:cNvSpPr>
          <p:nvPr>
            <p:ph type="title"/>
          </p:nvPr>
        </p:nvSpPr>
        <p:spPr/>
        <p:txBody>
          <a:bodyPr/>
          <a:lstStyle/>
          <a:p>
            <a:r>
              <a:rPr lang="en-US" dirty="0">
                <a:cs typeface="Calibri Light"/>
              </a:rPr>
              <a:t>Required elements of COR</a:t>
            </a:r>
            <a:endParaRPr lang="en-US" dirty="0"/>
          </a:p>
        </p:txBody>
      </p:sp>
      <p:sp>
        <p:nvSpPr>
          <p:cNvPr id="3" name="Content Placeholder 2">
            <a:extLst>
              <a:ext uri="{FF2B5EF4-FFF2-40B4-BE49-F238E27FC236}">
                <a16:creationId xmlns:a16="http://schemas.microsoft.com/office/drawing/2014/main" id="{44AEF33B-EBA8-AFF7-4D8D-E950B2C70F43}"/>
              </a:ext>
            </a:extLst>
          </p:cNvPr>
          <p:cNvSpPr>
            <a:spLocks noGrp="1"/>
          </p:cNvSpPr>
          <p:nvPr>
            <p:ph idx="1"/>
          </p:nvPr>
        </p:nvSpPr>
        <p:spPr/>
        <p:txBody>
          <a:bodyPr vert="horz" lIns="91440" tIns="45720" rIns="91440" bIns="45720" rtlCol="0" anchor="t">
            <a:normAutofit/>
          </a:bodyPr>
          <a:lstStyle/>
          <a:p>
            <a:r>
              <a:rPr lang="en-US" dirty="0">
                <a:latin typeface="Calibri"/>
                <a:ea typeface="+mj-lt"/>
                <a:cs typeface="Calibri"/>
              </a:rPr>
              <a:t>Introductions:</a:t>
            </a:r>
            <a:endParaRPr lang="en-US" dirty="0"/>
          </a:p>
          <a:p>
            <a:pPr marL="285750" indent="-285750">
              <a:spcAft>
                <a:spcPct val="0"/>
              </a:spcAft>
              <a:buFont typeface="Arial"/>
              <a:buChar char="•"/>
            </a:pPr>
            <a:r>
              <a:rPr lang="en-US" dirty="0">
                <a:latin typeface="Calibri"/>
                <a:ea typeface="+mj-lt"/>
                <a:cs typeface="+mj-lt"/>
              </a:rPr>
              <a:t>What is your role at your college? </a:t>
            </a:r>
          </a:p>
          <a:p>
            <a:pPr marL="285750" indent="-285750">
              <a:spcAft>
                <a:spcPct val="0"/>
              </a:spcAft>
              <a:buFont typeface="Arial"/>
              <a:buChar char="•"/>
            </a:pPr>
            <a:r>
              <a:rPr lang="en-US" dirty="0">
                <a:latin typeface="Calibri"/>
                <a:ea typeface="+mj-lt"/>
                <a:cs typeface="+mj-lt"/>
              </a:rPr>
              <a:t>What is your level of familiarity with curriculum? </a:t>
            </a:r>
            <a:endParaRPr lang="en-US" dirty="0">
              <a:latin typeface="Calibri"/>
              <a:ea typeface="+mj-lt"/>
            </a:endParaRPr>
          </a:p>
          <a:p>
            <a:pPr>
              <a:spcAft>
                <a:spcPct val="0"/>
              </a:spcAft>
            </a:pPr>
            <a:endParaRPr lang="en-US" dirty="0">
              <a:latin typeface="Calibri"/>
              <a:ea typeface="+mj-lt"/>
              <a:cs typeface="Calibri"/>
            </a:endParaRPr>
          </a:p>
          <a:p>
            <a:pPr>
              <a:spcAft>
                <a:spcPct val="0"/>
              </a:spcAft>
            </a:pPr>
            <a:r>
              <a:rPr lang="en-US" dirty="0">
                <a:latin typeface="Calibri"/>
                <a:ea typeface="+mj-lt"/>
                <a:cs typeface="Calibri"/>
              </a:rPr>
              <a:t>Elements of COR: </a:t>
            </a:r>
            <a:endParaRPr lang="en-US" dirty="0">
              <a:latin typeface="Calibri"/>
              <a:ea typeface="+mj-lt"/>
              <a:cs typeface="Arial"/>
            </a:endParaRPr>
          </a:p>
          <a:p>
            <a:pPr marL="285750" indent="-285750">
              <a:spcAft>
                <a:spcPct val="0"/>
              </a:spcAft>
              <a:buFont typeface="Arial"/>
              <a:buChar char="•"/>
            </a:pPr>
            <a:r>
              <a:rPr lang="en-US" dirty="0">
                <a:latin typeface="Calibri"/>
                <a:ea typeface="+mj-lt"/>
                <a:cs typeface="+mj-lt"/>
              </a:rPr>
              <a:t>Indicate whether PCAH says each element is REQUIRED or RECOMMENDED on the COR</a:t>
            </a:r>
            <a:endParaRPr lang="en-US" dirty="0">
              <a:latin typeface="Calibri"/>
              <a:ea typeface="+mj-lt"/>
            </a:endParaRPr>
          </a:p>
        </p:txBody>
      </p:sp>
      <p:sp>
        <p:nvSpPr>
          <p:cNvPr id="4" name="Slide Number Placeholder 3">
            <a:extLst>
              <a:ext uri="{FF2B5EF4-FFF2-40B4-BE49-F238E27FC236}">
                <a16:creationId xmlns:a16="http://schemas.microsoft.com/office/drawing/2014/main" id="{B137D432-022E-4587-B46D-67EB84149EDC}"/>
              </a:ext>
            </a:extLst>
          </p:cNvPr>
          <p:cNvSpPr>
            <a:spLocks noGrp="1"/>
          </p:cNvSpPr>
          <p:nvPr>
            <p:ph type="sldNum" sz="quarter" idx="10"/>
          </p:nvPr>
        </p:nvSpPr>
        <p:spPr/>
        <p:txBody>
          <a:bodyPr/>
          <a:lstStyle/>
          <a:p>
            <a:fld id="{9931C41E-F439-4617-8DEE-0AA601E8D9AC}" type="slidenum">
              <a:rPr lang="en-US" smtClean="0"/>
              <a:t>4</a:t>
            </a:fld>
            <a:endParaRPr lang="en-US" dirty="0"/>
          </a:p>
        </p:txBody>
      </p:sp>
    </p:spTree>
    <p:extLst>
      <p:ext uri="{BB962C8B-B14F-4D97-AF65-F5344CB8AC3E}">
        <p14:creationId xmlns:p14="http://schemas.microsoft.com/office/powerpoint/2010/main" val="171719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4448-E722-8D6F-A6D6-1EAC605D8FEB}"/>
              </a:ext>
            </a:extLst>
          </p:cNvPr>
          <p:cNvSpPr>
            <a:spLocks noGrp="1"/>
          </p:cNvSpPr>
          <p:nvPr>
            <p:ph type="title"/>
          </p:nvPr>
        </p:nvSpPr>
        <p:spPr>
          <a:xfrm>
            <a:off x="1277650" y="365125"/>
            <a:ext cx="10046043" cy="817564"/>
          </a:xfrm>
        </p:spPr>
        <p:txBody>
          <a:bodyPr/>
          <a:lstStyle/>
          <a:p>
            <a:r>
              <a:rPr lang="en-US" dirty="0">
                <a:latin typeface="Calibri"/>
                <a:cs typeface="Calibri"/>
              </a:rPr>
              <a:t>COR Elements – Quiz Answers</a:t>
            </a:r>
            <a:endParaRPr lang="en-US" dirty="0"/>
          </a:p>
        </p:txBody>
      </p:sp>
      <p:graphicFrame>
        <p:nvGraphicFramePr>
          <p:cNvPr id="6" name="Content Placeholder 5">
            <a:extLst>
              <a:ext uri="{FF2B5EF4-FFF2-40B4-BE49-F238E27FC236}">
                <a16:creationId xmlns:a16="http://schemas.microsoft.com/office/drawing/2014/main" id="{8A32FD08-0EC0-2740-9032-741405A81536}"/>
              </a:ext>
            </a:extLst>
          </p:cNvPr>
          <p:cNvGraphicFramePr>
            <a:graphicFrameLocks noGrp="1"/>
          </p:cNvGraphicFramePr>
          <p:nvPr>
            <p:ph sz="half" idx="1"/>
            <p:extLst>
              <p:ext uri="{D42A27DB-BD31-4B8C-83A1-F6EECF244321}">
                <p14:modId xmlns:p14="http://schemas.microsoft.com/office/powerpoint/2010/main" val="1378802570"/>
              </p:ext>
            </p:extLst>
          </p:nvPr>
        </p:nvGraphicFramePr>
        <p:xfrm>
          <a:off x="1281043" y="1236869"/>
          <a:ext cx="10367119" cy="4847600"/>
        </p:xfrm>
        <a:graphic>
          <a:graphicData uri="http://schemas.openxmlformats.org/drawingml/2006/table">
            <a:tbl>
              <a:tblPr firstRow="1" bandRow="1">
                <a:tableStyleId>{93296810-A885-4BE3-A3E7-6D5BEEA58F35}</a:tableStyleId>
              </a:tblPr>
              <a:tblGrid>
                <a:gridCol w="6308587">
                  <a:extLst>
                    <a:ext uri="{9D8B030D-6E8A-4147-A177-3AD203B41FA5}">
                      <a16:colId xmlns:a16="http://schemas.microsoft.com/office/drawing/2014/main" val="27116949"/>
                    </a:ext>
                  </a:extLst>
                </a:gridCol>
                <a:gridCol w="4058532">
                  <a:extLst>
                    <a:ext uri="{9D8B030D-6E8A-4147-A177-3AD203B41FA5}">
                      <a16:colId xmlns:a16="http://schemas.microsoft.com/office/drawing/2014/main" val="3566964295"/>
                    </a:ext>
                  </a:extLst>
                </a:gridCol>
              </a:tblGrid>
              <a:tr h="242380">
                <a:tc>
                  <a:txBody>
                    <a:bodyPr/>
                    <a:lstStyle/>
                    <a:p>
                      <a:r>
                        <a:rPr lang="en-US" sz="1400" dirty="0">
                          <a:effectLst/>
                        </a:rPr>
                        <a:t>Element</a:t>
                      </a:r>
                    </a:p>
                  </a:txBody>
                  <a:tcPr marL="137160" marR="137160" marT="0" marB="0" anchor="ctr"/>
                </a:tc>
                <a:tc>
                  <a:txBody>
                    <a:bodyPr/>
                    <a:lstStyle/>
                    <a:p>
                      <a:r>
                        <a:rPr lang="en-US" sz="1400" dirty="0">
                          <a:effectLst/>
                        </a:rPr>
                        <a:t>Answer</a:t>
                      </a:r>
                    </a:p>
                  </a:txBody>
                  <a:tcPr marL="137160" marR="137160" marT="0" marB="0" anchor="ctr"/>
                </a:tc>
                <a:extLst>
                  <a:ext uri="{0D108BD9-81ED-4DB2-BD59-A6C34878D82A}">
                    <a16:rowId xmlns:a16="http://schemas.microsoft.com/office/drawing/2014/main" val="2536748472"/>
                  </a:ext>
                </a:extLst>
              </a:tr>
              <a:tr h="242380">
                <a:tc>
                  <a:txBody>
                    <a:bodyPr/>
                    <a:lstStyle/>
                    <a:p>
                      <a:r>
                        <a:rPr lang="en-US" sz="1400" dirty="0">
                          <a:effectLst/>
                        </a:rPr>
                        <a:t>Catalog description</a:t>
                      </a:r>
                    </a:p>
                  </a:txBody>
                  <a:tcPr marL="137160" marR="137160" marT="0" marB="0" anchor="ctr"/>
                </a:tc>
                <a:tc>
                  <a:txBody>
                    <a:bodyPr/>
                    <a:lstStyle/>
                    <a:p>
                      <a:r>
                        <a:rPr lang="en-US" sz="1400" dirty="0">
                          <a:effectLst/>
                        </a:rPr>
                        <a:t>Required</a:t>
                      </a:r>
                    </a:p>
                  </a:txBody>
                  <a:tcPr marL="137160" marR="137160" marT="0" marB="0" anchor="ctr"/>
                </a:tc>
                <a:extLst>
                  <a:ext uri="{0D108BD9-81ED-4DB2-BD59-A6C34878D82A}">
                    <a16:rowId xmlns:a16="http://schemas.microsoft.com/office/drawing/2014/main" val="772862598"/>
                  </a:ext>
                </a:extLst>
              </a:tr>
              <a:tr h="242380">
                <a:tc>
                  <a:txBody>
                    <a:bodyPr/>
                    <a:lstStyle/>
                    <a:p>
                      <a:r>
                        <a:rPr lang="en-US" sz="1400" dirty="0">
                          <a:effectLst/>
                        </a:rPr>
                        <a:t>Content in terms of a specific body of knowledge</a:t>
                      </a:r>
                    </a:p>
                  </a:txBody>
                  <a:tcPr marL="137160" marR="137160" marT="0" marB="0" anchor="ctr"/>
                </a:tc>
                <a:tc>
                  <a:txBody>
                    <a:bodyPr/>
                    <a:lstStyle/>
                    <a:p>
                      <a:r>
                        <a:rPr lang="en-US" sz="1400" dirty="0">
                          <a:effectLst/>
                        </a:rPr>
                        <a:t>Required</a:t>
                      </a:r>
                    </a:p>
                  </a:txBody>
                  <a:tcPr marL="137160" marR="137160" marT="0" marB="0" anchor="ctr"/>
                </a:tc>
                <a:extLst>
                  <a:ext uri="{0D108BD9-81ED-4DB2-BD59-A6C34878D82A}">
                    <a16:rowId xmlns:a16="http://schemas.microsoft.com/office/drawing/2014/main" val="1942477340"/>
                  </a:ext>
                </a:extLst>
              </a:tr>
              <a:tr h="242380">
                <a:tc>
                  <a:txBody>
                    <a:bodyPr/>
                    <a:lstStyle/>
                    <a:p>
                      <a:r>
                        <a:rPr lang="en-US" sz="1400" dirty="0">
                          <a:effectLst/>
                        </a:rPr>
                        <a:t>Course number and title</a:t>
                      </a:r>
                    </a:p>
                  </a:txBody>
                  <a:tcPr marL="137160" marR="137160" marT="0" marB="0" anchor="ctr"/>
                </a:tc>
                <a:tc>
                  <a:txBody>
                    <a:bodyPr/>
                    <a:lstStyle/>
                    <a:p>
                      <a:r>
                        <a:rPr lang="en-US" sz="1400" dirty="0">
                          <a:effectLst/>
                        </a:rPr>
                        <a:t>Recommended</a:t>
                      </a:r>
                    </a:p>
                  </a:txBody>
                  <a:tcPr marL="137160" marR="137160" marT="0" marB="0" anchor="ctr"/>
                </a:tc>
                <a:extLst>
                  <a:ext uri="{0D108BD9-81ED-4DB2-BD59-A6C34878D82A}">
                    <a16:rowId xmlns:a16="http://schemas.microsoft.com/office/drawing/2014/main" val="1434762613"/>
                  </a:ext>
                </a:extLst>
              </a:tr>
              <a:tr h="242380">
                <a:tc>
                  <a:txBody>
                    <a:bodyPr/>
                    <a:lstStyle/>
                    <a:p>
                      <a:r>
                        <a:rPr lang="en-US" sz="1400" dirty="0">
                          <a:effectLst/>
                        </a:rPr>
                        <a:t>Enrollment limitations (if any)</a:t>
                      </a:r>
                    </a:p>
                  </a:txBody>
                  <a:tcPr marL="137160" marR="137160" marT="0" marB="0" anchor="ctr"/>
                </a:tc>
                <a:tc>
                  <a:txBody>
                    <a:bodyPr/>
                    <a:lstStyle/>
                    <a:p>
                      <a:r>
                        <a:rPr lang="en-US" sz="1400" dirty="0">
                          <a:effectLst/>
                        </a:rPr>
                        <a:t>Recommended</a:t>
                      </a:r>
                    </a:p>
                  </a:txBody>
                  <a:tcPr marL="137160" marR="137160" marT="0" marB="0" anchor="ctr"/>
                </a:tc>
                <a:extLst>
                  <a:ext uri="{0D108BD9-81ED-4DB2-BD59-A6C34878D82A}">
                    <a16:rowId xmlns:a16="http://schemas.microsoft.com/office/drawing/2014/main" val="2886528145"/>
                  </a:ext>
                </a:extLst>
              </a:tr>
              <a:tr h="242380">
                <a:tc>
                  <a:txBody>
                    <a:bodyPr/>
                    <a:lstStyle/>
                    <a:p>
                      <a:r>
                        <a:rPr lang="en-US" sz="1400" dirty="0">
                          <a:effectLst/>
                        </a:rPr>
                        <a:t>Expected number of contact hours</a:t>
                      </a:r>
                    </a:p>
                  </a:txBody>
                  <a:tcPr marL="137160" marR="137160" marT="0" marB="0" anchor="ctr"/>
                </a:tc>
                <a:tc>
                  <a:txBody>
                    <a:bodyPr/>
                    <a:lstStyle/>
                    <a:p>
                      <a:r>
                        <a:rPr lang="en-US" sz="1400" dirty="0">
                          <a:effectLst/>
                        </a:rPr>
                        <a:t>Required</a:t>
                      </a:r>
                    </a:p>
                  </a:txBody>
                  <a:tcPr marL="137160" marR="137160" marT="0" marB="0" anchor="ctr"/>
                </a:tc>
                <a:extLst>
                  <a:ext uri="{0D108BD9-81ED-4DB2-BD59-A6C34878D82A}">
                    <a16:rowId xmlns:a16="http://schemas.microsoft.com/office/drawing/2014/main" val="3364494367"/>
                  </a:ext>
                </a:extLst>
              </a:tr>
              <a:tr h="242380">
                <a:tc>
                  <a:txBody>
                    <a:bodyPr/>
                    <a:lstStyle/>
                    <a:p>
                      <a:r>
                        <a:rPr lang="en-US" sz="1400" dirty="0">
                          <a:effectLst/>
                        </a:rPr>
                        <a:t>Expected number of outside of class hours</a:t>
                      </a:r>
                    </a:p>
                  </a:txBody>
                  <a:tcPr marL="137160" marR="137160" marT="0" marB="0" anchor="ctr"/>
                </a:tc>
                <a:tc>
                  <a:txBody>
                    <a:bodyPr/>
                    <a:lstStyle/>
                    <a:p>
                      <a:r>
                        <a:rPr lang="en-US" sz="1400" dirty="0">
                          <a:effectLst/>
                        </a:rPr>
                        <a:t>Required - Credit only</a:t>
                      </a:r>
                    </a:p>
                  </a:txBody>
                  <a:tcPr marL="137160" marR="137160" marT="0" marB="0" anchor="ctr"/>
                </a:tc>
                <a:extLst>
                  <a:ext uri="{0D108BD9-81ED-4DB2-BD59-A6C34878D82A}">
                    <a16:rowId xmlns:a16="http://schemas.microsoft.com/office/drawing/2014/main" val="1948390302"/>
                  </a:ext>
                </a:extLst>
              </a:tr>
              <a:tr h="242380">
                <a:tc>
                  <a:txBody>
                    <a:bodyPr/>
                    <a:lstStyle/>
                    <a:p>
                      <a:r>
                        <a:rPr lang="en-US" sz="1400" dirty="0">
                          <a:effectLst/>
                        </a:rPr>
                        <a:t>Expected number of total student learning hours for the course as a whole</a:t>
                      </a:r>
                    </a:p>
                  </a:txBody>
                  <a:tcPr marL="137160" marR="137160" marT="0" marB="0" anchor="ctr"/>
                </a:tc>
                <a:tc>
                  <a:txBody>
                    <a:bodyPr/>
                    <a:lstStyle/>
                    <a:p>
                      <a:r>
                        <a:rPr lang="en-US" sz="1400" dirty="0">
                          <a:effectLst/>
                        </a:rPr>
                        <a:t>Required - Credit only</a:t>
                      </a:r>
                    </a:p>
                  </a:txBody>
                  <a:tcPr marL="137160" marR="137160" marT="0" marB="0" anchor="ctr"/>
                </a:tc>
                <a:extLst>
                  <a:ext uri="{0D108BD9-81ED-4DB2-BD59-A6C34878D82A}">
                    <a16:rowId xmlns:a16="http://schemas.microsoft.com/office/drawing/2014/main" val="2684320184"/>
                  </a:ext>
                </a:extLst>
              </a:tr>
              <a:tr h="242380">
                <a:tc>
                  <a:txBody>
                    <a:bodyPr/>
                    <a:lstStyle/>
                    <a:p>
                      <a:r>
                        <a:rPr lang="en-US" sz="1400" dirty="0">
                          <a:effectLst/>
                        </a:rPr>
                        <a:t>Field trips</a:t>
                      </a:r>
                    </a:p>
                  </a:txBody>
                  <a:tcPr marL="137160" marR="137160" marT="0" marB="0" anchor="ctr"/>
                </a:tc>
                <a:tc>
                  <a:txBody>
                    <a:bodyPr/>
                    <a:lstStyle/>
                    <a:p>
                      <a:r>
                        <a:rPr lang="en-US" sz="1400" dirty="0">
                          <a:effectLst/>
                        </a:rPr>
                        <a:t>Recommended</a:t>
                      </a:r>
                    </a:p>
                  </a:txBody>
                  <a:tcPr marL="137160" marR="137160" marT="0" marB="0" anchor="ctr"/>
                </a:tc>
                <a:extLst>
                  <a:ext uri="{0D108BD9-81ED-4DB2-BD59-A6C34878D82A}">
                    <a16:rowId xmlns:a16="http://schemas.microsoft.com/office/drawing/2014/main" val="3096705797"/>
                  </a:ext>
                </a:extLst>
              </a:tr>
              <a:tr h="242380">
                <a:tc>
                  <a:txBody>
                    <a:bodyPr/>
                    <a:lstStyle/>
                    <a:p>
                      <a:r>
                        <a:rPr lang="en-US" sz="1400" dirty="0">
                          <a:effectLst/>
                        </a:rPr>
                        <a:t>Objectives</a:t>
                      </a:r>
                    </a:p>
                  </a:txBody>
                  <a:tcPr marL="137160" marR="137160" marT="0" marB="0" anchor="ctr"/>
                </a:tc>
                <a:tc>
                  <a:txBody>
                    <a:bodyPr/>
                    <a:lstStyle/>
                    <a:p>
                      <a:r>
                        <a:rPr lang="en-US" sz="1400" dirty="0">
                          <a:effectLst/>
                        </a:rPr>
                        <a:t>Required</a:t>
                      </a:r>
                    </a:p>
                  </a:txBody>
                  <a:tcPr marL="137160" marR="137160" marT="0" marB="0" anchor="ctr"/>
                </a:tc>
                <a:extLst>
                  <a:ext uri="{0D108BD9-81ED-4DB2-BD59-A6C34878D82A}">
                    <a16:rowId xmlns:a16="http://schemas.microsoft.com/office/drawing/2014/main" val="1266559179"/>
                  </a:ext>
                </a:extLst>
              </a:tr>
              <a:tr h="242380">
                <a:tc>
                  <a:txBody>
                    <a:bodyPr/>
                    <a:lstStyle/>
                    <a:p>
                      <a:r>
                        <a:rPr lang="en-US" sz="1400" dirty="0">
                          <a:effectLst/>
                        </a:rPr>
                        <a:t>Prerequisites, corequisites or advisories on recommended preparation</a:t>
                      </a:r>
                    </a:p>
                  </a:txBody>
                  <a:tcPr marL="137160" marR="137160" marT="0" marB="0" anchor="ctr"/>
                </a:tc>
                <a:tc>
                  <a:txBody>
                    <a:bodyPr/>
                    <a:lstStyle/>
                    <a:p>
                      <a:r>
                        <a:rPr lang="en-US" sz="1400" dirty="0">
                          <a:effectLst/>
                        </a:rPr>
                        <a:t>Required for credit, recommended for noncredit</a:t>
                      </a:r>
                    </a:p>
                  </a:txBody>
                  <a:tcPr marL="137160" marR="137160" marT="0" marB="0" anchor="ctr"/>
                </a:tc>
                <a:extLst>
                  <a:ext uri="{0D108BD9-81ED-4DB2-BD59-A6C34878D82A}">
                    <a16:rowId xmlns:a16="http://schemas.microsoft.com/office/drawing/2014/main" val="136071880"/>
                  </a:ext>
                </a:extLst>
              </a:tr>
              <a:tr h="242380">
                <a:tc>
                  <a:txBody>
                    <a:bodyPr/>
                    <a:lstStyle/>
                    <a:p>
                      <a:r>
                        <a:rPr lang="en-US" sz="1400" dirty="0">
                          <a:effectLst/>
                        </a:rPr>
                        <a:t>Repeatability</a:t>
                      </a:r>
                    </a:p>
                  </a:txBody>
                  <a:tcPr marL="137160" marR="137160" marT="0" marB="0" anchor="ctr"/>
                </a:tc>
                <a:tc>
                  <a:txBody>
                    <a:bodyPr/>
                    <a:lstStyle/>
                    <a:p>
                      <a:r>
                        <a:rPr lang="en-US" sz="1400" dirty="0">
                          <a:effectLst/>
                        </a:rPr>
                        <a:t>Recommended - credit only</a:t>
                      </a:r>
                    </a:p>
                  </a:txBody>
                  <a:tcPr marL="137160" marR="137160" marT="0" marB="0" anchor="ctr"/>
                </a:tc>
                <a:extLst>
                  <a:ext uri="{0D108BD9-81ED-4DB2-BD59-A6C34878D82A}">
                    <a16:rowId xmlns:a16="http://schemas.microsoft.com/office/drawing/2014/main" val="2279121580"/>
                  </a:ext>
                </a:extLst>
              </a:tr>
              <a:tr h="242380">
                <a:tc>
                  <a:txBody>
                    <a:bodyPr/>
                    <a:lstStyle/>
                    <a:p>
                      <a:r>
                        <a:rPr lang="en-US" sz="1400" dirty="0">
                          <a:effectLst/>
                        </a:rPr>
                        <a:t>Representative Textbook(s), including open educational resources</a:t>
                      </a:r>
                    </a:p>
                  </a:txBody>
                  <a:tcPr marL="137160" marR="137160" marT="0" marB="0" anchor="ctr"/>
                </a:tc>
                <a:tc>
                  <a:txBody>
                    <a:bodyPr/>
                    <a:lstStyle/>
                    <a:p>
                      <a:r>
                        <a:rPr lang="en-US" sz="1400" dirty="0">
                          <a:effectLst/>
                        </a:rPr>
                        <a:t>Recommended - necessary for articulation</a:t>
                      </a:r>
                    </a:p>
                  </a:txBody>
                  <a:tcPr marL="137160" marR="137160" marT="0" marB="0" anchor="ctr"/>
                </a:tc>
                <a:extLst>
                  <a:ext uri="{0D108BD9-81ED-4DB2-BD59-A6C34878D82A}">
                    <a16:rowId xmlns:a16="http://schemas.microsoft.com/office/drawing/2014/main" val="95594520"/>
                  </a:ext>
                </a:extLst>
              </a:tr>
              <a:tr h="242380">
                <a:tc>
                  <a:txBody>
                    <a:bodyPr/>
                    <a:lstStyle/>
                    <a:p>
                      <a:r>
                        <a:rPr lang="en-US" sz="1400" dirty="0">
                          <a:effectLst/>
                        </a:rPr>
                        <a:t>Status (noncredit versus credit or others)</a:t>
                      </a:r>
                    </a:p>
                  </a:txBody>
                  <a:tcPr marL="137160" marR="137160" marT="0" marB="0" anchor="ctr"/>
                </a:tc>
                <a:tc>
                  <a:txBody>
                    <a:bodyPr/>
                    <a:lstStyle/>
                    <a:p>
                      <a:r>
                        <a:rPr lang="en-US" sz="1400" dirty="0">
                          <a:effectLst/>
                        </a:rPr>
                        <a:t>Recommended</a:t>
                      </a:r>
                    </a:p>
                  </a:txBody>
                  <a:tcPr marL="137160" marR="137160" marT="0" marB="0" anchor="ctr"/>
                </a:tc>
                <a:extLst>
                  <a:ext uri="{0D108BD9-81ED-4DB2-BD59-A6C34878D82A}">
                    <a16:rowId xmlns:a16="http://schemas.microsoft.com/office/drawing/2014/main" val="1972084494"/>
                  </a:ext>
                </a:extLst>
              </a:tr>
              <a:tr h="242380">
                <a:tc>
                  <a:txBody>
                    <a:bodyPr/>
                    <a:lstStyle/>
                    <a:p>
                      <a:r>
                        <a:rPr lang="en-US" sz="1400" dirty="0">
                          <a:effectLst/>
                        </a:rPr>
                        <a:t>Student Learning Outcomes</a:t>
                      </a:r>
                    </a:p>
                  </a:txBody>
                  <a:tcPr marL="137160" marR="137160" marT="0" marB="0" anchor="ctr"/>
                </a:tc>
                <a:tc>
                  <a:txBody>
                    <a:bodyPr/>
                    <a:lstStyle/>
                    <a:p>
                      <a:r>
                        <a:rPr lang="en-US" sz="1400" dirty="0">
                          <a:effectLst/>
                        </a:rPr>
                        <a:t>Recommended - required by ACCJC</a:t>
                      </a:r>
                    </a:p>
                  </a:txBody>
                  <a:tcPr marL="137160" marR="137160" marT="0" marB="0" anchor="ctr"/>
                </a:tc>
                <a:extLst>
                  <a:ext uri="{0D108BD9-81ED-4DB2-BD59-A6C34878D82A}">
                    <a16:rowId xmlns:a16="http://schemas.microsoft.com/office/drawing/2014/main" val="3789733981"/>
                  </a:ext>
                </a:extLst>
              </a:tr>
              <a:tr h="242380">
                <a:tc>
                  <a:txBody>
                    <a:bodyPr/>
                    <a:lstStyle/>
                    <a:p>
                      <a:r>
                        <a:rPr lang="en-US" sz="1400" dirty="0">
                          <a:effectLst/>
                        </a:rPr>
                        <a:t>Types or examples of instructional methodology</a:t>
                      </a:r>
                    </a:p>
                  </a:txBody>
                  <a:tcPr marL="137160" marR="137160" marT="0" marB="0" anchor="ctr"/>
                </a:tc>
                <a:tc>
                  <a:txBody>
                    <a:bodyPr/>
                    <a:lstStyle/>
                    <a:p>
                      <a:r>
                        <a:rPr lang="en-US" sz="1400" dirty="0">
                          <a:effectLst/>
                        </a:rPr>
                        <a:t>Required - credit only</a:t>
                      </a:r>
                    </a:p>
                  </a:txBody>
                  <a:tcPr marL="137160" marR="137160" marT="0" marB="0" anchor="ctr"/>
                </a:tc>
                <a:extLst>
                  <a:ext uri="{0D108BD9-81ED-4DB2-BD59-A6C34878D82A}">
                    <a16:rowId xmlns:a16="http://schemas.microsoft.com/office/drawing/2014/main" val="1879477227"/>
                  </a:ext>
                </a:extLst>
              </a:tr>
              <a:tr h="242380">
                <a:tc>
                  <a:txBody>
                    <a:bodyPr/>
                    <a:lstStyle/>
                    <a:p>
                      <a:r>
                        <a:rPr lang="en-US" sz="1400" dirty="0">
                          <a:effectLst/>
                        </a:rPr>
                        <a:t>Types or examples of methods of evaluation</a:t>
                      </a:r>
                    </a:p>
                  </a:txBody>
                  <a:tcPr marL="137160" marR="137160" marT="0" marB="0" anchor="ctr"/>
                </a:tc>
                <a:tc>
                  <a:txBody>
                    <a:bodyPr/>
                    <a:lstStyle/>
                    <a:p>
                      <a:r>
                        <a:rPr lang="en-US" sz="1400" dirty="0">
                          <a:effectLst/>
                        </a:rPr>
                        <a:t>Required</a:t>
                      </a:r>
                    </a:p>
                  </a:txBody>
                  <a:tcPr marL="137160" marR="137160" marT="0" marB="0" anchor="ctr"/>
                </a:tc>
                <a:extLst>
                  <a:ext uri="{0D108BD9-81ED-4DB2-BD59-A6C34878D82A}">
                    <a16:rowId xmlns:a16="http://schemas.microsoft.com/office/drawing/2014/main" val="4124883440"/>
                  </a:ext>
                </a:extLst>
              </a:tr>
              <a:tr h="242380">
                <a:tc>
                  <a:txBody>
                    <a:bodyPr/>
                    <a:lstStyle/>
                    <a:p>
                      <a:r>
                        <a:rPr lang="en-US" sz="1400" dirty="0">
                          <a:effectLst/>
                        </a:rPr>
                        <a:t>Types or examples of required reading and writing assignments</a:t>
                      </a:r>
                    </a:p>
                  </a:txBody>
                  <a:tcPr marL="137160" marR="137160" marT="0" marB="0" anchor="ctr"/>
                </a:tc>
                <a:tc>
                  <a:txBody>
                    <a:bodyPr/>
                    <a:lstStyle/>
                    <a:p>
                      <a:r>
                        <a:rPr lang="en-US" sz="1400" dirty="0">
                          <a:effectLst/>
                        </a:rPr>
                        <a:t>Required</a:t>
                      </a:r>
                    </a:p>
                  </a:txBody>
                  <a:tcPr marL="137160" marR="137160" marT="0" marB="0" anchor="ctr"/>
                </a:tc>
                <a:extLst>
                  <a:ext uri="{0D108BD9-81ED-4DB2-BD59-A6C34878D82A}">
                    <a16:rowId xmlns:a16="http://schemas.microsoft.com/office/drawing/2014/main" val="3740515374"/>
                  </a:ext>
                </a:extLst>
              </a:tr>
              <a:tr h="242380">
                <a:tc>
                  <a:txBody>
                    <a:bodyPr/>
                    <a:lstStyle/>
                    <a:p>
                      <a:r>
                        <a:rPr lang="en-US" sz="1400" dirty="0">
                          <a:effectLst/>
                        </a:rPr>
                        <a:t>Types or examples of other outside-of-class assignments</a:t>
                      </a:r>
                    </a:p>
                  </a:txBody>
                  <a:tcPr marL="137160" marR="137160" marT="0" marB="0" anchor="ctr"/>
                </a:tc>
                <a:tc>
                  <a:txBody>
                    <a:bodyPr/>
                    <a:lstStyle/>
                    <a:p>
                      <a:r>
                        <a:rPr lang="en-US" sz="1400" dirty="0">
                          <a:effectLst/>
                        </a:rPr>
                        <a:t>Required</a:t>
                      </a:r>
                    </a:p>
                  </a:txBody>
                  <a:tcPr marL="137160" marR="137160" marT="0" marB="0" anchor="ctr"/>
                </a:tc>
                <a:extLst>
                  <a:ext uri="{0D108BD9-81ED-4DB2-BD59-A6C34878D82A}">
                    <a16:rowId xmlns:a16="http://schemas.microsoft.com/office/drawing/2014/main" val="3068881575"/>
                  </a:ext>
                </a:extLst>
              </a:tr>
              <a:tr h="242380">
                <a:tc>
                  <a:txBody>
                    <a:bodyPr/>
                    <a:lstStyle/>
                    <a:p>
                      <a:r>
                        <a:rPr lang="en-US" sz="1400" dirty="0">
                          <a:effectLst/>
                        </a:rPr>
                        <a:t>Unit value</a:t>
                      </a:r>
                    </a:p>
                  </a:txBody>
                  <a:tcPr marL="137160" marR="137160" marT="0" marB="0" anchor="ctr"/>
                </a:tc>
                <a:tc>
                  <a:txBody>
                    <a:bodyPr/>
                    <a:lstStyle/>
                    <a:p>
                      <a:r>
                        <a:rPr lang="en-US" sz="1400" dirty="0">
                          <a:effectLst/>
                        </a:rPr>
                        <a:t>Required - Credit only</a:t>
                      </a:r>
                    </a:p>
                  </a:txBody>
                  <a:tcPr marL="137160" marR="137160" marT="0" marB="0" anchor="ctr"/>
                </a:tc>
                <a:extLst>
                  <a:ext uri="{0D108BD9-81ED-4DB2-BD59-A6C34878D82A}">
                    <a16:rowId xmlns:a16="http://schemas.microsoft.com/office/drawing/2014/main" val="290774237"/>
                  </a:ext>
                </a:extLst>
              </a:tr>
            </a:tbl>
          </a:graphicData>
        </a:graphic>
      </p:graphicFrame>
      <p:sp>
        <p:nvSpPr>
          <p:cNvPr id="4" name="Slide Number Placeholder 3">
            <a:extLst>
              <a:ext uri="{FF2B5EF4-FFF2-40B4-BE49-F238E27FC236}">
                <a16:creationId xmlns:a16="http://schemas.microsoft.com/office/drawing/2014/main" id="{2CB31913-5CD4-64C7-1F92-A2390355C3D6}"/>
              </a:ext>
            </a:extLst>
          </p:cNvPr>
          <p:cNvSpPr>
            <a:spLocks noGrp="1"/>
          </p:cNvSpPr>
          <p:nvPr>
            <p:ph type="sldNum" sz="quarter" idx="10"/>
          </p:nvPr>
        </p:nvSpPr>
        <p:spPr/>
        <p:txBody>
          <a:bodyPr/>
          <a:lstStyle/>
          <a:p>
            <a:fld id="{9931C41E-F439-4617-8DEE-0AA601E8D9AC}" type="slidenum">
              <a:rPr lang="en-US" smtClean="0"/>
              <a:t>5</a:t>
            </a:fld>
            <a:endParaRPr lang="en-US" dirty="0"/>
          </a:p>
        </p:txBody>
      </p:sp>
    </p:spTree>
    <p:extLst>
      <p:ext uri="{BB962C8B-B14F-4D97-AF65-F5344CB8AC3E}">
        <p14:creationId xmlns:p14="http://schemas.microsoft.com/office/powerpoint/2010/main" val="227511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06CC-C9B1-0215-EEFE-A50F1DF91E6F}"/>
              </a:ext>
            </a:extLst>
          </p:cNvPr>
          <p:cNvSpPr>
            <a:spLocks noGrp="1"/>
          </p:cNvSpPr>
          <p:nvPr>
            <p:ph type="title"/>
          </p:nvPr>
        </p:nvSpPr>
        <p:spPr/>
        <p:txBody>
          <a:bodyPr/>
          <a:lstStyle/>
          <a:p>
            <a:r>
              <a:rPr lang="en-US" dirty="0">
                <a:latin typeface="Calibri"/>
                <a:cs typeface="Calibri Light"/>
              </a:rPr>
              <a:t>Curriculum = Faculty Primacy </a:t>
            </a:r>
          </a:p>
        </p:txBody>
      </p:sp>
      <p:sp>
        <p:nvSpPr>
          <p:cNvPr id="3" name="Content Placeholder 2">
            <a:extLst>
              <a:ext uri="{FF2B5EF4-FFF2-40B4-BE49-F238E27FC236}">
                <a16:creationId xmlns:a16="http://schemas.microsoft.com/office/drawing/2014/main" id="{C08371F0-F7AE-5FDE-D28A-0CAD5B7D6357}"/>
              </a:ext>
            </a:extLst>
          </p:cNvPr>
          <p:cNvSpPr>
            <a:spLocks noGrp="1"/>
          </p:cNvSpPr>
          <p:nvPr>
            <p:ph sz="half" idx="1"/>
          </p:nvPr>
        </p:nvSpPr>
        <p:spPr/>
        <p:txBody>
          <a:bodyPr vert="horz" lIns="91440" tIns="45720" rIns="91440" bIns="45720" rtlCol="0" anchor="t">
            <a:normAutofit/>
          </a:bodyPr>
          <a:lstStyle/>
          <a:p>
            <a:pPr marL="0" indent="0">
              <a:buNone/>
            </a:pPr>
            <a:r>
              <a:rPr lang="en-US" dirty="0">
                <a:latin typeface="Calibri"/>
                <a:cs typeface="Calibri"/>
              </a:rPr>
              <a:t>Who Else Should Be Involved?</a:t>
            </a:r>
            <a:endParaRPr lang="en-US" dirty="0">
              <a:cs typeface="Calibri"/>
            </a:endParaRPr>
          </a:p>
          <a:p>
            <a:r>
              <a:rPr lang="en-US" dirty="0">
                <a:latin typeface="Calibri"/>
                <a:cs typeface="Calibri"/>
              </a:rPr>
              <a:t>Why? (Specific reasons?)</a:t>
            </a:r>
            <a:endParaRPr lang="en-US" dirty="0">
              <a:cs typeface="Calibri"/>
            </a:endParaRPr>
          </a:p>
          <a:p>
            <a:r>
              <a:rPr lang="en-US" dirty="0">
                <a:latin typeface="Calibri"/>
                <a:cs typeface="Calibri"/>
              </a:rPr>
              <a:t>How? (In what capacity?)</a:t>
            </a:r>
          </a:p>
          <a:p>
            <a:r>
              <a:rPr lang="en-US" dirty="0">
                <a:latin typeface="Calibri"/>
                <a:cs typeface="Calibri"/>
              </a:rPr>
              <a:t>To What Extent?</a:t>
            </a:r>
          </a:p>
          <a:p>
            <a:r>
              <a:rPr lang="en-US" dirty="0">
                <a:latin typeface="Calibri"/>
                <a:cs typeface="Calibri"/>
              </a:rPr>
              <a:t>What is the role of the Board?</a:t>
            </a:r>
          </a:p>
          <a:p>
            <a:r>
              <a:rPr lang="en-US" dirty="0">
                <a:latin typeface="Calibri"/>
                <a:cs typeface="Calibri"/>
              </a:rPr>
              <a:t>Academic Freedom?</a:t>
            </a:r>
          </a:p>
          <a:p>
            <a:endParaRPr lang="en-US" dirty="0">
              <a:cs typeface="Calibri"/>
            </a:endParaRPr>
          </a:p>
        </p:txBody>
      </p:sp>
      <p:sp>
        <p:nvSpPr>
          <p:cNvPr id="4" name="Slide Number Placeholder 3">
            <a:extLst>
              <a:ext uri="{FF2B5EF4-FFF2-40B4-BE49-F238E27FC236}">
                <a16:creationId xmlns:a16="http://schemas.microsoft.com/office/drawing/2014/main" id="{B54CDFFE-8597-4DA8-9CF3-F7B4CF2F9594}"/>
              </a:ext>
            </a:extLst>
          </p:cNvPr>
          <p:cNvSpPr>
            <a:spLocks noGrp="1"/>
          </p:cNvSpPr>
          <p:nvPr>
            <p:ph type="sldNum" sz="quarter" idx="10"/>
          </p:nvPr>
        </p:nvSpPr>
        <p:spPr/>
        <p:txBody>
          <a:bodyPr/>
          <a:lstStyle/>
          <a:p>
            <a:fld id="{9931C41E-F439-4617-8DEE-0AA601E8D9AC}" type="slidenum">
              <a:rPr lang="en-US" smtClean="0"/>
              <a:t>6</a:t>
            </a:fld>
            <a:endParaRPr lang="en-US" dirty="0"/>
          </a:p>
        </p:txBody>
      </p:sp>
    </p:spTree>
    <p:extLst>
      <p:ext uri="{BB962C8B-B14F-4D97-AF65-F5344CB8AC3E}">
        <p14:creationId xmlns:p14="http://schemas.microsoft.com/office/powerpoint/2010/main" val="113124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E9A8-3A2F-8CDE-EADB-D336CCB25D96}"/>
              </a:ext>
            </a:extLst>
          </p:cNvPr>
          <p:cNvSpPr>
            <a:spLocks noGrp="1"/>
          </p:cNvSpPr>
          <p:nvPr>
            <p:ph type="title"/>
          </p:nvPr>
        </p:nvSpPr>
        <p:spPr/>
        <p:txBody>
          <a:bodyPr/>
          <a:lstStyle/>
          <a:p>
            <a:r>
              <a:rPr lang="en-US" dirty="0">
                <a:cs typeface="Calibri Light"/>
              </a:rPr>
              <a:t>IDEAA in the COR</a:t>
            </a:r>
            <a:endParaRPr lang="en-US" dirty="0"/>
          </a:p>
        </p:txBody>
      </p:sp>
      <p:sp>
        <p:nvSpPr>
          <p:cNvPr id="3" name="Text Placeholder 2">
            <a:extLst>
              <a:ext uri="{FF2B5EF4-FFF2-40B4-BE49-F238E27FC236}">
                <a16:creationId xmlns:a16="http://schemas.microsoft.com/office/drawing/2014/main" id="{54620EC3-FD05-F447-DFB6-DF84F14D5540}"/>
              </a:ext>
            </a:extLst>
          </p:cNvPr>
          <p:cNvSpPr>
            <a:spLocks noGrp="1"/>
          </p:cNvSpPr>
          <p:nvPr>
            <p:ph idx="1"/>
          </p:nvPr>
        </p:nvSpPr>
        <p:spPr>
          <a:xfrm>
            <a:off x="785820" y="2507959"/>
            <a:ext cx="10523806" cy="3569419"/>
          </a:xfrm>
        </p:spPr>
        <p:txBody>
          <a:bodyPr vert="horz" lIns="91440" tIns="45720" rIns="91440" bIns="45720" rtlCol="0" anchor="t">
            <a:normAutofit/>
          </a:bodyPr>
          <a:lstStyle/>
          <a:p>
            <a:pPr>
              <a:lnSpc>
                <a:spcPct val="100000"/>
              </a:lnSpc>
              <a:spcBef>
                <a:spcPts val="0"/>
              </a:spcBef>
              <a:spcAft>
                <a:spcPts val="1800"/>
              </a:spcAft>
            </a:pPr>
            <a:r>
              <a:rPr lang="en-US" sz="2800" i="1" dirty="0">
                <a:latin typeface="Calibri"/>
                <a:cs typeface="Calibri"/>
              </a:rPr>
              <a:t>If curriculum is the CORe of education, then why doesn't the COR matter?</a:t>
            </a:r>
            <a:endParaRPr lang="en-US" sz="2800" dirty="0"/>
          </a:p>
          <a:p>
            <a:pPr>
              <a:lnSpc>
                <a:spcPct val="100000"/>
              </a:lnSpc>
              <a:spcBef>
                <a:spcPts val="0"/>
              </a:spcBef>
              <a:spcAft>
                <a:spcPts val="1800"/>
              </a:spcAft>
            </a:pPr>
            <a:r>
              <a:rPr lang="en-US" sz="2800" i="1" dirty="0">
                <a:latin typeface="Calibri"/>
                <a:cs typeface="Calibri"/>
              </a:rPr>
              <a:t>Isn't what happening in the classroom more important?</a:t>
            </a:r>
            <a:endParaRPr lang="en-US" sz="2800" i="1" dirty="0">
              <a:latin typeface="Calibri"/>
            </a:endParaRPr>
          </a:p>
        </p:txBody>
      </p:sp>
      <p:pic>
        <p:nvPicPr>
          <p:cNvPr id="8" name="Picture 8" descr="Assortment of apples of different colors, shapes, and sizes.">
            <a:extLst>
              <a:ext uri="{FF2B5EF4-FFF2-40B4-BE49-F238E27FC236}">
                <a16:creationId xmlns:a16="http://schemas.microsoft.com/office/drawing/2014/main" id="{D1E8CE8A-AB11-6BA5-DF18-B7F7BDB33280}"/>
              </a:ext>
            </a:extLst>
          </p:cNvPr>
          <p:cNvPicPr>
            <a:picLocks noChangeAspect="1"/>
          </p:cNvPicPr>
          <p:nvPr/>
        </p:nvPicPr>
        <p:blipFill>
          <a:blip r:embed="rId3"/>
          <a:stretch>
            <a:fillRect/>
          </a:stretch>
        </p:blipFill>
        <p:spPr>
          <a:xfrm>
            <a:off x="831574" y="4447204"/>
            <a:ext cx="2743200" cy="1541678"/>
          </a:xfrm>
          <a:prstGeom prst="rect">
            <a:avLst/>
          </a:prstGeom>
        </p:spPr>
      </p:pic>
      <p:pic>
        <p:nvPicPr>
          <p:cNvPr id="9" name="Picture 9" descr="Apple slicer cutting an apple into wedges with the core separated.">
            <a:extLst>
              <a:ext uri="{FF2B5EF4-FFF2-40B4-BE49-F238E27FC236}">
                <a16:creationId xmlns:a16="http://schemas.microsoft.com/office/drawing/2014/main" id="{2F85532E-107D-AB5F-044B-CDC7A67608CD}"/>
              </a:ext>
            </a:extLst>
          </p:cNvPr>
          <p:cNvPicPr>
            <a:picLocks noChangeAspect="1"/>
          </p:cNvPicPr>
          <p:nvPr/>
        </p:nvPicPr>
        <p:blipFill>
          <a:blip r:embed="rId4"/>
          <a:stretch>
            <a:fillRect/>
          </a:stretch>
        </p:blipFill>
        <p:spPr>
          <a:xfrm>
            <a:off x="4199904" y="4376945"/>
            <a:ext cx="2466975" cy="1847850"/>
          </a:xfrm>
          <a:prstGeom prst="rect">
            <a:avLst/>
          </a:prstGeom>
        </p:spPr>
      </p:pic>
      <p:pic>
        <p:nvPicPr>
          <p:cNvPr id="10" name="Picture 10" descr="Apple trees in an orchard with grass.">
            <a:extLst>
              <a:ext uri="{FF2B5EF4-FFF2-40B4-BE49-F238E27FC236}">
                <a16:creationId xmlns:a16="http://schemas.microsoft.com/office/drawing/2014/main" id="{B2A23156-E7F1-554E-9DAD-1F600078CC25}"/>
              </a:ext>
            </a:extLst>
          </p:cNvPr>
          <p:cNvPicPr>
            <a:picLocks noChangeAspect="1"/>
          </p:cNvPicPr>
          <p:nvPr/>
        </p:nvPicPr>
        <p:blipFill>
          <a:blip r:embed="rId5"/>
          <a:stretch>
            <a:fillRect/>
          </a:stretch>
        </p:blipFill>
        <p:spPr>
          <a:xfrm>
            <a:off x="7888357" y="4443103"/>
            <a:ext cx="2743200" cy="1831489"/>
          </a:xfrm>
          <a:prstGeom prst="rect">
            <a:avLst/>
          </a:prstGeom>
        </p:spPr>
      </p:pic>
      <p:sp>
        <p:nvSpPr>
          <p:cNvPr id="4" name="Slide Number Placeholder 3">
            <a:extLst>
              <a:ext uri="{FF2B5EF4-FFF2-40B4-BE49-F238E27FC236}">
                <a16:creationId xmlns:a16="http://schemas.microsoft.com/office/drawing/2014/main" id="{4CD2D7D4-0388-4F7F-9D10-8B896E28DA1B}"/>
              </a:ext>
            </a:extLst>
          </p:cNvPr>
          <p:cNvSpPr>
            <a:spLocks noGrp="1"/>
          </p:cNvSpPr>
          <p:nvPr>
            <p:ph type="sldNum" sz="quarter" idx="10"/>
          </p:nvPr>
        </p:nvSpPr>
        <p:spPr/>
        <p:txBody>
          <a:bodyPr/>
          <a:lstStyle/>
          <a:p>
            <a:fld id="{9931C41E-F439-4617-8DEE-0AA601E8D9AC}" type="slidenum">
              <a:rPr lang="en-US" smtClean="0"/>
              <a:t>7</a:t>
            </a:fld>
            <a:endParaRPr lang="en-US" dirty="0"/>
          </a:p>
        </p:txBody>
      </p:sp>
    </p:spTree>
    <p:extLst>
      <p:ext uri="{BB962C8B-B14F-4D97-AF65-F5344CB8AC3E}">
        <p14:creationId xmlns:p14="http://schemas.microsoft.com/office/powerpoint/2010/main" val="395441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293E-4ADE-8B29-1ACC-66DF2888D245}"/>
              </a:ext>
            </a:extLst>
          </p:cNvPr>
          <p:cNvSpPr>
            <a:spLocks noGrp="1"/>
          </p:cNvSpPr>
          <p:nvPr>
            <p:ph type="title"/>
          </p:nvPr>
        </p:nvSpPr>
        <p:spPr/>
        <p:txBody>
          <a:bodyPr/>
          <a:lstStyle/>
          <a:p>
            <a:r>
              <a:rPr lang="en-US" dirty="0">
                <a:cs typeface="Calibri Light"/>
              </a:rPr>
              <a:t>Why focus on IDEAA in the COR?</a:t>
            </a:r>
            <a:endParaRPr lang="en-US" dirty="0"/>
          </a:p>
        </p:txBody>
      </p:sp>
      <p:sp>
        <p:nvSpPr>
          <p:cNvPr id="3" name="Content Placeholder 2">
            <a:extLst>
              <a:ext uri="{FF2B5EF4-FFF2-40B4-BE49-F238E27FC236}">
                <a16:creationId xmlns:a16="http://schemas.microsoft.com/office/drawing/2014/main" id="{B9D1639F-5240-B26E-89A5-04A40A521A1D}"/>
              </a:ext>
            </a:extLst>
          </p:cNvPr>
          <p:cNvSpPr>
            <a:spLocks noGrp="1"/>
          </p:cNvSpPr>
          <p:nvPr>
            <p:ph sz="half" idx="1"/>
          </p:nvPr>
        </p:nvSpPr>
        <p:spPr/>
        <p:txBody>
          <a:bodyPr vert="horz" lIns="91440" tIns="45720" rIns="91440" bIns="45720" rtlCol="0" anchor="t">
            <a:normAutofit/>
          </a:bodyPr>
          <a:lstStyle/>
          <a:p>
            <a:pPr marL="0" indent="0">
              <a:lnSpc>
                <a:spcPct val="110000"/>
              </a:lnSpc>
              <a:buNone/>
            </a:pPr>
            <a:r>
              <a:rPr lang="en-US" dirty="0">
                <a:latin typeface="Calibri"/>
                <a:ea typeface="+mn-lt"/>
                <a:cs typeface="+mn-lt"/>
              </a:rPr>
              <a:t>Inclusion, diversity, equity, antiracism, and accessibility (IDEAA) efforts are not limited to curriculum, but it is a crucial piece of the puzzle.</a:t>
            </a:r>
            <a:endParaRPr lang="en-US" dirty="0">
              <a:latin typeface="Calibri"/>
              <a:cs typeface="Calibri" panose="020F0502020204030204"/>
            </a:endParaRPr>
          </a:p>
          <a:p>
            <a:pPr marL="0" indent="0">
              <a:lnSpc>
                <a:spcPct val="110000"/>
              </a:lnSpc>
              <a:buNone/>
            </a:pPr>
            <a:r>
              <a:rPr lang="en-US" dirty="0">
                <a:latin typeface="Calibri"/>
                <a:ea typeface="+mn-lt"/>
                <a:cs typeface="+mn-lt"/>
              </a:rPr>
              <a:t>The Course Outline of Record (COR) is a legally binding document that sets the tone and expectations for the course. Changing the COR can have ripple effects into the classroom and the college:</a:t>
            </a:r>
          </a:p>
          <a:p>
            <a:pPr>
              <a:lnSpc>
                <a:spcPct val="110000"/>
              </a:lnSpc>
            </a:pPr>
            <a:r>
              <a:rPr lang="en-US" dirty="0">
                <a:latin typeface="Calibri"/>
                <a:ea typeface="+mn-lt"/>
                <a:cs typeface="+mn-lt"/>
              </a:rPr>
              <a:t>CORs guide all instructors </a:t>
            </a:r>
          </a:p>
          <a:p>
            <a:pPr>
              <a:lnSpc>
                <a:spcPct val="110000"/>
              </a:lnSpc>
            </a:pPr>
            <a:r>
              <a:rPr lang="en-US" dirty="0">
                <a:latin typeface="Calibri"/>
                <a:ea typeface="+mn-lt"/>
                <a:cs typeface="+mn-lt"/>
              </a:rPr>
              <a:t>All faculty benefit from looking at their CORs with fresh eyes</a:t>
            </a:r>
          </a:p>
          <a:p>
            <a:pPr>
              <a:lnSpc>
                <a:spcPct val="110000"/>
              </a:lnSpc>
            </a:pPr>
            <a:r>
              <a:rPr lang="en-US" dirty="0">
                <a:latin typeface="Calibri"/>
                <a:ea typeface="+mn-lt"/>
                <a:cs typeface="+mn-lt"/>
              </a:rPr>
              <a:t>Transfer institutions look at CORs to determine equivalency</a:t>
            </a:r>
          </a:p>
          <a:p>
            <a:pPr>
              <a:lnSpc>
                <a:spcPct val="110000"/>
              </a:lnSpc>
            </a:pPr>
            <a:r>
              <a:rPr lang="en-US" dirty="0">
                <a:latin typeface="Calibri"/>
                <a:ea typeface="+mn-lt"/>
                <a:cs typeface="+mn-lt"/>
              </a:rPr>
              <a:t>Students see parts of the COR in the catalog and schedule</a:t>
            </a:r>
          </a:p>
          <a:p>
            <a:endParaRPr lang="en-US" dirty="0">
              <a:cs typeface="Calibri"/>
            </a:endParaRPr>
          </a:p>
        </p:txBody>
      </p:sp>
      <p:sp>
        <p:nvSpPr>
          <p:cNvPr id="4" name="Slide Number Placeholder 3">
            <a:extLst>
              <a:ext uri="{FF2B5EF4-FFF2-40B4-BE49-F238E27FC236}">
                <a16:creationId xmlns:a16="http://schemas.microsoft.com/office/drawing/2014/main" id="{EB194071-49CF-45F9-BBC2-47532592ABDA}"/>
              </a:ext>
            </a:extLst>
          </p:cNvPr>
          <p:cNvSpPr>
            <a:spLocks noGrp="1"/>
          </p:cNvSpPr>
          <p:nvPr>
            <p:ph type="sldNum" sz="quarter" idx="10"/>
          </p:nvPr>
        </p:nvSpPr>
        <p:spPr/>
        <p:txBody>
          <a:bodyPr/>
          <a:lstStyle/>
          <a:p>
            <a:fld id="{9931C41E-F439-4617-8DEE-0AA601E8D9AC}" type="slidenum">
              <a:rPr lang="en-US" smtClean="0"/>
              <a:t>8</a:t>
            </a:fld>
            <a:endParaRPr lang="en-US" dirty="0"/>
          </a:p>
        </p:txBody>
      </p:sp>
    </p:spTree>
    <p:extLst>
      <p:ext uri="{BB962C8B-B14F-4D97-AF65-F5344CB8AC3E}">
        <p14:creationId xmlns:p14="http://schemas.microsoft.com/office/powerpoint/2010/main" val="189012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DFEB-F41A-8CC9-96D8-ECAE33DDA4C5}"/>
              </a:ext>
            </a:extLst>
          </p:cNvPr>
          <p:cNvSpPr>
            <a:spLocks noGrp="1"/>
          </p:cNvSpPr>
          <p:nvPr>
            <p:ph type="title"/>
          </p:nvPr>
        </p:nvSpPr>
        <p:spPr>
          <a:xfrm>
            <a:off x="1277650" y="365125"/>
            <a:ext cx="10057086" cy="1038433"/>
          </a:xfrm>
        </p:spPr>
        <p:txBody>
          <a:bodyPr>
            <a:normAutofit/>
          </a:bodyPr>
          <a:lstStyle/>
          <a:p>
            <a:pPr>
              <a:lnSpc>
                <a:spcPct val="100000"/>
              </a:lnSpc>
              <a:spcBef>
                <a:spcPts val="0"/>
              </a:spcBef>
            </a:pPr>
            <a:r>
              <a:rPr lang="en-US" sz="2400" dirty="0">
                <a:latin typeface="Calibri"/>
                <a:ea typeface="+mj-lt"/>
                <a:cs typeface="+mj-lt"/>
              </a:rPr>
              <a:t>Fall 2021 ASCCC resolution 9.01: Adding Culturally Responsive Curriculum, Equity Mindedness, and Anti-Racism to the COR Requirements in Title 5</a:t>
            </a:r>
            <a:endParaRPr lang="en-US" dirty="0">
              <a:latin typeface="Calibri"/>
            </a:endParaRPr>
          </a:p>
        </p:txBody>
      </p:sp>
      <p:sp>
        <p:nvSpPr>
          <p:cNvPr id="3" name="Content Placeholder 2">
            <a:extLst>
              <a:ext uri="{FF2B5EF4-FFF2-40B4-BE49-F238E27FC236}">
                <a16:creationId xmlns:a16="http://schemas.microsoft.com/office/drawing/2014/main" id="{A0AA266A-59C4-68FF-9B70-5CEEAFA49649}"/>
              </a:ext>
            </a:extLst>
          </p:cNvPr>
          <p:cNvSpPr>
            <a:spLocks noGrp="1"/>
          </p:cNvSpPr>
          <p:nvPr>
            <p:ph sz="half" idx="1"/>
          </p:nvPr>
        </p:nvSpPr>
        <p:spPr/>
        <p:txBody>
          <a:bodyPr vert="horz" lIns="91440" tIns="45720" rIns="91440" bIns="45720" rtlCol="0" anchor="t">
            <a:normAutofit/>
          </a:bodyPr>
          <a:lstStyle/>
          <a:p>
            <a:pPr>
              <a:lnSpc>
                <a:spcPct val="120000"/>
              </a:lnSpc>
            </a:pPr>
            <a:r>
              <a:rPr lang="en-US" sz="1600" dirty="0">
                <a:latin typeface="Calibri"/>
                <a:ea typeface="+mn-lt"/>
                <a:cs typeface="+mn-lt"/>
              </a:rPr>
              <a:t>Whereas the Course Outline of Record (COR) is at the center of local curricular process22; its required elements have been outlined in California Code of Regulations Title 5 including Section 55002 and the application of those requirements is detailed in the Program for Course and Approval Handbook (PCAH); </a:t>
            </a:r>
            <a:endParaRPr lang="en-US" sz="1600" dirty="0">
              <a:latin typeface="Calibri"/>
            </a:endParaRPr>
          </a:p>
          <a:p>
            <a:pPr>
              <a:lnSpc>
                <a:spcPct val="120000"/>
              </a:lnSpc>
            </a:pPr>
            <a:r>
              <a:rPr lang="en-US" sz="1600" dirty="0">
                <a:latin typeface="Calibri"/>
                <a:ea typeface="+mn-lt"/>
                <a:cs typeface="+mn-lt"/>
              </a:rPr>
              <a:t>Whereas the elements of the COR need to be integrated so each reinforces the purpose of the other elements and obvious relationships should be built between course objectives, methods of instruction, assignments, and methods of evaluation; ...</a:t>
            </a:r>
            <a:endParaRPr lang="en-US" sz="1600" dirty="0">
              <a:latin typeface="Calibri"/>
              <a:cs typeface="Calibri"/>
            </a:endParaRPr>
          </a:p>
          <a:p>
            <a:pPr>
              <a:lnSpc>
                <a:spcPct val="120000"/>
              </a:lnSpc>
            </a:pPr>
            <a:r>
              <a:rPr lang="en-US" sz="1600" dirty="0">
                <a:latin typeface="Calibri"/>
                <a:ea typeface="+mn-lt"/>
                <a:cs typeface="+mn-lt"/>
              </a:rPr>
              <a:t>Resolved, That the Academic Senate for California Community Colleges work with the California Community Colleges Chancellor’s Office to revise California Code of Regulations Title 5 including section 55002 titled “Standards and Criteria for Courses” to include a component of culturally responsive curriculum, equity mindedness and anti-racism integrated into the COR that allows for local control on how that requirement is fulfilled; and </a:t>
            </a:r>
            <a:endParaRPr lang="en-US" sz="1600" dirty="0">
              <a:latin typeface="Calibri"/>
              <a:cs typeface="Calibri"/>
            </a:endParaRPr>
          </a:p>
          <a:p>
            <a:pPr>
              <a:lnSpc>
                <a:spcPct val="120000"/>
              </a:lnSpc>
            </a:pPr>
            <a:r>
              <a:rPr lang="en-US" sz="1600" dirty="0">
                <a:ea typeface="+mn-lt"/>
                <a:cs typeface="+mn-lt"/>
              </a:rPr>
              <a:t>Resolved, That the Academic Senate for California Community Colleges work with the California Community Colleges Chancellor’s Office to include in future publications, webinars, and other resources guidance and multiple examples of how to infuse cultural responsiveness, equity mindedness and anti-racism in the COR. </a:t>
            </a:r>
          </a:p>
        </p:txBody>
      </p:sp>
      <p:sp>
        <p:nvSpPr>
          <p:cNvPr id="4" name="Slide Number Placeholder 3">
            <a:extLst>
              <a:ext uri="{FF2B5EF4-FFF2-40B4-BE49-F238E27FC236}">
                <a16:creationId xmlns:a16="http://schemas.microsoft.com/office/drawing/2014/main" id="{6494B89F-AA6F-4C9F-AC28-989292DA6211}"/>
              </a:ext>
            </a:extLst>
          </p:cNvPr>
          <p:cNvSpPr>
            <a:spLocks noGrp="1"/>
          </p:cNvSpPr>
          <p:nvPr>
            <p:ph type="sldNum" sz="quarter" idx="10"/>
          </p:nvPr>
        </p:nvSpPr>
        <p:spPr/>
        <p:txBody>
          <a:bodyPr/>
          <a:lstStyle/>
          <a:p>
            <a:fld id="{9931C41E-F439-4617-8DEE-0AA601E8D9AC}" type="slidenum">
              <a:rPr lang="en-US" smtClean="0"/>
              <a:t>9</a:t>
            </a:fld>
            <a:endParaRPr lang="en-US" dirty="0"/>
          </a:p>
        </p:txBody>
      </p:sp>
    </p:spTree>
    <p:extLst>
      <p:ext uri="{BB962C8B-B14F-4D97-AF65-F5344CB8AC3E}">
        <p14:creationId xmlns:p14="http://schemas.microsoft.com/office/powerpoint/2010/main" val="1852316148"/>
      </p:ext>
    </p:extLst>
  </p:cSld>
  <p:clrMapOvr>
    <a:masterClrMapping/>
  </p:clrMapOvr>
</p:sld>
</file>

<file path=ppt/theme/theme1.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1" id="{F9EBBF2E-854E-594E-ABFF-E35048AA25B8}" vid="{E1F37EC1-C978-2444-9233-3E083E74B507}"/>
    </a:ext>
  </a:extLst>
</a:theme>
</file>

<file path=ppt/theme/theme2.xml><?xml version="1.0" encoding="utf-8"?>
<a:theme xmlns:a="http://schemas.openxmlformats.org/drawingml/2006/main" name="ASCCC Curriculum Inst. 2020 Theme">
  <a:themeElements>
    <a:clrScheme name="ASCCC CI 2022 3 1">
      <a:dk1>
        <a:srgbClr val="703A7D"/>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2" id="{FADB6CC0-954B-0C42-A64B-2D9F415C79AC}" vid="{2E28C489-84EC-CC43-9EB2-D4BF877AA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2022 ppt template 1</Template>
  <TotalTime>9</TotalTime>
  <Words>1971</Words>
  <Application>Microsoft Office PowerPoint</Application>
  <PresentationFormat>Widescreen</PresentationFormat>
  <Paragraphs>190</Paragraphs>
  <Slides>21</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Palatino</vt:lpstr>
      <vt:lpstr>ASCCC Curriculum Inst. 2020 Theme</vt:lpstr>
      <vt:lpstr>ASCCC Curriculum Inst. 2020 Theme</vt:lpstr>
      <vt:lpstr>Serving the Students We Have:  How IDEAA in the COR Can Encourage Inclusive Instruction  Dolores Davison – ASCCC C-ID Curriculum Director  Dr. Marshall T. Fulbright III – Grossmont College, 5C Nili Kirschner – Woodland Community College, ASCCC Curriculum, 5C Dr. Jennifer Vega La Serna – CCCCIO past president, College of the Sequoias, 5C</vt:lpstr>
      <vt:lpstr>Breakout Description</vt:lpstr>
      <vt:lpstr>Learning Outcomes</vt:lpstr>
      <vt:lpstr>Required elements of COR</vt:lpstr>
      <vt:lpstr>COR Elements – Quiz Answers</vt:lpstr>
      <vt:lpstr>Curriculum = Faculty Primacy </vt:lpstr>
      <vt:lpstr>IDEAA in the COR</vt:lpstr>
      <vt:lpstr>Why focus on IDEAA in the COR?</vt:lpstr>
      <vt:lpstr>Fall 2021 ASCCC resolution 9.01: Adding Culturally Responsive Curriculum, Equity Mindedness, and Anti-Racism to the COR Requirements in Title 5</vt:lpstr>
      <vt:lpstr>Proposed title 5 revisions</vt:lpstr>
      <vt:lpstr>Incorporating IDEAA throughout the COR</vt:lpstr>
      <vt:lpstr>Course Title and Description</vt:lpstr>
      <vt:lpstr>Units and Hours</vt:lpstr>
      <vt:lpstr>Conditions of Enrollment</vt:lpstr>
      <vt:lpstr>Course Content</vt:lpstr>
      <vt:lpstr>Course Objectives and SLOs</vt:lpstr>
      <vt:lpstr>Methods of Evaluation &amp; Assignments</vt:lpstr>
      <vt:lpstr>Course Materials</vt:lpstr>
      <vt:lpstr>Putting it into Practice</vt:lpstr>
      <vt:lpstr>Discussion/Q&amp;A</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IDEAA and the Course Outline of Record (COR)</dc:title>
  <dc:creator>Nili Kirschner</dc:creator>
  <cp:lastModifiedBy>Nili Kirschner</cp:lastModifiedBy>
  <cp:revision>15</cp:revision>
  <dcterms:created xsi:type="dcterms:W3CDTF">2022-05-13T19:06:57Z</dcterms:created>
  <dcterms:modified xsi:type="dcterms:W3CDTF">2022-07-01T20:55:24Z</dcterms:modified>
</cp:coreProperties>
</file>