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Helvetica Neue" panose="020B0604020202020204" charset="0"/>
      <p:regular r:id="rId45"/>
      <p:bold r:id="rId46"/>
      <p:italic r:id="rId47"/>
      <p:boldItalic r:id="rId48"/>
    </p:embeddedFont>
    <p:embeddedFont>
      <p:font typeface="Libre Baskerville" panose="02000000000000000000" pitchFamily="2" charset="0"/>
      <p:regular r:id="rId49"/>
      <p:bold r:id="rId50"/>
      <p:italic r:id="rId51"/>
    </p:embeddedFont>
    <p:embeddedFont>
      <p:font typeface="Rockwell" panose="02060603020205020403" pitchFamily="18"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8483CB-2625-4D62-8ADD-894F25E76FA8}">
  <a:tblStyle styleId="{128483CB-2625-4D62-8ADD-894F25E76FA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a:tcStyle>
        <a:tcBdr/>
        <a:fill>
          <a:solidFill>
            <a:srgbClr val="F8D6CC"/>
          </a:solidFill>
        </a:fill>
      </a:tcStyle>
    </a:band1H>
    <a:band2H>
      <a:tcTxStyle/>
      <a:tcStyle>
        <a:tcBdr/>
      </a:tcStyle>
    </a:band2H>
    <a:band1V>
      <a:tcTxStyle/>
      <a:tcStyle>
        <a:tcBdr/>
        <a:fill>
          <a:solidFill>
            <a:srgbClr val="F8D6CC"/>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365"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inspiringquotes.us/quotes/70nW_0LhUC2sI"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inspiringquotes.us/author/8158-kenneth-m-stampp"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3a501ff4a9_1_1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g13a501ff4a9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3a501ff4a9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13a501ff4a9_1_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13a501ff4a9_1_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3a501ff4a9_1_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13a501ff4a9_1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3a501ff4a9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13a501ff4a9_1_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13a501ff4a9_1_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3a501ff4a9_1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13a501ff4a9_1_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b="1"/>
              <a:t>1 minute</a:t>
            </a:r>
            <a:endParaRPr/>
          </a:p>
          <a:p>
            <a:pPr marL="0" lvl="0" indent="0" algn="l" rtl="0">
              <a:spcBef>
                <a:spcPts val="0"/>
              </a:spcBef>
              <a:spcAft>
                <a:spcPts val="0"/>
              </a:spcAft>
              <a:buNone/>
            </a:pPr>
            <a:r>
              <a:rPr lang="en"/>
              <a:t>Nzingha</a:t>
            </a:r>
            <a:endParaRPr/>
          </a:p>
        </p:txBody>
      </p:sp>
      <p:sp>
        <p:nvSpPr>
          <p:cNvPr id="205" name="Google Shape;205;g13a501ff4a9_1_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3a501ff4a9_1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13a501ff4a9_1_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b="1"/>
              <a:t>2 minutes</a:t>
            </a:r>
            <a:endParaRPr/>
          </a:p>
          <a:p>
            <a:pPr marL="0" lvl="0" indent="0" algn="l" rtl="0">
              <a:spcBef>
                <a:spcPts val="0"/>
              </a:spcBef>
              <a:spcAft>
                <a:spcPts val="0"/>
              </a:spcAft>
              <a:buNone/>
            </a:pPr>
            <a:r>
              <a:rPr lang="en"/>
              <a:t>Nzingha</a:t>
            </a:r>
            <a:endParaRPr/>
          </a:p>
        </p:txBody>
      </p:sp>
      <p:sp>
        <p:nvSpPr>
          <p:cNvPr id="215" name="Google Shape;215;g13a501ff4a9_1_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3a501ff4a9_1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13a501ff4a9_1_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Inequality Embedded in Practices, Behavior and Codified in Law – 1619 to the 1970s</a:t>
            </a:r>
            <a:endParaRPr/>
          </a:p>
          <a:p>
            <a:pPr marL="0" lvl="0" indent="0" algn="l" rtl="0">
              <a:spcBef>
                <a:spcPts val="0"/>
              </a:spcBef>
              <a:spcAft>
                <a:spcPts val="0"/>
              </a:spcAft>
              <a:buNone/>
            </a:pPr>
            <a:r>
              <a:rPr lang="en"/>
              <a:t>Native American border schools</a:t>
            </a:r>
            <a:endParaRPr/>
          </a:p>
          <a:p>
            <a:pPr marL="0" lvl="0" indent="0" algn="l" rtl="0">
              <a:spcBef>
                <a:spcPts val="0"/>
              </a:spcBef>
              <a:spcAft>
                <a:spcPts val="0"/>
              </a:spcAft>
              <a:buNone/>
            </a:pPr>
            <a:r>
              <a:rPr lang="en"/>
              <a:t>African American Black Codes and Jim Crow</a:t>
            </a:r>
            <a:endParaRPr/>
          </a:p>
          <a:p>
            <a:pPr marL="0" lvl="0" indent="0" algn="l" rtl="0">
              <a:spcBef>
                <a:spcPts val="0"/>
              </a:spcBef>
              <a:spcAft>
                <a:spcPts val="0"/>
              </a:spcAft>
              <a:buNone/>
            </a:pPr>
            <a:r>
              <a:rPr lang="en"/>
              <a:t>Chinese Exclusion Act</a:t>
            </a:r>
            <a:endParaRPr/>
          </a:p>
        </p:txBody>
      </p:sp>
      <p:sp>
        <p:nvSpPr>
          <p:cNvPr id="221" name="Google Shape;221;g13a501ff4a9_1_1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3a501ff4a9_1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13a501ff4a9_1_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a:t>2 Minutes - </a:t>
            </a:r>
            <a:r>
              <a:rPr lang="en" b="0"/>
              <a:t>Nzingha</a:t>
            </a:r>
            <a:endParaRPr b="1"/>
          </a:p>
          <a:p>
            <a:pPr marL="0" lvl="0" indent="0" algn="l" rtl="0">
              <a:spcBef>
                <a:spcPts val="0"/>
              </a:spcBef>
              <a:spcAft>
                <a:spcPts val="0"/>
              </a:spcAft>
              <a:buNone/>
            </a:pPr>
            <a:r>
              <a:rPr lang="en"/>
              <a:t>Our Premise – The Premise of the Workshop.</a:t>
            </a:r>
            <a:endParaRPr/>
          </a:p>
        </p:txBody>
      </p:sp>
      <p:sp>
        <p:nvSpPr>
          <p:cNvPr id="231" name="Google Shape;231;g13a501ff4a9_1_1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3a501ff4a9_1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13a501ff4a9_1_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a:t>2 Minutes - </a:t>
            </a:r>
            <a:r>
              <a:rPr lang="en" b="0"/>
              <a:t>Nzingha</a:t>
            </a:r>
            <a:endParaRPr b="1"/>
          </a:p>
        </p:txBody>
      </p:sp>
      <p:sp>
        <p:nvSpPr>
          <p:cNvPr id="241" name="Google Shape;241;g13a501ff4a9_1_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3a501ff4a9_1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13a501ff4a9_1_1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b="1"/>
              <a:t>4 minutes</a:t>
            </a:r>
            <a:endParaRPr/>
          </a:p>
          <a:p>
            <a:pPr marL="0" marR="0" lvl="0" indent="0" algn="l" rtl="0">
              <a:lnSpc>
                <a:spcPct val="100000"/>
              </a:lnSpc>
              <a:spcBef>
                <a:spcPts val="0"/>
              </a:spcBef>
              <a:spcAft>
                <a:spcPts val="0"/>
              </a:spcAft>
              <a:buClr>
                <a:schemeClr val="dk1"/>
              </a:buClr>
              <a:buSzPts val="1200"/>
              <a:buFont typeface="Calibri"/>
              <a:buNone/>
            </a:pPr>
            <a:r>
              <a:rPr lang="en" b="0"/>
              <a:t>Nzingha’s Slide</a:t>
            </a:r>
            <a:endParaRPr/>
          </a:p>
          <a:p>
            <a:pPr marL="0" lvl="0" indent="0" algn="l" rtl="0">
              <a:spcBef>
                <a:spcPts val="0"/>
              </a:spcBef>
              <a:spcAft>
                <a:spcPts val="0"/>
              </a:spcAft>
              <a:buNone/>
            </a:pPr>
            <a:r>
              <a:rPr lang="en"/>
              <a:t>1. Question: Top 3 issues that Black students say they face at PWIs or hostile environments. (Zharia)</a:t>
            </a:r>
            <a:endParaRPr/>
          </a:p>
        </p:txBody>
      </p:sp>
      <p:sp>
        <p:nvSpPr>
          <p:cNvPr id="250" name="Google Shape;250;g13a501ff4a9_1_1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362fb23437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362fb2343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3a501ff4a9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13a501ff4a9_1_1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b="1"/>
              <a:t>4 minutes</a:t>
            </a:r>
            <a:endParaRPr/>
          </a:p>
          <a:p>
            <a:pPr marL="0" lvl="0" indent="0" algn="l" rtl="0">
              <a:spcBef>
                <a:spcPts val="0"/>
              </a:spcBef>
              <a:spcAft>
                <a:spcPts val="0"/>
              </a:spcAft>
              <a:buNone/>
            </a:pPr>
            <a:r>
              <a:rPr lang="en"/>
              <a:t>Nzingha</a:t>
            </a:r>
            <a:endParaRPr/>
          </a:p>
          <a:p>
            <a:pPr marL="0" lvl="0" indent="0" algn="l" rtl="0">
              <a:spcBef>
                <a:spcPts val="0"/>
              </a:spcBef>
              <a:spcAft>
                <a:spcPts val="0"/>
              </a:spcAft>
              <a:buNone/>
            </a:pPr>
            <a:r>
              <a:rPr lang="en"/>
              <a:t>The importance of being Pro-Black student</a:t>
            </a:r>
            <a:endParaRPr/>
          </a:p>
          <a:p>
            <a:pPr marL="0" lvl="0" indent="0" algn="l" rtl="0">
              <a:spcBef>
                <a:spcPts val="0"/>
              </a:spcBef>
              <a:spcAft>
                <a:spcPts val="0"/>
              </a:spcAft>
              <a:buNone/>
            </a:pPr>
            <a:r>
              <a:rPr lang="en"/>
              <a:t>Being – All Lives Mattered</a:t>
            </a:r>
            <a:endParaRPr/>
          </a:p>
          <a:p>
            <a:pPr marL="0" lvl="0" indent="0" algn="l" rtl="0">
              <a:spcBef>
                <a:spcPts val="0"/>
              </a:spcBef>
              <a:spcAft>
                <a:spcPts val="0"/>
              </a:spcAft>
              <a:buNone/>
            </a:pPr>
            <a:r>
              <a:rPr lang="en"/>
              <a:t>Pro-Black Student Frame</a:t>
            </a:r>
            <a:endParaRPr/>
          </a:p>
          <a:p>
            <a:pPr marL="0" lvl="0" indent="0" algn="l" rtl="0">
              <a:spcBef>
                <a:spcPts val="0"/>
              </a:spcBef>
              <a:spcAft>
                <a:spcPts val="0"/>
              </a:spcAft>
              <a:buNone/>
            </a:pPr>
            <a:endParaRPr/>
          </a:p>
          <a:p>
            <a:pPr marL="0" lvl="0" indent="0" algn="l" rtl="0">
              <a:lnSpc>
                <a:spcPct val="100000"/>
              </a:lnSpc>
              <a:spcBef>
                <a:spcPts val="0"/>
              </a:spcBef>
              <a:spcAft>
                <a:spcPts val="0"/>
              </a:spcAft>
              <a:buNone/>
            </a:pPr>
            <a:r>
              <a:rPr lang="en" sz="2400" b="1">
                <a:solidFill>
                  <a:schemeClr val="dk1"/>
                </a:solidFill>
                <a:latin typeface="Helvetica Neue"/>
                <a:ea typeface="Helvetica Neue"/>
                <a:cs typeface="Helvetica Neue"/>
                <a:sym typeface="Helvetica Neue"/>
              </a:rPr>
              <a:t>NYT published a series called the 1619 project (2019).</a:t>
            </a:r>
            <a:endParaRPr/>
          </a:p>
          <a:p>
            <a:pPr marL="0" lvl="0" indent="0" algn="l" rtl="0">
              <a:lnSpc>
                <a:spcPct val="100000"/>
              </a:lnSpc>
              <a:spcBef>
                <a:spcPts val="0"/>
              </a:spcBef>
              <a:spcAft>
                <a:spcPts val="0"/>
              </a:spcAft>
              <a:buNone/>
            </a:pPr>
            <a:r>
              <a:rPr lang="en" sz="2200">
                <a:solidFill>
                  <a:schemeClr val="dk1"/>
                </a:solidFill>
                <a:latin typeface="Helvetica Neue"/>
                <a:ea typeface="Helvetica Neue"/>
                <a:cs typeface="Helvetica Neue"/>
                <a:sym typeface="Helvetica Neue"/>
              </a:rPr>
              <a:t>Readers were asked to recount their education of African Americans—</a:t>
            </a:r>
            <a:endParaRPr sz="1200">
              <a:solidFill>
                <a:schemeClr val="dk1"/>
              </a:solidFill>
              <a:latin typeface="Helvetica Neue"/>
              <a:ea typeface="Helvetica Neue"/>
              <a:cs typeface="Helvetica Neue"/>
              <a:sym typeface="Helvetica Neue"/>
            </a:endParaRPr>
          </a:p>
          <a:p>
            <a:pPr marL="800100" lvl="1" indent="-342900" algn="l" rtl="0">
              <a:spcBef>
                <a:spcPts val="0"/>
              </a:spcBef>
              <a:spcAft>
                <a:spcPts val="0"/>
              </a:spcAft>
              <a:buClr>
                <a:schemeClr val="dk1"/>
              </a:buClr>
              <a:buSzPts val="1500"/>
              <a:buFont typeface="Arial"/>
              <a:buChar char="•"/>
            </a:pPr>
            <a:r>
              <a:rPr lang="en" sz="2200">
                <a:solidFill>
                  <a:schemeClr val="dk1"/>
                </a:solidFill>
                <a:latin typeface="Helvetica Neue"/>
                <a:ea typeface="Helvetica Neue"/>
                <a:cs typeface="Helvetica Neue"/>
                <a:sym typeface="Helvetica Neue"/>
              </a:rPr>
              <a:t>“</a:t>
            </a:r>
            <a:r>
              <a:rPr lang="en" sz="2200" i="1">
                <a:solidFill>
                  <a:schemeClr val="dk1"/>
                </a:solidFill>
                <a:latin typeface="Helvetica Neue"/>
                <a:ea typeface="Helvetica Neue"/>
                <a:cs typeface="Helvetica Neue"/>
                <a:sym typeface="Helvetica Neue"/>
              </a:rPr>
              <a:t>We were taught that removing people from Africa and bringing them to America “saved” them from idolatry and damnation.”</a:t>
            </a:r>
            <a:endParaRPr sz="1200">
              <a:solidFill>
                <a:schemeClr val="dk1"/>
              </a:solidFill>
              <a:latin typeface="Helvetica Neue"/>
              <a:ea typeface="Helvetica Neue"/>
              <a:cs typeface="Helvetica Neue"/>
              <a:sym typeface="Helvetica Neue"/>
            </a:endParaRPr>
          </a:p>
          <a:p>
            <a:pPr marL="800100" lvl="1" indent="-342900" algn="l" rtl="0">
              <a:spcBef>
                <a:spcPts val="0"/>
              </a:spcBef>
              <a:spcAft>
                <a:spcPts val="0"/>
              </a:spcAft>
              <a:buClr>
                <a:schemeClr val="dk1"/>
              </a:buClr>
              <a:buSzPts val="1500"/>
              <a:buFont typeface="Arial"/>
              <a:buChar char="•"/>
            </a:pPr>
            <a:r>
              <a:rPr lang="en" sz="2200">
                <a:solidFill>
                  <a:schemeClr val="dk1"/>
                </a:solidFill>
                <a:latin typeface="Helvetica Neue"/>
                <a:ea typeface="Helvetica Neue"/>
                <a:cs typeface="Helvetica Neue"/>
                <a:sym typeface="Helvetica Neue"/>
              </a:rPr>
              <a:t>Question from a 10</a:t>
            </a:r>
            <a:r>
              <a:rPr lang="en" sz="2200" baseline="30000">
                <a:solidFill>
                  <a:schemeClr val="dk1"/>
                </a:solidFill>
                <a:latin typeface="Helvetica Neue"/>
                <a:ea typeface="Helvetica Neue"/>
                <a:cs typeface="Helvetica Neue"/>
                <a:sym typeface="Helvetica Neue"/>
              </a:rPr>
              <a:t>th</a:t>
            </a:r>
            <a:r>
              <a:rPr lang="en" sz="2200">
                <a:solidFill>
                  <a:schemeClr val="dk1"/>
                </a:solidFill>
                <a:latin typeface="Helvetica Neue"/>
                <a:ea typeface="Helvetica Neue"/>
                <a:cs typeface="Helvetica Neue"/>
                <a:sym typeface="Helvetica Neue"/>
              </a:rPr>
              <a:t> grade worksheet;  </a:t>
            </a:r>
            <a:r>
              <a:rPr lang="en" sz="2200" i="1">
                <a:solidFill>
                  <a:schemeClr val="dk1"/>
                </a:solidFill>
                <a:latin typeface="Helvetica Neue"/>
                <a:ea typeface="Helvetica Neue"/>
                <a:cs typeface="Helvetica Neue"/>
                <a:sym typeface="Helvetica Neue"/>
              </a:rPr>
              <a:t>“In what region did the African workers primarily settle?”</a:t>
            </a:r>
            <a:r>
              <a:rPr lang="en" sz="2200">
                <a:solidFill>
                  <a:schemeClr val="dk1"/>
                </a:solidFill>
                <a:latin typeface="Helvetica Neue"/>
                <a:ea typeface="Helvetica Neue"/>
                <a:cs typeface="Helvetica Neue"/>
                <a:sym typeface="Helvetica Neue"/>
              </a:rPr>
              <a:t>  The work sheet referred to enslaved people as “African workers,” as though it was voluntary. </a:t>
            </a:r>
            <a:endParaRPr/>
          </a:p>
        </p:txBody>
      </p:sp>
      <p:sp>
        <p:nvSpPr>
          <p:cNvPr id="259" name="Google Shape;259;g13a501ff4a9_1_1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3a501ff4a9_1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13a501ff4a9_1_1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1"/>
              <a:t>2 minutes</a:t>
            </a:r>
            <a:endParaRPr/>
          </a:p>
          <a:p>
            <a:pPr marL="0" lvl="0" indent="0" algn="l" rtl="0">
              <a:spcBef>
                <a:spcPts val="0"/>
              </a:spcBef>
              <a:spcAft>
                <a:spcPts val="0"/>
              </a:spcAft>
              <a:buNone/>
            </a:pPr>
            <a:endParaRPr/>
          </a:p>
        </p:txBody>
      </p:sp>
      <p:sp>
        <p:nvSpPr>
          <p:cNvPr id="268" name="Google Shape;268;g13a501ff4a9_1_1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3a501ff4a9_1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13a501ff4a9_1_2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
              <a:t>Phyllis</a:t>
            </a:r>
            <a:endParaRPr/>
          </a:p>
          <a:p>
            <a:pPr marL="0" marR="0" lvl="0" indent="0" algn="l" rtl="0">
              <a:lnSpc>
                <a:spcPct val="100000"/>
              </a:lnSpc>
              <a:spcBef>
                <a:spcPts val="0"/>
              </a:spcBef>
              <a:spcAft>
                <a:spcPts val="0"/>
              </a:spcAft>
              <a:buClr>
                <a:schemeClr val="lt1"/>
              </a:buClr>
              <a:buSzPts val="1200"/>
              <a:buFont typeface="Calibri"/>
              <a:buNone/>
            </a:pPr>
            <a:r>
              <a:rPr lang="en" b="1"/>
              <a:t>1 minute</a:t>
            </a:r>
            <a:endParaRPr/>
          </a:p>
          <a:p>
            <a:pPr marL="0" marR="0" lvl="0" indent="0" algn="l" rtl="0">
              <a:lnSpc>
                <a:spcPct val="100000"/>
              </a:lnSpc>
              <a:spcBef>
                <a:spcPts val="0"/>
              </a:spcBef>
              <a:spcAft>
                <a:spcPts val="0"/>
              </a:spcAft>
              <a:buClr>
                <a:schemeClr val="lt1"/>
              </a:buClr>
              <a:buSzPts val="1200"/>
              <a:buFont typeface="Calibri"/>
              <a:buNone/>
            </a:pPr>
            <a:endParaRPr/>
          </a:p>
        </p:txBody>
      </p:sp>
      <p:sp>
        <p:nvSpPr>
          <p:cNvPr id="276" name="Google Shape;276;g13a501ff4a9_1_2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3a501ff4a9_1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13a501ff4a9_1_2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sng" strike="noStrike">
                <a:solidFill>
                  <a:schemeClr val="hlink"/>
                </a:solidFill>
                <a:latin typeface="Calibri"/>
                <a:ea typeface="Calibri"/>
                <a:cs typeface="Calibri"/>
                <a:sym typeface="Calibri"/>
                <a:hlinkClick r:id="rId3"/>
              </a:rPr>
              <a:t>“With the historian it is an article of faith that knowledge of the past is a key to understanding the present.”</a:t>
            </a:r>
            <a:r>
              <a:rPr lang="en" sz="1200" b="0" i="0" u="none" strike="noStrike">
                <a:solidFill>
                  <a:schemeClr val="dk1"/>
                </a:solidFill>
                <a:latin typeface="Calibri"/>
                <a:ea typeface="Calibri"/>
                <a:cs typeface="Calibri"/>
                <a:sym typeface="Calibri"/>
              </a:rPr>
              <a:t> </a:t>
            </a:r>
            <a:br>
              <a:rPr lang="en"/>
            </a:br>
            <a:r>
              <a:rPr lang="en" sz="1200" b="0" i="0" u="none" strike="noStrike">
                <a:solidFill>
                  <a:schemeClr val="dk1"/>
                </a:solidFill>
                <a:latin typeface="Calibri"/>
                <a:ea typeface="Calibri"/>
                <a:cs typeface="Calibri"/>
                <a:sym typeface="Calibri"/>
              </a:rPr>
              <a:t>-- </a:t>
            </a:r>
            <a:r>
              <a:rPr lang="en" sz="1200" b="1" i="0" u="sng" strike="noStrike">
                <a:solidFill>
                  <a:schemeClr val="hlink"/>
                </a:solidFill>
                <a:latin typeface="Calibri"/>
                <a:ea typeface="Calibri"/>
                <a:cs typeface="Calibri"/>
                <a:sym typeface="Calibri"/>
                <a:hlinkClick r:id="rId4"/>
              </a:rPr>
              <a:t>Kenneth M. Stampp</a:t>
            </a:r>
            <a:endParaRPr/>
          </a:p>
        </p:txBody>
      </p:sp>
      <p:sp>
        <p:nvSpPr>
          <p:cNvPr id="287" name="Google Shape;287;g13a501ff4a9_1_2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3a501ff4a9_1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13a501ff4a9_1_2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g13a501ff4a9_1_2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3a501ff4a9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3a501ff4a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3a501ff4a9_1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3a501ff4a9_1_2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b="1"/>
              <a:t>3 minutes</a:t>
            </a:r>
            <a:endParaRPr/>
          </a:p>
        </p:txBody>
      </p:sp>
      <p:sp>
        <p:nvSpPr>
          <p:cNvPr id="329" name="Google Shape;329;g13a501ff4a9_1_2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3a501ff4a9_1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13a501ff4a9_1_2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a:t>2 minutes</a:t>
            </a:r>
            <a:endParaRPr/>
          </a:p>
        </p:txBody>
      </p:sp>
      <p:sp>
        <p:nvSpPr>
          <p:cNvPr id="344" name="Google Shape;344;g13a501ff4a9_1_2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3a501ff4a9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3a501ff4a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3a501ff4a9_1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13a501ff4a9_1_2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Wade Nobles teaches that illumination permeates everything.</a:t>
            </a:r>
            <a:endParaRPr/>
          </a:p>
        </p:txBody>
      </p:sp>
      <p:sp>
        <p:nvSpPr>
          <p:cNvPr id="360" name="Google Shape;360;g13a501ff4a9_1_2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362fb23437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362fb2343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3a501ff4a9_1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13a501ff4a9_1_3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b="1"/>
              <a:t>3 minutes</a:t>
            </a:r>
            <a:endParaRPr/>
          </a:p>
          <a:p>
            <a:pPr marL="0" lvl="0" indent="0" algn="l" rtl="0">
              <a:spcBef>
                <a:spcPts val="0"/>
              </a:spcBef>
              <a:spcAft>
                <a:spcPts val="0"/>
              </a:spcAft>
              <a:buNone/>
            </a:pPr>
            <a:r>
              <a:rPr lang="en"/>
              <a:t>NZINGHA</a:t>
            </a:r>
            <a:endParaRPr/>
          </a:p>
          <a:p>
            <a:pPr marL="0" lvl="0" indent="0" algn="l" rtl="0">
              <a:spcBef>
                <a:spcPts val="0"/>
              </a:spcBef>
              <a:spcAft>
                <a:spcPts val="0"/>
              </a:spcAft>
              <a:buNone/>
            </a:pPr>
            <a:r>
              <a:rPr lang="en"/>
              <a:t>What informs your mindset and therefore practice?</a:t>
            </a:r>
            <a:endParaRPr/>
          </a:p>
          <a:p>
            <a:pPr marL="0" lvl="0" indent="0" algn="l" rtl="0">
              <a:spcBef>
                <a:spcPts val="0"/>
              </a:spcBef>
              <a:spcAft>
                <a:spcPts val="0"/>
              </a:spcAft>
              <a:buNone/>
            </a:pPr>
            <a:r>
              <a:rPr lang="en"/>
              <a:t>Dean, Chair – should provide the framework.</a:t>
            </a:r>
            <a:endParaRPr/>
          </a:p>
          <a:p>
            <a:pPr marL="0" lvl="0" indent="0" algn="l" rtl="0">
              <a:spcBef>
                <a:spcPts val="0"/>
              </a:spcBef>
              <a:spcAft>
                <a:spcPts val="0"/>
              </a:spcAft>
              <a:buNone/>
            </a:pPr>
            <a:endParaRPr/>
          </a:p>
        </p:txBody>
      </p:sp>
      <p:sp>
        <p:nvSpPr>
          <p:cNvPr id="371" name="Google Shape;371;g13a501ff4a9_1_3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3a501ff4a9_1_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13a501ff4a9_1_3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1"/>
              <a:t>10 minutes</a:t>
            </a:r>
            <a:endParaRPr/>
          </a:p>
          <a:p>
            <a:pPr marL="0" marR="0" lvl="0" indent="0" algn="l" rtl="0">
              <a:lnSpc>
                <a:spcPct val="100000"/>
              </a:lnSpc>
              <a:spcBef>
                <a:spcPts val="0"/>
              </a:spcBef>
              <a:spcAft>
                <a:spcPts val="0"/>
              </a:spcAft>
              <a:buClr>
                <a:schemeClr val="dk1"/>
              </a:buClr>
              <a:buSzPts val="1200"/>
              <a:buFont typeface="Calibri"/>
              <a:buNone/>
            </a:pPr>
            <a:r>
              <a:rPr lang="en" sz="1200"/>
              <a:t>Nzingha</a:t>
            </a:r>
            <a:endParaRPr sz="1200"/>
          </a:p>
          <a:p>
            <a:pPr marL="0" lvl="0" indent="0" algn="l" rtl="0">
              <a:spcBef>
                <a:spcPts val="0"/>
              </a:spcBef>
              <a:spcAft>
                <a:spcPts val="0"/>
              </a:spcAft>
              <a:buNone/>
            </a:pPr>
            <a:endParaRPr/>
          </a:p>
        </p:txBody>
      </p:sp>
      <p:sp>
        <p:nvSpPr>
          <p:cNvPr id="381" name="Google Shape;381;g13a501ff4a9_1_3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3a501ff4a9_1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13a501ff4a9_1_3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u="sng"/>
              <a:t>5 Minutes</a:t>
            </a:r>
            <a:endParaRPr/>
          </a:p>
        </p:txBody>
      </p:sp>
      <p:sp>
        <p:nvSpPr>
          <p:cNvPr id="390" name="Google Shape;390;g13a501ff4a9_1_3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3a501ff4a9_1_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13a501ff4a9_1_3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b="1"/>
              <a:t>1.5 minutes</a:t>
            </a:r>
            <a:endParaRPr/>
          </a:p>
          <a:p>
            <a:pPr marL="0" marR="0" lvl="0" indent="0" algn="l" rtl="0">
              <a:lnSpc>
                <a:spcPct val="100000"/>
              </a:lnSpc>
              <a:spcBef>
                <a:spcPts val="0"/>
              </a:spcBef>
              <a:spcAft>
                <a:spcPts val="0"/>
              </a:spcAft>
              <a:buClr>
                <a:schemeClr val="dk1"/>
              </a:buClr>
              <a:buSzPts val="1200"/>
              <a:buFont typeface="Calibri"/>
              <a:buNone/>
            </a:pPr>
            <a:r>
              <a:rPr lang="en" b="1"/>
              <a:t>Clip 27 Seconds</a:t>
            </a:r>
            <a:endParaRPr/>
          </a:p>
          <a:p>
            <a:pPr marL="0" marR="0" lvl="0" indent="0" algn="l" rtl="0">
              <a:lnSpc>
                <a:spcPct val="100000"/>
              </a:lnSpc>
              <a:spcBef>
                <a:spcPts val="0"/>
              </a:spcBef>
              <a:spcAft>
                <a:spcPts val="0"/>
              </a:spcAft>
              <a:buClr>
                <a:schemeClr val="dk1"/>
              </a:buClr>
              <a:buSzPts val="1200"/>
              <a:buFont typeface="Calibri"/>
              <a:buNone/>
            </a:pPr>
            <a:r>
              <a:rPr lang="en" b="1"/>
              <a:t>Commentary – 1 minute</a:t>
            </a:r>
            <a:endParaRPr/>
          </a:p>
          <a:p>
            <a:pPr marL="0" lvl="0" indent="0" algn="l" rtl="0">
              <a:spcBef>
                <a:spcPts val="0"/>
              </a:spcBef>
              <a:spcAft>
                <a:spcPts val="0"/>
              </a:spcAft>
              <a:buNone/>
            </a:pPr>
            <a:r>
              <a:rPr lang="en"/>
              <a:t>Nzingha</a:t>
            </a:r>
            <a:endParaRPr/>
          </a:p>
        </p:txBody>
      </p:sp>
      <p:sp>
        <p:nvSpPr>
          <p:cNvPr id="401" name="Google Shape;401;g13a501ff4a9_1_3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3a501ff4a9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3a501ff4a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3a501ff4a9_1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13a501ff4a9_1_3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1 m</a:t>
            </a:r>
            <a:endParaRPr/>
          </a:p>
        </p:txBody>
      </p:sp>
      <p:sp>
        <p:nvSpPr>
          <p:cNvPr id="417" name="Google Shape;417;g13a501ff4a9_1_3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a501ff4a9_1_3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13a501ff4a9_1_3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0 minutes</a:t>
            </a:r>
            <a:endParaRPr/>
          </a:p>
        </p:txBody>
      </p:sp>
      <p:sp>
        <p:nvSpPr>
          <p:cNvPr id="427" name="Google Shape;427;g13a501ff4a9_1_3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3b531f501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3b531f501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362fb23437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362fb2343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62fb23437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362fb2343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3b2f71f2e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3b2f71f2e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3a501ff4a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3a501ff4a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3a501ff4a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3a501ff4a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a501ff4a9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3a501ff4a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a501ff4a9_1_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13a501ff4a9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719254" y="3560760"/>
            <a:ext cx="7824300" cy="13026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0"/>
              </a:spcBef>
              <a:spcAft>
                <a:spcPts val="0"/>
              </a:spcAft>
              <a:buSzPts val="1100"/>
              <a:buNone/>
              <a:defRPr sz="3300">
                <a:solidFill>
                  <a:schemeClr val="lt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 name="Google Shape;52;p11"/>
          <p:cNvSpPr txBox="1">
            <a:spLocks noGrp="1"/>
          </p:cNvSpPr>
          <p:nvPr>
            <p:ph type="title"/>
          </p:nvPr>
        </p:nvSpPr>
        <p:spPr>
          <a:xfrm>
            <a:off x="311700" y="391350"/>
            <a:ext cx="8520600" cy="626100"/>
          </a:xfrm>
          <a:prstGeom prst="rect">
            <a:avLst/>
          </a:prstGeom>
          <a:noFill/>
          <a:ln>
            <a:noFill/>
          </a:ln>
        </p:spPr>
        <p:txBody>
          <a:bodyPr spcFirstLastPara="1" wrap="square" lIns="68575" tIns="68575" rIns="68575" bIns="68575" anchor="b" anchorCtr="0">
            <a:normAutofit/>
          </a:bodyPr>
          <a:lstStyle>
            <a:lvl1pPr lvl="0" algn="l">
              <a:lnSpc>
                <a:spcPct val="90000"/>
              </a:lnSpc>
              <a:spcBef>
                <a:spcPts val="0"/>
              </a:spcBef>
              <a:spcAft>
                <a:spcPts val="0"/>
              </a:spcAft>
              <a:buClr>
                <a:schemeClr val="lt1"/>
              </a:buClr>
              <a:buSzPts val="3300"/>
              <a:buFont typeface="Calibri"/>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3" name="Google Shape;53;p1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61950" algn="l">
              <a:lnSpc>
                <a:spcPct val="90000"/>
              </a:lnSpc>
              <a:spcBef>
                <a:spcPts val="0"/>
              </a:spcBef>
              <a:spcAft>
                <a:spcPts val="0"/>
              </a:spcAft>
              <a:buClr>
                <a:schemeClr val="lt1"/>
              </a:buClr>
              <a:buSzPts val="2100"/>
              <a:buChar char="•"/>
              <a:defRPr sz="1100"/>
            </a:lvl1pPr>
            <a:lvl2pPr marL="914400" lvl="1" indent="-342900" algn="l">
              <a:lnSpc>
                <a:spcPct val="90000"/>
              </a:lnSpc>
              <a:spcBef>
                <a:spcPts val="0"/>
              </a:spcBef>
              <a:spcAft>
                <a:spcPts val="0"/>
              </a:spcAft>
              <a:buClr>
                <a:schemeClr val="lt1"/>
              </a:buClr>
              <a:buSzPts val="1800"/>
              <a:buChar char="•"/>
              <a:defRPr sz="1100"/>
            </a:lvl2pPr>
            <a:lvl3pPr marL="1371600" lvl="2" indent="-323850" algn="l">
              <a:lnSpc>
                <a:spcPct val="90000"/>
              </a:lnSpc>
              <a:spcBef>
                <a:spcPts val="0"/>
              </a:spcBef>
              <a:spcAft>
                <a:spcPts val="0"/>
              </a:spcAft>
              <a:buClr>
                <a:schemeClr val="lt1"/>
              </a:buClr>
              <a:buSzPts val="1500"/>
              <a:buChar char="•"/>
              <a:defRPr sz="1100"/>
            </a:lvl3pPr>
            <a:lvl4pPr marL="1828800" lvl="3" indent="-317500" algn="l">
              <a:lnSpc>
                <a:spcPct val="90000"/>
              </a:lnSpc>
              <a:spcBef>
                <a:spcPts val="0"/>
              </a:spcBef>
              <a:spcAft>
                <a:spcPts val="0"/>
              </a:spcAft>
              <a:buClr>
                <a:schemeClr val="lt1"/>
              </a:buClr>
              <a:buSzPts val="1400"/>
              <a:buChar char="•"/>
              <a:defRPr sz="1100"/>
            </a:lvl4pPr>
            <a:lvl5pPr marL="2286000" lvl="4" indent="-317500" algn="l">
              <a:lnSpc>
                <a:spcPct val="90000"/>
              </a:lnSpc>
              <a:spcBef>
                <a:spcPts val="0"/>
              </a:spcBef>
              <a:spcAft>
                <a:spcPts val="0"/>
              </a:spcAft>
              <a:buClr>
                <a:schemeClr val="lt1"/>
              </a:buClr>
              <a:buSzPts val="1400"/>
              <a:buChar char="•"/>
              <a:defRPr sz="1100"/>
            </a:lvl5pPr>
            <a:lvl6pPr marL="2743200" lvl="5" indent="-317500" algn="l">
              <a:lnSpc>
                <a:spcPct val="90000"/>
              </a:lnSpc>
              <a:spcBef>
                <a:spcPts val="0"/>
              </a:spcBef>
              <a:spcAft>
                <a:spcPts val="0"/>
              </a:spcAft>
              <a:buClr>
                <a:schemeClr val="lt1"/>
              </a:buClr>
              <a:buSzPts val="1400"/>
              <a:buChar char="•"/>
              <a:defRPr sz="1100"/>
            </a:lvl6pPr>
            <a:lvl7pPr marL="3200400" lvl="6" indent="-317500" algn="l">
              <a:lnSpc>
                <a:spcPct val="90000"/>
              </a:lnSpc>
              <a:spcBef>
                <a:spcPts val="0"/>
              </a:spcBef>
              <a:spcAft>
                <a:spcPts val="0"/>
              </a:spcAft>
              <a:buClr>
                <a:schemeClr val="lt1"/>
              </a:buClr>
              <a:buSzPts val="1400"/>
              <a:buChar char="•"/>
              <a:defRPr sz="1100"/>
            </a:lvl7pPr>
            <a:lvl8pPr marL="3657600" lvl="7" indent="-317500" algn="l">
              <a:lnSpc>
                <a:spcPct val="90000"/>
              </a:lnSpc>
              <a:spcBef>
                <a:spcPts val="0"/>
              </a:spcBef>
              <a:spcAft>
                <a:spcPts val="0"/>
              </a:spcAft>
              <a:buClr>
                <a:schemeClr val="lt1"/>
              </a:buClr>
              <a:buSzPts val="1400"/>
              <a:buChar char="•"/>
              <a:defRPr sz="1100"/>
            </a:lvl8pPr>
            <a:lvl9pPr marL="4114800" lvl="8" indent="-317500" algn="l">
              <a:lnSpc>
                <a:spcPct val="90000"/>
              </a:lnSpc>
              <a:spcBef>
                <a:spcPts val="0"/>
              </a:spcBef>
              <a:spcAft>
                <a:spcPts val="0"/>
              </a:spcAft>
              <a:buClr>
                <a:schemeClr val="lt1"/>
              </a:buClr>
              <a:buSzPts val="1400"/>
              <a:buChar char="•"/>
              <a:defRPr sz="1100"/>
            </a:lvl9pPr>
          </a:lstStyle>
          <a:p>
            <a:endParaRPr/>
          </a:p>
        </p:txBody>
      </p:sp>
      <p:sp>
        <p:nvSpPr>
          <p:cNvPr id="54" name="Google Shape;54;p11"/>
          <p:cNvSpPr txBox="1">
            <a:spLocks noGrp="1"/>
          </p:cNvSpPr>
          <p:nvPr>
            <p:ph type="sldNum" idx="12"/>
          </p:nvPr>
        </p:nvSpPr>
        <p:spPr>
          <a:xfrm>
            <a:off x="8490250" y="4681009"/>
            <a:ext cx="548700" cy="3936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55"/>
        <p:cNvGrpSpPr/>
        <p:nvPr/>
      </p:nvGrpSpPr>
      <p:grpSpPr>
        <a:xfrm>
          <a:off x="0" y="0"/>
          <a:ext cx="0" cy="0"/>
          <a:chOff x="0" y="0"/>
          <a:chExt cx="0" cy="0"/>
        </a:xfrm>
      </p:grpSpPr>
      <p:sp>
        <p:nvSpPr>
          <p:cNvPr id="56" name="Google Shape;56;p12"/>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 name="Google Shape;57;p12"/>
          <p:cNvSpPr txBox="1">
            <a:spLocks noGrp="1"/>
          </p:cNvSpPr>
          <p:nvPr>
            <p:ph type="title"/>
          </p:nvPr>
        </p:nvSpPr>
        <p:spPr>
          <a:xfrm>
            <a:off x="311700" y="391350"/>
            <a:ext cx="8520600" cy="626100"/>
          </a:xfrm>
          <a:prstGeom prst="rect">
            <a:avLst/>
          </a:prstGeom>
          <a:noFill/>
          <a:ln>
            <a:noFill/>
          </a:ln>
        </p:spPr>
        <p:txBody>
          <a:bodyPr spcFirstLastPara="1" wrap="square" lIns="68575" tIns="68575" rIns="68575" bIns="68575" anchor="b" anchorCtr="0">
            <a:normAutofit/>
          </a:bodyPr>
          <a:lstStyle>
            <a:lvl1pPr lvl="0" algn="l">
              <a:lnSpc>
                <a:spcPct val="90000"/>
              </a:lnSpc>
              <a:spcBef>
                <a:spcPts val="0"/>
              </a:spcBef>
              <a:spcAft>
                <a:spcPts val="0"/>
              </a:spcAft>
              <a:buClr>
                <a:schemeClr val="dk1"/>
              </a:buClr>
              <a:buSzPts val="3300"/>
              <a:buFont typeface="Calibri"/>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8" name="Google Shape;58;p12"/>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61950" algn="l">
              <a:lnSpc>
                <a:spcPct val="90000"/>
              </a:lnSpc>
              <a:spcBef>
                <a:spcPts val="0"/>
              </a:spcBef>
              <a:spcAft>
                <a:spcPts val="0"/>
              </a:spcAft>
              <a:buClr>
                <a:schemeClr val="dk1"/>
              </a:buClr>
              <a:buSzPts val="2100"/>
              <a:buChar char="•"/>
              <a:defRPr sz="1100"/>
            </a:lvl1pPr>
            <a:lvl2pPr marL="914400" lvl="1" indent="-342900" algn="l">
              <a:lnSpc>
                <a:spcPct val="90000"/>
              </a:lnSpc>
              <a:spcBef>
                <a:spcPts val="0"/>
              </a:spcBef>
              <a:spcAft>
                <a:spcPts val="0"/>
              </a:spcAft>
              <a:buClr>
                <a:schemeClr val="dk1"/>
              </a:buClr>
              <a:buSzPts val="1800"/>
              <a:buChar char="•"/>
              <a:defRPr sz="1100"/>
            </a:lvl2pPr>
            <a:lvl3pPr marL="1371600" lvl="2" indent="-323850" algn="l">
              <a:lnSpc>
                <a:spcPct val="90000"/>
              </a:lnSpc>
              <a:spcBef>
                <a:spcPts val="0"/>
              </a:spcBef>
              <a:spcAft>
                <a:spcPts val="0"/>
              </a:spcAft>
              <a:buClr>
                <a:schemeClr val="dk1"/>
              </a:buClr>
              <a:buSzPts val="1500"/>
              <a:buChar char="•"/>
              <a:defRPr sz="1100"/>
            </a:lvl3pPr>
            <a:lvl4pPr marL="1828800" lvl="3" indent="-317500" algn="l">
              <a:lnSpc>
                <a:spcPct val="90000"/>
              </a:lnSpc>
              <a:spcBef>
                <a:spcPts val="0"/>
              </a:spcBef>
              <a:spcAft>
                <a:spcPts val="0"/>
              </a:spcAft>
              <a:buClr>
                <a:schemeClr val="dk1"/>
              </a:buClr>
              <a:buSzPts val="1400"/>
              <a:buChar char="•"/>
              <a:defRPr sz="1100"/>
            </a:lvl4pPr>
            <a:lvl5pPr marL="2286000" lvl="4" indent="-317500" algn="l">
              <a:lnSpc>
                <a:spcPct val="90000"/>
              </a:lnSpc>
              <a:spcBef>
                <a:spcPts val="0"/>
              </a:spcBef>
              <a:spcAft>
                <a:spcPts val="0"/>
              </a:spcAft>
              <a:buClr>
                <a:schemeClr val="dk1"/>
              </a:buClr>
              <a:buSzPts val="1400"/>
              <a:buChar char="•"/>
              <a:defRPr sz="1100"/>
            </a:lvl5pPr>
            <a:lvl6pPr marL="2743200" lvl="5" indent="-317500" algn="l">
              <a:lnSpc>
                <a:spcPct val="90000"/>
              </a:lnSpc>
              <a:spcBef>
                <a:spcPts val="0"/>
              </a:spcBef>
              <a:spcAft>
                <a:spcPts val="0"/>
              </a:spcAft>
              <a:buClr>
                <a:schemeClr val="dk1"/>
              </a:buClr>
              <a:buSzPts val="1400"/>
              <a:buChar char="•"/>
              <a:defRPr sz="1100"/>
            </a:lvl6pPr>
            <a:lvl7pPr marL="3200400" lvl="6" indent="-317500" algn="l">
              <a:lnSpc>
                <a:spcPct val="90000"/>
              </a:lnSpc>
              <a:spcBef>
                <a:spcPts val="0"/>
              </a:spcBef>
              <a:spcAft>
                <a:spcPts val="0"/>
              </a:spcAft>
              <a:buClr>
                <a:schemeClr val="dk1"/>
              </a:buClr>
              <a:buSzPts val="1400"/>
              <a:buChar char="•"/>
              <a:defRPr sz="1100"/>
            </a:lvl7pPr>
            <a:lvl8pPr marL="3657600" lvl="7" indent="-317500" algn="l">
              <a:lnSpc>
                <a:spcPct val="90000"/>
              </a:lnSpc>
              <a:spcBef>
                <a:spcPts val="0"/>
              </a:spcBef>
              <a:spcAft>
                <a:spcPts val="0"/>
              </a:spcAft>
              <a:buClr>
                <a:schemeClr val="dk1"/>
              </a:buClr>
              <a:buSzPts val="1400"/>
              <a:buChar char="•"/>
              <a:defRPr sz="1100"/>
            </a:lvl8pPr>
            <a:lvl9pPr marL="4114800" lvl="8" indent="-317500" algn="l">
              <a:lnSpc>
                <a:spcPct val="90000"/>
              </a:lnSpc>
              <a:spcBef>
                <a:spcPts val="0"/>
              </a:spcBef>
              <a:spcAft>
                <a:spcPts val="0"/>
              </a:spcAft>
              <a:buClr>
                <a:schemeClr val="dk1"/>
              </a:buClr>
              <a:buSzPts val="1400"/>
              <a:buChar char="•"/>
              <a:defRPr sz="1100"/>
            </a:lvl9pPr>
          </a:lstStyle>
          <a:p>
            <a:endParaRPr/>
          </a:p>
        </p:txBody>
      </p:sp>
      <p:sp>
        <p:nvSpPr>
          <p:cNvPr id="59" name="Google Shape;59;p12"/>
          <p:cNvSpPr txBox="1">
            <a:spLocks noGrp="1"/>
          </p:cNvSpPr>
          <p:nvPr>
            <p:ph type="sldNum" idx="12"/>
          </p:nvPr>
        </p:nvSpPr>
        <p:spPr>
          <a:xfrm>
            <a:off x="8490250" y="4681009"/>
            <a:ext cx="548700" cy="3936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62" name="Google Shape;62;p13"/>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400"/>
              </a:spcBef>
              <a:spcAft>
                <a:spcPts val="0"/>
              </a:spcAft>
              <a:buClr>
                <a:schemeClr val="dk1"/>
              </a:buClr>
              <a:buSzPts val="1400"/>
              <a:buChar char="•"/>
              <a:defRPr sz="1100"/>
            </a:lvl2pPr>
            <a:lvl3pPr marL="1371600" lvl="2" indent="-317500" algn="l">
              <a:lnSpc>
                <a:spcPct val="90000"/>
              </a:lnSpc>
              <a:spcBef>
                <a:spcPts val="400"/>
              </a:spcBef>
              <a:spcAft>
                <a:spcPts val="0"/>
              </a:spcAft>
              <a:buClr>
                <a:schemeClr val="dk1"/>
              </a:buClr>
              <a:buSzPts val="14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63" name="Google Shape;6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4" name="Google Shape;6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5" name="Google Shape;6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68" name="Google Shape;68;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9" name="Google Shape;69;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70" name="Google Shape;70;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73" name="Google Shape;73;p15"/>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4" name="Google Shape;74;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75" name="Google Shape;75;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76" name="Google Shape;76;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19254" y="3560760"/>
            <a:ext cx="7824300" cy="13026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0"/>
              </a:spcBef>
              <a:spcAft>
                <a:spcPts val="0"/>
              </a:spcAft>
              <a:buSzPts val="1100"/>
              <a:buNone/>
              <a:defRPr sz="3300">
                <a:solidFill>
                  <a:schemeClr val="lt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Slide A">
  <p:cSld name="Section Slide A">
    <p:spTree>
      <p:nvGrpSpPr>
        <p:cNvPr id="1" name="Shape 13"/>
        <p:cNvGrpSpPr/>
        <p:nvPr/>
      </p:nvGrpSpPr>
      <p:grpSpPr>
        <a:xfrm>
          <a:off x="0" y="0"/>
          <a:ext cx="0" cy="0"/>
          <a:chOff x="0" y="0"/>
          <a:chExt cx="0" cy="0"/>
        </a:xfrm>
      </p:grpSpPr>
      <p:pic>
        <p:nvPicPr>
          <p:cNvPr id="14" name="Google Shape;14;p4"/>
          <p:cNvPicPr preferRelativeResize="0"/>
          <p:nvPr/>
        </p:nvPicPr>
        <p:blipFill rotWithShape="1">
          <a:blip r:embed="rId2">
            <a:alphaModFix/>
          </a:blip>
          <a:srcRect/>
          <a:stretch/>
        </p:blipFill>
        <p:spPr>
          <a:xfrm>
            <a:off x="319" y="0"/>
            <a:ext cx="9143363" cy="1713310"/>
          </a:xfrm>
          <a:prstGeom prst="rect">
            <a:avLst/>
          </a:prstGeom>
          <a:noFill/>
          <a:ln>
            <a:noFill/>
          </a:ln>
        </p:spPr>
      </p:pic>
      <p:pic>
        <p:nvPicPr>
          <p:cNvPr id="15" name="Google Shape;15;p4"/>
          <p:cNvPicPr preferRelativeResize="0"/>
          <p:nvPr/>
        </p:nvPicPr>
        <p:blipFill rotWithShape="1">
          <a:blip r:embed="rId3">
            <a:alphaModFix/>
          </a:blip>
          <a:srcRect/>
          <a:stretch/>
        </p:blipFill>
        <p:spPr>
          <a:xfrm>
            <a:off x="622697" y="4782741"/>
            <a:ext cx="283369" cy="283369"/>
          </a:xfrm>
          <a:prstGeom prst="rect">
            <a:avLst/>
          </a:prstGeom>
          <a:noFill/>
          <a:ln>
            <a:noFill/>
          </a:ln>
        </p:spPr>
      </p:pic>
      <p:sp>
        <p:nvSpPr>
          <p:cNvPr id="16" name="Google Shape;16;p4"/>
          <p:cNvSpPr txBox="1">
            <a:spLocks noGrp="1"/>
          </p:cNvSpPr>
          <p:nvPr>
            <p:ph type="title"/>
          </p:nvPr>
        </p:nvSpPr>
        <p:spPr>
          <a:xfrm>
            <a:off x="2012182" y="302559"/>
            <a:ext cx="6503100" cy="126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1100"/>
              <a:buNone/>
              <a:defRPr sz="2700">
                <a:solidFill>
                  <a:schemeClr val="lt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17" name="Google Shape;17;p4"/>
          <p:cNvSpPr txBox="1">
            <a:spLocks noGrp="1"/>
          </p:cNvSpPr>
          <p:nvPr>
            <p:ph type="body" idx="1"/>
          </p:nvPr>
        </p:nvSpPr>
        <p:spPr>
          <a:xfrm>
            <a:off x="622496" y="1996926"/>
            <a:ext cx="7893000" cy="26772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rgbClr val="404040"/>
              </a:buClr>
              <a:buSzPts val="1800"/>
              <a:buFont typeface="Arial"/>
              <a:buNone/>
              <a:defRPr sz="1800"/>
            </a:lvl1pPr>
            <a:lvl2pPr marL="914400" lvl="1" indent="-342900" algn="l">
              <a:lnSpc>
                <a:spcPct val="90000"/>
              </a:lnSpc>
              <a:spcBef>
                <a:spcPts val="400"/>
              </a:spcBef>
              <a:spcAft>
                <a:spcPts val="0"/>
              </a:spcAft>
              <a:buClr>
                <a:srgbClr val="404040"/>
              </a:buClr>
              <a:buSzPts val="1800"/>
              <a:buChar char="•"/>
              <a:defRPr sz="1800"/>
            </a:lvl2pPr>
            <a:lvl3pPr marL="1371600" lvl="2" indent="-323850" algn="l">
              <a:lnSpc>
                <a:spcPct val="90000"/>
              </a:lnSpc>
              <a:spcBef>
                <a:spcPts val="400"/>
              </a:spcBef>
              <a:spcAft>
                <a:spcPts val="0"/>
              </a:spcAft>
              <a:buClr>
                <a:srgbClr val="404040"/>
              </a:buClr>
              <a:buSzPts val="1500"/>
              <a:buChar char="•"/>
              <a:defRPr sz="1500"/>
            </a:lvl3pPr>
            <a:lvl4pPr marL="1828800" lvl="3" indent="-317500" algn="l">
              <a:lnSpc>
                <a:spcPct val="90000"/>
              </a:lnSpc>
              <a:spcBef>
                <a:spcPts val="400"/>
              </a:spcBef>
              <a:spcAft>
                <a:spcPts val="0"/>
              </a:spcAft>
              <a:buClr>
                <a:srgbClr val="404040"/>
              </a:buClr>
              <a:buSzPts val="1400"/>
              <a:buChar char="•"/>
              <a:defRPr sz="1400"/>
            </a:lvl4pPr>
            <a:lvl5pPr marL="2286000" lvl="4" indent="-323850" algn="l">
              <a:lnSpc>
                <a:spcPct val="90000"/>
              </a:lnSpc>
              <a:spcBef>
                <a:spcPts val="400"/>
              </a:spcBef>
              <a:spcAft>
                <a:spcPts val="0"/>
              </a:spcAft>
              <a:buClr>
                <a:srgbClr val="404040"/>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8" name="Google Shape;18;p4"/>
          <p:cNvSpPr txBox="1">
            <a:spLocks noGrp="1"/>
          </p:cNvSpPr>
          <p:nvPr>
            <p:ph type="sldNum" idx="12"/>
          </p:nvPr>
        </p:nvSpPr>
        <p:spPr>
          <a:xfrm>
            <a:off x="7828360" y="4767263"/>
            <a:ext cx="687000" cy="273900"/>
          </a:xfrm>
          <a:prstGeom prst="rect">
            <a:avLst/>
          </a:prstGeom>
          <a:noFill/>
          <a:ln>
            <a:noFill/>
          </a:ln>
        </p:spPr>
        <p:txBody>
          <a:bodyPr spcFirstLastPara="1" wrap="square" lIns="68575" tIns="34275" rIns="0" bIns="34275" anchor="ctr" anchorCtr="0">
            <a:noAutofit/>
          </a:bodyPr>
          <a:lstStyle>
            <a:lvl1pPr marL="0" marR="0" lvl="0" indent="0" algn="r">
              <a:spcBef>
                <a:spcPts val="0"/>
              </a:spcBef>
              <a:spcAft>
                <a:spcPts val="0"/>
              </a:spcAft>
              <a:buNone/>
              <a:defRPr sz="900" b="0" i="0" u="none" strike="noStrike" cap="none">
                <a:solidFill>
                  <a:srgbClr val="7F7F7F"/>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7F7F7F"/>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7F7F7F"/>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7F7F7F"/>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7F7F7F"/>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7F7F7F"/>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7F7F7F"/>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7F7F7F"/>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ontent 2 Column Slide">
  <p:cSld name="1_Content 2 Column Slide">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a:stretch/>
        </p:blipFill>
        <p:spPr>
          <a:xfrm>
            <a:off x="958454" y="4782741"/>
            <a:ext cx="283369" cy="283369"/>
          </a:xfrm>
          <a:prstGeom prst="rect">
            <a:avLst/>
          </a:prstGeom>
          <a:noFill/>
          <a:ln>
            <a:noFill/>
          </a:ln>
        </p:spPr>
      </p:pic>
      <p:pic>
        <p:nvPicPr>
          <p:cNvPr id="21" name="Google Shape;21;p5"/>
          <p:cNvPicPr preferRelativeResize="0"/>
          <p:nvPr/>
        </p:nvPicPr>
        <p:blipFill rotWithShape="1">
          <a:blip r:embed="rId3">
            <a:alphaModFix/>
          </a:blip>
          <a:srcRect/>
          <a:stretch/>
        </p:blipFill>
        <p:spPr>
          <a:xfrm>
            <a:off x="-5334" y="4097"/>
            <a:ext cx="615553" cy="5135306"/>
          </a:xfrm>
          <a:prstGeom prst="rect">
            <a:avLst/>
          </a:prstGeom>
          <a:noFill/>
          <a:ln>
            <a:noFill/>
          </a:ln>
          <a:effectLst>
            <a:outerShdw blurRad="190500" dist="50800" algn="ctr" rotWithShape="0">
              <a:srgbClr val="000000">
                <a:alpha val="40000"/>
              </a:srgbClr>
            </a:outerShdw>
          </a:effectLst>
        </p:spPr>
      </p:pic>
      <p:sp>
        <p:nvSpPr>
          <p:cNvPr id="22" name="Google Shape;22;p5"/>
          <p:cNvSpPr txBox="1">
            <a:spLocks noGrp="1"/>
          </p:cNvSpPr>
          <p:nvPr>
            <p:ph type="title"/>
          </p:nvPr>
        </p:nvSpPr>
        <p:spPr>
          <a:xfrm>
            <a:off x="958238" y="273844"/>
            <a:ext cx="7534500" cy="994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SzPts val="1100"/>
              <a:buNone/>
              <a:defRPr sz="2700">
                <a:solidFill>
                  <a:srgbClr val="703B7E"/>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23" name="Google Shape;23;p5"/>
          <p:cNvSpPr txBox="1">
            <a:spLocks noGrp="1"/>
          </p:cNvSpPr>
          <p:nvPr>
            <p:ph type="body" idx="1"/>
          </p:nvPr>
        </p:nvSpPr>
        <p:spPr>
          <a:xfrm>
            <a:off x="958238" y="1348740"/>
            <a:ext cx="3691800" cy="329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404040"/>
              </a:buClr>
              <a:buSzPts val="1400"/>
              <a:buChar char="•"/>
              <a:defRPr/>
            </a:lvl1pPr>
            <a:lvl2pPr marL="914400" lvl="1" indent="-317500" algn="l">
              <a:lnSpc>
                <a:spcPct val="90000"/>
              </a:lnSpc>
              <a:spcBef>
                <a:spcPts val="400"/>
              </a:spcBef>
              <a:spcAft>
                <a:spcPts val="0"/>
              </a:spcAft>
              <a:buClr>
                <a:srgbClr val="404040"/>
              </a:buClr>
              <a:buSzPts val="1400"/>
              <a:buChar char="•"/>
              <a:defRPr/>
            </a:lvl2pPr>
            <a:lvl3pPr marL="1371600" lvl="2" indent="-317500" algn="l">
              <a:lnSpc>
                <a:spcPct val="90000"/>
              </a:lnSpc>
              <a:spcBef>
                <a:spcPts val="400"/>
              </a:spcBef>
              <a:spcAft>
                <a:spcPts val="0"/>
              </a:spcAft>
              <a:buClr>
                <a:srgbClr val="404040"/>
              </a:buClr>
              <a:buSzPts val="1400"/>
              <a:buChar char="•"/>
              <a:defRPr/>
            </a:lvl3pPr>
            <a:lvl4pPr marL="1828800" lvl="3" indent="-317500" algn="l">
              <a:lnSpc>
                <a:spcPct val="90000"/>
              </a:lnSpc>
              <a:spcBef>
                <a:spcPts val="400"/>
              </a:spcBef>
              <a:spcAft>
                <a:spcPts val="0"/>
              </a:spcAft>
              <a:buClr>
                <a:srgbClr val="404040"/>
              </a:buClr>
              <a:buSzPts val="1400"/>
              <a:buChar char="•"/>
              <a:defRPr/>
            </a:lvl4pPr>
            <a:lvl5pPr marL="2286000" lvl="4" indent="-317500" algn="l">
              <a:lnSpc>
                <a:spcPct val="90000"/>
              </a:lnSpc>
              <a:spcBef>
                <a:spcPts val="400"/>
              </a:spcBef>
              <a:spcAft>
                <a:spcPts val="0"/>
              </a:spcAft>
              <a:buClr>
                <a:srgbClr val="40404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 name="Google Shape;24;p5"/>
          <p:cNvSpPr txBox="1">
            <a:spLocks noGrp="1"/>
          </p:cNvSpPr>
          <p:nvPr>
            <p:ph type="body" idx="2"/>
          </p:nvPr>
        </p:nvSpPr>
        <p:spPr>
          <a:xfrm>
            <a:off x="4791194" y="1348740"/>
            <a:ext cx="3711600" cy="329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404040"/>
              </a:buClr>
              <a:buSzPts val="1400"/>
              <a:buChar char="•"/>
              <a:defRPr/>
            </a:lvl1pPr>
            <a:lvl2pPr marL="914400" lvl="1" indent="-317500" algn="l">
              <a:lnSpc>
                <a:spcPct val="90000"/>
              </a:lnSpc>
              <a:spcBef>
                <a:spcPts val="400"/>
              </a:spcBef>
              <a:spcAft>
                <a:spcPts val="0"/>
              </a:spcAft>
              <a:buClr>
                <a:srgbClr val="404040"/>
              </a:buClr>
              <a:buSzPts val="1400"/>
              <a:buChar char="•"/>
              <a:defRPr/>
            </a:lvl2pPr>
            <a:lvl3pPr marL="1371600" lvl="2" indent="-317500" algn="l">
              <a:lnSpc>
                <a:spcPct val="90000"/>
              </a:lnSpc>
              <a:spcBef>
                <a:spcPts val="400"/>
              </a:spcBef>
              <a:spcAft>
                <a:spcPts val="0"/>
              </a:spcAft>
              <a:buClr>
                <a:srgbClr val="404040"/>
              </a:buClr>
              <a:buSzPts val="1400"/>
              <a:buChar char="•"/>
              <a:defRPr/>
            </a:lvl3pPr>
            <a:lvl4pPr marL="1828800" lvl="3" indent="-317500" algn="l">
              <a:lnSpc>
                <a:spcPct val="90000"/>
              </a:lnSpc>
              <a:spcBef>
                <a:spcPts val="400"/>
              </a:spcBef>
              <a:spcAft>
                <a:spcPts val="0"/>
              </a:spcAft>
              <a:buClr>
                <a:srgbClr val="404040"/>
              </a:buClr>
              <a:buSzPts val="1400"/>
              <a:buChar char="•"/>
              <a:defRPr/>
            </a:lvl4pPr>
            <a:lvl5pPr marL="2286000" lvl="4" indent="-317500" algn="l">
              <a:lnSpc>
                <a:spcPct val="90000"/>
              </a:lnSpc>
              <a:spcBef>
                <a:spcPts val="400"/>
              </a:spcBef>
              <a:spcAft>
                <a:spcPts val="0"/>
              </a:spcAft>
              <a:buClr>
                <a:srgbClr val="40404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 name="Google Shape;25;p5"/>
          <p:cNvSpPr txBox="1">
            <a:spLocks noGrp="1"/>
          </p:cNvSpPr>
          <p:nvPr>
            <p:ph type="sldNum" idx="12"/>
          </p:nvPr>
        </p:nvSpPr>
        <p:spPr>
          <a:xfrm>
            <a:off x="7828360" y="4767263"/>
            <a:ext cx="687000" cy="273900"/>
          </a:xfrm>
          <a:prstGeom prst="rect">
            <a:avLst/>
          </a:prstGeom>
          <a:noFill/>
          <a:ln>
            <a:noFill/>
          </a:ln>
        </p:spPr>
        <p:txBody>
          <a:bodyPr spcFirstLastPara="1" wrap="square" lIns="68575" tIns="34275" rIns="0" bIns="34275" anchor="ctr" anchorCtr="0">
            <a:noAutofit/>
          </a:bodyPr>
          <a:lstStyle>
            <a:lvl1pPr marL="0" marR="0" lvl="0" indent="0" algn="r">
              <a:spcBef>
                <a:spcPts val="0"/>
              </a:spcBef>
              <a:spcAft>
                <a:spcPts val="0"/>
              </a:spcAft>
              <a:buNone/>
              <a:defRPr sz="900" b="0" i="0" u="none" strike="noStrike" cap="none">
                <a:solidFill>
                  <a:srgbClr val="7F7F7F"/>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7F7F7F"/>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7F7F7F"/>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7F7F7F"/>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7F7F7F"/>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7F7F7F"/>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7F7F7F"/>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7F7F7F"/>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ontent 1 Column Slide">
  <p:cSld name="1_Content 1 Column Slide">
    <p:spTree>
      <p:nvGrpSpPr>
        <p:cNvPr id="1" name="Shape 26"/>
        <p:cNvGrpSpPr/>
        <p:nvPr/>
      </p:nvGrpSpPr>
      <p:grpSpPr>
        <a:xfrm>
          <a:off x="0" y="0"/>
          <a:ext cx="0" cy="0"/>
          <a:chOff x="0" y="0"/>
          <a:chExt cx="0" cy="0"/>
        </a:xfrm>
      </p:grpSpPr>
      <p:pic>
        <p:nvPicPr>
          <p:cNvPr id="27" name="Google Shape;27;p6"/>
          <p:cNvPicPr preferRelativeResize="0"/>
          <p:nvPr/>
        </p:nvPicPr>
        <p:blipFill rotWithShape="1">
          <a:blip r:embed="rId2">
            <a:alphaModFix/>
          </a:blip>
          <a:srcRect/>
          <a:stretch/>
        </p:blipFill>
        <p:spPr>
          <a:xfrm>
            <a:off x="958454" y="4782741"/>
            <a:ext cx="283369" cy="283369"/>
          </a:xfrm>
          <a:prstGeom prst="rect">
            <a:avLst/>
          </a:prstGeom>
          <a:noFill/>
          <a:ln>
            <a:noFill/>
          </a:ln>
        </p:spPr>
      </p:pic>
      <p:sp>
        <p:nvSpPr>
          <p:cNvPr id="28" name="Google Shape;28;p6"/>
          <p:cNvSpPr txBox="1">
            <a:spLocks noGrp="1"/>
          </p:cNvSpPr>
          <p:nvPr>
            <p:ph type="title"/>
          </p:nvPr>
        </p:nvSpPr>
        <p:spPr>
          <a:xfrm>
            <a:off x="958238" y="273844"/>
            <a:ext cx="7534500" cy="994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SzPts val="1100"/>
              <a:buNone/>
              <a:defRPr sz="2700">
                <a:solidFill>
                  <a:srgbClr val="703B7E"/>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29" name="Google Shape;29;p6"/>
          <p:cNvSpPr txBox="1">
            <a:spLocks noGrp="1"/>
          </p:cNvSpPr>
          <p:nvPr>
            <p:ph type="body" idx="1"/>
          </p:nvPr>
        </p:nvSpPr>
        <p:spPr>
          <a:xfrm>
            <a:off x="958238" y="1348740"/>
            <a:ext cx="7543800" cy="3314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404040"/>
              </a:buClr>
              <a:buSzPts val="1400"/>
              <a:buChar char="•"/>
              <a:defRPr/>
            </a:lvl1pPr>
            <a:lvl2pPr marL="914400" lvl="1" indent="-317500" algn="l">
              <a:lnSpc>
                <a:spcPct val="90000"/>
              </a:lnSpc>
              <a:spcBef>
                <a:spcPts val="400"/>
              </a:spcBef>
              <a:spcAft>
                <a:spcPts val="0"/>
              </a:spcAft>
              <a:buClr>
                <a:srgbClr val="404040"/>
              </a:buClr>
              <a:buSzPts val="1400"/>
              <a:buChar char="•"/>
              <a:defRPr/>
            </a:lvl2pPr>
            <a:lvl3pPr marL="1371600" lvl="2" indent="-317500" algn="l">
              <a:lnSpc>
                <a:spcPct val="90000"/>
              </a:lnSpc>
              <a:spcBef>
                <a:spcPts val="400"/>
              </a:spcBef>
              <a:spcAft>
                <a:spcPts val="0"/>
              </a:spcAft>
              <a:buClr>
                <a:srgbClr val="404040"/>
              </a:buClr>
              <a:buSzPts val="1400"/>
              <a:buChar char="•"/>
              <a:defRPr/>
            </a:lvl3pPr>
            <a:lvl4pPr marL="1828800" lvl="3" indent="-317500" algn="l">
              <a:lnSpc>
                <a:spcPct val="90000"/>
              </a:lnSpc>
              <a:spcBef>
                <a:spcPts val="400"/>
              </a:spcBef>
              <a:spcAft>
                <a:spcPts val="0"/>
              </a:spcAft>
              <a:buClr>
                <a:srgbClr val="404040"/>
              </a:buClr>
              <a:buSzPts val="1400"/>
              <a:buChar char="•"/>
              <a:defRPr/>
            </a:lvl4pPr>
            <a:lvl5pPr marL="2286000" lvl="4" indent="-317500" algn="l">
              <a:lnSpc>
                <a:spcPct val="90000"/>
              </a:lnSpc>
              <a:spcBef>
                <a:spcPts val="400"/>
              </a:spcBef>
              <a:spcAft>
                <a:spcPts val="0"/>
              </a:spcAft>
              <a:buClr>
                <a:srgbClr val="40404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 name="Google Shape;30;p6"/>
          <p:cNvSpPr txBox="1">
            <a:spLocks noGrp="1"/>
          </p:cNvSpPr>
          <p:nvPr>
            <p:ph type="sldNum" idx="12"/>
          </p:nvPr>
        </p:nvSpPr>
        <p:spPr>
          <a:xfrm>
            <a:off x="7828360" y="4767263"/>
            <a:ext cx="687000" cy="273900"/>
          </a:xfrm>
          <a:prstGeom prst="rect">
            <a:avLst/>
          </a:prstGeom>
          <a:noFill/>
          <a:ln>
            <a:noFill/>
          </a:ln>
        </p:spPr>
        <p:txBody>
          <a:bodyPr spcFirstLastPara="1" wrap="square" lIns="68575" tIns="34275" rIns="0" bIns="34275" anchor="ctr" anchorCtr="0">
            <a:noAutofit/>
          </a:bodyPr>
          <a:lstStyle>
            <a:lvl1pPr marL="0" marR="0" lvl="0" indent="0" algn="r">
              <a:spcBef>
                <a:spcPts val="0"/>
              </a:spcBef>
              <a:spcAft>
                <a:spcPts val="0"/>
              </a:spcAft>
              <a:buNone/>
              <a:defRPr sz="900" b="0" i="0" u="none" strike="noStrike" cap="none">
                <a:solidFill>
                  <a:srgbClr val="7F7F7F"/>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7F7F7F"/>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7F7F7F"/>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7F7F7F"/>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7F7F7F"/>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7F7F7F"/>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7F7F7F"/>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7F7F7F"/>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6"/>
          <p:cNvPicPr preferRelativeResize="0"/>
          <p:nvPr/>
        </p:nvPicPr>
        <p:blipFill rotWithShape="1">
          <a:blip r:embed="rId3">
            <a:alphaModFix/>
          </a:blip>
          <a:srcRect/>
          <a:stretch/>
        </p:blipFill>
        <p:spPr>
          <a:xfrm>
            <a:off x="-5334" y="4097"/>
            <a:ext cx="615553" cy="5135306"/>
          </a:xfrm>
          <a:prstGeom prst="rect">
            <a:avLst/>
          </a:prstGeom>
          <a:noFill/>
          <a:ln>
            <a:noFill/>
          </a:ln>
          <a:effectLst>
            <a:outerShdw blurRad="190500" dist="50800" algn="ctr" rotWithShape="0">
              <a:srgbClr val="000000">
                <a:alpha val="40000"/>
              </a:srgb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pic>
        <p:nvPicPr>
          <p:cNvPr id="33" name="Google Shape;33;p7"/>
          <p:cNvPicPr preferRelativeResize="0"/>
          <p:nvPr/>
        </p:nvPicPr>
        <p:blipFill rotWithShape="1">
          <a:blip r:embed="rId2">
            <a:alphaModFix/>
          </a:blip>
          <a:srcRect/>
          <a:stretch/>
        </p:blipFill>
        <p:spPr>
          <a:xfrm>
            <a:off x="622697" y="4782741"/>
            <a:ext cx="283369" cy="283369"/>
          </a:xfrm>
          <a:prstGeom prst="rect">
            <a:avLst/>
          </a:prstGeom>
          <a:noFill/>
          <a:ln>
            <a:noFill/>
          </a:ln>
        </p:spPr>
      </p:pic>
      <p:sp>
        <p:nvSpPr>
          <p:cNvPr id="34" name="Google Shape;34;p7"/>
          <p:cNvSpPr txBox="1">
            <a:spLocks noGrp="1"/>
          </p:cNvSpPr>
          <p:nvPr>
            <p:ph type="sldNum" idx="12"/>
          </p:nvPr>
        </p:nvSpPr>
        <p:spPr>
          <a:xfrm>
            <a:off x="7723585" y="4767263"/>
            <a:ext cx="791700" cy="273900"/>
          </a:xfrm>
          <a:prstGeom prst="rect">
            <a:avLst/>
          </a:prstGeom>
          <a:noFill/>
          <a:ln>
            <a:noFill/>
          </a:ln>
        </p:spPr>
        <p:txBody>
          <a:bodyPr spcFirstLastPara="1" wrap="square" lIns="68575" tIns="34275" rIns="0" bIns="34275" anchor="ctr" anchorCtr="0">
            <a:noAutofit/>
          </a:bodyPr>
          <a:lstStyle>
            <a:lvl1pPr marL="0" marR="0" lvl="0" indent="0" algn="r">
              <a:spcBef>
                <a:spcPts val="0"/>
              </a:spcBef>
              <a:spcAft>
                <a:spcPts val="0"/>
              </a:spcAft>
              <a:buNone/>
              <a:defRPr sz="900" b="0" i="0" u="none" strike="noStrike" cap="none">
                <a:solidFill>
                  <a:srgbClr val="7F7F7F"/>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7F7F7F"/>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7F7F7F"/>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7F7F7F"/>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7F7F7F"/>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7F7F7F"/>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7F7F7F"/>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7F7F7F"/>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
        <p:cNvGrpSpPr/>
        <p:nvPr/>
      </p:nvGrpSpPr>
      <p:grpSpPr>
        <a:xfrm>
          <a:off x="0" y="0"/>
          <a:ext cx="0" cy="0"/>
          <a:chOff x="0" y="0"/>
          <a:chExt cx="0" cy="0"/>
        </a:xfrm>
      </p:grpSpPr>
      <p:sp>
        <p:nvSpPr>
          <p:cNvPr id="36" name="Google Shape;36;p8"/>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7" name="Google Shape;37;p8"/>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SzPts val="2800"/>
              <a:buNone/>
              <a:defRPr sz="2800"/>
            </a:lvl1pPr>
            <a:lvl2pPr lvl="1" algn="ctr" rtl="0">
              <a:lnSpc>
                <a:spcPct val="100000"/>
              </a:lnSpc>
              <a:spcBef>
                <a:spcPts val="400"/>
              </a:spcBef>
              <a:spcAft>
                <a:spcPts val="0"/>
              </a:spcAft>
              <a:buSzPts val="2800"/>
              <a:buNone/>
              <a:defRPr sz="2800"/>
            </a:lvl2pPr>
            <a:lvl3pPr lvl="2" algn="ctr" rtl="0">
              <a:lnSpc>
                <a:spcPct val="100000"/>
              </a:lnSpc>
              <a:spcBef>
                <a:spcPts val="400"/>
              </a:spcBef>
              <a:spcAft>
                <a:spcPts val="0"/>
              </a:spcAft>
              <a:buSzPts val="2800"/>
              <a:buNone/>
              <a:defRPr sz="2800"/>
            </a:lvl3pPr>
            <a:lvl4pPr lvl="3" algn="ctr" rtl="0">
              <a:lnSpc>
                <a:spcPct val="100000"/>
              </a:lnSpc>
              <a:spcBef>
                <a:spcPts val="400"/>
              </a:spcBef>
              <a:spcAft>
                <a:spcPts val="0"/>
              </a:spcAft>
              <a:buSzPts val="2800"/>
              <a:buNone/>
              <a:defRPr sz="2800"/>
            </a:lvl4pPr>
            <a:lvl5pPr lvl="4" algn="ctr" rtl="0">
              <a:lnSpc>
                <a:spcPct val="100000"/>
              </a:lnSpc>
              <a:spcBef>
                <a:spcPts val="4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68575" tIns="34275" rIns="0"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41" name="Google Shape;41;p9"/>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400"/>
              </a:spcBef>
              <a:spcAft>
                <a:spcPts val="0"/>
              </a:spcAft>
              <a:buClr>
                <a:schemeClr val="dk1"/>
              </a:buClr>
              <a:buSzPts val="1400"/>
              <a:buChar char="•"/>
              <a:defRPr sz="1100"/>
            </a:lvl2pPr>
            <a:lvl3pPr marL="1371600" lvl="2" indent="-317500" algn="l">
              <a:lnSpc>
                <a:spcPct val="90000"/>
              </a:lnSpc>
              <a:spcBef>
                <a:spcPts val="400"/>
              </a:spcBef>
              <a:spcAft>
                <a:spcPts val="0"/>
              </a:spcAft>
              <a:buClr>
                <a:schemeClr val="dk1"/>
              </a:buClr>
              <a:buSzPts val="14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42" name="Google Shape;42;p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3" name="Google Shape;43;p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4" name="Google Shape;44;p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47" name="Google Shape;47;p1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8" name="Google Shape;48;p1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9" name="Google Shape;49;p1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8454" y="273844"/>
            <a:ext cx="75570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rgbClr val="703B7E"/>
                </a:solidFill>
                <a:latin typeface="Palatino"/>
                <a:ea typeface="Palatino"/>
                <a:cs typeface="Palatino"/>
                <a:sym typeface="Palatino"/>
              </a:defRPr>
            </a:lvl1pPr>
            <a:lvl2pPr marR="0" lvl="1" algn="l" rtl="0">
              <a:lnSpc>
                <a:spcPct val="90000"/>
              </a:lnSpc>
              <a:spcBef>
                <a:spcPts val="0"/>
              </a:spcBef>
              <a:spcAft>
                <a:spcPts val="0"/>
              </a:spcAft>
              <a:buSzPts val="1100"/>
              <a:buNone/>
              <a:defRPr sz="3300" b="0" i="0" u="none" strike="noStrike" cap="none">
                <a:solidFill>
                  <a:schemeClr val="dk1"/>
                </a:solidFill>
                <a:latin typeface="Palatino"/>
                <a:ea typeface="Palatino"/>
                <a:cs typeface="Palatino"/>
                <a:sym typeface="Palatino"/>
              </a:defRPr>
            </a:lvl2pPr>
            <a:lvl3pPr marR="0" lvl="2" algn="l" rtl="0">
              <a:lnSpc>
                <a:spcPct val="90000"/>
              </a:lnSpc>
              <a:spcBef>
                <a:spcPts val="0"/>
              </a:spcBef>
              <a:spcAft>
                <a:spcPts val="0"/>
              </a:spcAft>
              <a:buSzPts val="1100"/>
              <a:buNone/>
              <a:defRPr sz="3300" b="0" i="0" u="none" strike="noStrike" cap="none">
                <a:solidFill>
                  <a:schemeClr val="dk1"/>
                </a:solidFill>
                <a:latin typeface="Palatino"/>
                <a:ea typeface="Palatino"/>
                <a:cs typeface="Palatino"/>
                <a:sym typeface="Palatino"/>
              </a:defRPr>
            </a:lvl3pPr>
            <a:lvl4pPr marR="0" lvl="3" algn="l" rtl="0">
              <a:lnSpc>
                <a:spcPct val="90000"/>
              </a:lnSpc>
              <a:spcBef>
                <a:spcPts val="0"/>
              </a:spcBef>
              <a:spcAft>
                <a:spcPts val="0"/>
              </a:spcAft>
              <a:buSzPts val="1100"/>
              <a:buNone/>
              <a:defRPr sz="3300" b="0" i="0" u="none" strike="noStrike" cap="none">
                <a:solidFill>
                  <a:schemeClr val="dk1"/>
                </a:solidFill>
                <a:latin typeface="Palatino"/>
                <a:ea typeface="Palatino"/>
                <a:cs typeface="Palatino"/>
                <a:sym typeface="Palatino"/>
              </a:defRPr>
            </a:lvl4pPr>
            <a:lvl5pPr marR="0" lvl="4" algn="l" rtl="0">
              <a:lnSpc>
                <a:spcPct val="90000"/>
              </a:lnSpc>
              <a:spcBef>
                <a:spcPts val="0"/>
              </a:spcBef>
              <a:spcAft>
                <a:spcPts val="0"/>
              </a:spcAft>
              <a:buSzPts val="1100"/>
              <a:buNone/>
              <a:defRPr sz="3300" b="0" i="0" u="none" strike="noStrike" cap="none">
                <a:solidFill>
                  <a:schemeClr val="dk1"/>
                </a:solidFill>
                <a:latin typeface="Palatino"/>
                <a:ea typeface="Palatino"/>
                <a:cs typeface="Palatino"/>
                <a:sym typeface="Palatino"/>
              </a:defRPr>
            </a:lvl5pPr>
            <a:lvl6pPr marR="0" lvl="5" algn="l" rtl="0">
              <a:lnSpc>
                <a:spcPct val="90000"/>
              </a:lnSpc>
              <a:spcBef>
                <a:spcPts val="0"/>
              </a:spcBef>
              <a:spcAft>
                <a:spcPts val="0"/>
              </a:spcAft>
              <a:buSzPts val="1100"/>
              <a:buNone/>
              <a:defRPr sz="3300" b="0" i="0" u="none" strike="noStrike" cap="none">
                <a:solidFill>
                  <a:srgbClr val="10476C"/>
                </a:solidFill>
                <a:latin typeface="Palatino"/>
                <a:ea typeface="Palatino"/>
                <a:cs typeface="Palatino"/>
                <a:sym typeface="Palatino"/>
              </a:defRPr>
            </a:lvl6pPr>
            <a:lvl7pPr marR="0" lvl="6" algn="l" rtl="0">
              <a:lnSpc>
                <a:spcPct val="90000"/>
              </a:lnSpc>
              <a:spcBef>
                <a:spcPts val="0"/>
              </a:spcBef>
              <a:spcAft>
                <a:spcPts val="0"/>
              </a:spcAft>
              <a:buSzPts val="1100"/>
              <a:buNone/>
              <a:defRPr sz="3300" b="0" i="0" u="none" strike="noStrike" cap="none">
                <a:solidFill>
                  <a:srgbClr val="10476C"/>
                </a:solidFill>
                <a:latin typeface="Palatino"/>
                <a:ea typeface="Palatino"/>
                <a:cs typeface="Palatino"/>
                <a:sym typeface="Palatino"/>
              </a:defRPr>
            </a:lvl7pPr>
            <a:lvl8pPr marR="0" lvl="7" algn="l" rtl="0">
              <a:lnSpc>
                <a:spcPct val="90000"/>
              </a:lnSpc>
              <a:spcBef>
                <a:spcPts val="0"/>
              </a:spcBef>
              <a:spcAft>
                <a:spcPts val="0"/>
              </a:spcAft>
              <a:buSzPts val="1100"/>
              <a:buNone/>
              <a:defRPr sz="3300" b="0" i="0" u="none" strike="noStrike" cap="none">
                <a:solidFill>
                  <a:srgbClr val="10476C"/>
                </a:solidFill>
                <a:latin typeface="Palatino"/>
                <a:ea typeface="Palatino"/>
                <a:cs typeface="Palatino"/>
                <a:sym typeface="Palatino"/>
              </a:defRPr>
            </a:lvl8pPr>
            <a:lvl9pPr marR="0" lvl="8" algn="l" rtl="0">
              <a:lnSpc>
                <a:spcPct val="90000"/>
              </a:lnSpc>
              <a:spcBef>
                <a:spcPts val="0"/>
              </a:spcBef>
              <a:spcAft>
                <a:spcPts val="0"/>
              </a:spcAft>
              <a:buSzPts val="1100"/>
              <a:buNone/>
              <a:defRPr sz="3300" b="0" i="0" u="none" strike="noStrike" cap="none">
                <a:solidFill>
                  <a:srgbClr val="10476C"/>
                </a:solidFill>
                <a:latin typeface="Palatino"/>
                <a:ea typeface="Palatino"/>
                <a:cs typeface="Palatino"/>
                <a:sym typeface="Palatino"/>
              </a:defRPr>
            </a:lvl9pPr>
          </a:lstStyle>
          <a:p>
            <a:endParaRPr/>
          </a:p>
        </p:txBody>
      </p:sp>
      <p:sp>
        <p:nvSpPr>
          <p:cNvPr id="7" name="Google Shape;7;p1"/>
          <p:cNvSpPr txBox="1">
            <a:spLocks noGrp="1"/>
          </p:cNvSpPr>
          <p:nvPr>
            <p:ph type="body" idx="1"/>
          </p:nvPr>
        </p:nvSpPr>
        <p:spPr>
          <a:xfrm>
            <a:off x="966788" y="1369219"/>
            <a:ext cx="7548600" cy="32634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800"/>
              </a:spcBef>
              <a:spcAft>
                <a:spcPts val="0"/>
              </a:spcAft>
              <a:buClr>
                <a:srgbClr val="404040"/>
              </a:buClr>
              <a:buSzPts val="1800"/>
              <a:buFont typeface="Arial"/>
              <a:buChar char="•"/>
              <a:defRPr sz="1800" b="0" i="0" u="none" strike="noStrike" cap="none">
                <a:solidFill>
                  <a:srgbClr val="404040"/>
                </a:solidFill>
                <a:latin typeface="Arial"/>
                <a:ea typeface="Arial"/>
                <a:cs typeface="Arial"/>
                <a:sym typeface="Arial"/>
              </a:defRPr>
            </a:lvl1pPr>
            <a:lvl2pPr marL="914400" marR="0" lvl="1" indent="-336550" algn="l" rtl="0">
              <a:lnSpc>
                <a:spcPct val="90000"/>
              </a:lnSpc>
              <a:spcBef>
                <a:spcPts val="400"/>
              </a:spcBef>
              <a:spcAft>
                <a:spcPts val="0"/>
              </a:spcAft>
              <a:buClr>
                <a:srgbClr val="404040"/>
              </a:buClr>
              <a:buSzPts val="1700"/>
              <a:buFont typeface="Arial"/>
              <a:buChar char="•"/>
              <a:defRPr sz="1700" b="0" i="0" u="none" strike="noStrike" cap="none">
                <a:solidFill>
                  <a:srgbClr val="404040"/>
                </a:solidFill>
                <a:latin typeface="Arial"/>
                <a:ea typeface="Arial"/>
                <a:cs typeface="Arial"/>
                <a:sym typeface="Arial"/>
              </a:defRPr>
            </a:lvl2pPr>
            <a:lvl3pPr marL="1371600" marR="0" lvl="2" indent="-323850" algn="l" rtl="0">
              <a:lnSpc>
                <a:spcPct val="90000"/>
              </a:lnSpc>
              <a:spcBef>
                <a:spcPts val="400"/>
              </a:spcBef>
              <a:spcAft>
                <a:spcPts val="0"/>
              </a:spcAft>
              <a:buClr>
                <a:srgbClr val="404040"/>
              </a:buClr>
              <a:buSzPts val="1500"/>
              <a:buFont typeface="Arial"/>
              <a:buChar char="•"/>
              <a:defRPr sz="1500" b="0" i="0" u="none" strike="noStrike" cap="none">
                <a:solidFill>
                  <a:srgbClr val="404040"/>
                </a:solidFill>
                <a:latin typeface="Arial"/>
                <a:ea typeface="Arial"/>
                <a:cs typeface="Arial"/>
                <a:sym typeface="Arial"/>
              </a:defRPr>
            </a:lvl3pPr>
            <a:lvl4pPr marL="1828800" marR="0" lvl="3" indent="-317500" algn="l" rtl="0">
              <a:lnSpc>
                <a:spcPct val="90000"/>
              </a:lnSpc>
              <a:spcBef>
                <a:spcPts val="400"/>
              </a:spcBef>
              <a:spcAft>
                <a:spcPts val="0"/>
              </a:spcAft>
              <a:buClr>
                <a:srgbClr val="404040"/>
              </a:buClr>
              <a:buSzPts val="1400"/>
              <a:buFont typeface="Arial"/>
              <a:buChar char="•"/>
              <a:defRPr sz="1400" b="0" i="0" u="none" strike="noStrike" cap="none">
                <a:solidFill>
                  <a:srgbClr val="404040"/>
                </a:solidFill>
                <a:latin typeface="Arial"/>
                <a:ea typeface="Arial"/>
                <a:cs typeface="Arial"/>
                <a:sym typeface="Arial"/>
              </a:defRPr>
            </a:lvl4pPr>
            <a:lvl5pPr marL="2286000" marR="0" lvl="4" indent="-317500" algn="l" rtl="0">
              <a:lnSpc>
                <a:spcPct val="90000"/>
              </a:lnSpc>
              <a:spcBef>
                <a:spcPts val="400"/>
              </a:spcBef>
              <a:spcAft>
                <a:spcPts val="0"/>
              </a:spcAft>
              <a:buClr>
                <a:srgbClr val="404040"/>
              </a:buClr>
              <a:buSzPts val="1400"/>
              <a:buFont typeface="Arial"/>
              <a:buChar char="•"/>
              <a:defRPr sz="1400" b="0" i="0" u="none" strike="noStrike" cap="none">
                <a:solidFill>
                  <a:srgbClr val="40404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7828360" y="4767263"/>
            <a:ext cx="687000" cy="273900"/>
          </a:xfrm>
          <a:prstGeom prst="rect">
            <a:avLst/>
          </a:prstGeom>
          <a:noFill/>
          <a:ln>
            <a:noFill/>
          </a:ln>
        </p:spPr>
        <p:txBody>
          <a:bodyPr spcFirstLastPara="1" wrap="square" lIns="68575" tIns="34275" rIns="0" bIns="34275" anchor="ctr" anchorCtr="0">
            <a:noAutofit/>
          </a:bodyPr>
          <a:lstStyle>
            <a:lvl1pPr marL="0" marR="0" lvl="0" indent="0" algn="r" rtl="0">
              <a:spcBef>
                <a:spcPts val="0"/>
              </a:spcBef>
              <a:spcAft>
                <a:spcPts val="0"/>
              </a:spcAft>
              <a:buNone/>
              <a:defRPr sz="900" b="0" i="0" u="none" strike="noStrike" cap="none">
                <a:solidFill>
                  <a:srgbClr val="7F7F7F"/>
                </a:solidFill>
                <a:latin typeface="Arial"/>
                <a:ea typeface="Arial"/>
                <a:cs typeface="Arial"/>
                <a:sym typeface="Arial"/>
              </a:defRPr>
            </a:lvl1pPr>
            <a:lvl2pPr marL="0" marR="0" lvl="1" indent="0" algn="r" rtl="0">
              <a:spcBef>
                <a:spcPts val="0"/>
              </a:spcBef>
              <a:spcAft>
                <a:spcPts val="0"/>
              </a:spcAft>
              <a:buNone/>
              <a:defRPr sz="900" b="0" i="0" u="none" strike="noStrike" cap="none">
                <a:solidFill>
                  <a:srgbClr val="7F7F7F"/>
                </a:solidFill>
                <a:latin typeface="Arial"/>
                <a:ea typeface="Arial"/>
                <a:cs typeface="Arial"/>
                <a:sym typeface="Arial"/>
              </a:defRPr>
            </a:lvl2pPr>
            <a:lvl3pPr marL="0" marR="0" lvl="2" indent="0" algn="r" rtl="0">
              <a:spcBef>
                <a:spcPts val="0"/>
              </a:spcBef>
              <a:spcAft>
                <a:spcPts val="0"/>
              </a:spcAft>
              <a:buNone/>
              <a:defRPr sz="900" b="0" i="0" u="none" strike="noStrike" cap="none">
                <a:solidFill>
                  <a:srgbClr val="7F7F7F"/>
                </a:solidFill>
                <a:latin typeface="Arial"/>
                <a:ea typeface="Arial"/>
                <a:cs typeface="Arial"/>
                <a:sym typeface="Arial"/>
              </a:defRPr>
            </a:lvl3pPr>
            <a:lvl4pPr marL="0" marR="0" lvl="3" indent="0" algn="r" rtl="0">
              <a:spcBef>
                <a:spcPts val="0"/>
              </a:spcBef>
              <a:spcAft>
                <a:spcPts val="0"/>
              </a:spcAft>
              <a:buNone/>
              <a:defRPr sz="900" b="0" i="0" u="none" strike="noStrike" cap="none">
                <a:solidFill>
                  <a:srgbClr val="7F7F7F"/>
                </a:solidFill>
                <a:latin typeface="Arial"/>
                <a:ea typeface="Arial"/>
                <a:cs typeface="Arial"/>
                <a:sym typeface="Arial"/>
              </a:defRPr>
            </a:lvl4pPr>
            <a:lvl5pPr marL="0" marR="0" lvl="4" indent="0" algn="r" rtl="0">
              <a:spcBef>
                <a:spcPts val="0"/>
              </a:spcBef>
              <a:spcAft>
                <a:spcPts val="0"/>
              </a:spcAft>
              <a:buNone/>
              <a:defRPr sz="900" b="0" i="0" u="none" strike="noStrike" cap="none">
                <a:solidFill>
                  <a:srgbClr val="7F7F7F"/>
                </a:solidFill>
                <a:latin typeface="Arial"/>
                <a:ea typeface="Arial"/>
                <a:cs typeface="Arial"/>
                <a:sym typeface="Arial"/>
              </a:defRPr>
            </a:lvl5pPr>
            <a:lvl6pPr marL="0" marR="0" lvl="5" indent="0" algn="r" rtl="0">
              <a:spcBef>
                <a:spcPts val="0"/>
              </a:spcBef>
              <a:spcAft>
                <a:spcPts val="0"/>
              </a:spcAft>
              <a:buNone/>
              <a:defRPr sz="900" b="0" i="0" u="none" strike="noStrike" cap="none">
                <a:solidFill>
                  <a:srgbClr val="7F7F7F"/>
                </a:solidFill>
                <a:latin typeface="Arial"/>
                <a:ea typeface="Arial"/>
                <a:cs typeface="Arial"/>
                <a:sym typeface="Arial"/>
              </a:defRPr>
            </a:lvl6pPr>
            <a:lvl7pPr marL="0" marR="0" lvl="6" indent="0" algn="r" rtl="0">
              <a:spcBef>
                <a:spcPts val="0"/>
              </a:spcBef>
              <a:spcAft>
                <a:spcPts val="0"/>
              </a:spcAft>
              <a:buNone/>
              <a:defRPr sz="900" b="0" i="0" u="none" strike="noStrike" cap="none">
                <a:solidFill>
                  <a:srgbClr val="7F7F7F"/>
                </a:solidFill>
                <a:latin typeface="Arial"/>
                <a:ea typeface="Arial"/>
                <a:cs typeface="Arial"/>
                <a:sym typeface="Arial"/>
              </a:defRPr>
            </a:lvl7pPr>
            <a:lvl8pPr marL="0" marR="0" lvl="7" indent="0" algn="r" rtl="0">
              <a:spcBef>
                <a:spcPts val="0"/>
              </a:spcBef>
              <a:spcAft>
                <a:spcPts val="0"/>
              </a:spcAft>
              <a:buNone/>
              <a:defRPr sz="900" b="0" i="0" u="none" strike="noStrike" cap="none">
                <a:solidFill>
                  <a:srgbClr val="7F7F7F"/>
                </a:solidFill>
                <a:latin typeface="Arial"/>
                <a:ea typeface="Arial"/>
                <a:cs typeface="Arial"/>
                <a:sym typeface="Arial"/>
              </a:defRPr>
            </a:lvl8pPr>
            <a:lvl9pPr marL="0" marR="0" lvl="8" indent="0" algn="r" rtl="0">
              <a:spcBef>
                <a:spcPts val="0"/>
              </a:spcBef>
              <a:spcAft>
                <a:spcPts val="0"/>
              </a:spcAft>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drive.google.com/file/d/1LRp1i59P4X5hNOMo-62-WSHK4EvlWpLA/view"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40.gif"/></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hyperlink" Target="https://www.thedemands.org/"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hyperlink" Target="https://asccc.org/content/anti-racism-and-guided-pathways-implementation" TargetMode="External"/><Relationship Id="rId3" Type="http://schemas.openxmlformats.org/officeDocument/2006/relationships/hyperlink" Target="https://asccc.org/sites/default/files/Anti-Racism_Education_F20.pdf" TargetMode="External"/><Relationship Id="rId7" Type="http://schemas.openxmlformats.org/officeDocument/2006/relationships/hyperlink" Target="https://asccc.org/content/our-obligation-equitable-hiring-practices-partnership-approach-ensuring-equity-minded"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asccc.org/content/decolonizing-your-syllabus-anti-racist-guide-your-college" TargetMode="External"/><Relationship Id="rId5" Type="http://schemas.openxmlformats.org/officeDocument/2006/relationships/hyperlink" Target="https://indd.adobe.com/view/861210a6-c4e2-4715-b335-7fd34a456cb3" TargetMode="External"/><Relationship Id="rId10" Type="http://schemas.openxmlformats.org/officeDocument/2006/relationships/hyperlink" Target="https://asccc.org/content/moving-needle-equity-cultural-responsiveness-and-anti-racism-course-outline-record" TargetMode="External"/><Relationship Id="rId4" Type="http://schemas.openxmlformats.org/officeDocument/2006/relationships/hyperlink" Target="https://asccc.org/content/how-start-anti-racism-work-colorblind-institution" TargetMode="External"/><Relationship Id="rId9" Type="http://schemas.openxmlformats.org/officeDocument/2006/relationships/hyperlink" Target="https://asccc.org/content/academic-freedom-and-equit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786054" y="3109510"/>
            <a:ext cx="7824300" cy="1700700"/>
          </a:xfrm>
          <a:prstGeom prst="rect">
            <a:avLst/>
          </a:prstGeom>
        </p:spPr>
        <p:txBody>
          <a:bodyPr spcFirstLastPara="1" wrap="square" lIns="68575" tIns="34275" rIns="68575" bIns="34275" anchor="t" anchorCtr="0">
            <a:spAutoFit/>
          </a:bodyPr>
          <a:lstStyle/>
          <a:p>
            <a:pPr marL="0" lvl="0" indent="0" algn="ctr" rtl="0">
              <a:spcBef>
                <a:spcPts val="0"/>
              </a:spcBef>
              <a:spcAft>
                <a:spcPts val="0"/>
              </a:spcAft>
              <a:buNone/>
            </a:pPr>
            <a:r>
              <a:rPr lang="en" sz="2500"/>
              <a:t>From IDEAA to Action: Decolonizing our Educational Systems</a:t>
            </a:r>
            <a:endParaRPr sz="2500"/>
          </a:p>
          <a:p>
            <a:pPr marL="0" lvl="0" indent="0" algn="ctr" rtl="0">
              <a:lnSpc>
                <a:spcPct val="100000"/>
              </a:lnSpc>
              <a:spcBef>
                <a:spcPts val="0"/>
              </a:spcBef>
              <a:spcAft>
                <a:spcPts val="0"/>
              </a:spcAft>
              <a:buNone/>
            </a:pPr>
            <a:r>
              <a:rPr lang="en" sz="1400">
                <a:latin typeface="Arial"/>
                <a:ea typeface="Arial"/>
                <a:cs typeface="Arial"/>
                <a:sym typeface="Arial"/>
              </a:rPr>
              <a:t>Michelle Velasquez Bean, ASCCC Treasurer</a:t>
            </a:r>
            <a:endParaRPr sz="1400">
              <a:latin typeface="Arial"/>
              <a:ea typeface="Arial"/>
              <a:cs typeface="Arial"/>
              <a:sym typeface="Arial"/>
            </a:endParaRPr>
          </a:p>
          <a:p>
            <a:pPr marL="0" lvl="0" indent="0" algn="ctr" rtl="0">
              <a:lnSpc>
                <a:spcPct val="100000"/>
              </a:lnSpc>
              <a:spcBef>
                <a:spcPts val="0"/>
              </a:spcBef>
              <a:spcAft>
                <a:spcPts val="0"/>
              </a:spcAft>
              <a:buNone/>
            </a:pPr>
            <a:r>
              <a:rPr lang="en" sz="1400">
                <a:latin typeface="Arial"/>
                <a:ea typeface="Arial"/>
                <a:cs typeface="Arial"/>
                <a:sym typeface="Arial"/>
              </a:rPr>
              <a:t>Manuel Vélez, ASCCC Area D Representative </a:t>
            </a:r>
            <a:endParaRPr sz="1400">
              <a:latin typeface="Arial"/>
              <a:ea typeface="Arial"/>
              <a:cs typeface="Arial"/>
              <a:sym typeface="Arial"/>
            </a:endParaRPr>
          </a:p>
          <a:p>
            <a:pPr marL="0" lvl="0" indent="0" algn="ctr" rtl="0">
              <a:lnSpc>
                <a:spcPct val="100000"/>
              </a:lnSpc>
              <a:spcBef>
                <a:spcPts val="0"/>
              </a:spcBef>
              <a:spcAft>
                <a:spcPts val="0"/>
              </a:spcAft>
              <a:buNone/>
            </a:pPr>
            <a:r>
              <a:rPr lang="en" sz="1400">
                <a:latin typeface="Arial"/>
                <a:ea typeface="Arial"/>
                <a:cs typeface="Arial"/>
                <a:sym typeface="Arial"/>
              </a:rPr>
              <a:t>Nzingha Sonya Dugas, Executive Director and CEO, Umoja Community Education Foundation</a:t>
            </a:r>
            <a:endParaRPr sz="1400">
              <a:latin typeface="Arial"/>
              <a:ea typeface="Arial"/>
              <a:cs typeface="Arial"/>
              <a:sym typeface="Arial"/>
            </a:endParaRPr>
          </a:p>
          <a:p>
            <a:pPr marL="0" lvl="0" indent="0" algn="ctr" rtl="0">
              <a:lnSpc>
                <a:spcPct val="100000"/>
              </a:lnSpc>
              <a:spcBef>
                <a:spcPts val="0"/>
              </a:spcBef>
              <a:spcAft>
                <a:spcPts val="0"/>
              </a:spcAft>
              <a:buNone/>
            </a:pPr>
            <a:r>
              <a:rPr lang="en" sz="1400">
                <a:latin typeface="Arial"/>
                <a:ea typeface="Arial"/>
                <a:cs typeface="Arial"/>
                <a:sym typeface="Arial"/>
              </a:rPr>
              <a:t>Jessica Dominguez, SSCCC</a:t>
            </a:r>
            <a:endParaRPr sz="14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7"/>
        <p:cNvGrpSpPr/>
        <p:nvPr/>
      </p:nvGrpSpPr>
      <p:grpSpPr>
        <a:xfrm>
          <a:off x="0" y="0"/>
          <a:ext cx="0" cy="0"/>
          <a:chOff x="0" y="0"/>
          <a:chExt cx="0" cy="0"/>
        </a:xfrm>
      </p:grpSpPr>
      <p:sp>
        <p:nvSpPr>
          <p:cNvPr id="148" name="Google Shape;148;p25"/>
          <p:cNvSpPr/>
          <p:nvPr/>
        </p:nvSpPr>
        <p:spPr>
          <a:xfrm>
            <a:off x="0" y="0"/>
            <a:ext cx="91440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49" name="Google Shape;149;p25" descr="A group of women walking&#10;&#10;Description automatically generated with low confidence"/>
          <p:cNvPicPr preferRelativeResize="0"/>
          <p:nvPr/>
        </p:nvPicPr>
        <p:blipFill rotWithShape="1">
          <a:blip r:embed="rId3">
            <a:alphaModFix/>
          </a:blip>
          <a:srcRect l="2965" r="4504" b="26796"/>
          <a:stretch/>
        </p:blipFill>
        <p:spPr>
          <a:xfrm>
            <a:off x="2642616" y="8"/>
            <a:ext cx="6501384" cy="5143493"/>
          </a:xfrm>
          <a:prstGeom prst="rect">
            <a:avLst/>
          </a:prstGeom>
          <a:noFill/>
          <a:ln>
            <a:noFill/>
          </a:ln>
        </p:spPr>
      </p:pic>
      <p:sp>
        <p:nvSpPr>
          <p:cNvPr id="150" name="Google Shape;150;p25"/>
          <p:cNvSpPr/>
          <p:nvPr/>
        </p:nvSpPr>
        <p:spPr>
          <a:xfrm>
            <a:off x="2" y="0"/>
            <a:ext cx="7004405" cy="51435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51" name="Google Shape;151;p25"/>
          <p:cNvSpPr/>
          <p:nvPr/>
        </p:nvSpPr>
        <p:spPr>
          <a:xfrm rot="5400000">
            <a:off x="569941" y="260093"/>
            <a:ext cx="109728" cy="52806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52" name="Google Shape;152;p25"/>
          <p:cNvSpPr/>
          <p:nvPr/>
        </p:nvSpPr>
        <p:spPr>
          <a:xfrm>
            <a:off x="360772" y="3410190"/>
            <a:ext cx="2983230" cy="13716"/>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53" name="Google Shape;153;p25"/>
          <p:cNvSpPr txBox="1"/>
          <p:nvPr/>
        </p:nvSpPr>
        <p:spPr>
          <a:xfrm>
            <a:off x="489653" y="632758"/>
            <a:ext cx="4305900" cy="4225200"/>
          </a:xfrm>
          <a:prstGeom prst="rect">
            <a:avLst/>
          </a:prstGeom>
          <a:noFill/>
          <a:ln>
            <a:noFill/>
          </a:ln>
        </p:spPr>
        <p:txBody>
          <a:bodyPr spcFirstLastPara="1" wrap="square" lIns="68575" tIns="34275" rIns="68575" bIns="34275" anchor="t" anchorCtr="0">
            <a:spAutoFit/>
          </a:bodyPr>
          <a:lstStyle/>
          <a:p>
            <a:pPr marL="215900" marR="0" lvl="0" indent="-203200" algn="l" rtl="0">
              <a:spcBef>
                <a:spcPts val="0"/>
              </a:spcBef>
              <a:spcAft>
                <a:spcPts val="0"/>
              </a:spcAft>
              <a:buClr>
                <a:schemeClr val="lt1"/>
              </a:buClr>
              <a:buSzPts val="1800"/>
              <a:buFont typeface="Arial"/>
              <a:buChar char="•"/>
            </a:pPr>
            <a:r>
              <a:rPr lang="en" sz="1800" b="0" i="0" u="none" strike="noStrike" cap="none">
                <a:solidFill>
                  <a:schemeClr val="lt1"/>
                </a:solidFill>
                <a:latin typeface="Helvetica Neue"/>
                <a:ea typeface="Helvetica Neue"/>
                <a:cs typeface="Helvetica Neue"/>
                <a:sym typeface="Helvetica Neue"/>
              </a:rPr>
              <a:t>Over 25 years in public education</a:t>
            </a:r>
            <a:endParaRPr sz="1800"/>
          </a:p>
          <a:p>
            <a:pPr marL="0" marR="0" lvl="0" indent="0" algn="l"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a:p>
            <a:pPr marL="215900" marR="0" lvl="0" indent="-203200" algn="l" rtl="0">
              <a:spcBef>
                <a:spcPts val="0"/>
              </a:spcBef>
              <a:spcAft>
                <a:spcPts val="0"/>
              </a:spcAft>
              <a:buClr>
                <a:schemeClr val="lt1"/>
              </a:buClr>
              <a:buSzPts val="1800"/>
              <a:buFont typeface="Arial"/>
              <a:buChar char="•"/>
            </a:pPr>
            <a:r>
              <a:rPr lang="en" sz="1800" b="0" i="0" u="none" strike="noStrike" cap="none">
                <a:solidFill>
                  <a:schemeClr val="lt1"/>
                </a:solidFill>
                <a:latin typeface="Helvetica Neue"/>
                <a:ea typeface="Helvetica Neue"/>
                <a:cs typeface="Helvetica Neue"/>
                <a:sym typeface="Helvetica Neue"/>
              </a:rPr>
              <a:t>Raised/Reared in a working-class Black family &amp; community</a:t>
            </a:r>
            <a:br>
              <a:rPr lang="en" sz="1800" b="0" i="0" u="none" strike="noStrike" cap="none">
                <a:solidFill>
                  <a:schemeClr val="lt1"/>
                </a:solidFill>
                <a:latin typeface="Helvetica Neue"/>
                <a:ea typeface="Helvetica Neue"/>
                <a:cs typeface="Helvetica Neue"/>
                <a:sym typeface="Helvetica Neue"/>
              </a:rPr>
            </a:br>
            <a:endParaRPr sz="1800" b="0" i="0" u="none" strike="noStrike" cap="none">
              <a:solidFill>
                <a:schemeClr val="lt1"/>
              </a:solidFill>
              <a:latin typeface="Helvetica Neue"/>
              <a:ea typeface="Helvetica Neue"/>
              <a:cs typeface="Helvetica Neue"/>
              <a:sym typeface="Helvetica Neue"/>
            </a:endParaRPr>
          </a:p>
          <a:p>
            <a:pPr marL="215900" marR="0" lvl="0" indent="-203200" algn="l" rtl="0">
              <a:spcBef>
                <a:spcPts val="0"/>
              </a:spcBef>
              <a:spcAft>
                <a:spcPts val="0"/>
              </a:spcAft>
              <a:buClr>
                <a:schemeClr val="lt1"/>
              </a:buClr>
              <a:buSzPts val="1800"/>
              <a:buFont typeface="Arial"/>
              <a:buChar char="•"/>
            </a:pPr>
            <a:r>
              <a:rPr lang="en" sz="1800" b="0" i="0" u="none" strike="noStrike" cap="none">
                <a:solidFill>
                  <a:schemeClr val="lt1"/>
                </a:solidFill>
                <a:latin typeface="Helvetica Neue"/>
                <a:ea typeface="Helvetica Neue"/>
                <a:cs typeface="Helvetica Neue"/>
                <a:sym typeface="Helvetica Neue"/>
              </a:rPr>
              <a:t>Belief in abolitionism, activism, </a:t>
            </a:r>
            <a:r>
              <a:rPr lang="en" sz="1800" b="0" i="0" u="sng" strike="noStrike" cap="none">
                <a:solidFill>
                  <a:schemeClr val="lt1"/>
                </a:solidFill>
                <a:latin typeface="Helvetica Neue"/>
                <a:ea typeface="Helvetica Neue"/>
                <a:cs typeface="Helvetica Neue"/>
                <a:sym typeface="Helvetica Neue"/>
              </a:rPr>
              <a:t>pro-student possibility &amp; potentiality</a:t>
            </a:r>
            <a:endParaRPr sz="1800"/>
          </a:p>
          <a:p>
            <a:pPr marL="0" marR="0" lvl="0" indent="0" algn="l"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a:p>
            <a:pPr marL="215900" marR="0" lvl="0" indent="-203200" algn="l" rtl="0">
              <a:spcBef>
                <a:spcPts val="0"/>
              </a:spcBef>
              <a:spcAft>
                <a:spcPts val="0"/>
              </a:spcAft>
              <a:buClr>
                <a:schemeClr val="lt1"/>
              </a:buClr>
              <a:buSzPts val="1800"/>
              <a:buFont typeface="Arial"/>
              <a:buChar char="•"/>
            </a:pPr>
            <a:r>
              <a:rPr lang="en" sz="1800" b="0" i="0" u="none" strike="noStrike" cap="none">
                <a:solidFill>
                  <a:schemeClr val="lt1"/>
                </a:solidFill>
                <a:latin typeface="Helvetica Neue"/>
                <a:ea typeface="Helvetica Neue"/>
                <a:cs typeface="Helvetica Neue"/>
                <a:sym typeface="Helvetica Neue"/>
              </a:rPr>
              <a:t>Committed to learning, transformation &amp; liberation; cultural framework for learning; Sankofa as a daily practice</a:t>
            </a:r>
            <a:endParaRPr sz="1800"/>
          </a:p>
          <a:p>
            <a:pPr marL="215900" marR="0" lvl="0" indent="-88900" algn="l" rtl="0">
              <a:spcBef>
                <a:spcPts val="0"/>
              </a:spcBef>
              <a:spcAft>
                <a:spcPts val="0"/>
              </a:spcAft>
              <a:buClr>
                <a:schemeClr val="lt1"/>
              </a:buClr>
              <a:buSzPts val="2000"/>
              <a:buFont typeface="Arial"/>
              <a:buNone/>
            </a:pPr>
            <a:endParaRPr sz="1800" b="0" i="0" u="none" strike="noStrike" cap="none">
              <a:solidFill>
                <a:schemeClr val="lt1"/>
              </a:solidFill>
              <a:latin typeface="Helvetica Neue"/>
              <a:ea typeface="Helvetica Neue"/>
              <a:cs typeface="Helvetica Neue"/>
              <a:sym typeface="Helvetica Neue"/>
            </a:endParaRPr>
          </a:p>
          <a:p>
            <a:pPr marL="215900" marR="0" lvl="0" indent="-203200" algn="l" rtl="0">
              <a:spcBef>
                <a:spcPts val="0"/>
              </a:spcBef>
              <a:spcAft>
                <a:spcPts val="0"/>
              </a:spcAft>
              <a:buClr>
                <a:schemeClr val="lt1"/>
              </a:buClr>
              <a:buSzPts val="1800"/>
              <a:buFont typeface="Arial"/>
              <a:buChar char="•"/>
            </a:pPr>
            <a:r>
              <a:rPr lang="en" sz="1800" b="0" i="0" u="none" strike="noStrike" cap="none">
                <a:solidFill>
                  <a:schemeClr val="lt1"/>
                </a:solidFill>
                <a:latin typeface="Helvetica Neue"/>
                <a:ea typeface="Helvetica Neue"/>
                <a:cs typeface="Helvetica Neue"/>
                <a:sym typeface="Helvetica Neue"/>
              </a:rPr>
              <a:t>Biases: Been Black all my life; Black woman; educated; have/have had privileges &amp; access</a:t>
            </a:r>
            <a:endParaRPr sz="1800" b="0" i="0" u="none" strike="noStrike" cap="none">
              <a:solidFill>
                <a:schemeClr val="lt1"/>
              </a:solidFill>
              <a:latin typeface="Calibri"/>
              <a:ea typeface="Calibri"/>
              <a:cs typeface="Calibri"/>
              <a:sym typeface="Calibri"/>
            </a:endParaRPr>
          </a:p>
        </p:txBody>
      </p:sp>
      <p:sp>
        <p:nvSpPr>
          <p:cNvPr id="154" name="Google Shape;154;p25"/>
          <p:cNvSpPr/>
          <p:nvPr/>
        </p:nvSpPr>
        <p:spPr>
          <a:xfrm>
            <a:off x="360772" y="3410190"/>
            <a:ext cx="2983230" cy="202367"/>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anim calcmode="lin" valueType="num">
                                      <p:cBhvr additive="base">
                                        <p:cTn id="7" dur="500"/>
                                        <p:tgtEl>
                                          <p:spTgt spid="1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3">
                                            <p:txEl>
                                              <p:pRg st="1" end="1"/>
                                            </p:txEl>
                                          </p:spTgt>
                                        </p:tgtEl>
                                        <p:attrNameLst>
                                          <p:attrName>style.visibility</p:attrName>
                                        </p:attrNameLst>
                                      </p:cBhvr>
                                      <p:to>
                                        <p:strVal val="visible"/>
                                      </p:to>
                                    </p:set>
                                    <p:anim calcmode="lin" valueType="num">
                                      <p:cBhvr additive="base">
                                        <p:cTn id="12" dur="500"/>
                                        <p:tgtEl>
                                          <p:spTgt spid="1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3">
                                            <p:txEl>
                                              <p:pRg st="2" end="2"/>
                                            </p:txEl>
                                          </p:spTgt>
                                        </p:tgtEl>
                                        <p:attrNameLst>
                                          <p:attrName>style.visibility</p:attrName>
                                        </p:attrNameLst>
                                      </p:cBhvr>
                                      <p:to>
                                        <p:strVal val="visible"/>
                                      </p:to>
                                    </p:set>
                                    <p:anim calcmode="lin" valueType="num">
                                      <p:cBhvr additive="base">
                                        <p:cTn id="17" dur="500"/>
                                        <p:tgtEl>
                                          <p:spTgt spid="15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3">
                                            <p:txEl>
                                              <p:pRg st="3" end="3"/>
                                            </p:txEl>
                                          </p:spTgt>
                                        </p:tgtEl>
                                        <p:attrNameLst>
                                          <p:attrName>style.visibility</p:attrName>
                                        </p:attrNameLst>
                                      </p:cBhvr>
                                      <p:to>
                                        <p:strVal val="visible"/>
                                      </p:to>
                                    </p:set>
                                    <p:anim calcmode="lin" valueType="num">
                                      <p:cBhvr additive="base">
                                        <p:cTn id="22" dur="500"/>
                                        <p:tgtEl>
                                          <p:spTgt spid="15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3">
                                            <p:txEl>
                                              <p:pRg st="4" end="4"/>
                                            </p:txEl>
                                          </p:spTgt>
                                        </p:tgtEl>
                                        <p:attrNameLst>
                                          <p:attrName>style.visibility</p:attrName>
                                        </p:attrNameLst>
                                      </p:cBhvr>
                                      <p:to>
                                        <p:strVal val="visible"/>
                                      </p:to>
                                    </p:set>
                                    <p:anim calcmode="lin" valueType="num">
                                      <p:cBhvr additive="base">
                                        <p:cTn id="27" dur="500"/>
                                        <p:tgtEl>
                                          <p:spTgt spid="15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3">
                                            <p:txEl>
                                              <p:pRg st="5" end="5"/>
                                            </p:txEl>
                                          </p:spTgt>
                                        </p:tgtEl>
                                        <p:attrNameLst>
                                          <p:attrName>style.visibility</p:attrName>
                                        </p:attrNameLst>
                                      </p:cBhvr>
                                      <p:to>
                                        <p:strVal val="visible"/>
                                      </p:to>
                                    </p:set>
                                    <p:anim calcmode="lin" valueType="num">
                                      <p:cBhvr additive="base">
                                        <p:cTn id="32" dur="500"/>
                                        <p:tgtEl>
                                          <p:spTgt spid="15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3">
                                            <p:txEl>
                                              <p:pRg st="6" end="6"/>
                                            </p:txEl>
                                          </p:spTgt>
                                        </p:tgtEl>
                                        <p:attrNameLst>
                                          <p:attrName>style.visibility</p:attrName>
                                        </p:attrNameLst>
                                      </p:cBhvr>
                                      <p:to>
                                        <p:strVal val="visible"/>
                                      </p:to>
                                    </p:set>
                                    <p:anim calcmode="lin" valueType="num">
                                      <p:cBhvr additive="base">
                                        <p:cTn id="37" dur="500"/>
                                        <p:tgtEl>
                                          <p:spTgt spid="15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3">
                                            <p:txEl>
                                              <p:pRg st="7" end="7"/>
                                            </p:txEl>
                                          </p:spTgt>
                                        </p:tgtEl>
                                        <p:attrNameLst>
                                          <p:attrName>style.visibility</p:attrName>
                                        </p:attrNameLst>
                                      </p:cBhvr>
                                      <p:to>
                                        <p:strVal val="visible"/>
                                      </p:to>
                                    </p:set>
                                    <p:anim calcmode="lin" valueType="num">
                                      <p:cBhvr additive="base">
                                        <p:cTn id="42" dur="500"/>
                                        <p:tgtEl>
                                          <p:spTgt spid="15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6"/>
          <p:cNvSpPr/>
          <p:nvPr/>
        </p:nvSpPr>
        <p:spPr>
          <a:xfrm>
            <a:off x="-1"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61" name="Google Shape;161;p26"/>
          <p:cNvSpPr txBox="1">
            <a:spLocks noGrp="1"/>
          </p:cNvSpPr>
          <p:nvPr>
            <p:ph type="title"/>
          </p:nvPr>
        </p:nvSpPr>
        <p:spPr>
          <a:xfrm>
            <a:off x="257647" y="284007"/>
            <a:ext cx="7886700" cy="599991"/>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300"/>
              <a:buFont typeface="Helvetica Neue"/>
              <a:buNone/>
            </a:pPr>
            <a:r>
              <a:rPr lang="en" sz="2300" b="1">
                <a:solidFill>
                  <a:srgbClr val="404040"/>
                </a:solidFill>
                <a:latin typeface="Helvetica Neue"/>
                <a:ea typeface="Helvetica Neue"/>
                <a:cs typeface="Helvetica Neue"/>
                <a:sym typeface="Helvetica Neue"/>
              </a:rPr>
              <a:t>SESSION OBJECTIVES </a:t>
            </a:r>
            <a:endParaRPr sz="1100">
              <a:solidFill>
                <a:srgbClr val="404040"/>
              </a:solidFill>
            </a:endParaRPr>
          </a:p>
        </p:txBody>
      </p:sp>
      <p:grpSp>
        <p:nvGrpSpPr>
          <p:cNvPr id="162" name="Google Shape;162;p26"/>
          <p:cNvGrpSpPr/>
          <p:nvPr/>
        </p:nvGrpSpPr>
        <p:grpSpPr>
          <a:xfrm>
            <a:off x="265604" y="1127601"/>
            <a:ext cx="8610504" cy="3756262"/>
            <a:chOff x="897" y="131869"/>
            <a:chExt cx="11480672" cy="5008349"/>
          </a:xfrm>
        </p:grpSpPr>
        <p:sp>
          <p:nvSpPr>
            <p:cNvPr id="163" name="Google Shape;163;p26"/>
            <p:cNvSpPr/>
            <p:nvPr/>
          </p:nvSpPr>
          <p:spPr>
            <a:xfrm>
              <a:off x="897" y="131869"/>
              <a:ext cx="3633124" cy="5008349"/>
            </a:xfrm>
            <a:prstGeom prst="rect">
              <a:avLst/>
            </a:prstGeom>
            <a:solidFill>
              <a:srgbClr val="599BD5"/>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4" name="Google Shape;164;p26"/>
            <p:cNvSpPr txBox="1"/>
            <p:nvPr/>
          </p:nvSpPr>
          <p:spPr>
            <a:xfrm>
              <a:off x="897" y="2135209"/>
              <a:ext cx="3633124" cy="3005009"/>
            </a:xfrm>
            <a:prstGeom prst="rect">
              <a:avLst/>
            </a:prstGeom>
            <a:noFill/>
            <a:ln>
              <a:noFill/>
            </a:ln>
          </p:spPr>
          <p:txBody>
            <a:bodyPr spcFirstLastPara="1" wrap="square" lIns="269150" tIns="0" rIns="269150" bIns="247650" anchor="t" anchorCtr="0">
              <a:noAutofit/>
            </a:bodyPr>
            <a:lstStyle/>
            <a:p>
              <a:pPr marL="0" marR="0" lvl="0" indent="0" algn="l" rtl="0">
                <a:lnSpc>
                  <a:spcPct val="90000"/>
                </a:lnSpc>
                <a:spcBef>
                  <a:spcPts val="0"/>
                </a:spcBef>
                <a:spcAft>
                  <a:spcPts val="0"/>
                </a:spcAft>
                <a:buClr>
                  <a:schemeClr val="dk1"/>
                </a:buClr>
                <a:buSzPts val="1400"/>
                <a:buFont typeface="Helvetica Neue"/>
                <a:buNone/>
              </a:pPr>
              <a:r>
                <a:rPr lang="en" sz="1400" b="1" i="0" u="none" strike="noStrike" cap="none">
                  <a:solidFill>
                    <a:schemeClr val="dk1"/>
                  </a:solidFill>
                  <a:latin typeface="Helvetica Neue"/>
                  <a:ea typeface="Helvetica Neue"/>
                  <a:cs typeface="Helvetica Neue"/>
                  <a:sym typeface="Helvetica Neue"/>
                </a:rPr>
                <a:t>Understand the historical trajectory and impact of—</a:t>
              </a:r>
              <a:endParaRPr sz="1100"/>
            </a:p>
            <a:p>
              <a:pPr marL="127000" marR="0" lvl="1" indent="-127000" algn="l" rtl="0">
                <a:lnSpc>
                  <a:spcPct val="90000"/>
                </a:lnSpc>
                <a:spcBef>
                  <a:spcPts val="500"/>
                </a:spcBef>
                <a:spcAft>
                  <a:spcPts val="0"/>
                </a:spcAft>
                <a:buClr>
                  <a:schemeClr val="lt1"/>
                </a:buClr>
                <a:buSzPts val="1400"/>
                <a:buFont typeface="Helvetica Neue"/>
                <a:buChar char="•"/>
              </a:pPr>
              <a:r>
                <a:rPr lang="en" sz="1400" b="0" i="0" u="none" strike="noStrike" cap="none">
                  <a:solidFill>
                    <a:schemeClr val="lt1"/>
                  </a:solidFill>
                  <a:latin typeface="Helvetica Neue"/>
                  <a:ea typeface="Helvetica Neue"/>
                  <a:cs typeface="Helvetica Neue"/>
                  <a:sym typeface="Helvetica Neue"/>
                </a:rPr>
                <a:t>Eurocentric ideology, values &amp; White Supremacy Frameworks (WSF) in education</a:t>
              </a:r>
              <a:endParaRPr sz="1100"/>
            </a:p>
            <a:p>
              <a:pPr marL="127000" marR="0" lvl="1" indent="-127000" algn="l" rtl="0">
                <a:lnSpc>
                  <a:spcPct val="90000"/>
                </a:lnSpc>
                <a:spcBef>
                  <a:spcPts val="200"/>
                </a:spcBef>
                <a:spcAft>
                  <a:spcPts val="0"/>
                </a:spcAft>
                <a:buClr>
                  <a:schemeClr val="lt1"/>
                </a:buClr>
                <a:buSzPts val="1400"/>
                <a:buFont typeface="Helvetica Neue"/>
                <a:buChar char="•"/>
              </a:pPr>
              <a:r>
                <a:rPr lang="en" sz="1400" b="0" i="0" u="none" strike="noStrike" cap="none">
                  <a:solidFill>
                    <a:schemeClr val="lt1"/>
                  </a:solidFill>
                  <a:latin typeface="Helvetica Neue"/>
                  <a:ea typeface="Helvetica Neue"/>
                  <a:cs typeface="Helvetica Neue"/>
                  <a:sym typeface="Helvetica Neue"/>
                </a:rPr>
                <a:t>ahistorical pedagogy and curriculum</a:t>
              </a:r>
              <a:endParaRPr sz="1100"/>
            </a:p>
            <a:p>
              <a:pPr marL="127000" marR="0" lvl="1" indent="-127000" algn="l" rtl="0">
                <a:lnSpc>
                  <a:spcPct val="90000"/>
                </a:lnSpc>
                <a:spcBef>
                  <a:spcPts val="200"/>
                </a:spcBef>
                <a:spcAft>
                  <a:spcPts val="0"/>
                </a:spcAft>
                <a:buClr>
                  <a:schemeClr val="lt1"/>
                </a:buClr>
                <a:buSzPts val="1400"/>
                <a:buFont typeface="Helvetica Neue"/>
                <a:buChar char="•"/>
              </a:pPr>
              <a:r>
                <a:rPr lang="en" sz="1400" b="0" i="0" u="none" strike="noStrike" cap="none">
                  <a:solidFill>
                    <a:schemeClr val="lt1"/>
                  </a:solidFill>
                  <a:latin typeface="Helvetica Neue"/>
                  <a:ea typeface="Helvetica Neue"/>
                  <a:cs typeface="Helvetica Neue"/>
                  <a:sym typeface="Helvetica Neue"/>
                </a:rPr>
                <a:t>erasure, exclusion, and omission of the authentic American fabric</a:t>
              </a:r>
              <a:endParaRPr sz="1100"/>
            </a:p>
            <a:p>
              <a:pPr marL="38100" marR="0" lvl="1" indent="-38100" algn="l" rtl="0">
                <a:lnSpc>
                  <a:spcPct val="90000"/>
                </a:lnSpc>
                <a:spcBef>
                  <a:spcPts val="200"/>
                </a:spcBef>
                <a:spcAft>
                  <a:spcPts val="0"/>
                </a:spcAft>
                <a:buClr>
                  <a:schemeClr val="dk1"/>
                </a:buClr>
                <a:buSzPts val="800"/>
                <a:buFont typeface="Calibri"/>
                <a:buNone/>
              </a:pPr>
              <a:endParaRPr sz="800" b="0" i="0" u="none" strike="noStrike" cap="none">
                <a:solidFill>
                  <a:schemeClr val="lt1"/>
                </a:solidFill>
                <a:latin typeface="Helvetica Neue"/>
                <a:ea typeface="Helvetica Neue"/>
                <a:cs typeface="Helvetica Neue"/>
                <a:sym typeface="Helvetica Neue"/>
              </a:endParaRPr>
            </a:p>
          </p:txBody>
        </p:sp>
        <p:sp>
          <p:nvSpPr>
            <p:cNvPr id="165" name="Google Shape;165;p26"/>
            <p:cNvSpPr/>
            <p:nvPr/>
          </p:nvSpPr>
          <p:spPr>
            <a:xfrm>
              <a:off x="897" y="537871"/>
              <a:ext cx="3633124" cy="1237715"/>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 name="Google Shape;166;p26"/>
            <p:cNvSpPr txBox="1"/>
            <p:nvPr/>
          </p:nvSpPr>
          <p:spPr>
            <a:xfrm>
              <a:off x="897" y="537871"/>
              <a:ext cx="3633124" cy="1237715"/>
            </a:xfrm>
            <a:prstGeom prst="rect">
              <a:avLst/>
            </a:prstGeom>
            <a:noFill/>
            <a:ln>
              <a:noFill/>
            </a:ln>
          </p:spPr>
          <p:txBody>
            <a:bodyPr spcFirstLastPara="1" wrap="square" lIns="269150" tIns="123825" rIns="269150" bIns="123825" anchor="ctr" anchorCtr="0">
              <a:noAutofit/>
            </a:bodyPr>
            <a:lstStyle/>
            <a:p>
              <a:pPr marL="0" marR="0" lvl="0" indent="0" algn="l" rtl="0">
                <a:lnSpc>
                  <a:spcPct val="90000"/>
                </a:lnSpc>
                <a:spcBef>
                  <a:spcPts val="0"/>
                </a:spcBef>
                <a:spcAft>
                  <a:spcPts val="0"/>
                </a:spcAft>
                <a:buClr>
                  <a:schemeClr val="lt1"/>
                </a:buClr>
                <a:buSzPts val="4900"/>
                <a:buFont typeface="Calibri"/>
                <a:buNone/>
              </a:pPr>
              <a:r>
                <a:rPr lang="en" sz="4900" b="0" i="0" u="none" strike="noStrike" cap="none">
                  <a:solidFill>
                    <a:schemeClr val="lt1"/>
                  </a:solidFill>
                  <a:latin typeface="Calibri"/>
                  <a:ea typeface="Calibri"/>
                  <a:cs typeface="Calibri"/>
                  <a:sym typeface="Calibri"/>
                </a:rPr>
                <a:t>01</a:t>
              </a:r>
              <a:endParaRPr sz="1100"/>
            </a:p>
          </p:txBody>
        </p:sp>
        <p:sp>
          <p:nvSpPr>
            <p:cNvPr id="167" name="Google Shape;167;p26"/>
            <p:cNvSpPr/>
            <p:nvPr/>
          </p:nvSpPr>
          <p:spPr>
            <a:xfrm>
              <a:off x="3924671" y="131869"/>
              <a:ext cx="3633124" cy="4921982"/>
            </a:xfrm>
            <a:prstGeom prst="rect">
              <a:avLst/>
            </a:prstGeom>
            <a:solidFill>
              <a:srgbClr val="4CC38C"/>
            </a:solidFill>
            <a:ln w="12700" cap="flat" cmpd="sng">
              <a:solidFill>
                <a:srgbClr val="4CC38C"/>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8" name="Google Shape;168;p26"/>
            <p:cNvSpPr txBox="1"/>
            <p:nvPr/>
          </p:nvSpPr>
          <p:spPr>
            <a:xfrm>
              <a:off x="3924671" y="2100662"/>
              <a:ext cx="3633124" cy="2953189"/>
            </a:xfrm>
            <a:prstGeom prst="rect">
              <a:avLst/>
            </a:prstGeom>
            <a:noFill/>
            <a:ln>
              <a:noFill/>
            </a:ln>
          </p:spPr>
          <p:txBody>
            <a:bodyPr spcFirstLastPara="1" wrap="square" lIns="269150" tIns="0" rIns="269150" bIns="247650" anchor="t" anchorCtr="0">
              <a:noAutofit/>
            </a:bodyPr>
            <a:lstStyle/>
            <a:p>
              <a:pPr marL="0" marR="0" lvl="0" indent="0" algn="l" rtl="0">
                <a:lnSpc>
                  <a:spcPct val="90000"/>
                </a:lnSpc>
                <a:spcBef>
                  <a:spcPts val="0"/>
                </a:spcBef>
                <a:spcAft>
                  <a:spcPts val="0"/>
                </a:spcAft>
                <a:buClr>
                  <a:schemeClr val="dk1"/>
                </a:buClr>
                <a:buSzPts val="1400"/>
                <a:buFont typeface="Helvetica Neue"/>
                <a:buNone/>
              </a:pPr>
              <a:r>
                <a:rPr lang="en" sz="1400" b="1" i="0" u="none" strike="noStrike" cap="none">
                  <a:solidFill>
                    <a:schemeClr val="dk1"/>
                  </a:solidFill>
                  <a:latin typeface="Helvetica Neue"/>
                  <a:ea typeface="Helvetica Neue"/>
                  <a:cs typeface="Helvetica Neue"/>
                  <a:sym typeface="Helvetica Neue"/>
                </a:rPr>
                <a:t>Understand the importance of shifting instructor mindset and behavior by—</a:t>
              </a:r>
              <a:endParaRPr sz="1100"/>
            </a:p>
            <a:p>
              <a:pPr marL="127000" marR="0" lvl="1" indent="-127000" algn="l" rtl="0">
                <a:lnSpc>
                  <a:spcPct val="90000"/>
                </a:lnSpc>
                <a:spcBef>
                  <a:spcPts val="500"/>
                </a:spcBef>
                <a:spcAft>
                  <a:spcPts val="0"/>
                </a:spcAft>
                <a:buClr>
                  <a:schemeClr val="lt1"/>
                </a:buClr>
                <a:buSzPts val="1400"/>
                <a:buFont typeface="Helvetica Neue"/>
                <a:buChar char="•"/>
              </a:pPr>
              <a:r>
                <a:rPr lang="en" sz="1400" b="0" i="0" u="none" strike="noStrike" cap="none">
                  <a:solidFill>
                    <a:schemeClr val="lt1"/>
                  </a:solidFill>
                  <a:latin typeface="Helvetica Neue"/>
                  <a:ea typeface="Helvetica Neue"/>
                  <a:cs typeface="Helvetica Neue"/>
                  <a:sym typeface="Helvetica Neue"/>
                </a:rPr>
                <a:t>a willingness to decenter the pedagogy of WSF</a:t>
              </a:r>
              <a:endParaRPr sz="1100"/>
            </a:p>
            <a:p>
              <a:pPr marL="127000" marR="0" lvl="1" indent="-127000" algn="l" rtl="0">
                <a:lnSpc>
                  <a:spcPct val="90000"/>
                </a:lnSpc>
                <a:spcBef>
                  <a:spcPts val="200"/>
                </a:spcBef>
                <a:spcAft>
                  <a:spcPts val="0"/>
                </a:spcAft>
                <a:buClr>
                  <a:schemeClr val="lt1"/>
                </a:buClr>
                <a:buSzPts val="1400"/>
                <a:buFont typeface="Helvetica Neue"/>
                <a:buChar char="•"/>
              </a:pPr>
              <a:r>
                <a:rPr lang="en" sz="1400" b="0" i="0" u="none" strike="noStrike" cap="none">
                  <a:solidFill>
                    <a:schemeClr val="lt1"/>
                  </a:solidFill>
                  <a:latin typeface="Helvetica Neue"/>
                  <a:ea typeface="Helvetica Neue"/>
                  <a:cs typeface="Helvetica Neue"/>
                  <a:sym typeface="Helvetica Neue"/>
                </a:rPr>
                <a:t>practitioner of the deconstruction work</a:t>
              </a:r>
              <a:endParaRPr sz="1100"/>
            </a:p>
            <a:p>
              <a:pPr marL="127000" marR="0" lvl="1" indent="-127000" algn="l" rtl="0">
                <a:lnSpc>
                  <a:spcPct val="90000"/>
                </a:lnSpc>
                <a:spcBef>
                  <a:spcPts val="200"/>
                </a:spcBef>
                <a:spcAft>
                  <a:spcPts val="0"/>
                </a:spcAft>
                <a:buClr>
                  <a:schemeClr val="lt1"/>
                </a:buClr>
                <a:buSzPts val="1400"/>
                <a:buFont typeface="Helvetica Neue"/>
                <a:buChar char="•"/>
              </a:pPr>
              <a:r>
                <a:rPr lang="en" sz="1400" b="0" i="0" u="none" strike="noStrike" cap="none">
                  <a:solidFill>
                    <a:schemeClr val="lt1"/>
                  </a:solidFill>
                  <a:latin typeface="Helvetica Neue"/>
                  <a:ea typeface="Helvetica Neue"/>
                  <a:cs typeface="Helvetica Neue"/>
                  <a:sym typeface="Helvetica Neue"/>
                </a:rPr>
                <a:t>continuing to transform and evolve</a:t>
              </a:r>
              <a:endParaRPr sz="1100"/>
            </a:p>
            <a:p>
              <a:pPr marL="38100" marR="0" lvl="1" indent="-38100" algn="l" rtl="0">
                <a:lnSpc>
                  <a:spcPct val="90000"/>
                </a:lnSpc>
                <a:spcBef>
                  <a:spcPts val="200"/>
                </a:spcBef>
                <a:spcAft>
                  <a:spcPts val="0"/>
                </a:spcAft>
                <a:buClr>
                  <a:schemeClr val="dk1"/>
                </a:buClr>
                <a:buSzPts val="800"/>
                <a:buFont typeface="Calibri"/>
                <a:buNone/>
              </a:pPr>
              <a:endParaRPr sz="800" b="0" i="0" u="none" strike="noStrike" cap="none">
                <a:solidFill>
                  <a:schemeClr val="lt1"/>
                </a:solidFill>
                <a:latin typeface="Helvetica Neue"/>
                <a:ea typeface="Helvetica Neue"/>
                <a:cs typeface="Helvetica Neue"/>
                <a:sym typeface="Helvetica Neue"/>
              </a:endParaRPr>
            </a:p>
          </p:txBody>
        </p:sp>
        <p:sp>
          <p:nvSpPr>
            <p:cNvPr id="169" name="Google Shape;169;p26"/>
            <p:cNvSpPr/>
            <p:nvPr/>
          </p:nvSpPr>
          <p:spPr>
            <a:xfrm>
              <a:off x="3924671" y="537535"/>
              <a:ext cx="3633124" cy="1237715"/>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0" name="Google Shape;170;p26"/>
            <p:cNvSpPr txBox="1"/>
            <p:nvPr/>
          </p:nvSpPr>
          <p:spPr>
            <a:xfrm>
              <a:off x="3924671" y="537535"/>
              <a:ext cx="3633124" cy="1237715"/>
            </a:xfrm>
            <a:prstGeom prst="rect">
              <a:avLst/>
            </a:prstGeom>
            <a:noFill/>
            <a:ln>
              <a:noFill/>
            </a:ln>
          </p:spPr>
          <p:txBody>
            <a:bodyPr spcFirstLastPara="1" wrap="square" lIns="269150" tIns="123825" rIns="269150" bIns="123825" anchor="ctr" anchorCtr="0">
              <a:noAutofit/>
            </a:bodyPr>
            <a:lstStyle/>
            <a:p>
              <a:pPr marL="0" marR="0" lvl="0" indent="0" algn="l" rtl="0">
                <a:lnSpc>
                  <a:spcPct val="90000"/>
                </a:lnSpc>
                <a:spcBef>
                  <a:spcPts val="0"/>
                </a:spcBef>
                <a:spcAft>
                  <a:spcPts val="0"/>
                </a:spcAft>
                <a:buClr>
                  <a:schemeClr val="lt1"/>
                </a:buClr>
                <a:buSzPts val="4900"/>
                <a:buFont typeface="Calibri"/>
                <a:buNone/>
              </a:pPr>
              <a:r>
                <a:rPr lang="en" sz="4900" b="0" i="0" u="none" strike="noStrike" cap="none">
                  <a:solidFill>
                    <a:schemeClr val="lt1"/>
                  </a:solidFill>
                  <a:latin typeface="Calibri"/>
                  <a:ea typeface="Calibri"/>
                  <a:cs typeface="Calibri"/>
                  <a:sym typeface="Calibri"/>
                </a:rPr>
                <a:t>02</a:t>
              </a:r>
              <a:endParaRPr sz="1100"/>
            </a:p>
          </p:txBody>
        </p:sp>
        <p:sp>
          <p:nvSpPr>
            <p:cNvPr id="171" name="Google Shape;171;p26"/>
            <p:cNvSpPr/>
            <p:nvPr/>
          </p:nvSpPr>
          <p:spPr>
            <a:xfrm>
              <a:off x="7848445" y="131869"/>
              <a:ext cx="3633124" cy="5008349"/>
            </a:xfrm>
            <a:prstGeom prst="rect">
              <a:avLst/>
            </a:prstGeom>
            <a:solidFill>
              <a:srgbClr val="6FAB46"/>
            </a:solidFill>
            <a:ln w="12700" cap="flat" cmpd="sng">
              <a:solidFill>
                <a:srgbClr val="6FAB4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 name="Google Shape;172;p26"/>
            <p:cNvSpPr txBox="1"/>
            <p:nvPr/>
          </p:nvSpPr>
          <p:spPr>
            <a:xfrm>
              <a:off x="7848445" y="2135209"/>
              <a:ext cx="3633124" cy="3005009"/>
            </a:xfrm>
            <a:prstGeom prst="rect">
              <a:avLst/>
            </a:prstGeom>
            <a:noFill/>
            <a:ln>
              <a:noFill/>
            </a:ln>
          </p:spPr>
          <p:txBody>
            <a:bodyPr spcFirstLastPara="1" wrap="square" lIns="269150" tIns="0" rIns="269150" bIns="247650" anchor="t" anchorCtr="0">
              <a:noAutofit/>
            </a:bodyPr>
            <a:lstStyle/>
            <a:p>
              <a:pPr marL="0" marR="0" lvl="0" indent="0" algn="l" rtl="0">
                <a:lnSpc>
                  <a:spcPct val="90000"/>
                </a:lnSpc>
                <a:spcBef>
                  <a:spcPts val="0"/>
                </a:spcBef>
                <a:spcAft>
                  <a:spcPts val="0"/>
                </a:spcAft>
                <a:buClr>
                  <a:schemeClr val="dk1"/>
                </a:buClr>
                <a:buSzPts val="1400"/>
                <a:buFont typeface="Helvetica Neue"/>
                <a:buNone/>
              </a:pPr>
              <a:r>
                <a:rPr lang="en" sz="1400" b="1" i="0" u="none" strike="noStrike" cap="none">
                  <a:solidFill>
                    <a:schemeClr val="dk1"/>
                  </a:solidFill>
                  <a:latin typeface="Helvetica Neue"/>
                  <a:ea typeface="Helvetica Neue"/>
                  <a:cs typeface="Helvetica Neue"/>
                  <a:sym typeface="Helvetica Neue"/>
                </a:rPr>
                <a:t>The power of teachers/ leaders and others to destroy or enlighten (Illuminate).</a:t>
              </a:r>
              <a:endParaRPr sz="1100"/>
            </a:p>
            <a:p>
              <a:pPr marL="38100" marR="0" lvl="1" indent="0" algn="l" rtl="0">
                <a:lnSpc>
                  <a:spcPct val="90000"/>
                </a:lnSpc>
                <a:spcBef>
                  <a:spcPts val="500"/>
                </a:spcBef>
                <a:spcAft>
                  <a:spcPts val="0"/>
                </a:spcAft>
                <a:buClr>
                  <a:schemeClr val="lt1"/>
                </a:buClr>
                <a:buSzPts val="1400"/>
                <a:buFont typeface="Helvetica Neue"/>
                <a:buNone/>
              </a:pPr>
              <a:r>
                <a:rPr lang="en" sz="1400" b="0" i="0" u="none" strike="noStrike" cap="none">
                  <a:solidFill>
                    <a:schemeClr val="lt1"/>
                  </a:solidFill>
                  <a:latin typeface="Helvetica Neue"/>
                  <a:ea typeface="Helvetica Neue"/>
                  <a:cs typeface="Helvetica Neue"/>
                  <a:sym typeface="Helvetica Neue"/>
                </a:rPr>
                <a:t>Ethic of Love: “I have never encountered any children in any group who are not geniuses. There is no mystery on how to teach them. First thing, treat them like human beings and the second, love them.” – A.  Hilliard</a:t>
              </a:r>
              <a:endParaRPr sz="1400" b="0" i="0" u="none" strike="noStrike" cap="none">
                <a:solidFill>
                  <a:schemeClr val="lt1"/>
                </a:solidFill>
                <a:latin typeface="Helvetica Neue"/>
                <a:ea typeface="Helvetica Neue"/>
                <a:cs typeface="Helvetica Neue"/>
                <a:sym typeface="Helvetica Neue"/>
              </a:endParaRPr>
            </a:p>
            <a:p>
              <a:pPr marL="38100" marR="0" lvl="1" indent="0" algn="l" rtl="0">
                <a:lnSpc>
                  <a:spcPct val="90000"/>
                </a:lnSpc>
                <a:spcBef>
                  <a:spcPts val="200"/>
                </a:spcBef>
                <a:spcAft>
                  <a:spcPts val="0"/>
                </a:spcAft>
                <a:buClr>
                  <a:schemeClr val="dk1"/>
                </a:buClr>
                <a:buSzPts val="800"/>
                <a:buFont typeface="Calibri"/>
                <a:buNone/>
              </a:pPr>
              <a:endParaRPr sz="800" b="0" i="0" u="none" strike="noStrike" cap="none">
                <a:solidFill>
                  <a:schemeClr val="lt1"/>
                </a:solidFill>
                <a:latin typeface="Helvetica Neue"/>
                <a:ea typeface="Helvetica Neue"/>
                <a:cs typeface="Helvetica Neue"/>
                <a:sym typeface="Helvetica Neue"/>
              </a:endParaRPr>
            </a:p>
          </p:txBody>
        </p:sp>
        <p:sp>
          <p:nvSpPr>
            <p:cNvPr id="173" name="Google Shape;173;p26"/>
            <p:cNvSpPr/>
            <p:nvPr/>
          </p:nvSpPr>
          <p:spPr>
            <a:xfrm>
              <a:off x="7848445" y="580719"/>
              <a:ext cx="3633124" cy="1237715"/>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 name="Google Shape;174;p26"/>
            <p:cNvSpPr txBox="1"/>
            <p:nvPr/>
          </p:nvSpPr>
          <p:spPr>
            <a:xfrm>
              <a:off x="7848445" y="580719"/>
              <a:ext cx="3633124" cy="1237715"/>
            </a:xfrm>
            <a:prstGeom prst="rect">
              <a:avLst/>
            </a:prstGeom>
            <a:noFill/>
            <a:ln>
              <a:noFill/>
            </a:ln>
          </p:spPr>
          <p:txBody>
            <a:bodyPr spcFirstLastPara="1" wrap="square" lIns="269150" tIns="123825" rIns="269150" bIns="123825" anchor="ctr" anchorCtr="0">
              <a:noAutofit/>
            </a:bodyPr>
            <a:lstStyle/>
            <a:p>
              <a:pPr marL="0" marR="0" lvl="0" indent="0" algn="l" rtl="0">
                <a:lnSpc>
                  <a:spcPct val="90000"/>
                </a:lnSpc>
                <a:spcBef>
                  <a:spcPts val="0"/>
                </a:spcBef>
                <a:spcAft>
                  <a:spcPts val="0"/>
                </a:spcAft>
                <a:buClr>
                  <a:schemeClr val="lt1"/>
                </a:buClr>
                <a:buSzPts val="4900"/>
                <a:buFont typeface="Calibri"/>
                <a:buNone/>
              </a:pPr>
              <a:r>
                <a:rPr lang="en" sz="4900" b="0" i="0" u="none" strike="noStrike" cap="none">
                  <a:solidFill>
                    <a:schemeClr val="lt1"/>
                  </a:solidFill>
                  <a:latin typeface="Calibri"/>
                  <a:ea typeface="Calibri"/>
                  <a:cs typeface="Calibri"/>
                  <a:sym typeface="Calibri"/>
                </a:rPr>
                <a:t>03</a:t>
              </a:r>
              <a:endParaRPr sz="1100"/>
            </a:p>
          </p:txBody>
        </p:sp>
      </p:grpSp>
      <p:grpSp>
        <p:nvGrpSpPr>
          <p:cNvPr id="175" name="Google Shape;175;p26"/>
          <p:cNvGrpSpPr/>
          <p:nvPr/>
        </p:nvGrpSpPr>
        <p:grpSpPr>
          <a:xfrm>
            <a:off x="287035" y="956354"/>
            <a:ext cx="8610504" cy="3954052"/>
            <a:chOff x="897" y="310789"/>
            <a:chExt cx="11480672" cy="5272070"/>
          </a:xfrm>
        </p:grpSpPr>
        <p:sp>
          <p:nvSpPr>
            <p:cNvPr id="176" name="Google Shape;176;p26"/>
            <p:cNvSpPr/>
            <p:nvPr/>
          </p:nvSpPr>
          <p:spPr>
            <a:xfrm>
              <a:off x="897" y="310789"/>
              <a:ext cx="3633124" cy="5272070"/>
            </a:xfrm>
            <a:prstGeom prst="rect">
              <a:avLst/>
            </a:prstGeom>
            <a:solidFill>
              <a:srgbClr val="599BD5"/>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7" name="Google Shape;177;p26"/>
            <p:cNvSpPr txBox="1"/>
            <p:nvPr/>
          </p:nvSpPr>
          <p:spPr>
            <a:xfrm>
              <a:off x="897" y="2419617"/>
              <a:ext cx="3633124" cy="3163242"/>
            </a:xfrm>
            <a:prstGeom prst="rect">
              <a:avLst/>
            </a:prstGeom>
            <a:noFill/>
            <a:ln>
              <a:noFill/>
            </a:ln>
          </p:spPr>
          <p:txBody>
            <a:bodyPr spcFirstLastPara="1" wrap="square" lIns="269150" tIns="0" rIns="269150" bIns="247650" anchor="t" anchorCtr="0">
              <a:noAutofit/>
            </a:bodyPr>
            <a:lstStyle/>
            <a:p>
              <a:pPr marL="0" marR="0" lvl="0" indent="0" algn="l" rtl="0">
                <a:lnSpc>
                  <a:spcPct val="90000"/>
                </a:lnSpc>
                <a:spcBef>
                  <a:spcPts val="0"/>
                </a:spcBef>
                <a:spcAft>
                  <a:spcPts val="0"/>
                </a:spcAft>
                <a:buClr>
                  <a:schemeClr val="dk1"/>
                </a:buClr>
                <a:buSzPts val="1400"/>
                <a:buFont typeface="Helvetica Neue"/>
                <a:buNone/>
              </a:pPr>
              <a:r>
                <a:rPr lang="en" sz="1400" b="1" i="0" u="none" strike="noStrike" cap="none">
                  <a:solidFill>
                    <a:schemeClr val="dk1"/>
                  </a:solidFill>
                  <a:latin typeface="Helvetica Neue"/>
                  <a:ea typeface="Helvetica Neue"/>
                  <a:cs typeface="Helvetica Neue"/>
                  <a:sym typeface="Helvetica Neue"/>
                </a:rPr>
                <a:t>Understand the historical trajectory and impact of—</a:t>
              </a:r>
              <a:endParaRPr sz="1100"/>
            </a:p>
            <a:p>
              <a:pPr marL="127000" marR="0" lvl="1" indent="-127000" algn="l" rtl="0">
                <a:lnSpc>
                  <a:spcPct val="90000"/>
                </a:lnSpc>
                <a:spcBef>
                  <a:spcPts val="500"/>
                </a:spcBef>
                <a:spcAft>
                  <a:spcPts val="0"/>
                </a:spcAft>
                <a:buClr>
                  <a:schemeClr val="lt1"/>
                </a:buClr>
                <a:buSzPts val="1400"/>
                <a:buFont typeface="Helvetica Neue"/>
                <a:buChar char="•"/>
              </a:pPr>
              <a:r>
                <a:rPr lang="en" sz="1400" b="0" i="0" u="none" strike="noStrike" cap="none">
                  <a:solidFill>
                    <a:schemeClr val="lt1"/>
                  </a:solidFill>
                  <a:latin typeface="Helvetica Neue"/>
                  <a:ea typeface="Helvetica Neue"/>
                  <a:cs typeface="Helvetica Neue"/>
                  <a:sym typeface="Helvetica Neue"/>
                </a:rPr>
                <a:t>Eurocentric ideology, values &amp; White Supremacy Frameworks (WSF) in education</a:t>
              </a:r>
              <a:endParaRPr sz="1100"/>
            </a:p>
            <a:p>
              <a:pPr marL="127000" marR="0" lvl="1" indent="-127000" algn="l" rtl="0">
                <a:lnSpc>
                  <a:spcPct val="90000"/>
                </a:lnSpc>
                <a:spcBef>
                  <a:spcPts val="200"/>
                </a:spcBef>
                <a:spcAft>
                  <a:spcPts val="0"/>
                </a:spcAft>
                <a:buClr>
                  <a:schemeClr val="lt1"/>
                </a:buClr>
                <a:buSzPts val="1400"/>
                <a:buFont typeface="Helvetica Neue"/>
                <a:buChar char="•"/>
              </a:pPr>
              <a:r>
                <a:rPr lang="en" sz="1400" b="0" i="0" u="none" strike="noStrike" cap="none">
                  <a:solidFill>
                    <a:schemeClr val="lt1"/>
                  </a:solidFill>
                  <a:latin typeface="Helvetica Neue"/>
                  <a:ea typeface="Helvetica Neue"/>
                  <a:cs typeface="Helvetica Neue"/>
                  <a:sym typeface="Helvetica Neue"/>
                </a:rPr>
                <a:t>ahistorical pedagogy and curriculum </a:t>
              </a:r>
              <a:endParaRPr sz="1100"/>
            </a:p>
            <a:p>
              <a:pPr marL="127000" marR="0" lvl="1" indent="-127000" algn="l" rtl="0">
                <a:lnSpc>
                  <a:spcPct val="90000"/>
                </a:lnSpc>
                <a:spcBef>
                  <a:spcPts val="200"/>
                </a:spcBef>
                <a:spcAft>
                  <a:spcPts val="0"/>
                </a:spcAft>
                <a:buClr>
                  <a:schemeClr val="lt1"/>
                </a:buClr>
                <a:buSzPts val="1400"/>
                <a:buFont typeface="Helvetica Neue"/>
                <a:buChar char="•"/>
              </a:pPr>
              <a:r>
                <a:rPr lang="en" sz="1400" b="0" i="0" u="none" strike="noStrike" cap="none">
                  <a:solidFill>
                    <a:schemeClr val="lt1"/>
                  </a:solidFill>
                  <a:latin typeface="Helvetica Neue"/>
                  <a:ea typeface="Helvetica Neue"/>
                  <a:cs typeface="Helvetica Neue"/>
                  <a:sym typeface="Helvetica Neue"/>
                </a:rPr>
                <a:t>erasure, exclusion, and omission of the authentic American fabric</a:t>
              </a:r>
              <a:endParaRPr sz="1100"/>
            </a:p>
          </p:txBody>
        </p:sp>
        <p:sp>
          <p:nvSpPr>
            <p:cNvPr id="178" name="Google Shape;178;p26"/>
            <p:cNvSpPr/>
            <p:nvPr/>
          </p:nvSpPr>
          <p:spPr>
            <a:xfrm>
              <a:off x="897" y="848651"/>
              <a:ext cx="3633124" cy="1237715"/>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 name="Google Shape;179;p26"/>
            <p:cNvSpPr txBox="1"/>
            <p:nvPr/>
          </p:nvSpPr>
          <p:spPr>
            <a:xfrm>
              <a:off x="897" y="848651"/>
              <a:ext cx="3633124" cy="1237715"/>
            </a:xfrm>
            <a:prstGeom prst="rect">
              <a:avLst/>
            </a:prstGeom>
            <a:noFill/>
            <a:ln>
              <a:noFill/>
            </a:ln>
          </p:spPr>
          <p:txBody>
            <a:bodyPr spcFirstLastPara="1" wrap="square" lIns="269150" tIns="123825" rIns="269150" bIns="123825" anchor="ctr" anchorCtr="0">
              <a:noAutofit/>
            </a:bodyPr>
            <a:lstStyle/>
            <a:p>
              <a:pPr marL="0" marR="0" lvl="0" indent="0" algn="l" rtl="0">
                <a:lnSpc>
                  <a:spcPct val="90000"/>
                </a:lnSpc>
                <a:spcBef>
                  <a:spcPts val="0"/>
                </a:spcBef>
                <a:spcAft>
                  <a:spcPts val="0"/>
                </a:spcAft>
                <a:buClr>
                  <a:schemeClr val="lt1"/>
                </a:buClr>
                <a:buSzPts val="4900"/>
                <a:buFont typeface="Calibri"/>
                <a:buNone/>
              </a:pPr>
              <a:r>
                <a:rPr lang="en" sz="4900" b="0" i="0" u="none" strike="noStrike" cap="none">
                  <a:solidFill>
                    <a:schemeClr val="lt1"/>
                  </a:solidFill>
                  <a:latin typeface="Calibri"/>
                  <a:ea typeface="Calibri"/>
                  <a:cs typeface="Calibri"/>
                  <a:sym typeface="Calibri"/>
                </a:rPr>
                <a:t>01</a:t>
              </a:r>
              <a:endParaRPr sz="4900" b="0" i="0" u="none" strike="noStrike" cap="none">
                <a:solidFill>
                  <a:schemeClr val="lt1"/>
                </a:solidFill>
                <a:latin typeface="Calibri"/>
                <a:ea typeface="Calibri"/>
                <a:cs typeface="Calibri"/>
                <a:sym typeface="Calibri"/>
              </a:endParaRPr>
            </a:p>
          </p:txBody>
        </p:sp>
        <p:sp>
          <p:nvSpPr>
            <p:cNvPr id="180" name="Google Shape;180;p26"/>
            <p:cNvSpPr/>
            <p:nvPr/>
          </p:nvSpPr>
          <p:spPr>
            <a:xfrm>
              <a:off x="3924671" y="310789"/>
              <a:ext cx="3633124" cy="5272070"/>
            </a:xfrm>
            <a:prstGeom prst="rect">
              <a:avLst/>
            </a:prstGeom>
            <a:solidFill>
              <a:srgbClr val="4CC38C"/>
            </a:solidFill>
            <a:ln w="12700" cap="flat" cmpd="sng">
              <a:solidFill>
                <a:srgbClr val="4CC38C"/>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1" name="Google Shape;181;p26"/>
            <p:cNvSpPr txBox="1"/>
            <p:nvPr/>
          </p:nvSpPr>
          <p:spPr>
            <a:xfrm>
              <a:off x="3924671" y="2419617"/>
              <a:ext cx="3633124" cy="3163242"/>
            </a:xfrm>
            <a:prstGeom prst="rect">
              <a:avLst/>
            </a:prstGeom>
            <a:noFill/>
            <a:ln>
              <a:noFill/>
            </a:ln>
          </p:spPr>
          <p:txBody>
            <a:bodyPr spcFirstLastPara="1" wrap="square" lIns="269150" tIns="0" rIns="269150" bIns="247650" anchor="t" anchorCtr="0">
              <a:noAutofit/>
            </a:bodyPr>
            <a:lstStyle/>
            <a:p>
              <a:pPr marL="0" marR="0" lvl="0" indent="0" algn="l" rtl="0">
                <a:lnSpc>
                  <a:spcPct val="90000"/>
                </a:lnSpc>
                <a:spcBef>
                  <a:spcPts val="0"/>
                </a:spcBef>
                <a:spcAft>
                  <a:spcPts val="0"/>
                </a:spcAft>
                <a:buClr>
                  <a:schemeClr val="dk1"/>
                </a:buClr>
                <a:buSzPts val="1400"/>
                <a:buFont typeface="Helvetica Neue"/>
                <a:buNone/>
              </a:pPr>
              <a:r>
                <a:rPr lang="en" sz="1400" b="1" i="0" u="none" strike="noStrike" cap="none">
                  <a:solidFill>
                    <a:schemeClr val="dk1"/>
                  </a:solidFill>
                  <a:latin typeface="Helvetica Neue"/>
                  <a:ea typeface="Helvetica Neue"/>
                  <a:cs typeface="Helvetica Neue"/>
                  <a:sym typeface="Helvetica Neue"/>
                </a:rPr>
                <a:t>Understand the importance of shifting instructor and leader mindsets and behavior by—</a:t>
              </a:r>
              <a:endParaRPr sz="1100"/>
            </a:p>
            <a:p>
              <a:pPr marL="127000" marR="0" lvl="1" indent="-127000" algn="l" rtl="0">
                <a:lnSpc>
                  <a:spcPct val="90000"/>
                </a:lnSpc>
                <a:spcBef>
                  <a:spcPts val="500"/>
                </a:spcBef>
                <a:spcAft>
                  <a:spcPts val="0"/>
                </a:spcAft>
                <a:buClr>
                  <a:schemeClr val="lt1"/>
                </a:buClr>
                <a:buSzPts val="1400"/>
                <a:buFont typeface="Helvetica Neue"/>
                <a:buChar char="•"/>
              </a:pPr>
              <a:r>
                <a:rPr lang="en" sz="1400" b="0" i="0" u="none" strike="noStrike" cap="none">
                  <a:solidFill>
                    <a:schemeClr val="lt1"/>
                  </a:solidFill>
                  <a:latin typeface="Helvetica Neue"/>
                  <a:ea typeface="Helvetica Neue"/>
                  <a:cs typeface="Helvetica Neue"/>
                  <a:sym typeface="Helvetica Neue"/>
                </a:rPr>
                <a:t>a willingness to decenter the pedagogy of a WSF</a:t>
              </a:r>
              <a:endParaRPr sz="1100"/>
            </a:p>
            <a:p>
              <a:pPr marL="127000" marR="0" lvl="1" indent="-127000" algn="l" rtl="0">
                <a:lnSpc>
                  <a:spcPct val="90000"/>
                </a:lnSpc>
                <a:spcBef>
                  <a:spcPts val="200"/>
                </a:spcBef>
                <a:spcAft>
                  <a:spcPts val="0"/>
                </a:spcAft>
                <a:buClr>
                  <a:schemeClr val="lt1"/>
                </a:buClr>
                <a:buSzPts val="1400"/>
                <a:buFont typeface="Helvetica Neue"/>
                <a:buChar char="•"/>
              </a:pPr>
              <a:r>
                <a:rPr lang="en" sz="1400" b="0" i="0" u="none" strike="noStrike" cap="none">
                  <a:solidFill>
                    <a:schemeClr val="lt1"/>
                  </a:solidFill>
                  <a:latin typeface="Helvetica Neue"/>
                  <a:ea typeface="Helvetica Neue"/>
                  <a:cs typeface="Helvetica Neue"/>
                  <a:sym typeface="Helvetica Neue"/>
                </a:rPr>
                <a:t>becoming a practitioner of deconstructive work</a:t>
              </a:r>
              <a:endParaRPr sz="1100"/>
            </a:p>
            <a:p>
              <a:pPr marL="127000" marR="0" lvl="1" indent="-127000" algn="l" rtl="0">
                <a:lnSpc>
                  <a:spcPct val="90000"/>
                </a:lnSpc>
                <a:spcBef>
                  <a:spcPts val="200"/>
                </a:spcBef>
                <a:spcAft>
                  <a:spcPts val="0"/>
                </a:spcAft>
                <a:buClr>
                  <a:schemeClr val="lt1"/>
                </a:buClr>
                <a:buSzPts val="1400"/>
                <a:buFont typeface="Helvetica Neue"/>
                <a:buChar char="•"/>
              </a:pPr>
              <a:r>
                <a:rPr lang="en" sz="1400" b="0" i="0" u="none" strike="noStrike" cap="none">
                  <a:solidFill>
                    <a:schemeClr val="lt1"/>
                  </a:solidFill>
                  <a:latin typeface="Helvetica Neue"/>
                  <a:ea typeface="Helvetica Neue"/>
                  <a:cs typeface="Helvetica Neue"/>
                  <a:sym typeface="Helvetica Neue"/>
                </a:rPr>
                <a:t>continuing to transform and evolve (reconstructive)</a:t>
              </a:r>
              <a:endParaRPr sz="1100"/>
            </a:p>
          </p:txBody>
        </p:sp>
        <p:sp>
          <p:nvSpPr>
            <p:cNvPr id="182" name="Google Shape;182;p26"/>
            <p:cNvSpPr/>
            <p:nvPr/>
          </p:nvSpPr>
          <p:spPr>
            <a:xfrm>
              <a:off x="3924671" y="891499"/>
              <a:ext cx="3633124" cy="1237715"/>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3" name="Google Shape;183;p26"/>
            <p:cNvSpPr txBox="1"/>
            <p:nvPr/>
          </p:nvSpPr>
          <p:spPr>
            <a:xfrm>
              <a:off x="3924671" y="891499"/>
              <a:ext cx="3633124" cy="1237715"/>
            </a:xfrm>
            <a:prstGeom prst="rect">
              <a:avLst/>
            </a:prstGeom>
            <a:noFill/>
            <a:ln>
              <a:noFill/>
            </a:ln>
          </p:spPr>
          <p:txBody>
            <a:bodyPr spcFirstLastPara="1" wrap="square" lIns="269150" tIns="123825" rIns="269150" bIns="123825" anchor="ctr" anchorCtr="0">
              <a:noAutofit/>
            </a:bodyPr>
            <a:lstStyle/>
            <a:p>
              <a:pPr marL="0" marR="0" lvl="0" indent="0" algn="l" rtl="0">
                <a:lnSpc>
                  <a:spcPct val="90000"/>
                </a:lnSpc>
                <a:spcBef>
                  <a:spcPts val="0"/>
                </a:spcBef>
                <a:spcAft>
                  <a:spcPts val="0"/>
                </a:spcAft>
                <a:buClr>
                  <a:schemeClr val="lt1"/>
                </a:buClr>
                <a:buSzPts val="4900"/>
                <a:buFont typeface="Calibri"/>
                <a:buNone/>
              </a:pPr>
              <a:r>
                <a:rPr lang="en" sz="4900" b="0" i="0" u="none" strike="noStrike" cap="none">
                  <a:solidFill>
                    <a:schemeClr val="lt1"/>
                  </a:solidFill>
                  <a:latin typeface="Calibri"/>
                  <a:ea typeface="Calibri"/>
                  <a:cs typeface="Calibri"/>
                  <a:sym typeface="Calibri"/>
                </a:rPr>
                <a:t>02</a:t>
              </a:r>
              <a:endParaRPr sz="1100"/>
            </a:p>
          </p:txBody>
        </p:sp>
        <p:sp>
          <p:nvSpPr>
            <p:cNvPr id="184" name="Google Shape;184;p26"/>
            <p:cNvSpPr/>
            <p:nvPr/>
          </p:nvSpPr>
          <p:spPr>
            <a:xfrm>
              <a:off x="7848445" y="310789"/>
              <a:ext cx="3633124" cy="5272070"/>
            </a:xfrm>
            <a:prstGeom prst="rect">
              <a:avLst/>
            </a:prstGeom>
            <a:solidFill>
              <a:srgbClr val="6FAB46"/>
            </a:solidFill>
            <a:ln w="12700" cap="flat" cmpd="sng">
              <a:solidFill>
                <a:srgbClr val="6FAB4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 name="Google Shape;185;p26"/>
            <p:cNvSpPr txBox="1"/>
            <p:nvPr/>
          </p:nvSpPr>
          <p:spPr>
            <a:xfrm>
              <a:off x="7848445" y="2419617"/>
              <a:ext cx="3633124" cy="3163242"/>
            </a:xfrm>
            <a:prstGeom prst="rect">
              <a:avLst/>
            </a:prstGeom>
            <a:noFill/>
            <a:ln>
              <a:noFill/>
            </a:ln>
          </p:spPr>
          <p:txBody>
            <a:bodyPr spcFirstLastPara="1" wrap="square" lIns="269150" tIns="0" rIns="269150" bIns="247650" anchor="t" anchorCtr="0">
              <a:noAutofit/>
            </a:bodyPr>
            <a:lstStyle/>
            <a:p>
              <a:pPr marL="0" marR="0" lvl="0" indent="0" algn="l" rtl="0">
                <a:lnSpc>
                  <a:spcPct val="90000"/>
                </a:lnSpc>
                <a:spcBef>
                  <a:spcPts val="0"/>
                </a:spcBef>
                <a:spcAft>
                  <a:spcPts val="0"/>
                </a:spcAft>
                <a:buClr>
                  <a:schemeClr val="dk1"/>
                </a:buClr>
                <a:buSzPts val="1400"/>
                <a:buFont typeface="Helvetica Neue"/>
                <a:buNone/>
              </a:pPr>
              <a:r>
                <a:rPr lang="en" sz="1400" b="1" i="0" u="none" strike="noStrike" cap="none">
                  <a:solidFill>
                    <a:schemeClr val="dk1"/>
                  </a:solidFill>
                  <a:latin typeface="Helvetica Neue"/>
                  <a:ea typeface="Helvetica Neue"/>
                  <a:cs typeface="Helvetica Neue"/>
                  <a:sym typeface="Helvetica Neue"/>
                </a:rPr>
                <a:t>The power of teachers/ leaders and other educators to destroy or enlighten (Illuminate).</a:t>
              </a:r>
              <a:endParaRPr sz="1100"/>
            </a:p>
            <a:p>
              <a:pPr marL="38100" marR="0" lvl="1" indent="0" algn="l" rtl="0">
                <a:lnSpc>
                  <a:spcPct val="90000"/>
                </a:lnSpc>
                <a:spcBef>
                  <a:spcPts val="500"/>
                </a:spcBef>
                <a:spcAft>
                  <a:spcPts val="0"/>
                </a:spcAft>
                <a:buClr>
                  <a:schemeClr val="lt1"/>
                </a:buClr>
                <a:buSzPts val="1400"/>
                <a:buFont typeface="Helvetica Neue"/>
                <a:buNone/>
              </a:pPr>
              <a:r>
                <a:rPr lang="en" sz="1400" b="0" i="0" u="none" strike="noStrike" cap="none">
                  <a:solidFill>
                    <a:schemeClr val="lt1"/>
                  </a:solidFill>
                  <a:latin typeface="Helvetica Neue"/>
                  <a:ea typeface="Helvetica Neue"/>
                  <a:cs typeface="Helvetica Neue"/>
                  <a:sym typeface="Helvetica Neue"/>
                </a:rPr>
                <a:t>Ethic of Love: “I have never encountered any children in any group who are not geniuses. There is no mystery on how to teach them. First thing, treat them like human beings and then love them.” – A.  Hilliard</a:t>
              </a:r>
              <a:endParaRPr sz="1400" b="0" i="0" u="none" strike="noStrike" cap="none">
                <a:solidFill>
                  <a:schemeClr val="lt1"/>
                </a:solidFill>
                <a:latin typeface="Helvetica Neue"/>
                <a:ea typeface="Helvetica Neue"/>
                <a:cs typeface="Helvetica Neue"/>
                <a:sym typeface="Helvetica Neue"/>
              </a:endParaRPr>
            </a:p>
            <a:p>
              <a:pPr marL="38100" marR="0" lvl="1" indent="0" algn="l" rtl="0">
                <a:lnSpc>
                  <a:spcPct val="90000"/>
                </a:lnSpc>
                <a:spcBef>
                  <a:spcPts val="200"/>
                </a:spcBef>
                <a:spcAft>
                  <a:spcPts val="0"/>
                </a:spcAft>
                <a:buClr>
                  <a:schemeClr val="dk1"/>
                </a:buClr>
                <a:buSzPts val="800"/>
                <a:buFont typeface="Calibri"/>
                <a:buNone/>
              </a:pPr>
              <a:endParaRPr sz="800" b="0" i="0" u="none" strike="noStrike" cap="none">
                <a:solidFill>
                  <a:schemeClr val="lt1"/>
                </a:solidFill>
                <a:latin typeface="Helvetica Neue"/>
                <a:ea typeface="Helvetica Neue"/>
                <a:cs typeface="Helvetica Neue"/>
                <a:sym typeface="Helvetica Neue"/>
              </a:endParaRPr>
            </a:p>
          </p:txBody>
        </p:sp>
        <p:sp>
          <p:nvSpPr>
            <p:cNvPr id="186" name="Google Shape;186;p26"/>
            <p:cNvSpPr/>
            <p:nvPr/>
          </p:nvSpPr>
          <p:spPr>
            <a:xfrm>
              <a:off x="7848445" y="891499"/>
              <a:ext cx="3633124" cy="1237715"/>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7" name="Google Shape;187;p26"/>
            <p:cNvSpPr txBox="1"/>
            <p:nvPr/>
          </p:nvSpPr>
          <p:spPr>
            <a:xfrm>
              <a:off x="7848445" y="891499"/>
              <a:ext cx="3633124" cy="1237715"/>
            </a:xfrm>
            <a:prstGeom prst="rect">
              <a:avLst/>
            </a:prstGeom>
            <a:noFill/>
            <a:ln>
              <a:noFill/>
            </a:ln>
          </p:spPr>
          <p:txBody>
            <a:bodyPr spcFirstLastPara="1" wrap="square" lIns="269150" tIns="123825" rIns="269150" bIns="123825" anchor="ctr" anchorCtr="0">
              <a:noAutofit/>
            </a:bodyPr>
            <a:lstStyle/>
            <a:p>
              <a:pPr marL="0" marR="0" lvl="0" indent="0" algn="l" rtl="0">
                <a:lnSpc>
                  <a:spcPct val="90000"/>
                </a:lnSpc>
                <a:spcBef>
                  <a:spcPts val="0"/>
                </a:spcBef>
                <a:spcAft>
                  <a:spcPts val="0"/>
                </a:spcAft>
                <a:buClr>
                  <a:schemeClr val="lt1"/>
                </a:buClr>
                <a:buSzPts val="4900"/>
                <a:buFont typeface="Calibri"/>
                <a:buNone/>
              </a:pPr>
              <a:r>
                <a:rPr lang="en" sz="4900" b="0" i="0" u="none" strike="noStrike" cap="none">
                  <a:solidFill>
                    <a:schemeClr val="lt1"/>
                  </a:solidFill>
                  <a:latin typeface="Calibri"/>
                  <a:ea typeface="Calibri"/>
                  <a:cs typeface="Calibri"/>
                  <a:sym typeface="Calibri"/>
                </a:rPr>
                <a:t>03</a:t>
              </a:r>
              <a:endParaRPr sz="110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7"/>
          <p:cNvSpPr txBox="1">
            <a:spLocks noGrp="1"/>
          </p:cNvSpPr>
          <p:nvPr>
            <p:ph type="title"/>
          </p:nvPr>
        </p:nvSpPr>
        <p:spPr>
          <a:xfrm>
            <a:off x="628650" y="5024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Helvetica Neue"/>
              <a:buNone/>
            </a:pPr>
            <a:r>
              <a:rPr lang="en" sz="3000" b="1">
                <a:solidFill>
                  <a:srgbClr val="000000"/>
                </a:solidFill>
                <a:latin typeface="Helvetica Neue"/>
                <a:ea typeface="Helvetica Neue"/>
                <a:cs typeface="Helvetica Neue"/>
                <a:sym typeface="Helvetica Neue"/>
              </a:rPr>
              <a:t>Premise</a:t>
            </a:r>
            <a:endParaRPr sz="3000" b="1">
              <a:solidFill>
                <a:srgbClr val="000000"/>
              </a:solidFill>
            </a:endParaRPr>
          </a:p>
        </p:txBody>
      </p:sp>
      <p:sp>
        <p:nvSpPr>
          <p:cNvPr id="193" name="Google Shape;193;p27"/>
          <p:cNvSpPr txBox="1"/>
          <p:nvPr/>
        </p:nvSpPr>
        <p:spPr>
          <a:xfrm>
            <a:off x="823764" y="1897028"/>
            <a:ext cx="7491899" cy="1897131"/>
          </a:xfrm>
          <a:prstGeom prst="rect">
            <a:avLst/>
          </a:prstGeom>
          <a:noFill/>
          <a:ln>
            <a:noFill/>
          </a:ln>
        </p:spPr>
        <p:txBody>
          <a:bodyPr spcFirstLastPara="1" wrap="square" lIns="68575" tIns="34275" rIns="68575" bIns="34275" anchor="ctr" anchorCtr="0">
            <a:spAutoFit/>
          </a:bodyPr>
          <a:lstStyle/>
          <a:p>
            <a:pPr marL="0" marR="0" lvl="0" indent="0" algn="l" rtl="0">
              <a:lnSpc>
                <a:spcPct val="107000"/>
              </a:lnSpc>
              <a:spcBef>
                <a:spcPts val="0"/>
              </a:spcBef>
              <a:spcAft>
                <a:spcPts val="0"/>
              </a:spcAft>
              <a:buClr>
                <a:schemeClr val="dk1"/>
              </a:buClr>
              <a:buSzPts val="3300"/>
              <a:buFont typeface="Calibri"/>
              <a:buNone/>
            </a:pPr>
            <a:r>
              <a:rPr lang="en" sz="3300" b="0" i="1" u="none" strike="noStrike" cap="none">
                <a:solidFill>
                  <a:schemeClr val="dk1"/>
                </a:solidFill>
                <a:latin typeface="Calibri"/>
                <a:ea typeface="Calibri"/>
                <a:cs typeface="Calibri"/>
                <a:sym typeface="Calibri"/>
              </a:rPr>
              <a:t>“If you don’t understand White supremacy, then everything else you think you know will simply confuse you.”</a:t>
            </a:r>
            <a:br>
              <a:rPr lang="en" sz="3300" b="0" i="1" u="none" strike="noStrike" cap="none">
                <a:solidFill>
                  <a:schemeClr val="dk1"/>
                </a:solidFill>
                <a:latin typeface="Calibri"/>
                <a:ea typeface="Calibri"/>
                <a:cs typeface="Calibri"/>
                <a:sym typeface="Calibri"/>
              </a:rPr>
            </a:br>
            <a:r>
              <a:rPr lang="en" sz="3300" b="0" i="0" u="none" strike="noStrike" cap="none">
                <a:solidFill>
                  <a:schemeClr val="dk1"/>
                </a:solidFill>
                <a:latin typeface="Calibri"/>
                <a:ea typeface="Calibri"/>
                <a:cs typeface="Calibri"/>
                <a:sym typeface="Calibri"/>
              </a:rPr>
              <a:t>– Neely Fuller </a:t>
            </a:r>
            <a:endParaRPr sz="33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8" descr="A collage of a person&#10;&#10;Description automatically generated with medium confidence"/>
          <p:cNvPicPr preferRelativeResize="0"/>
          <p:nvPr/>
        </p:nvPicPr>
        <p:blipFill rotWithShape="1">
          <a:blip r:embed="rId3">
            <a:alphaModFix amt="40000"/>
          </a:blip>
          <a:srcRect b="8536"/>
          <a:stretch/>
        </p:blipFill>
        <p:spPr>
          <a:xfrm>
            <a:off x="15" y="8"/>
            <a:ext cx="9143985" cy="5143492"/>
          </a:xfrm>
          <a:prstGeom prst="rect">
            <a:avLst/>
          </a:prstGeom>
          <a:noFill/>
          <a:ln>
            <a:noFill/>
          </a:ln>
        </p:spPr>
      </p:pic>
      <p:sp>
        <p:nvSpPr>
          <p:cNvPr id="200" name="Google Shape;200;p28"/>
          <p:cNvSpPr txBox="1">
            <a:spLocks noGrp="1"/>
          </p:cNvSpPr>
          <p:nvPr>
            <p:ph type="title"/>
          </p:nvPr>
        </p:nvSpPr>
        <p:spPr>
          <a:xfrm>
            <a:off x="1525933" y="1993511"/>
            <a:ext cx="6686549" cy="169708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4100"/>
              <a:buFont typeface="Helvetica Neue"/>
              <a:buNone/>
            </a:pPr>
            <a:r>
              <a:rPr lang="en" sz="4100" b="1">
                <a:solidFill>
                  <a:schemeClr val="dk1"/>
                </a:solidFill>
                <a:latin typeface="Helvetica Neue"/>
                <a:ea typeface="Helvetica Neue"/>
                <a:cs typeface="Helvetica Neue"/>
                <a:sym typeface="Helvetica Neue"/>
              </a:rPr>
              <a:t>HISTORICAL</a:t>
            </a:r>
            <a:br>
              <a:rPr lang="en" sz="4100" b="1">
                <a:solidFill>
                  <a:schemeClr val="dk1"/>
                </a:solidFill>
                <a:latin typeface="Helvetica Neue"/>
                <a:ea typeface="Helvetica Neue"/>
                <a:cs typeface="Helvetica Neue"/>
                <a:sym typeface="Helvetica Neue"/>
              </a:rPr>
            </a:br>
            <a:r>
              <a:rPr lang="en" sz="4100" b="1">
                <a:solidFill>
                  <a:schemeClr val="dk1"/>
                </a:solidFill>
                <a:latin typeface="Helvetica Neue"/>
                <a:ea typeface="Helvetica Neue"/>
                <a:cs typeface="Helvetica Neue"/>
                <a:sym typeface="Helvetica Neue"/>
              </a:rPr>
              <a:t>SNAPSHOT</a:t>
            </a:r>
            <a:endParaRPr sz="1100"/>
          </a:p>
        </p:txBody>
      </p:sp>
      <p:pic>
        <p:nvPicPr>
          <p:cNvPr id="201" name="Google Shape;201;p28" descr="Logo&#10;&#10;Description automatically generated"/>
          <p:cNvPicPr preferRelativeResize="0"/>
          <p:nvPr/>
        </p:nvPicPr>
        <p:blipFill rotWithShape="1">
          <a:blip r:embed="rId4">
            <a:alphaModFix/>
          </a:blip>
          <a:srcRect/>
          <a:stretch/>
        </p:blipFill>
        <p:spPr>
          <a:xfrm>
            <a:off x="7989021" y="174577"/>
            <a:ext cx="1016755" cy="3660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7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9" descr="A large sand castle&#10;&#10;Description automatically generated with low confidence"/>
          <p:cNvPicPr preferRelativeResize="0"/>
          <p:nvPr/>
        </p:nvPicPr>
        <p:blipFill rotWithShape="1">
          <a:blip r:embed="rId3">
            <a:alphaModFix/>
          </a:blip>
          <a:srcRect l="3067" r="12639"/>
          <a:stretch/>
        </p:blipFill>
        <p:spPr>
          <a:xfrm>
            <a:off x="0" y="0"/>
            <a:ext cx="8258160" cy="5143493"/>
          </a:xfrm>
          <a:prstGeom prst="rect">
            <a:avLst/>
          </a:prstGeom>
          <a:solidFill>
            <a:srgbClr val="FFC000"/>
          </a:solidFill>
          <a:ln>
            <a:noFill/>
          </a:ln>
        </p:spPr>
      </p:pic>
      <p:pic>
        <p:nvPicPr>
          <p:cNvPr id="208" name="Google Shape;208;p29" descr="Icon&#10;&#10;Description automatically generated"/>
          <p:cNvPicPr preferRelativeResize="0"/>
          <p:nvPr/>
        </p:nvPicPr>
        <p:blipFill rotWithShape="1">
          <a:blip r:embed="rId4">
            <a:alphaModFix/>
          </a:blip>
          <a:srcRect t="308" b="11289"/>
          <a:stretch/>
        </p:blipFill>
        <p:spPr>
          <a:xfrm>
            <a:off x="4882153" y="8"/>
            <a:ext cx="4261847" cy="5143492"/>
          </a:xfrm>
          <a:custGeom>
            <a:avLst/>
            <a:gdLst/>
            <a:ahLst/>
            <a:cxnLst/>
            <a:rect l="l" t="t" r="r" b="b"/>
            <a:pathLst>
              <a:path w="5682462" h="6858000" extrusionOk="0">
                <a:moveTo>
                  <a:pt x="1117120" y="0"/>
                </a:moveTo>
                <a:lnTo>
                  <a:pt x="5682462" y="0"/>
                </a:lnTo>
                <a:lnTo>
                  <a:pt x="5682462" y="6858000"/>
                </a:lnTo>
                <a:lnTo>
                  <a:pt x="1112362" y="6858000"/>
                </a:lnTo>
                <a:cubicBezTo>
                  <a:pt x="4343138" y="3626507"/>
                  <a:pt x="4343138" y="3626507"/>
                  <a:pt x="4343138" y="3626507"/>
                </a:cubicBezTo>
                <a:cubicBezTo>
                  <a:pt x="4452575" y="3517045"/>
                  <a:pt x="4452575" y="3336196"/>
                  <a:pt x="4343138" y="3226734"/>
                </a:cubicBezTo>
                <a:cubicBezTo>
                  <a:pt x="1117120" y="0"/>
                  <a:pt x="1117120" y="0"/>
                  <a:pt x="1117120" y="0"/>
                </a:cubicBezTo>
                <a:close/>
                <a:moveTo>
                  <a:pt x="281069" y="0"/>
                </a:moveTo>
                <a:lnTo>
                  <a:pt x="846187" y="0"/>
                </a:lnTo>
                <a:cubicBezTo>
                  <a:pt x="846187" y="0"/>
                  <a:pt x="846187" y="0"/>
                  <a:pt x="4072205" y="3226734"/>
                </a:cubicBezTo>
                <a:cubicBezTo>
                  <a:pt x="4181642" y="3336196"/>
                  <a:pt x="4181642" y="3517045"/>
                  <a:pt x="4072205" y="3626507"/>
                </a:cubicBezTo>
                <a:cubicBezTo>
                  <a:pt x="4072205" y="3626507"/>
                  <a:pt x="4072205" y="3626507"/>
                  <a:pt x="841429" y="6858000"/>
                </a:cubicBezTo>
                <a:lnTo>
                  <a:pt x="276311" y="6858000"/>
                </a:lnTo>
                <a:cubicBezTo>
                  <a:pt x="3507087" y="3626507"/>
                  <a:pt x="3507087" y="3626507"/>
                  <a:pt x="3507087" y="3626507"/>
                </a:cubicBezTo>
                <a:cubicBezTo>
                  <a:pt x="3616524" y="3517045"/>
                  <a:pt x="3616524" y="3336196"/>
                  <a:pt x="3507087" y="3226734"/>
                </a:cubicBezTo>
                <a:cubicBezTo>
                  <a:pt x="281069" y="0"/>
                  <a:pt x="281069" y="0"/>
                  <a:pt x="281069" y="0"/>
                </a:cubicBezTo>
                <a:close/>
                <a:moveTo>
                  <a:pt x="4758" y="0"/>
                </a:moveTo>
                <a:lnTo>
                  <a:pt x="183703" y="0"/>
                </a:lnTo>
                <a:cubicBezTo>
                  <a:pt x="183703" y="0"/>
                  <a:pt x="183703" y="0"/>
                  <a:pt x="3409721" y="3226734"/>
                </a:cubicBezTo>
                <a:cubicBezTo>
                  <a:pt x="3519158" y="3336196"/>
                  <a:pt x="3519158" y="3517045"/>
                  <a:pt x="3409721" y="3626507"/>
                </a:cubicBezTo>
                <a:cubicBezTo>
                  <a:pt x="3409721" y="3626507"/>
                  <a:pt x="3409721" y="3626507"/>
                  <a:pt x="178945" y="6858000"/>
                </a:cubicBezTo>
                <a:lnTo>
                  <a:pt x="0" y="6858000"/>
                </a:lnTo>
                <a:cubicBezTo>
                  <a:pt x="3230777" y="3626507"/>
                  <a:pt x="3230777" y="3626507"/>
                  <a:pt x="3230777" y="3626507"/>
                </a:cubicBezTo>
                <a:cubicBezTo>
                  <a:pt x="3340214" y="3517045"/>
                  <a:pt x="3340214" y="3336196"/>
                  <a:pt x="3230777" y="3226734"/>
                </a:cubicBezTo>
                <a:cubicBezTo>
                  <a:pt x="4758" y="0"/>
                  <a:pt x="4758" y="0"/>
                  <a:pt x="4758" y="0"/>
                </a:cubicBezTo>
                <a:close/>
              </a:path>
            </a:pathLst>
          </a:custGeom>
          <a:noFill/>
          <a:ln w="9525" cap="flat" cmpd="sng">
            <a:solidFill>
              <a:schemeClr val="accent1"/>
            </a:solidFill>
            <a:prstDash val="solid"/>
            <a:round/>
            <a:headEnd type="none" w="sm" len="sm"/>
            <a:tailEnd type="none" w="sm" len="sm"/>
          </a:ln>
        </p:spPr>
      </p:pic>
      <p:sp>
        <p:nvSpPr>
          <p:cNvPr id="209" name="Google Shape;209;p29"/>
          <p:cNvSpPr txBox="1"/>
          <p:nvPr/>
        </p:nvSpPr>
        <p:spPr>
          <a:xfrm>
            <a:off x="178705" y="746488"/>
            <a:ext cx="3962069" cy="95885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dk1"/>
              </a:buClr>
              <a:buSzPts val="2000"/>
              <a:buFont typeface="Helvetica Neue"/>
              <a:buNone/>
            </a:pPr>
            <a:r>
              <a:rPr lang="en" sz="2000" b="1" i="0" u="none" strike="noStrike" cap="none">
                <a:solidFill>
                  <a:schemeClr val="dk1"/>
                </a:solidFill>
                <a:latin typeface="Helvetica Neue"/>
                <a:ea typeface="Helvetica Neue"/>
                <a:cs typeface="Helvetica Neue"/>
                <a:sym typeface="Helvetica Neue"/>
              </a:rPr>
              <a:t>African American Educational History &amp; Trajectory</a:t>
            </a:r>
            <a:endParaRPr sz="1100"/>
          </a:p>
        </p:txBody>
      </p:sp>
      <p:sp>
        <p:nvSpPr>
          <p:cNvPr id="210" name="Google Shape;210;p29"/>
          <p:cNvSpPr txBox="1"/>
          <p:nvPr/>
        </p:nvSpPr>
        <p:spPr>
          <a:xfrm>
            <a:off x="305231" y="1915848"/>
            <a:ext cx="5418561" cy="2115610"/>
          </a:xfrm>
          <a:prstGeom prst="rect">
            <a:avLst/>
          </a:prstGeom>
          <a:noFill/>
          <a:ln>
            <a:noFill/>
          </a:ln>
        </p:spPr>
        <p:txBody>
          <a:bodyPr spcFirstLastPara="1" wrap="square" lIns="68575" tIns="34275" rIns="68575" bIns="34275" anchor="t" anchorCtr="0">
            <a:noAutofit/>
          </a:bodyPr>
          <a:lstStyle/>
          <a:p>
            <a:pPr marL="12700" marR="0" lvl="0" indent="0" algn="l" rtl="0">
              <a:spcBef>
                <a:spcPts val="0"/>
              </a:spcBef>
              <a:spcAft>
                <a:spcPts val="0"/>
              </a:spcAft>
              <a:buNone/>
            </a:pPr>
            <a:r>
              <a:rPr lang="en" sz="1900" b="0" i="0" u="none" strike="noStrike" cap="none">
                <a:solidFill>
                  <a:schemeClr val="dk1"/>
                </a:solidFill>
                <a:latin typeface="Helvetica Neue"/>
                <a:ea typeface="Helvetica Neue"/>
                <a:cs typeface="Helvetica Neue"/>
                <a:sym typeface="Helvetica Neue"/>
              </a:rPr>
              <a:t>The American community college system dates back to the early twentieth century … [it’s goal was] to train the [mostly White] workers who would enter the nation’s industries that were expanding rapidly. (Cohen &amp; Brawer, 2008, p. 1)</a:t>
            </a:r>
            <a:endParaRPr sz="1100"/>
          </a:p>
          <a:p>
            <a:pPr marL="12700" marR="0" lvl="0" indent="0" algn="l" rtl="0">
              <a:spcBef>
                <a:spcPts val="800"/>
              </a:spcBef>
              <a:spcAft>
                <a:spcPts val="0"/>
              </a:spcAft>
              <a:buNone/>
            </a:pPr>
            <a:r>
              <a:rPr lang="en" sz="1900" b="0" i="0" u="none" strike="noStrike" cap="none">
                <a:solidFill>
                  <a:schemeClr val="dk1"/>
                </a:solidFill>
                <a:latin typeface="Helvetica Neue"/>
                <a:ea typeface="Helvetica Neue"/>
                <a:cs typeface="Helvetica Neue"/>
                <a:sym typeface="Helvetica Neue"/>
              </a:rPr>
              <a:t>No intentions for the formerly enslaved or other folks of color </a:t>
            </a:r>
            <a:endParaRPr sz="1100"/>
          </a:p>
        </p:txBody>
      </p:sp>
      <p:sp>
        <p:nvSpPr>
          <p:cNvPr id="211" name="Google Shape;211;p29"/>
          <p:cNvSpPr/>
          <p:nvPr/>
        </p:nvSpPr>
        <p:spPr>
          <a:xfrm>
            <a:off x="0" y="5404713"/>
            <a:ext cx="3202307" cy="1300116"/>
          </a:xfrm>
          <a:prstGeom prst="rect">
            <a:avLst/>
          </a:prstGeom>
          <a:noFill/>
          <a:ln w="9525" cap="flat" cmpd="sng">
            <a:solidFill>
              <a:srgbClr val="99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600" b="0" i="1" u="none" strike="noStrike" cap="none">
                <a:solidFill>
                  <a:schemeClr val="dk1"/>
                </a:solidFill>
                <a:latin typeface="Libre Baskerville"/>
                <a:ea typeface="Libre Baskerville"/>
                <a:cs typeface="Libre Baskerville"/>
                <a:sym typeface="Libre Baskerville"/>
              </a:rPr>
              <a:t>A people loosing sight of origins is dead, a people deaf to purposes are lost. Under fertile rains under scorching sunshine there is no difference: their bodies are mere corpses, awaiting final burial. </a:t>
            </a:r>
            <a:r>
              <a:rPr lang="en" sz="1200" b="1" i="0" u="none" strike="noStrike" cap="none">
                <a:solidFill>
                  <a:srgbClr val="008000"/>
                </a:solidFill>
                <a:latin typeface="Calibri"/>
                <a:ea typeface="Calibri"/>
                <a:cs typeface="Calibri"/>
                <a:sym typeface="Calibri"/>
              </a:rPr>
              <a:t>– Ayi Kwei Armah</a:t>
            </a:r>
            <a:endParaRPr sz="1200" b="0" i="1" u="none" strike="noStrike" cap="none">
              <a:solidFill>
                <a:schemeClr val="dk1"/>
              </a:solidFill>
              <a:latin typeface="Libre Baskerville"/>
              <a:ea typeface="Libre Baskerville"/>
              <a:cs typeface="Libre Baskerville"/>
              <a:sym typeface="Libre Baskervill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0"/>
          <p:cNvPicPr preferRelativeResize="0"/>
          <p:nvPr/>
        </p:nvPicPr>
        <p:blipFill>
          <a:blip r:embed="rId3">
            <a:alphaModFix/>
          </a:blip>
          <a:stretch>
            <a:fillRect/>
          </a:stretch>
        </p:blipFill>
        <p:spPr>
          <a:xfrm>
            <a:off x="152400" y="152400"/>
            <a:ext cx="8659201"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pic>
        <p:nvPicPr>
          <p:cNvPr id="223" name="Google Shape;223;p31" descr="A group of people posing for a photo&#10;&#10;Description automatically generated with medium confidence"/>
          <p:cNvPicPr preferRelativeResize="0"/>
          <p:nvPr/>
        </p:nvPicPr>
        <p:blipFill rotWithShape="1">
          <a:blip r:embed="rId3">
            <a:alphaModFix/>
          </a:blip>
          <a:srcRect l="7285" r="6779" b="2"/>
          <a:stretch/>
        </p:blipFill>
        <p:spPr>
          <a:xfrm>
            <a:off x="4632325" y="8"/>
            <a:ext cx="4511675" cy="2940025"/>
          </a:xfrm>
          <a:custGeom>
            <a:avLst/>
            <a:gdLst/>
            <a:ahLst/>
            <a:cxnLst/>
            <a:rect l="l" t="t" r="r" b="b"/>
            <a:pathLst>
              <a:path w="6015567" h="3920044" extrusionOk="0">
                <a:moveTo>
                  <a:pt x="0" y="0"/>
                </a:moveTo>
                <a:lnTo>
                  <a:pt x="6015567" y="0"/>
                </a:lnTo>
                <a:lnTo>
                  <a:pt x="6015567" y="3920044"/>
                </a:lnTo>
                <a:lnTo>
                  <a:pt x="2469659" y="3920044"/>
                </a:lnTo>
                <a:lnTo>
                  <a:pt x="2469659" y="3103224"/>
                </a:lnTo>
                <a:lnTo>
                  <a:pt x="0" y="3103224"/>
                </a:lnTo>
                <a:close/>
              </a:path>
            </a:pathLst>
          </a:custGeom>
          <a:noFill/>
          <a:ln>
            <a:noFill/>
          </a:ln>
        </p:spPr>
      </p:pic>
      <p:pic>
        <p:nvPicPr>
          <p:cNvPr id="224" name="Google Shape;224;p31" descr="A group of people in a room&#10;&#10;Description automatically generated with medium confidence"/>
          <p:cNvPicPr preferRelativeResize="0"/>
          <p:nvPr/>
        </p:nvPicPr>
        <p:blipFill rotWithShape="1">
          <a:blip r:embed="rId4">
            <a:alphaModFix/>
          </a:blip>
          <a:srcRect l="34080" r="9857" b="2"/>
          <a:stretch/>
        </p:blipFill>
        <p:spPr>
          <a:xfrm>
            <a:off x="15" y="3052482"/>
            <a:ext cx="2651483" cy="2091017"/>
          </a:xfrm>
          <a:prstGeom prst="rect">
            <a:avLst/>
          </a:prstGeom>
          <a:noFill/>
          <a:ln>
            <a:noFill/>
          </a:ln>
        </p:spPr>
      </p:pic>
      <p:pic>
        <p:nvPicPr>
          <p:cNvPr id="225" name="Google Shape;225;p31" descr="A stack of books&#10;&#10;Description automatically generated with medium confidence"/>
          <p:cNvPicPr preferRelativeResize="0"/>
          <p:nvPr/>
        </p:nvPicPr>
        <p:blipFill rotWithShape="1">
          <a:blip r:embed="rId5">
            <a:alphaModFix/>
          </a:blip>
          <a:srcRect l="7147" r="8128" b="-2"/>
          <a:stretch/>
        </p:blipFill>
        <p:spPr>
          <a:xfrm>
            <a:off x="2772149" y="2442882"/>
            <a:ext cx="3591820" cy="2700618"/>
          </a:xfrm>
          <a:prstGeom prst="rect">
            <a:avLst/>
          </a:prstGeom>
          <a:noFill/>
          <a:ln>
            <a:noFill/>
          </a:ln>
        </p:spPr>
      </p:pic>
      <p:pic>
        <p:nvPicPr>
          <p:cNvPr id="226" name="Google Shape;226;p31" descr="Text, logo&#10;&#10;Description automatically generated"/>
          <p:cNvPicPr preferRelativeResize="0"/>
          <p:nvPr/>
        </p:nvPicPr>
        <p:blipFill rotWithShape="1">
          <a:blip r:embed="rId6">
            <a:alphaModFix/>
          </a:blip>
          <a:srcRect t="2075" r="1"/>
          <a:stretch/>
        </p:blipFill>
        <p:spPr>
          <a:xfrm>
            <a:off x="1" y="8"/>
            <a:ext cx="4511675" cy="2940025"/>
          </a:xfrm>
          <a:custGeom>
            <a:avLst/>
            <a:gdLst/>
            <a:ahLst/>
            <a:cxnLst/>
            <a:rect l="l" t="t" r="r" b="b"/>
            <a:pathLst>
              <a:path w="6015567" h="3920044" extrusionOk="0">
                <a:moveTo>
                  <a:pt x="0" y="0"/>
                </a:moveTo>
                <a:lnTo>
                  <a:pt x="6015567" y="0"/>
                </a:lnTo>
                <a:lnTo>
                  <a:pt x="6015567" y="3103224"/>
                </a:lnTo>
                <a:lnTo>
                  <a:pt x="3545908" y="3103224"/>
                </a:lnTo>
                <a:lnTo>
                  <a:pt x="3545908" y="3920044"/>
                </a:lnTo>
                <a:lnTo>
                  <a:pt x="0" y="3920044"/>
                </a:lnTo>
                <a:close/>
              </a:path>
            </a:pathLst>
          </a:custGeom>
          <a:noFill/>
          <a:ln>
            <a:noFill/>
          </a:ln>
        </p:spPr>
      </p:pic>
      <p:pic>
        <p:nvPicPr>
          <p:cNvPr id="227" name="Google Shape;227;p31" descr="A group of people sitting at a table&#10;&#10;Description automatically generated with low confidence"/>
          <p:cNvPicPr preferRelativeResize="0"/>
          <p:nvPr/>
        </p:nvPicPr>
        <p:blipFill rotWithShape="1">
          <a:blip r:embed="rId7">
            <a:alphaModFix/>
          </a:blip>
          <a:srcRect t="10000" r="-2" b="11371"/>
          <a:stretch/>
        </p:blipFill>
        <p:spPr>
          <a:xfrm>
            <a:off x="6484621" y="3052482"/>
            <a:ext cx="2659380" cy="20910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2"/>
        <p:cNvGrpSpPr/>
        <p:nvPr/>
      </p:nvGrpSpPr>
      <p:grpSpPr>
        <a:xfrm>
          <a:off x="0" y="0"/>
          <a:ext cx="0" cy="0"/>
          <a:chOff x="0" y="0"/>
          <a:chExt cx="0" cy="0"/>
        </a:xfrm>
      </p:grpSpPr>
      <p:sp>
        <p:nvSpPr>
          <p:cNvPr id="233" name="Google Shape;233;p32"/>
          <p:cNvSpPr/>
          <p:nvPr/>
        </p:nvSpPr>
        <p:spPr>
          <a:xfrm>
            <a:off x="0" y="0"/>
            <a:ext cx="91440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34" name="Google Shape;234;p32" descr="A picture containing text, vector graphics&#10;&#10;Description automatically generated"/>
          <p:cNvPicPr preferRelativeResize="0"/>
          <p:nvPr/>
        </p:nvPicPr>
        <p:blipFill rotWithShape="1">
          <a:blip r:embed="rId3">
            <a:alphaModFix/>
          </a:blip>
          <a:srcRect t="28481" r="9091"/>
          <a:stretch/>
        </p:blipFill>
        <p:spPr>
          <a:xfrm>
            <a:off x="15" y="8"/>
            <a:ext cx="9143986" cy="5143492"/>
          </a:xfrm>
          <a:prstGeom prst="rect">
            <a:avLst/>
          </a:prstGeom>
          <a:noFill/>
          <a:ln>
            <a:noFill/>
          </a:ln>
        </p:spPr>
      </p:pic>
      <p:sp>
        <p:nvSpPr>
          <p:cNvPr id="235" name="Google Shape;235;p32"/>
          <p:cNvSpPr/>
          <p:nvPr/>
        </p:nvSpPr>
        <p:spPr>
          <a:xfrm rot="-5400000">
            <a:off x="2849901" y="-1150602"/>
            <a:ext cx="3444202" cy="9144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36" name="Google Shape;236;p32"/>
          <p:cNvSpPr txBox="1"/>
          <p:nvPr/>
        </p:nvSpPr>
        <p:spPr>
          <a:xfrm>
            <a:off x="303415" y="2318946"/>
            <a:ext cx="7036008" cy="1514789"/>
          </a:xfrm>
          <a:prstGeom prst="rect">
            <a:avLst/>
          </a:prstGeom>
          <a:noFill/>
          <a:ln>
            <a:noFill/>
          </a:ln>
        </p:spPr>
        <p:txBody>
          <a:bodyPr spcFirstLastPara="1" wrap="square" lIns="68575" tIns="34275" rIns="68575" bIns="34275" anchor="b" anchorCtr="0">
            <a:normAutofit lnSpcReduction="10000"/>
          </a:bodyPr>
          <a:lstStyle/>
          <a:p>
            <a:pPr marL="0" marR="0" lvl="0" indent="0" algn="l" rtl="0">
              <a:lnSpc>
                <a:spcPct val="90000"/>
              </a:lnSpc>
              <a:spcBef>
                <a:spcPts val="0"/>
              </a:spcBef>
              <a:spcAft>
                <a:spcPts val="0"/>
              </a:spcAft>
              <a:buNone/>
            </a:pPr>
            <a:r>
              <a:rPr lang="en" sz="3900" b="1">
                <a:solidFill>
                  <a:schemeClr val="lt1"/>
                </a:solidFill>
                <a:latin typeface="Helvetica Neue"/>
                <a:ea typeface="Helvetica Neue"/>
                <a:cs typeface="Helvetica Neue"/>
                <a:sym typeface="Helvetica Neue"/>
              </a:rPr>
              <a:t>WHITE SUPREMACY IN THE ACADEMY AND THE CLASSROOM</a:t>
            </a:r>
            <a:endParaRPr sz="3900">
              <a:solidFill>
                <a:schemeClr val="lt1"/>
              </a:solidFill>
              <a:latin typeface="Helvetica Neue"/>
              <a:ea typeface="Helvetica Neue"/>
              <a:cs typeface="Helvetica Neue"/>
              <a:sym typeface="Helvetica Neue"/>
            </a:endParaRPr>
          </a:p>
        </p:txBody>
      </p:sp>
      <p:sp>
        <p:nvSpPr>
          <p:cNvPr id="237" name="Google Shape;237;p32"/>
          <p:cNvSpPr/>
          <p:nvPr/>
        </p:nvSpPr>
        <p:spPr>
          <a:xfrm>
            <a:off x="0" y="4181279"/>
            <a:ext cx="7339423" cy="514350"/>
          </a:xfrm>
          <a:prstGeom prst="roundRect">
            <a:avLst>
              <a:gd name="adj" fmla="val 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
        <p:cNvGrpSpPr/>
        <p:nvPr/>
      </p:nvGrpSpPr>
      <p:grpSpPr>
        <a:xfrm>
          <a:off x="0" y="0"/>
          <a:ext cx="0" cy="0"/>
          <a:chOff x="0" y="0"/>
          <a:chExt cx="0" cy="0"/>
        </a:xfrm>
      </p:grpSpPr>
      <p:sp>
        <p:nvSpPr>
          <p:cNvPr id="243" name="Google Shape;243;p33"/>
          <p:cNvSpPr/>
          <p:nvPr/>
        </p:nvSpPr>
        <p:spPr>
          <a:xfrm>
            <a:off x="0"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44" name="Google Shape;244;p33" descr="Text&#10;&#10;Description automatically generated"/>
          <p:cNvPicPr preferRelativeResize="0"/>
          <p:nvPr/>
        </p:nvPicPr>
        <p:blipFill rotWithShape="1">
          <a:blip r:embed="rId3">
            <a:alphaModFix/>
          </a:blip>
          <a:srcRect r="-1" b="1085"/>
          <a:stretch/>
        </p:blipFill>
        <p:spPr>
          <a:xfrm>
            <a:off x="6748010" y="2057400"/>
            <a:ext cx="2421868" cy="1227726"/>
          </a:xfrm>
          <a:custGeom>
            <a:avLst/>
            <a:gdLst/>
            <a:ahLst/>
            <a:cxnLst/>
            <a:rect l="l" t="t" r="r" b="b"/>
            <a:pathLst>
              <a:path w="7287684" h="3694372" extrusionOk="0">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ln>
            <a:noFill/>
          </a:ln>
        </p:spPr>
      </p:pic>
      <p:sp>
        <p:nvSpPr>
          <p:cNvPr id="245" name="Google Shape;245;p33"/>
          <p:cNvSpPr txBox="1"/>
          <p:nvPr/>
        </p:nvSpPr>
        <p:spPr>
          <a:xfrm>
            <a:off x="171675" y="1214725"/>
            <a:ext cx="6735300" cy="3701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600" b="1">
                <a:latin typeface="Helvetica Neue"/>
                <a:ea typeface="Helvetica Neue"/>
                <a:cs typeface="Helvetica Neue"/>
                <a:sym typeface="Helvetica Neue"/>
              </a:rPr>
              <a:t>Architectural or Structural: </a:t>
            </a:r>
            <a:r>
              <a:rPr lang="en" sz="1600">
                <a:latin typeface="Helvetica Neue"/>
                <a:ea typeface="Helvetica Neue"/>
                <a:cs typeface="Helvetica Neue"/>
                <a:sym typeface="Helvetica Neue"/>
              </a:rPr>
              <a:t>	what a university is, the cultural </a:t>
            </a:r>
            <a:endParaRPr sz="1100">
              <a:latin typeface="Helvetica Neue"/>
              <a:ea typeface="Helvetica Neue"/>
              <a:cs typeface="Helvetica Neue"/>
              <a:sym typeface="Helvetica Neue"/>
            </a:endParaRPr>
          </a:p>
          <a:p>
            <a:pPr marL="0" marR="0" lvl="0" indent="0" algn="l" rtl="0">
              <a:spcBef>
                <a:spcPts val="0"/>
              </a:spcBef>
              <a:spcAft>
                <a:spcPts val="0"/>
              </a:spcAft>
              <a:buNone/>
            </a:pPr>
            <a:r>
              <a:rPr lang="en" sz="1600">
                <a:latin typeface="Helvetica Neue"/>
                <a:ea typeface="Helvetica Neue"/>
                <a:cs typeface="Helvetica Neue"/>
                <a:sym typeface="Helvetica Neue"/>
              </a:rPr>
              <a:t>						foundation, governance and academic</a:t>
            </a:r>
            <a:endParaRPr sz="1100">
              <a:latin typeface="Helvetica Neue"/>
              <a:ea typeface="Helvetica Neue"/>
              <a:cs typeface="Helvetica Neue"/>
              <a:sym typeface="Helvetica Neue"/>
            </a:endParaRPr>
          </a:p>
          <a:p>
            <a:pPr marL="0" marR="0" lvl="0" indent="0" algn="l" rtl="0">
              <a:spcBef>
                <a:spcPts val="0"/>
              </a:spcBef>
              <a:spcAft>
                <a:spcPts val="0"/>
              </a:spcAft>
              <a:buNone/>
            </a:pPr>
            <a:r>
              <a:rPr lang="en" sz="1600">
                <a:latin typeface="Helvetica Neue"/>
                <a:ea typeface="Helvetica Neue"/>
                <a:cs typeface="Helvetica Neue"/>
                <a:sym typeface="Helvetica Neue"/>
              </a:rPr>
              <a:t>						structure </a:t>
            </a:r>
            <a:endParaRPr sz="1100">
              <a:latin typeface="Helvetica Neue"/>
              <a:ea typeface="Helvetica Neue"/>
              <a:cs typeface="Helvetica Neue"/>
              <a:sym typeface="Helvetica Neue"/>
            </a:endParaRPr>
          </a:p>
          <a:p>
            <a:pPr marL="0" marR="0" lvl="0" indent="0" algn="l" rtl="0">
              <a:spcBef>
                <a:spcPts val="0"/>
              </a:spcBef>
              <a:spcAft>
                <a:spcPts val="0"/>
              </a:spcAft>
              <a:buNone/>
            </a:pPr>
            <a:endParaRPr sz="1600">
              <a:latin typeface="Helvetica Neue"/>
              <a:ea typeface="Helvetica Neue"/>
              <a:cs typeface="Helvetica Neue"/>
              <a:sym typeface="Helvetica Neue"/>
            </a:endParaRPr>
          </a:p>
          <a:p>
            <a:pPr marL="0" marR="0" lvl="0" indent="0" algn="l" rtl="0">
              <a:spcBef>
                <a:spcPts val="0"/>
              </a:spcBef>
              <a:spcAft>
                <a:spcPts val="0"/>
              </a:spcAft>
              <a:buNone/>
            </a:pPr>
            <a:r>
              <a:rPr lang="en" sz="1600" b="1">
                <a:latin typeface="Helvetica Neue"/>
                <a:ea typeface="Helvetica Neue"/>
                <a:cs typeface="Helvetica Neue"/>
                <a:sym typeface="Helvetica Neue"/>
              </a:rPr>
              <a:t>Compositional: </a:t>
            </a:r>
            <a:r>
              <a:rPr lang="en" sz="1600">
                <a:latin typeface="Helvetica Neue"/>
                <a:ea typeface="Helvetica Neue"/>
                <a:cs typeface="Helvetica Neue"/>
                <a:sym typeface="Helvetica Neue"/>
              </a:rPr>
              <a:t>			who gets access, the process, policies</a:t>
            </a:r>
            <a:endParaRPr sz="1100">
              <a:latin typeface="Helvetica Neue"/>
              <a:ea typeface="Helvetica Neue"/>
              <a:cs typeface="Helvetica Neue"/>
              <a:sym typeface="Helvetica Neue"/>
            </a:endParaRPr>
          </a:p>
          <a:p>
            <a:pPr marL="0" marR="0" lvl="0" indent="0" algn="l" rtl="0">
              <a:spcBef>
                <a:spcPts val="0"/>
              </a:spcBef>
              <a:spcAft>
                <a:spcPts val="0"/>
              </a:spcAft>
              <a:buNone/>
            </a:pPr>
            <a:r>
              <a:rPr lang="en" sz="1600">
                <a:latin typeface="Helvetica Neue"/>
                <a:ea typeface="Helvetica Neue"/>
                <a:cs typeface="Helvetica Neue"/>
                <a:sym typeface="Helvetica Neue"/>
              </a:rPr>
              <a:t>						and rules for inclusion</a:t>
            </a:r>
            <a:endParaRPr sz="1100">
              <a:latin typeface="Helvetica Neue"/>
              <a:ea typeface="Helvetica Neue"/>
              <a:cs typeface="Helvetica Neue"/>
              <a:sym typeface="Helvetica Neue"/>
            </a:endParaRPr>
          </a:p>
          <a:p>
            <a:pPr marL="0" marR="0" lvl="0" indent="0" algn="l" rtl="0">
              <a:spcBef>
                <a:spcPts val="0"/>
              </a:spcBef>
              <a:spcAft>
                <a:spcPts val="0"/>
              </a:spcAft>
              <a:buClr>
                <a:schemeClr val="accent1"/>
              </a:buClr>
              <a:buSzPts val="1600"/>
              <a:buFont typeface="Noto Sans Symbols"/>
              <a:buNone/>
            </a:pPr>
            <a:endParaRPr sz="1600">
              <a:latin typeface="Helvetica Neue"/>
              <a:ea typeface="Helvetica Neue"/>
              <a:cs typeface="Helvetica Neue"/>
              <a:sym typeface="Helvetica Neue"/>
            </a:endParaRPr>
          </a:p>
          <a:p>
            <a:pPr marL="0" marR="0" lvl="0" indent="0" algn="l" rtl="0">
              <a:spcBef>
                <a:spcPts val="0"/>
              </a:spcBef>
              <a:spcAft>
                <a:spcPts val="0"/>
              </a:spcAft>
              <a:buNone/>
            </a:pPr>
            <a:r>
              <a:rPr lang="en" sz="1600" b="1">
                <a:latin typeface="Helvetica Neue"/>
                <a:ea typeface="Helvetica Neue"/>
                <a:cs typeface="Helvetica Neue"/>
                <a:sym typeface="Helvetica Neue"/>
              </a:rPr>
              <a:t>Curricular: </a:t>
            </a:r>
            <a:r>
              <a:rPr lang="en" sz="1600">
                <a:latin typeface="Helvetica Neue"/>
                <a:ea typeface="Helvetica Neue"/>
                <a:cs typeface="Helvetica Neue"/>
                <a:sym typeface="Helvetica Neue"/>
              </a:rPr>
              <a:t>				what is taught and learned; who decides</a:t>
            </a:r>
            <a:endParaRPr sz="1100">
              <a:latin typeface="Helvetica Neue"/>
              <a:ea typeface="Helvetica Neue"/>
              <a:cs typeface="Helvetica Neue"/>
              <a:sym typeface="Helvetica Neue"/>
            </a:endParaRPr>
          </a:p>
          <a:p>
            <a:pPr marL="0" marR="0" lvl="0" indent="0" algn="l" rtl="0">
              <a:spcBef>
                <a:spcPts val="0"/>
              </a:spcBef>
              <a:spcAft>
                <a:spcPts val="0"/>
              </a:spcAft>
              <a:buNone/>
            </a:pPr>
            <a:r>
              <a:rPr lang="en" sz="1600">
                <a:latin typeface="Helvetica Neue"/>
                <a:ea typeface="Helvetica Neue"/>
                <a:cs typeface="Helvetica Neue"/>
                <a:sym typeface="Helvetica Neue"/>
              </a:rPr>
              <a:t>						standards and whose voices are heard</a:t>
            </a:r>
            <a:endParaRPr sz="1100">
              <a:latin typeface="Helvetica Neue"/>
              <a:ea typeface="Helvetica Neue"/>
              <a:cs typeface="Helvetica Neue"/>
              <a:sym typeface="Helvetica Neue"/>
            </a:endParaRPr>
          </a:p>
          <a:p>
            <a:pPr marL="685800" marR="0" lvl="2" indent="0" algn="l" rtl="0">
              <a:spcBef>
                <a:spcPts val="0"/>
              </a:spcBef>
              <a:spcAft>
                <a:spcPts val="0"/>
              </a:spcAft>
              <a:buClr>
                <a:schemeClr val="accent1"/>
              </a:buClr>
              <a:buSzPts val="1600"/>
              <a:buFont typeface="Noto Sans Symbols"/>
              <a:buNone/>
            </a:pPr>
            <a:endParaRPr sz="1600" i="0" u="none" strike="noStrike" cap="none">
              <a:latin typeface="Helvetica Neue"/>
              <a:ea typeface="Helvetica Neue"/>
              <a:cs typeface="Helvetica Neue"/>
              <a:sym typeface="Helvetica Neue"/>
            </a:endParaRPr>
          </a:p>
          <a:p>
            <a:pPr marL="0" marR="0" lvl="0" indent="0" algn="l" rtl="0">
              <a:spcBef>
                <a:spcPts val="0"/>
              </a:spcBef>
              <a:spcAft>
                <a:spcPts val="0"/>
              </a:spcAft>
              <a:buNone/>
            </a:pPr>
            <a:r>
              <a:rPr lang="en" sz="1600" b="1">
                <a:latin typeface="Helvetica Neue"/>
                <a:ea typeface="Helvetica Neue"/>
                <a:cs typeface="Helvetica Neue"/>
                <a:sym typeface="Helvetica Neue"/>
              </a:rPr>
              <a:t>Editorial: </a:t>
            </a:r>
            <a:r>
              <a:rPr lang="en" sz="1600">
                <a:latin typeface="Helvetica Neue"/>
                <a:ea typeface="Helvetica Neue"/>
                <a:cs typeface="Helvetica Neue"/>
                <a:sym typeface="Helvetica Neue"/>
              </a:rPr>
              <a:t>				who determines relevance, what is</a:t>
            </a:r>
            <a:endParaRPr sz="1100">
              <a:latin typeface="Helvetica Neue"/>
              <a:ea typeface="Helvetica Neue"/>
              <a:cs typeface="Helvetica Neue"/>
              <a:sym typeface="Helvetica Neue"/>
            </a:endParaRPr>
          </a:p>
          <a:p>
            <a:pPr marL="0" marR="0" lvl="0" indent="0" algn="l" rtl="0">
              <a:spcBef>
                <a:spcPts val="0"/>
              </a:spcBef>
              <a:spcAft>
                <a:spcPts val="0"/>
              </a:spcAft>
              <a:buNone/>
            </a:pPr>
            <a:r>
              <a:rPr lang="en" sz="1600">
                <a:latin typeface="Helvetica Neue"/>
                <a:ea typeface="Helvetica Neue"/>
                <a:cs typeface="Helvetica Neue"/>
                <a:sym typeface="Helvetica Neue"/>
              </a:rPr>
              <a:t>						rigorous and what works are worthy</a:t>
            </a:r>
            <a:endParaRPr sz="1100">
              <a:latin typeface="Helvetica Neue"/>
              <a:ea typeface="Helvetica Neue"/>
              <a:cs typeface="Helvetica Neue"/>
              <a:sym typeface="Helvetica Neue"/>
            </a:endParaRPr>
          </a:p>
          <a:p>
            <a:pPr marL="0" marR="0" lvl="0" indent="0" algn="l" rtl="0">
              <a:spcBef>
                <a:spcPts val="0"/>
              </a:spcBef>
              <a:spcAft>
                <a:spcPts val="0"/>
              </a:spcAft>
              <a:buNone/>
            </a:pPr>
            <a:endParaRPr sz="1400">
              <a:latin typeface="Helvetica Neue"/>
              <a:ea typeface="Helvetica Neue"/>
              <a:cs typeface="Helvetica Neue"/>
              <a:sym typeface="Helvetica Neue"/>
            </a:endParaRPr>
          </a:p>
          <a:p>
            <a:pPr marL="0" marR="0" lvl="0" indent="0" algn="l" rtl="0">
              <a:spcBef>
                <a:spcPts val="0"/>
              </a:spcBef>
              <a:spcAft>
                <a:spcPts val="0"/>
              </a:spcAft>
              <a:buNone/>
            </a:pPr>
            <a:endParaRPr>
              <a:latin typeface="Helvetica Neue"/>
              <a:ea typeface="Helvetica Neue"/>
              <a:cs typeface="Helvetica Neue"/>
              <a:sym typeface="Helvetica Neue"/>
            </a:endParaRPr>
          </a:p>
          <a:p>
            <a:pPr marL="0" marR="0" lvl="0" indent="0" algn="l" rtl="0">
              <a:spcBef>
                <a:spcPts val="0"/>
              </a:spcBef>
              <a:spcAft>
                <a:spcPts val="0"/>
              </a:spcAft>
              <a:buNone/>
            </a:pPr>
            <a:r>
              <a:rPr lang="en" sz="1400">
                <a:latin typeface="Helvetica Neue"/>
                <a:ea typeface="Helvetica Neue"/>
                <a:cs typeface="Helvetica Neue"/>
                <a:sym typeface="Helvetica Neue"/>
              </a:rPr>
              <a:t>Reference: Shaun Harper, presentation, </a:t>
            </a:r>
            <a:r>
              <a:rPr lang="en" sz="1400" i="1">
                <a:latin typeface="Helvetica Neue"/>
                <a:ea typeface="Helvetica Neue"/>
                <a:cs typeface="Helvetica Neue"/>
                <a:sym typeface="Helvetica Neue"/>
              </a:rPr>
              <a:t>Stop Sustaining White Supremacy</a:t>
            </a:r>
            <a:endParaRPr sz="1100">
              <a:latin typeface="Helvetica Neue"/>
              <a:ea typeface="Helvetica Neue"/>
              <a:cs typeface="Helvetica Neue"/>
              <a:sym typeface="Helvetica Neue"/>
            </a:endParaRPr>
          </a:p>
          <a:p>
            <a:pPr marL="0" marR="0" lvl="0" indent="0" algn="l" rtl="0">
              <a:spcBef>
                <a:spcPts val="0"/>
              </a:spcBef>
              <a:spcAft>
                <a:spcPts val="0"/>
              </a:spcAft>
              <a:buNone/>
            </a:pPr>
            <a:r>
              <a:rPr lang="en" sz="1400">
                <a:latin typeface="Helvetica Neue"/>
                <a:ea typeface="Helvetica Neue"/>
                <a:cs typeface="Helvetica Neue"/>
                <a:sym typeface="Helvetica Neue"/>
              </a:rPr>
              <a:t>August 21, 2017.</a:t>
            </a:r>
            <a:endParaRPr sz="1100">
              <a:latin typeface="Helvetica Neue"/>
              <a:ea typeface="Helvetica Neue"/>
              <a:cs typeface="Helvetica Neue"/>
              <a:sym typeface="Helvetica Neue"/>
            </a:endParaRPr>
          </a:p>
        </p:txBody>
      </p:sp>
      <p:sp>
        <p:nvSpPr>
          <p:cNvPr id="246" name="Google Shape;246;p33"/>
          <p:cNvSpPr txBox="1"/>
          <p:nvPr/>
        </p:nvSpPr>
        <p:spPr>
          <a:xfrm>
            <a:off x="0" y="436659"/>
            <a:ext cx="9141714" cy="46166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600" b="1">
                <a:solidFill>
                  <a:srgbClr val="C00000"/>
                </a:solidFill>
                <a:latin typeface="Helvetica Neue"/>
                <a:ea typeface="Helvetica Neue"/>
                <a:cs typeface="Helvetica Neue"/>
                <a:sym typeface="Helvetica Neue"/>
              </a:rPr>
              <a:t>WHITE SUPREMACY CULTURE IN THE ACADEMY</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4"/>
          <p:cNvSpPr txBox="1">
            <a:spLocks noGrp="1"/>
          </p:cNvSpPr>
          <p:nvPr>
            <p:ph type="title"/>
          </p:nvPr>
        </p:nvSpPr>
        <p:spPr>
          <a:xfrm>
            <a:off x="880422" y="1794663"/>
            <a:ext cx="7380869" cy="1045393"/>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accent1"/>
              </a:buClr>
              <a:buSzPts val="2600"/>
              <a:buFont typeface="Helvetica Neue"/>
              <a:buNone/>
            </a:pPr>
            <a:r>
              <a:rPr lang="en" sz="2600" b="1">
                <a:solidFill>
                  <a:schemeClr val="accent3"/>
                </a:solidFill>
                <a:latin typeface="Helvetica Neue"/>
                <a:ea typeface="Helvetica Neue"/>
                <a:cs typeface="Helvetica Neue"/>
                <a:sym typeface="Helvetica Neue"/>
              </a:rPr>
              <a:t>How does it show up in the</a:t>
            </a:r>
            <a:br>
              <a:rPr lang="en" sz="2600" b="1">
                <a:solidFill>
                  <a:schemeClr val="accent3"/>
                </a:solidFill>
                <a:latin typeface="Helvetica Neue"/>
                <a:ea typeface="Helvetica Neue"/>
                <a:cs typeface="Helvetica Neue"/>
                <a:sym typeface="Helvetica Neue"/>
              </a:rPr>
            </a:br>
            <a:r>
              <a:rPr lang="en" sz="2600" b="1">
                <a:solidFill>
                  <a:schemeClr val="accent3"/>
                </a:solidFill>
                <a:latin typeface="Helvetica Neue"/>
                <a:ea typeface="Helvetica Neue"/>
                <a:cs typeface="Helvetica Neue"/>
                <a:sym typeface="Helvetica Neue"/>
              </a:rPr>
              <a:t>student experience?</a:t>
            </a:r>
            <a:endParaRPr sz="1100">
              <a:solidFill>
                <a:schemeClr val="accent3"/>
              </a:solidFill>
            </a:endParaRPr>
          </a:p>
        </p:txBody>
      </p:sp>
      <p:sp>
        <p:nvSpPr>
          <p:cNvPr id="253" name="Google Shape;253;p34"/>
          <p:cNvSpPr txBox="1"/>
          <p:nvPr/>
        </p:nvSpPr>
        <p:spPr>
          <a:xfrm>
            <a:off x="3071219" y="2951390"/>
            <a:ext cx="3235091" cy="154657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a:solidFill>
                  <a:schemeClr val="dk1"/>
                </a:solidFill>
                <a:latin typeface="Helvetica Neue"/>
                <a:ea typeface="Helvetica Neue"/>
                <a:cs typeface="Helvetica Neue"/>
                <a:sym typeface="Helvetica Neue"/>
              </a:rPr>
              <a:t>What are the top 3 issues of concern for Black, and other students of color?</a:t>
            </a:r>
            <a:endParaRPr sz="1100"/>
          </a:p>
        </p:txBody>
      </p:sp>
      <p:pic>
        <p:nvPicPr>
          <p:cNvPr id="254" name="Google Shape;254;p34" descr="Logo&#10;&#10;Description automatically generated"/>
          <p:cNvPicPr preferRelativeResize="0"/>
          <p:nvPr/>
        </p:nvPicPr>
        <p:blipFill rotWithShape="1">
          <a:blip r:embed="rId3">
            <a:alphaModFix/>
          </a:blip>
          <a:srcRect/>
          <a:stretch/>
        </p:blipFill>
        <p:spPr>
          <a:xfrm>
            <a:off x="7802873" y="277902"/>
            <a:ext cx="1016755" cy="366032"/>
          </a:xfrm>
          <a:prstGeom prst="rect">
            <a:avLst/>
          </a:prstGeom>
          <a:noFill/>
          <a:ln>
            <a:noFill/>
          </a:ln>
        </p:spPr>
      </p:pic>
      <p:sp>
        <p:nvSpPr>
          <p:cNvPr id="255" name="Google Shape;255;p34"/>
          <p:cNvSpPr txBox="1"/>
          <p:nvPr/>
        </p:nvSpPr>
        <p:spPr>
          <a:xfrm>
            <a:off x="0" y="816299"/>
            <a:ext cx="9141714" cy="46166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600" b="1">
                <a:solidFill>
                  <a:schemeClr val="dk2"/>
                </a:solidFill>
                <a:latin typeface="Helvetica Neue"/>
                <a:ea typeface="Helvetica Neue"/>
                <a:cs typeface="Helvetica Neue"/>
                <a:sym typeface="Helvetica Neue"/>
              </a:rPr>
              <a:t>WHITE SUPREMACY CULTURE IN THE ACADEMY</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2012182" y="302559"/>
            <a:ext cx="6503100" cy="126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Introduction and Overview of Session</a:t>
            </a:r>
            <a:endParaRPr/>
          </a:p>
        </p:txBody>
      </p:sp>
      <p:sp>
        <p:nvSpPr>
          <p:cNvPr id="87" name="Google Shape;87;p17"/>
          <p:cNvSpPr txBox="1">
            <a:spLocks noGrp="1"/>
          </p:cNvSpPr>
          <p:nvPr>
            <p:ph type="body" idx="1"/>
          </p:nvPr>
        </p:nvSpPr>
        <p:spPr>
          <a:xfrm>
            <a:off x="622496" y="1996926"/>
            <a:ext cx="7893000" cy="2677200"/>
          </a:xfrm>
          <a:prstGeom prst="rect">
            <a:avLst/>
          </a:prstGeom>
        </p:spPr>
        <p:txBody>
          <a:bodyPr spcFirstLastPara="1" wrap="square" lIns="68575" tIns="34275" rIns="68575" bIns="34275" anchor="ctr" anchorCtr="0">
            <a:noAutofit/>
          </a:bodyPr>
          <a:lstStyle/>
          <a:p>
            <a:pPr marL="457200" lvl="0" indent="-355600" algn="l" rtl="0">
              <a:lnSpc>
                <a:spcPct val="115000"/>
              </a:lnSpc>
              <a:spcBef>
                <a:spcPts val="0"/>
              </a:spcBef>
              <a:spcAft>
                <a:spcPts val="0"/>
              </a:spcAft>
              <a:buClr>
                <a:srgbClr val="000000"/>
              </a:buClr>
              <a:buSzPts val="2000"/>
              <a:buAutoNum type="arabicPeriod"/>
            </a:pPr>
            <a:r>
              <a:rPr lang="en" sz="2000">
                <a:solidFill>
                  <a:srgbClr val="000000"/>
                </a:solidFill>
              </a:rPr>
              <a:t>Why it’s important to talk about “de-colonization” in academia</a:t>
            </a:r>
            <a:endParaRPr sz="2000">
              <a:solidFill>
                <a:srgbClr val="000000"/>
              </a:solidFill>
            </a:endParaRPr>
          </a:p>
          <a:p>
            <a:pPr marL="457200" lvl="0" indent="-355600" algn="l" rtl="0">
              <a:lnSpc>
                <a:spcPct val="115000"/>
              </a:lnSpc>
              <a:spcBef>
                <a:spcPts val="0"/>
              </a:spcBef>
              <a:spcAft>
                <a:spcPts val="0"/>
              </a:spcAft>
              <a:buClr>
                <a:srgbClr val="000000"/>
              </a:buClr>
              <a:buSzPts val="2000"/>
              <a:buAutoNum type="arabicPeriod"/>
            </a:pPr>
            <a:r>
              <a:rPr lang="en" sz="2000">
                <a:solidFill>
                  <a:srgbClr val="000000"/>
                </a:solidFill>
              </a:rPr>
              <a:t>Putting the historical and lived experiences of Black and Brown students in the center</a:t>
            </a:r>
            <a:endParaRPr sz="2000">
              <a:solidFill>
                <a:srgbClr val="000000"/>
              </a:solidFill>
            </a:endParaRPr>
          </a:p>
          <a:p>
            <a:pPr marL="457200" lvl="0" indent="-355600" algn="l" rtl="0">
              <a:lnSpc>
                <a:spcPct val="115000"/>
              </a:lnSpc>
              <a:spcBef>
                <a:spcPts val="0"/>
              </a:spcBef>
              <a:spcAft>
                <a:spcPts val="0"/>
              </a:spcAft>
              <a:buClr>
                <a:srgbClr val="000000"/>
              </a:buClr>
              <a:buSzPts val="2000"/>
              <a:buAutoNum type="arabicPeriod"/>
            </a:pPr>
            <a:r>
              <a:rPr lang="en" sz="2000">
                <a:solidFill>
                  <a:srgbClr val="000000"/>
                </a:solidFill>
              </a:rPr>
              <a:t>Classroom redesign through the lens of students of color</a:t>
            </a:r>
            <a:endParaRPr sz="2000">
              <a:solidFill>
                <a:srgbClr val="000000"/>
              </a:solidFill>
            </a:endParaRPr>
          </a:p>
          <a:p>
            <a:pPr marL="457200" lvl="0" indent="-355600" algn="l" rtl="0">
              <a:lnSpc>
                <a:spcPct val="115000"/>
              </a:lnSpc>
              <a:spcBef>
                <a:spcPts val="0"/>
              </a:spcBef>
              <a:spcAft>
                <a:spcPts val="0"/>
              </a:spcAft>
              <a:buClr>
                <a:srgbClr val="000000"/>
              </a:buClr>
              <a:buSzPts val="2000"/>
              <a:buAutoNum type="arabicPeriod"/>
            </a:pPr>
            <a:r>
              <a:rPr lang="en" sz="2000">
                <a:solidFill>
                  <a:srgbClr val="000000"/>
                </a:solidFill>
              </a:rPr>
              <a:t>Effective IDEAA practices</a:t>
            </a:r>
            <a:endParaRPr sz="200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p:nvPr/>
        </p:nvSpPr>
        <p:spPr>
          <a:xfrm>
            <a:off x="137160" y="365726"/>
            <a:ext cx="3220192" cy="964757"/>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a:solidFill>
                  <a:srgbClr val="262626"/>
                </a:solidFill>
                <a:latin typeface="Helvetica Neue"/>
                <a:ea typeface="Helvetica Neue"/>
                <a:cs typeface="Helvetica Neue"/>
                <a:sym typeface="Helvetica Neue"/>
              </a:rPr>
              <a:t>CAMPUS CLIMATE, CULTURE DISCONNECT, &amp; ACCESS</a:t>
            </a:r>
            <a:endParaRPr sz="1100"/>
          </a:p>
        </p:txBody>
      </p:sp>
      <p:sp>
        <p:nvSpPr>
          <p:cNvPr id="262" name="Google Shape;262;p35"/>
          <p:cNvSpPr txBox="1"/>
          <p:nvPr/>
        </p:nvSpPr>
        <p:spPr>
          <a:xfrm>
            <a:off x="3660550" y="974150"/>
            <a:ext cx="5346300" cy="388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900" b="1">
                <a:solidFill>
                  <a:srgbClr val="3F3F3F"/>
                </a:solidFill>
                <a:latin typeface="Helvetica Neue"/>
                <a:ea typeface="Helvetica Neue"/>
                <a:cs typeface="Helvetica Neue"/>
                <a:sym typeface="Helvetica Neue"/>
              </a:rPr>
              <a:t>Hostile Classroom &amp; Structure</a:t>
            </a:r>
            <a:endParaRPr sz="1100"/>
          </a:p>
          <a:p>
            <a:pPr marL="304800" marR="0" lvl="0" indent="-304800" algn="l" rtl="0">
              <a:spcBef>
                <a:spcPts val="0"/>
              </a:spcBef>
              <a:spcAft>
                <a:spcPts val="0"/>
              </a:spcAft>
              <a:buClr>
                <a:srgbClr val="F98F00"/>
              </a:buClr>
              <a:buSzPts val="1800"/>
              <a:buFont typeface="Noto Sans Symbols"/>
              <a:buChar char="●"/>
            </a:pPr>
            <a:r>
              <a:rPr lang="en" sz="1800">
                <a:solidFill>
                  <a:srgbClr val="3F3F3F"/>
                </a:solidFill>
                <a:latin typeface="Helvetica Neue"/>
                <a:ea typeface="Helvetica Neue"/>
                <a:cs typeface="Helvetica Neue"/>
                <a:sym typeface="Helvetica Neue"/>
              </a:rPr>
              <a:t>Racial bias from professors and peers</a:t>
            </a:r>
            <a:endParaRPr sz="1100"/>
          </a:p>
          <a:p>
            <a:pPr marL="304800" marR="0" lvl="0" indent="-304800" algn="l" rtl="0">
              <a:spcBef>
                <a:spcPts val="200"/>
              </a:spcBef>
              <a:spcAft>
                <a:spcPts val="0"/>
              </a:spcAft>
              <a:buClr>
                <a:srgbClr val="F98F00"/>
              </a:buClr>
              <a:buSzPts val="1800"/>
              <a:buFont typeface="Noto Sans Symbols"/>
              <a:buChar char="●"/>
            </a:pPr>
            <a:r>
              <a:rPr lang="en" sz="1800">
                <a:solidFill>
                  <a:srgbClr val="3F3F3F"/>
                </a:solidFill>
                <a:latin typeface="Helvetica Neue"/>
                <a:ea typeface="Helvetica Neue"/>
                <a:cs typeface="Helvetica Neue"/>
                <a:sym typeface="Helvetica Neue"/>
              </a:rPr>
              <a:t>Curriculum and lack of inclusivity</a:t>
            </a:r>
            <a:endParaRPr sz="1100"/>
          </a:p>
          <a:p>
            <a:pPr marL="914400" marR="0" lvl="1" indent="-342900" algn="l" rtl="0">
              <a:spcBef>
                <a:spcPts val="200"/>
              </a:spcBef>
              <a:spcAft>
                <a:spcPts val="0"/>
              </a:spcAft>
              <a:buClr>
                <a:srgbClr val="F98F00"/>
              </a:buClr>
              <a:buSzPts val="1800"/>
              <a:buFont typeface="Noto Sans Symbols"/>
              <a:buChar char="○"/>
            </a:pPr>
            <a:r>
              <a:rPr lang="en" sz="1800" b="0" i="0" u="none" strike="noStrike" cap="none">
                <a:solidFill>
                  <a:srgbClr val="3F3F3F"/>
                </a:solidFill>
                <a:latin typeface="Helvetica Neue"/>
                <a:ea typeface="Helvetica Neue"/>
                <a:cs typeface="Helvetica Neue"/>
                <a:sym typeface="Helvetica Neue"/>
              </a:rPr>
              <a:t>Instructor training &amp; knowledge base</a:t>
            </a:r>
            <a:endParaRPr sz="1100"/>
          </a:p>
          <a:p>
            <a:pPr marL="304800" marR="0" lvl="0" indent="-304800" algn="l" rtl="0">
              <a:spcBef>
                <a:spcPts val="200"/>
              </a:spcBef>
              <a:spcAft>
                <a:spcPts val="0"/>
              </a:spcAft>
              <a:buClr>
                <a:srgbClr val="F98F00"/>
              </a:buClr>
              <a:buSzPts val="1800"/>
              <a:buFont typeface="Noto Sans Symbols"/>
              <a:buChar char="●"/>
            </a:pPr>
            <a:r>
              <a:rPr lang="en" sz="1800">
                <a:solidFill>
                  <a:srgbClr val="3F3F3F"/>
                </a:solidFill>
                <a:latin typeface="Helvetica Neue"/>
                <a:ea typeface="Helvetica Neue"/>
                <a:cs typeface="Helvetica Neue"/>
                <a:sym typeface="Helvetica Neue"/>
              </a:rPr>
              <a:t>Psychological pressure of proving yourself:</a:t>
            </a:r>
            <a:endParaRPr sz="1100"/>
          </a:p>
          <a:p>
            <a:pPr marL="558800" marR="0" lvl="1" indent="-215900" algn="l" rtl="0">
              <a:spcBef>
                <a:spcPts val="0"/>
              </a:spcBef>
              <a:spcAft>
                <a:spcPts val="0"/>
              </a:spcAft>
              <a:buClr>
                <a:srgbClr val="F98F00"/>
              </a:buClr>
              <a:buSzPts val="1800"/>
              <a:buFont typeface="Noto Sans Symbols"/>
              <a:buChar char="○"/>
            </a:pPr>
            <a:r>
              <a:rPr lang="en" sz="1800" b="0" i="0" u="none" strike="noStrike" cap="none">
                <a:solidFill>
                  <a:srgbClr val="3F3F3F"/>
                </a:solidFill>
                <a:latin typeface="Helvetica Neue"/>
                <a:ea typeface="Helvetica Neue"/>
                <a:cs typeface="Helvetica Neue"/>
                <a:sym typeface="Helvetica Neue"/>
              </a:rPr>
              <a:t>Imposter Syndrome (response to WSC)</a:t>
            </a:r>
            <a:endParaRPr sz="1100"/>
          </a:p>
          <a:p>
            <a:pPr marL="558800" marR="0" lvl="1" indent="-215900" algn="l" rtl="0">
              <a:spcBef>
                <a:spcPts val="0"/>
              </a:spcBef>
              <a:spcAft>
                <a:spcPts val="0"/>
              </a:spcAft>
              <a:buClr>
                <a:srgbClr val="F98F00"/>
              </a:buClr>
              <a:buSzPts val="1800"/>
              <a:buFont typeface="Noto Sans Symbols"/>
              <a:buChar char="○"/>
            </a:pPr>
            <a:r>
              <a:rPr lang="en" sz="1800" b="0" i="0" u="none" strike="noStrike" cap="none">
                <a:solidFill>
                  <a:srgbClr val="3F3F3F"/>
                </a:solidFill>
                <a:latin typeface="Helvetica Neue"/>
                <a:ea typeface="Helvetica Neue"/>
                <a:cs typeface="Helvetica Neue"/>
                <a:sym typeface="Helvetica Neue"/>
              </a:rPr>
              <a:t>Stereotype Threat (response to WSC)</a:t>
            </a:r>
            <a:endParaRPr sz="1100"/>
          </a:p>
          <a:p>
            <a:pPr marL="558800" marR="0" lvl="1" indent="-101600" algn="l" rtl="0">
              <a:spcBef>
                <a:spcPts val="0"/>
              </a:spcBef>
              <a:spcAft>
                <a:spcPts val="0"/>
              </a:spcAft>
              <a:buClr>
                <a:srgbClr val="F98F00"/>
              </a:buClr>
              <a:buSzPts val="1800"/>
              <a:buFont typeface="Noto Sans Symbols"/>
              <a:buNone/>
            </a:pPr>
            <a:endParaRPr sz="1800" b="0" i="0" u="none" strike="noStrike" cap="none">
              <a:solidFill>
                <a:srgbClr val="3F3F3F"/>
              </a:solidFill>
              <a:latin typeface="Helvetica Neue"/>
              <a:ea typeface="Helvetica Neue"/>
              <a:cs typeface="Helvetica Neue"/>
              <a:sym typeface="Helvetica Neue"/>
            </a:endParaRPr>
          </a:p>
          <a:p>
            <a:pPr marL="0" marR="0" lvl="0" indent="0" algn="l" rtl="0">
              <a:spcBef>
                <a:spcPts val="0"/>
              </a:spcBef>
              <a:spcAft>
                <a:spcPts val="0"/>
              </a:spcAft>
              <a:buNone/>
            </a:pPr>
            <a:r>
              <a:rPr lang="en" sz="1900" b="1">
                <a:solidFill>
                  <a:srgbClr val="3F3F3F"/>
                </a:solidFill>
                <a:latin typeface="Helvetica Neue"/>
                <a:ea typeface="Helvetica Neue"/>
                <a:cs typeface="Helvetica Neue"/>
                <a:sym typeface="Helvetica Neue"/>
              </a:rPr>
              <a:t>Campus Climate &amp; Culture</a:t>
            </a:r>
            <a:endParaRPr sz="1100"/>
          </a:p>
          <a:p>
            <a:pPr marL="304800" marR="0" lvl="0" indent="-304800" algn="l" rtl="0">
              <a:spcBef>
                <a:spcPts val="0"/>
              </a:spcBef>
              <a:spcAft>
                <a:spcPts val="0"/>
              </a:spcAft>
              <a:buClr>
                <a:srgbClr val="F98F00"/>
              </a:buClr>
              <a:buSzPts val="1800"/>
              <a:buFont typeface="Noto Sans Symbols"/>
              <a:buChar char="●"/>
            </a:pPr>
            <a:r>
              <a:rPr lang="en" sz="1800">
                <a:solidFill>
                  <a:srgbClr val="3F3F3F"/>
                </a:solidFill>
                <a:latin typeface="Helvetica Neue"/>
                <a:ea typeface="Helvetica Neue"/>
                <a:cs typeface="Helvetica Neue"/>
                <a:sym typeface="Helvetica Neue"/>
              </a:rPr>
              <a:t>Discrimination</a:t>
            </a:r>
            <a:endParaRPr sz="1100"/>
          </a:p>
          <a:p>
            <a:pPr marL="304800" marR="0" lvl="0" indent="-304800" algn="l" rtl="0">
              <a:spcBef>
                <a:spcPts val="200"/>
              </a:spcBef>
              <a:spcAft>
                <a:spcPts val="0"/>
              </a:spcAft>
              <a:buClr>
                <a:srgbClr val="F98F00"/>
              </a:buClr>
              <a:buSzPts val="1800"/>
              <a:buFont typeface="Noto Sans Symbols"/>
              <a:buChar char="●"/>
            </a:pPr>
            <a:r>
              <a:rPr lang="en" sz="1800">
                <a:solidFill>
                  <a:srgbClr val="3F3F3F"/>
                </a:solidFill>
                <a:latin typeface="Helvetica Neue"/>
                <a:ea typeface="Helvetica Neue"/>
                <a:cs typeface="Helvetica Neue"/>
                <a:sym typeface="Helvetica Neue"/>
              </a:rPr>
              <a:t>Targeted by campus police</a:t>
            </a:r>
            <a:endParaRPr sz="1100"/>
          </a:p>
          <a:p>
            <a:pPr marL="304800" marR="0" lvl="0" indent="-304800" algn="l" rtl="0">
              <a:spcBef>
                <a:spcPts val="200"/>
              </a:spcBef>
              <a:spcAft>
                <a:spcPts val="0"/>
              </a:spcAft>
              <a:buClr>
                <a:srgbClr val="F98F00"/>
              </a:buClr>
              <a:buSzPts val="1800"/>
              <a:buFont typeface="Noto Sans Symbols"/>
              <a:buChar char="●"/>
            </a:pPr>
            <a:r>
              <a:rPr lang="en" sz="1800">
                <a:solidFill>
                  <a:srgbClr val="3F3F3F"/>
                </a:solidFill>
                <a:latin typeface="Helvetica Neue"/>
                <a:ea typeface="Helvetica Neue"/>
                <a:cs typeface="Helvetica Neue"/>
                <a:sym typeface="Helvetica Neue"/>
              </a:rPr>
              <a:t>Lack of solidarity from the administration about being pro-marginalized/pro-minoritized student</a:t>
            </a:r>
            <a:endParaRPr sz="1100"/>
          </a:p>
        </p:txBody>
      </p:sp>
      <p:pic>
        <p:nvPicPr>
          <p:cNvPr id="263" name="Google Shape;263;p35" descr="A picture containing table&#10;&#10;Description automatically generated"/>
          <p:cNvPicPr preferRelativeResize="0"/>
          <p:nvPr/>
        </p:nvPicPr>
        <p:blipFill rotWithShape="1">
          <a:blip r:embed="rId3">
            <a:alphaModFix/>
          </a:blip>
          <a:srcRect l="14187" r="6863"/>
          <a:stretch/>
        </p:blipFill>
        <p:spPr>
          <a:xfrm>
            <a:off x="228698" y="1834092"/>
            <a:ext cx="3037114" cy="2750560"/>
          </a:xfrm>
          <a:prstGeom prst="rect">
            <a:avLst/>
          </a:prstGeom>
          <a:noFill/>
          <a:ln>
            <a:noFill/>
          </a:ln>
        </p:spPr>
      </p:pic>
      <p:sp>
        <p:nvSpPr>
          <p:cNvPr id="264" name="Google Shape;264;p35"/>
          <p:cNvSpPr/>
          <p:nvPr/>
        </p:nvSpPr>
        <p:spPr>
          <a:xfrm>
            <a:off x="3824732" y="215701"/>
            <a:ext cx="5182108" cy="669414"/>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000" b="1">
                <a:solidFill>
                  <a:srgbClr val="00B050"/>
                </a:solidFill>
                <a:latin typeface="Helvetica Neue"/>
                <a:ea typeface="Helvetica Neue"/>
                <a:cs typeface="Helvetica Neue"/>
                <a:sym typeface="Helvetica Neue"/>
              </a:rPr>
              <a:t>EXPERIENCES IMPACTING ACADEMIC ENGAGEMENT</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6"/>
          <p:cNvSpPr txBox="1"/>
          <p:nvPr/>
        </p:nvSpPr>
        <p:spPr>
          <a:xfrm>
            <a:off x="968203" y="4146107"/>
            <a:ext cx="6967048" cy="57708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600" b="1">
                <a:solidFill>
                  <a:srgbClr val="FEFFFF"/>
                </a:solidFill>
                <a:latin typeface="Helvetica Neue"/>
                <a:ea typeface="Helvetica Neue"/>
                <a:cs typeface="Helvetica Neue"/>
                <a:sym typeface="Helvetica Neue"/>
              </a:rPr>
              <a:t>Dr. Dena Simmons</a:t>
            </a:r>
            <a:endParaRPr sz="1100"/>
          </a:p>
          <a:p>
            <a:pPr marL="0" marR="0" lvl="0" indent="0" algn="l" rtl="0">
              <a:spcBef>
                <a:spcPts val="500"/>
              </a:spcBef>
              <a:spcAft>
                <a:spcPts val="0"/>
              </a:spcAft>
              <a:buNone/>
            </a:pPr>
            <a:r>
              <a:rPr lang="en" sz="1400">
                <a:solidFill>
                  <a:srgbClr val="FEFFFF"/>
                </a:solidFill>
                <a:latin typeface="Helvetica Neue"/>
                <a:ea typeface="Helvetica Neue"/>
                <a:cs typeface="Helvetica Neue"/>
                <a:sym typeface="Helvetica Neue"/>
              </a:rPr>
              <a:t>Director of Education at Yale School for Emotional Intelligence</a:t>
            </a:r>
            <a:endParaRPr sz="1400">
              <a:solidFill>
                <a:schemeClr val="dk1"/>
              </a:solidFill>
              <a:latin typeface="Helvetica Neue"/>
              <a:ea typeface="Helvetica Neue"/>
              <a:cs typeface="Helvetica Neue"/>
              <a:sym typeface="Helvetica Neue"/>
            </a:endParaRPr>
          </a:p>
        </p:txBody>
      </p:sp>
      <p:pic>
        <p:nvPicPr>
          <p:cNvPr id="271" name="Google Shape;271;p36" title="Dena Simmons.mp4">
            <a:hlinkClick r:id="rId3"/>
          </p:cNvPr>
          <p:cNvPicPr preferRelativeResize="0"/>
          <p:nvPr/>
        </p:nvPicPr>
        <p:blipFill>
          <a:blip r:embed="rId4">
            <a:alphaModFix/>
          </a:blip>
          <a:stretch>
            <a:fillRect/>
          </a:stretch>
        </p:blipFill>
        <p:spPr>
          <a:xfrm>
            <a:off x="1052113" y="422725"/>
            <a:ext cx="7104026" cy="3996025"/>
          </a:xfrm>
          <a:prstGeom prst="rect">
            <a:avLst/>
          </a:prstGeom>
          <a:noFill/>
          <a:ln>
            <a:noFill/>
          </a:ln>
        </p:spPr>
      </p:pic>
      <p:pic>
        <p:nvPicPr>
          <p:cNvPr id="272" name="Google Shape;272;p36"/>
          <p:cNvPicPr preferRelativeResize="0"/>
          <p:nvPr/>
        </p:nvPicPr>
        <p:blipFill>
          <a:blip r:embed="rId5">
            <a:alphaModFix/>
          </a:blip>
          <a:stretch>
            <a:fillRect/>
          </a:stretch>
        </p:blipFill>
        <p:spPr>
          <a:xfrm>
            <a:off x="317450" y="0"/>
            <a:ext cx="869314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7"/>
        <p:cNvGrpSpPr/>
        <p:nvPr/>
      </p:nvGrpSpPr>
      <p:grpSpPr>
        <a:xfrm>
          <a:off x="0" y="0"/>
          <a:ext cx="0" cy="0"/>
          <a:chOff x="0" y="0"/>
          <a:chExt cx="0" cy="0"/>
        </a:xfrm>
      </p:grpSpPr>
      <p:sp>
        <p:nvSpPr>
          <p:cNvPr id="278" name="Google Shape;278;p37"/>
          <p:cNvSpPr/>
          <p:nvPr/>
        </p:nvSpPr>
        <p:spPr>
          <a:xfrm>
            <a:off x="0" y="0"/>
            <a:ext cx="91440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79" name="Google Shape;279;p37"/>
          <p:cNvPicPr preferRelativeResize="0"/>
          <p:nvPr/>
        </p:nvPicPr>
        <p:blipFill rotWithShape="1">
          <a:blip r:embed="rId3">
            <a:alphaModFix/>
          </a:blip>
          <a:srcRect l="5379" t="16348" r="1" b="3615"/>
          <a:stretch/>
        </p:blipFill>
        <p:spPr>
          <a:xfrm>
            <a:off x="15" y="8"/>
            <a:ext cx="9143999" cy="5143500"/>
          </a:xfrm>
          <a:prstGeom prst="rect">
            <a:avLst/>
          </a:prstGeom>
          <a:noFill/>
          <a:ln>
            <a:noFill/>
          </a:ln>
        </p:spPr>
      </p:pic>
      <p:sp>
        <p:nvSpPr>
          <p:cNvPr id="280" name="Google Shape;280;p37"/>
          <p:cNvSpPr/>
          <p:nvPr/>
        </p:nvSpPr>
        <p:spPr>
          <a:xfrm rot="-5400000">
            <a:off x="2849901" y="-1150602"/>
            <a:ext cx="3444202" cy="9144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1" name="Google Shape;281;p37"/>
          <p:cNvSpPr txBox="1">
            <a:spLocks noGrp="1"/>
          </p:cNvSpPr>
          <p:nvPr>
            <p:ph type="title"/>
          </p:nvPr>
        </p:nvSpPr>
        <p:spPr>
          <a:xfrm>
            <a:off x="303426" y="2318950"/>
            <a:ext cx="7685700" cy="15261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2600"/>
              <a:buFont typeface="Helvetica Neue"/>
              <a:buNone/>
            </a:pPr>
            <a:r>
              <a:rPr lang="en" sz="2600" b="1">
                <a:solidFill>
                  <a:schemeClr val="lt1"/>
                </a:solidFill>
                <a:latin typeface="Helvetica Neue"/>
                <a:ea typeface="Helvetica Neue"/>
                <a:cs typeface="Helvetica Neue"/>
                <a:sym typeface="Helvetica Neue"/>
              </a:rPr>
              <a:t>TEACHING STYLES &amp; CLASSROOM SET UP</a:t>
            </a:r>
            <a:br>
              <a:rPr lang="en" sz="2600" b="1">
                <a:solidFill>
                  <a:schemeClr val="lt1"/>
                </a:solidFill>
                <a:latin typeface="Helvetica Neue"/>
                <a:ea typeface="Helvetica Neue"/>
                <a:cs typeface="Helvetica Neue"/>
                <a:sym typeface="Helvetica Neue"/>
              </a:rPr>
            </a:br>
            <a:br>
              <a:rPr lang="en" sz="2600" b="1">
                <a:solidFill>
                  <a:schemeClr val="lt1"/>
                </a:solidFill>
                <a:latin typeface="Helvetica Neue"/>
                <a:ea typeface="Helvetica Neue"/>
                <a:cs typeface="Helvetica Neue"/>
                <a:sym typeface="Helvetica Neue"/>
              </a:rPr>
            </a:br>
            <a:r>
              <a:rPr lang="en" sz="2600" b="1">
                <a:solidFill>
                  <a:schemeClr val="lt1"/>
                </a:solidFill>
                <a:latin typeface="Helvetica Neue"/>
                <a:ea typeface="Helvetica Neue"/>
                <a:cs typeface="Helvetica Neue"/>
                <a:sym typeface="Helvetica Neue"/>
              </a:rPr>
              <a:t>WSF </a:t>
            </a:r>
            <a:r>
              <a:rPr lang="en" sz="2600">
                <a:solidFill>
                  <a:schemeClr val="lt1"/>
                </a:solidFill>
                <a:latin typeface="Helvetica Neue"/>
                <a:ea typeface="Helvetica Neue"/>
                <a:cs typeface="Helvetica Neue"/>
                <a:sym typeface="Helvetica Neue"/>
              </a:rPr>
              <a:t>AS A CASTE AND COLONIAL SYSTEM</a:t>
            </a:r>
            <a:endParaRPr sz="1100">
              <a:solidFill>
                <a:schemeClr val="lt1"/>
              </a:solidFill>
            </a:endParaRPr>
          </a:p>
        </p:txBody>
      </p:sp>
      <p:sp>
        <p:nvSpPr>
          <p:cNvPr id="282" name="Google Shape;282;p37"/>
          <p:cNvSpPr/>
          <p:nvPr/>
        </p:nvSpPr>
        <p:spPr>
          <a:xfrm>
            <a:off x="0" y="4181279"/>
            <a:ext cx="7339423" cy="514350"/>
          </a:xfrm>
          <a:prstGeom prst="roundRect">
            <a:avLst>
              <a:gd name="adj" fmla="val 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3" name="Google Shape;283;p37"/>
          <p:cNvSpPr txBox="1"/>
          <p:nvPr/>
        </p:nvSpPr>
        <p:spPr>
          <a:xfrm>
            <a:off x="74156" y="4262875"/>
            <a:ext cx="71535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chemeClr val="lt1"/>
                </a:solidFill>
                <a:latin typeface="Helvetica Neue"/>
                <a:ea typeface="Helvetica Neue"/>
                <a:cs typeface="Helvetica Neue"/>
                <a:sym typeface="Helvetica Neue"/>
              </a:rPr>
              <a:t>WHAT DO YOU SEE IN THIS PICTURE?</a:t>
            </a:r>
            <a:endParaRPr sz="11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4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8"/>
          <p:cNvSpPr txBox="1"/>
          <p:nvPr/>
        </p:nvSpPr>
        <p:spPr>
          <a:xfrm>
            <a:off x="5824847" y="4829650"/>
            <a:ext cx="3147000" cy="269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b="1">
                <a:solidFill>
                  <a:schemeClr val="dk1"/>
                </a:solidFill>
                <a:latin typeface="Helvetica Neue"/>
                <a:ea typeface="Helvetica Neue"/>
                <a:cs typeface="Helvetica Neue"/>
                <a:sym typeface="Helvetica Neue"/>
              </a:rPr>
              <a:t>Reference: Nzingha S. Dugas©</a:t>
            </a:r>
            <a:endParaRPr sz="1100"/>
          </a:p>
        </p:txBody>
      </p:sp>
      <p:pic>
        <p:nvPicPr>
          <p:cNvPr id="290" name="Google Shape;290;p38"/>
          <p:cNvPicPr preferRelativeResize="0"/>
          <p:nvPr/>
        </p:nvPicPr>
        <p:blipFill>
          <a:blip r:embed="rId3">
            <a:alphaModFix/>
          </a:blip>
          <a:stretch>
            <a:fillRect/>
          </a:stretch>
        </p:blipFill>
        <p:spPr>
          <a:xfrm>
            <a:off x="232550" y="674800"/>
            <a:ext cx="8839199" cy="4136041"/>
          </a:xfrm>
          <a:prstGeom prst="rect">
            <a:avLst/>
          </a:prstGeom>
          <a:noFill/>
          <a:ln>
            <a:noFill/>
          </a:ln>
        </p:spPr>
      </p:pic>
      <p:sp>
        <p:nvSpPr>
          <p:cNvPr id="291" name="Google Shape;291;p38"/>
          <p:cNvSpPr txBox="1"/>
          <p:nvPr/>
        </p:nvSpPr>
        <p:spPr>
          <a:xfrm>
            <a:off x="906150" y="108600"/>
            <a:ext cx="73317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rgbClr val="F98F00"/>
                </a:solidFill>
                <a:latin typeface="Helvetica Neue"/>
                <a:ea typeface="Helvetica Neue"/>
                <a:cs typeface="Helvetica Neue"/>
                <a:sym typeface="Helvetica Neue"/>
              </a:rPr>
              <a:t>Teaching Intentions, Framework and Style</a:t>
            </a:r>
            <a:endParaRPr sz="24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39"/>
          <p:cNvSpPr/>
          <p:nvPr/>
        </p:nvSpPr>
        <p:spPr>
          <a:xfrm>
            <a:off x="0" y="0"/>
            <a:ext cx="91440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298" name="Google Shape;298;p39"/>
          <p:cNvGrpSpPr/>
          <p:nvPr/>
        </p:nvGrpSpPr>
        <p:grpSpPr>
          <a:xfrm>
            <a:off x="1" y="0"/>
            <a:ext cx="3065730" cy="5143500"/>
            <a:chOff x="1" y="0"/>
            <a:chExt cx="4087640" cy="6858000"/>
          </a:xfrm>
        </p:grpSpPr>
        <p:grpSp>
          <p:nvGrpSpPr>
            <p:cNvPr id="299" name="Google Shape;299;p39"/>
            <p:cNvGrpSpPr/>
            <p:nvPr/>
          </p:nvGrpSpPr>
          <p:grpSpPr>
            <a:xfrm>
              <a:off x="1" y="0"/>
              <a:ext cx="3986041" cy="6858000"/>
              <a:chOff x="1" y="0"/>
              <a:chExt cx="3986041" cy="6858000"/>
            </a:xfrm>
          </p:grpSpPr>
          <p:sp>
            <p:nvSpPr>
              <p:cNvPr id="300" name="Google Shape;300;p39"/>
              <p:cNvSpPr/>
              <p:nvPr/>
            </p:nvSpPr>
            <p:spPr>
              <a:xfrm>
                <a:off x="1" y="0"/>
                <a:ext cx="3986041" cy="6858000"/>
              </a:xfrm>
              <a:custGeom>
                <a:avLst/>
                <a:gdLst/>
                <a:ahLst/>
                <a:cxnLst/>
                <a:rect l="l" t="t" r="r" b="b"/>
                <a:pathLst>
                  <a:path w="3986041" h="6858000" extrusionOk="0">
                    <a:moveTo>
                      <a:pt x="0" y="0"/>
                    </a:moveTo>
                    <a:lnTo>
                      <a:pt x="3066495" y="0"/>
                    </a:lnTo>
                    <a:lnTo>
                      <a:pt x="3427241" y="1211943"/>
                    </a:lnTo>
                    <a:lnTo>
                      <a:pt x="3986041" y="4122057"/>
                    </a:lnTo>
                    <a:lnTo>
                      <a:pt x="3751724" y="6858000"/>
                    </a:lnTo>
                    <a:lnTo>
                      <a:pt x="0" y="6858000"/>
                    </a:lnTo>
                    <a:close/>
                  </a:path>
                </a:pathLst>
              </a:cu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1" name="Google Shape;301;p39"/>
              <p:cNvSpPr/>
              <p:nvPr/>
            </p:nvSpPr>
            <p:spPr>
              <a:xfrm>
                <a:off x="1" y="0"/>
                <a:ext cx="3986041" cy="6858000"/>
              </a:xfrm>
              <a:custGeom>
                <a:avLst/>
                <a:gdLst/>
                <a:ahLst/>
                <a:cxnLst/>
                <a:rect l="l" t="t" r="r" b="b"/>
                <a:pathLst>
                  <a:path w="3986041" h="6858000" extrusionOk="0">
                    <a:moveTo>
                      <a:pt x="0" y="0"/>
                    </a:moveTo>
                    <a:lnTo>
                      <a:pt x="3066495" y="0"/>
                    </a:lnTo>
                    <a:lnTo>
                      <a:pt x="3427241" y="1211943"/>
                    </a:lnTo>
                    <a:lnTo>
                      <a:pt x="3986041" y="4122057"/>
                    </a:lnTo>
                    <a:lnTo>
                      <a:pt x="3751724" y="6858000"/>
                    </a:lnTo>
                    <a:lnTo>
                      <a:pt x="0" y="6858000"/>
                    </a:lnTo>
                    <a:close/>
                  </a:path>
                </a:pathLst>
              </a:custGeom>
              <a:solidFill>
                <a:schemeClr val="lt1">
                  <a:alpha val="13725"/>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nvGrpSpPr>
            <p:cNvPr id="302" name="Google Shape;302;p39"/>
            <p:cNvGrpSpPr/>
            <p:nvPr/>
          </p:nvGrpSpPr>
          <p:grpSpPr>
            <a:xfrm>
              <a:off x="2748588" y="0"/>
              <a:ext cx="1339053" cy="6858000"/>
              <a:chOff x="2748588" y="0"/>
              <a:chExt cx="1339053" cy="6858000"/>
            </a:xfrm>
          </p:grpSpPr>
          <p:sp>
            <p:nvSpPr>
              <p:cNvPr id="303" name="Google Shape;303;p39"/>
              <p:cNvSpPr/>
              <p:nvPr/>
            </p:nvSpPr>
            <p:spPr>
              <a:xfrm>
                <a:off x="2748588" y="0"/>
                <a:ext cx="1339053" cy="6858000"/>
              </a:xfrm>
              <a:custGeom>
                <a:avLst/>
                <a:gdLst/>
                <a:ahLst/>
                <a:cxnLst/>
                <a:rect l="l" t="t" r="r" b="b"/>
                <a:pathLst>
                  <a:path w="1339053" h="6858000" extrusionOk="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4" name="Google Shape;304;p39"/>
              <p:cNvSpPr/>
              <p:nvPr/>
            </p:nvSpPr>
            <p:spPr>
              <a:xfrm>
                <a:off x="2748588" y="0"/>
                <a:ext cx="1339053" cy="6858000"/>
              </a:xfrm>
              <a:custGeom>
                <a:avLst/>
                <a:gdLst/>
                <a:ahLst/>
                <a:cxnLst/>
                <a:rect l="l" t="t" r="r" b="b"/>
                <a:pathLst>
                  <a:path w="1339053" h="6858000" extrusionOk="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rotWithShape="1">
                <a:blip r:embed="rId3">
                  <a:alphaModFix amt="57000"/>
                </a:blip>
                <a:tile tx="0" ty="0" sx="100000" sy="100000" flip="none" algn="tl"/>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grpSp>
        <p:nvGrpSpPr>
          <p:cNvPr id="305" name="Google Shape;305;p39"/>
          <p:cNvGrpSpPr/>
          <p:nvPr/>
        </p:nvGrpSpPr>
        <p:grpSpPr>
          <a:xfrm rot="10800000">
            <a:off x="6078270" y="0"/>
            <a:ext cx="3065730" cy="5143500"/>
            <a:chOff x="1" y="0"/>
            <a:chExt cx="4087640" cy="6858000"/>
          </a:xfrm>
        </p:grpSpPr>
        <p:grpSp>
          <p:nvGrpSpPr>
            <p:cNvPr id="306" name="Google Shape;306;p39"/>
            <p:cNvGrpSpPr/>
            <p:nvPr/>
          </p:nvGrpSpPr>
          <p:grpSpPr>
            <a:xfrm>
              <a:off x="1" y="0"/>
              <a:ext cx="3986041" cy="6858000"/>
              <a:chOff x="1" y="0"/>
              <a:chExt cx="3986041" cy="6858000"/>
            </a:xfrm>
          </p:grpSpPr>
          <p:sp>
            <p:nvSpPr>
              <p:cNvPr id="307" name="Google Shape;307;p39"/>
              <p:cNvSpPr/>
              <p:nvPr/>
            </p:nvSpPr>
            <p:spPr>
              <a:xfrm>
                <a:off x="1" y="0"/>
                <a:ext cx="3986041" cy="6858000"/>
              </a:xfrm>
              <a:custGeom>
                <a:avLst/>
                <a:gdLst/>
                <a:ahLst/>
                <a:cxnLst/>
                <a:rect l="l" t="t" r="r" b="b"/>
                <a:pathLst>
                  <a:path w="3986041" h="6858000" extrusionOk="0">
                    <a:moveTo>
                      <a:pt x="0" y="0"/>
                    </a:moveTo>
                    <a:lnTo>
                      <a:pt x="3066495" y="0"/>
                    </a:lnTo>
                    <a:lnTo>
                      <a:pt x="3427241" y="1211943"/>
                    </a:lnTo>
                    <a:lnTo>
                      <a:pt x="3986041" y="4122057"/>
                    </a:lnTo>
                    <a:lnTo>
                      <a:pt x="3751724" y="6858000"/>
                    </a:lnTo>
                    <a:lnTo>
                      <a:pt x="0" y="6858000"/>
                    </a:lnTo>
                    <a:close/>
                  </a:path>
                </a:pathLst>
              </a:cu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8" name="Google Shape;308;p39"/>
              <p:cNvSpPr/>
              <p:nvPr/>
            </p:nvSpPr>
            <p:spPr>
              <a:xfrm>
                <a:off x="1" y="0"/>
                <a:ext cx="3986041" cy="6858000"/>
              </a:xfrm>
              <a:custGeom>
                <a:avLst/>
                <a:gdLst/>
                <a:ahLst/>
                <a:cxnLst/>
                <a:rect l="l" t="t" r="r" b="b"/>
                <a:pathLst>
                  <a:path w="3986041" h="6858000" extrusionOk="0">
                    <a:moveTo>
                      <a:pt x="0" y="0"/>
                    </a:moveTo>
                    <a:lnTo>
                      <a:pt x="3066495" y="0"/>
                    </a:lnTo>
                    <a:lnTo>
                      <a:pt x="3427241" y="1211943"/>
                    </a:lnTo>
                    <a:lnTo>
                      <a:pt x="3986041" y="4122057"/>
                    </a:lnTo>
                    <a:lnTo>
                      <a:pt x="3751724" y="6858000"/>
                    </a:lnTo>
                    <a:lnTo>
                      <a:pt x="0" y="6858000"/>
                    </a:lnTo>
                    <a:close/>
                  </a:path>
                </a:pathLst>
              </a:custGeom>
              <a:solidFill>
                <a:schemeClr val="lt1">
                  <a:alpha val="13725"/>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nvGrpSpPr>
            <p:cNvPr id="309" name="Google Shape;309;p39"/>
            <p:cNvGrpSpPr/>
            <p:nvPr/>
          </p:nvGrpSpPr>
          <p:grpSpPr>
            <a:xfrm>
              <a:off x="2748588" y="0"/>
              <a:ext cx="1339053" cy="6858000"/>
              <a:chOff x="2748588" y="0"/>
              <a:chExt cx="1339053" cy="6858000"/>
            </a:xfrm>
          </p:grpSpPr>
          <p:sp>
            <p:nvSpPr>
              <p:cNvPr id="310" name="Google Shape;310;p39"/>
              <p:cNvSpPr/>
              <p:nvPr/>
            </p:nvSpPr>
            <p:spPr>
              <a:xfrm>
                <a:off x="2748588" y="0"/>
                <a:ext cx="1339053" cy="6858000"/>
              </a:xfrm>
              <a:custGeom>
                <a:avLst/>
                <a:gdLst/>
                <a:ahLst/>
                <a:cxnLst/>
                <a:rect l="l" t="t" r="r" b="b"/>
                <a:pathLst>
                  <a:path w="1339053" h="6858000" extrusionOk="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1" name="Google Shape;311;p39"/>
              <p:cNvSpPr/>
              <p:nvPr/>
            </p:nvSpPr>
            <p:spPr>
              <a:xfrm>
                <a:off x="2748588" y="0"/>
                <a:ext cx="1339053" cy="6858000"/>
              </a:xfrm>
              <a:custGeom>
                <a:avLst/>
                <a:gdLst/>
                <a:ahLst/>
                <a:cxnLst/>
                <a:rect l="l" t="t" r="r" b="b"/>
                <a:pathLst>
                  <a:path w="1339053" h="6858000" extrusionOk="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rotWithShape="1">
                <a:blip r:embed="rId3">
                  <a:alphaModFix amt="57000"/>
                </a:blip>
                <a:tile tx="0" ty="0" sx="100000" sy="100000" flip="none" algn="tl"/>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sp>
        <p:nvSpPr>
          <p:cNvPr id="312" name="Google Shape;312;p39"/>
          <p:cNvSpPr txBox="1"/>
          <p:nvPr/>
        </p:nvSpPr>
        <p:spPr>
          <a:xfrm>
            <a:off x="9762565" y="927847"/>
            <a:ext cx="138548"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 name="Google Shape;313;p39"/>
          <p:cNvSpPr txBox="1"/>
          <p:nvPr/>
        </p:nvSpPr>
        <p:spPr>
          <a:xfrm>
            <a:off x="3081007" y="1625818"/>
            <a:ext cx="3072300" cy="2100900"/>
          </a:xfrm>
          <a:prstGeom prst="rect">
            <a:avLst/>
          </a:prstGeom>
          <a:noFill/>
          <a:ln>
            <a:noFill/>
          </a:ln>
        </p:spPr>
        <p:txBody>
          <a:bodyPr spcFirstLastPara="1" wrap="square" lIns="68575" tIns="34275" rIns="68575" bIns="34275" anchor="t" anchorCtr="0">
            <a:spAutoFit/>
          </a:bodyPr>
          <a:lstStyle/>
          <a:p>
            <a:pPr marL="0" marR="0" lvl="0" indent="0" algn="ctr" rtl="0">
              <a:lnSpc>
                <a:spcPct val="150000"/>
              </a:lnSpc>
              <a:spcBef>
                <a:spcPts val="0"/>
              </a:spcBef>
              <a:spcAft>
                <a:spcPts val="0"/>
              </a:spcAft>
              <a:buNone/>
            </a:pPr>
            <a:r>
              <a:rPr lang="en" sz="2400" b="1">
                <a:solidFill>
                  <a:schemeClr val="lt1"/>
                </a:solidFill>
                <a:latin typeface="Helvetica Neue"/>
                <a:ea typeface="Helvetica Neue"/>
                <a:cs typeface="Helvetica Neue"/>
                <a:sym typeface="Helvetica Neue"/>
              </a:rPr>
              <a:t>PROCESS FOR DISMANTLING</a:t>
            </a:r>
            <a:endParaRPr sz="1100">
              <a:solidFill>
                <a:schemeClr val="lt1"/>
              </a:solidFill>
            </a:endParaRPr>
          </a:p>
          <a:p>
            <a:pPr marL="0" marR="0" lvl="0" indent="0" algn="ctr" rtl="0">
              <a:lnSpc>
                <a:spcPct val="150000"/>
              </a:lnSpc>
              <a:spcBef>
                <a:spcPts val="0"/>
              </a:spcBef>
              <a:spcAft>
                <a:spcPts val="0"/>
              </a:spcAft>
              <a:buNone/>
            </a:pPr>
            <a:r>
              <a:rPr lang="en" sz="2400" b="1">
                <a:solidFill>
                  <a:schemeClr val="lt1"/>
                </a:solidFill>
                <a:latin typeface="Helvetica Neue"/>
                <a:ea typeface="Helvetica Neue"/>
                <a:cs typeface="Helvetica Neue"/>
                <a:sym typeface="Helvetica Neue"/>
              </a:rPr>
              <a:t>COLONIALISM</a:t>
            </a:r>
            <a:endParaRPr sz="1100">
              <a:solidFill>
                <a:schemeClr val="lt1"/>
              </a:solidFill>
            </a:endParaRPr>
          </a:p>
          <a:p>
            <a:pPr marL="0" marR="0" lvl="0" indent="0" algn="ctr" rtl="0">
              <a:lnSpc>
                <a:spcPct val="150000"/>
              </a:lnSpc>
              <a:spcBef>
                <a:spcPts val="0"/>
              </a:spcBef>
              <a:spcAft>
                <a:spcPts val="0"/>
              </a:spcAft>
              <a:buNone/>
            </a:pPr>
            <a:r>
              <a:rPr lang="en" sz="2400" b="1">
                <a:solidFill>
                  <a:schemeClr val="lt1"/>
                </a:solidFill>
                <a:latin typeface="Helvetica Neue"/>
                <a:ea typeface="Helvetica Neue"/>
                <a:cs typeface="Helvetica Neue"/>
                <a:sym typeface="Helvetica Neue"/>
              </a:rPr>
              <a:t>OR WSF IN T&amp;L</a:t>
            </a:r>
            <a:endParaRPr sz="2400">
              <a:solidFill>
                <a:schemeClr val="lt1"/>
              </a:solidFill>
              <a:latin typeface="Calibri"/>
              <a:ea typeface="Calibri"/>
              <a:cs typeface="Calibri"/>
              <a:sym typeface="Calibri"/>
            </a:endParaRPr>
          </a:p>
        </p:txBody>
      </p:sp>
      <p:sp>
        <p:nvSpPr>
          <p:cNvPr id="314" name="Google Shape;314;p39"/>
          <p:cNvSpPr txBox="1"/>
          <p:nvPr/>
        </p:nvSpPr>
        <p:spPr>
          <a:xfrm>
            <a:off x="35625" y="186200"/>
            <a:ext cx="2493300" cy="3117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chemeClr val="lt1"/>
                </a:solidFill>
                <a:latin typeface="Helvetica Neue"/>
                <a:ea typeface="Helvetica Neue"/>
                <a:cs typeface="Helvetica Neue"/>
                <a:sym typeface="Helvetica Neue"/>
              </a:rPr>
              <a:t>DECONSTRUCT</a:t>
            </a:r>
            <a:endParaRPr sz="1800" b="1">
              <a:solidFill>
                <a:schemeClr val="lt1"/>
              </a:solidFill>
              <a:latin typeface="Helvetica Neue"/>
              <a:ea typeface="Helvetica Neue"/>
              <a:cs typeface="Helvetica Neue"/>
              <a:sym typeface="Helvetica Neue"/>
            </a:endParaRPr>
          </a:p>
          <a:p>
            <a:pPr marL="215900" marR="0" lvl="0" indent="-241300" algn="l" rtl="0">
              <a:spcBef>
                <a:spcPts val="0"/>
              </a:spcBef>
              <a:spcAft>
                <a:spcPts val="0"/>
              </a:spcAft>
              <a:buClr>
                <a:schemeClr val="lt1"/>
              </a:buClr>
              <a:buSzPts val="1800"/>
              <a:buFont typeface="Helvetica Neue"/>
              <a:buChar char="•"/>
            </a:pPr>
            <a:r>
              <a:rPr lang="en" sz="1800">
                <a:solidFill>
                  <a:schemeClr val="lt1"/>
                </a:solidFill>
                <a:latin typeface="Helvetica Neue"/>
                <a:ea typeface="Helvetica Neue"/>
                <a:cs typeface="Helvetica Neue"/>
                <a:sym typeface="Helvetica Neue"/>
              </a:rPr>
              <a:t>Examine &amp; Dismantle White Supremacy Framework</a:t>
            </a:r>
            <a:endParaRPr sz="1800">
              <a:solidFill>
                <a:schemeClr val="lt1"/>
              </a:solidFill>
              <a:latin typeface="Helvetica Neue"/>
              <a:ea typeface="Helvetica Neue"/>
              <a:cs typeface="Helvetica Neue"/>
              <a:sym typeface="Helvetica Neue"/>
            </a:endParaRPr>
          </a:p>
          <a:p>
            <a:pPr marL="215900" marR="0" lvl="0" indent="-241300" algn="l" rtl="0">
              <a:spcBef>
                <a:spcPts val="0"/>
              </a:spcBef>
              <a:spcAft>
                <a:spcPts val="0"/>
              </a:spcAft>
              <a:buClr>
                <a:schemeClr val="lt1"/>
              </a:buClr>
              <a:buSzPts val="1800"/>
              <a:buFont typeface="Helvetica Neue"/>
              <a:buChar char="•"/>
            </a:pPr>
            <a:r>
              <a:rPr lang="en" sz="1800">
                <a:solidFill>
                  <a:schemeClr val="lt1"/>
                </a:solidFill>
                <a:latin typeface="Helvetica Neue"/>
                <a:ea typeface="Helvetica Neue"/>
                <a:cs typeface="Helvetica Neue"/>
                <a:sym typeface="Helvetica Neue"/>
              </a:rPr>
              <a:t>Query Harm Reduction Practices</a:t>
            </a:r>
            <a:endParaRPr sz="1800">
              <a:solidFill>
                <a:schemeClr val="lt1"/>
              </a:solidFill>
              <a:latin typeface="Helvetica Neue"/>
              <a:ea typeface="Helvetica Neue"/>
              <a:cs typeface="Helvetica Neue"/>
              <a:sym typeface="Helvetica Neue"/>
            </a:endParaRPr>
          </a:p>
          <a:p>
            <a:pPr marL="215900" marR="0" lvl="0" indent="-241300" algn="l" rtl="0">
              <a:spcBef>
                <a:spcPts val="0"/>
              </a:spcBef>
              <a:spcAft>
                <a:spcPts val="0"/>
              </a:spcAft>
              <a:buClr>
                <a:schemeClr val="lt1"/>
              </a:buClr>
              <a:buSzPts val="1800"/>
              <a:buFont typeface="Helvetica Neue"/>
              <a:buChar char="•"/>
            </a:pPr>
            <a:r>
              <a:rPr lang="en" sz="1800">
                <a:solidFill>
                  <a:schemeClr val="lt1"/>
                </a:solidFill>
                <a:latin typeface="Helvetica Neue"/>
                <a:ea typeface="Helvetica Neue"/>
                <a:cs typeface="Helvetica Neue"/>
                <a:sym typeface="Helvetica Neue"/>
              </a:rPr>
              <a:t>Hope &amp; Savior Syndrome vs. Systemic &amp; Systems Change</a:t>
            </a:r>
            <a:endParaRPr sz="1800">
              <a:solidFill>
                <a:schemeClr val="lt1"/>
              </a:solidFill>
              <a:latin typeface="Helvetica Neue"/>
              <a:ea typeface="Helvetica Neue"/>
              <a:cs typeface="Helvetica Neue"/>
              <a:sym typeface="Helvetica Neue"/>
            </a:endParaRPr>
          </a:p>
        </p:txBody>
      </p:sp>
      <p:sp>
        <p:nvSpPr>
          <p:cNvPr id="315" name="Google Shape;315;p39"/>
          <p:cNvSpPr txBox="1"/>
          <p:nvPr/>
        </p:nvSpPr>
        <p:spPr>
          <a:xfrm>
            <a:off x="6705379" y="186200"/>
            <a:ext cx="2343900" cy="3117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chemeClr val="lt1"/>
                </a:solidFill>
                <a:latin typeface="Helvetica Neue"/>
                <a:ea typeface="Helvetica Neue"/>
                <a:cs typeface="Helvetica Neue"/>
                <a:sym typeface="Helvetica Neue"/>
              </a:rPr>
              <a:t>RECONSTRUCT</a:t>
            </a:r>
            <a:endParaRPr sz="1800" b="1">
              <a:latin typeface="Helvetica Neue"/>
              <a:ea typeface="Helvetica Neue"/>
              <a:cs typeface="Helvetica Neue"/>
              <a:sym typeface="Helvetica Neue"/>
            </a:endParaRPr>
          </a:p>
          <a:p>
            <a:pPr marL="215900" marR="0" lvl="0" indent="-241300" algn="l" rtl="0">
              <a:spcBef>
                <a:spcPts val="0"/>
              </a:spcBef>
              <a:spcAft>
                <a:spcPts val="0"/>
              </a:spcAft>
              <a:buClr>
                <a:schemeClr val="lt1"/>
              </a:buClr>
              <a:buSzPts val="1800"/>
              <a:buFont typeface="Helvetica Neue"/>
              <a:buChar char="•"/>
            </a:pPr>
            <a:r>
              <a:rPr lang="en" sz="1800">
                <a:solidFill>
                  <a:schemeClr val="lt1"/>
                </a:solidFill>
                <a:latin typeface="Helvetica Neue"/>
                <a:ea typeface="Helvetica Neue"/>
                <a:cs typeface="Helvetica Neue"/>
                <a:sym typeface="Helvetica Neue"/>
              </a:rPr>
              <a:t>Shift Mindset</a:t>
            </a:r>
            <a:endParaRPr sz="1800">
              <a:latin typeface="Helvetica Neue"/>
              <a:ea typeface="Helvetica Neue"/>
              <a:cs typeface="Helvetica Neue"/>
              <a:sym typeface="Helvetica Neue"/>
            </a:endParaRPr>
          </a:p>
          <a:p>
            <a:pPr marL="215900" marR="0" lvl="0" indent="-241300" algn="l" rtl="0">
              <a:spcBef>
                <a:spcPts val="0"/>
              </a:spcBef>
              <a:spcAft>
                <a:spcPts val="0"/>
              </a:spcAft>
              <a:buClr>
                <a:schemeClr val="lt1"/>
              </a:buClr>
              <a:buSzPts val="1800"/>
              <a:buFont typeface="Helvetica Neue"/>
              <a:buChar char="•"/>
            </a:pPr>
            <a:r>
              <a:rPr lang="en" sz="1800">
                <a:solidFill>
                  <a:schemeClr val="lt1"/>
                </a:solidFill>
                <a:latin typeface="Helvetica Neue"/>
                <a:ea typeface="Helvetica Neue"/>
                <a:cs typeface="Helvetica Neue"/>
                <a:sym typeface="Helvetica Neue"/>
              </a:rPr>
              <a:t>Build Comprehensive Methodology for an Authentic Framework</a:t>
            </a:r>
            <a:endParaRPr sz="1800">
              <a:latin typeface="Helvetica Neue"/>
              <a:ea typeface="Helvetica Neue"/>
              <a:cs typeface="Helvetica Neue"/>
              <a:sym typeface="Helvetica Neue"/>
            </a:endParaRPr>
          </a:p>
          <a:p>
            <a:pPr marL="215900" marR="0" lvl="0" indent="-241300" algn="l" rtl="0">
              <a:spcBef>
                <a:spcPts val="0"/>
              </a:spcBef>
              <a:spcAft>
                <a:spcPts val="0"/>
              </a:spcAft>
              <a:buClr>
                <a:schemeClr val="lt1"/>
              </a:buClr>
              <a:buSzPts val="1800"/>
              <a:buFont typeface="Helvetica Neue"/>
              <a:buChar char="•"/>
            </a:pPr>
            <a:r>
              <a:rPr lang="en" sz="1800">
                <a:solidFill>
                  <a:schemeClr val="lt1"/>
                </a:solidFill>
                <a:latin typeface="Helvetica Neue"/>
                <a:ea typeface="Helvetica Neue"/>
                <a:cs typeface="Helvetica Neue"/>
                <a:sym typeface="Helvetica Neue"/>
              </a:rPr>
              <a:t>Review and Reconstruct Curriculum &amp; Lesson Plan</a:t>
            </a:r>
            <a:endParaRPr sz="1800">
              <a:solidFill>
                <a:schemeClr val="dk1"/>
              </a:solidFill>
              <a:latin typeface="Helvetica Neue"/>
              <a:ea typeface="Helvetica Neue"/>
              <a:cs typeface="Helvetica Neue"/>
              <a:sym typeface="Helvetica Neue"/>
            </a:endParaRPr>
          </a:p>
        </p:txBody>
      </p:sp>
      <p:pic>
        <p:nvPicPr>
          <p:cNvPr id="316" name="Google Shape;316;p39" descr="A picture containing text&#10;&#10;Description automatically generated"/>
          <p:cNvPicPr preferRelativeResize="0"/>
          <p:nvPr/>
        </p:nvPicPr>
        <p:blipFill rotWithShape="1">
          <a:blip r:embed="rId4">
            <a:alphaModFix/>
          </a:blip>
          <a:srcRect/>
          <a:stretch/>
        </p:blipFill>
        <p:spPr>
          <a:xfrm>
            <a:off x="7032732" y="3464208"/>
            <a:ext cx="1864514" cy="1123489"/>
          </a:xfrm>
          <a:prstGeom prst="rect">
            <a:avLst/>
          </a:prstGeom>
          <a:noFill/>
          <a:ln>
            <a:noFill/>
          </a:ln>
        </p:spPr>
      </p:pic>
      <p:sp>
        <p:nvSpPr>
          <p:cNvPr id="317" name="Google Shape;317;p39"/>
          <p:cNvSpPr txBox="1"/>
          <p:nvPr/>
        </p:nvSpPr>
        <p:spPr>
          <a:xfrm>
            <a:off x="7911539" y="4935751"/>
            <a:ext cx="1147382"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lt2"/>
                </a:solidFill>
                <a:latin typeface="Calibri"/>
                <a:ea typeface="Calibri"/>
                <a:cs typeface="Calibri"/>
                <a:sym typeface="Calibri"/>
              </a:rPr>
              <a:t>Images - Shutterstock</a:t>
            </a:r>
            <a:endParaRPr sz="1100"/>
          </a:p>
        </p:txBody>
      </p:sp>
      <p:pic>
        <p:nvPicPr>
          <p:cNvPr id="318" name="Google Shape;318;p39" descr="Icon&#10;&#10;Description automatically generated with low confidence"/>
          <p:cNvPicPr preferRelativeResize="0"/>
          <p:nvPr/>
        </p:nvPicPr>
        <p:blipFill rotWithShape="1">
          <a:blip r:embed="rId5">
            <a:alphaModFix/>
          </a:blip>
          <a:srcRect/>
          <a:stretch/>
        </p:blipFill>
        <p:spPr>
          <a:xfrm>
            <a:off x="465739" y="3580098"/>
            <a:ext cx="1633217" cy="13579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0"/>
          <p:cNvSpPr txBox="1">
            <a:spLocks noGrp="1"/>
          </p:cNvSpPr>
          <p:nvPr>
            <p:ph type="title"/>
          </p:nvPr>
        </p:nvSpPr>
        <p:spPr>
          <a:xfrm>
            <a:off x="1144400" y="830851"/>
            <a:ext cx="2442300" cy="3726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98F00"/>
              </a:buClr>
              <a:buSzPts val="3300"/>
              <a:buFont typeface="Helvetica Neue"/>
              <a:buNone/>
            </a:pPr>
            <a:r>
              <a:rPr lang="en" sz="2900" b="1">
                <a:solidFill>
                  <a:srgbClr val="F98F00"/>
                </a:solidFill>
                <a:latin typeface="Helvetica Neue"/>
                <a:ea typeface="Helvetica Neue"/>
                <a:cs typeface="Helvetica Neue"/>
                <a:sym typeface="Helvetica Neue"/>
              </a:rPr>
              <a:t>White</a:t>
            </a:r>
            <a:br>
              <a:rPr lang="en" sz="2900" b="1">
                <a:solidFill>
                  <a:srgbClr val="F98F00"/>
                </a:solidFill>
                <a:latin typeface="Helvetica Neue"/>
                <a:ea typeface="Helvetica Neue"/>
                <a:cs typeface="Helvetica Neue"/>
                <a:sym typeface="Helvetica Neue"/>
              </a:rPr>
            </a:br>
            <a:r>
              <a:rPr lang="en" sz="2900" b="1">
                <a:solidFill>
                  <a:srgbClr val="F98F00"/>
                </a:solidFill>
                <a:latin typeface="Helvetica Neue"/>
                <a:ea typeface="Helvetica Neue"/>
                <a:cs typeface="Helvetica Neue"/>
                <a:sym typeface="Helvetica Neue"/>
              </a:rPr>
              <a:t>Supremacy</a:t>
            </a:r>
            <a:br>
              <a:rPr lang="en" sz="2900" b="1">
                <a:solidFill>
                  <a:srgbClr val="F98F00"/>
                </a:solidFill>
                <a:latin typeface="Helvetica Neue"/>
                <a:ea typeface="Helvetica Neue"/>
                <a:cs typeface="Helvetica Neue"/>
                <a:sym typeface="Helvetica Neue"/>
              </a:rPr>
            </a:br>
            <a:r>
              <a:rPr lang="en" sz="2900" b="1">
                <a:solidFill>
                  <a:srgbClr val="F98F00"/>
                </a:solidFill>
                <a:latin typeface="Helvetica Neue"/>
                <a:ea typeface="Helvetica Neue"/>
                <a:cs typeface="Helvetica Neue"/>
                <a:sym typeface="Helvetica Neue"/>
              </a:rPr>
              <a:t>Framework</a:t>
            </a:r>
            <a:br>
              <a:rPr lang="en" sz="2900" b="1">
                <a:solidFill>
                  <a:srgbClr val="F98F00"/>
                </a:solidFill>
                <a:latin typeface="Helvetica Neue"/>
                <a:ea typeface="Helvetica Neue"/>
                <a:cs typeface="Helvetica Neue"/>
                <a:sym typeface="Helvetica Neue"/>
              </a:rPr>
            </a:br>
            <a:endParaRPr sz="2900" b="1" i="1">
              <a:solidFill>
                <a:srgbClr val="F98F00"/>
              </a:solidFill>
              <a:latin typeface="Helvetica Neue"/>
              <a:ea typeface="Helvetica Neue"/>
              <a:cs typeface="Helvetica Neue"/>
              <a:sym typeface="Helvetica Neue"/>
            </a:endParaRPr>
          </a:p>
        </p:txBody>
      </p:sp>
      <p:sp>
        <p:nvSpPr>
          <p:cNvPr id="324" name="Google Shape;324;p40"/>
          <p:cNvSpPr txBox="1"/>
          <p:nvPr/>
        </p:nvSpPr>
        <p:spPr>
          <a:xfrm>
            <a:off x="657600" y="4789175"/>
            <a:ext cx="88539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Reference: From Dismantling Racism: A Workbook for Social Change Groups, by Kenneth Jones and Tema Okun, ChangeWork, 2001</a:t>
            </a:r>
            <a:endParaRPr sz="1100"/>
          </a:p>
        </p:txBody>
      </p:sp>
      <p:sp>
        <p:nvSpPr>
          <p:cNvPr id="325" name="Google Shape;325;p40"/>
          <p:cNvSpPr txBox="1"/>
          <p:nvPr/>
        </p:nvSpPr>
        <p:spPr>
          <a:xfrm>
            <a:off x="4877127" y="288175"/>
            <a:ext cx="3822900" cy="4332900"/>
          </a:xfrm>
          <a:prstGeom prst="rect">
            <a:avLst/>
          </a:prstGeom>
          <a:noFill/>
          <a:ln>
            <a:noFill/>
          </a:ln>
        </p:spPr>
        <p:txBody>
          <a:bodyPr spcFirstLastPara="1" wrap="square" lIns="68575" tIns="34275" rIns="68575" bIns="34275" anchor="t" anchorCtr="0">
            <a:spAutoFit/>
          </a:bodyPr>
          <a:lstStyle/>
          <a:p>
            <a:pPr marL="215900" marR="0" lvl="0" indent="-234950" algn="l" rtl="0">
              <a:spcBef>
                <a:spcPts val="0"/>
              </a:spcBef>
              <a:spcAft>
                <a:spcPts val="0"/>
              </a:spcAft>
              <a:buClr>
                <a:schemeClr val="accent3"/>
              </a:buClr>
              <a:buSzPts val="1900"/>
              <a:buFont typeface="Courier New"/>
              <a:buChar char="o"/>
            </a:pPr>
            <a:r>
              <a:rPr lang="en" sz="1900" b="1">
                <a:solidFill>
                  <a:schemeClr val="accent3"/>
                </a:solidFill>
                <a:latin typeface="Helvetica Neue"/>
                <a:ea typeface="Helvetica Neue"/>
                <a:cs typeface="Helvetica Neue"/>
                <a:sym typeface="Helvetica Neue"/>
              </a:rPr>
              <a:t>Perfectionism</a:t>
            </a:r>
            <a:endParaRPr sz="1900">
              <a:solidFill>
                <a:schemeClr val="accent3"/>
              </a:solidFill>
            </a:endParaRPr>
          </a:p>
          <a:p>
            <a:pPr marL="215900" marR="0" lvl="0" indent="-234950" algn="l" rtl="0">
              <a:spcBef>
                <a:spcPts val="300"/>
              </a:spcBef>
              <a:spcAft>
                <a:spcPts val="0"/>
              </a:spcAft>
              <a:buClr>
                <a:schemeClr val="accent3"/>
              </a:buClr>
              <a:buSzPts val="1900"/>
              <a:buFont typeface="Courier New"/>
              <a:buChar char="o"/>
            </a:pPr>
            <a:r>
              <a:rPr lang="en" sz="1900">
                <a:solidFill>
                  <a:schemeClr val="accent3"/>
                </a:solidFill>
                <a:latin typeface="Helvetica Neue"/>
                <a:ea typeface="Helvetica Neue"/>
                <a:cs typeface="Helvetica Neue"/>
                <a:sym typeface="Helvetica Neue"/>
              </a:rPr>
              <a:t>Sense of Urgency</a:t>
            </a:r>
            <a:endParaRPr sz="1900">
              <a:solidFill>
                <a:schemeClr val="accent3"/>
              </a:solidFill>
            </a:endParaRPr>
          </a:p>
          <a:p>
            <a:pPr marL="215900" marR="0" lvl="0" indent="-234950" algn="l" rtl="0">
              <a:spcBef>
                <a:spcPts val="300"/>
              </a:spcBef>
              <a:spcAft>
                <a:spcPts val="0"/>
              </a:spcAft>
              <a:buClr>
                <a:schemeClr val="accent3"/>
              </a:buClr>
              <a:buSzPts val="1900"/>
              <a:buFont typeface="Courier New"/>
              <a:buChar char="o"/>
            </a:pPr>
            <a:r>
              <a:rPr lang="en" sz="1900" b="1">
                <a:solidFill>
                  <a:schemeClr val="accent3"/>
                </a:solidFill>
                <a:latin typeface="Helvetica Neue"/>
                <a:ea typeface="Helvetica Neue"/>
                <a:cs typeface="Helvetica Neue"/>
                <a:sym typeface="Helvetica Neue"/>
              </a:rPr>
              <a:t>Defensiveness</a:t>
            </a:r>
            <a:endParaRPr sz="1900">
              <a:solidFill>
                <a:schemeClr val="accent3"/>
              </a:solidFill>
            </a:endParaRPr>
          </a:p>
          <a:p>
            <a:pPr marL="215900" marR="0" lvl="0" indent="-234950" algn="l" rtl="0">
              <a:spcBef>
                <a:spcPts val="300"/>
              </a:spcBef>
              <a:spcAft>
                <a:spcPts val="0"/>
              </a:spcAft>
              <a:buClr>
                <a:schemeClr val="accent3"/>
              </a:buClr>
              <a:buSzPts val="1900"/>
              <a:buFont typeface="Courier New"/>
              <a:buChar char="o"/>
            </a:pPr>
            <a:r>
              <a:rPr lang="en" sz="1900">
                <a:solidFill>
                  <a:schemeClr val="accent3"/>
                </a:solidFill>
                <a:latin typeface="Helvetica Neue"/>
                <a:ea typeface="Helvetica Neue"/>
                <a:cs typeface="Helvetica Neue"/>
                <a:sym typeface="Helvetica Neue"/>
              </a:rPr>
              <a:t>Quantity over Quality</a:t>
            </a:r>
            <a:endParaRPr sz="1900">
              <a:solidFill>
                <a:schemeClr val="accent3"/>
              </a:solidFill>
            </a:endParaRPr>
          </a:p>
          <a:p>
            <a:pPr marL="215900" marR="0" lvl="0" indent="-234950" algn="l" rtl="0">
              <a:spcBef>
                <a:spcPts val="300"/>
              </a:spcBef>
              <a:spcAft>
                <a:spcPts val="0"/>
              </a:spcAft>
              <a:buClr>
                <a:schemeClr val="accent3"/>
              </a:buClr>
              <a:buSzPts val="1900"/>
              <a:buFont typeface="Courier New"/>
              <a:buChar char="o"/>
            </a:pPr>
            <a:r>
              <a:rPr lang="en" sz="1900" b="1">
                <a:solidFill>
                  <a:schemeClr val="accent3"/>
                </a:solidFill>
                <a:latin typeface="Helvetica Neue"/>
                <a:ea typeface="Helvetica Neue"/>
                <a:cs typeface="Helvetica Neue"/>
                <a:sym typeface="Helvetica Neue"/>
              </a:rPr>
              <a:t>Worship of the Written Word</a:t>
            </a:r>
            <a:endParaRPr sz="1900">
              <a:solidFill>
                <a:schemeClr val="accent3"/>
              </a:solidFill>
            </a:endParaRPr>
          </a:p>
          <a:p>
            <a:pPr marL="215900" marR="0" lvl="0" indent="-234950" algn="l" rtl="0">
              <a:spcBef>
                <a:spcPts val="300"/>
              </a:spcBef>
              <a:spcAft>
                <a:spcPts val="0"/>
              </a:spcAft>
              <a:buClr>
                <a:schemeClr val="accent3"/>
              </a:buClr>
              <a:buSzPts val="1900"/>
              <a:buFont typeface="Courier New"/>
              <a:buChar char="o"/>
            </a:pPr>
            <a:r>
              <a:rPr lang="en" sz="1900" b="1">
                <a:solidFill>
                  <a:schemeClr val="accent3"/>
                </a:solidFill>
                <a:latin typeface="Helvetica Neue"/>
                <a:ea typeface="Helvetica Neue"/>
                <a:cs typeface="Helvetica Neue"/>
                <a:sym typeface="Helvetica Neue"/>
              </a:rPr>
              <a:t>Paternalism</a:t>
            </a:r>
            <a:endParaRPr sz="1900">
              <a:solidFill>
                <a:schemeClr val="accent3"/>
              </a:solidFill>
            </a:endParaRPr>
          </a:p>
          <a:p>
            <a:pPr marL="215900" marR="0" lvl="0" indent="-234950" algn="l" rtl="0">
              <a:spcBef>
                <a:spcPts val="300"/>
              </a:spcBef>
              <a:spcAft>
                <a:spcPts val="0"/>
              </a:spcAft>
              <a:buClr>
                <a:schemeClr val="accent3"/>
              </a:buClr>
              <a:buSzPts val="1900"/>
              <a:buFont typeface="Courier New"/>
              <a:buChar char="o"/>
            </a:pPr>
            <a:r>
              <a:rPr lang="en" sz="1900" b="1">
                <a:solidFill>
                  <a:schemeClr val="accent3"/>
                </a:solidFill>
                <a:latin typeface="Helvetica Neue"/>
                <a:ea typeface="Helvetica Neue"/>
                <a:cs typeface="Helvetica Neue"/>
                <a:sym typeface="Helvetica Neue"/>
              </a:rPr>
              <a:t>Either/Or Thinking</a:t>
            </a:r>
            <a:endParaRPr sz="1900">
              <a:solidFill>
                <a:schemeClr val="accent3"/>
              </a:solidFill>
            </a:endParaRPr>
          </a:p>
          <a:p>
            <a:pPr marL="215900" marR="0" lvl="0" indent="-234950" algn="l" rtl="0">
              <a:spcBef>
                <a:spcPts val="300"/>
              </a:spcBef>
              <a:spcAft>
                <a:spcPts val="0"/>
              </a:spcAft>
              <a:buClr>
                <a:schemeClr val="accent3"/>
              </a:buClr>
              <a:buSzPts val="1900"/>
              <a:buFont typeface="Courier New"/>
              <a:buChar char="o"/>
            </a:pPr>
            <a:r>
              <a:rPr lang="en" sz="1900">
                <a:solidFill>
                  <a:schemeClr val="accent3"/>
                </a:solidFill>
                <a:latin typeface="Helvetica Neue"/>
                <a:ea typeface="Helvetica Neue"/>
                <a:cs typeface="Helvetica Neue"/>
                <a:sym typeface="Helvetica Neue"/>
              </a:rPr>
              <a:t>Power Hoarding</a:t>
            </a:r>
            <a:endParaRPr sz="1900">
              <a:solidFill>
                <a:schemeClr val="accent3"/>
              </a:solidFill>
            </a:endParaRPr>
          </a:p>
          <a:p>
            <a:pPr marL="215900" marR="0" lvl="0" indent="-234950" algn="l" rtl="0">
              <a:spcBef>
                <a:spcPts val="300"/>
              </a:spcBef>
              <a:spcAft>
                <a:spcPts val="0"/>
              </a:spcAft>
              <a:buClr>
                <a:schemeClr val="accent3"/>
              </a:buClr>
              <a:buSzPts val="1900"/>
              <a:buFont typeface="Courier New"/>
              <a:buChar char="o"/>
            </a:pPr>
            <a:r>
              <a:rPr lang="en" sz="1900">
                <a:solidFill>
                  <a:schemeClr val="accent3"/>
                </a:solidFill>
                <a:latin typeface="Helvetica Neue"/>
                <a:ea typeface="Helvetica Neue"/>
                <a:cs typeface="Helvetica Neue"/>
                <a:sym typeface="Helvetica Neue"/>
              </a:rPr>
              <a:t>Fear of Open Conflict</a:t>
            </a:r>
            <a:endParaRPr sz="1900">
              <a:solidFill>
                <a:schemeClr val="accent3"/>
              </a:solidFill>
            </a:endParaRPr>
          </a:p>
          <a:p>
            <a:pPr marL="215900" marR="0" lvl="0" indent="-234950" algn="l" rtl="0">
              <a:spcBef>
                <a:spcPts val="300"/>
              </a:spcBef>
              <a:spcAft>
                <a:spcPts val="0"/>
              </a:spcAft>
              <a:buClr>
                <a:schemeClr val="accent3"/>
              </a:buClr>
              <a:buSzPts val="1900"/>
              <a:buFont typeface="Courier New"/>
              <a:buChar char="o"/>
            </a:pPr>
            <a:r>
              <a:rPr lang="en" sz="1900" b="1">
                <a:solidFill>
                  <a:schemeClr val="accent3"/>
                </a:solidFill>
                <a:latin typeface="Helvetica Neue"/>
                <a:ea typeface="Helvetica Neue"/>
                <a:cs typeface="Helvetica Neue"/>
                <a:sym typeface="Helvetica Neue"/>
              </a:rPr>
              <a:t>Individualism</a:t>
            </a:r>
            <a:endParaRPr sz="1900">
              <a:solidFill>
                <a:schemeClr val="accent3"/>
              </a:solidFill>
            </a:endParaRPr>
          </a:p>
          <a:p>
            <a:pPr marL="215900" marR="0" lvl="0" indent="-234950" algn="l" rtl="0">
              <a:spcBef>
                <a:spcPts val="300"/>
              </a:spcBef>
              <a:spcAft>
                <a:spcPts val="0"/>
              </a:spcAft>
              <a:buClr>
                <a:schemeClr val="accent3"/>
              </a:buClr>
              <a:buSzPts val="1900"/>
              <a:buFont typeface="Courier New"/>
              <a:buChar char="o"/>
            </a:pPr>
            <a:r>
              <a:rPr lang="en" sz="1900">
                <a:solidFill>
                  <a:schemeClr val="accent3"/>
                </a:solidFill>
                <a:latin typeface="Helvetica Neue"/>
                <a:ea typeface="Helvetica Neue"/>
                <a:cs typeface="Helvetica Neue"/>
                <a:sym typeface="Helvetica Neue"/>
              </a:rPr>
              <a:t>Progress is Bigger, More</a:t>
            </a:r>
            <a:endParaRPr sz="1900">
              <a:solidFill>
                <a:schemeClr val="accent3"/>
              </a:solidFill>
            </a:endParaRPr>
          </a:p>
          <a:p>
            <a:pPr marL="215900" marR="0" lvl="0" indent="-234950" algn="l" rtl="0">
              <a:spcBef>
                <a:spcPts val="300"/>
              </a:spcBef>
              <a:spcAft>
                <a:spcPts val="0"/>
              </a:spcAft>
              <a:buClr>
                <a:schemeClr val="accent3"/>
              </a:buClr>
              <a:buSzPts val="1900"/>
              <a:buFont typeface="Courier New"/>
              <a:buChar char="o"/>
            </a:pPr>
            <a:r>
              <a:rPr lang="en" sz="1900" b="1">
                <a:solidFill>
                  <a:schemeClr val="accent3"/>
                </a:solidFill>
                <a:latin typeface="Helvetica Neue"/>
                <a:ea typeface="Helvetica Neue"/>
                <a:cs typeface="Helvetica Neue"/>
                <a:sym typeface="Helvetica Neue"/>
              </a:rPr>
              <a:t>Objectivity</a:t>
            </a:r>
            <a:endParaRPr sz="1900">
              <a:solidFill>
                <a:schemeClr val="accent3"/>
              </a:solidFill>
            </a:endParaRPr>
          </a:p>
          <a:p>
            <a:pPr marL="215900" marR="0" lvl="0" indent="-234950" algn="l" rtl="0">
              <a:spcBef>
                <a:spcPts val="300"/>
              </a:spcBef>
              <a:spcAft>
                <a:spcPts val="0"/>
              </a:spcAft>
              <a:buClr>
                <a:schemeClr val="accent3"/>
              </a:buClr>
              <a:buSzPts val="1900"/>
              <a:buFont typeface="Courier New"/>
              <a:buChar char="o"/>
            </a:pPr>
            <a:r>
              <a:rPr lang="en" sz="1900">
                <a:solidFill>
                  <a:schemeClr val="accent3"/>
                </a:solidFill>
                <a:latin typeface="Helvetica Neue"/>
                <a:ea typeface="Helvetica Neue"/>
                <a:cs typeface="Helvetica Neue"/>
                <a:sym typeface="Helvetica Neue"/>
              </a:rPr>
              <a:t>Right to Comfort</a:t>
            </a:r>
            <a:endParaRPr sz="1900">
              <a:solidFill>
                <a:schemeClr val="accent3"/>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1"/>
          <p:cNvSpPr txBox="1">
            <a:spLocks noGrp="1"/>
          </p:cNvSpPr>
          <p:nvPr>
            <p:ph type="title"/>
          </p:nvPr>
        </p:nvSpPr>
        <p:spPr>
          <a:xfrm>
            <a:off x="436465" y="1116083"/>
            <a:ext cx="2834152" cy="3300784"/>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Helvetica Neue"/>
              <a:buNone/>
            </a:pPr>
            <a:r>
              <a:rPr lang="en" sz="3000" b="1">
                <a:solidFill>
                  <a:schemeClr val="accent5"/>
                </a:solidFill>
                <a:latin typeface="Helvetica Neue"/>
                <a:ea typeface="Helvetica Neue"/>
                <a:cs typeface="Helvetica Neue"/>
                <a:sym typeface="Helvetica Neue"/>
              </a:rPr>
              <a:t>White Supremacy Framework</a:t>
            </a:r>
            <a:r>
              <a:rPr lang="en" sz="3000">
                <a:solidFill>
                  <a:schemeClr val="accent5"/>
                </a:solidFill>
                <a:latin typeface="Helvetica Neue"/>
                <a:ea typeface="Helvetica Neue"/>
                <a:cs typeface="Helvetica Neue"/>
                <a:sym typeface="Helvetica Neue"/>
              </a:rPr>
              <a:t>:</a:t>
            </a:r>
            <a:br>
              <a:rPr lang="en" sz="3000">
                <a:latin typeface="Helvetica Neue"/>
                <a:ea typeface="Helvetica Neue"/>
                <a:cs typeface="Helvetica Neue"/>
                <a:sym typeface="Helvetica Neue"/>
              </a:rPr>
            </a:br>
            <a:br>
              <a:rPr lang="en" sz="3000">
                <a:latin typeface="Helvetica Neue"/>
                <a:ea typeface="Helvetica Neue"/>
                <a:cs typeface="Helvetica Neue"/>
                <a:sym typeface="Helvetica Neue"/>
              </a:rPr>
            </a:br>
            <a:r>
              <a:rPr lang="en" sz="2800">
                <a:solidFill>
                  <a:schemeClr val="accent3"/>
                </a:solidFill>
                <a:latin typeface="Helvetica Neue"/>
                <a:ea typeface="Helvetica Neue"/>
                <a:cs typeface="Helvetica Neue"/>
                <a:sym typeface="Helvetica Neue"/>
              </a:rPr>
              <a:t>Culture, Practice and Behavior</a:t>
            </a:r>
            <a:endParaRPr sz="1100">
              <a:solidFill>
                <a:schemeClr val="accent3"/>
              </a:solidFill>
            </a:endParaRPr>
          </a:p>
        </p:txBody>
      </p:sp>
      <p:pic>
        <p:nvPicPr>
          <p:cNvPr id="332" name="Google Shape;332;p41" descr="Diagram&#10;&#10;Description automatically generated"/>
          <p:cNvPicPr preferRelativeResize="0"/>
          <p:nvPr/>
        </p:nvPicPr>
        <p:blipFill rotWithShape="1">
          <a:blip r:embed="rId3">
            <a:alphaModFix/>
          </a:blip>
          <a:srcRect/>
          <a:stretch/>
        </p:blipFill>
        <p:spPr>
          <a:xfrm>
            <a:off x="3782789" y="706792"/>
            <a:ext cx="5075162" cy="3793684"/>
          </a:xfrm>
          <a:prstGeom prst="rect">
            <a:avLst/>
          </a:prstGeom>
          <a:noFill/>
          <a:ln>
            <a:noFill/>
          </a:ln>
        </p:spPr>
      </p:pic>
      <p:sp>
        <p:nvSpPr>
          <p:cNvPr id="333" name="Google Shape;333;p41"/>
          <p:cNvSpPr/>
          <p:nvPr/>
        </p:nvSpPr>
        <p:spPr>
          <a:xfrm>
            <a:off x="4976948" y="2766475"/>
            <a:ext cx="1234439" cy="241247"/>
          </a:xfrm>
          <a:prstGeom prst="ellipse">
            <a:avLst/>
          </a:prstGeom>
          <a:no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4" name="Google Shape;334;p41"/>
          <p:cNvSpPr/>
          <p:nvPr/>
        </p:nvSpPr>
        <p:spPr>
          <a:xfrm>
            <a:off x="4807131" y="3007723"/>
            <a:ext cx="1234439" cy="241247"/>
          </a:xfrm>
          <a:prstGeom prst="ellipse">
            <a:avLst/>
          </a:prstGeom>
          <a:no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5" name="Google Shape;335;p41"/>
          <p:cNvSpPr/>
          <p:nvPr/>
        </p:nvSpPr>
        <p:spPr>
          <a:xfrm>
            <a:off x="4601392" y="3266731"/>
            <a:ext cx="1234439" cy="241247"/>
          </a:xfrm>
          <a:prstGeom prst="ellipse">
            <a:avLst/>
          </a:prstGeom>
          <a:no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6" name="Google Shape;336;p41"/>
          <p:cNvSpPr/>
          <p:nvPr/>
        </p:nvSpPr>
        <p:spPr>
          <a:xfrm>
            <a:off x="3782789" y="3104459"/>
            <a:ext cx="939434" cy="241247"/>
          </a:xfrm>
          <a:prstGeom prst="ellipse">
            <a:avLst/>
          </a:prstGeom>
          <a:no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7" name="Google Shape;337;p41"/>
          <p:cNvSpPr/>
          <p:nvPr/>
        </p:nvSpPr>
        <p:spPr>
          <a:xfrm>
            <a:off x="3974375" y="2514323"/>
            <a:ext cx="1100546" cy="241247"/>
          </a:xfrm>
          <a:prstGeom prst="ellipse">
            <a:avLst/>
          </a:prstGeom>
          <a:no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8" name="Google Shape;338;p41"/>
          <p:cNvSpPr/>
          <p:nvPr/>
        </p:nvSpPr>
        <p:spPr>
          <a:xfrm>
            <a:off x="5835831" y="3369593"/>
            <a:ext cx="1234439" cy="241247"/>
          </a:xfrm>
          <a:prstGeom prst="ellipse">
            <a:avLst/>
          </a:prstGeom>
          <a:no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9" name="Google Shape;339;p41"/>
          <p:cNvSpPr/>
          <p:nvPr/>
        </p:nvSpPr>
        <p:spPr>
          <a:xfrm>
            <a:off x="3994539" y="4201164"/>
            <a:ext cx="1234439" cy="241247"/>
          </a:xfrm>
          <a:prstGeom prst="ellipse">
            <a:avLst/>
          </a:prstGeom>
          <a:no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0" name="Google Shape;340;p41"/>
          <p:cNvSpPr/>
          <p:nvPr/>
        </p:nvSpPr>
        <p:spPr>
          <a:xfrm>
            <a:off x="8045777" y="3437593"/>
            <a:ext cx="968604" cy="241247"/>
          </a:xfrm>
          <a:prstGeom prst="ellipse">
            <a:avLst/>
          </a:prstGeom>
          <a:no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2"/>
          <p:cNvSpPr txBox="1"/>
          <p:nvPr/>
        </p:nvSpPr>
        <p:spPr>
          <a:xfrm>
            <a:off x="2150925" y="307275"/>
            <a:ext cx="6786900" cy="4287000"/>
          </a:xfrm>
          <a:prstGeom prst="rect">
            <a:avLst/>
          </a:prstGeom>
          <a:noFill/>
          <a:ln>
            <a:noFill/>
          </a:ln>
        </p:spPr>
        <p:txBody>
          <a:bodyPr spcFirstLastPara="1" wrap="square" lIns="68575" tIns="34275" rIns="68575" bIns="34275" anchor="t" anchorCtr="0">
            <a:noAutofit/>
          </a:bodyPr>
          <a:lstStyle/>
          <a:p>
            <a:pPr marL="177800" marR="0" lvl="0" indent="-171450" algn="l" rtl="0">
              <a:lnSpc>
                <a:spcPct val="100000"/>
              </a:lnSpc>
              <a:spcBef>
                <a:spcPts val="0"/>
              </a:spcBef>
              <a:spcAft>
                <a:spcPts val="0"/>
              </a:spcAft>
              <a:buClr>
                <a:schemeClr val="accent4"/>
              </a:buClr>
              <a:buSzPts val="1900"/>
              <a:buFont typeface="Noto Sans Symbols"/>
              <a:buChar char="●"/>
            </a:pPr>
            <a:r>
              <a:rPr lang="en" sz="2000" b="1">
                <a:solidFill>
                  <a:srgbClr val="3F3F3F"/>
                </a:solidFill>
                <a:latin typeface="Helvetica Neue"/>
                <a:ea typeface="Helvetica Neue"/>
                <a:cs typeface="Helvetica Neue"/>
                <a:sym typeface="Helvetica Neue"/>
              </a:rPr>
              <a:t>Deficit Model</a:t>
            </a:r>
            <a:endParaRPr sz="1100"/>
          </a:p>
          <a:p>
            <a:pPr marL="457200" marR="0" lvl="1" indent="-215900" algn="l" rtl="0">
              <a:lnSpc>
                <a:spcPct val="100000"/>
              </a:lnSpc>
              <a:spcBef>
                <a:spcPts val="0"/>
              </a:spcBef>
              <a:spcAft>
                <a:spcPts val="0"/>
              </a:spcAft>
              <a:buClr>
                <a:srgbClr val="FFC000"/>
              </a:buClr>
              <a:buSzPts val="1600"/>
              <a:buFont typeface="Noto Sans Symbols"/>
              <a:buChar char="○"/>
            </a:pPr>
            <a:r>
              <a:rPr lang="en" sz="1600" b="0" i="0" u="none" strike="noStrike" cap="none">
                <a:solidFill>
                  <a:srgbClr val="3F3F3F"/>
                </a:solidFill>
                <a:latin typeface="Helvetica Neue"/>
                <a:ea typeface="Helvetica Neue"/>
                <a:cs typeface="Helvetica Neue"/>
                <a:sym typeface="Helvetica Neue"/>
              </a:rPr>
              <a:t>When teachers or school leaders look at students as the problem, or “incapable of” rather than potential, and fails to provide the context. The teacher carries most of the cognitive load.</a:t>
            </a:r>
            <a:endParaRPr sz="1600"/>
          </a:p>
          <a:p>
            <a:pPr marL="457200" marR="0" lvl="1" indent="-215900" algn="l" rtl="0">
              <a:lnSpc>
                <a:spcPct val="100000"/>
              </a:lnSpc>
              <a:spcBef>
                <a:spcPts val="0"/>
              </a:spcBef>
              <a:spcAft>
                <a:spcPts val="0"/>
              </a:spcAft>
              <a:buClr>
                <a:srgbClr val="FFC000"/>
              </a:buClr>
              <a:buSzPts val="1600"/>
              <a:buFont typeface="Noto Sans Symbols"/>
              <a:buChar char="○"/>
            </a:pPr>
            <a:r>
              <a:rPr lang="en" sz="1600" b="0" i="0" u="none" strike="noStrike" cap="none">
                <a:solidFill>
                  <a:srgbClr val="3F3F3F"/>
                </a:solidFill>
                <a:latin typeface="Helvetica Neue"/>
                <a:ea typeface="Helvetica Neue"/>
                <a:cs typeface="Helvetica Neue"/>
                <a:sym typeface="Helvetica Neue"/>
              </a:rPr>
              <a:t>Students are deprived of the productive engagement to analyze and learn critical thinking</a:t>
            </a:r>
            <a:endParaRPr sz="1600"/>
          </a:p>
          <a:p>
            <a:pPr marL="342900" marR="0" lvl="1" indent="0" algn="l" rtl="0">
              <a:lnSpc>
                <a:spcPct val="100000"/>
              </a:lnSpc>
              <a:spcBef>
                <a:spcPts val="0"/>
              </a:spcBef>
              <a:spcAft>
                <a:spcPts val="0"/>
              </a:spcAft>
              <a:buClr>
                <a:srgbClr val="FFC000"/>
              </a:buClr>
              <a:buSzPts val="1700"/>
              <a:buFont typeface="Noto Sans Symbols"/>
              <a:buNone/>
            </a:pPr>
            <a:endParaRPr sz="800" b="0" i="0" u="none" strike="noStrike" cap="none">
              <a:solidFill>
                <a:srgbClr val="3F3F3F"/>
              </a:solidFill>
              <a:latin typeface="Helvetica Neue"/>
              <a:ea typeface="Helvetica Neue"/>
              <a:cs typeface="Helvetica Neue"/>
              <a:sym typeface="Helvetica Neue"/>
            </a:endParaRPr>
          </a:p>
          <a:p>
            <a:pPr marL="177800" marR="0" lvl="0" indent="-184150" algn="l" rtl="0">
              <a:lnSpc>
                <a:spcPct val="100000"/>
              </a:lnSpc>
              <a:spcBef>
                <a:spcPts val="0"/>
              </a:spcBef>
              <a:spcAft>
                <a:spcPts val="0"/>
              </a:spcAft>
              <a:buClr>
                <a:schemeClr val="accent4"/>
              </a:buClr>
              <a:buSzPts val="1700"/>
              <a:buFont typeface="Noto Sans Symbols"/>
              <a:buChar char="●"/>
            </a:pPr>
            <a:r>
              <a:rPr lang="en" sz="2000" b="1">
                <a:solidFill>
                  <a:srgbClr val="3F3F3F"/>
                </a:solidFill>
                <a:latin typeface="Helvetica Neue"/>
                <a:ea typeface="Helvetica Neue"/>
                <a:cs typeface="Helvetica Neue"/>
                <a:sym typeface="Helvetica Neue"/>
              </a:rPr>
              <a:t>Deferential Leniency - Sentimentalist</a:t>
            </a:r>
            <a:endParaRPr sz="1100"/>
          </a:p>
          <a:p>
            <a:pPr marL="457200" marR="0" lvl="1" indent="-215900" algn="l" rtl="0">
              <a:lnSpc>
                <a:spcPct val="100000"/>
              </a:lnSpc>
              <a:spcBef>
                <a:spcPts val="0"/>
              </a:spcBef>
              <a:spcAft>
                <a:spcPts val="0"/>
              </a:spcAft>
              <a:buClr>
                <a:srgbClr val="FFC000"/>
              </a:buClr>
              <a:buSzPts val="1600"/>
              <a:buFont typeface="Noto Sans Symbols"/>
              <a:buChar char="○"/>
            </a:pPr>
            <a:r>
              <a:rPr lang="en" sz="1600" b="0" i="0" u="none" strike="noStrike" cap="none">
                <a:solidFill>
                  <a:srgbClr val="3F3F3F"/>
                </a:solidFill>
                <a:latin typeface="Helvetica Neue"/>
                <a:ea typeface="Helvetica Neue"/>
                <a:cs typeface="Helvetica Neue"/>
                <a:sym typeface="Helvetica Neue"/>
              </a:rPr>
              <a:t>Zaretta Hammond describes “The Sentimentalist”, as the loving teacher who builds rapport while consciously lowering expectations of students to protect them from failure. </a:t>
            </a:r>
            <a:endParaRPr sz="1600"/>
          </a:p>
          <a:p>
            <a:pPr marL="457200" marR="0" lvl="1" indent="-215900" algn="l" rtl="0">
              <a:lnSpc>
                <a:spcPct val="100000"/>
              </a:lnSpc>
              <a:spcBef>
                <a:spcPts val="0"/>
              </a:spcBef>
              <a:spcAft>
                <a:spcPts val="0"/>
              </a:spcAft>
              <a:buClr>
                <a:srgbClr val="FFC000"/>
              </a:buClr>
              <a:buSzPts val="1600"/>
              <a:buFont typeface="Noto Sans Symbols"/>
              <a:buChar char="○"/>
            </a:pPr>
            <a:r>
              <a:rPr lang="en" sz="1600" b="0" i="0" u="none" strike="noStrike" cap="none">
                <a:solidFill>
                  <a:srgbClr val="3F3F3F"/>
                </a:solidFill>
                <a:latin typeface="Helvetica Neue"/>
                <a:ea typeface="Helvetica Neue"/>
                <a:cs typeface="Helvetica Neue"/>
                <a:sym typeface="Helvetica Neue"/>
              </a:rPr>
              <a:t>Stereotype Threat </a:t>
            </a:r>
            <a:endParaRPr sz="1600"/>
          </a:p>
          <a:p>
            <a:pPr marL="457200" marR="0" lvl="1" indent="-215900" algn="l" rtl="0">
              <a:lnSpc>
                <a:spcPct val="100000"/>
              </a:lnSpc>
              <a:spcBef>
                <a:spcPts val="0"/>
              </a:spcBef>
              <a:spcAft>
                <a:spcPts val="0"/>
              </a:spcAft>
              <a:buClr>
                <a:srgbClr val="FFC000"/>
              </a:buClr>
              <a:buSzPts val="1600"/>
              <a:buFont typeface="Noto Sans Symbols"/>
              <a:buChar char="○"/>
            </a:pPr>
            <a:r>
              <a:rPr lang="en" sz="1600" b="0" i="0" u="none" strike="noStrike" cap="none">
                <a:solidFill>
                  <a:srgbClr val="3F3F3F"/>
                </a:solidFill>
                <a:latin typeface="Helvetica Neue"/>
                <a:ea typeface="Helvetica Neue"/>
                <a:cs typeface="Helvetica Neue"/>
                <a:sym typeface="Helvetica Neue"/>
              </a:rPr>
              <a:t>Internalized Oppression</a:t>
            </a:r>
            <a:endParaRPr sz="1600"/>
          </a:p>
          <a:p>
            <a:pPr marL="342900" marR="0" lvl="1" indent="0" algn="l" rtl="0">
              <a:lnSpc>
                <a:spcPct val="100000"/>
              </a:lnSpc>
              <a:spcBef>
                <a:spcPts val="0"/>
              </a:spcBef>
              <a:spcAft>
                <a:spcPts val="0"/>
              </a:spcAft>
              <a:buClr>
                <a:srgbClr val="FFC000"/>
              </a:buClr>
              <a:buSzPts val="1700"/>
              <a:buFont typeface="Noto Sans Symbols"/>
              <a:buNone/>
            </a:pPr>
            <a:endParaRPr sz="800" b="0" i="0" u="none" strike="noStrike" cap="none">
              <a:solidFill>
                <a:srgbClr val="3F3F3F"/>
              </a:solidFill>
              <a:latin typeface="Helvetica Neue"/>
              <a:ea typeface="Helvetica Neue"/>
              <a:cs typeface="Helvetica Neue"/>
              <a:sym typeface="Helvetica Neue"/>
            </a:endParaRPr>
          </a:p>
          <a:p>
            <a:pPr marL="228600" marR="0" lvl="0" indent="-241300" algn="l" rtl="0">
              <a:lnSpc>
                <a:spcPct val="100000"/>
              </a:lnSpc>
              <a:spcBef>
                <a:spcPts val="0"/>
              </a:spcBef>
              <a:spcAft>
                <a:spcPts val="0"/>
              </a:spcAft>
              <a:buClr>
                <a:schemeClr val="accent4"/>
              </a:buClr>
              <a:buSzPts val="2000"/>
              <a:buFont typeface="Helvetica Neue"/>
              <a:buChar char="●"/>
            </a:pPr>
            <a:r>
              <a:rPr lang="en" sz="2000" b="1" i="0" u="none" strike="noStrike" cap="none">
                <a:solidFill>
                  <a:srgbClr val="3F3F3F"/>
                </a:solidFill>
                <a:latin typeface="Helvetica Neue"/>
                <a:ea typeface="Helvetica Neue"/>
                <a:cs typeface="Helvetica Neue"/>
                <a:sym typeface="Helvetica Neue"/>
              </a:rPr>
              <a:t>The “Woke” Radical</a:t>
            </a:r>
            <a:endParaRPr sz="1100"/>
          </a:p>
          <a:p>
            <a:pPr marL="457200" marR="0" lvl="1" indent="-215900" algn="l" rtl="0">
              <a:lnSpc>
                <a:spcPct val="100000"/>
              </a:lnSpc>
              <a:spcBef>
                <a:spcPts val="0"/>
              </a:spcBef>
              <a:spcAft>
                <a:spcPts val="0"/>
              </a:spcAft>
              <a:buClr>
                <a:srgbClr val="FFC000"/>
              </a:buClr>
              <a:buSzPts val="1600"/>
              <a:buFont typeface="Noto Sans Symbols"/>
              <a:buChar char="○"/>
            </a:pPr>
            <a:r>
              <a:rPr lang="en" sz="1600" b="0" i="0" u="none" strike="noStrike" cap="none">
                <a:solidFill>
                  <a:srgbClr val="3F3F3F"/>
                </a:solidFill>
                <a:latin typeface="Helvetica Neue"/>
                <a:ea typeface="Helvetica Neue"/>
                <a:cs typeface="Helvetica Neue"/>
                <a:sym typeface="Helvetica Neue"/>
              </a:rPr>
              <a:t>Teacher: “If I simply discuss issues of oppression, read books about civil rights, their leaders, and people who worked against oppression, then my students’ cultural identity will be affirmed.”</a:t>
            </a:r>
            <a:endParaRPr sz="1600"/>
          </a:p>
        </p:txBody>
      </p:sp>
      <p:sp>
        <p:nvSpPr>
          <p:cNvPr id="347" name="Google Shape;347;p42"/>
          <p:cNvSpPr txBox="1">
            <a:spLocks noGrp="1"/>
          </p:cNvSpPr>
          <p:nvPr>
            <p:ph type="title"/>
          </p:nvPr>
        </p:nvSpPr>
        <p:spPr>
          <a:xfrm>
            <a:off x="198151" y="307286"/>
            <a:ext cx="1809900" cy="20022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AEABAB"/>
              </a:buClr>
              <a:buSzPts val="3300"/>
              <a:buFont typeface="Calibri"/>
              <a:buNone/>
            </a:pPr>
            <a:r>
              <a:rPr lang="en" sz="2400" b="1">
                <a:solidFill>
                  <a:srgbClr val="AEABAB"/>
                </a:solidFill>
              </a:rPr>
              <a:t>Harm Reduction</a:t>
            </a:r>
            <a:br>
              <a:rPr lang="en" sz="2100" b="1"/>
            </a:br>
            <a:r>
              <a:rPr lang="en" sz="2400" b="1"/>
              <a:t>Hope &amp; Savior</a:t>
            </a:r>
            <a:br>
              <a:rPr lang="en" sz="2400" b="1"/>
            </a:br>
            <a:r>
              <a:rPr lang="en" sz="2400" b="1"/>
              <a:t>Syndrome</a:t>
            </a:r>
            <a:endParaRPr sz="1100"/>
          </a:p>
        </p:txBody>
      </p:sp>
      <p:sp>
        <p:nvSpPr>
          <p:cNvPr id="348" name="Google Shape;348;p42"/>
          <p:cNvSpPr txBox="1"/>
          <p:nvPr/>
        </p:nvSpPr>
        <p:spPr>
          <a:xfrm>
            <a:off x="198144" y="2509969"/>
            <a:ext cx="1809900" cy="2039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600" i="1">
                <a:solidFill>
                  <a:srgbClr val="F98F00"/>
                </a:solidFill>
                <a:latin typeface="Calibri"/>
                <a:ea typeface="Calibri"/>
                <a:cs typeface="Calibri"/>
                <a:sym typeface="Calibri"/>
              </a:rPr>
              <a:t>“The current standard is the equivalent of an adolescent restricted to the diet of an infant.”</a:t>
            </a:r>
            <a:br>
              <a:rPr lang="en" sz="1600" i="1">
                <a:solidFill>
                  <a:srgbClr val="F98F00"/>
                </a:solidFill>
                <a:latin typeface="Calibri"/>
                <a:ea typeface="Calibri"/>
                <a:cs typeface="Calibri"/>
                <a:sym typeface="Calibri"/>
              </a:rPr>
            </a:br>
            <a:r>
              <a:rPr lang="en" sz="1600" i="1">
                <a:solidFill>
                  <a:srgbClr val="F98F00"/>
                </a:solidFill>
                <a:latin typeface="Calibri"/>
                <a:ea typeface="Calibri"/>
                <a:cs typeface="Calibri"/>
                <a:sym typeface="Calibri"/>
              </a:rPr>
              <a:t>- Poet: Saul Williams</a:t>
            </a:r>
            <a:endParaRPr sz="1600">
              <a:solidFill>
                <a:srgbClr val="F98F00"/>
              </a:solidFill>
              <a:latin typeface="Calibri"/>
              <a:ea typeface="Calibri"/>
              <a:cs typeface="Calibri"/>
              <a:sym typeface="Calibri"/>
            </a:endParaRPr>
          </a:p>
        </p:txBody>
      </p:sp>
      <p:sp>
        <p:nvSpPr>
          <p:cNvPr id="349" name="Google Shape;349;p42"/>
          <p:cNvSpPr txBox="1"/>
          <p:nvPr/>
        </p:nvSpPr>
        <p:spPr>
          <a:xfrm>
            <a:off x="331748" y="4854625"/>
            <a:ext cx="59607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Helvetica Neue"/>
                <a:ea typeface="Helvetica Neue"/>
                <a:cs typeface="Helvetica Neue"/>
                <a:sym typeface="Helvetica Neue"/>
              </a:rPr>
              <a:t>Discussion of harm reduction, 2019 – Àdísà Àjàmú, PhD</a:t>
            </a:r>
            <a:endParaRPr sz="11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txBox="1">
            <a:spLocks noGrp="1"/>
          </p:cNvSpPr>
          <p:nvPr>
            <p:ph type="title"/>
          </p:nvPr>
        </p:nvSpPr>
        <p:spPr>
          <a:xfrm>
            <a:off x="844942" y="528855"/>
            <a:ext cx="3960300" cy="20556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accent5"/>
              </a:buClr>
              <a:buSzPct val="100000"/>
              <a:buFont typeface="Helvetica Neue"/>
              <a:buNone/>
            </a:pPr>
            <a:r>
              <a:rPr lang="en" sz="3000" b="1">
                <a:solidFill>
                  <a:srgbClr val="000000"/>
                </a:solidFill>
                <a:latin typeface="Helvetica Neue"/>
                <a:ea typeface="Helvetica Neue"/>
                <a:cs typeface="Helvetica Neue"/>
                <a:sym typeface="Helvetica Neue"/>
              </a:rPr>
              <a:t>How Do We Get there?</a:t>
            </a:r>
            <a:br>
              <a:rPr lang="en" sz="3200" b="1">
                <a:solidFill>
                  <a:srgbClr val="000000"/>
                </a:solidFill>
                <a:latin typeface="Helvetica Neue"/>
                <a:ea typeface="Helvetica Neue"/>
                <a:cs typeface="Helvetica Neue"/>
                <a:sym typeface="Helvetica Neue"/>
              </a:rPr>
            </a:br>
            <a:r>
              <a:rPr lang="en" sz="3200" b="1">
                <a:solidFill>
                  <a:schemeClr val="accent3"/>
                </a:solidFill>
                <a:latin typeface="Helvetica Neue"/>
                <a:ea typeface="Helvetica Neue"/>
                <a:cs typeface="Helvetica Neue"/>
                <a:sym typeface="Helvetica Neue"/>
              </a:rPr>
              <a:t>Mindset and Transformation</a:t>
            </a:r>
            <a:br>
              <a:rPr lang="en" sz="3200">
                <a:latin typeface="Helvetica Neue"/>
                <a:ea typeface="Helvetica Neue"/>
                <a:cs typeface="Helvetica Neue"/>
                <a:sym typeface="Helvetica Neue"/>
              </a:rPr>
            </a:br>
            <a:r>
              <a:rPr lang="en" sz="3200">
                <a:latin typeface="Helvetica Neue"/>
                <a:ea typeface="Helvetica Neue"/>
                <a:cs typeface="Helvetica Neue"/>
                <a:sym typeface="Helvetica Neue"/>
              </a:rPr>
              <a:t>In leadership &amp; teaching</a:t>
            </a:r>
            <a:endParaRPr sz="1100"/>
          </a:p>
        </p:txBody>
      </p:sp>
      <p:sp>
        <p:nvSpPr>
          <p:cNvPr id="355" name="Google Shape;355;p43"/>
          <p:cNvSpPr txBox="1">
            <a:spLocks noGrp="1"/>
          </p:cNvSpPr>
          <p:nvPr>
            <p:ph type="body" idx="1"/>
          </p:nvPr>
        </p:nvSpPr>
        <p:spPr>
          <a:xfrm>
            <a:off x="1148872" y="2766494"/>
            <a:ext cx="3960300" cy="2055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400"/>
              <a:buNone/>
            </a:pPr>
            <a:r>
              <a:rPr lang="en" sz="1400">
                <a:solidFill>
                  <a:schemeClr val="dk2"/>
                </a:solidFill>
                <a:latin typeface="Helvetica Neue"/>
                <a:ea typeface="Helvetica Neue"/>
                <a:cs typeface="Helvetica Neue"/>
                <a:sym typeface="Helvetica Neue"/>
              </a:rPr>
              <a:t>MINDSET</a:t>
            </a:r>
            <a:endParaRPr sz="1100">
              <a:solidFill>
                <a:schemeClr val="dk2"/>
              </a:solidFill>
            </a:endParaRPr>
          </a:p>
          <a:p>
            <a:pPr marL="0" lvl="0" indent="0" algn="l" rtl="0">
              <a:lnSpc>
                <a:spcPct val="90000"/>
              </a:lnSpc>
              <a:spcBef>
                <a:spcPts val="800"/>
              </a:spcBef>
              <a:spcAft>
                <a:spcPts val="0"/>
              </a:spcAft>
              <a:buClr>
                <a:schemeClr val="dk1"/>
              </a:buClr>
              <a:buSzPts val="1400"/>
              <a:buNone/>
            </a:pPr>
            <a:r>
              <a:rPr lang="en" sz="1400">
                <a:solidFill>
                  <a:schemeClr val="dk2"/>
                </a:solidFill>
                <a:latin typeface="Helvetica Neue"/>
                <a:ea typeface="Helvetica Neue"/>
                <a:cs typeface="Helvetica Neue"/>
                <a:sym typeface="Helvetica Neue"/>
              </a:rPr>
              <a:t>“A self-perception or ‘self-theory’ that people hold about themselves. People believe that their most basic abilities can be developed through dedication and hard work—brains and talent are just the start. This view creates a love of learning and a resilience that is essential for great accomplishment.”</a:t>
            </a:r>
            <a:endParaRPr sz="1100">
              <a:solidFill>
                <a:schemeClr val="dk2"/>
              </a:solidFill>
            </a:endParaRPr>
          </a:p>
        </p:txBody>
      </p:sp>
      <p:pic>
        <p:nvPicPr>
          <p:cNvPr id="356" name="Google Shape;356;p43" descr="Diagram&#10;&#10;Description automatically generated"/>
          <p:cNvPicPr preferRelativeResize="0"/>
          <p:nvPr/>
        </p:nvPicPr>
        <p:blipFill rotWithShape="1">
          <a:blip r:embed="rId3">
            <a:alphaModFix/>
          </a:blip>
          <a:srcRect/>
          <a:stretch/>
        </p:blipFill>
        <p:spPr>
          <a:xfrm>
            <a:off x="5718015" y="1006266"/>
            <a:ext cx="3115311" cy="313096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457200" y="1065832"/>
            <a:ext cx="7186151" cy="923330"/>
          </a:xfrm>
          <a:prstGeom prst="rect">
            <a:avLst/>
          </a:prstGeom>
          <a:noFill/>
          <a:ln>
            <a:noFill/>
          </a:ln>
        </p:spPr>
        <p:txBody>
          <a:bodyPr spcFirstLastPara="1" wrap="square" lIns="68575" tIns="34275" rIns="68575" bIns="34275" anchor="t" anchorCtr="0">
            <a:normAutofit/>
          </a:bodyPr>
          <a:lstStyle/>
          <a:p>
            <a:pPr marL="342900" lvl="0" indent="-336550" algn="l" rtl="0">
              <a:lnSpc>
                <a:spcPct val="90000"/>
              </a:lnSpc>
              <a:spcBef>
                <a:spcPts val="0"/>
              </a:spcBef>
              <a:spcAft>
                <a:spcPts val="0"/>
              </a:spcAft>
              <a:buClr>
                <a:schemeClr val="dk1"/>
              </a:buClr>
              <a:buSzPts val="1700"/>
              <a:buFont typeface="Helvetica Neue"/>
              <a:buChar char="•"/>
            </a:pPr>
            <a:r>
              <a:rPr lang="en" sz="1700" b="1" i="1">
                <a:solidFill>
                  <a:schemeClr val="dk1"/>
                </a:solidFill>
                <a:latin typeface="Helvetica Neue"/>
                <a:ea typeface="Helvetica Neue"/>
                <a:cs typeface="Helvetica Neue"/>
                <a:sym typeface="Helvetica Neue"/>
              </a:rPr>
              <a:t>Liberatory</a:t>
            </a:r>
            <a:br>
              <a:rPr lang="en" sz="1700" b="1" i="1">
                <a:solidFill>
                  <a:schemeClr val="dk1"/>
                </a:solidFill>
                <a:latin typeface="Helvetica Neue"/>
                <a:ea typeface="Helvetica Neue"/>
                <a:cs typeface="Helvetica Neue"/>
                <a:sym typeface="Helvetica Neue"/>
              </a:rPr>
            </a:br>
            <a:r>
              <a:rPr lang="en" sz="1700" i="1">
                <a:solidFill>
                  <a:schemeClr val="dk1"/>
                </a:solidFill>
                <a:latin typeface="Helvetica Neue"/>
                <a:ea typeface="Helvetica Neue"/>
                <a:cs typeface="Helvetica Neue"/>
                <a:sym typeface="Helvetica Neue"/>
              </a:rPr>
              <a:t>“Teaching students to transgress boundaries in order to achieve this freedom.” </a:t>
            </a:r>
            <a:r>
              <a:rPr lang="en" sz="1700">
                <a:solidFill>
                  <a:schemeClr val="dk1"/>
                </a:solidFill>
                <a:latin typeface="Helvetica Neue"/>
                <a:ea typeface="Helvetica Neue"/>
                <a:cs typeface="Helvetica Neue"/>
                <a:sym typeface="Helvetica Neue"/>
              </a:rPr>
              <a:t>(hooks, 1994)</a:t>
            </a:r>
            <a:endParaRPr sz="1100"/>
          </a:p>
        </p:txBody>
      </p:sp>
      <p:sp>
        <p:nvSpPr>
          <p:cNvPr id="363" name="Google Shape;363;p44"/>
          <p:cNvSpPr txBox="1"/>
          <p:nvPr/>
        </p:nvSpPr>
        <p:spPr>
          <a:xfrm>
            <a:off x="159271" y="176858"/>
            <a:ext cx="8825459" cy="92333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Teaching as a Revolutionary &amp; Liberatory</a:t>
            </a:r>
            <a:endParaRPr sz="1100"/>
          </a:p>
          <a:p>
            <a:pPr marL="0" marR="0" lvl="0" indent="0" algn="ctr" rtl="0">
              <a:spcBef>
                <a:spcPts val="0"/>
              </a:spcBef>
              <a:spcAft>
                <a:spcPts val="0"/>
              </a:spcAft>
              <a:buNone/>
            </a:pPr>
            <a:r>
              <a:rPr lang="en" sz="2800" b="1">
                <a:solidFill>
                  <a:schemeClr val="dk1"/>
                </a:solidFill>
                <a:latin typeface="Calibri"/>
                <a:ea typeface="Calibri"/>
                <a:cs typeface="Calibri"/>
                <a:sym typeface="Calibri"/>
              </a:rPr>
              <a:t>Process and Practice</a:t>
            </a:r>
            <a:endParaRPr sz="2800">
              <a:solidFill>
                <a:schemeClr val="dk1"/>
              </a:solidFill>
              <a:latin typeface="Calibri"/>
              <a:ea typeface="Calibri"/>
              <a:cs typeface="Calibri"/>
              <a:sym typeface="Calibri"/>
            </a:endParaRPr>
          </a:p>
        </p:txBody>
      </p:sp>
      <p:sp>
        <p:nvSpPr>
          <p:cNvPr id="364" name="Google Shape;364;p44"/>
          <p:cNvSpPr txBox="1"/>
          <p:nvPr/>
        </p:nvSpPr>
        <p:spPr>
          <a:xfrm>
            <a:off x="457199" y="2098012"/>
            <a:ext cx="7186151" cy="865622"/>
          </a:xfrm>
          <a:prstGeom prst="rect">
            <a:avLst/>
          </a:prstGeom>
          <a:noFill/>
          <a:ln>
            <a:noFill/>
          </a:ln>
        </p:spPr>
        <p:txBody>
          <a:bodyPr spcFirstLastPara="1" wrap="square" lIns="68575" tIns="34275" rIns="68575" bIns="34275" anchor="t" anchorCtr="0">
            <a:spAutoFit/>
          </a:bodyPr>
          <a:lstStyle/>
          <a:p>
            <a:pPr marL="355600" marR="0" lvl="0" indent="-349250" algn="l" rtl="0">
              <a:spcBef>
                <a:spcPts val="0"/>
              </a:spcBef>
              <a:spcAft>
                <a:spcPts val="0"/>
              </a:spcAft>
              <a:buClr>
                <a:schemeClr val="dk1"/>
              </a:buClr>
              <a:buSzPts val="1700"/>
              <a:buFont typeface="Helvetica Neue"/>
              <a:buChar char="•"/>
            </a:pPr>
            <a:r>
              <a:rPr lang="en" sz="1700" b="1" i="1">
                <a:solidFill>
                  <a:schemeClr val="dk1"/>
                </a:solidFill>
                <a:latin typeface="Helvetica Neue"/>
                <a:ea typeface="Helvetica Neue"/>
                <a:cs typeface="Helvetica Neue"/>
                <a:sym typeface="Helvetica Neue"/>
              </a:rPr>
              <a:t>Illuminative</a:t>
            </a:r>
            <a:br>
              <a:rPr lang="en" sz="1700">
                <a:solidFill>
                  <a:schemeClr val="dk1"/>
                </a:solidFill>
                <a:latin typeface="Helvetica Neue"/>
                <a:ea typeface="Helvetica Neue"/>
                <a:cs typeface="Helvetica Neue"/>
                <a:sym typeface="Helvetica Neue"/>
              </a:rPr>
            </a:br>
            <a:r>
              <a:rPr lang="en" sz="1700">
                <a:solidFill>
                  <a:schemeClr val="dk1"/>
                </a:solidFill>
                <a:latin typeface="Helvetica Neue"/>
                <a:ea typeface="Helvetica Neue"/>
                <a:cs typeface="Helvetica Neue"/>
                <a:sym typeface="Helvetica Neue"/>
              </a:rPr>
              <a:t>The deep, profound and penetrating search, study, understanding and mastery of the illumination of the human spirit. (Nobles, 2013)</a:t>
            </a:r>
            <a:endParaRPr sz="1100"/>
          </a:p>
        </p:txBody>
      </p:sp>
      <p:sp>
        <p:nvSpPr>
          <p:cNvPr id="365" name="Google Shape;365;p44"/>
          <p:cNvSpPr txBox="1"/>
          <p:nvPr/>
        </p:nvSpPr>
        <p:spPr>
          <a:xfrm>
            <a:off x="457199" y="4543137"/>
            <a:ext cx="8034892" cy="35779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b="1">
                <a:solidFill>
                  <a:schemeClr val="dk1"/>
                </a:solidFill>
                <a:latin typeface="Helvetica Neue"/>
                <a:ea typeface="Helvetica Neue"/>
                <a:cs typeface="Helvetica Neue"/>
                <a:sym typeface="Helvetica Neue"/>
              </a:rPr>
              <a:t>Umoja Practices: </a:t>
            </a:r>
            <a:r>
              <a:rPr lang="en" sz="1900" b="1">
                <a:solidFill>
                  <a:schemeClr val="accent6"/>
                </a:solidFill>
                <a:latin typeface="Helvetica Neue"/>
                <a:ea typeface="Helvetica Neue"/>
                <a:cs typeface="Helvetica Neue"/>
                <a:sym typeface="Helvetica Neue"/>
              </a:rPr>
              <a:t>Ethic of Love, </a:t>
            </a:r>
            <a:r>
              <a:rPr lang="en" sz="1900" b="1">
                <a:solidFill>
                  <a:schemeClr val="accent4"/>
                </a:solidFill>
                <a:latin typeface="Helvetica Neue"/>
                <a:ea typeface="Helvetica Neue"/>
                <a:cs typeface="Helvetica Neue"/>
                <a:sym typeface="Helvetica Neue"/>
              </a:rPr>
              <a:t>Intentional and Deliberate</a:t>
            </a:r>
            <a:r>
              <a:rPr lang="en" sz="1900" b="1">
                <a:solidFill>
                  <a:srgbClr val="FFC000"/>
                </a:solidFill>
                <a:latin typeface="Helvetica Neue"/>
                <a:ea typeface="Helvetica Neue"/>
                <a:cs typeface="Helvetica Neue"/>
                <a:sym typeface="Helvetica Neue"/>
              </a:rPr>
              <a:t>,</a:t>
            </a:r>
            <a:r>
              <a:rPr lang="en" sz="1900" b="1">
                <a:solidFill>
                  <a:schemeClr val="accent1"/>
                </a:solidFill>
                <a:latin typeface="Helvetica Neue"/>
                <a:ea typeface="Helvetica Neue"/>
                <a:cs typeface="Helvetica Neue"/>
                <a:sym typeface="Helvetica Neue"/>
              </a:rPr>
              <a:t> </a:t>
            </a:r>
            <a:r>
              <a:rPr lang="en" sz="1900" b="1">
                <a:solidFill>
                  <a:schemeClr val="accent2"/>
                </a:solidFill>
                <a:latin typeface="Helvetica Neue"/>
                <a:ea typeface="Helvetica Neue"/>
                <a:cs typeface="Helvetica Neue"/>
                <a:sym typeface="Helvetica Neue"/>
              </a:rPr>
              <a:t>Mattering</a:t>
            </a:r>
            <a:endParaRPr sz="1900">
              <a:solidFill>
                <a:schemeClr val="accent2"/>
              </a:solidFill>
              <a:latin typeface="Helvetica Neue"/>
              <a:ea typeface="Helvetica Neue"/>
              <a:cs typeface="Helvetica Neue"/>
              <a:sym typeface="Helvetica Neue"/>
            </a:endParaRPr>
          </a:p>
        </p:txBody>
      </p:sp>
      <p:sp>
        <p:nvSpPr>
          <p:cNvPr id="366" name="Google Shape;366;p44"/>
          <p:cNvSpPr txBox="1"/>
          <p:nvPr/>
        </p:nvSpPr>
        <p:spPr>
          <a:xfrm>
            <a:off x="457199" y="3266603"/>
            <a:ext cx="7206877" cy="94641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chemeClr val="accent6"/>
                </a:solidFill>
                <a:latin typeface="Helvetica Neue"/>
                <a:ea typeface="Helvetica Neue"/>
                <a:cs typeface="Helvetica Neue"/>
                <a:sym typeface="Helvetica Neue"/>
              </a:rPr>
              <a:t>Cultural pedagogy </a:t>
            </a:r>
            <a:r>
              <a:rPr lang="en" sz="1400">
                <a:solidFill>
                  <a:schemeClr val="dk1"/>
                </a:solidFill>
                <a:latin typeface="Helvetica Neue"/>
                <a:ea typeface="Helvetica Neue"/>
                <a:cs typeface="Helvetica Neue"/>
                <a:sym typeface="Helvetica Neue"/>
              </a:rPr>
              <a:t>creates a love of learning, resiliency and sense of accomplishment</a:t>
            </a:r>
            <a:endParaRPr sz="1100"/>
          </a:p>
          <a:p>
            <a:pPr marL="381000" marR="0" lvl="0" indent="-203200" algn="l" rtl="0">
              <a:spcBef>
                <a:spcPts val="0"/>
              </a:spcBef>
              <a:spcAft>
                <a:spcPts val="0"/>
              </a:spcAft>
              <a:buClr>
                <a:schemeClr val="dk1"/>
              </a:buClr>
              <a:buSzPts val="1400"/>
              <a:buFont typeface="Arial"/>
              <a:buChar char="•"/>
            </a:pPr>
            <a:r>
              <a:rPr lang="en" sz="1400">
                <a:solidFill>
                  <a:schemeClr val="dk1"/>
                </a:solidFill>
                <a:latin typeface="Helvetica Neue"/>
                <a:ea typeface="Helvetica Neue"/>
                <a:cs typeface="Helvetica Neue"/>
                <a:sym typeface="Helvetica Neue"/>
              </a:rPr>
              <a:t>Deep background knowledge, a wide array of topics and critical consciousness</a:t>
            </a:r>
            <a:endParaRPr sz="1100"/>
          </a:p>
          <a:p>
            <a:pPr marL="381000" marR="0" lvl="0" indent="-203200" algn="l" rtl="0">
              <a:spcBef>
                <a:spcPts val="0"/>
              </a:spcBef>
              <a:spcAft>
                <a:spcPts val="0"/>
              </a:spcAft>
              <a:buClr>
                <a:schemeClr val="dk1"/>
              </a:buClr>
              <a:buSzPts val="1400"/>
              <a:buFont typeface="Arial"/>
              <a:buChar char="•"/>
            </a:pPr>
            <a:r>
              <a:rPr lang="en" sz="1400">
                <a:solidFill>
                  <a:schemeClr val="dk1"/>
                </a:solidFill>
                <a:latin typeface="Helvetica Neue"/>
                <a:ea typeface="Helvetica Neue"/>
                <a:cs typeface="Helvetica Neue"/>
                <a:sym typeface="Helvetica Neue"/>
              </a:rPr>
              <a:t>This is a transformative process, and you will make mistakes</a:t>
            </a:r>
            <a:endParaRPr sz="1100"/>
          </a:p>
          <a:p>
            <a:pPr marL="381000" marR="0" lvl="0" indent="-203200" algn="l" rtl="0">
              <a:spcBef>
                <a:spcPts val="0"/>
              </a:spcBef>
              <a:spcAft>
                <a:spcPts val="0"/>
              </a:spcAft>
              <a:buClr>
                <a:schemeClr val="dk1"/>
              </a:buClr>
              <a:buSzPts val="1400"/>
              <a:buFont typeface="Arial"/>
              <a:buChar char="•"/>
            </a:pPr>
            <a:r>
              <a:rPr lang="en" sz="1400">
                <a:solidFill>
                  <a:schemeClr val="dk1"/>
                </a:solidFill>
                <a:latin typeface="Helvetica Neue"/>
                <a:ea typeface="Helvetica Neue"/>
                <a:cs typeface="Helvetica Neue"/>
                <a:sym typeface="Helvetica Neue"/>
              </a:rPr>
              <a:t>This model is healthy and healing for ALL students </a:t>
            </a:r>
            <a:endParaRPr sz="1100"/>
          </a:p>
        </p:txBody>
      </p:sp>
      <p:sp>
        <p:nvSpPr>
          <p:cNvPr id="367" name="Google Shape;367;p44"/>
          <p:cNvSpPr/>
          <p:nvPr/>
        </p:nvSpPr>
        <p:spPr>
          <a:xfrm>
            <a:off x="7790835" y="1556974"/>
            <a:ext cx="895965" cy="2167235"/>
          </a:xfrm>
          <a:prstGeom prst="curvedLeftArrow">
            <a:avLst>
              <a:gd name="adj1" fmla="val 25000"/>
              <a:gd name="adj2" fmla="val 50000"/>
              <a:gd name="adj3" fmla="val 25000"/>
            </a:avLst>
          </a:prstGeom>
          <a:solidFill>
            <a:srgbClr val="00B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958238" y="273844"/>
            <a:ext cx="7534500" cy="443400"/>
          </a:xfrm>
          <a:prstGeom prst="rect">
            <a:avLst/>
          </a:prstGeom>
        </p:spPr>
        <p:txBody>
          <a:bodyPr spcFirstLastPara="1" wrap="square" lIns="68575" tIns="34275" rIns="68575" bIns="34275" anchor="b" anchorCtr="0">
            <a:spAutoFit/>
          </a:bodyPr>
          <a:lstStyle/>
          <a:p>
            <a:pPr marL="0" lvl="0" indent="0" algn="l" rtl="0">
              <a:spcBef>
                <a:spcPts val="0"/>
              </a:spcBef>
              <a:spcAft>
                <a:spcPts val="0"/>
              </a:spcAft>
              <a:buNone/>
            </a:pPr>
            <a:r>
              <a:rPr lang="en"/>
              <a:t>What does “Decolonization” mean?</a:t>
            </a:r>
            <a:endParaRPr/>
          </a:p>
        </p:txBody>
      </p:sp>
      <p:sp>
        <p:nvSpPr>
          <p:cNvPr id="93" name="Google Shape;93;p18"/>
          <p:cNvSpPr txBox="1">
            <a:spLocks noGrp="1"/>
          </p:cNvSpPr>
          <p:nvPr>
            <p:ph type="body" idx="1"/>
          </p:nvPr>
        </p:nvSpPr>
        <p:spPr>
          <a:xfrm>
            <a:off x="869200" y="1023200"/>
            <a:ext cx="6011400" cy="3675300"/>
          </a:xfrm>
          <a:prstGeom prst="rect">
            <a:avLst/>
          </a:prstGeom>
        </p:spPr>
        <p:txBody>
          <a:bodyPr spcFirstLastPara="1" wrap="square" lIns="68575" tIns="34275" rIns="68575" bIns="34275" anchor="t" anchorCtr="0">
            <a:normAutofit/>
          </a:bodyPr>
          <a:lstStyle/>
          <a:p>
            <a:pPr marL="457200" lvl="0" indent="-298132" algn="l" rtl="0">
              <a:lnSpc>
                <a:spcPct val="70000"/>
              </a:lnSpc>
              <a:spcBef>
                <a:spcPts val="800"/>
              </a:spcBef>
              <a:spcAft>
                <a:spcPts val="0"/>
              </a:spcAft>
              <a:buSzPts val="1095"/>
              <a:buChar char="•"/>
            </a:pPr>
            <a:r>
              <a:rPr lang="en" sz="1465"/>
              <a:t>As terms such as “colonizer” and “decolonization” enter into mainstream popular discourse their meanings become broadened and vague.</a:t>
            </a:r>
            <a:endParaRPr sz="1465"/>
          </a:p>
          <a:p>
            <a:pPr marL="457200" lvl="0" indent="-298132" algn="l" rtl="0">
              <a:lnSpc>
                <a:spcPct val="70000"/>
              </a:lnSpc>
              <a:spcBef>
                <a:spcPts val="1000"/>
              </a:spcBef>
              <a:spcAft>
                <a:spcPts val="0"/>
              </a:spcAft>
              <a:buSzPts val="1095"/>
              <a:buChar char="•"/>
            </a:pPr>
            <a:r>
              <a:rPr lang="en" sz="1465"/>
              <a:t>They stem from Postcolonialism, a theoretical framework developed in the mid twentieth century as a means of analyzing the impact of colonization and imperialism especially among the colonized.</a:t>
            </a:r>
            <a:endParaRPr sz="1465"/>
          </a:p>
          <a:p>
            <a:pPr marL="457200" lvl="0" indent="-298132" algn="l" rtl="0">
              <a:lnSpc>
                <a:spcPct val="70000"/>
              </a:lnSpc>
              <a:spcBef>
                <a:spcPts val="1000"/>
              </a:spcBef>
              <a:spcAft>
                <a:spcPts val="0"/>
              </a:spcAft>
              <a:buSzPts val="1095"/>
              <a:buChar char="•"/>
            </a:pPr>
            <a:r>
              <a:rPr lang="en" sz="1465"/>
              <a:t>Contrary to today’s popular discourse, colonization is not an individual attitude or belief but a system of power intended to subjugate and control indigenous populations.</a:t>
            </a:r>
            <a:endParaRPr sz="1465"/>
          </a:p>
          <a:p>
            <a:pPr marL="457200" lvl="0" indent="-298132" algn="l" rtl="0">
              <a:lnSpc>
                <a:spcPct val="70000"/>
              </a:lnSpc>
              <a:spcBef>
                <a:spcPts val="1000"/>
              </a:spcBef>
              <a:spcAft>
                <a:spcPts val="0"/>
              </a:spcAft>
              <a:buSzPts val="1095"/>
              <a:buChar char="•"/>
            </a:pPr>
            <a:r>
              <a:rPr lang="en" sz="1465"/>
              <a:t>Through this system, colonial powers exert control over indigenous community through a process that replaces indigenous linguistic, cultural, religious, political structures with those of their own. Because of this, embedded within this process is a notion of european/white supremacy.</a:t>
            </a:r>
            <a:endParaRPr sz="1465"/>
          </a:p>
          <a:p>
            <a:pPr marL="457200" lvl="0" indent="-298132" algn="l" rtl="0">
              <a:lnSpc>
                <a:spcPct val="70000"/>
              </a:lnSpc>
              <a:spcBef>
                <a:spcPts val="1000"/>
              </a:spcBef>
              <a:spcAft>
                <a:spcPts val="1000"/>
              </a:spcAft>
              <a:buSzPts val="1095"/>
              <a:buChar char="•"/>
            </a:pPr>
            <a:r>
              <a:rPr lang="en" sz="1465"/>
              <a:t>Because colonization involves the replacement of cultural and societal structures it relies on educational institutions for this replacement and for the “normalizing” of colonial structures.</a:t>
            </a:r>
            <a:endParaRPr sz="1465"/>
          </a:p>
        </p:txBody>
      </p:sp>
      <p:pic>
        <p:nvPicPr>
          <p:cNvPr id="94" name="Google Shape;94;p18"/>
          <p:cNvPicPr preferRelativeResize="0"/>
          <p:nvPr/>
        </p:nvPicPr>
        <p:blipFill>
          <a:blip r:embed="rId3">
            <a:alphaModFix/>
          </a:blip>
          <a:stretch>
            <a:fillRect/>
          </a:stretch>
        </p:blipFill>
        <p:spPr>
          <a:xfrm>
            <a:off x="7152951" y="1060950"/>
            <a:ext cx="1554201" cy="1036143"/>
          </a:xfrm>
          <a:prstGeom prst="rect">
            <a:avLst/>
          </a:prstGeom>
          <a:noFill/>
          <a:ln>
            <a:noFill/>
          </a:ln>
          <a:effectLst>
            <a:outerShdw blurRad="57150" dist="19050" dir="5400000" algn="bl" rotWithShape="0">
              <a:srgbClr val="000000">
                <a:alpha val="50000"/>
              </a:srgbClr>
            </a:outerShdw>
          </a:effectLst>
        </p:spPr>
      </p:pic>
      <p:pic>
        <p:nvPicPr>
          <p:cNvPr id="95" name="Google Shape;95;p18"/>
          <p:cNvPicPr preferRelativeResize="0"/>
          <p:nvPr/>
        </p:nvPicPr>
        <p:blipFill>
          <a:blip r:embed="rId4">
            <a:alphaModFix/>
          </a:blip>
          <a:stretch>
            <a:fillRect/>
          </a:stretch>
        </p:blipFill>
        <p:spPr>
          <a:xfrm>
            <a:off x="7600088" y="2212200"/>
            <a:ext cx="1152349" cy="1296000"/>
          </a:xfrm>
          <a:prstGeom prst="rect">
            <a:avLst/>
          </a:prstGeom>
          <a:noFill/>
          <a:ln>
            <a:noFill/>
          </a:ln>
          <a:effectLst>
            <a:outerShdw blurRad="57150" dist="19050" dir="5400000" algn="bl" rotWithShape="0">
              <a:srgbClr val="000000">
                <a:alpha val="50000"/>
              </a:srgbClr>
            </a:outerShdw>
          </a:effectLst>
        </p:spPr>
      </p:pic>
      <p:pic>
        <p:nvPicPr>
          <p:cNvPr id="96" name="Google Shape;96;p18"/>
          <p:cNvPicPr preferRelativeResize="0"/>
          <p:nvPr/>
        </p:nvPicPr>
        <p:blipFill rotWithShape="1">
          <a:blip r:embed="rId5">
            <a:alphaModFix/>
          </a:blip>
          <a:srcRect l="4571" r="19486"/>
          <a:stretch/>
        </p:blipFill>
        <p:spPr>
          <a:xfrm>
            <a:off x="6984008" y="3689363"/>
            <a:ext cx="1768417" cy="11643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45" descr="A group of people sitting at a table with a sign&#10;&#10;Description automatically generated with medium confidence"/>
          <p:cNvPicPr preferRelativeResize="0"/>
          <p:nvPr/>
        </p:nvPicPr>
        <p:blipFill rotWithShape="1">
          <a:blip r:embed="rId3">
            <a:alphaModFix/>
          </a:blip>
          <a:srcRect l="13600" r="17203"/>
          <a:stretch/>
        </p:blipFill>
        <p:spPr>
          <a:xfrm>
            <a:off x="697256" y="937550"/>
            <a:ext cx="3160141" cy="3244949"/>
          </a:xfrm>
          <a:prstGeom prst="rect">
            <a:avLst/>
          </a:prstGeom>
          <a:noFill/>
          <a:ln>
            <a:noFill/>
          </a:ln>
        </p:spPr>
      </p:pic>
      <p:sp>
        <p:nvSpPr>
          <p:cNvPr id="374" name="Google Shape;374;p45"/>
          <p:cNvSpPr/>
          <p:nvPr/>
        </p:nvSpPr>
        <p:spPr>
          <a:xfrm>
            <a:off x="4601933" y="18484"/>
            <a:ext cx="1230043" cy="5131934"/>
          </a:xfrm>
          <a:prstGeom prst="rect">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5" name="Google Shape;375;p45"/>
          <p:cNvSpPr txBox="1"/>
          <p:nvPr/>
        </p:nvSpPr>
        <p:spPr>
          <a:xfrm>
            <a:off x="5843746" y="1042833"/>
            <a:ext cx="3292388" cy="4108817"/>
          </a:xfrm>
          <a:prstGeom prst="rect">
            <a:avLst/>
          </a:prstGeom>
          <a:gradFill>
            <a:gsLst>
              <a:gs pos="0">
                <a:srgbClr val="FFFFFF"/>
              </a:gs>
              <a:gs pos="100000">
                <a:srgbClr val="DFDDDD"/>
              </a:gs>
            </a:gsLst>
            <a:path path="circle">
              <a:fillToRect r="100000" b="100000"/>
            </a:path>
            <a:tileRect l="-100000" t="-100000"/>
          </a:gradFill>
          <a:ln>
            <a:noFill/>
          </a:ln>
        </p:spPr>
        <p:txBody>
          <a:bodyPr spcFirstLastPara="1" wrap="square" lIns="68575" tIns="34275" rIns="68575" bIns="34275" anchor="ctr" anchorCtr="0">
            <a:spAutoFit/>
          </a:bodyPr>
          <a:lstStyle/>
          <a:p>
            <a:pPr marL="254000" marR="0" lvl="0" indent="-247650" algn="l" rtl="0">
              <a:spcBef>
                <a:spcPts val="0"/>
              </a:spcBef>
              <a:spcAft>
                <a:spcPts val="0"/>
              </a:spcAft>
              <a:buClr>
                <a:schemeClr val="dk1"/>
              </a:buClr>
              <a:buSzPts val="1700"/>
              <a:buFont typeface="Helvetica Neue"/>
              <a:buChar char="•"/>
            </a:pPr>
            <a:r>
              <a:rPr lang="en" sz="1700">
                <a:solidFill>
                  <a:schemeClr val="dk1"/>
                </a:solidFill>
                <a:latin typeface="Helvetica Neue"/>
                <a:ea typeface="Helvetica Neue"/>
                <a:cs typeface="Helvetica Neue"/>
                <a:sym typeface="Helvetica Neue"/>
              </a:rPr>
              <a:t>What are the theoretical frameworks within your teaching and leadership?</a:t>
            </a:r>
            <a:endParaRPr sz="1100"/>
          </a:p>
          <a:p>
            <a:pPr marL="0" marR="0" lvl="0" indent="0" algn="l" rtl="0">
              <a:spcBef>
                <a:spcPts val="0"/>
              </a:spcBef>
              <a:spcAft>
                <a:spcPts val="0"/>
              </a:spcAft>
              <a:buNone/>
            </a:pPr>
            <a:endParaRPr sz="1100">
              <a:solidFill>
                <a:schemeClr val="dk1"/>
              </a:solidFill>
              <a:latin typeface="Helvetica Neue"/>
              <a:ea typeface="Helvetica Neue"/>
              <a:cs typeface="Helvetica Neue"/>
              <a:sym typeface="Helvetica Neue"/>
            </a:endParaRPr>
          </a:p>
          <a:p>
            <a:pPr marL="254000" marR="0" lvl="0" indent="-247650" algn="l" rtl="0">
              <a:spcBef>
                <a:spcPts val="0"/>
              </a:spcBef>
              <a:spcAft>
                <a:spcPts val="0"/>
              </a:spcAft>
              <a:buClr>
                <a:schemeClr val="dk1"/>
              </a:buClr>
              <a:buSzPts val="1700"/>
              <a:buFont typeface="Helvetica Neue"/>
              <a:buChar char="•"/>
            </a:pPr>
            <a:r>
              <a:rPr lang="en" sz="1700">
                <a:solidFill>
                  <a:schemeClr val="dk1"/>
                </a:solidFill>
                <a:latin typeface="Helvetica Neue"/>
                <a:ea typeface="Helvetica Neue"/>
                <a:cs typeface="Helvetica Neue"/>
                <a:sym typeface="Helvetica Neue"/>
              </a:rPr>
              <a:t>What core values and belief systems inform your identity?</a:t>
            </a:r>
            <a:endParaRPr sz="1100"/>
          </a:p>
          <a:p>
            <a:pPr marL="0" marR="0" lvl="0" indent="0" algn="l" rtl="0">
              <a:spcBef>
                <a:spcPts val="0"/>
              </a:spcBef>
              <a:spcAft>
                <a:spcPts val="0"/>
              </a:spcAft>
              <a:buNone/>
            </a:pPr>
            <a:endParaRPr sz="1100">
              <a:solidFill>
                <a:schemeClr val="dk1"/>
              </a:solidFill>
              <a:latin typeface="Helvetica Neue"/>
              <a:ea typeface="Helvetica Neue"/>
              <a:cs typeface="Helvetica Neue"/>
              <a:sym typeface="Helvetica Neue"/>
            </a:endParaRPr>
          </a:p>
          <a:p>
            <a:pPr marL="254000" marR="0" lvl="0" indent="-247650" algn="l" rtl="0">
              <a:spcBef>
                <a:spcPts val="0"/>
              </a:spcBef>
              <a:spcAft>
                <a:spcPts val="0"/>
              </a:spcAft>
              <a:buClr>
                <a:schemeClr val="dk1"/>
              </a:buClr>
              <a:buSzPts val="1700"/>
              <a:buFont typeface="Helvetica Neue"/>
              <a:buChar char="•"/>
            </a:pPr>
            <a:r>
              <a:rPr lang="en" sz="1700">
                <a:solidFill>
                  <a:schemeClr val="dk1"/>
                </a:solidFill>
                <a:latin typeface="Helvetica Neue"/>
                <a:ea typeface="Helvetica Neue"/>
                <a:cs typeface="Helvetica Neue"/>
                <a:sym typeface="Helvetica Neue"/>
              </a:rPr>
              <a:t>How do you encourage your college’s leadership, faculty and professional staff to be pro-minoritized/marginalized student?</a:t>
            </a:r>
            <a:endParaRPr sz="1100"/>
          </a:p>
          <a:p>
            <a:pPr marL="0" marR="0" lvl="0" indent="0" algn="l" rtl="0">
              <a:spcBef>
                <a:spcPts val="0"/>
              </a:spcBef>
              <a:spcAft>
                <a:spcPts val="0"/>
              </a:spcAft>
              <a:buNone/>
            </a:pPr>
            <a:endParaRPr sz="1100">
              <a:solidFill>
                <a:schemeClr val="dk1"/>
              </a:solidFill>
              <a:latin typeface="Helvetica Neue"/>
              <a:ea typeface="Helvetica Neue"/>
              <a:cs typeface="Helvetica Neue"/>
              <a:sym typeface="Helvetica Neue"/>
            </a:endParaRPr>
          </a:p>
          <a:p>
            <a:pPr marL="254000" marR="0" lvl="0" indent="-247650" algn="l" rtl="0">
              <a:spcBef>
                <a:spcPts val="0"/>
              </a:spcBef>
              <a:spcAft>
                <a:spcPts val="0"/>
              </a:spcAft>
              <a:buClr>
                <a:schemeClr val="dk1"/>
              </a:buClr>
              <a:buSzPts val="1700"/>
              <a:buFont typeface="Helvetica Neue"/>
              <a:buChar char="•"/>
            </a:pPr>
            <a:r>
              <a:rPr lang="en" sz="1700">
                <a:solidFill>
                  <a:schemeClr val="dk1"/>
                </a:solidFill>
                <a:latin typeface="Helvetica Neue"/>
                <a:ea typeface="Helvetica Neue"/>
                <a:cs typeface="Helvetica Neue"/>
                <a:sym typeface="Helvetica Neue"/>
              </a:rPr>
              <a:t>What readings, examination are you doing to unravel miseducation?</a:t>
            </a:r>
            <a:endParaRPr sz="1100"/>
          </a:p>
        </p:txBody>
      </p:sp>
      <p:sp>
        <p:nvSpPr>
          <p:cNvPr id="376" name="Google Shape;376;p45"/>
          <p:cNvSpPr txBox="1">
            <a:spLocks noGrp="1"/>
          </p:cNvSpPr>
          <p:nvPr>
            <p:ph type="title"/>
          </p:nvPr>
        </p:nvSpPr>
        <p:spPr>
          <a:xfrm>
            <a:off x="4582298" y="5528"/>
            <a:ext cx="4608020" cy="1054916"/>
          </a:xfrm>
          <a:prstGeom prst="rect">
            <a:avLst/>
          </a:prstGeom>
          <a:solidFill>
            <a:schemeClr val="dk1"/>
          </a:solid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D8D8D8"/>
              </a:buClr>
              <a:buSzPts val="2800"/>
              <a:buFont typeface="Helvetica Neue"/>
              <a:buNone/>
            </a:pPr>
            <a:r>
              <a:rPr lang="en" sz="2800" b="1">
                <a:solidFill>
                  <a:srgbClr val="D8D8D8"/>
                </a:solidFill>
                <a:latin typeface="Helvetica Neue"/>
                <a:ea typeface="Helvetica Neue"/>
                <a:cs typeface="Helvetica Neue"/>
                <a:sym typeface="Helvetica Neue"/>
              </a:rPr>
              <a:t>Critical Questions for </a:t>
            </a:r>
            <a:r>
              <a:rPr lang="en" sz="2500" b="1">
                <a:solidFill>
                  <a:srgbClr val="D8D8D8"/>
                </a:solidFill>
                <a:latin typeface="Helvetica Neue"/>
                <a:ea typeface="Helvetica Neue"/>
                <a:cs typeface="Helvetica Neue"/>
                <a:sym typeface="Helvetica Neue"/>
              </a:rPr>
              <a:t>Mindset &amp; Transformation</a:t>
            </a:r>
            <a:endParaRPr sz="2000">
              <a:solidFill>
                <a:srgbClr val="D8D8D8"/>
              </a:solidFill>
              <a:latin typeface="Helvetica Neue"/>
              <a:ea typeface="Helvetica Neue"/>
              <a:cs typeface="Helvetica Neue"/>
              <a:sym typeface="Helvetica Neue"/>
            </a:endParaRPr>
          </a:p>
        </p:txBody>
      </p:sp>
      <p:pic>
        <p:nvPicPr>
          <p:cNvPr id="377" name="Google Shape;377;p45"/>
          <p:cNvPicPr preferRelativeResize="0"/>
          <p:nvPr/>
        </p:nvPicPr>
        <p:blipFill>
          <a:blip r:embed="rId4">
            <a:alphaModFix/>
          </a:blip>
          <a:stretch>
            <a:fillRect/>
          </a:stretch>
        </p:blipFill>
        <p:spPr>
          <a:xfrm>
            <a:off x="1107025" y="18475"/>
            <a:ext cx="2340600" cy="521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6"/>
          <p:cNvSpPr/>
          <p:nvPr/>
        </p:nvSpPr>
        <p:spPr>
          <a:xfrm>
            <a:off x="121674" y="10"/>
            <a:ext cx="9022326" cy="5122095"/>
          </a:xfrm>
          <a:prstGeom prst="rect">
            <a:avLst/>
          </a:prstGeom>
          <a:gradFill>
            <a:gsLst>
              <a:gs pos="0">
                <a:srgbClr val="FFFFFF"/>
              </a:gs>
              <a:gs pos="100000">
                <a:srgbClr val="DFDDDD"/>
              </a:gs>
            </a:gsLst>
            <a:path path="circle">
              <a:fillToRect r="100000" b="100000"/>
            </a:path>
            <a:tileRect l="-100000" t="-10000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4" name="Google Shape;384;p46"/>
          <p:cNvSpPr txBox="1">
            <a:spLocks noGrp="1"/>
          </p:cNvSpPr>
          <p:nvPr>
            <p:ph type="title"/>
          </p:nvPr>
        </p:nvSpPr>
        <p:spPr>
          <a:xfrm>
            <a:off x="121675" y="21402"/>
            <a:ext cx="9022200" cy="406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1700"/>
              <a:buFont typeface="Helvetica Neue"/>
              <a:buNone/>
            </a:pPr>
            <a:r>
              <a:rPr lang="en" sz="1900" b="1">
                <a:solidFill>
                  <a:srgbClr val="000000"/>
                </a:solidFill>
                <a:latin typeface="Helvetica Neue"/>
                <a:ea typeface="Helvetica Neue"/>
                <a:cs typeface="Helvetica Neue"/>
                <a:sym typeface="Helvetica Neue"/>
              </a:rPr>
              <a:t>Resetting and Re-Designing the Classroom</a:t>
            </a:r>
            <a:endParaRPr sz="1700">
              <a:solidFill>
                <a:srgbClr val="000000"/>
              </a:solidFill>
              <a:latin typeface="Helvetica Neue"/>
              <a:ea typeface="Helvetica Neue"/>
              <a:cs typeface="Helvetica Neue"/>
              <a:sym typeface="Helvetica Neue"/>
            </a:endParaRPr>
          </a:p>
        </p:txBody>
      </p:sp>
      <p:graphicFrame>
        <p:nvGraphicFramePr>
          <p:cNvPr id="385" name="Google Shape;385;p46"/>
          <p:cNvGraphicFramePr/>
          <p:nvPr/>
        </p:nvGraphicFramePr>
        <p:xfrm>
          <a:off x="210692" y="427607"/>
          <a:ext cx="3000000" cy="3000000"/>
        </p:xfrm>
        <a:graphic>
          <a:graphicData uri="http://schemas.openxmlformats.org/drawingml/2006/table">
            <a:tbl>
              <a:tblPr firstRow="1" firstCol="1" bandRow="1">
                <a:noFill/>
                <a:tableStyleId>{128483CB-2625-4D62-8ADD-894F25E76FA8}</a:tableStyleId>
              </a:tblPr>
              <a:tblGrid>
                <a:gridCol w="1850350">
                  <a:extLst>
                    <a:ext uri="{9D8B030D-6E8A-4147-A177-3AD203B41FA5}">
                      <a16:colId xmlns:a16="http://schemas.microsoft.com/office/drawing/2014/main" val="20000"/>
                    </a:ext>
                  </a:extLst>
                </a:gridCol>
                <a:gridCol w="4699750">
                  <a:extLst>
                    <a:ext uri="{9D8B030D-6E8A-4147-A177-3AD203B41FA5}">
                      <a16:colId xmlns:a16="http://schemas.microsoft.com/office/drawing/2014/main" val="20001"/>
                    </a:ext>
                  </a:extLst>
                </a:gridCol>
                <a:gridCol w="2230675">
                  <a:extLst>
                    <a:ext uri="{9D8B030D-6E8A-4147-A177-3AD203B41FA5}">
                      <a16:colId xmlns:a16="http://schemas.microsoft.com/office/drawing/2014/main" val="20002"/>
                    </a:ext>
                  </a:extLst>
                </a:gridCol>
              </a:tblGrid>
              <a:tr h="202075">
                <a:tc>
                  <a:txBody>
                    <a:bodyPr/>
                    <a:lstStyle/>
                    <a:p>
                      <a:pPr marL="0" marR="0" lvl="0" indent="0" algn="l" rtl="0">
                        <a:spcBef>
                          <a:spcPts val="0"/>
                        </a:spcBef>
                        <a:spcAft>
                          <a:spcPts val="0"/>
                        </a:spcAft>
                        <a:buNone/>
                      </a:pPr>
                      <a:r>
                        <a:rPr lang="en" sz="1500" u="none" strike="noStrike" cap="none">
                          <a:solidFill>
                            <a:srgbClr val="000000"/>
                          </a:solidFill>
                        </a:rPr>
                        <a:t>Deep Structure </a:t>
                      </a:r>
                      <a:r>
                        <a:rPr lang="en" sz="1000" b="0" u="none" strike="noStrike" cap="none">
                          <a:solidFill>
                            <a:srgbClr val="000000"/>
                          </a:solidFill>
                        </a:rPr>
                        <a:t>(Nobles)</a:t>
                      </a:r>
                      <a:endParaRPr sz="1000" b="0" u="none" strike="noStrike" cap="none">
                        <a:solidFill>
                          <a:srgbClr val="000000"/>
                        </a:solidFill>
                        <a:latin typeface="Calibri"/>
                        <a:ea typeface="Calibri"/>
                        <a:cs typeface="Calibri"/>
                        <a:sym typeface="Calibri"/>
                      </a:endParaRPr>
                    </a:p>
                  </a:txBody>
                  <a:tcPr marL="51425" marR="51425" marT="0" marB="0"/>
                </a:tc>
                <a:tc>
                  <a:txBody>
                    <a:bodyPr/>
                    <a:lstStyle/>
                    <a:p>
                      <a:pPr marL="0" marR="0" lvl="0" indent="0" algn="ctr" rtl="0">
                        <a:spcBef>
                          <a:spcPts val="0"/>
                        </a:spcBef>
                        <a:spcAft>
                          <a:spcPts val="0"/>
                        </a:spcAft>
                        <a:buNone/>
                      </a:pPr>
                      <a:r>
                        <a:rPr lang="en" sz="1500" u="none" strike="noStrike" cap="none">
                          <a:solidFill>
                            <a:srgbClr val="000000"/>
                          </a:solidFill>
                        </a:rPr>
                        <a:t>Instructor Inquiry and Expectation</a:t>
                      </a:r>
                      <a:endParaRPr sz="1500" u="none" strike="noStrike" cap="none">
                        <a:solidFill>
                          <a:srgbClr val="000000"/>
                        </a:solidFill>
                        <a:latin typeface="Calibri"/>
                        <a:ea typeface="Calibri"/>
                        <a:cs typeface="Calibri"/>
                        <a:sym typeface="Calibri"/>
                      </a:endParaRPr>
                    </a:p>
                  </a:txBody>
                  <a:tcPr marL="51425" marR="51425" marT="0" marB="0"/>
                </a:tc>
                <a:tc>
                  <a:txBody>
                    <a:bodyPr/>
                    <a:lstStyle/>
                    <a:p>
                      <a:pPr marL="0" marR="0" lvl="0" indent="0" algn="ctr" rtl="0">
                        <a:spcBef>
                          <a:spcPts val="0"/>
                        </a:spcBef>
                        <a:spcAft>
                          <a:spcPts val="0"/>
                        </a:spcAft>
                        <a:buNone/>
                      </a:pPr>
                      <a:r>
                        <a:rPr lang="en" sz="1500" u="none" strike="noStrike" cap="none">
                          <a:solidFill>
                            <a:srgbClr val="000000"/>
                          </a:solidFill>
                        </a:rPr>
                        <a:t>Student Expectation</a:t>
                      </a:r>
                      <a:endParaRPr sz="1500" u="none" strike="noStrike" cap="none">
                        <a:solidFill>
                          <a:srgbClr val="000000"/>
                        </a:solidFill>
                        <a:latin typeface="Calibri"/>
                        <a:ea typeface="Calibri"/>
                        <a:cs typeface="Calibri"/>
                        <a:sym typeface="Calibri"/>
                      </a:endParaRPr>
                    </a:p>
                  </a:txBody>
                  <a:tcPr marL="51425" marR="51425" marT="0" marB="0"/>
                </a:tc>
                <a:extLst>
                  <a:ext uri="{0D108BD9-81ED-4DB2-BD59-A6C34878D82A}">
                    <a16:rowId xmlns:a16="http://schemas.microsoft.com/office/drawing/2014/main" val="10000"/>
                  </a:ext>
                </a:extLst>
              </a:tr>
              <a:tr h="1178850">
                <a:tc>
                  <a:txBody>
                    <a:bodyPr/>
                    <a:lstStyle/>
                    <a:p>
                      <a:pPr marL="0" marR="0" lvl="0" indent="0" algn="l" rtl="0">
                        <a:spcBef>
                          <a:spcPts val="0"/>
                        </a:spcBef>
                        <a:spcAft>
                          <a:spcPts val="0"/>
                        </a:spcAft>
                        <a:buNone/>
                      </a:pPr>
                      <a:r>
                        <a:rPr lang="en" u="none" strike="noStrike" cap="none">
                          <a:solidFill>
                            <a:srgbClr val="000000"/>
                          </a:solidFill>
                        </a:rPr>
                        <a:t>Philosophical Framework</a:t>
                      </a:r>
                      <a:endParaRPr sz="1300">
                        <a:solidFill>
                          <a:srgbClr val="000000"/>
                        </a:solidFill>
                      </a:endParaRPr>
                    </a:p>
                    <a:p>
                      <a:pPr marL="0" marR="0" lvl="0" indent="0" algn="l" rtl="0">
                        <a:spcBef>
                          <a:spcPts val="0"/>
                        </a:spcBef>
                        <a:spcAft>
                          <a:spcPts val="0"/>
                        </a:spcAft>
                        <a:buNone/>
                      </a:pPr>
                      <a:r>
                        <a:rPr lang="en" u="none" strike="noStrike" cap="none">
                          <a:solidFill>
                            <a:srgbClr val="000000"/>
                          </a:solidFill>
                        </a:rPr>
                        <a:t> </a:t>
                      </a:r>
                      <a:endParaRPr u="none" strike="noStrike" cap="none">
                        <a:solidFill>
                          <a:srgbClr val="000000"/>
                        </a:solidFill>
                        <a:highlight>
                          <a:schemeClr val="accent4"/>
                        </a:highlight>
                        <a:latin typeface="Calibri"/>
                        <a:ea typeface="Calibri"/>
                        <a:cs typeface="Calibri"/>
                        <a:sym typeface="Calibri"/>
                      </a:endParaRPr>
                    </a:p>
                  </a:txBody>
                  <a:tcPr marL="51425" marR="51425" marT="0" marB="0"/>
                </a:tc>
                <a:tc>
                  <a:txBody>
                    <a:bodyPr/>
                    <a:lstStyle/>
                    <a:p>
                      <a:pPr marL="0" marR="0" lvl="0" indent="0" algn="ctr" rtl="0">
                        <a:spcBef>
                          <a:spcPts val="0"/>
                        </a:spcBef>
                        <a:spcAft>
                          <a:spcPts val="0"/>
                        </a:spcAft>
                        <a:buNone/>
                      </a:pPr>
                      <a:r>
                        <a:rPr lang="en" sz="1200" b="1" u="sng" strike="noStrike" cap="none"/>
                        <a:t>Curriculum Design</a:t>
                      </a:r>
                      <a:endParaRPr sz="1200" b="1"/>
                    </a:p>
                    <a:p>
                      <a:pPr marL="0" marR="0" lvl="0" indent="0" algn="l" rtl="0">
                        <a:spcBef>
                          <a:spcPts val="0"/>
                        </a:spcBef>
                        <a:spcAft>
                          <a:spcPts val="0"/>
                        </a:spcAft>
                        <a:buNone/>
                      </a:pPr>
                      <a:r>
                        <a:rPr lang="en" sz="1200" b="1" u="none" strike="noStrike" cap="none"/>
                        <a:t>What are you reading prior to designing your curriculum?</a:t>
                      </a:r>
                      <a:endParaRPr sz="1200" b="1"/>
                    </a:p>
                    <a:p>
                      <a:pPr marL="0" marR="0" lvl="0" indent="0" algn="l" rtl="0">
                        <a:spcBef>
                          <a:spcPts val="0"/>
                        </a:spcBef>
                        <a:spcAft>
                          <a:spcPts val="0"/>
                        </a:spcAft>
                        <a:buNone/>
                      </a:pPr>
                      <a:r>
                        <a:rPr lang="en" sz="1200" b="1" u="none" strike="noStrike" cap="none"/>
                        <a:t>What ways have you designed your curriculum to be reflective of the students and authentic history?</a:t>
                      </a:r>
                      <a:endParaRPr sz="1200" b="1"/>
                    </a:p>
                    <a:p>
                      <a:pPr marL="0" marR="0" lvl="0" indent="0" algn="l" rtl="0">
                        <a:spcBef>
                          <a:spcPts val="0"/>
                        </a:spcBef>
                        <a:spcAft>
                          <a:spcPts val="0"/>
                        </a:spcAft>
                        <a:buNone/>
                      </a:pPr>
                      <a:r>
                        <a:rPr lang="en" sz="1200" b="1" u="none" strike="noStrike" cap="none"/>
                        <a:t>How have you moved from infusion to saturation?</a:t>
                      </a:r>
                      <a:endParaRPr sz="1200" b="1"/>
                    </a:p>
                    <a:p>
                      <a:pPr marL="0" marR="0" lvl="0" indent="0" algn="l" rtl="0">
                        <a:spcBef>
                          <a:spcPts val="0"/>
                        </a:spcBef>
                        <a:spcAft>
                          <a:spcPts val="0"/>
                        </a:spcAft>
                        <a:buNone/>
                      </a:pPr>
                      <a:r>
                        <a:rPr lang="en" sz="1200" b="1" u="none" strike="noStrike" cap="none"/>
                        <a:t>What healing process is embedded in your teaching?</a:t>
                      </a:r>
                      <a:endParaRPr sz="1200" b="1"/>
                    </a:p>
                    <a:p>
                      <a:pPr marL="0" marR="0" lvl="0" indent="0" algn="l" rtl="0">
                        <a:spcBef>
                          <a:spcPts val="0"/>
                        </a:spcBef>
                        <a:spcAft>
                          <a:spcPts val="0"/>
                        </a:spcAft>
                        <a:buNone/>
                      </a:pPr>
                      <a:r>
                        <a:rPr lang="en" sz="1200" b="1" u="none" strike="noStrike" cap="none"/>
                        <a:t>What products, resources, tools are you using?</a:t>
                      </a:r>
                      <a:endParaRPr sz="1200" b="1" u="none" strike="noStrike" cap="none"/>
                    </a:p>
                  </a:txBody>
                  <a:tcPr marL="51425" marR="51425" marT="0" marB="0"/>
                </a:tc>
                <a:tc>
                  <a:txBody>
                    <a:bodyPr/>
                    <a:lstStyle/>
                    <a:p>
                      <a:pPr marL="0" marR="0" lvl="0" indent="0" algn="l" rtl="0">
                        <a:spcBef>
                          <a:spcPts val="0"/>
                        </a:spcBef>
                        <a:spcAft>
                          <a:spcPts val="0"/>
                        </a:spcAft>
                        <a:buNone/>
                      </a:pPr>
                      <a:r>
                        <a:rPr lang="en" sz="1200" b="1" u="none" strike="noStrike" cap="none"/>
                        <a:t>Authentic and reflective curriculum</a:t>
                      </a:r>
                      <a:endParaRPr sz="1200" b="1"/>
                    </a:p>
                    <a:p>
                      <a:pPr marL="0" marR="0" lvl="0" indent="0" algn="l" rtl="0">
                        <a:spcBef>
                          <a:spcPts val="0"/>
                        </a:spcBef>
                        <a:spcAft>
                          <a:spcPts val="0"/>
                        </a:spcAft>
                        <a:buNone/>
                      </a:pPr>
                      <a:r>
                        <a:rPr lang="en" sz="1200" b="1" u="none" strike="noStrike" cap="none"/>
                        <a:t>Are students of color part of the main meal, sides, or appetizers?</a:t>
                      </a:r>
                      <a:endParaRPr sz="1200" b="1"/>
                    </a:p>
                  </a:txBody>
                  <a:tcPr marL="51425" marR="51425" marT="0" marB="0"/>
                </a:tc>
                <a:extLst>
                  <a:ext uri="{0D108BD9-81ED-4DB2-BD59-A6C34878D82A}">
                    <a16:rowId xmlns:a16="http://schemas.microsoft.com/office/drawing/2014/main" val="10001"/>
                  </a:ext>
                </a:extLst>
              </a:tr>
              <a:tr h="423750">
                <a:tc>
                  <a:txBody>
                    <a:bodyPr/>
                    <a:lstStyle/>
                    <a:p>
                      <a:pPr marL="0" marR="0" lvl="0" indent="0" algn="l" rtl="0">
                        <a:spcBef>
                          <a:spcPts val="0"/>
                        </a:spcBef>
                        <a:spcAft>
                          <a:spcPts val="0"/>
                        </a:spcAft>
                        <a:buNone/>
                      </a:pPr>
                      <a:r>
                        <a:rPr lang="en" u="none" strike="noStrike" cap="none">
                          <a:solidFill>
                            <a:srgbClr val="000000"/>
                          </a:solidFill>
                        </a:rPr>
                        <a:t>Teaching Methodology</a:t>
                      </a:r>
                      <a:endParaRPr u="none" strike="noStrike" cap="none">
                        <a:solidFill>
                          <a:srgbClr val="000000"/>
                        </a:solidFill>
                        <a:latin typeface="Calibri"/>
                        <a:ea typeface="Calibri"/>
                        <a:cs typeface="Calibri"/>
                        <a:sym typeface="Calibri"/>
                      </a:endParaRPr>
                    </a:p>
                  </a:txBody>
                  <a:tcPr marL="51425" marR="51425" marT="0" marB="0"/>
                </a:tc>
                <a:tc>
                  <a:txBody>
                    <a:bodyPr/>
                    <a:lstStyle/>
                    <a:p>
                      <a:pPr marL="0" marR="0" lvl="0" indent="0" algn="l" rtl="0">
                        <a:spcBef>
                          <a:spcPts val="0"/>
                        </a:spcBef>
                        <a:spcAft>
                          <a:spcPts val="0"/>
                        </a:spcAft>
                        <a:buNone/>
                      </a:pPr>
                      <a:r>
                        <a:rPr lang="en" sz="1200" b="1" u="none" strike="noStrike" cap="none"/>
                        <a:t>What informs your teaching methodology and delivery?</a:t>
                      </a:r>
                      <a:endParaRPr sz="1200" b="1"/>
                    </a:p>
                    <a:p>
                      <a:pPr marL="0" marR="0" lvl="0" indent="0" algn="l" rtl="0">
                        <a:spcBef>
                          <a:spcPts val="0"/>
                        </a:spcBef>
                        <a:spcAft>
                          <a:spcPts val="0"/>
                        </a:spcAft>
                        <a:buNone/>
                      </a:pPr>
                      <a:r>
                        <a:rPr lang="en" sz="1200" b="1" u="none" strike="noStrike" cap="none"/>
                        <a:t>How is your practice both performance (engaging) and mattering (purposeful)?</a:t>
                      </a:r>
                      <a:endParaRPr sz="1200" b="1" u="none" strike="noStrike" cap="none"/>
                    </a:p>
                  </a:txBody>
                  <a:tcPr marL="51425" marR="51425" marT="0" marB="0"/>
                </a:tc>
                <a:tc>
                  <a:txBody>
                    <a:bodyPr/>
                    <a:lstStyle/>
                    <a:p>
                      <a:pPr marL="0" marR="0" lvl="0" indent="0" algn="l" rtl="0">
                        <a:spcBef>
                          <a:spcPts val="0"/>
                        </a:spcBef>
                        <a:spcAft>
                          <a:spcPts val="0"/>
                        </a:spcAft>
                        <a:buNone/>
                      </a:pPr>
                      <a:r>
                        <a:rPr lang="en" sz="1200" b="1" u="none" strike="noStrike" cap="none"/>
                        <a:t>I am able to take/use what I learn</a:t>
                      </a:r>
                      <a:endParaRPr sz="1200" b="1" u="none" strike="noStrike" cap="none"/>
                    </a:p>
                  </a:txBody>
                  <a:tcPr marL="51425" marR="51425" marT="0" marB="0"/>
                </a:tc>
                <a:extLst>
                  <a:ext uri="{0D108BD9-81ED-4DB2-BD59-A6C34878D82A}">
                    <a16:rowId xmlns:a16="http://schemas.microsoft.com/office/drawing/2014/main" val="10002"/>
                  </a:ext>
                </a:extLst>
              </a:tr>
              <a:tr h="565000">
                <a:tc>
                  <a:txBody>
                    <a:bodyPr/>
                    <a:lstStyle/>
                    <a:p>
                      <a:pPr marL="0" marR="0" lvl="0" indent="0" algn="l" rtl="0">
                        <a:spcBef>
                          <a:spcPts val="0"/>
                        </a:spcBef>
                        <a:spcAft>
                          <a:spcPts val="0"/>
                        </a:spcAft>
                        <a:buNone/>
                      </a:pPr>
                      <a:r>
                        <a:rPr lang="en" u="none" strike="noStrike" cap="none">
                          <a:solidFill>
                            <a:srgbClr val="000000"/>
                          </a:solidFill>
                        </a:rPr>
                        <a:t>Ontological Structure</a:t>
                      </a:r>
                      <a:endParaRPr u="none" strike="noStrike" cap="none">
                        <a:solidFill>
                          <a:srgbClr val="000000"/>
                        </a:solidFill>
                        <a:latin typeface="Calibri"/>
                        <a:ea typeface="Calibri"/>
                        <a:cs typeface="Calibri"/>
                        <a:sym typeface="Calibri"/>
                      </a:endParaRPr>
                    </a:p>
                  </a:txBody>
                  <a:tcPr marL="51425" marR="51425" marT="0" marB="0"/>
                </a:tc>
                <a:tc>
                  <a:txBody>
                    <a:bodyPr/>
                    <a:lstStyle/>
                    <a:p>
                      <a:pPr marL="0" marR="0" lvl="0" indent="0" algn="l" rtl="0">
                        <a:spcBef>
                          <a:spcPts val="0"/>
                        </a:spcBef>
                        <a:spcAft>
                          <a:spcPts val="0"/>
                        </a:spcAft>
                        <a:buNone/>
                      </a:pPr>
                      <a:r>
                        <a:rPr lang="en" sz="1200" b="1" u="none" strike="noStrike" cap="none"/>
                        <a:t>What is the relation between the students and the instructor?</a:t>
                      </a:r>
                      <a:endParaRPr sz="1200" b="1"/>
                    </a:p>
                    <a:p>
                      <a:pPr marL="0" marR="0" lvl="0" indent="0" algn="l" rtl="0">
                        <a:spcBef>
                          <a:spcPts val="0"/>
                        </a:spcBef>
                        <a:spcAft>
                          <a:spcPts val="0"/>
                        </a:spcAft>
                        <a:buNone/>
                      </a:pPr>
                      <a:r>
                        <a:rPr lang="en" sz="1200" b="1" u="none" strike="noStrike" cap="none"/>
                        <a:t>What beliefs do you create about who the instructor is and who the students are?</a:t>
                      </a:r>
                      <a:endParaRPr sz="1200" b="1" u="none" strike="noStrike" cap="none"/>
                    </a:p>
                  </a:txBody>
                  <a:tcPr marL="51425" marR="51425" marT="0" marB="0"/>
                </a:tc>
                <a:tc>
                  <a:txBody>
                    <a:bodyPr/>
                    <a:lstStyle/>
                    <a:p>
                      <a:pPr marL="0" marR="0" lvl="0" indent="0" algn="l" rtl="0">
                        <a:spcBef>
                          <a:spcPts val="0"/>
                        </a:spcBef>
                        <a:spcAft>
                          <a:spcPts val="0"/>
                        </a:spcAft>
                        <a:buNone/>
                      </a:pPr>
                      <a:r>
                        <a:rPr lang="en" sz="1200" b="1" u="none" strike="noStrike" cap="none"/>
                        <a:t>What does the student believe about their learning?</a:t>
                      </a:r>
                      <a:endParaRPr sz="1200" b="1" u="none" strike="noStrike" cap="none"/>
                    </a:p>
                  </a:txBody>
                  <a:tcPr marL="51425" marR="51425" marT="0" marB="0"/>
                </a:tc>
                <a:extLst>
                  <a:ext uri="{0D108BD9-81ED-4DB2-BD59-A6C34878D82A}">
                    <a16:rowId xmlns:a16="http://schemas.microsoft.com/office/drawing/2014/main" val="10003"/>
                  </a:ext>
                </a:extLst>
              </a:tr>
              <a:tr h="282500">
                <a:tc>
                  <a:txBody>
                    <a:bodyPr/>
                    <a:lstStyle/>
                    <a:p>
                      <a:pPr marL="0" marR="0" lvl="0" indent="0" algn="l" rtl="0">
                        <a:spcBef>
                          <a:spcPts val="0"/>
                        </a:spcBef>
                        <a:spcAft>
                          <a:spcPts val="0"/>
                        </a:spcAft>
                        <a:buNone/>
                      </a:pPr>
                      <a:r>
                        <a:rPr lang="en" u="none" strike="noStrike" cap="none">
                          <a:solidFill>
                            <a:srgbClr val="000000"/>
                          </a:solidFill>
                        </a:rPr>
                        <a:t>Axiological Relation</a:t>
                      </a:r>
                      <a:endParaRPr u="none" strike="noStrike" cap="none">
                        <a:solidFill>
                          <a:srgbClr val="000000"/>
                        </a:solidFill>
                        <a:latin typeface="Calibri"/>
                        <a:ea typeface="Calibri"/>
                        <a:cs typeface="Calibri"/>
                        <a:sym typeface="Calibri"/>
                      </a:endParaRPr>
                    </a:p>
                  </a:txBody>
                  <a:tcPr marL="51425" marR="51425" marT="0" marB="0"/>
                </a:tc>
                <a:tc>
                  <a:txBody>
                    <a:bodyPr/>
                    <a:lstStyle/>
                    <a:p>
                      <a:pPr marL="0" marR="0" lvl="0" indent="0" algn="l" rtl="0">
                        <a:spcBef>
                          <a:spcPts val="0"/>
                        </a:spcBef>
                        <a:spcAft>
                          <a:spcPts val="0"/>
                        </a:spcAft>
                        <a:buNone/>
                      </a:pPr>
                      <a:r>
                        <a:rPr lang="en" sz="1200" b="1" u="none" strike="noStrike" cap="none"/>
                        <a:t>What is the ecology of the classroom and the learning process?</a:t>
                      </a:r>
                      <a:endParaRPr sz="1200" b="1" u="none" strike="noStrike" cap="none"/>
                    </a:p>
                  </a:txBody>
                  <a:tcPr marL="51425" marR="51425" marT="0" marB="0"/>
                </a:tc>
                <a:tc>
                  <a:txBody>
                    <a:bodyPr/>
                    <a:lstStyle/>
                    <a:p>
                      <a:pPr marL="0" marR="0" lvl="0" indent="0" algn="l" rtl="0">
                        <a:spcBef>
                          <a:spcPts val="0"/>
                        </a:spcBef>
                        <a:spcAft>
                          <a:spcPts val="0"/>
                        </a:spcAft>
                        <a:buNone/>
                      </a:pPr>
                      <a:r>
                        <a:rPr lang="en" sz="1200" b="1" u="none" strike="noStrike" cap="none"/>
                        <a:t>Co-creation</a:t>
                      </a:r>
                      <a:endParaRPr sz="1200" b="1" u="none" strike="noStrike" cap="none"/>
                    </a:p>
                  </a:txBody>
                  <a:tcPr marL="51425" marR="51425" marT="0" marB="0"/>
                </a:tc>
                <a:extLst>
                  <a:ext uri="{0D108BD9-81ED-4DB2-BD59-A6C34878D82A}">
                    <a16:rowId xmlns:a16="http://schemas.microsoft.com/office/drawing/2014/main" val="10004"/>
                  </a:ext>
                </a:extLst>
              </a:tr>
              <a:tr h="652575">
                <a:tc>
                  <a:txBody>
                    <a:bodyPr/>
                    <a:lstStyle/>
                    <a:p>
                      <a:pPr marL="0" marR="0" lvl="0" indent="0" algn="l" rtl="0">
                        <a:spcBef>
                          <a:spcPts val="0"/>
                        </a:spcBef>
                        <a:spcAft>
                          <a:spcPts val="0"/>
                        </a:spcAft>
                        <a:buNone/>
                      </a:pPr>
                      <a:r>
                        <a:rPr lang="en" u="none" strike="noStrike" cap="none">
                          <a:solidFill>
                            <a:srgbClr val="000000"/>
                          </a:solidFill>
                        </a:rPr>
                        <a:t>Guiding Principles</a:t>
                      </a:r>
                      <a:endParaRPr sz="1300">
                        <a:solidFill>
                          <a:srgbClr val="000000"/>
                        </a:solidFill>
                      </a:endParaRPr>
                    </a:p>
                    <a:p>
                      <a:pPr marL="0" marR="0" lvl="0" indent="0" algn="l" rtl="0">
                        <a:spcBef>
                          <a:spcPts val="0"/>
                        </a:spcBef>
                        <a:spcAft>
                          <a:spcPts val="0"/>
                        </a:spcAft>
                        <a:buNone/>
                      </a:pPr>
                      <a:r>
                        <a:rPr lang="en" u="none" strike="noStrike" cap="none">
                          <a:solidFill>
                            <a:srgbClr val="000000"/>
                          </a:solidFill>
                        </a:rPr>
                        <a:t>and Values</a:t>
                      </a:r>
                      <a:endParaRPr u="none" strike="noStrike" cap="none">
                        <a:solidFill>
                          <a:srgbClr val="000000"/>
                        </a:solidFill>
                        <a:latin typeface="Calibri"/>
                        <a:ea typeface="Calibri"/>
                        <a:cs typeface="Calibri"/>
                        <a:sym typeface="Calibri"/>
                      </a:endParaRPr>
                    </a:p>
                  </a:txBody>
                  <a:tcPr marL="51425" marR="51425" marT="0" marB="0"/>
                </a:tc>
                <a:tc>
                  <a:txBody>
                    <a:bodyPr/>
                    <a:lstStyle/>
                    <a:p>
                      <a:pPr marL="0" marR="0" lvl="0" indent="0" algn="l" rtl="0">
                        <a:spcBef>
                          <a:spcPts val="0"/>
                        </a:spcBef>
                        <a:spcAft>
                          <a:spcPts val="0"/>
                        </a:spcAft>
                        <a:buNone/>
                      </a:pPr>
                      <a:r>
                        <a:rPr lang="en" sz="1200" b="1" u="none" strike="noStrike" cap="none"/>
                        <a:t>What responsibilities do the students have to each other?</a:t>
                      </a:r>
                      <a:endParaRPr sz="1200" b="1" u="none" strike="noStrike" cap="none"/>
                    </a:p>
                  </a:txBody>
                  <a:tcPr marL="51425" marR="51425" marT="0" marB="0"/>
                </a:tc>
                <a:tc>
                  <a:txBody>
                    <a:bodyPr/>
                    <a:lstStyle/>
                    <a:p>
                      <a:pPr marL="0" marR="0" lvl="0" indent="0" algn="l" rtl="0">
                        <a:spcBef>
                          <a:spcPts val="0"/>
                        </a:spcBef>
                        <a:spcAft>
                          <a:spcPts val="0"/>
                        </a:spcAft>
                        <a:buNone/>
                      </a:pPr>
                      <a:r>
                        <a:rPr lang="en" sz="1200" b="1" u="none" strike="noStrike" cap="none"/>
                        <a:t>Communal building and collectivity</a:t>
                      </a:r>
                      <a:endParaRPr sz="1200" b="1"/>
                    </a:p>
                    <a:p>
                      <a:pPr marL="0" marR="0" lvl="0" indent="0" algn="l" rtl="0">
                        <a:spcBef>
                          <a:spcPts val="0"/>
                        </a:spcBef>
                        <a:spcAft>
                          <a:spcPts val="0"/>
                        </a:spcAft>
                        <a:buNone/>
                      </a:pPr>
                      <a:r>
                        <a:rPr lang="en" sz="1200" b="1" u="none" strike="noStrike" cap="none"/>
                        <a:t>Interdependent learning processes</a:t>
                      </a:r>
                      <a:endParaRPr sz="1200" b="1" u="none" strike="noStrike" cap="none"/>
                    </a:p>
                  </a:txBody>
                  <a:tcPr marL="51425" marR="51425" marT="0" marB="0"/>
                </a:tc>
                <a:extLst>
                  <a:ext uri="{0D108BD9-81ED-4DB2-BD59-A6C34878D82A}">
                    <a16:rowId xmlns:a16="http://schemas.microsoft.com/office/drawing/2014/main" val="10005"/>
                  </a:ext>
                </a:extLst>
              </a:tr>
              <a:tr h="435600">
                <a:tc>
                  <a:txBody>
                    <a:bodyPr/>
                    <a:lstStyle/>
                    <a:p>
                      <a:pPr marL="0" marR="0" lvl="0" indent="0" algn="l" rtl="0">
                        <a:spcBef>
                          <a:spcPts val="0"/>
                        </a:spcBef>
                        <a:spcAft>
                          <a:spcPts val="0"/>
                        </a:spcAft>
                        <a:buNone/>
                      </a:pPr>
                      <a:r>
                        <a:rPr lang="en" u="none" strike="noStrike" cap="none">
                          <a:solidFill>
                            <a:srgbClr val="000000"/>
                          </a:solidFill>
                        </a:rPr>
                        <a:t>Belief Systems and</a:t>
                      </a:r>
                      <a:endParaRPr sz="1300">
                        <a:solidFill>
                          <a:srgbClr val="000000"/>
                        </a:solidFill>
                      </a:endParaRPr>
                    </a:p>
                    <a:p>
                      <a:pPr marL="0" marR="0" lvl="0" indent="0" algn="l" rtl="0">
                        <a:spcBef>
                          <a:spcPts val="0"/>
                        </a:spcBef>
                        <a:spcAft>
                          <a:spcPts val="0"/>
                        </a:spcAft>
                        <a:buNone/>
                      </a:pPr>
                      <a:r>
                        <a:rPr lang="en" u="none" strike="noStrike" cap="none">
                          <a:solidFill>
                            <a:srgbClr val="000000"/>
                          </a:solidFill>
                        </a:rPr>
                        <a:t>Core Values</a:t>
                      </a:r>
                      <a:endParaRPr u="none" strike="noStrike" cap="none">
                        <a:solidFill>
                          <a:srgbClr val="000000"/>
                        </a:solidFill>
                        <a:latin typeface="Calibri"/>
                        <a:ea typeface="Calibri"/>
                        <a:cs typeface="Calibri"/>
                        <a:sym typeface="Calibri"/>
                      </a:endParaRPr>
                    </a:p>
                  </a:txBody>
                  <a:tcPr marL="51425" marR="51425" marT="0" marB="0"/>
                </a:tc>
                <a:tc>
                  <a:txBody>
                    <a:bodyPr/>
                    <a:lstStyle/>
                    <a:p>
                      <a:pPr marL="0" marR="0" lvl="0" indent="0" algn="l" rtl="0">
                        <a:spcBef>
                          <a:spcPts val="0"/>
                        </a:spcBef>
                        <a:spcAft>
                          <a:spcPts val="0"/>
                        </a:spcAft>
                        <a:buNone/>
                      </a:pPr>
                      <a:r>
                        <a:rPr lang="en" sz="1200" b="1" u="none" strike="noStrike" cap="none"/>
                        <a:t>What are the co-created and understood values of the classroom?</a:t>
                      </a:r>
                      <a:endParaRPr sz="1200" b="1"/>
                    </a:p>
                    <a:p>
                      <a:pPr marL="0" marR="0" lvl="0" indent="0" algn="l" rtl="0">
                        <a:spcBef>
                          <a:spcPts val="0"/>
                        </a:spcBef>
                        <a:spcAft>
                          <a:spcPts val="0"/>
                        </a:spcAft>
                        <a:buNone/>
                      </a:pPr>
                      <a:r>
                        <a:rPr lang="en" sz="1200" b="1" u="none" strike="noStrike" cap="none"/>
                        <a:t>How are the values in alignment with the student’s culture?</a:t>
                      </a:r>
                      <a:endParaRPr sz="1200" b="1" u="none" strike="noStrike" cap="none"/>
                    </a:p>
                  </a:txBody>
                  <a:tcPr marL="51425" marR="51425" marT="0" marB="0"/>
                </a:tc>
                <a:tc>
                  <a:txBody>
                    <a:bodyPr/>
                    <a:lstStyle/>
                    <a:p>
                      <a:pPr marL="0" marR="0" lvl="0" indent="0" algn="l" rtl="0">
                        <a:spcBef>
                          <a:spcPts val="0"/>
                        </a:spcBef>
                        <a:spcAft>
                          <a:spcPts val="0"/>
                        </a:spcAft>
                        <a:buNone/>
                      </a:pPr>
                      <a:r>
                        <a:rPr lang="en" sz="1200" b="1" u="none" strike="noStrike" cap="none"/>
                        <a:t>Engagement, input, design</a:t>
                      </a:r>
                      <a:endParaRPr sz="1200" b="1" u="none" strike="noStrike" cap="none"/>
                    </a:p>
                  </a:txBody>
                  <a:tcPr marL="51425" marR="51425" marT="0" marB="0"/>
                </a:tc>
                <a:extLst>
                  <a:ext uri="{0D108BD9-81ED-4DB2-BD59-A6C34878D82A}">
                    <a16:rowId xmlns:a16="http://schemas.microsoft.com/office/drawing/2014/main" val="10006"/>
                  </a:ext>
                </a:extLst>
              </a:tr>
              <a:tr h="565000">
                <a:tc>
                  <a:txBody>
                    <a:bodyPr/>
                    <a:lstStyle/>
                    <a:p>
                      <a:pPr marL="0" marR="0" lvl="0" indent="0" algn="l" rtl="0">
                        <a:spcBef>
                          <a:spcPts val="0"/>
                        </a:spcBef>
                        <a:spcAft>
                          <a:spcPts val="0"/>
                        </a:spcAft>
                        <a:buNone/>
                      </a:pPr>
                      <a:r>
                        <a:rPr lang="en" u="none" strike="noStrike" cap="none">
                          <a:solidFill>
                            <a:srgbClr val="000000"/>
                          </a:solidFill>
                        </a:rPr>
                        <a:t>Behavioral Expectations</a:t>
                      </a:r>
                      <a:endParaRPr u="none" strike="noStrike" cap="none">
                        <a:solidFill>
                          <a:srgbClr val="000000"/>
                        </a:solidFill>
                        <a:latin typeface="Calibri"/>
                        <a:ea typeface="Calibri"/>
                        <a:cs typeface="Calibri"/>
                        <a:sym typeface="Calibri"/>
                      </a:endParaRPr>
                    </a:p>
                  </a:txBody>
                  <a:tcPr marL="51425" marR="51425" marT="0" marB="0"/>
                </a:tc>
                <a:tc>
                  <a:txBody>
                    <a:bodyPr/>
                    <a:lstStyle/>
                    <a:p>
                      <a:pPr marL="0" marR="0" lvl="0" indent="0" algn="l" rtl="0">
                        <a:spcBef>
                          <a:spcPts val="0"/>
                        </a:spcBef>
                        <a:spcAft>
                          <a:spcPts val="0"/>
                        </a:spcAft>
                        <a:buNone/>
                      </a:pPr>
                      <a:r>
                        <a:rPr lang="en" sz="1200" b="1" u="none" strike="noStrike" cap="none"/>
                        <a:t>What are the performance expectations of the instructor?</a:t>
                      </a:r>
                      <a:endParaRPr sz="1200" b="1"/>
                    </a:p>
                    <a:p>
                      <a:pPr marL="0" marR="0" lvl="0" indent="0" algn="l" rtl="0">
                        <a:spcBef>
                          <a:spcPts val="0"/>
                        </a:spcBef>
                        <a:spcAft>
                          <a:spcPts val="0"/>
                        </a:spcAft>
                        <a:buNone/>
                      </a:pPr>
                      <a:r>
                        <a:rPr lang="en" sz="1200" b="1" u="none" strike="noStrike" cap="none"/>
                        <a:t>What are the performance expectations of the students.</a:t>
                      </a:r>
                      <a:endParaRPr sz="1200" b="1" u="none" strike="noStrike" cap="none"/>
                    </a:p>
                  </a:txBody>
                  <a:tcPr marL="51425" marR="51425" marT="0" marB="0"/>
                </a:tc>
                <a:tc>
                  <a:txBody>
                    <a:bodyPr/>
                    <a:lstStyle/>
                    <a:p>
                      <a:pPr marL="0" marR="0" lvl="0" indent="0" algn="l" rtl="0">
                        <a:spcBef>
                          <a:spcPts val="0"/>
                        </a:spcBef>
                        <a:spcAft>
                          <a:spcPts val="0"/>
                        </a:spcAft>
                        <a:buNone/>
                      </a:pPr>
                      <a:r>
                        <a:rPr lang="en" sz="1200" b="1" u="none" strike="noStrike" cap="none"/>
                        <a:t>Participation, Engagement, Learning</a:t>
                      </a:r>
                      <a:endParaRPr sz="1200" b="1" u="none" strike="noStrike" cap="none"/>
                    </a:p>
                  </a:txBody>
                  <a:tcPr marL="51425" marR="51425" marT="0" marB="0"/>
                </a:tc>
                <a:extLst>
                  <a:ext uri="{0D108BD9-81ED-4DB2-BD59-A6C34878D82A}">
                    <a16:rowId xmlns:a16="http://schemas.microsoft.com/office/drawing/2014/main" val="10007"/>
                  </a:ext>
                </a:extLst>
              </a:tr>
            </a:tbl>
          </a:graphicData>
        </a:graphic>
      </p:graphicFrame>
      <p:sp>
        <p:nvSpPr>
          <p:cNvPr id="386" name="Google Shape;386;p46"/>
          <p:cNvSpPr txBox="1"/>
          <p:nvPr/>
        </p:nvSpPr>
        <p:spPr>
          <a:xfrm>
            <a:off x="7717376" y="21400"/>
            <a:ext cx="14265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Nzingha S. Dugas©</a:t>
            </a:r>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1"/>
        <p:cNvGrpSpPr/>
        <p:nvPr/>
      </p:nvGrpSpPr>
      <p:grpSpPr>
        <a:xfrm>
          <a:off x="0" y="0"/>
          <a:ext cx="0" cy="0"/>
          <a:chOff x="0" y="0"/>
          <a:chExt cx="0" cy="0"/>
        </a:xfrm>
      </p:grpSpPr>
      <p:sp>
        <p:nvSpPr>
          <p:cNvPr id="392" name="Google Shape;392;p47"/>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93" name="Google Shape;393;p47" descr="Shape, circle&#10;&#10;Description automatically generated"/>
          <p:cNvPicPr preferRelativeResize="0"/>
          <p:nvPr/>
        </p:nvPicPr>
        <p:blipFill rotWithShape="1">
          <a:blip r:embed="rId3">
            <a:alphaModFix/>
          </a:blip>
          <a:srcRect/>
          <a:stretch/>
        </p:blipFill>
        <p:spPr>
          <a:xfrm>
            <a:off x="573741" y="777774"/>
            <a:ext cx="2526727" cy="3587951"/>
          </a:xfrm>
          <a:prstGeom prst="rect">
            <a:avLst/>
          </a:prstGeom>
          <a:noFill/>
          <a:ln>
            <a:noFill/>
          </a:ln>
        </p:spPr>
      </p:pic>
      <p:sp>
        <p:nvSpPr>
          <p:cNvPr id="394" name="Google Shape;394;p47"/>
          <p:cNvSpPr/>
          <p:nvPr/>
        </p:nvSpPr>
        <p:spPr>
          <a:xfrm>
            <a:off x="3472494" y="0"/>
            <a:ext cx="5671506" cy="5143500"/>
          </a:xfrm>
          <a:custGeom>
            <a:avLst/>
            <a:gdLst/>
            <a:ahLst/>
            <a:cxnLst/>
            <a:rect l="l" t="t" r="r" b="b"/>
            <a:pathLst>
              <a:path w="7529613" h="6858000" extrusionOk="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5" name="Google Shape;395;p47"/>
          <p:cNvSpPr txBox="1">
            <a:spLocks noGrp="1"/>
          </p:cNvSpPr>
          <p:nvPr>
            <p:ph type="title"/>
          </p:nvPr>
        </p:nvSpPr>
        <p:spPr>
          <a:xfrm>
            <a:off x="4319515" y="342901"/>
            <a:ext cx="4663341" cy="1376933"/>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600"/>
              <a:buFont typeface="Helvetica Neue"/>
              <a:buNone/>
            </a:pPr>
            <a:r>
              <a:rPr lang="en" sz="2600" b="1">
                <a:solidFill>
                  <a:schemeClr val="dk2"/>
                </a:solidFill>
                <a:latin typeface="Helvetica Neue"/>
                <a:ea typeface="Helvetica Neue"/>
                <a:cs typeface="Helvetica Neue"/>
                <a:sym typeface="Helvetica Neue"/>
              </a:rPr>
              <a:t>INFORMING &amp; (RE) CONSTRUCTING YOUR PRACTICE</a:t>
            </a:r>
            <a:endParaRPr sz="1100">
              <a:solidFill>
                <a:schemeClr val="dk2"/>
              </a:solidFill>
            </a:endParaRPr>
          </a:p>
        </p:txBody>
      </p:sp>
      <p:sp>
        <p:nvSpPr>
          <p:cNvPr id="396" name="Google Shape;396;p47"/>
          <p:cNvSpPr/>
          <p:nvPr/>
        </p:nvSpPr>
        <p:spPr>
          <a:xfrm>
            <a:off x="4319515" y="1920622"/>
            <a:ext cx="3771900" cy="13716"/>
          </a:xfrm>
          <a:custGeom>
            <a:avLst/>
            <a:gdLst/>
            <a:ahLst/>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7" name="Google Shape;397;p47"/>
          <p:cNvSpPr txBox="1">
            <a:spLocks noGrp="1"/>
          </p:cNvSpPr>
          <p:nvPr>
            <p:ph type="body" idx="1"/>
          </p:nvPr>
        </p:nvSpPr>
        <p:spPr>
          <a:xfrm>
            <a:off x="4293318" y="2244028"/>
            <a:ext cx="5036695" cy="2899472"/>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FFFFFF"/>
              </a:buClr>
              <a:buSzPts val="1500"/>
              <a:buNone/>
            </a:pPr>
            <a:r>
              <a:rPr lang="en" sz="1500" b="1">
                <a:solidFill>
                  <a:schemeClr val="dk2"/>
                </a:solidFill>
                <a:latin typeface="Helvetica Neue"/>
                <a:ea typeface="Helvetica Neue"/>
                <a:cs typeface="Helvetica Neue"/>
                <a:sym typeface="Helvetica Neue"/>
              </a:rPr>
              <a:t>Curriculum Material</a:t>
            </a:r>
            <a:endParaRPr sz="1100">
              <a:solidFill>
                <a:schemeClr val="dk2"/>
              </a:solidFill>
            </a:endParaRPr>
          </a:p>
          <a:p>
            <a:pPr marL="0" lvl="0" indent="0" algn="l" rtl="0">
              <a:lnSpc>
                <a:spcPct val="90000"/>
              </a:lnSpc>
              <a:spcBef>
                <a:spcPts val="0"/>
              </a:spcBef>
              <a:spcAft>
                <a:spcPts val="0"/>
              </a:spcAft>
              <a:buClr>
                <a:srgbClr val="FFFFFF"/>
              </a:buClr>
              <a:buSzPts val="1500"/>
              <a:buNone/>
            </a:pPr>
            <a:r>
              <a:rPr lang="en" sz="1500">
                <a:solidFill>
                  <a:schemeClr val="dk2"/>
                </a:solidFill>
                <a:latin typeface="Helvetica Neue"/>
                <a:ea typeface="Helvetica Neue"/>
                <a:cs typeface="Helvetica Neue"/>
                <a:sym typeface="Helvetica Neue"/>
              </a:rPr>
              <a:t>Updating your materials to reflect full representation</a:t>
            </a:r>
            <a:endParaRPr sz="1100">
              <a:solidFill>
                <a:schemeClr val="dk2"/>
              </a:solidFill>
            </a:endParaRPr>
          </a:p>
          <a:p>
            <a:pPr marL="0" lvl="0" indent="0" algn="l" rtl="0">
              <a:lnSpc>
                <a:spcPct val="90000"/>
              </a:lnSpc>
              <a:spcBef>
                <a:spcPts val="0"/>
              </a:spcBef>
              <a:spcAft>
                <a:spcPts val="0"/>
              </a:spcAft>
              <a:buClr>
                <a:schemeClr val="dk1"/>
              </a:buClr>
              <a:buSzPts val="900"/>
              <a:buNone/>
            </a:pPr>
            <a:endParaRPr sz="900">
              <a:solidFill>
                <a:schemeClr val="dk2"/>
              </a:solidFill>
              <a:latin typeface="Helvetica Neue"/>
              <a:ea typeface="Helvetica Neue"/>
              <a:cs typeface="Helvetica Neue"/>
              <a:sym typeface="Helvetica Neue"/>
            </a:endParaRPr>
          </a:p>
          <a:p>
            <a:pPr marL="0" lvl="0" indent="0" algn="l" rtl="0">
              <a:lnSpc>
                <a:spcPct val="90000"/>
              </a:lnSpc>
              <a:spcBef>
                <a:spcPts val="0"/>
              </a:spcBef>
              <a:spcAft>
                <a:spcPts val="0"/>
              </a:spcAft>
              <a:buClr>
                <a:srgbClr val="FFFFFF"/>
              </a:buClr>
              <a:buSzPts val="1500"/>
              <a:buNone/>
            </a:pPr>
            <a:r>
              <a:rPr lang="en" sz="1500" b="1">
                <a:solidFill>
                  <a:schemeClr val="dk2"/>
                </a:solidFill>
                <a:latin typeface="Helvetica Neue"/>
                <a:ea typeface="Helvetica Neue"/>
                <a:cs typeface="Helvetica Neue"/>
                <a:sym typeface="Helvetica Neue"/>
              </a:rPr>
              <a:t>From The Porch to an authentic Ethic of Love</a:t>
            </a:r>
            <a:endParaRPr sz="1100">
              <a:solidFill>
                <a:schemeClr val="dk2"/>
              </a:solidFill>
            </a:endParaRPr>
          </a:p>
          <a:p>
            <a:pPr marL="0" lvl="0" indent="0" algn="l" rtl="0">
              <a:lnSpc>
                <a:spcPct val="90000"/>
              </a:lnSpc>
              <a:spcBef>
                <a:spcPts val="0"/>
              </a:spcBef>
              <a:spcAft>
                <a:spcPts val="0"/>
              </a:spcAft>
              <a:buClr>
                <a:srgbClr val="FFFFFF"/>
              </a:buClr>
              <a:buSzPts val="1500"/>
              <a:buNone/>
            </a:pPr>
            <a:r>
              <a:rPr lang="en" sz="1500">
                <a:solidFill>
                  <a:schemeClr val="dk2"/>
                </a:solidFill>
                <a:latin typeface="Helvetica Neue"/>
                <a:ea typeface="Helvetica Neue"/>
                <a:cs typeface="Helvetica Neue"/>
                <a:sym typeface="Helvetica Neue"/>
              </a:rPr>
              <a:t>Removing Sentimentalist Practices or Deferential Leniency to expectation believe, accountability, results</a:t>
            </a:r>
            <a:endParaRPr sz="1100">
              <a:solidFill>
                <a:schemeClr val="dk2"/>
              </a:solidFill>
            </a:endParaRPr>
          </a:p>
          <a:p>
            <a:pPr marL="0" lvl="0" indent="0" algn="l" rtl="0">
              <a:lnSpc>
                <a:spcPct val="90000"/>
              </a:lnSpc>
              <a:spcBef>
                <a:spcPts val="0"/>
              </a:spcBef>
              <a:spcAft>
                <a:spcPts val="0"/>
              </a:spcAft>
              <a:buClr>
                <a:schemeClr val="dk1"/>
              </a:buClr>
              <a:buSzPts val="900"/>
              <a:buNone/>
            </a:pPr>
            <a:endParaRPr sz="900" i="1">
              <a:solidFill>
                <a:schemeClr val="dk2"/>
              </a:solidFill>
              <a:latin typeface="Helvetica Neue"/>
              <a:ea typeface="Helvetica Neue"/>
              <a:cs typeface="Helvetica Neue"/>
              <a:sym typeface="Helvetica Neue"/>
            </a:endParaRPr>
          </a:p>
          <a:p>
            <a:pPr marL="0" lvl="0" indent="0" algn="l" rtl="0">
              <a:lnSpc>
                <a:spcPct val="90000"/>
              </a:lnSpc>
              <a:spcBef>
                <a:spcPts val="0"/>
              </a:spcBef>
              <a:spcAft>
                <a:spcPts val="0"/>
              </a:spcAft>
              <a:buClr>
                <a:srgbClr val="FFFFFF"/>
              </a:buClr>
              <a:buSzPts val="1500"/>
              <a:buNone/>
            </a:pPr>
            <a:r>
              <a:rPr lang="en" sz="1500" b="1">
                <a:solidFill>
                  <a:schemeClr val="dk2"/>
                </a:solidFill>
                <a:latin typeface="Helvetica Neue"/>
                <a:ea typeface="Helvetica Neue"/>
                <a:cs typeface="Helvetica Neue"/>
                <a:sym typeface="Helvetica Neue"/>
              </a:rPr>
              <a:t>Tapping Intellectual Potential and Live Learning</a:t>
            </a:r>
            <a:endParaRPr sz="1100">
              <a:solidFill>
                <a:schemeClr val="dk2"/>
              </a:solidFill>
            </a:endParaRPr>
          </a:p>
          <a:p>
            <a:pPr marL="0" lvl="0" indent="0" algn="l" rtl="0">
              <a:lnSpc>
                <a:spcPct val="90000"/>
              </a:lnSpc>
              <a:spcBef>
                <a:spcPts val="0"/>
              </a:spcBef>
              <a:spcAft>
                <a:spcPts val="0"/>
              </a:spcAft>
              <a:buClr>
                <a:srgbClr val="FFFFFF"/>
              </a:buClr>
              <a:buSzPts val="1500"/>
              <a:buNone/>
            </a:pPr>
            <a:r>
              <a:rPr lang="en" sz="1500">
                <a:solidFill>
                  <a:schemeClr val="dk2"/>
                </a:solidFill>
                <a:latin typeface="Helvetica Neue"/>
                <a:ea typeface="Helvetica Neue"/>
                <a:cs typeface="Helvetica Neue"/>
                <a:sym typeface="Helvetica Neue"/>
              </a:rPr>
              <a:t>Performative, Participatory, Improvisational</a:t>
            </a:r>
            <a:endParaRPr sz="1100">
              <a:solidFill>
                <a:schemeClr val="dk2"/>
              </a:solidFill>
            </a:endParaRPr>
          </a:p>
          <a:p>
            <a:pPr marL="0" lvl="0" indent="0" algn="l" rtl="0">
              <a:lnSpc>
                <a:spcPct val="90000"/>
              </a:lnSpc>
              <a:spcBef>
                <a:spcPts val="0"/>
              </a:spcBef>
              <a:spcAft>
                <a:spcPts val="0"/>
              </a:spcAft>
              <a:buClr>
                <a:schemeClr val="dk1"/>
              </a:buClr>
              <a:buSzPts val="900"/>
              <a:buNone/>
            </a:pPr>
            <a:endParaRPr sz="900">
              <a:solidFill>
                <a:schemeClr val="dk2"/>
              </a:solidFill>
              <a:latin typeface="Helvetica Neue"/>
              <a:ea typeface="Helvetica Neue"/>
              <a:cs typeface="Helvetica Neue"/>
              <a:sym typeface="Helvetica Neue"/>
            </a:endParaRPr>
          </a:p>
          <a:p>
            <a:pPr marL="0" lvl="0" indent="0" algn="l" rtl="0">
              <a:lnSpc>
                <a:spcPct val="90000"/>
              </a:lnSpc>
              <a:spcBef>
                <a:spcPts val="0"/>
              </a:spcBef>
              <a:spcAft>
                <a:spcPts val="0"/>
              </a:spcAft>
              <a:buClr>
                <a:srgbClr val="FFFFFF"/>
              </a:buClr>
              <a:buSzPts val="1500"/>
              <a:buNone/>
            </a:pPr>
            <a:r>
              <a:rPr lang="en" sz="1500" b="1">
                <a:solidFill>
                  <a:schemeClr val="dk2"/>
                </a:solidFill>
                <a:latin typeface="Helvetica Neue"/>
                <a:ea typeface="Helvetica Neue"/>
                <a:cs typeface="Helvetica Neue"/>
                <a:sym typeface="Helvetica Neue"/>
              </a:rPr>
              <a:t>Communal Building/Communal Intelligence</a:t>
            </a:r>
            <a:endParaRPr sz="1100">
              <a:solidFill>
                <a:schemeClr val="dk2"/>
              </a:solidFill>
            </a:endParaRPr>
          </a:p>
          <a:p>
            <a:pPr marL="0" lvl="0" indent="0" algn="l" rtl="0">
              <a:lnSpc>
                <a:spcPct val="90000"/>
              </a:lnSpc>
              <a:spcBef>
                <a:spcPts val="0"/>
              </a:spcBef>
              <a:spcAft>
                <a:spcPts val="0"/>
              </a:spcAft>
              <a:buClr>
                <a:srgbClr val="FFFFFF"/>
              </a:buClr>
              <a:buSzPts val="1500"/>
              <a:buNone/>
            </a:pPr>
            <a:r>
              <a:rPr lang="en" sz="1500">
                <a:solidFill>
                  <a:schemeClr val="dk2"/>
                </a:solidFill>
                <a:latin typeface="Helvetica Neue"/>
                <a:ea typeface="Helvetica Neue"/>
                <a:cs typeface="Helvetica Neue"/>
                <a:sym typeface="Helvetica Neue"/>
              </a:rPr>
              <a:t>Readying yourself for an illuminative learning, student-instructor-engagement and application of knowledge?</a:t>
            </a:r>
            <a:endParaRPr sz="11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48" descr="The Great Debaters clip"/>
          <p:cNvPicPr preferRelativeResize="0"/>
          <p:nvPr/>
        </p:nvPicPr>
        <p:blipFill rotWithShape="1">
          <a:blip r:embed="rId3">
            <a:alphaModFix/>
          </a:blip>
          <a:srcRect/>
          <a:stretch/>
        </p:blipFill>
        <p:spPr>
          <a:xfrm>
            <a:off x="190776" y="295563"/>
            <a:ext cx="5775009" cy="3248441"/>
          </a:xfrm>
          <a:prstGeom prst="rect">
            <a:avLst/>
          </a:prstGeom>
          <a:noFill/>
          <a:ln>
            <a:noFill/>
          </a:ln>
        </p:spPr>
      </p:pic>
      <p:sp>
        <p:nvSpPr>
          <p:cNvPr id="404" name="Google Shape;404;p48"/>
          <p:cNvSpPr txBox="1">
            <a:spLocks noGrp="1"/>
          </p:cNvSpPr>
          <p:nvPr>
            <p:ph type="title"/>
          </p:nvPr>
        </p:nvSpPr>
        <p:spPr>
          <a:xfrm>
            <a:off x="37747" y="3800124"/>
            <a:ext cx="5693296" cy="558289"/>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3200"/>
              <a:buFont typeface="Helvetica Neue"/>
              <a:buNone/>
            </a:pPr>
            <a:br>
              <a:rPr lang="en" sz="3200">
                <a:latin typeface="Helvetica Neue"/>
                <a:ea typeface="Helvetica Neue"/>
                <a:cs typeface="Helvetica Neue"/>
                <a:sym typeface="Helvetica Neue"/>
              </a:rPr>
            </a:br>
            <a:r>
              <a:rPr lang="en" sz="3200" b="1">
                <a:latin typeface="Helvetica Neue"/>
                <a:ea typeface="Helvetica Neue"/>
                <a:cs typeface="Helvetica Neue"/>
                <a:sym typeface="Helvetica Neue"/>
              </a:rPr>
              <a:t>Clip: </a:t>
            </a:r>
            <a:r>
              <a:rPr lang="en" sz="3200" b="1" i="1">
                <a:latin typeface="Helvetica Neue"/>
                <a:ea typeface="Helvetica Neue"/>
                <a:cs typeface="Helvetica Neue"/>
                <a:sym typeface="Helvetica Neue"/>
              </a:rPr>
              <a:t>The Great Debaters</a:t>
            </a:r>
            <a:endParaRPr sz="3200">
              <a:latin typeface="Helvetica Neue"/>
              <a:ea typeface="Helvetica Neue"/>
              <a:cs typeface="Helvetica Neue"/>
              <a:sym typeface="Helvetica Neue"/>
            </a:endParaRPr>
          </a:p>
        </p:txBody>
      </p:sp>
      <p:sp>
        <p:nvSpPr>
          <p:cNvPr id="405" name="Google Shape;405;p48"/>
          <p:cNvSpPr txBox="1"/>
          <p:nvPr/>
        </p:nvSpPr>
        <p:spPr>
          <a:xfrm>
            <a:off x="6092050" y="295575"/>
            <a:ext cx="3051900" cy="2624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000" b="1">
                <a:solidFill>
                  <a:schemeClr val="dk1"/>
                </a:solidFill>
                <a:latin typeface="Helvetica Neue"/>
                <a:ea typeface="Helvetica Neue"/>
                <a:cs typeface="Helvetica Neue"/>
                <a:sym typeface="Helvetica Neue"/>
              </a:rPr>
              <a:t>SANKOFA FRAMEWORK</a:t>
            </a:r>
            <a:endParaRPr sz="1100">
              <a:solidFill>
                <a:schemeClr val="dk1"/>
              </a:solidFill>
            </a:endParaRPr>
          </a:p>
          <a:p>
            <a:pPr marL="0" marR="0" lvl="0" indent="0" algn="l" rtl="0">
              <a:spcBef>
                <a:spcPts val="0"/>
              </a:spcBef>
              <a:spcAft>
                <a:spcPts val="0"/>
              </a:spcAft>
              <a:buNone/>
            </a:pPr>
            <a:r>
              <a:rPr lang="en" sz="1800" i="1">
                <a:solidFill>
                  <a:schemeClr val="dk1"/>
                </a:solidFill>
                <a:latin typeface="Helvetica Neue"/>
                <a:ea typeface="Helvetica Neue"/>
                <a:cs typeface="Helvetica Neue"/>
                <a:sym typeface="Helvetica Neue"/>
              </a:rPr>
              <a:t>“Return &amp; Fetch It”</a:t>
            </a:r>
            <a:endParaRPr sz="1100">
              <a:solidFill>
                <a:schemeClr val="dk1"/>
              </a:solidFill>
            </a:endParaRPr>
          </a:p>
          <a:p>
            <a:pPr marL="342900" marR="0" lvl="0" indent="-342900" algn="l" rtl="0">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Changing Mindset</a:t>
            </a:r>
            <a:endParaRPr sz="1100">
              <a:solidFill>
                <a:schemeClr val="dk1"/>
              </a:solidFill>
            </a:endParaRPr>
          </a:p>
          <a:p>
            <a:pPr marL="342900" marR="0" lvl="0" indent="-342900" algn="l" rtl="0">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Reformation of your Framework</a:t>
            </a:r>
            <a:endParaRPr sz="1100">
              <a:solidFill>
                <a:schemeClr val="dk1"/>
              </a:solidFill>
            </a:endParaRPr>
          </a:p>
          <a:p>
            <a:pPr marL="342900" marR="0" lvl="0" indent="-342900" algn="l" rtl="0">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Examination of: Teaching Methodology </a:t>
            </a:r>
            <a:endParaRPr sz="1100">
              <a:solidFill>
                <a:schemeClr val="dk1"/>
              </a:solidFill>
            </a:endParaRPr>
          </a:p>
          <a:p>
            <a:pPr marL="342900" marR="0" lvl="0" indent="-342900" algn="l" rtl="0">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Curriculum Design</a:t>
            </a:r>
            <a:endParaRPr sz="1100">
              <a:solidFill>
                <a:schemeClr val="dk1"/>
              </a:solidFill>
            </a:endParaRPr>
          </a:p>
        </p:txBody>
      </p:sp>
      <p:pic>
        <p:nvPicPr>
          <p:cNvPr id="406" name="Google Shape;406;p48" descr="Shape, circle&#10;&#10;Description automatically generated"/>
          <p:cNvPicPr preferRelativeResize="0"/>
          <p:nvPr/>
        </p:nvPicPr>
        <p:blipFill rotWithShape="1">
          <a:blip r:embed="rId4">
            <a:alphaModFix/>
          </a:blip>
          <a:srcRect/>
          <a:stretch/>
        </p:blipFill>
        <p:spPr>
          <a:xfrm>
            <a:off x="7012207" y="3327817"/>
            <a:ext cx="821907" cy="11616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5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9"/>
          <p:cNvSpPr txBox="1">
            <a:spLocks noGrp="1"/>
          </p:cNvSpPr>
          <p:nvPr>
            <p:ph type="body" idx="1"/>
          </p:nvPr>
        </p:nvSpPr>
        <p:spPr>
          <a:xfrm>
            <a:off x="5680824" y="1362461"/>
            <a:ext cx="2878800" cy="2113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sz="2200" b="1">
                <a:solidFill>
                  <a:schemeClr val="dk1"/>
                </a:solidFill>
                <a:latin typeface="Helvetica Neue"/>
                <a:ea typeface="Helvetica Neue"/>
                <a:cs typeface="Helvetica Neue"/>
                <a:sym typeface="Helvetica Neue"/>
              </a:rPr>
              <a:t>Summary</a:t>
            </a:r>
            <a:endParaRPr sz="2200" b="1">
              <a:latin typeface="Helvetica Neue"/>
              <a:ea typeface="Helvetica Neue"/>
              <a:cs typeface="Helvetica Neue"/>
              <a:sym typeface="Helvetica Neue"/>
            </a:endParaRPr>
          </a:p>
          <a:p>
            <a:pPr marL="0" lvl="0" indent="0" algn="l" rtl="0">
              <a:lnSpc>
                <a:spcPct val="90000"/>
              </a:lnSpc>
              <a:spcBef>
                <a:spcPts val="800"/>
              </a:spcBef>
              <a:spcAft>
                <a:spcPts val="0"/>
              </a:spcAft>
              <a:buClr>
                <a:schemeClr val="dk1"/>
              </a:buClr>
              <a:buSzPts val="1400"/>
              <a:buNone/>
            </a:pPr>
            <a:r>
              <a:rPr lang="en" sz="2200" b="1">
                <a:solidFill>
                  <a:schemeClr val="dk1"/>
                </a:solidFill>
                <a:latin typeface="Helvetica Neue"/>
                <a:ea typeface="Helvetica Neue"/>
                <a:cs typeface="Helvetica Neue"/>
                <a:sym typeface="Helvetica Neue"/>
              </a:rPr>
              <a:t>Q &amp; A</a:t>
            </a:r>
            <a:endParaRPr sz="2200" b="1">
              <a:latin typeface="Helvetica Neue"/>
              <a:ea typeface="Helvetica Neue"/>
              <a:cs typeface="Helvetica Neue"/>
              <a:sym typeface="Helvetica Neue"/>
            </a:endParaRPr>
          </a:p>
          <a:p>
            <a:pPr marL="0" lvl="0" indent="0" algn="l" rtl="0">
              <a:lnSpc>
                <a:spcPct val="90000"/>
              </a:lnSpc>
              <a:spcBef>
                <a:spcPts val="800"/>
              </a:spcBef>
              <a:spcAft>
                <a:spcPts val="0"/>
              </a:spcAft>
              <a:buClr>
                <a:schemeClr val="dk1"/>
              </a:buClr>
              <a:buSzPts val="1400"/>
              <a:buNone/>
            </a:pPr>
            <a:r>
              <a:rPr lang="en" sz="2200" b="1">
                <a:solidFill>
                  <a:schemeClr val="dk1"/>
                </a:solidFill>
                <a:latin typeface="Helvetica Neue"/>
                <a:ea typeface="Helvetica Neue"/>
                <a:cs typeface="Helvetica Neue"/>
                <a:sym typeface="Helvetica Neue"/>
              </a:rPr>
              <a:t>Reading References</a:t>
            </a:r>
            <a:endParaRPr sz="2200" b="1">
              <a:latin typeface="Helvetica Neue"/>
              <a:ea typeface="Helvetica Neue"/>
              <a:cs typeface="Helvetica Neue"/>
              <a:sym typeface="Helvetica Neue"/>
            </a:endParaRPr>
          </a:p>
          <a:p>
            <a:pPr marL="0" lvl="0" indent="0" algn="l" rtl="0">
              <a:lnSpc>
                <a:spcPct val="90000"/>
              </a:lnSpc>
              <a:spcBef>
                <a:spcPts val="800"/>
              </a:spcBef>
              <a:spcAft>
                <a:spcPts val="0"/>
              </a:spcAft>
              <a:buClr>
                <a:srgbClr val="888888"/>
              </a:buClr>
              <a:buSzPts val="1400"/>
              <a:buNone/>
            </a:pPr>
            <a:endParaRPr sz="2200" b="1">
              <a:solidFill>
                <a:schemeClr val="dk1"/>
              </a:solidFill>
              <a:latin typeface="Helvetica Neue"/>
              <a:ea typeface="Helvetica Neue"/>
              <a:cs typeface="Helvetica Neue"/>
              <a:sym typeface="Helvetica Neue"/>
            </a:endParaRPr>
          </a:p>
        </p:txBody>
      </p:sp>
      <p:sp>
        <p:nvSpPr>
          <p:cNvPr id="412" name="Google Shape;412;p49"/>
          <p:cNvSpPr/>
          <p:nvPr/>
        </p:nvSpPr>
        <p:spPr>
          <a:xfrm rot="-669441">
            <a:off x="945834" y="1510049"/>
            <a:ext cx="3319121" cy="3199578"/>
          </a:xfrm>
          <a:custGeom>
            <a:avLst/>
            <a:gdLst/>
            <a:ahLst/>
            <a:cxnLst/>
            <a:rect l="l" t="t" r="r" b="b"/>
            <a:pathLst>
              <a:path w="4507111" h="4344781" extrusionOk="0">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dk1">
              <a:alpha val="698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Rockwell"/>
              <a:ea typeface="Rockwell"/>
              <a:cs typeface="Rockwell"/>
              <a:sym typeface="Rockwell"/>
            </a:endParaRPr>
          </a:p>
        </p:txBody>
      </p:sp>
      <p:pic>
        <p:nvPicPr>
          <p:cNvPr id="413" name="Google Shape;413;p49" descr="A group of students in a classroom&#10;&#10;Description automatically generated with low confidence"/>
          <p:cNvPicPr preferRelativeResize="0"/>
          <p:nvPr/>
        </p:nvPicPr>
        <p:blipFill rotWithShape="1">
          <a:blip r:embed="rId3">
            <a:alphaModFix/>
          </a:blip>
          <a:srcRect r="3325"/>
          <a:stretch/>
        </p:blipFill>
        <p:spPr>
          <a:xfrm>
            <a:off x="1292669" y="1291842"/>
            <a:ext cx="3939176" cy="2711605"/>
          </a:xfrm>
          <a:custGeom>
            <a:avLst/>
            <a:gdLst/>
            <a:ahLst/>
            <a:cxnLst/>
            <a:rect l="l" t="t" r="r" b="b"/>
            <a:pathLst>
              <a:path w="7761924" h="5343065" extrusionOk="0">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p50"/>
          <p:cNvSpPr/>
          <p:nvPr/>
        </p:nvSpPr>
        <p:spPr>
          <a:xfrm>
            <a:off x="0"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20" name="Google Shape;420;p50"/>
          <p:cNvSpPr txBox="1">
            <a:spLocks noGrp="1"/>
          </p:cNvSpPr>
          <p:nvPr>
            <p:ph type="title"/>
          </p:nvPr>
        </p:nvSpPr>
        <p:spPr>
          <a:xfrm>
            <a:off x="3013022" y="98754"/>
            <a:ext cx="5680200" cy="759300"/>
          </a:xfrm>
          <a:prstGeom prst="rect">
            <a:avLst/>
          </a:prstGeom>
          <a:noFill/>
          <a:ln>
            <a:noFill/>
          </a:ln>
        </p:spPr>
        <p:txBody>
          <a:bodyPr spcFirstLastPara="1" wrap="square" lIns="68575" tIns="34275" rIns="68575" bIns="34275" anchor="b" anchorCtr="0">
            <a:normAutofit/>
          </a:bodyPr>
          <a:lstStyle/>
          <a:p>
            <a:pPr marL="0" lvl="0" indent="0" algn="r" rtl="0">
              <a:lnSpc>
                <a:spcPct val="90000"/>
              </a:lnSpc>
              <a:spcBef>
                <a:spcPts val="0"/>
              </a:spcBef>
              <a:spcAft>
                <a:spcPts val="0"/>
              </a:spcAft>
              <a:buClr>
                <a:schemeClr val="dk1"/>
              </a:buClr>
              <a:buSzPts val="4100"/>
              <a:buFont typeface="Helvetica Neue"/>
              <a:buNone/>
            </a:pPr>
            <a:r>
              <a:rPr lang="en" sz="4100">
                <a:latin typeface="Helvetica Neue"/>
                <a:ea typeface="Helvetica Neue"/>
                <a:cs typeface="Helvetica Neue"/>
                <a:sym typeface="Helvetica Neue"/>
              </a:rPr>
              <a:t>References</a:t>
            </a:r>
            <a:endParaRPr sz="1100"/>
          </a:p>
        </p:txBody>
      </p:sp>
      <p:sp>
        <p:nvSpPr>
          <p:cNvPr id="421" name="Google Shape;421;p50"/>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22" name="Google Shape;422;p50"/>
          <p:cNvSpPr txBox="1">
            <a:spLocks noGrp="1"/>
          </p:cNvSpPr>
          <p:nvPr>
            <p:ph type="body" idx="1"/>
          </p:nvPr>
        </p:nvSpPr>
        <p:spPr>
          <a:xfrm>
            <a:off x="429370" y="1328516"/>
            <a:ext cx="8263889" cy="3089379"/>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400"/>
              <a:buNone/>
            </a:pPr>
            <a:r>
              <a:rPr lang="en" sz="1400">
                <a:latin typeface="Helvetica Neue"/>
                <a:ea typeface="Helvetica Neue"/>
                <a:cs typeface="Helvetica Neue"/>
                <a:sym typeface="Helvetica Neue"/>
              </a:rPr>
              <a:t>From Dismantling Racism: A Workbook for Social Change Groups, by Kenneth Jones and Tema Okun, ChangeWork, 2001</a:t>
            </a:r>
            <a:endParaRPr sz="1100"/>
          </a:p>
          <a:p>
            <a:pPr marL="0" lvl="0" indent="0" algn="l" rtl="0">
              <a:lnSpc>
                <a:spcPct val="90000"/>
              </a:lnSpc>
              <a:spcBef>
                <a:spcPts val="800"/>
              </a:spcBef>
              <a:spcAft>
                <a:spcPts val="0"/>
              </a:spcAft>
              <a:buClr>
                <a:schemeClr val="dk1"/>
              </a:buClr>
              <a:buSzPts val="1400"/>
              <a:buNone/>
            </a:pPr>
            <a:r>
              <a:rPr lang="en" sz="1400">
                <a:latin typeface="Helvetica Neue"/>
                <a:ea typeface="Helvetica Neue"/>
                <a:cs typeface="Helvetica Neue"/>
                <a:sym typeface="Helvetica Neue"/>
              </a:rPr>
              <a:t>Asante, M. K. (2003). </a:t>
            </a:r>
            <a:r>
              <a:rPr lang="en" sz="1400" i="1">
                <a:latin typeface="Helvetica Neue"/>
                <a:ea typeface="Helvetica Neue"/>
                <a:cs typeface="Helvetica Neue"/>
                <a:sym typeface="Helvetica Neue"/>
              </a:rPr>
              <a:t>Afrocentricity: The theory of social change</a:t>
            </a:r>
            <a:r>
              <a:rPr lang="en" sz="1400">
                <a:latin typeface="Helvetica Neue"/>
                <a:ea typeface="Helvetica Neue"/>
                <a:cs typeface="Helvetica Neue"/>
                <a:sym typeface="Helvetica Neue"/>
              </a:rPr>
              <a:t>. African American Images</a:t>
            </a:r>
            <a:endParaRPr sz="1100"/>
          </a:p>
          <a:p>
            <a:pPr marL="0" lvl="0" indent="0" algn="l" rtl="0">
              <a:lnSpc>
                <a:spcPct val="90000"/>
              </a:lnSpc>
              <a:spcBef>
                <a:spcPts val="800"/>
              </a:spcBef>
              <a:spcAft>
                <a:spcPts val="0"/>
              </a:spcAft>
              <a:buClr>
                <a:schemeClr val="dk1"/>
              </a:buClr>
              <a:buSzPts val="1400"/>
              <a:buNone/>
            </a:pPr>
            <a:r>
              <a:rPr lang="en" sz="1400">
                <a:latin typeface="Helvetica Neue"/>
                <a:ea typeface="Helvetica Neue"/>
                <a:cs typeface="Helvetica Neue"/>
                <a:sym typeface="Helvetica Neue"/>
              </a:rPr>
              <a:t>Emdin, C. (2017). </a:t>
            </a:r>
            <a:r>
              <a:rPr lang="en" sz="1400" i="1">
                <a:latin typeface="Helvetica Neue"/>
                <a:ea typeface="Helvetica Neue"/>
                <a:cs typeface="Helvetica Neue"/>
                <a:sym typeface="Helvetica Neue"/>
              </a:rPr>
              <a:t>For White Folks Who Teach in the Hood ... and the Rest of Y'all Too: Reality Pedagogy and Urban Education</a:t>
            </a:r>
            <a:r>
              <a:rPr lang="en" sz="1400">
                <a:latin typeface="Helvetica Neue"/>
                <a:ea typeface="Helvetica Neue"/>
                <a:cs typeface="Helvetica Neue"/>
                <a:sym typeface="Helvetica Neue"/>
              </a:rPr>
              <a:t>. Beacon Press.</a:t>
            </a:r>
            <a:endParaRPr sz="1100"/>
          </a:p>
          <a:p>
            <a:pPr marL="0" lvl="0" indent="0" algn="l" rtl="0">
              <a:lnSpc>
                <a:spcPct val="90000"/>
              </a:lnSpc>
              <a:spcBef>
                <a:spcPts val="800"/>
              </a:spcBef>
              <a:spcAft>
                <a:spcPts val="0"/>
              </a:spcAft>
              <a:buClr>
                <a:schemeClr val="dk1"/>
              </a:buClr>
              <a:buSzPts val="1400"/>
              <a:buNone/>
            </a:pPr>
            <a:r>
              <a:rPr lang="en" sz="1400">
                <a:latin typeface="Helvetica Neue"/>
                <a:ea typeface="Helvetica Neue"/>
                <a:cs typeface="Helvetica Neue"/>
                <a:sym typeface="Helvetica Neue"/>
              </a:rPr>
              <a:t>Fuller, N. (2016). </a:t>
            </a:r>
            <a:r>
              <a:rPr lang="en" sz="1400" i="1">
                <a:latin typeface="Helvetica Neue"/>
                <a:ea typeface="Helvetica Neue"/>
                <a:cs typeface="Helvetica Neue"/>
                <a:sym typeface="Helvetica Neue"/>
              </a:rPr>
              <a:t>The united-independent compensatory code/system/concept: A compensatory counter-racist code : a textbook/workbook for thought, speech, and/or action, for victims of racism (white supremacy)</a:t>
            </a:r>
            <a:r>
              <a:rPr lang="en" sz="1400">
                <a:latin typeface="Helvetica Neue"/>
                <a:ea typeface="Helvetica Neue"/>
                <a:cs typeface="Helvetica Neue"/>
                <a:sym typeface="Helvetica Neue"/>
              </a:rPr>
              <a:t>.</a:t>
            </a:r>
            <a:endParaRPr sz="1100"/>
          </a:p>
          <a:p>
            <a:pPr marL="0" lvl="0" indent="0" algn="l" rtl="0">
              <a:lnSpc>
                <a:spcPct val="90000"/>
              </a:lnSpc>
              <a:spcBef>
                <a:spcPts val="800"/>
              </a:spcBef>
              <a:spcAft>
                <a:spcPts val="0"/>
              </a:spcAft>
              <a:buClr>
                <a:schemeClr val="dk1"/>
              </a:buClr>
              <a:buSzPts val="1400"/>
              <a:buNone/>
            </a:pPr>
            <a:r>
              <a:rPr lang="en" sz="1400">
                <a:latin typeface="Helvetica Neue"/>
                <a:ea typeface="Helvetica Neue"/>
                <a:cs typeface="Helvetica Neue"/>
                <a:sym typeface="Helvetica Neue"/>
              </a:rPr>
              <a:t>DiAngelo, R. J. (2018). </a:t>
            </a:r>
            <a:r>
              <a:rPr lang="en" sz="1400" i="1">
                <a:latin typeface="Helvetica Neue"/>
                <a:ea typeface="Helvetica Neue"/>
                <a:cs typeface="Helvetica Neue"/>
                <a:sym typeface="Helvetica Neue"/>
              </a:rPr>
              <a:t>White fragility: Why it's so hard for White people to talk about racism</a:t>
            </a:r>
            <a:r>
              <a:rPr lang="en" sz="1400">
                <a:latin typeface="Helvetica Neue"/>
                <a:ea typeface="Helvetica Neue"/>
                <a:cs typeface="Helvetica Neue"/>
                <a:sym typeface="Helvetica Neue"/>
              </a:rPr>
              <a:t>. Beacon Press.</a:t>
            </a:r>
            <a:endParaRPr sz="1100"/>
          </a:p>
          <a:p>
            <a:pPr marL="0" lvl="0" indent="0" algn="l" rtl="0">
              <a:lnSpc>
                <a:spcPct val="90000"/>
              </a:lnSpc>
              <a:spcBef>
                <a:spcPts val="800"/>
              </a:spcBef>
              <a:spcAft>
                <a:spcPts val="0"/>
              </a:spcAft>
              <a:buClr>
                <a:schemeClr val="dk1"/>
              </a:buClr>
              <a:buSzPts val="1400"/>
              <a:buNone/>
            </a:pPr>
            <a:r>
              <a:rPr lang="en" sz="1400">
                <a:latin typeface="Helvetica Neue"/>
                <a:ea typeface="Helvetica Neue"/>
                <a:cs typeface="Helvetica Neue"/>
                <a:sym typeface="Helvetica Neue"/>
              </a:rPr>
              <a:t>Hammond, Z. L. (2015). </a:t>
            </a:r>
            <a:r>
              <a:rPr lang="en" sz="1400" i="1">
                <a:latin typeface="Helvetica Neue"/>
                <a:ea typeface="Helvetica Neue"/>
                <a:cs typeface="Helvetica Neue"/>
                <a:sym typeface="Helvetica Neue"/>
              </a:rPr>
              <a:t>Culturally responsive teaching and the brain</a:t>
            </a:r>
            <a:r>
              <a:rPr lang="en" sz="1400">
                <a:latin typeface="Helvetica Neue"/>
                <a:ea typeface="Helvetica Neue"/>
                <a:cs typeface="Helvetica Neue"/>
                <a:sym typeface="Helvetica Neue"/>
              </a:rPr>
              <a:t>. Corwin Press.</a:t>
            </a:r>
            <a:endParaRPr sz="1100"/>
          </a:p>
          <a:p>
            <a:pPr marL="0" lvl="0" indent="0" algn="l" rtl="0">
              <a:lnSpc>
                <a:spcPct val="90000"/>
              </a:lnSpc>
              <a:spcBef>
                <a:spcPts val="800"/>
              </a:spcBef>
              <a:spcAft>
                <a:spcPts val="0"/>
              </a:spcAft>
              <a:buClr>
                <a:schemeClr val="dk1"/>
              </a:buClr>
              <a:buSzPts val="1400"/>
              <a:buNone/>
            </a:pPr>
            <a:r>
              <a:rPr lang="en" sz="1400">
                <a:latin typeface="Helvetica Neue"/>
                <a:ea typeface="Helvetica Neue"/>
                <a:cs typeface="Helvetica Neue"/>
                <a:sym typeface="Helvetica Neue"/>
              </a:rPr>
              <a:t>hooks, bell (2017). </a:t>
            </a:r>
            <a:r>
              <a:rPr lang="en" sz="1400" i="1">
                <a:latin typeface="Helvetica Neue"/>
                <a:ea typeface="Helvetica Neue"/>
                <a:cs typeface="Helvetica Neue"/>
                <a:sym typeface="Helvetica Neue"/>
              </a:rPr>
              <a:t>Teaching to transgress: Education as the practice of freedom</a:t>
            </a:r>
            <a:r>
              <a:rPr lang="en" sz="1400">
                <a:latin typeface="Helvetica Neue"/>
                <a:ea typeface="Helvetica Neue"/>
                <a:cs typeface="Helvetica Neue"/>
                <a:sym typeface="Helvetica Neue"/>
              </a:rPr>
              <a:t>.</a:t>
            </a:r>
            <a:endParaRPr sz="1100"/>
          </a:p>
          <a:p>
            <a:pPr marL="0" lvl="0" indent="0" algn="l" rtl="0">
              <a:lnSpc>
                <a:spcPct val="90000"/>
              </a:lnSpc>
              <a:spcBef>
                <a:spcPts val="800"/>
              </a:spcBef>
              <a:spcAft>
                <a:spcPts val="0"/>
              </a:spcAft>
              <a:buClr>
                <a:schemeClr val="dk1"/>
              </a:buClr>
              <a:buSzPts val="1400"/>
              <a:buNone/>
            </a:pPr>
            <a:r>
              <a:rPr lang="en" sz="1400">
                <a:latin typeface="Helvetica Neue"/>
                <a:ea typeface="Helvetica Neue"/>
                <a:cs typeface="Helvetica Neue"/>
                <a:sym typeface="Helvetica Neue"/>
              </a:rPr>
              <a:t>Hilliard, A. G. (1995). </a:t>
            </a:r>
            <a:r>
              <a:rPr lang="en" sz="1400" i="1">
                <a:latin typeface="Helvetica Neue"/>
                <a:ea typeface="Helvetica Neue"/>
                <a:cs typeface="Helvetica Neue"/>
                <a:sym typeface="Helvetica Neue"/>
              </a:rPr>
              <a:t>The maroon within us: Selected essays on African American community socialization</a:t>
            </a:r>
            <a:r>
              <a:rPr lang="en" sz="1400">
                <a:latin typeface="Helvetica Neue"/>
                <a:ea typeface="Helvetica Neue"/>
                <a:cs typeface="Helvetica Neue"/>
                <a:sym typeface="Helvetica Neue"/>
              </a:rPr>
              <a:t>. Baltimore, MD: Black Classic Press.</a:t>
            </a:r>
            <a:endParaRPr sz="1100"/>
          </a:p>
          <a:p>
            <a:pPr marL="0" lvl="0" indent="0" algn="l" rtl="0">
              <a:lnSpc>
                <a:spcPct val="90000"/>
              </a:lnSpc>
              <a:spcBef>
                <a:spcPts val="800"/>
              </a:spcBef>
              <a:spcAft>
                <a:spcPts val="0"/>
              </a:spcAft>
              <a:buClr>
                <a:schemeClr val="dk1"/>
              </a:buClr>
              <a:buSzPts val="1400"/>
              <a:buNone/>
            </a:pPr>
            <a:r>
              <a:rPr lang="en" sz="1400" i="1">
                <a:latin typeface="Helvetica Neue"/>
                <a:ea typeface="Helvetica Neue"/>
                <a:cs typeface="Helvetica Neue"/>
                <a:sym typeface="Helvetica Neue"/>
              </a:rPr>
              <a:t>The Possessive Investment in Whiteness </a:t>
            </a:r>
            <a:r>
              <a:rPr lang="en" sz="1400">
                <a:latin typeface="Helvetica Neue"/>
                <a:ea typeface="Helvetica Neue"/>
                <a:cs typeface="Helvetica Neue"/>
                <a:sym typeface="Helvetica Neue"/>
              </a:rPr>
              <a:t>(1998).</a:t>
            </a:r>
            <a:endParaRPr sz="1100"/>
          </a:p>
        </p:txBody>
      </p:sp>
      <p:pic>
        <p:nvPicPr>
          <p:cNvPr id="423" name="Google Shape;423;p50"/>
          <p:cNvPicPr preferRelativeResize="0"/>
          <p:nvPr/>
        </p:nvPicPr>
        <p:blipFill>
          <a:blip r:embed="rId3">
            <a:alphaModFix/>
          </a:blip>
          <a:stretch>
            <a:fillRect/>
          </a:stretch>
        </p:blipFill>
        <p:spPr>
          <a:xfrm>
            <a:off x="0" y="0"/>
            <a:ext cx="3410672" cy="759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51"/>
          <p:cNvSpPr/>
          <p:nvPr/>
        </p:nvSpPr>
        <p:spPr>
          <a:xfrm>
            <a:off x="0"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30" name="Google Shape;430;p51"/>
          <p:cNvSpPr txBox="1">
            <a:spLocks noGrp="1"/>
          </p:cNvSpPr>
          <p:nvPr>
            <p:ph type="title"/>
          </p:nvPr>
        </p:nvSpPr>
        <p:spPr>
          <a:xfrm>
            <a:off x="856475" y="1"/>
            <a:ext cx="8285400" cy="855000"/>
          </a:xfrm>
          <a:prstGeom prst="rect">
            <a:avLst/>
          </a:prstGeom>
          <a:noFill/>
          <a:ln>
            <a:noFill/>
          </a:ln>
        </p:spPr>
        <p:txBody>
          <a:bodyPr spcFirstLastPara="1" wrap="square" lIns="68575" tIns="34275" rIns="68575" bIns="34275" anchor="b" anchorCtr="0">
            <a:normAutofit/>
          </a:bodyPr>
          <a:lstStyle/>
          <a:p>
            <a:pPr marL="0" lvl="0" indent="0" algn="r" rtl="0">
              <a:lnSpc>
                <a:spcPct val="90000"/>
              </a:lnSpc>
              <a:spcBef>
                <a:spcPts val="0"/>
              </a:spcBef>
              <a:spcAft>
                <a:spcPts val="0"/>
              </a:spcAft>
              <a:buClr>
                <a:schemeClr val="dk1"/>
              </a:buClr>
              <a:buSzPts val="4100"/>
              <a:buFont typeface="Helvetica Neue"/>
              <a:buNone/>
            </a:pPr>
            <a:r>
              <a:rPr lang="en" sz="4100">
                <a:latin typeface="Helvetica Neue"/>
                <a:ea typeface="Helvetica Neue"/>
                <a:cs typeface="Helvetica Neue"/>
                <a:sym typeface="Helvetica Neue"/>
              </a:rPr>
              <a:t>References</a:t>
            </a:r>
            <a:endParaRPr sz="1100"/>
          </a:p>
        </p:txBody>
      </p:sp>
      <p:sp>
        <p:nvSpPr>
          <p:cNvPr id="431" name="Google Shape;431;p51"/>
          <p:cNvSpPr/>
          <p:nvPr/>
        </p:nvSpPr>
        <p:spPr>
          <a:xfrm>
            <a:off x="429370" y="1325782"/>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32" name="Google Shape;432;p51"/>
          <p:cNvSpPr txBox="1">
            <a:spLocks noGrp="1"/>
          </p:cNvSpPr>
          <p:nvPr>
            <p:ph type="body" idx="1"/>
          </p:nvPr>
        </p:nvSpPr>
        <p:spPr>
          <a:xfrm>
            <a:off x="429375" y="1425350"/>
            <a:ext cx="8548500" cy="3464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400"/>
              <a:buNone/>
            </a:pPr>
            <a:r>
              <a:rPr lang="en" sz="1500">
                <a:latin typeface="Helvetica Neue"/>
                <a:ea typeface="Helvetica Neue"/>
                <a:cs typeface="Helvetica Neue"/>
                <a:sym typeface="Helvetica Neue"/>
              </a:rPr>
              <a:t>Nobles, W. W. (2006). </a:t>
            </a:r>
            <a:r>
              <a:rPr lang="en" sz="1500" i="1">
                <a:latin typeface="Helvetica Neue"/>
                <a:ea typeface="Helvetica Neue"/>
                <a:cs typeface="Helvetica Neue"/>
                <a:sym typeface="Helvetica Neue"/>
              </a:rPr>
              <a:t>Seeking the Sakhu: Foundational writings for an African psychology</a:t>
            </a:r>
            <a:r>
              <a:rPr lang="en" sz="1500">
                <a:latin typeface="Helvetica Neue"/>
                <a:ea typeface="Helvetica Neue"/>
                <a:cs typeface="Helvetica Neue"/>
                <a:sym typeface="Helvetica Neue"/>
              </a:rPr>
              <a:t>. Chicago: Third World Press.</a:t>
            </a:r>
            <a:endParaRPr sz="1500"/>
          </a:p>
          <a:p>
            <a:pPr marL="0" lvl="0" indent="0" algn="l" rtl="0">
              <a:lnSpc>
                <a:spcPct val="90000"/>
              </a:lnSpc>
              <a:spcBef>
                <a:spcPts val="800"/>
              </a:spcBef>
              <a:spcAft>
                <a:spcPts val="0"/>
              </a:spcAft>
              <a:buClr>
                <a:schemeClr val="dk1"/>
              </a:buClr>
              <a:buSzPts val="1400"/>
              <a:buNone/>
            </a:pPr>
            <a:r>
              <a:rPr lang="en" sz="1500">
                <a:latin typeface="Helvetica Neue"/>
                <a:ea typeface="Helvetica Neue"/>
                <a:cs typeface="Helvetica Neue"/>
                <a:sym typeface="Helvetica Neue"/>
              </a:rPr>
              <a:t>Cartman, O. (2011). "The Development and Lived Experience of African Centered Identity: A Qualitative Investigation." Dissertation, Georgia State University. https://scholarworks.gsu.edu/psych_diss/97 </a:t>
            </a:r>
            <a:endParaRPr sz="1500"/>
          </a:p>
          <a:p>
            <a:pPr marL="0" lvl="0" indent="88900" algn="l" rtl="0">
              <a:lnSpc>
                <a:spcPct val="90000"/>
              </a:lnSpc>
              <a:spcBef>
                <a:spcPts val="0"/>
              </a:spcBef>
              <a:spcAft>
                <a:spcPts val="0"/>
              </a:spcAft>
              <a:buClr>
                <a:schemeClr val="dk1"/>
              </a:buClr>
              <a:buSzPts val="1400"/>
              <a:buNone/>
            </a:pPr>
            <a:endParaRPr sz="10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400"/>
              <a:buNone/>
            </a:pPr>
            <a:r>
              <a:rPr lang="en" sz="1500">
                <a:latin typeface="Helvetica Neue"/>
                <a:ea typeface="Helvetica Neue"/>
                <a:cs typeface="Helvetica Neue"/>
                <a:sym typeface="Helvetica Neue"/>
              </a:rPr>
              <a:t>Strayhorn, T. (2019). College Students' Sense of Belonging. New York: Routledge, https://doi-org.ccl.idm.oclc.org/10.4324/9781315297293</a:t>
            </a:r>
            <a:endParaRPr sz="1500"/>
          </a:p>
          <a:p>
            <a:pPr marL="0" lvl="0" indent="88900" algn="l" rtl="0">
              <a:lnSpc>
                <a:spcPct val="90000"/>
              </a:lnSpc>
              <a:spcBef>
                <a:spcPts val="0"/>
              </a:spcBef>
              <a:spcAft>
                <a:spcPts val="0"/>
              </a:spcAft>
              <a:buClr>
                <a:schemeClr val="dk1"/>
              </a:buClr>
              <a:buSzPts val="1400"/>
              <a:buNone/>
            </a:pPr>
            <a:endParaRPr sz="10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400"/>
              <a:buNone/>
            </a:pPr>
            <a:r>
              <a:rPr lang="en" sz="1500">
                <a:latin typeface="Helvetica Neue"/>
                <a:ea typeface="Helvetica Neue"/>
                <a:cs typeface="Helvetica Neue"/>
                <a:sym typeface="Helvetica Neue"/>
              </a:rPr>
              <a:t>Wilkerson, I., &amp; Miles, R. (2020). </a:t>
            </a:r>
            <a:r>
              <a:rPr lang="en" sz="1500" i="1">
                <a:latin typeface="Helvetica Neue"/>
                <a:ea typeface="Helvetica Neue"/>
                <a:cs typeface="Helvetica Neue"/>
                <a:sym typeface="Helvetica Neue"/>
              </a:rPr>
              <a:t>Caste: The origins of our discontents</a:t>
            </a:r>
            <a:r>
              <a:rPr lang="en" sz="1500">
                <a:latin typeface="Helvetica Neue"/>
                <a:ea typeface="Helvetica Neue"/>
                <a:cs typeface="Helvetica Neue"/>
                <a:sym typeface="Helvetica Neue"/>
              </a:rPr>
              <a:t>. Penguin Random House</a:t>
            </a:r>
            <a:endParaRPr sz="1500"/>
          </a:p>
          <a:p>
            <a:pPr marL="0" lvl="0" indent="88900" algn="l" rtl="0">
              <a:lnSpc>
                <a:spcPct val="90000"/>
              </a:lnSpc>
              <a:spcBef>
                <a:spcPts val="0"/>
              </a:spcBef>
              <a:spcAft>
                <a:spcPts val="0"/>
              </a:spcAft>
              <a:buClr>
                <a:schemeClr val="dk1"/>
              </a:buClr>
              <a:buSzPts val="1400"/>
              <a:buNone/>
            </a:pPr>
            <a:endParaRPr sz="10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400"/>
              <a:buNone/>
            </a:pPr>
            <a:r>
              <a:rPr lang="en" sz="1500" i="1">
                <a:latin typeface="Helvetica Neue"/>
                <a:ea typeface="Helvetica Neue"/>
                <a:cs typeface="Helvetica Neue"/>
                <a:sym typeface="Helvetica Neue"/>
              </a:rPr>
              <a:t>Wong, A. “History Class and the Fictions about Race in America</a:t>
            </a:r>
            <a:r>
              <a:rPr lang="en" sz="1500">
                <a:latin typeface="Helvetica Neue"/>
                <a:ea typeface="Helvetica Neue"/>
                <a:cs typeface="Helvetica Neue"/>
                <a:sym typeface="Helvetica Neue"/>
              </a:rPr>
              <a:t>; The Atlantic, October 21, 2015.</a:t>
            </a:r>
            <a:endParaRPr sz="1500"/>
          </a:p>
          <a:p>
            <a:pPr marL="0" lvl="0" indent="88900" algn="l" rtl="0">
              <a:lnSpc>
                <a:spcPct val="90000"/>
              </a:lnSpc>
              <a:spcBef>
                <a:spcPts val="0"/>
              </a:spcBef>
              <a:spcAft>
                <a:spcPts val="0"/>
              </a:spcAft>
              <a:buClr>
                <a:schemeClr val="dk1"/>
              </a:buClr>
              <a:buSzPts val="1400"/>
              <a:buNone/>
            </a:pPr>
            <a:endParaRPr sz="10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400"/>
              <a:buNone/>
            </a:pPr>
            <a:r>
              <a:rPr lang="en" sz="1500">
                <a:latin typeface="Helvetica Neue"/>
                <a:ea typeface="Helvetica Neue"/>
                <a:cs typeface="Helvetica Neue"/>
                <a:sym typeface="Helvetica Neue"/>
              </a:rPr>
              <a:t>The Demands (2016), from </a:t>
            </a:r>
            <a:r>
              <a:rPr lang="en" sz="1500" u="sng">
                <a:solidFill>
                  <a:schemeClr val="hlink"/>
                </a:solidFill>
                <a:latin typeface="Helvetica Neue"/>
                <a:ea typeface="Helvetica Neue"/>
                <a:cs typeface="Helvetica Neue"/>
                <a:sym typeface="Helvetica Neue"/>
                <a:hlinkClick r:id="rId3"/>
              </a:rPr>
              <a:t>https://www.thedemands.org</a:t>
            </a:r>
            <a:r>
              <a:rPr lang="en" sz="1500">
                <a:latin typeface="Helvetica Neue"/>
                <a:ea typeface="Helvetica Neue"/>
                <a:cs typeface="Helvetica Neue"/>
                <a:sym typeface="Helvetica Neue"/>
              </a:rPr>
              <a:t>.</a:t>
            </a:r>
            <a:endParaRPr sz="1500"/>
          </a:p>
          <a:p>
            <a:pPr marL="0" lvl="0" indent="88900" algn="l" rtl="0">
              <a:lnSpc>
                <a:spcPct val="90000"/>
              </a:lnSpc>
              <a:spcBef>
                <a:spcPts val="0"/>
              </a:spcBef>
              <a:spcAft>
                <a:spcPts val="0"/>
              </a:spcAft>
              <a:buClr>
                <a:schemeClr val="dk1"/>
              </a:buClr>
              <a:buSzPts val="1400"/>
              <a:buNone/>
            </a:pPr>
            <a:endParaRPr sz="10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400"/>
              <a:buNone/>
            </a:pPr>
            <a:r>
              <a:rPr lang="en" sz="1500">
                <a:latin typeface="Helvetica Neue"/>
                <a:ea typeface="Helvetica Neue"/>
                <a:cs typeface="Helvetica Neue"/>
                <a:sym typeface="Helvetica Neue"/>
              </a:rPr>
              <a:t>Jones, S. P. (2020) </a:t>
            </a:r>
            <a:r>
              <a:rPr lang="en" sz="1500" i="1">
                <a:latin typeface="Helvetica Neue"/>
                <a:ea typeface="Helvetica Neue"/>
                <a:cs typeface="Helvetica Neue"/>
                <a:sym typeface="Helvetica Neue"/>
              </a:rPr>
              <a:t>Ending Curriculum Violence. </a:t>
            </a:r>
            <a:r>
              <a:rPr lang="en" sz="1500">
                <a:latin typeface="Helvetica Neue"/>
                <a:ea typeface="Helvetica Neue"/>
                <a:cs typeface="Helvetica Neue"/>
                <a:sym typeface="Helvetica Neue"/>
              </a:rPr>
              <a:t>https://www.tolerance.org/magazine/spring-2020/ending-curriculum-violence</a:t>
            </a:r>
            <a:endParaRPr sz="1500"/>
          </a:p>
          <a:p>
            <a:pPr marL="0" lvl="0" indent="88900" algn="l" rtl="0">
              <a:lnSpc>
                <a:spcPct val="90000"/>
              </a:lnSpc>
              <a:spcBef>
                <a:spcPts val="0"/>
              </a:spcBef>
              <a:spcAft>
                <a:spcPts val="0"/>
              </a:spcAft>
              <a:buClr>
                <a:schemeClr val="dk1"/>
              </a:buClr>
              <a:buSzPts val="1400"/>
              <a:buNone/>
            </a:pPr>
            <a:endParaRPr sz="1500">
              <a:latin typeface="Helvetica Neue"/>
              <a:ea typeface="Helvetica Neue"/>
              <a:cs typeface="Helvetica Neue"/>
              <a:sym typeface="Helvetica Neue"/>
            </a:endParaRPr>
          </a:p>
        </p:txBody>
      </p:sp>
      <p:pic>
        <p:nvPicPr>
          <p:cNvPr id="433" name="Google Shape;433;p51"/>
          <p:cNvPicPr preferRelativeResize="0"/>
          <p:nvPr/>
        </p:nvPicPr>
        <p:blipFill>
          <a:blip r:embed="rId4">
            <a:alphaModFix/>
          </a:blip>
          <a:stretch>
            <a:fillRect/>
          </a:stretch>
        </p:blipFill>
        <p:spPr>
          <a:xfrm>
            <a:off x="0" y="0"/>
            <a:ext cx="3410672" cy="759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2"/>
          <p:cNvSpPr txBox="1">
            <a:spLocks noGrp="1"/>
          </p:cNvSpPr>
          <p:nvPr>
            <p:ph type="title"/>
          </p:nvPr>
        </p:nvSpPr>
        <p:spPr>
          <a:xfrm>
            <a:off x="2012182" y="302559"/>
            <a:ext cx="6503100" cy="126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The Student Perspective</a:t>
            </a:r>
            <a:endParaRPr/>
          </a:p>
        </p:txBody>
      </p:sp>
      <p:sp>
        <p:nvSpPr>
          <p:cNvPr id="439" name="Google Shape;439;p52"/>
          <p:cNvSpPr txBox="1">
            <a:spLocks noGrp="1"/>
          </p:cNvSpPr>
          <p:nvPr>
            <p:ph type="body" idx="1"/>
          </p:nvPr>
        </p:nvSpPr>
        <p:spPr>
          <a:xfrm>
            <a:off x="688421" y="1996926"/>
            <a:ext cx="7893000" cy="2677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In your experiences as a community college student and as a student of color, do you feel that your culture/experiences are represented in the courses you take? </a:t>
            </a:r>
            <a:endParaRPr/>
          </a:p>
          <a:p>
            <a:pPr marL="0" lvl="0" indent="0" algn="l" rtl="0">
              <a:spcBef>
                <a:spcPts val="800"/>
              </a:spcBef>
              <a:spcAft>
                <a:spcPts val="0"/>
              </a:spcAft>
              <a:buNone/>
            </a:pPr>
            <a:endParaRPr/>
          </a:p>
          <a:p>
            <a:pPr marL="0" lvl="0" indent="0" algn="l" rtl="0">
              <a:spcBef>
                <a:spcPts val="800"/>
              </a:spcBef>
              <a:spcAft>
                <a:spcPts val="0"/>
              </a:spcAft>
              <a:buNone/>
            </a:pPr>
            <a:r>
              <a:rPr lang="en"/>
              <a:t>Will you give us an example of how a professor in one of your classes helped to make you feel more included and represented in the course?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3"/>
          <p:cNvSpPr txBox="1">
            <a:spLocks noGrp="1"/>
          </p:cNvSpPr>
          <p:nvPr>
            <p:ph type="title"/>
          </p:nvPr>
        </p:nvSpPr>
        <p:spPr>
          <a:xfrm>
            <a:off x="2012182" y="302559"/>
            <a:ext cx="6503100" cy="126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Resources</a:t>
            </a:r>
            <a:endParaRPr/>
          </a:p>
        </p:txBody>
      </p:sp>
      <p:sp>
        <p:nvSpPr>
          <p:cNvPr id="445" name="Google Shape;445;p53"/>
          <p:cNvSpPr txBox="1">
            <a:spLocks noGrp="1"/>
          </p:cNvSpPr>
          <p:nvPr>
            <p:ph type="body" idx="1"/>
          </p:nvPr>
        </p:nvSpPr>
        <p:spPr>
          <a:xfrm>
            <a:off x="622496" y="1996926"/>
            <a:ext cx="7893000" cy="26772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300">
                <a:solidFill>
                  <a:srgbClr val="04A193"/>
                </a:solidFill>
                <a:latin typeface="Calibri"/>
                <a:ea typeface="Calibri"/>
                <a:cs typeface="Calibri"/>
                <a:sym typeface="Calibri"/>
              </a:rPr>
              <a:t>●</a:t>
            </a:r>
            <a:r>
              <a:rPr lang="en" sz="1300" u="sng">
                <a:solidFill>
                  <a:schemeClr val="hlink"/>
                </a:solidFill>
                <a:latin typeface="Calibri"/>
                <a:ea typeface="Calibri"/>
                <a:cs typeface="Calibri"/>
                <a:sym typeface="Calibri"/>
                <a:hlinkClick r:id="rId3"/>
              </a:rPr>
              <a:t>Anti-Racism Education in California Community Colleges: Acknowledging Historical Context and Advancing Effective Anti-Racism Practices for Faculty Professional Development</a:t>
            </a:r>
            <a:r>
              <a:rPr lang="en" sz="1300" u="sng">
                <a:solidFill>
                  <a:schemeClr val="hlink"/>
                </a:solidFill>
                <a:latin typeface="Calibri"/>
                <a:ea typeface="Calibri"/>
                <a:cs typeface="Calibri"/>
                <a:sym typeface="Calibri"/>
              </a:rPr>
              <a:t> </a:t>
            </a:r>
            <a:r>
              <a:rPr lang="en" sz="1300">
                <a:solidFill>
                  <a:srgbClr val="04A193"/>
                </a:solidFill>
                <a:latin typeface="Calibri"/>
                <a:ea typeface="Calibri"/>
                <a:cs typeface="Calibri"/>
                <a:sym typeface="Calibri"/>
              </a:rPr>
              <a:t>(2020)</a:t>
            </a:r>
            <a:endParaRPr sz="1300">
              <a:solidFill>
                <a:srgbClr val="04A193"/>
              </a:solidFill>
              <a:latin typeface="Calibri"/>
              <a:ea typeface="Calibri"/>
              <a:cs typeface="Calibri"/>
              <a:sym typeface="Calibri"/>
            </a:endParaRPr>
          </a:p>
          <a:p>
            <a:pPr marL="0" lvl="0" indent="0" algn="l" rtl="0">
              <a:lnSpc>
                <a:spcPct val="115000"/>
              </a:lnSpc>
              <a:spcBef>
                <a:spcPts val="0"/>
              </a:spcBef>
              <a:spcAft>
                <a:spcPts val="0"/>
              </a:spcAft>
              <a:buNone/>
            </a:pPr>
            <a:r>
              <a:rPr lang="en" sz="1300">
                <a:solidFill>
                  <a:srgbClr val="04A193"/>
                </a:solidFill>
                <a:latin typeface="Calibri"/>
                <a:ea typeface="Calibri"/>
                <a:cs typeface="Calibri"/>
                <a:sym typeface="Calibri"/>
              </a:rPr>
              <a:t>●</a:t>
            </a:r>
            <a:r>
              <a:rPr lang="en" sz="1300" u="sng">
                <a:solidFill>
                  <a:schemeClr val="hlink"/>
                </a:solidFill>
                <a:latin typeface="Calibri"/>
                <a:ea typeface="Calibri"/>
                <a:cs typeface="Calibri"/>
                <a:sym typeface="Calibri"/>
                <a:hlinkClick r:id="rId4"/>
              </a:rPr>
              <a:t>How to Start an Anti-racist Institution</a:t>
            </a:r>
            <a:r>
              <a:rPr lang="en" sz="1300" u="sng">
                <a:solidFill>
                  <a:schemeClr val="hlink"/>
                </a:solidFill>
                <a:latin typeface="Calibri"/>
                <a:ea typeface="Calibri"/>
                <a:cs typeface="Calibri"/>
                <a:sym typeface="Calibri"/>
              </a:rPr>
              <a:t> </a:t>
            </a:r>
            <a:r>
              <a:rPr lang="en" sz="1300">
                <a:solidFill>
                  <a:srgbClr val="04A193"/>
                </a:solidFill>
                <a:latin typeface="Calibri"/>
                <a:ea typeface="Calibri"/>
                <a:cs typeface="Calibri"/>
                <a:sym typeface="Calibri"/>
              </a:rPr>
              <a:t>(April 2020)</a:t>
            </a:r>
            <a:endParaRPr sz="1300">
              <a:solidFill>
                <a:srgbClr val="04A193"/>
              </a:solidFill>
              <a:latin typeface="Calibri"/>
              <a:ea typeface="Calibri"/>
              <a:cs typeface="Calibri"/>
              <a:sym typeface="Calibri"/>
            </a:endParaRPr>
          </a:p>
          <a:p>
            <a:pPr marL="0" lvl="0" indent="0" algn="l" rtl="0">
              <a:lnSpc>
                <a:spcPct val="115000"/>
              </a:lnSpc>
              <a:spcBef>
                <a:spcPts val="0"/>
              </a:spcBef>
              <a:spcAft>
                <a:spcPts val="0"/>
              </a:spcAft>
              <a:buNone/>
            </a:pPr>
            <a:r>
              <a:rPr lang="en" sz="1300">
                <a:solidFill>
                  <a:srgbClr val="04A193"/>
                </a:solidFill>
                <a:latin typeface="Calibri"/>
                <a:ea typeface="Calibri"/>
                <a:cs typeface="Calibri"/>
                <a:sym typeface="Calibri"/>
              </a:rPr>
              <a:t>●</a:t>
            </a:r>
            <a:r>
              <a:rPr lang="en" sz="1300" u="sng">
                <a:solidFill>
                  <a:schemeClr val="hlink"/>
                </a:solidFill>
                <a:latin typeface="Calibri"/>
                <a:ea typeface="Calibri"/>
                <a:cs typeface="Calibri"/>
                <a:sym typeface="Calibri"/>
                <a:hlinkClick r:id="rId5"/>
              </a:rPr>
              <a:t>Rostrum-Black Voices and Perspectives</a:t>
            </a:r>
            <a:r>
              <a:rPr lang="en" sz="1300" u="sng">
                <a:solidFill>
                  <a:schemeClr val="hlink"/>
                </a:solidFill>
                <a:latin typeface="Calibri"/>
                <a:ea typeface="Calibri"/>
                <a:cs typeface="Calibri"/>
                <a:sym typeface="Calibri"/>
              </a:rPr>
              <a:t> </a:t>
            </a:r>
            <a:r>
              <a:rPr lang="en" sz="1300">
                <a:solidFill>
                  <a:srgbClr val="04A193"/>
                </a:solidFill>
                <a:latin typeface="Calibri"/>
                <a:ea typeface="Calibri"/>
                <a:cs typeface="Calibri"/>
                <a:sym typeface="Calibri"/>
              </a:rPr>
              <a:t>(Summer 2020) 18 Articles</a:t>
            </a:r>
            <a:endParaRPr sz="1300">
              <a:solidFill>
                <a:srgbClr val="04A193"/>
              </a:solidFill>
              <a:latin typeface="Calibri"/>
              <a:ea typeface="Calibri"/>
              <a:cs typeface="Calibri"/>
              <a:sym typeface="Calibri"/>
            </a:endParaRPr>
          </a:p>
          <a:p>
            <a:pPr marL="0" lvl="0" indent="0" algn="l" rtl="0">
              <a:lnSpc>
                <a:spcPct val="115000"/>
              </a:lnSpc>
              <a:spcBef>
                <a:spcPts val="0"/>
              </a:spcBef>
              <a:spcAft>
                <a:spcPts val="0"/>
              </a:spcAft>
              <a:buNone/>
            </a:pPr>
            <a:r>
              <a:rPr lang="en" sz="1300">
                <a:solidFill>
                  <a:srgbClr val="04A193"/>
                </a:solidFill>
                <a:latin typeface="Calibri"/>
                <a:ea typeface="Calibri"/>
                <a:cs typeface="Calibri"/>
                <a:sym typeface="Calibri"/>
              </a:rPr>
              <a:t>●</a:t>
            </a:r>
            <a:r>
              <a:rPr lang="en" sz="1300" u="sng">
                <a:solidFill>
                  <a:schemeClr val="hlink"/>
                </a:solidFill>
                <a:latin typeface="Calibri"/>
                <a:ea typeface="Calibri"/>
                <a:cs typeface="Calibri"/>
                <a:sym typeface="Calibri"/>
                <a:hlinkClick r:id="rId6"/>
              </a:rPr>
              <a:t>Decolonizing Your Syllabus, an Anti-Racist Guide for Your College</a:t>
            </a:r>
            <a:r>
              <a:rPr lang="en" sz="1300" u="sng">
                <a:solidFill>
                  <a:schemeClr val="hlink"/>
                </a:solidFill>
                <a:latin typeface="Calibri"/>
                <a:ea typeface="Calibri"/>
                <a:cs typeface="Calibri"/>
                <a:sym typeface="Calibri"/>
              </a:rPr>
              <a:t> </a:t>
            </a:r>
            <a:r>
              <a:rPr lang="en" sz="1300">
                <a:solidFill>
                  <a:srgbClr val="04A193"/>
                </a:solidFill>
                <a:latin typeface="Calibri"/>
                <a:ea typeface="Calibri"/>
                <a:cs typeface="Calibri"/>
                <a:sym typeface="Calibri"/>
              </a:rPr>
              <a:t>(ASCCC Rostrum, Nov 2020)</a:t>
            </a:r>
            <a:endParaRPr sz="1300">
              <a:solidFill>
                <a:srgbClr val="04A193"/>
              </a:solidFill>
              <a:latin typeface="Calibri"/>
              <a:ea typeface="Calibri"/>
              <a:cs typeface="Calibri"/>
              <a:sym typeface="Calibri"/>
            </a:endParaRPr>
          </a:p>
          <a:p>
            <a:pPr marL="0" lvl="0" indent="0" algn="l" rtl="0">
              <a:lnSpc>
                <a:spcPct val="115000"/>
              </a:lnSpc>
              <a:spcBef>
                <a:spcPts val="0"/>
              </a:spcBef>
              <a:spcAft>
                <a:spcPts val="0"/>
              </a:spcAft>
              <a:buNone/>
            </a:pPr>
            <a:r>
              <a:rPr lang="en" sz="1300">
                <a:solidFill>
                  <a:srgbClr val="04A193"/>
                </a:solidFill>
                <a:latin typeface="Calibri"/>
                <a:ea typeface="Calibri"/>
                <a:cs typeface="Calibri"/>
                <a:sym typeface="Calibri"/>
              </a:rPr>
              <a:t>●</a:t>
            </a:r>
            <a:r>
              <a:rPr lang="en" sz="1300" u="sng">
                <a:solidFill>
                  <a:schemeClr val="hlink"/>
                </a:solidFill>
                <a:latin typeface="Calibri"/>
                <a:ea typeface="Calibri"/>
                <a:cs typeface="Calibri"/>
                <a:sym typeface="Calibri"/>
                <a:hlinkClick r:id="rId7"/>
              </a:rPr>
              <a:t>Our Obligation to Equitable Hiring Practices: A Partnership Approach to Ensuring an Equity-Minded Selection and Recommendation Process</a:t>
            </a:r>
            <a:r>
              <a:rPr lang="en" sz="1300" u="sng">
                <a:solidFill>
                  <a:schemeClr val="hlink"/>
                </a:solidFill>
                <a:latin typeface="Calibri"/>
                <a:ea typeface="Calibri"/>
                <a:cs typeface="Calibri"/>
                <a:sym typeface="Calibri"/>
              </a:rPr>
              <a:t> </a:t>
            </a:r>
            <a:r>
              <a:rPr lang="en" sz="1300">
                <a:solidFill>
                  <a:srgbClr val="04A193"/>
                </a:solidFill>
                <a:latin typeface="Calibri"/>
                <a:ea typeface="Calibri"/>
                <a:cs typeface="Calibri"/>
                <a:sym typeface="Calibri"/>
              </a:rPr>
              <a:t>(Rostrum, Nov 2020)</a:t>
            </a:r>
            <a:endParaRPr sz="1300">
              <a:solidFill>
                <a:srgbClr val="04A193"/>
              </a:solidFill>
              <a:latin typeface="Calibri"/>
              <a:ea typeface="Calibri"/>
              <a:cs typeface="Calibri"/>
              <a:sym typeface="Calibri"/>
            </a:endParaRPr>
          </a:p>
          <a:p>
            <a:pPr marL="0" lvl="0" indent="0" algn="l" rtl="0">
              <a:lnSpc>
                <a:spcPct val="115000"/>
              </a:lnSpc>
              <a:spcBef>
                <a:spcPts val="0"/>
              </a:spcBef>
              <a:spcAft>
                <a:spcPts val="0"/>
              </a:spcAft>
              <a:buNone/>
            </a:pPr>
            <a:r>
              <a:rPr lang="en" sz="1300">
                <a:solidFill>
                  <a:srgbClr val="04A193"/>
                </a:solidFill>
                <a:latin typeface="Calibri"/>
                <a:ea typeface="Calibri"/>
                <a:cs typeface="Calibri"/>
                <a:sym typeface="Calibri"/>
              </a:rPr>
              <a:t>●</a:t>
            </a:r>
            <a:r>
              <a:rPr lang="en" sz="1300" u="sng">
                <a:solidFill>
                  <a:schemeClr val="hlink"/>
                </a:solidFill>
                <a:latin typeface="Calibri"/>
                <a:ea typeface="Calibri"/>
                <a:cs typeface="Calibri"/>
                <a:sym typeface="Calibri"/>
                <a:hlinkClick r:id="rId8"/>
              </a:rPr>
              <a:t>Anti-Racism and Guided Pathways Implementation</a:t>
            </a:r>
            <a:r>
              <a:rPr lang="en" sz="1300" u="sng">
                <a:solidFill>
                  <a:schemeClr val="hlink"/>
                </a:solidFill>
                <a:latin typeface="Calibri"/>
                <a:ea typeface="Calibri"/>
                <a:cs typeface="Calibri"/>
                <a:sym typeface="Calibri"/>
              </a:rPr>
              <a:t> </a:t>
            </a:r>
            <a:r>
              <a:rPr lang="en" sz="1300">
                <a:solidFill>
                  <a:srgbClr val="04A193"/>
                </a:solidFill>
                <a:latin typeface="Calibri"/>
                <a:ea typeface="Calibri"/>
                <a:cs typeface="Calibri"/>
                <a:sym typeface="Calibri"/>
              </a:rPr>
              <a:t>(Rostrum, Nov 2020)</a:t>
            </a:r>
            <a:endParaRPr sz="1300">
              <a:solidFill>
                <a:srgbClr val="04A193"/>
              </a:solidFill>
              <a:latin typeface="Calibri"/>
              <a:ea typeface="Calibri"/>
              <a:cs typeface="Calibri"/>
              <a:sym typeface="Calibri"/>
            </a:endParaRPr>
          </a:p>
          <a:p>
            <a:pPr marL="0" lvl="0" indent="0" algn="l" rtl="0">
              <a:lnSpc>
                <a:spcPct val="115000"/>
              </a:lnSpc>
              <a:spcBef>
                <a:spcPts val="0"/>
              </a:spcBef>
              <a:spcAft>
                <a:spcPts val="0"/>
              </a:spcAft>
              <a:buNone/>
            </a:pPr>
            <a:r>
              <a:rPr lang="en" sz="1300">
                <a:solidFill>
                  <a:srgbClr val="04A193"/>
                </a:solidFill>
                <a:latin typeface="Calibri"/>
                <a:ea typeface="Calibri"/>
                <a:cs typeface="Calibri"/>
                <a:sym typeface="Calibri"/>
              </a:rPr>
              <a:t>●</a:t>
            </a:r>
            <a:r>
              <a:rPr lang="en" sz="1300" u="sng">
                <a:solidFill>
                  <a:schemeClr val="hlink"/>
                </a:solidFill>
                <a:latin typeface="Calibri"/>
                <a:ea typeface="Calibri"/>
                <a:cs typeface="Calibri"/>
                <a:sym typeface="Calibri"/>
                <a:hlinkClick r:id="rId9"/>
              </a:rPr>
              <a:t>Academic Freedom and Equity</a:t>
            </a:r>
            <a:r>
              <a:rPr lang="en" sz="1300" u="sng">
                <a:solidFill>
                  <a:schemeClr val="hlink"/>
                </a:solidFill>
                <a:latin typeface="Calibri"/>
                <a:ea typeface="Calibri"/>
                <a:cs typeface="Calibri"/>
                <a:sym typeface="Calibri"/>
              </a:rPr>
              <a:t> </a:t>
            </a:r>
            <a:r>
              <a:rPr lang="en" sz="1300">
                <a:solidFill>
                  <a:srgbClr val="04A193"/>
                </a:solidFill>
                <a:latin typeface="Calibri"/>
                <a:ea typeface="Calibri"/>
                <a:cs typeface="Calibri"/>
                <a:sym typeface="Calibri"/>
              </a:rPr>
              <a:t>(Rostrum, Nov 2020)</a:t>
            </a:r>
            <a:endParaRPr sz="1300">
              <a:solidFill>
                <a:srgbClr val="04A193"/>
              </a:solidFill>
              <a:latin typeface="Calibri"/>
              <a:ea typeface="Calibri"/>
              <a:cs typeface="Calibri"/>
              <a:sym typeface="Calibri"/>
            </a:endParaRPr>
          </a:p>
          <a:p>
            <a:pPr marL="0" lvl="0" indent="0" algn="l" rtl="0">
              <a:lnSpc>
                <a:spcPct val="115000"/>
              </a:lnSpc>
              <a:spcBef>
                <a:spcPts val="0"/>
              </a:spcBef>
              <a:spcAft>
                <a:spcPts val="0"/>
              </a:spcAft>
              <a:buNone/>
            </a:pPr>
            <a:r>
              <a:rPr lang="en" sz="1300">
                <a:solidFill>
                  <a:srgbClr val="04A193"/>
                </a:solidFill>
                <a:latin typeface="Calibri"/>
                <a:ea typeface="Calibri"/>
                <a:cs typeface="Calibri"/>
                <a:sym typeface="Calibri"/>
              </a:rPr>
              <a:t>●</a:t>
            </a:r>
            <a:r>
              <a:rPr lang="en" sz="1300" u="sng">
                <a:solidFill>
                  <a:schemeClr val="hlink"/>
                </a:solidFill>
                <a:latin typeface="Calibri"/>
                <a:ea typeface="Calibri"/>
                <a:cs typeface="Calibri"/>
                <a:sym typeface="Calibri"/>
                <a:hlinkClick r:id="rId10"/>
              </a:rPr>
              <a:t>Anti-Racism in the COR</a:t>
            </a:r>
            <a:r>
              <a:rPr lang="en" sz="1300" u="sng">
                <a:solidFill>
                  <a:schemeClr val="hlink"/>
                </a:solidFill>
                <a:latin typeface="Calibri"/>
                <a:ea typeface="Calibri"/>
                <a:cs typeface="Calibri"/>
                <a:sym typeface="Calibri"/>
              </a:rPr>
              <a:t> </a:t>
            </a:r>
            <a:r>
              <a:rPr lang="en" sz="1300">
                <a:solidFill>
                  <a:srgbClr val="04A193"/>
                </a:solidFill>
                <a:latin typeface="Calibri"/>
                <a:ea typeface="Calibri"/>
                <a:cs typeface="Calibri"/>
                <a:sym typeface="Calibri"/>
              </a:rPr>
              <a:t>(Rostrum, Nov 2021)</a:t>
            </a:r>
            <a:endParaRPr sz="13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958238" y="273844"/>
            <a:ext cx="7534500" cy="443400"/>
          </a:xfrm>
          <a:prstGeom prst="rect">
            <a:avLst/>
          </a:prstGeom>
        </p:spPr>
        <p:txBody>
          <a:bodyPr spcFirstLastPara="1" wrap="square" lIns="68575" tIns="34275" rIns="68575" bIns="34275" anchor="b" anchorCtr="0">
            <a:spAutoFit/>
          </a:bodyPr>
          <a:lstStyle/>
          <a:p>
            <a:pPr marL="0" lvl="0" indent="0" algn="l" rtl="0">
              <a:spcBef>
                <a:spcPts val="0"/>
              </a:spcBef>
              <a:spcAft>
                <a:spcPts val="0"/>
              </a:spcAft>
              <a:buNone/>
            </a:pPr>
            <a:r>
              <a:rPr lang="en"/>
              <a:t>“Decolonization” and academia today</a:t>
            </a:r>
            <a:endParaRPr/>
          </a:p>
        </p:txBody>
      </p:sp>
      <p:sp>
        <p:nvSpPr>
          <p:cNvPr id="102" name="Google Shape;102;p19"/>
          <p:cNvSpPr txBox="1">
            <a:spLocks noGrp="1"/>
          </p:cNvSpPr>
          <p:nvPr>
            <p:ph type="body" idx="1"/>
          </p:nvPr>
        </p:nvSpPr>
        <p:spPr>
          <a:xfrm>
            <a:off x="650725" y="1190088"/>
            <a:ext cx="5958300" cy="3044700"/>
          </a:xfrm>
          <a:prstGeom prst="rect">
            <a:avLst/>
          </a:prstGeom>
        </p:spPr>
        <p:txBody>
          <a:bodyPr spcFirstLastPara="1" wrap="square" lIns="68575" tIns="34275" rIns="68575" bIns="34275" anchor="t" anchorCtr="0">
            <a:spAutoFit/>
          </a:bodyPr>
          <a:lstStyle/>
          <a:p>
            <a:pPr marL="457200" lvl="0" indent="-311150" algn="l" rtl="0">
              <a:spcBef>
                <a:spcPts val="800"/>
              </a:spcBef>
              <a:spcAft>
                <a:spcPts val="0"/>
              </a:spcAft>
              <a:buSzPts val="1300"/>
              <a:buChar char="•"/>
            </a:pPr>
            <a:r>
              <a:rPr lang="en" sz="1700"/>
              <a:t>A consequence of colonization is an academic system centered on a male eurocentric lens.</a:t>
            </a:r>
            <a:endParaRPr sz="1700"/>
          </a:p>
          <a:p>
            <a:pPr marL="457200" lvl="0" indent="-311150" algn="l" rtl="0">
              <a:spcBef>
                <a:spcPts val="1000"/>
              </a:spcBef>
              <a:spcAft>
                <a:spcPts val="0"/>
              </a:spcAft>
              <a:buSzPts val="1300"/>
              <a:buChar char="•"/>
            </a:pPr>
            <a:r>
              <a:rPr lang="en" sz="1700"/>
              <a:t>In U.S. history this is evident with the Americanization schools Native American and Mexican students were forced to attend as well as the overall history of segregation.</a:t>
            </a:r>
            <a:endParaRPr sz="1700"/>
          </a:p>
          <a:p>
            <a:pPr marL="457200" lvl="0" indent="-311150" algn="l" rtl="0">
              <a:spcBef>
                <a:spcPts val="1000"/>
              </a:spcBef>
              <a:spcAft>
                <a:spcPts val="0"/>
              </a:spcAft>
              <a:buSzPts val="1300"/>
              <a:buChar char="•"/>
            </a:pPr>
            <a:r>
              <a:rPr lang="en" sz="1700"/>
              <a:t>Evidence of this eurocentric lens can also be found in efforts against ethnic studies curriculum and CRT.</a:t>
            </a:r>
            <a:endParaRPr sz="1700"/>
          </a:p>
          <a:p>
            <a:pPr marL="457200" lvl="0" indent="-311150" algn="l" rtl="0">
              <a:spcBef>
                <a:spcPts val="1000"/>
              </a:spcBef>
              <a:spcAft>
                <a:spcPts val="1000"/>
              </a:spcAft>
              <a:buSzPts val="1300"/>
              <a:buChar char="•"/>
            </a:pPr>
            <a:r>
              <a:rPr lang="en" sz="1700"/>
              <a:t>Decolonization in academia focuses on moving the lens away from a singular eurocentric one to an inclusive lens that centers the experiences of the colonized.</a:t>
            </a:r>
            <a:endParaRPr sz="1900"/>
          </a:p>
        </p:txBody>
      </p:sp>
      <p:pic>
        <p:nvPicPr>
          <p:cNvPr id="103" name="Google Shape;103;p19"/>
          <p:cNvPicPr preferRelativeResize="0"/>
          <p:nvPr/>
        </p:nvPicPr>
        <p:blipFill>
          <a:blip r:embed="rId3">
            <a:alphaModFix/>
          </a:blip>
          <a:stretch>
            <a:fillRect/>
          </a:stretch>
        </p:blipFill>
        <p:spPr>
          <a:xfrm>
            <a:off x="6985425" y="641025"/>
            <a:ext cx="2019300" cy="1327676"/>
          </a:xfrm>
          <a:prstGeom prst="rect">
            <a:avLst/>
          </a:prstGeom>
          <a:noFill/>
          <a:ln>
            <a:noFill/>
          </a:ln>
          <a:effectLst>
            <a:outerShdw blurRad="57150" dist="19050" dir="5400000" algn="bl" rotWithShape="0">
              <a:srgbClr val="000000">
                <a:alpha val="50000"/>
              </a:srgbClr>
            </a:outerShdw>
          </a:effectLst>
        </p:spPr>
      </p:pic>
      <p:pic>
        <p:nvPicPr>
          <p:cNvPr id="104" name="Google Shape;104;p19"/>
          <p:cNvPicPr preferRelativeResize="0"/>
          <p:nvPr/>
        </p:nvPicPr>
        <p:blipFill>
          <a:blip r:embed="rId4">
            <a:alphaModFix/>
          </a:blip>
          <a:stretch>
            <a:fillRect/>
          </a:stretch>
        </p:blipFill>
        <p:spPr>
          <a:xfrm>
            <a:off x="6972300" y="2121100"/>
            <a:ext cx="2019298" cy="1418163"/>
          </a:xfrm>
          <a:prstGeom prst="rect">
            <a:avLst/>
          </a:prstGeom>
          <a:noFill/>
          <a:ln>
            <a:noFill/>
          </a:ln>
          <a:effectLst>
            <a:outerShdw blurRad="57150" dist="19050" dir="5400000" algn="bl" rotWithShape="0">
              <a:srgbClr val="000000">
                <a:alpha val="50000"/>
              </a:srgbClr>
            </a:outerShdw>
          </a:effectLst>
        </p:spPr>
      </p:pic>
      <p:pic>
        <p:nvPicPr>
          <p:cNvPr id="105" name="Google Shape;105;p19"/>
          <p:cNvPicPr preferRelativeResize="0"/>
          <p:nvPr/>
        </p:nvPicPr>
        <p:blipFill>
          <a:blip r:embed="rId5">
            <a:alphaModFix/>
          </a:blip>
          <a:stretch>
            <a:fillRect/>
          </a:stretch>
        </p:blipFill>
        <p:spPr>
          <a:xfrm>
            <a:off x="6972300" y="3676300"/>
            <a:ext cx="2019300" cy="1147210"/>
          </a:xfrm>
          <a:prstGeom prst="rect">
            <a:avLst/>
          </a:prstGeom>
          <a:noFill/>
          <a:ln>
            <a:noFill/>
          </a:ln>
          <a:effectLst>
            <a:outerShdw blurRad="57150" dist="19050" dir="5400000" algn="bl" rotWithShape="0">
              <a:srgbClr val="000000">
                <a:alpha val="50000"/>
              </a:srgbClr>
            </a:outerShdw>
          </a:effectLst>
        </p:spPr>
      </p:pic>
      <p:sp>
        <p:nvSpPr>
          <p:cNvPr id="106" name="Google Shape;106;p19"/>
          <p:cNvSpPr txBox="1"/>
          <p:nvPr/>
        </p:nvSpPr>
        <p:spPr>
          <a:xfrm>
            <a:off x="252962" y="1969567"/>
            <a:ext cx="1979700" cy="1999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body" idx="1"/>
          </p:nvPr>
        </p:nvSpPr>
        <p:spPr>
          <a:xfrm>
            <a:off x="1041700" y="411525"/>
            <a:ext cx="6988200" cy="1280100"/>
          </a:xfrm>
          <a:prstGeom prst="rect">
            <a:avLst/>
          </a:prstGeom>
        </p:spPr>
        <p:txBody>
          <a:bodyPr spcFirstLastPara="1" wrap="square" lIns="68575" tIns="34275" rIns="68575" bIns="34275" anchor="t" anchorCtr="0">
            <a:spAutoFit/>
          </a:bodyPr>
          <a:lstStyle/>
          <a:p>
            <a:pPr marL="0" lvl="0" indent="0" algn="l" rtl="0">
              <a:spcBef>
                <a:spcPts val="800"/>
              </a:spcBef>
              <a:spcAft>
                <a:spcPts val="0"/>
              </a:spcAft>
              <a:buNone/>
            </a:pPr>
            <a:r>
              <a:rPr lang="en" sz="1600">
                <a:solidFill>
                  <a:srgbClr val="000000"/>
                </a:solidFill>
              </a:rPr>
              <a:t>“Decolonization…does not mean a total rejection of all theory or research of Western knowledge. Rather, it is about centering our concerns and world views and then coming to know and understand theory and research from our own perspectives and for our own purposes.”</a:t>
            </a:r>
            <a:endParaRPr sz="1600">
              <a:solidFill>
                <a:srgbClr val="000000"/>
              </a:solidFill>
            </a:endParaRPr>
          </a:p>
          <a:p>
            <a:pPr marL="0" lvl="0" indent="0" algn="r" rtl="0">
              <a:spcBef>
                <a:spcPts val="800"/>
              </a:spcBef>
              <a:spcAft>
                <a:spcPts val="0"/>
              </a:spcAft>
              <a:buNone/>
            </a:pPr>
            <a:r>
              <a:rPr lang="en" sz="1600">
                <a:solidFill>
                  <a:srgbClr val="000000"/>
                </a:solidFill>
              </a:rPr>
              <a:t>-Dr. Linda Tuhiwai Smith</a:t>
            </a:r>
            <a:endParaRPr sz="1600">
              <a:solidFill>
                <a:srgbClr val="000000"/>
              </a:solidFill>
            </a:endParaRPr>
          </a:p>
        </p:txBody>
      </p:sp>
      <p:sp>
        <p:nvSpPr>
          <p:cNvPr id="112" name="Google Shape;112;p20"/>
          <p:cNvSpPr txBox="1"/>
          <p:nvPr/>
        </p:nvSpPr>
        <p:spPr>
          <a:xfrm>
            <a:off x="1041700" y="1842363"/>
            <a:ext cx="71388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“The work of decolonizing education means combating the systemic erasure of Indigenous Peoples’ truths, values, worldview, knowledges, ways of life, education, literature, and learning.”</a:t>
            </a:r>
            <a:endParaRPr sz="1600"/>
          </a:p>
          <a:p>
            <a:pPr marL="0" lvl="0" indent="0" algn="r" rtl="0">
              <a:spcBef>
                <a:spcPts val="0"/>
              </a:spcBef>
              <a:spcAft>
                <a:spcPts val="0"/>
              </a:spcAft>
              <a:buNone/>
            </a:pPr>
            <a:r>
              <a:rPr lang="en" sz="1600"/>
              <a:t>-Dr. Kathy Absolon</a:t>
            </a:r>
            <a:endParaRPr sz="1600"/>
          </a:p>
        </p:txBody>
      </p:sp>
      <p:sp>
        <p:nvSpPr>
          <p:cNvPr id="113" name="Google Shape;113;p20"/>
          <p:cNvSpPr txBox="1"/>
          <p:nvPr/>
        </p:nvSpPr>
        <p:spPr>
          <a:xfrm>
            <a:off x="1003500" y="3019825"/>
            <a:ext cx="7289400" cy="1563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t>“The modern educational system was created to maintain the identity, language, and culture of a colonial society, while ignoring the need to decolonize. Culture in this educative context is a mask for evolutionary or racial logic. Its theory is derived from a biased position.”</a:t>
            </a:r>
            <a:endParaRPr sz="1600"/>
          </a:p>
          <a:p>
            <a:pPr marL="0" lvl="0" indent="0" algn="r" rtl="0">
              <a:lnSpc>
                <a:spcPct val="115000"/>
              </a:lnSpc>
              <a:spcBef>
                <a:spcPts val="0"/>
              </a:spcBef>
              <a:spcAft>
                <a:spcPts val="0"/>
              </a:spcAft>
              <a:buNone/>
            </a:pPr>
            <a:r>
              <a:rPr lang="en" sz="1600"/>
              <a:t>-Dr. Marie Battiste</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2012182" y="302559"/>
            <a:ext cx="6503100" cy="126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Examining Colonialist &amp; White Supremacy Culture &amp; Frameworks</a:t>
            </a:r>
            <a:endParaRPr/>
          </a:p>
        </p:txBody>
      </p:sp>
      <p:sp>
        <p:nvSpPr>
          <p:cNvPr id="119" name="Google Shape;119;p21"/>
          <p:cNvSpPr txBox="1">
            <a:spLocks noGrp="1"/>
          </p:cNvSpPr>
          <p:nvPr>
            <p:ph type="body" idx="1"/>
          </p:nvPr>
        </p:nvSpPr>
        <p:spPr>
          <a:xfrm>
            <a:off x="622496" y="1844526"/>
            <a:ext cx="7893000" cy="2677200"/>
          </a:xfrm>
          <a:prstGeom prst="rect">
            <a:avLst/>
          </a:prstGeom>
        </p:spPr>
        <p:txBody>
          <a:bodyPr spcFirstLastPara="1" wrap="square" lIns="68575" tIns="34275" rIns="68575" bIns="34275" anchor="ctr" anchorCtr="0">
            <a:noAutofit/>
          </a:bodyPr>
          <a:lstStyle/>
          <a:p>
            <a:pPr marL="457200" lvl="0" indent="0" algn="ctr" rtl="0">
              <a:lnSpc>
                <a:spcPct val="115000"/>
              </a:lnSpc>
              <a:spcBef>
                <a:spcPts val="0"/>
              </a:spcBef>
              <a:spcAft>
                <a:spcPts val="0"/>
              </a:spcAft>
              <a:buNone/>
            </a:pPr>
            <a:r>
              <a:rPr lang="en" sz="3000" b="1">
                <a:solidFill>
                  <a:schemeClr val="dk2"/>
                </a:solidFill>
                <a:latin typeface="Palatino"/>
                <a:ea typeface="Palatino"/>
                <a:cs typeface="Palatino"/>
                <a:sym typeface="Palatino"/>
              </a:rPr>
              <a:t>Deconstructing, Reconstructing and Transforming Leadership, Teaching, and Programming at Community Colleges</a:t>
            </a:r>
            <a:endParaRPr sz="3000" b="1">
              <a:solidFill>
                <a:schemeClr val="dk2"/>
              </a:solidFill>
              <a:latin typeface="Palatino"/>
              <a:ea typeface="Palatino"/>
              <a:cs typeface="Palatino"/>
              <a:sym typeface="Palatin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2012175" y="302550"/>
            <a:ext cx="6845100" cy="126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LAND &amp; SPACE ACKNOWLEDGEMENT</a:t>
            </a:r>
            <a:endParaRPr/>
          </a:p>
        </p:txBody>
      </p:sp>
      <p:sp>
        <p:nvSpPr>
          <p:cNvPr id="125" name="Google Shape;125;p22"/>
          <p:cNvSpPr txBox="1">
            <a:spLocks noGrp="1"/>
          </p:cNvSpPr>
          <p:nvPr>
            <p:ph type="body" idx="1"/>
          </p:nvPr>
        </p:nvSpPr>
        <p:spPr>
          <a:xfrm>
            <a:off x="267200" y="1996925"/>
            <a:ext cx="8590200" cy="2677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200">
                <a:solidFill>
                  <a:srgbClr val="000000"/>
                </a:solidFill>
              </a:rPr>
              <a:t>We acknowledge that we inhabit the area physically situated in the ancestral homelands of the Cahuilla, Serrano, Luise’o, Chemehuevi, Mojave, and possibility others unnamed. We acknowledge that the lands that we live and work on were once inhabited by diverse peoples of LatinX ancestry. We acknowledge our native ancestors and pay respect to them for the land we now inhabit and call home. </a:t>
            </a:r>
            <a:endParaRPr sz="2200">
              <a:solidFill>
                <a:srgbClr val="000000"/>
              </a:solidFill>
            </a:endParaRPr>
          </a:p>
          <a:p>
            <a:pPr marL="0" lvl="0" indent="0" algn="l" rtl="0">
              <a:spcBef>
                <a:spcPts val="800"/>
              </a:spcBef>
              <a:spcAft>
                <a:spcPts val="0"/>
              </a:spcAft>
              <a:buNone/>
            </a:pPr>
            <a:r>
              <a:rPr lang="en" sz="2200">
                <a:solidFill>
                  <a:srgbClr val="000000"/>
                </a:solidFill>
              </a:rPr>
              <a:t>We honor their past and future–and for their lasting presence in our homeland and throughout our history.</a:t>
            </a:r>
            <a:endParaRPr sz="2200">
              <a:solidFill>
                <a:srgbClr val="000000"/>
              </a:solidFill>
            </a:endParaRPr>
          </a:p>
          <a:p>
            <a:pPr marL="0" lvl="0" indent="0" algn="l" rtl="0">
              <a:spcBef>
                <a:spcPts val="800"/>
              </a:spcBef>
              <a:spcAft>
                <a:spcPts val="0"/>
              </a:spcAft>
              <a:buNone/>
            </a:pPr>
            <a:endParaRPr sz="22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2012182" y="302559"/>
            <a:ext cx="6503100" cy="126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RECOGNITION OF HUMANITY</a:t>
            </a:r>
            <a:endParaRPr/>
          </a:p>
        </p:txBody>
      </p:sp>
      <p:sp>
        <p:nvSpPr>
          <p:cNvPr id="131" name="Google Shape;131;p23"/>
          <p:cNvSpPr txBox="1">
            <a:spLocks noGrp="1"/>
          </p:cNvSpPr>
          <p:nvPr>
            <p:ph type="body" idx="1"/>
          </p:nvPr>
        </p:nvSpPr>
        <p:spPr>
          <a:xfrm>
            <a:off x="227100" y="1947450"/>
            <a:ext cx="8371500" cy="2677200"/>
          </a:xfrm>
          <a:prstGeom prst="rect">
            <a:avLst/>
          </a:prstGeom>
        </p:spPr>
        <p:txBody>
          <a:bodyPr spcFirstLastPara="1" wrap="square" lIns="68575" tIns="34275" rIns="68575" bIns="34275" anchor="t" anchorCtr="0">
            <a:noAutofit/>
          </a:bodyPr>
          <a:lstStyle/>
          <a:p>
            <a:pPr marL="0" lvl="0" indent="0" algn="l" rtl="0">
              <a:spcBef>
                <a:spcPts val="0"/>
              </a:spcBef>
              <a:spcAft>
                <a:spcPts val="1200"/>
              </a:spcAft>
              <a:buNone/>
            </a:pPr>
            <a:r>
              <a:rPr lang="en" sz="2100">
                <a:solidFill>
                  <a:srgbClr val="000000"/>
                </a:solidFill>
                <a:latin typeface="Helvetica Neue"/>
                <a:ea typeface="Helvetica Neue"/>
                <a:cs typeface="Helvetica Neue"/>
                <a:sym typeface="Helvetica Neue"/>
              </a:rPr>
              <a:t>I am the descendant of Erma &amp; Adam, Adele, Carrie &amp; John Henry, Mabe &amp; Lue, &amp; Nigerian, &amp; Senegalese peoples &amp; countless Africans who are unknown. In our verbal libation today, let us remember the place we are blessed to call home, was designed, plotted, &amp; built by African ancestors through horrid conditions. Because they endured &amp; survived, we stand today. And, in our work to be become higher humans, we always remember their struggle, contributions and collective resilience.</a:t>
            </a:r>
            <a:endParaRPr sz="2100">
              <a:latin typeface="Helvetica Neue"/>
              <a:ea typeface="Helvetica Neue"/>
              <a:cs typeface="Helvetica Neue"/>
              <a:sym typeface="Helvetica Neue"/>
            </a:endParaRPr>
          </a:p>
        </p:txBody>
      </p:sp>
      <p:pic>
        <p:nvPicPr>
          <p:cNvPr id="132" name="Google Shape;132;p23"/>
          <p:cNvPicPr preferRelativeResize="0"/>
          <p:nvPr/>
        </p:nvPicPr>
        <p:blipFill>
          <a:blip r:embed="rId3">
            <a:alphaModFix/>
          </a:blip>
          <a:stretch>
            <a:fillRect/>
          </a:stretch>
        </p:blipFill>
        <p:spPr>
          <a:xfrm>
            <a:off x="8323125" y="4328575"/>
            <a:ext cx="681350" cy="681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24"/>
          <p:cNvSpPr/>
          <p:nvPr/>
        </p:nvSpPr>
        <p:spPr>
          <a:xfrm>
            <a:off x="0" y="0"/>
            <a:ext cx="91440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8" name="Google Shape;138;p24"/>
          <p:cNvSpPr/>
          <p:nvPr/>
        </p:nvSpPr>
        <p:spPr>
          <a:xfrm rot="2700000">
            <a:off x="3307436" y="1307187"/>
            <a:ext cx="2529127" cy="2529126"/>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9" name="Google Shape;139;p24"/>
          <p:cNvSpPr/>
          <p:nvPr/>
        </p:nvSpPr>
        <p:spPr>
          <a:xfrm rot="2700000">
            <a:off x="2978458" y="978209"/>
            <a:ext cx="3187084" cy="3187083"/>
          </a:xfrm>
          <a:prstGeom prst="frame">
            <a:avLst>
              <a:gd name="adj1" fmla="val 1195"/>
            </a:avLst>
          </a:prstGeom>
          <a:solidFill>
            <a:srgbClr val="FFFFFF">
              <a:alpha val="6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pic>
        <p:nvPicPr>
          <p:cNvPr id="140" name="Google Shape;140;p24"/>
          <p:cNvPicPr preferRelativeResize="0"/>
          <p:nvPr/>
        </p:nvPicPr>
        <p:blipFill rotWithShape="1">
          <a:blip r:embed="rId3">
            <a:alphaModFix/>
          </a:blip>
          <a:srcRect l="6967" r="4145"/>
          <a:stretch/>
        </p:blipFill>
        <p:spPr>
          <a:xfrm>
            <a:off x="3173164" y="1066952"/>
            <a:ext cx="2675190" cy="3009595"/>
          </a:xfrm>
          <a:prstGeom prst="rect">
            <a:avLst/>
          </a:prstGeom>
          <a:noFill/>
          <a:ln>
            <a:noFill/>
          </a:ln>
        </p:spPr>
      </p:pic>
      <p:sp>
        <p:nvSpPr>
          <p:cNvPr id="141" name="Google Shape;141;p24"/>
          <p:cNvSpPr txBox="1">
            <a:spLocks noGrp="1"/>
          </p:cNvSpPr>
          <p:nvPr>
            <p:ph type="ctrTitle"/>
          </p:nvPr>
        </p:nvSpPr>
        <p:spPr>
          <a:xfrm>
            <a:off x="3287464" y="1912207"/>
            <a:ext cx="2713713" cy="1393126"/>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rgbClr val="080808"/>
              </a:buClr>
              <a:buSzPct val="100000"/>
              <a:buFont typeface="Helvetica Neue"/>
              <a:buNone/>
            </a:pPr>
            <a:r>
              <a:rPr lang="en" sz="2100">
                <a:solidFill>
                  <a:srgbClr val="080808"/>
                </a:solidFill>
                <a:latin typeface="Helvetica Neue"/>
                <a:ea typeface="Helvetica Neue"/>
                <a:cs typeface="Helvetica Neue"/>
                <a:sym typeface="Helvetica Neue"/>
              </a:rPr>
              <a:t>Positionality</a:t>
            </a:r>
            <a:br>
              <a:rPr lang="en" sz="2100">
                <a:solidFill>
                  <a:srgbClr val="080808"/>
                </a:solidFill>
                <a:latin typeface="Helvetica Neue"/>
                <a:ea typeface="Helvetica Neue"/>
                <a:cs typeface="Helvetica Neue"/>
                <a:sym typeface="Helvetica Neue"/>
              </a:rPr>
            </a:br>
            <a:r>
              <a:rPr lang="en" sz="2100">
                <a:solidFill>
                  <a:srgbClr val="080808"/>
                </a:solidFill>
                <a:latin typeface="Helvetica Neue"/>
                <a:ea typeface="Helvetica Neue"/>
                <a:cs typeface="Helvetica Neue"/>
                <a:sym typeface="Helvetica Neue"/>
              </a:rPr>
              <a:t>as a</a:t>
            </a:r>
            <a:br>
              <a:rPr lang="en" sz="2100">
                <a:solidFill>
                  <a:srgbClr val="080808"/>
                </a:solidFill>
                <a:latin typeface="Helvetica Neue"/>
                <a:ea typeface="Helvetica Neue"/>
                <a:cs typeface="Helvetica Neue"/>
                <a:sym typeface="Helvetica Neue"/>
              </a:rPr>
            </a:br>
            <a:r>
              <a:rPr lang="en" sz="2100">
                <a:solidFill>
                  <a:srgbClr val="080808"/>
                </a:solidFill>
                <a:latin typeface="Helvetica Neue"/>
                <a:ea typeface="Helvetica Neue"/>
                <a:cs typeface="Helvetica Neue"/>
                <a:sym typeface="Helvetica Neue"/>
              </a:rPr>
              <a:t>Researcher</a:t>
            </a:r>
            <a:br>
              <a:rPr lang="en" sz="2100">
                <a:solidFill>
                  <a:srgbClr val="080808"/>
                </a:solidFill>
                <a:latin typeface="Helvetica Neue"/>
                <a:ea typeface="Helvetica Neue"/>
                <a:cs typeface="Helvetica Neue"/>
                <a:sym typeface="Helvetica Neue"/>
              </a:rPr>
            </a:br>
            <a:r>
              <a:rPr lang="en" sz="2100">
                <a:solidFill>
                  <a:srgbClr val="080808"/>
                </a:solidFill>
                <a:latin typeface="Helvetica Neue"/>
                <a:ea typeface="Helvetica Neue"/>
                <a:cs typeface="Helvetica Neue"/>
                <a:sym typeface="Helvetica Neue"/>
              </a:rPr>
              <a:t>and</a:t>
            </a:r>
            <a:br>
              <a:rPr lang="en" sz="2100">
                <a:solidFill>
                  <a:srgbClr val="080808"/>
                </a:solidFill>
                <a:latin typeface="Helvetica Neue"/>
                <a:ea typeface="Helvetica Neue"/>
                <a:cs typeface="Helvetica Neue"/>
                <a:sym typeface="Helvetica Neue"/>
              </a:rPr>
            </a:br>
            <a:r>
              <a:rPr lang="en" sz="2100">
                <a:solidFill>
                  <a:srgbClr val="080808"/>
                </a:solidFill>
                <a:latin typeface="Helvetica Neue"/>
                <a:ea typeface="Helvetica Neue"/>
                <a:cs typeface="Helvetica Neue"/>
                <a:sym typeface="Helvetica Neue"/>
              </a:rPr>
              <a:t>Educator</a:t>
            </a:r>
            <a:endParaRPr sz="1100"/>
          </a:p>
        </p:txBody>
      </p:sp>
      <p:pic>
        <p:nvPicPr>
          <p:cNvPr id="142" name="Google Shape;142;p24"/>
          <p:cNvPicPr preferRelativeResize="0"/>
          <p:nvPr/>
        </p:nvPicPr>
        <p:blipFill rotWithShape="1">
          <a:blip r:embed="rId4">
            <a:alphaModFix/>
          </a:blip>
          <a:srcRect/>
          <a:stretch/>
        </p:blipFill>
        <p:spPr>
          <a:xfrm>
            <a:off x="0" y="12172"/>
            <a:ext cx="2783637" cy="618586"/>
          </a:xfrm>
          <a:prstGeom prst="rect">
            <a:avLst/>
          </a:prstGeom>
          <a:noFill/>
          <a:ln>
            <a:noFill/>
          </a:ln>
        </p:spPr>
      </p:pic>
      <p:pic>
        <p:nvPicPr>
          <p:cNvPr id="143" name="Google Shape;143;p24" descr="Logo&#10;&#10;Description automatically generated"/>
          <p:cNvPicPr preferRelativeResize="0"/>
          <p:nvPr/>
        </p:nvPicPr>
        <p:blipFill rotWithShape="1">
          <a:blip r:embed="rId5">
            <a:alphaModFix/>
          </a:blip>
          <a:srcRect/>
          <a:stretch/>
        </p:blipFill>
        <p:spPr>
          <a:xfrm>
            <a:off x="7419265" y="4442040"/>
            <a:ext cx="1653298" cy="5951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7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SCCC Curriculum Inst. 2020 Theme">
  <a:themeElements>
    <a:clrScheme name="ASCCC CI 2022 3">
      <a:dk1>
        <a:srgbClr val="562263"/>
      </a:dk1>
      <a:lt1>
        <a:srgbClr val="FFFFFF"/>
      </a:lt1>
      <a:dk2>
        <a:srgbClr val="265E76"/>
      </a:dk2>
      <a:lt2>
        <a:srgbClr val="F8E8B9"/>
      </a:lt2>
      <a:accent1>
        <a:srgbClr val="FF3E3E"/>
      </a:accent1>
      <a:accent2>
        <a:srgbClr val="FFCE00"/>
      </a:accent2>
      <a:accent3>
        <a:srgbClr val="71B1D6"/>
      </a:accent3>
      <a:accent4>
        <a:srgbClr val="FFA141"/>
      </a:accent4>
      <a:accent5>
        <a:srgbClr val="A646CC"/>
      </a:accent5>
      <a:accent6>
        <a:srgbClr val="5988A2"/>
      </a:accent6>
      <a:hlink>
        <a:srgbClr val="265E76"/>
      </a:hlink>
      <a:folHlink>
        <a:srgbClr val="265E7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3251</Words>
  <Application>Microsoft Office PowerPoint</Application>
  <PresentationFormat>On-screen Show (16:9)</PresentationFormat>
  <Paragraphs>344</Paragraphs>
  <Slides>38</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Helvetica Neue</vt:lpstr>
      <vt:lpstr>Courier New</vt:lpstr>
      <vt:lpstr>Noto Sans Symbols</vt:lpstr>
      <vt:lpstr>Calibri</vt:lpstr>
      <vt:lpstr>Rockwell</vt:lpstr>
      <vt:lpstr>Palatino</vt:lpstr>
      <vt:lpstr>Arial</vt:lpstr>
      <vt:lpstr>Libre Baskerville</vt:lpstr>
      <vt:lpstr>ASCCC Curriculum Inst. 2020 Theme</vt:lpstr>
      <vt:lpstr>From IDEAA to Action: Decolonizing our Educational Systems Michelle Velasquez Bean, ASCCC Treasurer Manuel Vélez, ASCCC Area D Representative  Nzingha Sonya Dugas, Executive Director and CEO, Umoja Community Education Foundation Jessica Dominguez, SSCCC</vt:lpstr>
      <vt:lpstr>Introduction and Overview of Session</vt:lpstr>
      <vt:lpstr>What does “Decolonization” mean?</vt:lpstr>
      <vt:lpstr>“Decolonization” and academia today</vt:lpstr>
      <vt:lpstr>PowerPoint Presentation</vt:lpstr>
      <vt:lpstr>Examining Colonialist &amp; White Supremacy Culture &amp; Frameworks</vt:lpstr>
      <vt:lpstr>LAND &amp; SPACE ACKNOWLEDGEMENT</vt:lpstr>
      <vt:lpstr>RECOGNITION OF HUMANITY</vt:lpstr>
      <vt:lpstr>Positionality as a Researcher and Educator</vt:lpstr>
      <vt:lpstr>PowerPoint Presentation</vt:lpstr>
      <vt:lpstr>SESSION OBJECTIVES </vt:lpstr>
      <vt:lpstr>Premise</vt:lpstr>
      <vt:lpstr>HISTORICAL SNAPSHOT</vt:lpstr>
      <vt:lpstr>PowerPoint Presentation</vt:lpstr>
      <vt:lpstr>PowerPoint Presentation</vt:lpstr>
      <vt:lpstr>PowerPoint Presentation</vt:lpstr>
      <vt:lpstr>PowerPoint Presentation</vt:lpstr>
      <vt:lpstr>PowerPoint Presentation</vt:lpstr>
      <vt:lpstr>How does it show up in the student experience?</vt:lpstr>
      <vt:lpstr>PowerPoint Presentation</vt:lpstr>
      <vt:lpstr>PowerPoint Presentation</vt:lpstr>
      <vt:lpstr>TEACHING STYLES &amp; CLASSROOM SET UP  WSF AS A CASTE AND COLONIAL SYSTEM</vt:lpstr>
      <vt:lpstr>PowerPoint Presentation</vt:lpstr>
      <vt:lpstr>PowerPoint Presentation</vt:lpstr>
      <vt:lpstr>White Supremacy Framework </vt:lpstr>
      <vt:lpstr>White Supremacy Framework:  Culture, Practice and Behavior</vt:lpstr>
      <vt:lpstr>Harm Reduction Hope &amp; Savior Syndrome</vt:lpstr>
      <vt:lpstr>How Do We Get there? Mindset and Transformation In leadership &amp; teaching</vt:lpstr>
      <vt:lpstr>Liberatory “Teaching students to transgress boundaries in order to achieve this freedom.” (hooks, 1994)</vt:lpstr>
      <vt:lpstr>Critical Questions for Mindset &amp; Transformation</vt:lpstr>
      <vt:lpstr>Resetting and Re-Designing the Classroom</vt:lpstr>
      <vt:lpstr>INFORMING &amp; (RE) CONSTRUCTING YOUR PRACTICE</vt:lpstr>
      <vt:lpstr> Clip: The Great Debaters</vt:lpstr>
      <vt:lpstr>PowerPoint Presentation</vt:lpstr>
      <vt:lpstr>References</vt:lpstr>
      <vt:lpstr>References</vt:lpstr>
      <vt:lpstr>The Student Perspective</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IDEAA to Action: Decolonizing our Educational Systems Michelle Velasquez Bean, ASCCC Treasurer Manuel Vélez, ASCCC Area D Representative  Nzingha Sonya Dugas, Executive Director and CEO, Umoja Community Education Foundation Jessica Dominguez, SSCCC</dc:title>
  <dc:creator>Edie Martinelli</dc:creator>
  <cp:lastModifiedBy>Edie</cp:lastModifiedBy>
  <cp:revision>1</cp:revision>
  <dcterms:modified xsi:type="dcterms:W3CDTF">2022-07-07T14:16:31Z</dcterms:modified>
</cp:coreProperties>
</file>