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1.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3" r:id="rId1"/>
  </p:sldMasterIdLst>
  <p:notesMasterIdLst>
    <p:notesMasterId r:id="rId25"/>
  </p:notesMasterIdLst>
  <p:handoutMasterIdLst>
    <p:handoutMasterId r:id="rId26"/>
  </p:handoutMasterIdLst>
  <p:sldIdLst>
    <p:sldId id="320" r:id="rId2"/>
    <p:sldId id="318" r:id="rId3"/>
    <p:sldId id="319" r:id="rId4"/>
    <p:sldId id="323" r:id="rId5"/>
    <p:sldId id="337" r:id="rId6"/>
    <p:sldId id="339" r:id="rId7"/>
    <p:sldId id="327" r:id="rId8"/>
    <p:sldId id="328" r:id="rId9"/>
    <p:sldId id="326" r:id="rId10"/>
    <p:sldId id="325" r:id="rId11"/>
    <p:sldId id="321" r:id="rId12"/>
    <p:sldId id="322" r:id="rId13"/>
    <p:sldId id="268" r:id="rId14"/>
    <p:sldId id="296" r:id="rId15"/>
    <p:sldId id="335" r:id="rId16"/>
    <p:sldId id="329" r:id="rId17"/>
    <p:sldId id="330" r:id="rId18"/>
    <p:sldId id="331" r:id="rId19"/>
    <p:sldId id="332" r:id="rId20"/>
    <p:sldId id="333" r:id="rId21"/>
    <p:sldId id="312" r:id="rId22"/>
    <p:sldId id="336" r:id="rId23"/>
    <p:sldId id="338"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E5E001E-CB64-4829-A51B-0D3CB97BC4AA}">
          <p14:sldIdLst>
            <p14:sldId id="320"/>
            <p14:sldId id="318"/>
            <p14:sldId id="319"/>
            <p14:sldId id="323"/>
            <p14:sldId id="337"/>
            <p14:sldId id="339"/>
            <p14:sldId id="327"/>
            <p14:sldId id="328"/>
            <p14:sldId id="326"/>
            <p14:sldId id="325"/>
            <p14:sldId id="321"/>
            <p14:sldId id="322"/>
            <p14:sldId id="268"/>
            <p14:sldId id="296"/>
            <p14:sldId id="335"/>
            <p14:sldId id="329"/>
            <p14:sldId id="330"/>
            <p14:sldId id="331"/>
            <p14:sldId id="332"/>
            <p14:sldId id="333"/>
          </p14:sldIdLst>
        </p14:section>
        <p14:section name="Untitled Section" id="{60D72C49-71AF-4D25-ACF1-290ED9024E0A}">
          <p14:sldIdLst>
            <p14:sldId id="312"/>
            <p14:sldId id="336"/>
            <p14:sldId id="33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liver, Brook" initials="OB" lastIdx="1" clrIdx="0">
    <p:extLst>
      <p:ext uri="{19B8F6BF-5375-455C-9EA6-DF929625EA0E}">
        <p15:presenceInfo xmlns:p15="http://schemas.microsoft.com/office/powerpoint/2012/main" userId="S-1-5-21-665283318-1458648775-927750060-27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2F7B5"/>
    <a:srgbClr val="C5D9F1"/>
    <a:srgbClr val="B2F7FA"/>
    <a:srgbClr val="FFFFCC"/>
    <a:srgbClr val="FFFF99"/>
    <a:srgbClr val="B6E7F6"/>
    <a:srgbClr val="E6C6DE"/>
    <a:srgbClr val="C1EBEB"/>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21" autoAdjust="0"/>
  </p:normalViewPr>
  <p:slideViewPr>
    <p:cSldViewPr>
      <p:cViewPr varScale="1">
        <p:scale>
          <a:sx n="64" d="100"/>
          <a:sy n="64" d="100"/>
        </p:scale>
        <p:origin x="924"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7" d="100"/>
          <a:sy n="87" d="100"/>
        </p:scale>
        <p:origin x="380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1-18T15:16:37.242" idx="1">
    <p:pos x="10" y="10"/>
    <p:text/>
    <p:extLst>
      <p:ext uri="{C676402C-5697-4E1C-873F-D02D1690AC5C}">
        <p15:threadingInfo xmlns:p15="http://schemas.microsoft.com/office/powerpoint/2012/main" timeZoneBias="48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4ECFA63-0EAC-4104-8A5E-4CA22DB153F4}" type="datetimeFigureOut">
              <a:rPr lang="en-US" smtClean="0"/>
              <a:t>1/22/2016</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49E61BA-6730-4F52-BC87-B28D0C78F672}" type="slidenum">
              <a:rPr lang="en-US" smtClean="0"/>
              <a:t>‹#›</a:t>
            </a:fld>
            <a:endParaRPr lang="en-US"/>
          </a:p>
        </p:txBody>
      </p:sp>
    </p:spTree>
    <p:extLst>
      <p:ext uri="{BB962C8B-B14F-4D97-AF65-F5344CB8AC3E}">
        <p14:creationId xmlns:p14="http://schemas.microsoft.com/office/powerpoint/2010/main" val="916284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569A3B1-CC60-434A-8E69-A971DE84F848}" type="datetimeFigureOut">
              <a:rPr lang="en-US" smtClean="0"/>
              <a:t>1/22/2016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FB55B9C-8FF6-470D-BBFE-3DAFAC4ED19F}" type="slidenum">
              <a:rPr lang="en-US" smtClean="0"/>
              <a:t>‹#›</a:t>
            </a:fld>
            <a:endParaRPr lang="en-US" dirty="0"/>
          </a:p>
        </p:txBody>
      </p:sp>
    </p:spTree>
    <p:extLst>
      <p:ext uri="{BB962C8B-B14F-4D97-AF65-F5344CB8AC3E}">
        <p14:creationId xmlns:p14="http://schemas.microsoft.com/office/powerpoint/2010/main" val="4231245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SSSP  Brought</a:t>
            </a:r>
            <a:r>
              <a:rPr lang="en-US" baseline="0" dirty="0" smtClean="0"/>
              <a:t> us resources to do things we may have thought of, think of more, put them into place</a:t>
            </a:r>
          </a:p>
          <a:p>
            <a:r>
              <a:rPr lang="en-US" baseline="0" dirty="0" smtClean="0"/>
              <a:t>Changed thinking to outcomes rather than recruitment</a:t>
            </a:r>
          </a:p>
          <a:p>
            <a:r>
              <a:rPr lang="en-US" baseline="0" dirty="0" smtClean="0"/>
              <a:t>Put student needs in forefront</a:t>
            </a:r>
          </a:p>
          <a:p>
            <a:r>
              <a:rPr lang="en-US" baseline="0" dirty="0" smtClean="0"/>
              <a:t>Challenged us to work smarter</a:t>
            </a:r>
            <a:endParaRPr lang="en-US" dirty="0"/>
          </a:p>
        </p:txBody>
      </p:sp>
      <p:sp>
        <p:nvSpPr>
          <p:cNvPr id="4" name="Slide Number Placeholder 3"/>
          <p:cNvSpPr>
            <a:spLocks noGrp="1"/>
          </p:cNvSpPr>
          <p:nvPr>
            <p:ph type="sldNum" sz="quarter" idx="10"/>
          </p:nvPr>
        </p:nvSpPr>
        <p:spPr/>
        <p:txBody>
          <a:bodyPr/>
          <a:lstStyle/>
          <a:p>
            <a:fld id="{4FB55B9C-8FF6-470D-BBFE-3DAFAC4ED19F}" type="slidenum">
              <a:rPr lang="en-US" smtClean="0"/>
              <a:t>1</a:t>
            </a:fld>
            <a:endParaRPr lang="en-US" dirty="0"/>
          </a:p>
        </p:txBody>
      </p:sp>
    </p:spTree>
    <p:extLst>
      <p:ext uri="{BB962C8B-B14F-4D97-AF65-F5344CB8AC3E}">
        <p14:creationId xmlns:p14="http://schemas.microsoft.com/office/powerpoint/2010/main" val="4108365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many pieces to building an effective SEP—off-load whatever we can to work by student before and after.</a:t>
            </a:r>
            <a:endParaRPr lang="en-US" dirty="0"/>
          </a:p>
        </p:txBody>
      </p:sp>
      <p:sp>
        <p:nvSpPr>
          <p:cNvPr id="4" name="Slide Number Placeholder 3"/>
          <p:cNvSpPr>
            <a:spLocks noGrp="1"/>
          </p:cNvSpPr>
          <p:nvPr>
            <p:ph type="sldNum" sz="quarter" idx="10"/>
          </p:nvPr>
        </p:nvSpPr>
        <p:spPr/>
        <p:txBody>
          <a:bodyPr/>
          <a:lstStyle/>
          <a:p>
            <a:fld id="{4FB55B9C-8FF6-470D-BBFE-3DAFAC4ED19F}" type="slidenum">
              <a:rPr lang="en-US" smtClean="0"/>
              <a:t>15</a:t>
            </a:fld>
            <a:endParaRPr lang="en-US" dirty="0"/>
          </a:p>
        </p:txBody>
      </p:sp>
    </p:spTree>
    <p:extLst>
      <p:ext uri="{BB962C8B-B14F-4D97-AF65-F5344CB8AC3E}">
        <p14:creationId xmlns:p14="http://schemas.microsoft.com/office/powerpoint/2010/main" val="2553628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elements:</a:t>
            </a:r>
          </a:p>
          <a:p>
            <a:r>
              <a:rPr lang="en-US" dirty="0" smtClean="0"/>
              <a:t>Consistent</a:t>
            </a:r>
            <a:r>
              <a:rPr lang="en-US" baseline="0" dirty="0" smtClean="0"/>
              <a:t> formatting</a:t>
            </a:r>
          </a:p>
          <a:p>
            <a:r>
              <a:rPr lang="en-US" baseline="0" dirty="0" smtClean="0"/>
              <a:t>Plain speaking</a:t>
            </a:r>
          </a:p>
          <a:p>
            <a:r>
              <a:rPr lang="en-US" baseline="0" dirty="0" smtClean="0"/>
              <a:t>Color works well but need to adjust to use if printed black &amp; white</a:t>
            </a:r>
          </a:p>
          <a:p>
            <a:r>
              <a:rPr lang="en-US" baseline="0" dirty="0" smtClean="0"/>
              <a:t>This example helped show the faculty where too many options lead to unclear sequence for counselors and students alike.</a:t>
            </a:r>
            <a:endParaRPr lang="en-US" dirty="0"/>
          </a:p>
        </p:txBody>
      </p:sp>
      <p:sp>
        <p:nvSpPr>
          <p:cNvPr id="4" name="Slide Number Placeholder 3"/>
          <p:cNvSpPr>
            <a:spLocks noGrp="1"/>
          </p:cNvSpPr>
          <p:nvPr>
            <p:ph type="sldNum" sz="quarter" idx="10"/>
          </p:nvPr>
        </p:nvSpPr>
        <p:spPr/>
        <p:txBody>
          <a:bodyPr/>
          <a:lstStyle/>
          <a:p>
            <a:fld id="{4FB55B9C-8FF6-470D-BBFE-3DAFAC4ED19F}" type="slidenum">
              <a:rPr lang="en-US" smtClean="0"/>
              <a:t>17</a:t>
            </a:fld>
            <a:endParaRPr lang="en-US" dirty="0"/>
          </a:p>
        </p:txBody>
      </p:sp>
    </p:spTree>
    <p:extLst>
      <p:ext uri="{BB962C8B-B14F-4D97-AF65-F5344CB8AC3E}">
        <p14:creationId xmlns:p14="http://schemas.microsoft.com/office/powerpoint/2010/main" val="3491852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Formation of Re-engineering taskforce,</a:t>
            </a:r>
            <a:r>
              <a:rPr lang="en-US" baseline="0" dirty="0" smtClean="0"/>
              <a:t> asking for consideration of guided pathways.</a:t>
            </a:r>
          </a:p>
          <a:p>
            <a:endParaRPr lang="en-US" dirty="0"/>
          </a:p>
        </p:txBody>
      </p:sp>
      <p:sp>
        <p:nvSpPr>
          <p:cNvPr id="4" name="Slide Number Placeholder 3"/>
          <p:cNvSpPr>
            <a:spLocks noGrp="1"/>
          </p:cNvSpPr>
          <p:nvPr>
            <p:ph type="sldNum" sz="quarter" idx="10"/>
          </p:nvPr>
        </p:nvSpPr>
        <p:spPr/>
        <p:txBody>
          <a:bodyPr/>
          <a:lstStyle/>
          <a:p>
            <a:fld id="{4FB55B9C-8FF6-470D-BBFE-3DAFAC4ED19F}" type="slidenum">
              <a:rPr lang="en-US" smtClean="0"/>
              <a:t>18</a:t>
            </a:fld>
            <a:endParaRPr lang="en-US" dirty="0"/>
          </a:p>
        </p:txBody>
      </p:sp>
    </p:spTree>
    <p:extLst>
      <p:ext uri="{BB962C8B-B14F-4D97-AF65-F5344CB8AC3E}">
        <p14:creationId xmlns:p14="http://schemas.microsoft.com/office/powerpoint/2010/main" val="1583188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B55B9C-8FF6-470D-BBFE-3DAFAC4ED19F}" type="slidenum">
              <a:rPr lang="en-US" smtClean="0"/>
              <a:t>20</a:t>
            </a:fld>
            <a:endParaRPr lang="en-US" dirty="0"/>
          </a:p>
        </p:txBody>
      </p:sp>
    </p:spTree>
    <p:extLst>
      <p:ext uri="{BB962C8B-B14F-4D97-AF65-F5344CB8AC3E}">
        <p14:creationId xmlns:p14="http://schemas.microsoft.com/office/powerpoint/2010/main" val="3036622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Easy to understand programs, expectations,</a:t>
            </a:r>
            <a:r>
              <a:rPr lang="en-US" baseline="0" dirty="0" smtClean="0"/>
              <a:t> etc.</a:t>
            </a:r>
          </a:p>
          <a:p>
            <a:endParaRPr lang="en-US" baseline="0" dirty="0" smtClean="0"/>
          </a:p>
          <a:p>
            <a:r>
              <a:rPr lang="en-US" baseline="0" dirty="0" smtClean="0"/>
              <a:t>Clearly see commitment and timeline for stated goal and track progress.</a:t>
            </a:r>
            <a:endParaRPr lang="en-US" dirty="0" smtClean="0"/>
          </a:p>
          <a:p>
            <a:endParaRPr lang="en-US" dirty="0" smtClean="0"/>
          </a:p>
          <a:p>
            <a:r>
              <a:rPr lang="en-US" dirty="0" smtClean="0"/>
              <a:t>SSSP/Financial Aid/Veterans etc. are imposing timelines that will preclude many from</a:t>
            </a:r>
            <a:r>
              <a:rPr lang="en-US" baseline="0" dirty="0" smtClean="0"/>
              <a:t> wandering too much, too long.</a:t>
            </a:r>
            <a:endParaRPr lang="en-US" dirty="0"/>
          </a:p>
        </p:txBody>
      </p:sp>
      <p:sp>
        <p:nvSpPr>
          <p:cNvPr id="4" name="Slide Number Placeholder 3"/>
          <p:cNvSpPr>
            <a:spLocks noGrp="1"/>
          </p:cNvSpPr>
          <p:nvPr>
            <p:ph type="sldNum" sz="quarter" idx="10"/>
          </p:nvPr>
        </p:nvSpPr>
        <p:spPr/>
        <p:txBody>
          <a:bodyPr/>
          <a:lstStyle/>
          <a:p>
            <a:fld id="{4FB55B9C-8FF6-470D-BBFE-3DAFAC4ED19F}" type="slidenum">
              <a:rPr lang="en-US" smtClean="0"/>
              <a:t>21</a:t>
            </a:fld>
            <a:endParaRPr lang="en-US" dirty="0"/>
          </a:p>
        </p:txBody>
      </p:sp>
    </p:spTree>
    <p:extLst>
      <p:ext uri="{BB962C8B-B14F-4D97-AF65-F5344CB8AC3E}">
        <p14:creationId xmlns:p14="http://schemas.microsoft.com/office/powerpoint/2010/main" val="252446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B55B9C-8FF6-470D-BBFE-3DAFAC4ED19F}" type="slidenum">
              <a:rPr lang="en-US" smtClean="0"/>
              <a:t>2</a:t>
            </a:fld>
            <a:endParaRPr lang="en-US" dirty="0"/>
          </a:p>
        </p:txBody>
      </p:sp>
    </p:spTree>
    <p:extLst>
      <p:ext uri="{BB962C8B-B14F-4D97-AF65-F5344CB8AC3E}">
        <p14:creationId xmlns:p14="http://schemas.microsoft.com/office/powerpoint/2010/main" val="1627595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we want to explain something regardless of culture, language or advanced</a:t>
            </a:r>
            <a:r>
              <a:rPr lang="en-US" baseline="0" dirty="0" smtClean="0"/>
              <a:t> knowledge, we use diagrams or flowcharts.</a:t>
            </a:r>
          </a:p>
          <a:p>
            <a:r>
              <a:rPr lang="en-US" dirty="0" smtClean="0"/>
              <a:t>Simplify</a:t>
            </a:r>
            <a:r>
              <a:rPr lang="en-US" baseline="0" dirty="0" smtClean="0"/>
              <a:t> and teach</a:t>
            </a:r>
          </a:p>
          <a:p>
            <a:r>
              <a:rPr lang="en-US" baseline="0" dirty="0" smtClean="0"/>
              <a:t>Done well, the legend is minimal and understanding is high—and establishes commonalities</a:t>
            </a:r>
          </a:p>
          <a:p>
            <a:r>
              <a:rPr lang="en-US" baseline="0" dirty="0" smtClean="0"/>
              <a:t>When we want to describe/portray a process, we use flowcharts.</a:t>
            </a:r>
            <a:endParaRPr lang="en-US" dirty="0"/>
          </a:p>
        </p:txBody>
      </p:sp>
      <p:sp>
        <p:nvSpPr>
          <p:cNvPr id="4" name="Slide Number Placeholder 3"/>
          <p:cNvSpPr>
            <a:spLocks noGrp="1"/>
          </p:cNvSpPr>
          <p:nvPr>
            <p:ph type="sldNum" sz="quarter" idx="10"/>
          </p:nvPr>
        </p:nvSpPr>
        <p:spPr/>
        <p:txBody>
          <a:bodyPr/>
          <a:lstStyle/>
          <a:p>
            <a:fld id="{4FB55B9C-8FF6-470D-BBFE-3DAFAC4ED19F}" type="slidenum">
              <a:rPr lang="en-US" smtClean="0"/>
              <a:t>3</a:t>
            </a:fld>
            <a:endParaRPr lang="en-US" dirty="0"/>
          </a:p>
        </p:txBody>
      </p:sp>
    </p:spTree>
    <p:extLst>
      <p:ext uri="{BB962C8B-B14F-4D97-AF65-F5344CB8AC3E}">
        <p14:creationId xmlns:p14="http://schemas.microsoft.com/office/powerpoint/2010/main" val="3467168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Applied</a:t>
            </a:r>
            <a:r>
              <a:rPr lang="en-US" baseline="0" dirty="0" smtClean="0"/>
              <a:t> flowcharts to our programs?</a:t>
            </a:r>
          </a:p>
          <a:p>
            <a:r>
              <a:rPr lang="en-US" baseline="0" dirty="0" smtClean="0"/>
              <a:t>Programs emphasizing progression already do this (MATH, some science) </a:t>
            </a:r>
          </a:p>
          <a:p>
            <a:r>
              <a:rPr lang="en-US" baseline="0" dirty="0" smtClean="0"/>
              <a:t>CTE programs are easiest (usually) due to nature of training (foundation to specific to mastery)</a:t>
            </a:r>
            <a:endParaRPr lang="en-US" dirty="0"/>
          </a:p>
        </p:txBody>
      </p:sp>
      <p:sp>
        <p:nvSpPr>
          <p:cNvPr id="4" name="Slide Number Placeholder 3"/>
          <p:cNvSpPr>
            <a:spLocks noGrp="1"/>
          </p:cNvSpPr>
          <p:nvPr>
            <p:ph type="sldNum" sz="quarter" idx="10"/>
          </p:nvPr>
        </p:nvSpPr>
        <p:spPr/>
        <p:txBody>
          <a:bodyPr/>
          <a:lstStyle/>
          <a:p>
            <a:fld id="{4FB55B9C-8FF6-470D-BBFE-3DAFAC4ED19F}" type="slidenum">
              <a:rPr lang="en-US" smtClean="0"/>
              <a:t>5</a:t>
            </a:fld>
            <a:endParaRPr lang="en-US" dirty="0"/>
          </a:p>
        </p:txBody>
      </p:sp>
    </p:spTree>
    <p:extLst>
      <p:ext uri="{BB962C8B-B14F-4D97-AF65-F5344CB8AC3E}">
        <p14:creationId xmlns:p14="http://schemas.microsoft.com/office/powerpoint/2010/main" val="1157236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Hard for anyone and everyone—students, counselors, parents,</a:t>
            </a:r>
            <a:r>
              <a:rPr lang="en-US" baseline="0" dirty="0" smtClean="0"/>
              <a:t> administrators, public</a:t>
            </a:r>
          </a:p>
          <a:p>
            <a:endParaRPr lang="en-US" baseline="0" dirty="0" smtClean="0"/>
          </a:p>
          <a:p>
            <a:r>
              <a:rPr lang="en-US" baseline="0" dirty="0" smtClean="0"/>
              <a:t>Almost incomprehensible to map all these possibilities…</a:t>
            </a:r>
          </a:p>
          <a:p>
            <a:r>
              <a:rPr lang="en-US" baseline="0" dirty="0" smtClean="0"/>
              <a:t>Ah ha!  Don’t have to—or at least to begin with. </a:t>
            </a:r>
          </a:p>
          <a:p>
            <a:r>
              <a:rPr lang="en-US" baseline="0" dirty="0" smtClean="0"/>
              <a:t>Bite off the largest portion of students and deal with the alternatives later.</a:t>
            </a:r>
          </a:p>
          <a:p>
            <a:endParaRPr lang="en-US" baseline="0" dirty="0" smtClean="0"/>
          </a:p>
          <a:p>
            <a:r>
              <a:rPr lang="en-US" baseline="0" dirty="0" smtClean="0"/>
              <a:t>Leaving flowcharts for right now—but imaging students being able to clearly see and understand sequencing, advice and expectations through easy access to visual depictions of their program.</a:t>
            </a:r>
            <a:endParaRPr lang="en-US" dirty="0"/>
          </a:p>
        </p:txBody>
      </p:sp>
      <p:sp>
        <p:nvSpPr>
          <p:cNvPr id="4" name="Slide Number Placeholder 3"/>
          <p:cNvSpPr>
            <a:spLocks noGrp="1"/>
          </p:cNvSpPr>
          <p:nvPr>
            <p:ph type="sldNum" sz="quarter" idx="10"/>
          </p:nvPr>
        </p:nvSpPr>
        <p:spPr/>
        <p:txBody>
          <a:bodyPr/>
          <a:lstStyle/>
          <a:p>
            <a:fld id="{4FB55B9C-8FF6-470D-BBFE-3DAFAC4ED19F}" type="slidenum">
              <a:rPr lang="en-US" smtClean="0"/>
              <a:t>10</a:t>
            </a:fld>
            <a:endParaRPr lang="en-US" dirty="0"/>
          </a:p>
        </p:txBody>
      </p:sp>
    </p:spTree>
    <p:extLst>
      <p:ext uri="{BB962C8B-B14F-4D97-AF65-F5344CB8AC3E}">
        <p14:creationId xmlns:p14="http://schemas.microsoft.com/office/powerpoint/2010/main" val="249320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Sierra is exceeding every SSSP benchmark—except COMP SEP.</a:t>
            </a:r>
            <a:endParaRPr lang="en-US" baseline="0" dirty="0" smtClean="0"/>
          </a:p>
          <a:p>
            <a:endParaRPr lang="en-US" baseline="0" dirty="0" smtClean="0"/>
          </a:p>
          <a:p>
            <a:r>
              <a:rPr lang="en-US" baseline="0" dirty="0" smtClean="0"/>
              <a:t>Ed goal/Course of study required </a:t>
            </a:r>
          </a:p>
          <a:p>
            <a:r>
              <a:rPr lang="en-US" baseline="0" dirty="0" smtClean="0"/>
              <a:t>Need informed decisions to save waste of resources by student and college alike</a:t>
            </a:r>
          </a:p>
          <a:p>
            <a:r>
              <a:rPr lang="en-US" baseline="0" dirty="0" smtClean="0"/>
              <a:t>General belief that these decisions just happen—magically—I say by a visit from the career fairy but nowhere in our educational system do we spend specific time on asking, RESEARCHING AND AFFIRMING and answering that essential question “What are you going to be when you grow up?</a:t>
            </a:r>
          </a:p>
          <a:p>
            <a:r>
              <a:rPr lang="en-US" baseline="0" dirty="0" smtClean="0"/>
              <a:t>No easy solution, no single test, time of life that this happens</a:t>
            </a:r>
          </a:p>
          <a:p>
            <a:r>
              <a:rPr lang="en-US" baseline="0" dirty="0" smtClean="0"/>
              <a:t>But there is  a proven process, not long term therapy, that can move students forward in making these informed decisions</a:t>
            </a:r>
          </a:p>
        </p:txBody>
      </p:sp>
      <p:sp>
        <p:nvSpPr>
          <p:cNvPr id="4" name="Slide Number Placeholder 3"/>
          <p:cNvSpPr>
            <a:spLocks noGrp="1"/>
          </p:cNvSpPr>
          <p:nvPr>
            <p:ph type="sldNum" sz="quarter" idx="10"/>
          </p:nvPr>
        </p:nvSpPr>
        <p:spPr/>
        <p:txBody>
          <a:bodyPr/>
          <a:lstStyle/>
          <a:p>
            <a:fld id="{307D37CF-FC16-45AE-B31C-3B1613A46DB2}" type="slidenum">
              <a:rPr lang="en-US" smtClean="0"/>
              <a:t>11</a:t>
            </a:fld>
            <a:endParaRPr lang="en-US"/>
          </a:p>
        </p:txBody>
      </p:sp>
    </p:spTree>
    <p:extLst>
      <p:ext uri="{BB962C8B-B14F-4D97-AF65-F5344CB8AC3E}">
        <p14:creationId xmlns:p14="http://schemas.microsoft.com/office/powerpoint/2010/main" val="865404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Forcing them to choose </a:t>
            </a:r>
          </a:p>
          <a:p>
            <a:r>
              <a:rPr lang="en-US" sz="2000" dirty="0" smtClean="0"/>
              <a:t>wasted time, money,</a:t>
            </a:r>
            <a:r>
              <a:rPr lang="en-US" sz="2000" baseline="0" dirty="0" smtClean="0"/>
              <a:t> c</a:t>
            </a:r>
            <a:r>
              <a:rPr lang="en-US" sz="2000" dirty="0" smtClean="0"/>
              <a:t>lasses, counselor</a:t>
            </a:r>
            <a:r>
              <a:rPr lang="en-US" sz="2000" baseline="0" dirty="0" smtClean="0"/>
              <a:t> appointments, lack of motivation</a:t>
            </a:r>
          </a:p>
          <a:p>
            <a:endParaRPr lang="en-US" sz="2000" baseline="0" dirty="0" smtClean="0"/>
          </a:p>
          <a:p>
            <a:r>
              <a:rPr lang="en-US" sz="2000" baseline="0" dirty="0" smtClean="0"/>
              <a:t>With SSSP timelines, max units, Financial Aid clock etc. </a:t>
            </a:r>
            <a:endParaRPr lang="en-US" sz="2000" dirty="0"/>
          </a:p>
        </p:txBody>
      </p:sp>
      <p:sp>
        <p:nvSpPr>
          <p:cNvPr id="4" name="Slide Number Placeholder 3"/>
          <p:cNvSpPr>
            <a:spLocks noGrp="1"/>
          </p:cNvSpPr>
          <p:nvPr>
            <p:ph type="sldNum" sz="quarter" idx="10"/>
          </p:nvPr>
        </p:nvSpPr>
        <p:spPr/>
        <p:txBody>
          <a:bodyPr/>
          <a:lstStyle/>
          <a:p>
            <a:fld id="{307D37CF-FC16-45AE-B31C-3B1613A46DB2}" type="slidenum">
              <a:rPr lang="en-US" smtClean="0"/>
              <a:t>12</a:t>
            </a:fld>
            <a:endParaRPr lang="en-US"/>
          </a:p>
        </p:txBody>
      </p:sp>
    </p:spTree>
    <p:extLst>
      <p:ext uri="{BB962C8B-B14F-4D97-AF65-F5344CB8AC3E}">
        <p14:creationId xmlns:p14="http://schemas.microsoft.com/office/powerpoint/2010/main" val="3717186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That’s over 8000 students in search of a program—lots of opportunity for instruction and student services to work together to get students into majors and grow programs.</a:t>
            </a:r>
          </a:p>
          <a:p>
            <a:r>
              <a:rPr lang="en-US" dirty="0" smtClean="0"/>
              <a:t>Lots of exploring—lots of COMP SEPs to be written---and re-written.</a:t>
            </a:r>
          </a:p>
          <a:p>
            <a:r>
              <a:rPr lang="en-US" dirty="0" smtClean="0"/>
              <a:t>Realistic loads and clear sequences would help them ‘see’ </a:t>
            </a:r>
            <a:r>
              <a:rPr lang="en-US" dirty="0" err="1" smtClean="0"/>
              <a:t>whats</a:t>
            </a:r>
            <a:r>
              <a:rPr lang="en-US" dirty="0" smtClean="0"/>
              <a:t> ahead</a:t>
            </a:r>
            <a:r>
              <a:rPr lang="en-US" baseline="0" dirty="0" smtClean="0"/>
              <a:t> and plan for it or something else.</a:t>
            </a:r>
            <a:endParaRPr lang="en-US" dirty="0"/>
          </a:p>
        </p:txBody>
      </p:sp>
      <p:sp>
        <p:nvSpPr>
          <p:cNvPr id="4" name="Slide Number Placeholder 3"/>
          <p:cNvSpPr>
            <a:spLocks noGrp="1"/>
          </p:cNvSpPr>
          <p:nvPr>
            <p:ph type="sldNum" sz="quarter" idx="10"/>
          </p:nvPr>
        </p:nvSpPr>
        <p:spPr/>
        <p:txBody>
          <a:bodyPr/>
          <a:lstStyle/>
          <a:p>
            <a:fld id="{4FB55B9C-8FF6-470D-BBFE-3DAFAC4ED19F}" type="slidenum">
              <a:rPr lang="en-US" smtClean="0"/>
              <a:t>13</a:t>
            </a:fld>
            <a:endParaRPr lang="en-US" dirty="0"/>
          </a:p>
        </p:txBody>
      </p:sp>
    </p:spTree>
    <p:extLst>
      <p:ext uri="{BB962C8B-B14F-4D97-AF65-F5344CB8AC3E}">
        <p14:creationId xmlns:p14="http://schemas.microsoft.com/office/powerpoint/2010/main" val="1372662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to do better.</a:t>
            </a:r>
          </a:p>
          <a:p>
            <a:r>
              <a:rPr lang="en-US" dirty="0" smtClean="0"/>
              <a:t>When we are talking</a:t>
            </a:r>
            <a:r>
              <a:rPr lang="en-US" baseline="0" dirty="0" smtClean="0"/>
              <a:t> about the low-hanging fruit and what is within our control, information and support are integral.</a:t>
            </a:r>
          </a:p>
          <a:p>
            <a:r>
              <a:rPr lang="en-US" baseline="0" dirty="0" smtClean="0"/>
              <a:t>We need to turn counseling appointments into true interaction; and provide the info only pieces before and on-going. </a:t>
            </a:r>
          </a:p>
          <a:p>
            <a:r>
              <a:rPr lang="en-US" baseline="0" dirty="0" smtClean="0"/>
              <a:t>Simplify, inform, poke and confirm…</a:t>
            </a:r>
            <a:endParaRPr lang="en-US" dirty="0"/>
          </a:p>
        </p:txBody>
      </p:sp>
      <p:sp>
        <p:nvSpPr>
          <p:cNvPr id="4" name="Slide Number Placeholder 3"/>
          <p:cNvSpPr>
            <a:spLocks noGrp="1"/>
          </p:cNvSpPr>
          <p:nvPr>
            <p:ph type="sldNum" sz="quarter" idx="10"/>
          </p:nvPr>
        </p:nvSpPr>
        <p:spPr/>
        <p:txBody>
          <a:bodyPr/>
          <a:lstStyle/>
          <a:p>
            <a:fld id="{4FB55B9C-8FF6-470D-BBFE-3DAFAC4ED19F}" type="slidenum">
              <a:rPr lang="en-US" smtClean="0"/>
              <a:t>14</a:t>
            </a:fld>
            <a:endParaRPr lang="en-US" dirty="0"/>
          </a:p>
        </p:txBody>
      </p:sp>
    </p:spTree>
    <p:extLst>
      <p:ext uri="{BB962C8B-B14F-4D97-AF65-F5344CB8AC3E}">
        <p14:creationId xmlns:p14="http://schemas.microsoft.com/office/powerpoint/2010/main" val="388897828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9DD8604-7753-44C0-81C6-1B82D7A1CF5D}" type="datetimeFigureOut">
              <a:rPr lang="en-US" smtClean="0"/>
              <a:t>1/22/2016</a:t>
            </a:fld>
            <a:endParaRPr lang="en-US" dirty="0"/>
          </a:p>
        </p:txBody>
      </p:sp>
      <p:sp>
        <p:nvSpPr>
          <p:cNvPr id="5" name="Footer Placeholder 4"/>
          <p:cNvSpPr>
            <a:spLocks noGrp="1"/>
          </p:cNvSpPr>
          <p:nvPr>
            <p:ph type="ftr" sz="quarter" idx="11"/>
          </p:nvPr>
        </p:nvSpPr>
        <p:spPr>
          <a:xfrm>
            <a:off x="812805" y="6272785"/>
            <a:ext cx="4745736" cy="365125"/>
          </a:xfrm>
        </p:spPr>
        <p:txBody>
          <a:bodyPr/>
          <a:lstStyle/>
          <a:p>
            <a:endParaRPr lang="en-US" dirty="0"/>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72C81058-56C6-450A-8A3C-DAFFDA53D106}" type="slidenum">
              <a:rPr lang="en-US" smtClean="0"/>
              <a:t>‹#›</a:t>
            </a:fld>
            <a:endParaRPr lang="en-US" dirty="0"/>
          </a:p>
        </p:txBody>
      </p:sp>
    </p:spTree>
    <p:extLst>
      <p:ext uri="{BB962C8B-B14F-4D97-AF65-F5344CB8AC3E}">
        <p14:creationId xmlns:p14="http://schemas.microsoft.com/office/powerpoint/2010/main" val="958487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9DD8604-7753-44C0-81C6-1B82D7A1CF5D}" type="datetimeFigureOut">
              <a:rPr lang="en-US" smtClean="0"/>
              <a:t>1/22/2016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2C81058-56C6-450A-8A3C-DAFFDA53D106}" type="slidenum">
              <a:rPr lang="en-US" smtClean="0"/>
              <a:t>‹#›</a:t>
            </a:fld>
            <a:endParaRPr lang="en-US" dirty="0"/>
          </a:p>
        </p:txBody>
      </p:sp>
    </p:spTree>
    <p:extLst>
      <p:ext uri="{BB962C8B-B14F-4D97-AF65-F5344CB8AC3E}">
        <p14:creationId xmlns:p14="http://schemas.microsoft.com/office/powerpoint/2010/main" val="2579959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9DD8604-7753-44C0-81C6-1B82D7A1CF5D}" type="datetimeFigureOut">
              <a:rPr lang="en-US" smtClean="0"/>
              <a:t>1/22/2016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2C81058-56C6-450A-8A3C-DAFFDA53D106}" type="slidenum">
              <a:rPr lang="en-US" smtClean="0"/>
              <a:t>‹#›</a:t>
            </a:fld>
            <a:endParaRPr lang="en-US" dirty="0"/>
          </a:p>
        </p:txBody>
      </p:sp>
    </p:spTree>
    <p:extLst>
      <p:ext uri="{BB962C8B-B14F-4D97-AF65-F5344CB8AC3E}">
        <p14:creationId xmlns:p14="http://schemas.microsoft.com/office/powerpoint/2010/main" val="3841413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4963" y="762000"/>
            <a:ext cx="8229601" cy="1143000"/>
          </a:xfrm>
        </p:spPr>
        <p:txBody>
          <a:bodyPr anchor="ctr"/>
          <a:lstStyle/>
          <a:p>
            <a:r>
              <a:rPr lang="en-US" dirty="0" smtClean="0"/>
              <a:t>Click to edit Master title style</a:t>
            </a:r>
            <a:endParaRPr lang="en-US" dirty="0"/>
          </a:p>
        </p:txBody>
      </p:sp>
      <p:sp>
        <p:nvSpPr>
          <p:cNvPr id="5" name="Text Placeholder 4"/>
          <p:cNvSpPr>
            <a:spLocks noGrp="1"/>
          </p:cNvSpPr>
          <p:nvPr>
            <p:ph type="body" sz="quarter" idx="10"/>
          </p:nvPr>
        </p:nvSpPr>
        <p:spPr>
          <a:xfrm>
            <a:off x="334964" y="2002154"/>
            <a:ext cx="3979333" cy="4522471"/>
          </a:xfrm>
          <a:ln>
            <a:noFill/>
          </a:ln>
        </p:spPr>
        <p:txBody>
          <a:bodyPr/>
          <a:lstStyle>
            <a:lvl1pPr>
              <a:spcBef>
                <a:spcPts val="432"/>
              </a:spcBef>
              <a:defRPr/>
            </a:lvl1pPr>
            <a:lvl2pPr>
              <a:spcBef>
                <a:spcPts val="432"/>
              </a:spcBef>
              <a:defRPr/>
            </a:lvl2pPr>
            <a:lvl3pPr>
              <a:spcBef>
                <a:spcPts val="432"/>
              </a:spcBef>
              <a:defRPr/>
            </a:lvl3pPr>
            <a:lvl4pPr>
              <a:spcBef>
                <a:spcPts val="432"/>
              </a:spcBef>
              <a:defRPr/>
            </a:lvl4pPr>
            <a:lvl5pPr>
              <a:spcBef>
                <a:spcPts val="432"/>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11"/>
          </p:nvPr>
        </p:nvSpPr>
        <p:spPr>
          <a:xfrm>
            <a:off x="4585232" y="2002154"/>
            <a:ext cx="3979333" cy="4522471"/>
          </a:xfrm>
          <a:ln>
            <a:noFill/>
          </a:ln>
        </p:spPr>
        <p:txBody>
          <a:bodyPr/>
          <a:lstStyle>
            <a:lvl1pPr>
              <a:spcBef>
                <a:spcPts val="432"/>
              </a:spcBef>
              <a:defRPr/>
            </a:lvl1pPr>
            <a:lvl2pPr>
              <a:spcBef>
                <a:spcPts val="432"/>
              </a:spcBef>
              <a:defRPr/>
            </a:lvl2pPr>
            <a:lvl3pPr>
              <a:spcBef>
                <a:spcPts val="432"/>
              </a:spcBef>
              <a:defRPr/>
            </a:lvl3pPr>
            <a:lvl4pPr>
              <a:spcBef>
                <a:spcPts val="432"/>
              </a:spcBef>
              <a:defRPr/>
            </a:lvl4pPr>
            <a:lvl5pPr>
              <a:spcBef>
                <a:spcPts val="432"/>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076957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Rectangle 7"/>
          <p:cNvSpPr/>
          <p:nvPr userDrawn="1"/>
        </p:nvSpPr>
        <p:spPr bwMode="auto">
          <a:xfrm>
            <a:off x="334965" y="2379662"/>
            <a:ext cx="3979863" cy="3831591"/>
          </a:xfrm>
          <a:prstGeom prst="rect">
            <a:avLst/>
          </a:prstGeom>
          <a:noFill/>
          <a:ln w="3175" cap="flat" cmpd="sng" algn="ctr">
            <a:solidFill>
              <a:srgbClr val="141313"/>
            </a:solidFill>
            <a:prstDash val="solid"/>
            <a:round/>
            <a:headEnd type="none" w="med" len="med"/>
            <a:tailEnd type="none" w="med" len="med"/>
          </a:ln>
          <a:effectLst/>
        </p:spPr>
        <p:txBody>
          <a:bodyPr>
            <a:prstTxWarp prst="textNoShape">
              <a:avLst/>
            </a:prstTxWarp>
          </a:bodyPr>
          <a:lstStyle/>
          <a:p>
            <a:pPr eaLnBrk="0" fontAlgn="base" hangingPunct="0">
              <a:spcBef>
                <a:spcPct val="0"/>
              </a:spcBef>
              <a:spcAft>
                <a:spcPct val="0"/>
              </a:spcAft>
              <a:defRPr/>
            </a:pPr>
            <a:endParaRPr lang="en-US" sz="2400" dirty="0">
              <a:solidFill>
                <a:srgbClr val="000000"/>
              </a:solidFill>
            </a:endParaRPr>
          </a:p>
        </p:txBody>
      </p:sp>
      <p:sp>
        <p:nvSpPr>
          <p:cNvPr id="10" name="Rectangle 9"/>
          <p:cNvSpPr/>
          <p:nvPr userDrawn="1"/>
        </p:nvSpPr>
        <p:spPr bwMode="auto">
          <a:xfrm>
            <a:off x="4584703" y="2113915"/>
            <a:ext cx="3979862" cy="4097338"/>
          </a:xfrm>
          <a:prstGeom prst="rect">
            <a:avLst/>
          </a:prstGeom>
          <a:noFill/>
          <a:ln w="3175" cap="flat" cmpd="sng" algn="ctr">
            <a:solidFill>
              <a:srgbClr val="141313"/>
            </a:solidFill>
            <a:prstDash val="solid"/>
            <a:round/>
            <a:headEnd type="none" w="med" len="med"/>
            <a:tailEnd type="none" w="med" len="med"/>
          </a:ln>
          <a:effectLst/>
        </p:spPr>
        <p:txBody>
          <a:bodyPr>
            <a:prstTxWarp prst="textNoShape">
              <a:avLst/>
            </a:prstTxWarp>
          </a:bodyPr>
          <a:lstStyle/>
          <a:p>
            <a:pPr eaLnBrk="0" fontAlgn="base" hangingPunct="0">
              <a:spcBef>
                <a:spcPct val="0"/>
              </a:spcBef>
              <a:spcAft>
                <a:spcPct val="0"/>
              </a:spcAft>
              <a:defRPr/>
            </a:pPr>
            <a:endParaRPr lang="en-US" sz="2400" dirty="0">
              <a:solidFill>
                <a:srgbClr val="000000"/>
              </a:solidFill>
            </a:endParaRPr>
          </a:p>
        </p:txBody>
      </p:sp>
      <p:sp>
        <p:nvSpPr>
          <p:cNvPr id="9" name="Text Placeholder 4"/>
          <p:cNvSpPr>
            <a:spLocks noGrp="1"/>
          </p:cNvSpPr>
          <p:nvPr>
            <p:ph type="body" sz="quarter" idx="11"/>
          </p:nvPr>
        </p:nvSpPr>
        <p:spPr>
          <a:xfrm>
            <a:off x="4585232" y="2415328"/>
            <a:ext cx="3979333" cy="3794654"/>
          </a:xfrm>
          <a:ln>
            <a:noFill/>
          </a:ln>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334963" y="762000"/>
            <a:ext cx="8239761" cy="1143000"/>
          </a:xfrm>
        </p:spPr>
        <p:txBody>
          <a:bodyPr anchor="ctr"/>
          <a:lstStyle/>
          <a:p>
            <a:r>
              <a:rPr lang="en-US" dirty="0" smtClean="0"/>
              <a:t>Click to edit Master title style</a:t>
            </a:r>
            <a:endParaRPr lang="en-US" dirty="0"/>
          </a:p>
        </p:txBody>
      </p:sp>
      <p:sp>
        <p:nvSpPr>
          <p:cNvPr id="5" name="Text Placeholder 4"/>
          <p:cNvSpPr>
            <a:spLocks noGrp="1"/>
          </p:cNvSpPr>
          <p:nvPr>
            <p:ph type="body" sz="quarter" idx="10"/>
          </p:nvPr>
        </p:nvSpPr>
        <p:spPr>
          <a:xfrm>
            <a:off x="334964" y="2415328"/>
            <a:ext cx="3979333" cy="3804814"/>
          </a:xfrm>
          <a:ln>
            <a:noFill/>
          </a:ln>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2" hasCustomPrompt="1"/>
          </p:nvPr>
        </p:nvSpPr>
        <p:spPr>
          <a:xfrm>
            <a:off x="334964" y="2113915"/>
            <a:ext cx="3979333" cy="306387"/>
          </a:xfrm>
          <a:solidFill>
            <a:schemeClr val="accent1"/>
          </a:solidFill>
          <a:ln>
            <a:noFill/>
          </a:ln>
        </p:spPr>
        <p:txBody>
          <a:bodyPr anchor="ctr"/>
          <a:lstStyle>
            <a:lvl1pPr marL="284163" indent="-111125" algn="l">
              <a:buFontTx/>
              <a:buNone/>
              <a:defRPr sz="1200">
                <a:solidFill>
                  <a:schemeClr val="bg1"/>
                </a:solidFill>
              </a:defRPr>
            </a:lvl1pPr>
          </a:lstStyle>
          <a:p>
            <a:pPr lvl="0"/>
            <a:r>
              <a:rPr lang="en-US" dirty="0" smtClean="0"/>
              <a:t>CLICK TO EDIT MASTER TEXT STYLES</a:t>
            </a:r>
            <a:endParaRPr lang="en-US" dirty="0"/>
          </a:p>
        </p:txBody>
      </p:sp>
      <p:sp>
        <p:nvSpPr>
          <p:cNvPr id="12" name="Text Placeholder 6"/>
          <p:cNvSpPr>
            <a:spLocks noGrp="1"/>
          </p:cNvSpPr>
          <p:nvPr>
            <p:ph type="body" sz="quarter" idx="13" hasCustomPrompt="1"/>
          </p:nvPr>
        </p:nvSpPr>
        <p:spPr>
          <a:xfrm>
            <a:off x="4585232" y="2113915"/>
            <a:ext cx="3979333" cy="306387"/>
          </a:xfrm>
          <a:solidFill>
            <a:schemeClr val="accent1"/>
          </a:solidFill>
          <a:ln>
            <a:noFill/>
          </a:ln>
        </p:spPr>
        <p:txBody>
          <a:bodyPr anchor="ctr"/>
          <a:lstStyle>
            <a:lvl1pPr marL="346075" indent="-234950" algn="l">
              <a:buFontTx/>
              <a:buNone/>
              <a:defRPr sz="1200">
                <a:solidFill>
                  <a:schemeClr val="bg1"/>
                </a:solidFill>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40627774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4963" y="750888"/>
            <a:ext cx="8229601" cy="1149667"/>
          </a:xfrm>
        </p:spPr>
        <p:txBody>
          <a:bodyPr anchor="ctr"/>
          <a:lstStyle/>
          <a:p>
            <a:r>
              <a:rPr lang="en-US" dirty="0" smtClean="0"/>
              <a:t>Click to edit Master title style</a:t>
            </a:r>
            <a:endParaRPr lang="en-US" dirty="0"/>
          </a:p>
        </p:txBody>
      </p:sp>
      <p:sp>
        <p:nvSpPr>
          <p:cNvPr id="5" name="Text Placeholder 4"/>
          <p:cNvSpPr>
            <a:spLocks noGrp="1"/>
          </p:cNvSpPr>
          <p:nvPr>
            <p:ph type="body" sz="quarter" idx="10"/>
          </p:nvPr>
        </p:nvSpPr>
        <p:spPr>
          <a:xfrm>
            <a:off x="334964" y="1989986"/>
            <a:ext cx="3979333" cy="4227299"/>
          </a:xfrm>
          <a:ln>
            <a:noFill/>
          </a:ln>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hart Placeholder 6"/>
          <p:cNvSpPr>
            <a:spLocks noGrp="1"/>
          </p:cNvSpPr>
          <p:nvPr>
            <p:ph type="chart" sz="quarter" idx="12"/>
          </p:nvPr>
        </p:nvSpPr>
        <p:spPr>
          <a:xfrm>
            <a:off x="4568828" y="1981519"/>
            <a:ext cx="3995737" cy="4235766"/>
          </a:xfrm>
        </p:spPr>
        <p:txBody>
          <a:bodyPr/>
          <a:lstStyle/>
          <a:p>
            <a:pPr lvl="0"/>
            <a:endParaRPr lang="en-US" noProof="0" dirty="0" smtClean="0"/>
          </a:p>
        </p:txBody>
      </p:sp>
    </p:spTree>
    <p:extLst>
      <p:ext uri="{BB962C8B-B14F-4D97-AF65-F5344CB8AC3E}">
        <p14:creationId xmlns:p14="http://schemas.microsoft.com/office/powerpoint/2010/main" val="3269287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Click to edit Master title style</a:t>
            </a:r>
            <a:endParaRPr lang="en-US" dirty="0"/>
          </a:p>
        </p:txBody>
      </p:sp>
      <p:sp>
        <p:nvSpPr>
          <p:cNvPr id="7" name="Chart Placeholder 6"/>
          <p:cNvSpPr>
            <a:spLocks noGrp="1"/>
          </p:cNvSpPr>
          <p:nvPr>
            <p:ph type="chart" sz="quarter" idx="12"/>
          </p:nvPr>
        </p:nvSpPr>
        <p:spPr>
          <a:xfrm>
            <a:off x="4568826" y="2201332"/>
            <a:ext cx="3995737" cy="4105805"/>
          </a:xfrm>
        </p:spPr>
        <p:txBody>
          <a:bodyPr/>
          <a:lstStyle/>
          <a:p>
            <a:pPr lvl="0"/>
            <a:endParaRPr lang="en-US" noProof="0" dirty="0" smtClean="0"/>
          </a:p>
        </p:txBody>
      </p:sp>
      <p:sp>
        <p:nvSpPr>
          <p:cNvPr id="6" name="Chart Placeholder 6"/>
          <p:cNvSpPr>
            <a:spLocks noGrp="1"/>
          </p:cNvSpPr>
          <p:nvPr>
            <p:ph type="chart" sz="quarter" idx="13"/>
          </p:nvPr>
        </p:nvSpPr>
        <p:spPr>
          <a:xfrm>
            <a:off x="334963" y="2201332"/>
            <a:ext cx="3995737" cy="4105805"/>
          </a:xfrm>
        </p:spPr>
        <p:txBody>
          <a:bodyPr/>
          <a:lstStyle/>
          <a:p>
            <a:pPr lvl="0"/>
            <a:endParaRPr lang="en-US" noProof="0" dirty="0" smtClean="0"/>
          </a:p>
        </p:txBody>
      </p:sp>
    </p:spTree>
    <p:extLst>
      <p:ext uri="{BB962C8B-B14F-4D97-AF65-F5344CB8AC3E}">
        <p14:creationId xmlns:p14="http://schemas.microsoft.com/office/powerpoint/2010/main" val="2992175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4963" y="2008821"/>
            <a:ext cx="8229600" cy="447516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40447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9DD8604-7753-44C0-81C6-1B82D7A1CF5D}" type="datetimeFigureOut">
              <a:rPr lang="en-US" smtClean="0"/>
              <a:t>1/22/2016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2C81058-56C6-450A-8A3C-DAFFDA53D106}" type="slidenum">
              <a:rPr lang="en-US" smtClean="0"/>
              <a:t>‹#›</a:t>
            </a:fld>
            <a:endParaRPr lang="en-US" dirty="0"/>
          </a:p>
        </p:txBody>
      </p:sp>
    </p:spTree>
    <p:extLst>
      <p:ext uri="{BB962C8B-B14F-4D97-AF65-F5344CB8AC3E}">
        <p14:creationId xmlns:p14="http://schemas.microsoft.com/office/powerpoint/2010/main" val="2938321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smtClean="0"/>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B9DD8604-7753-44C0-81C6-1B82D7A1CF5D}" type="datetimeFigureOut">
              <a:rPr lang="en-US" smtClean="0"/>
              <a:t>1/22/2016</a:t>
            </a:fld>
            <a:endParaRPr lang="en-US" dirty="0"/>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en-US" dirty="0"/>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72C81058-56C6-450A-8A3C-DAFFDA53D106}" type="slidenum">
              <a:rPr lang="en-US" smtClean="0"/>
              <a:t>‹#›</a:t>
            </a:fld>
            <a:endParaRPr lang="en-US" dirty="0"/>
          </a:p>
        </p:txBody>
      </p:sp>
    </p:spTree>
    <p:extLst>
      <p:ext uri="{BB962C8B-B14F-4D97-AF65-F5344CB8AC3E}">
        <p14:creationId xmlns:p14="http://schemas.microsoft.com/office/powerpoint/2010/main" val="3656582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9DD8604-7753-44C0-81C6-1B82D7A1CF5D}" type="datetimeFigureOut">
              <a:rPr lang="en-US" smtClean="0"/>
              <a:t>1/22/2016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2C81058-56C6-450A-8A3C-DAFFDA53D106}" type="slidenum">
              <a:rPr lang="en-US" smtClean="0"/>
              <a:t>‹#›</a:t>
            </a:fld>
            <a:endParaRPr lang="en-US" dirty="0"/>
          </a:p>
        </p:txBody>
      </p:sp>
    </p:spTree>
    <p:extLst>
      <p:ext uri="{BB962C8B-B14F-4D97-AF65-F5344CB8AC3E}">
        <p14:creationId xmlns:p14="http://schemas.microsoft.com/office/powerpoint/2010/main" val="2564206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9DD8604-7753-44C0-81C6-1B82D7A1CF5D}" type="datetimeFigureOut">
              <a:rPr lang="en-US" smtClean="0"/>
              <a:t>1/22/2016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2C81058-56C6-450A-8A3C-DAFFDA53D106}" type="slidenum">
              <a:rPr lang="en-US" smtClean="0"/>
              <a:t>‹#›</a:t>
            </a:fld>
            <a:endParaRPr lang="en-US" dirty="0"/>
          </a:p>
        </p:txBody>
      </p:sp>
    </p:spTree>
    <p:extLst>
      <p:ext uri="{BB962C8B-B14F-4D97-AF65-F5344CB8AC3E}">
        <p14:creationId xmlns:p14="http://schemas.microsoft.com/office/powerpoint/2010/main" val="1763874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B9DD8604-7753-44C0-81C6-1B82D7A1CF5D}" type="datetimeFigureOut">
              <a:rPr lang="en-US" smtClean="0"/>
              <a:t>1/22/2016</a:t>
            </a:fld>
            <a:endParaRPr lang="en-US" dirty="0"/>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US" dirty="0"/>
          </a:p>
        </p:txBody>
      </p:sp>
      <p:sp>
        <p:nvSpPr>
          <p:cNvPr id="5" name="Slide Number Placeholder 4"/>
          <p:cNvSpPr>
            <a:spLocks noGrp="1"/>
          </p:cNvSpPr>
          <p:nvPr>
            <p:ph type="sldNum" sz="quarter" idx="12"/>
          </p:nvPr>
        </p:nvSpPr>
        <p:spPr/>
        <p:txBody>
          <a:bodyPr/>
          <a:lstStyle/>
          <a:p>
            <a:fld id="{72C81058-56C6-450A-8A3C-DAFFDA53D106}" type="slidenum">
              <a:rPr lang="en-US" smtClean="0"/>
              <a:t>‹#›</a:t>
            </a:fld>
            <a:endParaRPr lang="en-US" dirty="0"/>
          </a:p>
        </p:txBody>
      </p:sp>
    </p:spTree>
    <p:extLst>
      <p:ext uri="{BB962C8B-B14F-4D97-AF65-F5344CB8AC3E}">
        <p14:creationId xmlns:p14="http://schemas.microsoft.com/office/powerpoint/2010/main" val="1723195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DD8604-7753-44C0-81C6-1B82D7A1CF5D}" type="datetimeFigureOut">
              <a:rPr lang="en-US" smtClean="0"/>
              <a:t>1/22/2016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2C81058-56C6-450A-8A3C-DAFFDA53D106}" type="slidenum">
              <a:rPr lang="en-US" smtClean="0"/>
              <a:t>‹#›</a:t>
            </a:fld>
            <a:endParaRPr lang="en-US" dirty="0"/>
          </a:p>
        </p:txBody>
      </p:sp>
    </p:spTree>
    <p:extLst>
      <p:ext uri="{BB962C8B-B14F-4D97-AF65-F5344CB8AC3E}">
        <p14:creationId xmlns:p14="http://schemas.microsoft.com/office/powerpoint/2010/main" val="2644209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B9DD8604-7753-44C0-81C6-1B82D7A1CF5D}" type="datetimeFigureOut">
              <a:rPr lang="en-US" smtClean="0"/>
              <a:t>1/22/2016</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72C81058-56C6-450A-8A3C-DAFFDA53D106}" type="slidenum">
              <a:rPr lang="en-US" smtClean="0"/>
              <a:t>‹#›</a:t>
            </a:fld>
            <a:endParaRPr lang="en-US" dirty="0"/>
          </a:p>
        </p:txBody>
      </p:sp>
    </p:spTree>
    <p:extLst>
      <p:ext uri="{BB962C8B-B14F-4D97-AF65-F5344CB8AC3E}">
        <p14:creationId xmlns:p14="http://schemas.microsoft.com/office/powerpoint/2010/main" val="3142591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B9DD8604-7753-44C0-81C6-1B82D7A1CF5D}" type="datetimeFigureOut">
              <a:rPr lang="en-US" smtClean="0"/>
              <a:t>1/22/2016</a:t>
            </a:fld>
            <a:endParaRPr lang="en-US" dirty="0"/>
          </a:p>
        </p:txBody>
      </p:sp>
      <p:sp>
        <p:nvSpPr>
          <p:cNvPr id="10" name="Slide Number Placeholder 9"/>
          <p:cNvSpPr>
            <a:spLocks noGrp="1"/>
          </p:cNvSpPr>
          <p:nvPr>
            <p:ph type="sldNum" sz="quarter" idx="12"/>
          </p:nvPr>
        </p:nvSpPr>
        <p:spPr/>
        <p:txBody>
          <a:bodyPr/>
          <a:lstStyle/>
          <a:p>
            <a:fld id="{72C81058-56C6-450A-8A3C-DAFFDA53D106}" type="slidenum">
              <a:rPr lang="en-US" smtClean="0"/>
              <a:t>‹#›</a:t>
            </a:fld>
            <a:endParaRPr lang="en-US" dirty="0"/>
          </a:p>
        </p:txBody>
      </p:sp>
    </p:spTree>
    <p:extLst>
      <p:ext uri="{BB962C8B-B14F-4D97-AF65-F5344CB8AC3E}">
        <p14:creationId xmlns:p14="http://schemas.microsoft.com/office/powerpoint/2010/main" val="2045892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microsoft.com/office/2007/relationships/hdphoto" Target="../media/hdphoto1.wdp"/><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8">
                <a:duotone>
                  <a:schemeClr val="accent1">
                    <a:shade val="45000"/>
                    <a:satMod val="135000"/>
                  </a:schemeClr>
                  <a:prstClr val="white"/>
                </a:duotone>
                <a:extLst>
                  <a:ext uri="{BEBA8EAE-BF5A-486C-A8C5-ECC9F3942E4B}">
                    <a14:imgProps xmlns:a14="http://schemas.microsoft.com/office/drawing/2010/main">
                      <a14:imgLayer r:embed="rId19">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B9DD8604-7753-44C0-81C6-1B82D7A1CF5D}" type="datetimeFigureOut">
              <a:rPr lang="en-US" smtClean="0"/>
              <a:t>1/22/2016</a:t>
            </a:fld>
            <a:endParaRPr lang="en-US" dirty="0"/>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72C81058-56C6-450A-8A3C-DAFFDA53D106}" type="slidenum">
              <a:rPr lang="en-US" smtClean="0"/>
              <a:t>‹#›</a:t>
            </a:fld>
            <a:endParaRPr lang="en-US" dirty="0"/>
          </a:p>
        </p:txBody>
      </p:sp>
    </p:spTree>
    <p:extLst>
      <p:ext uri="{BB962C8B-B14F-4D97-AF65-F5344CB8AC3E}">
        <p14:creationId xmlns:p14="http://schemas.microsoft.com/office/powerpoint/2010/main" val="418678069"/>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691" r:id="rId12"/>
    <p:sldLayoutId id="2147483692" r:id="rId13"/>
    <p:sldLayoutId id="2147483694" r:id="rId14"/>
    <p:sldLayoutId id="2147483695" r:id="rId15"/>
    <p:sldLayoutId id="2147483697" r:id="rId16"/>
  </p:sldLayoutIdLst>
  <p:txStyles>
    <p:titleStyle>
      <a:lvl1pPr algn="l" defTabSz="914400" rtl="0" eaLnBrk="1" latinLnBrk="0" hangingPunct="1">
        <a:lnSpc>
          <a:spcPct val="90000"/>
        </a:lnSpc>
        <a:spcBef>
          <a:spcPct val="0"/>
        </a:spcBef>
        <a:buNone/>
        <a:defRPr sz="4200" b="0" kern="1200" cap="all" baseline="0">
          <a:blipFill>
            <a:blip r:embed="rId20">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comments" Target="../comments/comment1.xml"/><Relationship Id="rId4" Type="http://schemas.openxmlformats.org/officeDocument/2006/relationships/image" Target="../media/image22.e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23.emf"/><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24.emf"/><Relationship Id="rId4" Type="http://schemas.openxmlformats.org/officeDocument/2006/relationships/oleObject" Target="../embeddings/oleObject4.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25.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26.emf"/><Relationship Id="rId4" Type="http://schemas.openxmlformats.org/officeDocument/2006/relationships/oleObject" Target="../embeddings/oleObject6.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3.emf"/></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81000"/>
            <a:ext cx="8382000" cy="5847755"/>
          </a:xfrm>
          <a:prstGeom prst="rect">
            <a:avLst/>
          </a:prstGeom>
        </p:spPr>
        <p:txBody>
          <a:bodyPr wrap="square">
            <a:spAutoFit/>
          </a:bodyPr>
          <a:lstStyle/>
          <a:p>
            <a:r>
              <a:rPr lang="en-US" sz="2400" b="1" dirty="0">
                <a:solidFill>
                  <a:srgbClr val="92D050"/>
                </a:solidFill>
              </a:rPr>
              <a:t>Student Engagement: Programs At-A-Glance—Designing Course Sequencing Flowcharts</a:t>
            </a:r>
            <a:r>
              <a:rPr lang="en-US" dirty="0"/>
              <a:t/>
            </a:r>
            <a:br>
              <a:rPr lang="en-US" dirty="0"/>
            </a:br>
            <a:endParaRPr lang="en-US" dirty="0" smtClean="0"/>
          </a:p>
          <a:p>
            <a:r>
              <a:rPr lang="en-US" dirty="0" smtClean="0"/>
              <a:t>As </a:t>
            </a:r>
            <a:r>
              <a:rPr lang="en-US" dirty="0"/>
              <a:t>we ask our students to participate in creating their student educational plans, visual aids such as flowcharts to show sequencing of courses, including advisories and pre-requisites, can communicate faculty intent and program flow better, more quickly and more accessibly than time with a counselor. This practice can allow counseling sessions to be used to answer individual questions and issues. Such charting can also be used to determine larger curriculum solutions around over-all section and FTES planning and allocation. Attendees will be provided with examples from a number of colleges and hear from one college that is implementing this system for its curriculum and how it is being used</a:t>
            </a:r>
            <a:r>
              <a:rPr lang="en-US" dirty="0" smtClean="0"/>
              <a:t>.</a:t>
            </a:r>
          </a:p>
          <a:p>
            <a:endParaRPr lang="en-US" dirty="0" smtClean="0"/>
          </a:p>
          <a:p>
            <a:r>
              <a:rPr lang="en-US" sz="2000" dirty="0" smtClean="0">
                <a:solidFill>
                  <a:srgbClr val="92D050"/>
                </a:solidFill>
                <a:effectLst/>
              </a:rPr>
              <a:t>Brook F. Oliver</a:t>
            </a:r>
          </a:p>
          <a:p>
            <a:r>
              <a:rPr lang="en-US" dirty="0" smtClean="0"/>
              <a:t>Sierra College</a:t>
            </a:r>
          </a:p>
          <a:p>
            <a:r>
              <a:rPr lang="en-US" dirty="0" smtClean="0">
                <a:effectLst/>
              </a:rPr>
              <a:t>Lead Counselor, Career Connections &amp; Internships</a:t>
            </a:r>
          </a:p>
          <a:p>
            <a:r>
              <a:rPr lang="en-US" dirty="0" smtClean="0">
                <a:effectLst/>
              </a:rPr>
              <a:t>Chair, Personal Development Dept.</a:t>
            </a:r>
          </a:p>
          <a:p>
            <a:r>
              <a:rPr lang="en-US" dirty="0" smtClean="0"/>
              <a:t>ASCCC Appointment to SSPSC/Career / HBCU TAG Grant Committee</a:t>
            </a:r>
            <a:endParaRPr lang="en-US" dirty="0" smtClean="0">
              <a:effectLst/>
            </a:endParaRPr>
          </a:p>
          <a:p>
            <a:r>
              <a:rPr lang="en-US" dirty="0" smtClean="0"/>
              <a:t>Former CTE Chair, Academic Senate President</a:t>
            </a:r>
            <a:endParaRPr lang="en-US" dirty="0">
              <a:effectLst/>
            </a:endParaRPr>
          </a:p>
        </p:txBody>
      </p:sp>
    </p:spTree>
    <p:extLst>
      <p:ext uri="{BB962C8B-B14F-4D97-AF65-F5344CB8AC3E}">
        <p14:creationId xmlns:p14="http://schemas.microsoft.com/office/powerpoint/2010/main" val="30547002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997" y="1828800"/>
            <a:ext cx="7620000" cy="4114800"/>
          </a:xfrm>
          <a:prstGeom prst="rect">
            <a:avLst/>
          </a:prstGeom>
        </p:spPr>
      </p:pic>
      <p:sp>
        <p:nvSpPr>
          <p:cNvPr id="3" name="TextBox 2"/>
          <p:cNvSpPr txBox="1"/>
          <p:nvPr/>
        </p:nvSpPr>
        <p:spPr>
          <a:xfrm>
            <a:off x="495300" y="476071"/>
            <a:ext cx="8153400" cy="923330"/>
          </a:xfrm>
          <a:prstGeom prst="rect">
            <a:avLst/>
          </a:prstGeom>
          <a:noFill/>
        </p:spPr>
        <p:txBody>
          <a:bodyPr wrap="square" rtlCol="0">
            <a:spAutoFit/>
          </a:bodyPr>
          <a:lstStyle/>
          <a:p>
            <a:pPr algn="ctr"/>
            <a:r>
              <a:rPr lang="en-US" dirty="0"/>
              <a:t>CC students have with the options of short term certificates, long term certificates, “terminal” AA degrees, transfer + AA degree, </a:t>
            </a:r>
            <a:r>
              <a:rPr lang="en-US" dirty="0" smtClean="0"/>
              <a:t>ADT, and </a:t>
            </a:r>
            <a:r>
              <a:rPr lang="en-US" dirty="0"/>
              <a:t>transfer without AA degree all as </a:t>
            </a:r>
            <a:r>
              <a:rPr lang="en-US" dirty="0" smtClean="0"/>
              <a:t>options.</a:t>
            </a:r>
            <a:endParaRPr lang="en-US" dirty="0"/>
          </a:p>
        </p:txBody>
      </p:sp>
    </p:spTree>
    <p:extLst>
      <p:ext uri="{BB962C8B-B14F-4D97-AF65-F5344CB8AC3E}">
        <p14:creationId xmlns:p14="http://schemas.microsoft.com/office/powerpoint/2010/main" val="21064787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533400"/>
            <a:ext cx="5486400" cy="5486400"/>
          </a:xfrm>
          <a:prstGeom prst="rect">
            <a:avLst/>
          </a:prstGeom>
        </p:spPr>
      </p:pic>
    </p:spTree>
    <p:extLst>
      <p:ext uri="{BB962C8B-B14F-4D97-AF65-F5344CB8AC3E}">
        <p14:creationId xmlns:p14="http://schemas.microsoft.com/office/powerpoint/2010/main" val="1755632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81200" y="644533"/>
            <a:ext cx="4799761" cy="6213467"/>
          </a:xfrm>
        </p:spPr>
      </p:pic>
    </p:spTree>
    <p:extLst>
      <p:ext uri="{BB962C8B-B14F-4D97-AF65-F5344CB8AC3E}">
        <p14:creationId xmlns:p14="http://schemas.microsoft.com/office/powerpoint/2010/main" val="184902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normAutofit/>
          </a:bodyPr>
          <a:lstStyle/>
          <a:p>
            <a:r>
              <a:rPr lang="en-US" sz="3200" b="1" dirty="0" smtClean="0">
                <a:solidFill>
                  <a:srgbClr val="A3B222"/>
                </a:solidFill>
              </a:rPr>
              <a:t>WHAT ARE STATED Student GOALS? </a:t>
            </a:r>
            <a:endParaRPr lang="en-US" sz="3200" b="1" dirty="0">
              <a:solidFill>
                <a:srgbClr val="A3B222"/>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96978723"/>
              </p:ext>
            </p:extLst>
          </p:nvPr>
        </p:nvGraphicFramePr>
        <p:xfrm>
          <a:off x="1828800" y="3200400"/>
          <a:ext cx="3581400" cy="2848875"/>
        </p:xfrm>
        <a:graphic>
          <a:graphicData uri="http://schemas.openxmlformats.org/drawingml/2006/table">
            <a:tbl>
              <a:tblPr>
                <a:effectLst>
                  <a:innerShdw blurRad="63500" dist="50800" dir="13500000">
                    <a:prstClr val="black">
                      <a:alpha val="50000"/>
                    </a:prstClr>
                  </a:innerShdw>
                </a:effectLst>
                <a:tableStyleId>{8FD4443E-F989-4FC4-A0C8-D5A2AF1F390B}</a:tableStyleId>
              </a:tblPr>
              <a:tblGrid>
                <a:gridCol w="2231887"/>
                <a:gridCol w="1349513"/>
              </a:tblGrid>
              <a:tr h="410475">
                <a:tc>
                  <a:txBody>
                    <a:bodyPr/>
                    <a:lstStyle/>
                    <a:p>
                      <a:pPr algn="l" fontAlgn="b"/>
                      <a:r>
                        <a:rPr lang="en-US" sz="1800" b="1" u="none" strike="noStrike" dirty="0">
                          <a:solidFill>
                            <a:schemeClr val="accent1"/>
                          </a:solidFill>
                          <a:effectLst/>
                        </a:rPr>
                        <a:t>Undecided</a:t>
                      </a:r>
                      <a:endParaRPr lang="en-US" sz="1800" b="1" i="0" u="none" strike="noStrike" dirty="0">
                        <a:solidFill>
                          <a:schemeClr val="accent1"/>
                        </a:solidFill>
                        <a:effectLst/>
                        <a:latin typeface="Arial"/>
                      </a:endParaRPr>
                    </a:p>
                  </a:txBody>
                  <a:tcPr marL="7620" marR="7620" marT="7620" marB="0" anchor="b">
                    <a:noFill/>
                  </a:tcPr>
                </a:tc>
                <a:tc>
                  <a:txBody>
                    <a:bodyPr/>
                    <a:lstStyle/>
                    <a:p>
                      <a:pPr algn="l" fontAlgn="b"/>
                      <a:r>
                        <a:rPr lang="en-US" sz="1800" b="1" u="none" strike="noStrike" dirty="0" smtClean="0">
                          <a:solidFill>
                            <a:schemeClr val="accent1"/>
                          </a:solidFill>
                          <a:effectLst/>
                        </a:rPr>
                        <a:t>5,200</a:t>
                      </a:r>
                      <a:endParaRPr lang="en-US" sz="1800" b="1" i="0" u="none" strike="noStrike" dirty="0">
                        <a:solidFill>
                          <a:schemeClr val="accent1"/>
                        </a:solidFill>
                        <a:effectLst/>
                        <a:latin typeface="Arial"/>
                      </a:endParaRPr>
                    </a:p>
                  </a:txBody>
                  <a:tcPr marL="7620" marR="7620" marT="7620" marB="0" anchor="b">
                    <a:noFill/>
                  </a:tcPr>
                </a:tc>
              </a:tr>
              <a:tr h="410475">
                <a:tc>
                  <a:txBody>
                    <a:bodyPr/>
                    <a:lstStyle/>
                    <a:p>
                      <a:pPr algn="l" fontAlgn="b"/>
                      <a:r>
                        <a:rPr lang="en-US" sz="1800" u="none" strike="noStrike" dirty="0">
                          <a:solidFill>
                            <a:schemeClr val="tx1"/>
                          </a:solidFill>
                          <a:effectLst/>
                        </a:rPr>
                        <a:t>Nursing</a:t>
                      </a:r>
                      <a:endParaRPr lang="en-US" sz="1800" b="0" i="0" u="none" strike="noStrike" dirty="0">
                        <a:solidFill>
                          <a:schemeClr val="tx1"/>
                        </a:solidFill>
                        <a:effectLst/>
                        <a:latin typeface="Arial"/>
                      </a:endParaRPr>
                    </a:p>
                  </a:txBody>
                  <a:tcPr marL="7620" marR="7620" marT="7620" marB="0" anchor="b">
                    <a:noFill/>
                  </a:tcPr>
                </a:tc>
                <a:tc>
                  <a:txBody>
                    <a:bodyPr/>
                    <a:lstStyle/>
                    <a:p>
                      <a:pPr algn="l" fontAlgn="b"/>
                      <a:r>
                        <a:rPr lang="en-US" sz="1800" u="none" strike="noStrike" dirty="0" smtClean="0">
                          <a:solidFill>
                            <a:schemeClr val="tx1"/>
                          </a:solidFill>
                          <a:effectLst/>
                        </a:rPr>
                        <a:t>4,000</a:t>
                      </a:r>
                      <a:endParaRPr lang="en-US" sz="1800" b="0" i="0" u="none" strike="noStrike" dirty="0">
                        <a:solidFill>
                          <a:schemeClr val="tx1"/>
                        </a:solidFill>
                        <a:effectLst/>
                        <a:latin typeface="Arial"/>
                      </a:endParaRPr>
                    </a:p>
                  </a:txBody>
                  <a:tcPr marL="7620" marR="7620" marT="7620" marB="0" anchor="b">
                    <a:noFill/>
                  </a:tcPr>
                </a:tc>
              </a:tr>
              <a:tr h="410475">
                <a:tc>
                  <a:txBody>
                    <a:bodyPr/>
                    <a:lstStyle/>
                    <a:p>
                      <a:pPr algn="l" fontAlgn="b"/>
                      <a:r>
                        <a:rPr lang="en-US" sz="1800" u="none" strike="noStrike" dirty="0" smtClean="0">
                          <a:solidFill>
                            <a:schemeClr val="tx1"/>
                          </a:solidFill>
                          <a:effectLst/>
                        </a:rPr>
                        <a:t>Business</a:t>
                      </a:r>
                      <a:endParaRPr lang="en-US" sz="1800" b="0" i="0" u="none" strike="noStrike" dirty="0">
                        <a:solidFill>
                          <a:schemeClr val="tx1"/>
                        </a:solidFill>
                        <a:effectLst/>
                        <a:latin typeface="Arial"/>
                      </a:endParaRPr>
                    </a:p>
                  </a:txBody>
                  <a:tcPr marL="7620" marR="7620" marT="7620" marB="0" anchor="b">
                    <a:noFill/>
                  </a:tcPr>
                </a:tc>
                <a:tc>
                  <a:txBody>
                    <a:bodyPr/>
                    <a:lstStyle/>
                    <a:p>
                      <a:pPr algn="l" fontAlgn="b"/>
                      <a:r>
                        <a:rPr lang="en-US" sz="1800" u="none" strike="noStrike" dirty="0" smtClean="0">
                          <a:solidFill>
                            <a:schemeClr val="tx1"/>
                          </a:solidFill>
                          <a:effectLst/>
                        </a:rPr>
                        <a:t>3,600</a:t>
                      </a:r>
                      <a:endParaRPr lang="en-US" sz="1800" b="0" i="0" u="none" strike="noStrike" dirty="0">
                        <a:solidFill>
                          <a:schemeClr val="tx1"/>
                        </a:solidFill>
                        <a:effectLst/>
                        <a:latin typeface="Arial"/>
                      </a:endParaRPr>
                    </a:p>
                  </a:txBody>
                  <a:tcPr marL="7620" marR="7620" marT="7620" marB="0" anchor="b">
                    <a:noFill/>
                  </a:tcPr>
                </a:tc>
              </a:tr>
              <a:tr h="410475">
                <a:tc>
                  <a:txBody>
                    <a:bodyPr/>
                    <a:lstStyle/>
                    <a:p>
                      <a:pPr algn="l" fontAlgn="b"/>
                      <a:r>
                        <a:rPr lang="en-US" sz="1800" u="none" strike="noStrike" dirty="0">
                          <a:solidFill>
                            <a:schemeClr val="tx1"/>
                          </a:solidFill>
                          <a:effectLst/>
                        </a:rPr>
                        <a:t>Biology</a:t>
                      </a:r>
                      <a:endParaRPr lang="en-US" sz="1800" b="0" i="0" u="none" strike="noStrike" dirty="0">
                        <a:solidFill>
                          <a:schemeClr val="tx1"/>
                        </a:solidFill>
                        <a:effectLst/>
                        <a:latin typeface="Arial"/>
                      </a:endParaRPr>
                    </a:p>
                  </a:txBody>
                  <a:tcPr marL="7620" marR="7620" marT="7620" marB="0" anchor="b">
                    <a:noFill/>
                  </a:tcPr>
                </a:tc>
                <a:tc>
                  <a:txBody>
                    <a:bodyPr/>
                    <a:lstStyle/>
                    <a:p>
                      <a:pPr algn="l" fontAlgn="b"/>
                      <a:r>
                        <a:rPr lang="en-US" sz="1800" u="none" strike="noStrike" dirty="0" smtClean="0">
                          <a:solidFill>
                            <a:schemeClr val="tx1"/>
                          </a:solidFill>
                          <a:effectLst/>
                        </a:rPr>
                        <a:t>2,300</a:t>
                      </a:r>
                      <a:endParaRPr lang="en-US" sz="1800" b="0" i="0" u="none" strike="noStrike" dirty="0">
                        <a:solidFill>
                          <a:schemeClr val="tx1"/>
                        </a:solidFill>
                        <a:effectLst/>
                        <a:latin typeface="Arial"/>
                      </a:endParaRPr>
                    </a:p>
                  </a:txBody>
                  <a:tcPr marL="7620" marR="7620" marT="7620" marB="0" anchor="b">
                    <a:noFill/>
                  </a:tcPr>
                </a:tc>
              </a:tr>
              <a:tr h="410475">
                <a:tc>
                  <a:txBody>
                    <a:bodyPr/>
                    <a:lstStyle/>
                    <a:p>
                      <a:pPr algn="l" fontAlgn="b"/>
                      <a:r>
                        <a:rPr lang="en-US" sz="1800" u="none" strike="noStrike" dirty="0">
                          <a:solidFill>
                            <a:schemeClr val="tx1"/>
                          </a:solidFill>
                          <a:effectLst/>
                        </a:rPr>
                        <a:t>Psychology</a:t>
                      </a:r>
                      <a:endParaRPr lang="en-US" sz="1800" b="0" i="0" u="none" strike="noStrike" dirty="0">
                        <a:solidFill>
                          <a:schemeClr val="tx1"/>
                        </a:solidFill>
                        <a:effectLst/>
                        <a:latin typeface="Arial"/>
                      </a:endParaRPr>
                    </a:p>
                  </a:txBody>
                  <a:tcPr marL="7620" marR="7620" marT="7620" marB="0" anchor="b">
                    <a:noFill/>
                  </a:tcPr>
                </a:tc>
                <a:tc>
                  <a:txBody>
                    <a:bodyPr/>
                    <a:lstStyle/>
                    <a:p>
                      <a:pPr algn="l" fontAlgn="b"/>
                      <a:r>
                        <a:rPr lang="en-US" sz="1800" u="none" strike="noStrike" dirty="0" smtClean="0">
                          <a:solidFill>
                            <a:schemeClr val="tx1"/>
                          </a:solidFill>
                          <a:effectLst/>
                        </a:rPr>
                        <a:t>2,000</a:t>
                      </a:r>
                      <a:endParaRPr lang="en-US" sz="1800" b="0" i="0" u="none" strike="noStrike" dirty="0">
                        <a:solidFill>
                          <a:schemeClr val="tx1"/>
                        </a:solidFill>
                        <a:effectLst/>
                        <a:latin typeface="Arial"/>
                      </a:endParaRPr>
                    </a:p>
                  </a:txBody>
                  <a:tcPr marL="7620" marR="7620" marT="7620" marB="0" anchor="b">
                    <a:noFill/>
                  </a:tcPr>
                </a:tc>
              </a:tr>
              <a:tr h="386025">
                <a:tc>
                  <a:txBody>
                    <a:bodyPr/>
                    <a:lstStyle/>
                    <a:p>
                      <a:pPr algn="l" fontAlgn="b"/>
                      <a:r>
                        <a:rPr lang="en-US" sz="1800" u="none" strike="noStrike" dirty="0">
                          <a:solidFill>
                            <a:schemeClr val="tx1"/>
                          </a:solidFill>
                          <a:effectLst/>
                        </a:rPr>
                        <a:t>Computer Science</a:t>
                      </a:r>
                      <a:endParaRPr lang="en-US" sz="1800" b="0" i="0" u="none" strike="noStrike" dirty="0">
                        <a:solidFill>
                          <a:schemeClr val="tx1"/>
                        </a:solidFill>
                        <a:effectLst/>
                        <a:latin typeface="Arial"/>
                      </a:endParaRPr>
                    </a:p>
                  </a:txBody>
                  <a:tcPr marL="7620" marR="7620" marT="7620" marB="0" anchor="b">
                    <a:noFill/>
                  </a:tcPr>
                </a:tc>
                <a:tc>
                  <a:txBody>
                    <a:bodyPr/>
                    <a:lstStyle/>
                    <a:p>
                      <a:pPr algn="l" fontAlgn="b"/>
                      <a:r>
                        <a:rPr lang="en-US" sz="1800" u="none" strike="noStrike" dirty="0" smtClean="0">
                          <a:solidFill>
                            <a:schemeClr val="tx1"/>
                          </a:solidFill>
                          <a:effectLst/>
                        </a:rPr>
                        <a:t>1,400</a:t>
                      </a:r>
                      <a:endParaRPr lang="en-US" sz="1800" b="0" i="0" u="none" strike="noStrike" dirty="0">
                        <a:solidFill>
                          <a:schemeClr val="tx1"/>
                        </a:solidFill>
                        <a:effectLst/>
                        <a:latin typeface="Arial"/>
                      </a:endParaRPr>
                    </a:p>
                  </a:txBody>
                  <a:tcPr marL="7620" marR="7620" marT="7620" marB="0" anchor="b">
                    <a:noFill/>
                  </a:tcPr>
                </a:tc>
              </a:tr>
              <a:tr h="410475">
                <a:tc>
                  <a:txBody>
                    <a:bodyPr/>
                    <a:lstStyle/>
                    <a:p>
                      <a:pPr algn="l" fontAlgn="b"/>
                      <a:r>
                        <a:rPr lang="en-US" sz="1800" u="none" strike="noStrike" dirty="0">
                          <a:solidFill>
                            <a:schemeClr val="tx1"/>
                          </a:solidFill>
                          <a:effectLst/>
                        </a:rPr>
                        <a:t>Engineering</a:t>
                      </a:r>
                      <a:endParaRPr lang="en-US" sz="1800" b="0" i="0" u="none" strike="noStrike" dirty="0">
                        <a:solidFill>
                          <a:schemeClr val="tx1"/>
                        </a:solidFill>
                        <a:effectLst/>
                        <a:latin typeface="Arial"/>
                      </a:endParaRPr>
                    </a:p>
                  </a:txBody>
                  <a:tcPr marL="7620" marR="7620" marT="7620" marB="0" anchor="b">
                    <a:noFill/>
                  </a:tcPr>
                </a:tc>
                <a:tc>
                  <a:txBody>
                    <a:bodyPr/>
                    <a:lstStyle/>
                    <a:p>
                      <a:pPr algn="l" fontAlgn="b"/>
                      <a:r>
                        <a:rPr lang="en-US" sz="1800" u="none" strike="noStrike" dirty="0" smtClean="0">
                          <a:solidFill>
                            <a:schemeClr val="tx1"/>
                          </a:solidFill>
                          <a:effectLst/>
                        </a:rPr>
                        <a:t>1,100</a:t>
                      </a:r>
                      <a:endParaRPr lang="en-US" sz="1800" b="0" i="0" u="none" strike="noStrike" dirty="0">
                        <a:solidFill>
                          <a:schemeClr val="tx1"/>
                        </a:solidFill>
                        <a:effectLst/>
                        <a:latin typeface="Arial"/>
                      </a:endParaRPr>
                    </a:p>
                  </a:txBody>
                  <a:tcPr marL="7620" marR="7620" marT="7620" marB="0" anchor="b">
                    <a:noFill/>
                  </a:tcPr>
                </a:tc>
              </a:tr>
            </a:tbl>
          </a:graphicData>
        </a:graphic>
      </p:graphicFrame>
      <p:sp>
        <p:nvSpPr>
          <p:cNvPr id="3" name="Striped Right Arrow 2"/>
          <p:cNvSpPr/>
          <p:nvPr/>
        </p:nvSpPr>
        <p:spPr>
          <a:xfrm>
            <a:off x="457200" y="1278432"/>
            <a:ext cx="8229600" cy="1371600"/>
          </a:xfrm>
          <a:prstGeom prst="stripedRightArrow">
            <a:avLst>
              <a:gd name="adj1" fmla="val 96300"/>
              <a:gd name="adj2" fmla="val 135088"/>
            </a:avLst>
          </a:prstGeom>
        </p:spPr>
        <p:style>
          <a:lnRef idx="3">
            <a:schemeClr val="lt1"/>
          </a:lnRef>
          <a:fillRef idx="1">
            <a:schemeClr val="accent1"/>
          </a:fillRef>
          <a:effectRef idx="1">
            <a:schemeClr val="accent1"/>
          </a:effectRef>
          <a:fontRef idx="minor">
            <a:schemeClr val="lt1"/>
          </a:fontRef>
        </p:style>
        <p:txBody>
          <a:bodyPr rtlCol="0" anchor="t"/>
          <a:lstStyle/>
          <a:p>
            <a:endParaRPr lang="en-US" b="1" dirty="0">
              <a:solidFill>
                <a:schemeClr val="bg1"/>
              </a:solidFill>
            </a:endParaRPr>
          </a:p>
          <a:p>
            <a:r>
              <a:rPr lang="en-US" b="1" dirty="0" smtClean="0">
                <a:solidFill>
                  <a:schemeClr val="bg1"/>
                </a:solidFill>
              </a:rPr>
              <a:t> 11,000 (60%) </a:t>
            </a:r>
            <a:r>
              <a:rPr lang="en-US" sz="2000" b="1" dirty="0" smtClean="0">
                <a:solidFill>
                  <a:schemeClr val="bg1"/>
                </a:solidFill>
              </a:rPr>
              <a:t>TRANSFER</a:t>
            </a:r>
            <a:r>
              <a:rPr lang="en-US" b="1" dirty="0" smtClean="0">
                <a:solidFill>
                  <a:schemeClr val="bg1"/>
                </a:solidFill>
              </a:rPr>
              <a:t> to CSU  or UC </a:t>
            </a:r>
          </a:p>
          <a:p>
            <a:r>
              <a:rPr lang="en-US" b="1" dirty="0" smtClean="0">
                <a:solidFill>
                  <a:schemeClr val="bg1"/>
                </a:solidFill>
              </a:rPr>
              <a:t>+ 1,600 ( 8%)  </a:t>
            </a:r>
            <a:r>
              <a:rPr lang="en-US" sz="2000" b="1" dirty="0" smtClean="0">
                <a:solidFill>
                  <a:schemeClr val="bg1"/>
                </a:solidFill>
              </a:rPr>
              <a:t>EARN </a:t>
            </a:r>
            <a:r>
              <a:rPr lang="en-US" b="1" dirty="0" smtClean="0">
                <a:solidFill>
                  <a:schemeClr val="bg1"/>
                </a:solidFill>
              </a:rPr>
              <a:t>degree or certificate</a:t>
            </a:r>
            <a:endParaRPr lang="en-US" b="1" dirty="0">
              <a:solidFill>
                <a:schemeClr val="bg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343291877"/>
              </p:ext>
            </p:extLst>
          </p:nvPr>
        </p:nvGraphicFramePr>
        <p:xfrm>
          <a:off x="1752600" y="2819400"/>
          <a:ext cx="6019800" cy="495300"/>
        </p:xfrm>
        <a:graphic>
          <a:graphicData uri="http://schemas.openxmlformats.org/drawingml/2006/table">
            <a:tbl>
              <a:tblPr>
                <a:tableStyleId>{8FD4443E-F989-4FC4-A0C8-D5A2AF1F390B}</a:tableStyleId>
              </a:tblPr>
              <a:tblGrid>
                <a:gridCol w="6019800"/>
              </a:tblGrid>
              <a:tr h="488769">
                <a:tc>
                  <a:txBody>
                    <a:bodyPr/>
                    <a:lstStyle/>
                    <a:p>
                      <a:pPr algn="l" fontAlgn="b"/>
                      <a:r>
                        <a:rPr lang="en-US" sz="3200" b="1" i="0" u="none" strike="noStrike" kern="1200" cap="all" baseline="0" dirty="0" smtClean="0">
                          <a:solidFill>
                            <a:srgbClr val="A3B222"/>
                          </a:solidFill>
                          <a:effectLst/>
                          <a:latin typeface="+mj-lt"/>
                          <a:ea typeface="+mj-ea"/>
                          <a:cs typeface="+mj-cs"/>
                        </a:rPr>
                        <a:t>TOP M</a:t>
                      </a:r>
                      <a:r>
                        <a:rPr lang="en-US" sz="3200" b="1" kern="1200" cap="all" baseline="0" dirty="0" smtClean="0">
                          <a:solidFill>
                            <a:srgbClr val="A3B222"/>
                          </a:solidFill>
                          <a:latin typeface="+mj-lt"/>
                          <a:ea typeface="+mj-ea"/>
                          <a:cs typeface="+mj-cs"/>
                        </a:rPr>
                        <a:t>ajors</a:t>
                      </a:r>
                      <a:r>
                        <a:rPr lang="en-US" sz="2000" b="0" i="0" u="none" strike="noStrike" dirty="0" smtClean="0">
                          <a:solidFill>
                            <a:schemeClr val="tx1"/>
                          </a:solidFill>
                          <a:effectLst/>
                          <a:latin typeface="Arial"/>
                        </a:rPr>
                        <a:t> </a:t>
                      </a:r>
                      <a:r>
                        <a:rPr lang="en-US" sz="1600" b="1" kern="1200" cap="all" baseline="0" dirty="0" smtClean="0">
                          <a:solidFill>
                            <a:srgbClr val="A3B222"/>
                          </a:solidFill>
                          <a:latin typeface="+mj-lt"/>
                          <a:ea typeface="+mj-ea"/>
                          <a:cs typeface="+mj-cs"/>
                        </a:rPr>
                        <a:t>(as of 9/22/15)</a:t>
                      </a:r>
                      <a:endParaRPr lang="en-US" sz="1600" b="1" kern="1200" cap="all" baseline="0" dirty="0">
                        <a:solidFill>
                          <a:srgbClr val="A3B222"/>
                        </a:solidFill>
                        <a:latin typeface="+mj-lt"/>
                        <a:ea typeface="+mj-ea"/>
                        <a:cs typeface="+mj-cs"/>
                      </a:endParaRPr>
                    </a:p>
                  </a:txBody>
                  <a:tcPr marL="7620" marR="7620" marT="7620" marB="0" anchor="b">
                    <a:noFill/>
                  </a:tcPr>
                </a:tc>
              </a:tr>
            </a:tbl>
          </a:graphicData>
        </a:graphic>
      </p:graphicFrame>
    </p:spTree>
    <p:extLst>
      <p:ext uri="{BB962C8B-B14F-4D97-AF65-F5344CB8AC3E}">
        <p14:creationId xmlns:p14="http://schemas.microsoft.com/office/powerpoint/2010/main" val="4260872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411342" y="2735163"/>
            <a:ext cx="3084581" cy="2479589"/>
          </a:xfrm>
          <a:prstGeom prst="rect">
            <a:avLst/>
          </a:prstGeom>
        </p:spPr>
      </p:pic>
      <p:pic>
        <p:nvPicPr>
          <p:cNvPr id="4" name="Picture 3"/>
          <p:cNvPicPr>
            <a:picLocks noChangeAspect="1"/>
          </p:cNvPicPr>
          <p:nvPr/>
        </p:nvPicPr>
        <p:blipFill>
          <a:blip r:embed="rId4"/>
          <a:stretch>
            <a:fillRect/>
          </a:stretch>
        </p:blipFill>
        <p:spPr>
          <a:xfrm>
            <a:off x="516924" y="1350593"/>
            <a:ext cx="3978876" cy="2624365"/>
          </a:xfrm>
          <a:prstGeom prst="rect">
            <a:avLst/>
          </a:prstGeom>
        </p:spPr>
      </p:pic>
      <p:sp>
        <p:nvSpPr>
          <p:cNvPr id="5" name="Title 4"/>
          <p:cNvSpPr>
            <a:spLocks noGrp="1"/>
          </p:cNvSpPr>
          <p:nvPr>
            <p:ph type="title"/>
          </p:nvPr>
        </p:nvSpPr>
        <p:spPr>
          <a:xfrm>
            <a:off x="685800" y="484632"/>
            <a:ext cx="7772400" cy="865961"/>
          </a:xfrm>
        </p:spPr>
        <p:txBody>
          <a:bodyPr>
            <a:normAutofit/>
          </a:bodyPr>
          <a:lstStyle/>
          <a:p>
            <a:r>
              <a:rPr lang="en-US" sz="3600" dirty="0" smtClean="0"/>
              <a:t>What happens to Our Students</a:t>
            </a:r>
            <a:endParaRPr lang="en-US" sz="3600" dirty="0"/>
          </a:p>
        </p:txBody>
      </p:sp>
      <p:sp>
        <p:nvSpPr>
          <p:cNvPr id="6" name="Content Placeholder 5"/>
          <p:cNvSpPr>
            <a:spLocks noGrp="1"/>
          </p:cNvSpPr>
          <p:nvPr>
            <p:ph idx="1"/>
          </p:nvPr>
        </p:nvSpPr>
        <p:spPr>
          <a:xfrm>
            <a:off x="341380" y="2133600"/>
            <a:ext cx="8421619" cy="4191000"/>
          </a:xfrm>
        </p:spPr>
        <p:txBody>
          <a:bodyPr>
            <a:normAutofit fontScale="47500" lnSpcReduction="200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sz="3600" dirty="0"/>
              <a:t>3% complete 30 units 1st Year</a:t>
            </a:r>
          </a:p>
          <a:p>
            <a:r>
              <a:rPr lang="en-US" sz="3600" dirty="0"/>
              <a:t>10% who start in Math 581 pass Math D</a:t>
            </a:r>
          </a:p>
          <a:p>
            <a:r>
              <a:rPr lang="en-US" sz="3600" dirty="0"/>
              <a:t>2% eventually earn certificates</a:t>
            </a:r>
          </a:p>
          <a:p>
            <a:r>
              <a:rPr lang="en-US" sz="3600" dirty="0"/>
              <a:t>9% who want to transfer actually do</a:t>
            </a:r>
          </a:p>
          <a:p>
            <a:r>
              <a:rPr lang="en-US" sz="3600" dirty="0"/>
              <a:t>10% of the students who want a degree earn one</a:t>
            </a:r>
          </a:p>
          <a:p>
            <a:endParaRPr lang="en-US" dirty="0"/>
          </a:p>
        </p:txBody>
      </p:sp>
      <p:sp>
        <p:nvSpPr>
          <p:cNvPr id="2" name="TextBox 1"/>
          <p:cNvSpPr txBox="1"/>
          <p:nvPr/>
        </p:nvSpPr>
        <p:spPr>
          <a:xfrm>
            <a:off x="5181600" y="2133600"/>
            <a:ext cx="3581400"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400" dirty="0" smtClean="0"/>
              <a:t>50% leave every year</a:t>
            </a:r>
            <a:endParaRPr lang="en-US" sz="2400" dirty="0"/>
          </a:p>
        </p:txBody>
      </p:sp>
    </p:spTree>
    <p:extLst>
      <p:ext uri="{BB962C8B-B14F-4D97-AF65-F5344CB8AC3E}">
        <p14:creationId xmlns:p14="http://schemas.microsoft.com/office/powerpoint/2010/main" val="28039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81400" y="2590800"/>
            <a:ext cx="2718742" cy="1569660"/>
          </a:xfrm>
          <a:prstGeom prst="rect">
            <a:avLst/>
          </a:prstGeom>
          <a:noFill/>
        </p:spPr>
        <p:txBody>
          <a:bodyPr wrap="square" lIns="91440" tIns="45720" rIns="91440" bIns="45720">
            <a:spAutoFit/>
          </a:bodyPr>
          <a:lstStyle/>
          <a:p>
            <a:pPr algn="ctr"/>
            <a:r>
              <a:rPr lang="en-US" sz="96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SEP</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6" name="TextBox 5"/>
          <p:cNvSpPr txBox="1"/>
          <p:nvPr/>
        </p:nvSpPr>
        <p:spPr>
          <a:xfrm>
            <a:off x="609600" y="1015662"/>
            <a:ext cx="1828800" cy="369332"/>
          </a:xfrm>
          <a:prstGeom prst="rect">
            <a:avLst/>
          </a:prstGeom>
          <a:noFill/>
        </p:spPr>
        <p:txBody>
          <a:bodyPr wrap="square" rtlCol="0">
            <a:spAutoFit/>
          </a:bodyPr>
          <a:lstStyle/>
          <a:p>
            <a:r>
              <a:rPr lang="en-US" b="1" dirty="0" smtClean="0">
                <a:solidFill>
                  <a:srgbClr val="92D050"/>
                </a:solidFill>
              </a:rPr>
              <a:t>Major</a:t>
            </a:r>
            <a:endParaRPr lang="en-US" b="1" dirty="0">
              <a:solidFill>
                <a:srgbClr val="92D050"/>
              </a:solidFill>
            </a:endParaRPr>
          </a:p>
        </p:txBody>
      </p:sp>
      <p:sp>
        <p:nvSpPr>
          <p:cNvPr id="7" name="TextBox 6"/>
          <p:cNvSpPr txBox="1"/>
          <p:nvPr/>
        </p:nvSpPr>
        <p:spPr>
          <a:xfrm>
            <a:off x="2495550" y="1426891"/>
            <a:ext cx="1828800" cy="369332"/>
          </a:xfrm>
          <a:prstGeom prst="rect">
            <a:avLst/>
          </a:prstGeom>
          <a:noFill/>
        </p:spPr>
        <p:txBody>
          <a:bodyPr wrap="square" rtlCol="0">
            <a:spAutoFit/>
          </a:bodyPr>
          <a:lstStyle/>
          <a:p>
            <a:r>
              <a:rPr lang="en-US" b="1" dirty="0">
                <a:solidFill>
                  <a:srgbClr val="FF0000"/>
                </a:solidFill>
              </a:rPr>
              <a:t>Ed Goal?</a:t>
            </a:r>
            <a:endParaRPr lang="en-US" dirty="0"/>
          </a:p>
        </p:txBody>
      </p:sp>
      <p:sp>
        <p:nvSpPr>
          <p:cNvPr id="8" name="TextBox 7"/>
          <p:cNvSpPr txBox="1"/>
          <p:nvPr/>
        </p:nvSpPr>
        <p:spPr>
          <a:xfrm>
            <a:off x="454617" y="2832154"/>
            <a:ext cx="1600200" cy="369332"/>
          </a:xfrm>
          <a:prstGeom prst="rect">
            <a:avLst/>
          </a:prstGeom>
          <a:noFill/>
        </p:spPr>
        <p:txBody>
          <a:bodyPr wrap="square" rtlCol="0">
            <a:spAutoFit/>
          </a:bodyPr>
          <a:lstStyle/>
          <a:p>
            <a:r>
              <a:rPr lang="en-US" b="1" dirty="0">
                <a:solidFill>
                  <a:srgbClr val="FFC000"/>
                </a:solidFill>
              </a:rPr>
              <a:t>Transfer?</a:t>
            </a:r>
            <a:endParaRPr lang="en-US" dirty="0"/>
          </a:p>
        </p:txBody>
      </p:sp>
      <p:sp>
        <p:nvSpPr>
          <p:cNvPr id="9" name="TextBox 8"/>
          <p:cNvSpPr txBox="1"/>
          <p:nvPr/>
        </p:nvSpPr>
        <p:spPr>
          <a:xfrm>
            <a:off x="4772955" y="1299641"/>
            <a:ext cx="1600200" cy="369332"/>
          </a:xfrm>
          <a:prstGeom prst="rect">
            <a:avLst/>
          </a:prstGeom>
          <a:noFill/>
        </p:spPr>
        <p:txBody>
          <a:bodyPr wrap="square" rtlCol="0">
            <a:spAutoFit/>
          </a:bodyPr>
          <a:lstStyle/>
          <a:p>
            <a:r>
              <a:rPr lang="en-US" b="1" dirty="0">
                <a:solidFill>
                  <a:srgbClr val="92D050"/>
                </a:solidFill>
              </a:rPr>
              <a:t>Timelines?</a:t>
            </a:r>
            <a:endParaRPr lang="en-US" dirty="0"/>
          </a:p>
        </p:txBody>
      </p:sp>
      <p:sp>
        <p:nvSpPr>
          <p:cNvPr id="10" name="TextBox 9"/>
          <p:cNvSpPr txBox="1"/>
          <p:nvPr/>
        </p:nvSpPr>
        <p:spPr>
          <a:xfrm>
            <a:off x="748439" y="5572866"/>
            <a:ext cx="2857500" cy="369332"/>
          </a:xfrm>
          <a:prstGeom prst="rect">
            <a:avLst/>
          </a:prstGeom>
          <a:noFill/>
        </p:spPr>
        <p:txBody>
          <a:bodyPr wrap="square" rtlCol="0">
            <a:spAutoFit/>
          </a:bodyPr>
          <a:lstStyle/>
          <a:p>
            <a:r>
              <a:rPr lang="en-US" b="1" dirty="0">
                <a:solidFill>
                  <a:srgbClr val="00B050"/>
                </a:solidFill>
              </a:rPr>
              <a:t>UC/CSU/Private/OOS?</a:t>
            </a:r>
            <a:endParaRPr lang="en-US" dirty="0"/>
          </a:p>
        </p:txBody>
      </p:sp>
      <p:sp>
        <p:nvSpPr>
          <p:cNvPr id="11" name="TextBox 10"/>
          <p:cNvSpPr txBox="1"/>
          <p:nvPr/>
        </p:nvSpPr>
        <p:spPr>
          <a:xfrm>
            <a:off x="6858000" y="848630"/>
            <a:ext cx="1600200" cy="646331"/>
          </a:xfrm>
          <a:prstGeom prst="rect">
            <a:avLst/>
          </a:prstGeom>
          <a:noFill/>
        </p:spPr>
        <p:txBody>
          <a:bodyPr wrap="square" rtlCol="0">
            <a:spAutoFit/>
          </a:bodyPr>
          <a:lstStyle/>
          <a:p>
            <a:r>
              <a:rPr lang="en-US" b="1" dirty="0">
                <a:solidFill>
                  <a:srgbClr val="FFC000"/>
                </a:solidFill>
              </a:rPr>
              <a:t>Working or not?</a:t>
            </a:r>
            <a:endParaRPr lang="en-US" dirty="0"/>
          </a:p>
        </p:txBody>
      </p:sp>
      <p:sp>
        <p:nvSpPr>
          <p:cNvPr id="12" name="TextBox 11"/>
          <p:cNvSpPr txBox="1"/>
          <p:nvPr/>
        </p:nvSpPr>
        <p:spPr>
          <a:xfrm>
            <a:off x="851843" y="3849503"/>
            <a:ext cx="1600200" cy="369332"/>
          </a:xfrm>
          <a:prstGeom prst="rect">
            <a:avLst/>
          </a:prstGeom>
          <a:noFill/>
        </p:spPr>
        <p:txBody>
          <a:bodyPr wrap="square" rtlCol="0">
            <a:spAutoFit/>
          </a:bodyPr>
          <a:lstStyle/>
          <a:p>
            <a:r>
              <a:rPr lang="en-US" b="1" dirty="0" smtClean="0">
                <a:solidFill>
                  <a:srgbClr val="FF0000"/>
                </a:solidFill>
              </a:rPr>
              <a:t>Unit load</a:t>
            </a:r>
            <a:r>
              <a:rPr lang="en-US" b="1" dirty="0">
                <a:solidFill>
                  <a:srgbClr val="FF0000"/>
                </a:solidFill>
              </a:rPr>
              <a:t>?</a:t>
            </a:r>
            <a:endParaRPr lang="en-US" dirty="0"/>
          </a:p>
        </p:txBody>
      </p:sp>
      <p:sp>
        <p:nvSpPr>
          <p:cNvPr id="13" name="TextBox 12"/>
          <p:cNvSpPr txBox="1"/>
          <p:nvPr/>
        </p:nvSpPr>
        <p:spPr>
          <a:xfrm>
            <a:off x="6858000" y="3205311"/>
            <a:ext cx="1600200" cy="369332"/>
          </a:xfrm>
          <a:prstGeom prst="rect">
            <a:avLst/>
          </a:prstGeom>
          <a:noFill/>
        </p:spPr>
        <p:txBody>
          <a:bodyPr wrap="square" rtlCol="0">
            <a:spAutoFit/>
          </a:bodyPr>
          <a:lstStyle/>
          <a:p>
            <a:r>
              <a:rPr lang="en-US" b="1" dirty="0" smtClean="0">
                <a:solidFill>
                  <a:srgbClr val="C00000"/>
                </a:solidFill>
              </a:rPr>
              <a:t>Assist.org</a:t>
            </a:r>
            <a:endParaRPr lang="en-US" dirty="0"/>
          </a:p>
        </p:txBody>
      </p:sp>
      <p:sp>
        <p:nvSpPr>
          <p:cNvPr id="14" name="TextBox 13"/>
          <p:cNvSpPr txBox="1"/>
          <p:nvPr/>
        </p:nvSpPr>
        <p:spPr>
          <a:xfrm>
            <a:off x="6205861" y="4904600"/>
            <a:ext cx="3048000" cy="646331"/>
          </a:xfrm>
          <a:prstGeom prst="rect">
            <a:avLst/>
          </a:prstGeom>
          <a:noFill/>
        </p:spPr>
        <p:txBody>
          <a:bodyPr wrap="square" rtlCol="0">
            <a:spAutoFit/>
          </a:bodyPr>
          <a:lstStyle/>
          <a:p>
            <a:r>
              <a:rPr lang="en-US" b="1" dirty="0">
                <a:solidFill>
                  <a:srgbClr val="00B050"/>
                </a:solidFill>
              </a:rPr>
              <a:t>Parental/personal expectations? </a:t>
            </a:r>
          </a:p>
        </p:txBody>
      </p:sp>
      <p:sp>
        <p:nvSpPr>
          <p:cNvPr id="15" name="TextBox 14"/>
          <p:cNvSpPr txBox="1"/>
          <p:nvPr/>
        </p:nvSpPr>
        <p:spPr>
          <a:xfrm>
            <a:off x="3962400" y="4524464"/>
            <a:ext cx="1600200" cy="646331"/>
          </a:xfrm>
          <a:prstGeom prst="rect">
            <a:avLst/>
          </a:prstGeom>
          <a:noFill/>
        </p:spPr>
        <p:txBody>
          <a:bodyPr wrap="square" rtlCol="0">
            <a:spAutoFit/>
          </a:bodyPr>
          <a:lstStyle/>
          <a:p>
            <a:r>
              <a:rPr lang="en-US" b="1" dirty="0">
                <a:solidFill>
                  <a:srgbClr val="002060"/>
                </a:solidFill>
              </a:rPr>
              <a:t>Assessment results?</a:t>
            </a:r>
            <a:endParaRPr lang="en-US" dirty="0"/>
          </a:p>
        </p:txBody>
      </p:sp>
      <p:sp>
        <p:nvSpPr>
          <p:cNvPr id="16" name="TextBox 15"/>
          <p:cNvSpPr txBox="1"/>
          <p:nvPr/>
        </p:nvSpPr>
        <p:spPr>
          <a:xfrm>
            <a:off x="3581400" y="553107"/>
            <a:ext cx="1600200" cy="646331"/>
          </a:xfrm>
          <a:prstGeom prst="rect">
            <a:avLst/>
          </a:prstGeom>
          <a:noFill/>
        </p:spPr>
        <p:txBody>
          <a:bodyPr wrap="square" rtlCol="0">
            <a:spAutoFit/>
          </a:bodyPr>
          <a:lstStyle/>
          <a:p>
            <a:r>
              <a:rPr lang="en-US" b="1" dirty="0">
                <a:solidFill>
                  <a:srgbClr val="0070C0"/>
                </a:solidFill>
              </a:rPr>
              <a:t>Which GE sheet?</a:t>
            </a:r>
            <a:endParaRPr lang="en-US" dirty="0"/>
          </a:p>
        </p:txBody>
      </p:sp>
      <p:sp>
        <p:nvSpPr>
          <p:cNvPr id="17" name="TextBox 16"/>
          <p:cNvSpPr txBox="1"/>
          <p:nvPr/>
        </p:nvSpPr>
        <p:spPr>
          <a:xfrm>
            <a:off x="4547624" y="5853060"/>
            <a:ext cx="1704732" cy="369332"/>
          </a:xfrm>
          <a:prstGeom prst="rect">
            <a:avLst/>
          </a:prstGeom>
          <a:noFill/>
        </p:spPr>
        <p:txBody>
          <a:bodyPr wrap="square" rtlCol="0">
            <a:spAutoFit/>
          </a:bodyPr>
          <a:lstStyle/>
          <a:p>
            <a:r>
              <a:rPr lang="en-US" b="1" dirty="0" smtClean="0">
                <a:solidFill>
                  <a:srgbClr val="7030A0"/>
                </a:solidFill>
              </a:rPr>
              <a:t>AP/IB scores</a:t>
            </a:r>
            <a:endParaRPr lang="en-US" dirty="0"/>
          </a:p>
        </p:txBody>
      </p:sp>
      <p:sp>
        <p:nvSpPr>
          <p:cNvPr id="2" name="TextBox 1"/>
          <p:cNvSpPr txBox="1"/>
          <p:nvPr/>
        </p:nvSpPr>
        <p:spPr>
          <a:xfrm rot="20222727">
            <a:off x="762000" y="2404909"/>
            <a:ext cx="8001000" cy="1846659"/>
          </a:xfrm>
          <a:prstGeom prst="rect">
            <a:avLst/>
          </a:prstGeom>
          <a:noFill/>
        </p:spPr>
        <p:txBody>
          <a:bodyPr wrap="square" rtlCol="0">
            <a:spAutoFit/>
          </a:bodyPr>
          <a:lstStyle/>
          <a:p>
            <a:r>
              <a:rPr lang="en-US" sz="3200" b="1" u="sng" dirty="0" smtClean="0"/>
              <a:t>Why </a:t>
            </a:r>
            <a:r>
              <a:rPr lang="en-US" sz="3200" b="1" u="sng" dirty="0"/>
              <a:t>spend time on course sequences</a:t>
            </a:r>
            <a:r>
              <a:rPr lang="en-US" sz="3200" b="1" u="sng" dirty="0" smtClean="0"/>
              <a:t>?</a:t>
            </a:r>
          </a:p>
          <a:p>
            <a:pPr algn="ctr"/>
            <a:r>
              <a:rPr lang="en-US" sz="3200" b="1" u="sng" dirty="0" smtClean="0"/>
              <a:t> Why not include GE suggestions?</a:t>
            </a:r>
          </a:p>
          <a:p>
            <a:pPr algn="ctr"/>
            <a:r>
              <a:rPr lang="en-US" sz="3200" b="1" u="sng" dirty="0" smtClean="0"/>
              <a:t>Why not give info to students?</a:t>
            </a:r>
            <a:endParaRPr lang="en-US" sz="3200" b="1" u="sng" dirty="0"/>
          </a:p>
          <a:p>
            <a:endParaRPr lang="en-US" b="1" dirty="0">
              <a:solidFill>
                <a:srgbClr val="00B050"/>
              </a:solidFill>
            </a:endParaRPr>
          </a:p>
        </p:txBody>
      </p:sp>
      <p:cxnSp>
        <p:nvCxnSpPr>
          <p:cNvPr id="19" name="Straight Arrow Connector 18"/>
          <p:cNvCxnSpPr>
            <a:stCxn id="6" idx="2"/>
          </p:cNvCxnSpPr>
          <p:nvPr/>
        </p:nvCxnSpPr>
        <p:spPr>
          <a:xfrm>
            <a:off x="1524000" y="1384994"/>
            <a:ext cx="2209800" cy="14471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6" idx="2"/>
          </p:cNvCxnSpPr>
          <p:nvPr/>
        </p:nvCxnSpPr>
        <p:spPr>
          <a:xfrm>
            <a:off x="4381500" y="1199438"/>
            <a:ext cx="0" cy="15769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9" idx="2"/>
          </p:cNvCxnSpPr>
          <p:nvPr/>
        </p:nvCxnSpPr>
        <p:spPr>
          <a:xfrm flipH="1">
            <a:off x="5181600" y="1668973"/>
            <a:ext cx="391455" cy="9218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117419" y="1748221"/>
            <a:ext cx="913878" cy="9787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1826217" y="3059607"/>
            <a:ext cx="1831383" cy="662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2265924" y="3656400"/>
            <a:ext cx="1467876" cy="3284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0" idx="0"/>
          </p:cNvCxnSpPr>
          <p:nvPr/>
        </p:nvCxnSpPr>
        <p:spPr>
          <a:xfrm flipV="1">
            <a:off x="2177189" y="4037960"/>
            <a:ext cx="1785211" cy="15349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5" idx="0"/>
          </p:cNvCxnSpPr>
          <p:nvPr/>
        </p:nvCxnSpPr>
        <p:spPr>
          <a:xfrm flipH="1" flipV="1">
            <a:off x="4760806" y="3985230"/>
            <a:ext cx="1694" cy="5392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7" idx="0"/>
          </p:cNvCxnSpPr>
          <p:nvPr/>
        </p:nvCxnSpPr>
        <p:spPr>
          <a:xfrm flipH="1" flipV="1">
            <a:off x="5206139" y="3985230"/>
            <a:ext cx="193851" cy="18678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5981700" y="1592440"/>
            <a:ext cx="1118541" cy="12397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3" idx="1"/>
          </p:cNvCxnSpPr>
          <p:nvPr/>
        </p:nvCxnSpPr>
        <p:spPr>
          <a:xfrm flipH="1">
            <a:off x="6220421" y="3389977"/>
            <a:ext cx="63757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flipV="1">
            <a:off x="5562600" y="4046598"/>
            <a:ext cx="737542" cy="7588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2196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4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642675064"/>
              </p:ext>
            </p:extLst>
          </p:nvPr>
        </p:nvGraphicFramePr>
        <p:xfrm>
          <a:off x="2057400" y="-88692"/>
          <a:ext cx="5534382" cy="7162800"/>
        </p:xfrm>
        <a:graphic>
          <a:graphicData uri="http://schemas.openxmlformats.org/presentationml/2006/ole">
            <mc:AlternateContent xmlns:mc="http://schemas.openxmlformats.org/markup-compatibility/2006">
              <mc:Choice xmlns:v="urn:schemas-microsoft-com:vml" Requires="v">
                <p:oleObj spid="_x0000_s3086" name="Acrobat Document" r:id="rId3" imgW="5829097" imgH="7543800" progId="Acrobat.Document.11">
                  <p:embed/>
                </p:oleObj>
              </mc:Choice>
              <mc:Fallback>
                <p:oleObj name="Acrobat Document" r:id="rId3" imgW="5829097" imgH="7543800" progId="Acrobat.Document.11">
                  <p:embed/>
                  <p:pic>
                    <p:nvPicPr>
                      <p:cNvPr id="0" name=""/>
                      <p:cNvPicPr/>
                      <p:nvPr/>
                    </p:nvPicPr>
                    <p:blipFill>
                      <a:blip r:embed="rId4"/>
                      <a:stretch>
                        <a:fillRect/>
                      </a:stretch>
                    </p:blipFill>
                    <p:spPr>
                      <a:xfrm>
                        <a:off x="2057400" y="-88692"/>
                        <a:ext cx="5534382" cy="7162800"/>
                      </a:xfrm>
                      <a:prstGeom prst="rect">
                        <a:avLst/>
                      </a:prstGeom>
                    </p:spPr>
                  </p:pic>
                </p:oleObj>
              </mc:Fallback>
            </mc:AlternateContent>
          </a:graphicData>
        </a:graphic>
      </p:graphicFrame>
      <p:sp>
        <p:nvSpPr>
          <p:cNvPr id="3" name="Rounded Rectangular Callout 2"/>
          <p:cNvSpPr/>
          <p:nvPr/>
        </p:nvSpPr>
        <p:spPr>
          <a:xfrm>
            <a:off x="7391400" y="381000"/>
            <a:ext cx="1648182" cy="2057400"/>
          </a:xfrm>
          <a:prstGeom prst="wedgeRoundRectCallout">
            <a:avLst>
              <a:gd name="adj1" fmla="val -101209"/>
              <a:gd name="adj2" fmla="val -45333"/>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First iteration:</a:t>
            </a:r>
          </a:p>
          <a:p>
            <a:pPr algn="ctr"/>
            <a:r>
              <a:rPr lang="en-US" dirty="0" smtClean="0"/>
              <a:t>Visual “chart” of our catalog information</a:t>
            </a:r>
            <a:endParaRPr lang="en-US" dirty="0"/>
          </a:p>
        </p:txBody>
      </p:sp>
    </p:spTree>
    <p:extLst>
      <p:ext uri="{BB962C8B-B14F-4D97-AF65-F5344CB8AC3E}">
        <p14:creationId xmlns:p14="http://schemas.microsoft.com/office/powerpoint/2010/main" val="3629676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403079227"/>
              </p:ext>
            </p:extLst>
          </p:nvPr>
        </p:nvGraphicFramePr>
        <p:xfrm>
          <a:off x="1905000" y="-134053"/>
          <a:ext cx="5387975" cy="6973314"/>
        </p:xfrm>
        <a:graphic>
          <a:graphicData uri="http://schemas.openxmlformats.org/presentationml/2006/ole">
            <mc:AlternateContent xmlns:mc="http://schemas.openxmlformats.org/markup-compatibility/2006">
              <mc:Choice xmlns:v="urn:schemas-microsoft-com:vml" Requires="v">
                <p:oleObj spid="_x0000_s2061" name="Acrobat Document" r:id="rId4" imgW="5829097" imgH="7543800" progId="Acrobat.Document.11">
                  <p:embed/>
                </p:oleObj>
              </mc:Choice>
              <mc:Fallback>
                <p:oleObj name="Acrobat Document" r:id="rId4" imgW="5829097" imgH="7543800" progId="Acrobat.Document.11">
                  <p:embed/>
                  <p:pic>
                    <p:nvPicPr>
                      <p:cNvPr id="0" name=""/>
                      <p:cNvPicPr/>
                      <p:nvPr/>
                    </p:nvPicPr>
                    <p:blipFill>
                      <a:blip r:embed="rId5"/>
                      <a:stretch>
                        <a:fillRect/>
                      </a:stretch>
                    </p:blipFill>
                    <p:spPr>
                      <a:xfrm>
                        <a:off x="1905000" y="-134053"/>
                        <a:ext cx="5387975" cy="6973314"/>
                      </a:xfrm>
                      <a:prstGeom prst="rect">
                        <a:avLst/>
                      </a:prstGeom>
                    </p:spPr>
                  </p:pic>
                </p:oleObj>
              </mc:Fallback>
            </mc:AlternateContent>
          </a:graphicData>
        </a:graphic>
      </p:graphicFrame>
      <p:sp>
        <p:nvSpPr>
          <p:cNvPr id="3" name="Rounded Rectangular Callout 2"/>
          <p:cNvSpPr/>
          <p:nvPr/>
        </p:nvSpPr>
        <p:spPr>
          <a:xfrm>
            <a:off x="152400" y="2286000"/>
            <a:ext cx="1905000" cy="1676400"/>
          </a:xfrm>
          <a:prstGeom prst="wedgeRoundRectCallout">
            <a:avLst>
              <a:gd name="adj1" fmla="val 41576"/>
              <a:gd name="adj2" fmla="val -307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Color helps but needs to also work if printed B&amp;W</a:t>
            </a:r>
            <a:endParaRPr lang="en-US" dirty="0"/>
          </a:p>
        </p:txBody>
      </p:sp>
      <p:sp>
        <p:nvSpPr>
          <p:cNvPr id="4" name="Rounded Rectangular Callout 3"/>
          <p:cNvSpPr/>
          <p:nvPr/>
        </p:nvSpPr>
        <p:spPr>
          <a:xfrm>
            <a:off x="7010400" y="2668248"/>
            <a:ext cx="1908748" cy="2589552"/>
          </a:xfrm>
          <a:prstGeom prst="wedgeRoundRectCallout">
            <a:avLst>
              <a:gd name="adj1" fmla="val -165470"/>
              <a:gd name="adj2" fmla="val -4043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Good learning tool that shows where complexity is—usually shows where confusion reigns</a:t>
            </a:r>
            <a:endParaRPr lang="en-US" dirty="0"/>
          </a:p>
        </p:txBody>
      </p:sp>
    </p:spTree>
    <p:extLst>
      <p:ext uri="{BB962C8B-B14F-4D97-AF65-F5344CB8AC3E}">
        <p14:creationId xmlns:p14="http://schemas.microsoft.com/office/powerpoint/2010/main" val="3894854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100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274713181"/>
              </p:ext>
            </p:extLst>
          </p:nvPr>
        </p:nvGraphicFramePr>
        <p:xfrm>
          <a:off x="0" y="-191579"/>
          <a:ext cx="9144000" cy="7065818"/>
        </p:xfrm>
        <a:graphic>
          <a:graphicData uri="http://schemas.openxmlformats.org/presentationml/2006/ole">
            <mc:AlternateContent xmlns:mc="http://schemas.openxmlformats.org/markup-compatibility/2006">
              <mc:Choice xmlns:v="urn:schemas-microsoft-com:vml" Requires="v">
                <p:oleObj spid="_x0000_s4112" name="Acrobat Document" r:id="rId4" imgW="7543418" imgH="5829300" progId="Acrobat.Document.11">
                  <p:embed/>
                </p:oleObj>
              </mc:Choice>
              <mc:Fallback>
                <p:oleObj name="Acrobat Document" r:id="rId4" imgW="7543418" imgH="5829300" progId="Acrobat.Document.11">
                  <p:embed/>
                  <p:pic>
                    <p:nvPicPr>
                      <p:cNvPr id="0" name=""/>
                      <p:cNvPicPr/>
                      <p:nvPr/>
                    </p:nvPicPr>
                    <p:blipFill>
                      <a:blip r:embed="rId5"/>
                      <a:stretch>
                        <a:fillRect/>
                      </a:stretch>
                    </p:blipFill>
                    <p:spPr>
                      <a:xfrm>
                        <a:off x="0" y="-191579"/>
                        <a:ext cx="9144000" cy="7065818"/>
                      </a:xfrm>
                      <a:prstGeom prst="rect">
                        <a:avLst/>
                      </a:prstGeom>
                    </p:spPr>
                  </p:pic>
                </p:oleObj>
              </mc:Fallback>
            </mc:AlternateContent>
          </a:graphicData>
        </a:graphic>
      </p:graphicFrame>
      <p:sp>
        <p:nvSpPr>
          <p:cNvPr id="2" name="Rounded Rectangular Callout 1"/>
          <p:cNvSpPr/>
          <p:nvPr/>
        </p:nvSpPr>
        <p:spPr>
          <a:xfrm>
            <a:off x="6324600" y="2209800"/>
            <a:ext cx="2590800" cy="2057400"/>
          </a:xfrm>
          <a:prstGeom prst="wedgeRoundRectCallout">
            <a:avLst>
              <a:gd name="adj1" fmla="val -93736"/>
              <a:gd name="adj2" fmla="val -54804"/>
              <a:gd name="adj3" fmla="val 1666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 iteration based on new goals: term by term “map”</a:t>
            </a:r>
            <a:endParaRPr lang="en-US" dirty="0"/>
          </a:p>
        </p:txBody>
      </p:sp>
      <p:sp>
        <p:nvSpPr>
          <p:cNvPr id="3" name="Rounded Rectangular Callout 2"/>
          <p:cNvSpPr/>
          <p:nvPr/>
        </p:nvSpPr>
        <p:spPr>
          <a:xfrm>
            <a:off x="2743200" y="5105400"/>
            <a:ext cx="2819400" cy="1371600"/>
          </a:xfrm>
          <a:prstGeom prst="wedgeRoundRectCallout">
            <a:avLst>
              <a:gd name="adj1" fmla="val -86230"/>
              <a:gd name="adj2" fmla="val -283948"/>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Program faculty will determine sequence, especially when</a:t>
            </a:r>
          </a:p>
          <a:p>
            <a:pPr algn="ctr"/>
            <a:r>
              <a:rPr lang="en-US" dirty="0" smtClean="0"/>
              <a:t> pre-</a:t>
            </a:r>
            <a:r>
              <a:rPr lang="en-US" dirty="0" err="1" smtClean="0"/>
              <a:t>reqs</a:t>
            </a:r>
            <a:r>
              <a:rPr lang="en-US" dirty="0" smtClean="0"/>
              <a:t> don’t.</a:t>
            </a:r>
            <a:endParaRPr lang="en-US" dirty="0"/>
          </a:p>
        </p:txBody>
      </p:sp>
    </p:spTree>
    <p:extLst>
      <p:ext uri="{BB962C8B-B14F-4D97-AF65-F5344CB8AC3E}">
        <p14:creationId xmlns:p14="http://schemas.microsoft.com/office/powerpoint/2010/main" val="3548137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4173902307"/>
              </p:ext>
            </p:extLst>
          </p:nvPr>
        </p:nvGraphicFramePr>
        <p:xfrm>
          <a:off x="19987" y="-228600"/>
          <a:ext cx="8686800" cy="6712527"/>
        </p:xfrm>
        <a:graphic>
          <a:graphicData uri="http://schemas.openxmlformats.org/presentationml/2006/ole">
            <mc:AlternateContent xmlns:mc="http://schemas.openxmlformats.org/markup-compatibility/2006">
              <mc:Choice xmlns:v="urn:schemas-microsoft-com:vml" Requires="v">
                <p:oleObj spid="_x0000_s5134" name="Acrobat Document" r:id="rId3" imgW="7543418" imgH="5829300" progId="Acrobat.Document.11">
                  <p:embed/>
                </p:oleObj>
              </mc:Choice>
              <mc:Fallback>
                <p:oleObj name="Acrobat Document" r:id="rId3" imgW="7543418" imgH="5829300" progId="Acrobat.Document.11">
                  <p:embed/>
                  <p:pic>
                    <p:nvPicPr>
                      <p:cNvPr id="0" name=""/>
                      <p:cNvPicPr/>
                      <p:nvPr/>
                    </p:nvPicPr>
                    <p:blipFill>
                      <a:blip r:embed="rId4"/>
                      <a:stretch>
                        <a:fillRect/>
                      </a:stretch>
                    </p:blipFill>
                    <p:spPr>
                      <a:xfrm>
                        <a:off x="19987" y="-228600"/>
                        <a:ext cx="8686800" cy="6712527"/>
                      </a:xfrm>
                      <a:prstGeom prst="rect">
                        <a:avLst/>
                      </a:prstGeom>
                    </p:spPr>
                  </p:pic>
                </p:oleObj>
              </mc:Fallback>
            </mc:AlternateContent>
          </a:graphicData>
        </a:graphic>
      </p:graphicFrame>
      <p:sp>
        <p:nvSpPr>
          <p:cNvPr id="3" name="Rounded Rectangular Callout 2"/>
          <p:cNvSpPr/>
          <p:nvPr/>
        </p:nvSpPr>
        <p:spPr>
          <a:xfrm>
            <a:off x="381000" y="4165465"/>
            <a:ext cx="2514600" cy="1447800"/>
          </a:xfrm>
          <a:prstGeom prst="wedgeRoundRectCallout">
            <a:avLst>
              <a:gd name="adj1" fmla="val 93623"/>
              <a:gd name="adj2" fmla="val -276909"/>
              <a:gd name="adj3" fmla="val 1666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Counselors will train faculty on assist.org/GE sheets</a:t>
            </a:r>
            <a:endParaRPr lang="en-US" dirty="0"/>
          </a:p>
        </p:txBody>
      </p:sp>
      <p:sp>
        <p:nvSpPr>
          <p:cNvPr id="4" name="Rounded Rectangular Callout 3"/>
          <p:cNvSpPr/>
          <p:nvPr/>
        </p:nvSpPr>
        <p:spPr>
          <a:xfrm>
            <a:off x="4886793" y="4170462"/>
            <a:ext cx="3819994" cy="2154137"/>
          </a:xfrm>
          <a:prstGeom prst="wedgeRoundRectCallout">
            <a:avLst>
              <a:gd name="adj1" fmla="val -49087"/>
              <a:gd name="adj2" fmla="val -136521"/>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Program faculty will meet with GE-providing faculty to delineate recommended choices for each program.</a:t>
            </a:r>
            <a:endParaRPr lang="en-US" dirty="0"/>
          </a:p>
        </p:txBody>
      </p:sp>
    </p:spTree>
    <p:extLst>
      <p:ext uri="{BB962C8B-B14F-4D97-AF65-F5344CB8AC3E}">
        <p14:creationId xmlns:p14="http://schemas.microsoft.com/office/powerpoint/2010/main" val="2236194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150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Statements:</a:t>
            </a:r>
            <a:endParaRPr lang="en-US" dirty="0"/>
          </a:p>
        </p:txBody>
      </p:sp>
      <p:sp>
        <p:nvSpPr>
          <p:cNvPr id="3" name="Content Placeholder 2"/>
          <p:cNvSpPr>
            <a:spLocks noGrp="1"/>
          </p:cNvSpPr>
          <p:nvPr>
            <p:ph idx="1"/>
          </p:nvPr>
        </p:nvSpPr>
        <p:spPr/>
        <p:txBody>
          <a:bodyPr/>
          <a:lstStyle/>
          <a:p>
            <a:r>
              <a:rPr lang="en-US" dirty="0">
                <a:solidFill>
                  <a:srgbClr val="92D050"/>
                </a:solidFill>
              </a:rPr>
              <a:t>A low percentage of students reach their stated educational goals in a timely manner, or at all</a:t>
            </a:r>
            <a:r>
              <a:rPr lang="en-US" dirty="0" smtClean="0">
                <a:solidFill>
                  <a:srgbClr val="92D050"/>
                </a:solidFill>
              </a:rPr>
              <a:t>. (lack of clarity in goals and process; poor scheduling/sequencing by college)</a:t>
            </a:r>
          </a:p>
          <a:p>
            <a:pPr marL="0" indent="0">
              <a:buNone/>
            </a:pPr>
            <a:endParaRPr lang="en-US" dirty="0" smtClean="0">
              <a:solidFill>
                <a:srgbClr val="92D050"/>
              </a:solidFill>
            </a:endParaRPr>
          </a:p>
          <a:p>
            <a:r>
              <a:rPr lang="en-US" dirty="0" smtClean="0">
                <a:solidFill>
                  <a:srgbClr val="00B0F0"/>
                </a:solidFill>
              </a:rPr>
              <a:t>Comprehensive SEPs are required AND highest funded SSSP activity—and the most time-intensive and least completed at this point. (students need to fully understand importance of them and be ready to help create them)</a:t>
            </a:r>
          </a:p>
          <a:p>
            <a:pPr marL="0" indent="0">
              <a:buNone/>
            </a:pPr>
            <a:endParaRPr lang="en-US" dirty="0" smtClean="0">
              <a:solidFill>
                <a:srgbClr val="00B0F0"/>
              </a:solidFill>
            </a:endParaRPr>
          </a:p>
          <a:p>
            <a:r>
              <a:rPr lang="en-US" dirty="0" smtClean="0">
                <a:solidFill>
                  <a:srgbClr val="FFC000"/>
                </a:solidFill>
              </a:rPr>
              <a:t>College is an entirely new universe with its own language, culture and customs. (How can and do we converse with them about how to succeed?)</a:t>
            </a:r>
            <a:endParaRPr lang="en-US" dirty="0">
              <a:solidFill>
                <a:srgbClr val="FFC000"/>
              </a:solidFill>
            </a:endParaRPr>
          </a:p>
          <a:p>
            <a:endParaRPr lang="en-US" dirty="0"/>
          </a:p>
        </p:txBody>
      </p:sp>
    </p:spTree>
    <p:extLst>
      <p:ext uri="{BB962C8B-B14F-4D97-AF65-F5344CB8AC3E}">
        <p14:creationId xmlns:p14="http://schemas.microsoft.com/office/powerpoint/2010/main" val="20105328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3370261546"/>
              </p:ext>
            </p:extLst>
          </p:nvPr>
        </p:nvGraphicFramePr>
        <p:xfrm>
          <a:off x="247021" y="2498"/>
          <a:ext cx="8886986" cy="6867216"/>
        </p:xfrm>
        <a:graphic>
          <a:graphicData uri="http://schemas.openxmlformats.org/presentationml/2006/ole">
            <mc:AlternateContent xmlns:mc="http://schemas.openxmlformats.org/markup-compatibility/2006">
              <mc:Choice xmlns:v="urn:schemas-microsoft-com:vml" Requires="v">
                <p:oleObj spid="_x0000_s6160" name="Acrobat Document" r:id="rId4" imgW="7543418" imgH="5829300" progId="Acrobat.Document.11">
                  <p:embed/>
                </p:oleObj>
              </mc:Choice>
              <mc:Fallback>
                <p:oleObj name="Acrobat Document" r:id="rId4" imgW="7543418" imgH="5829300" progId="Acrobat.Document.11">
                  <p:embed/>
                  <p:pic>
                    <p:nvPicPr>
                      <p:cNvPr id="0" name=""/>
                      <p:cNvPicPr/>
                      <p:nvPr/>
                    </p:nvPicPr>
                    <p:blipFill>
                      <a:blip r:embed="rId5"/>
                      <a:stretch>
                        <a:fillRect/>
                      </a:stretch>
                    </p:blipFill>
                    <p:spPr>
                      <a:xfrm>
                        <a:off x="247021" y="2498"/>
                        <a:ext cx="8886986" cy="6867216"/>
                      </a:xfrm>
                      <a:prstGeom prst="rect">
                        <a:avLst/>
                      </a:prstGeom>
                    </p:spPr>
                  </p:pic>
                </p:oleObj>
              </mc:Fallback>
            </mc:AlternateContent>
          </a:graphicData>
        </a:graphic>
      </p:graphicFrame>
      <p:sp>
        <p:nvSpPr>
          <p:cNvPr id="2" name="Rounded Rectangular Callout 1"/>
          <p:cNvSpPr/>
          <p:nvPr/>
        </p:nvSpPr>
        <p:spPr>
          <a:xfrm>
            <a:off x="3200400" y="152400"/>
            <a:ext cx="2133600" cy="609600"/>
          </a:xfrm>
          <a:prstGeom prst="wedgeRoundRectCallout">
            <a:avLst>
              <a:gd name="adj1" fmla="val 30455"/>
              <a:gd name="adj2" fmla="val 5266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STEP 1: confirm template</a:t>
            </a:r>
            <a:endParaRPr lang="en-US" dirty="0"/>
          </a:p>
        </p:txBody>
      </p:sp>
      <p:sp>
        <p:nvSpPr>
          <p:cNvPr id="4" name="Rounded Rectangular Callout 3"/>
          <p:cNvSpPr/>
          <p:nvPr/>
        </p:nvSpPr>
        <p:spPr>
          <a:xfrm>
            <a:off x="6096000" y="1905000"/>
            <a:ext cx="2209800" cy="838200"/>
          </a:xfrm>
          <a:prstGeom prst="wedgeRoundRectCallout">
            <a:avLst>
              <a:gd name="adj1" fmla="val -109018"/>
              <a:gd name="adj2" fmla="val -19765"/>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STEP 2: Program faculty decide sequence</a:t>
            </a:r>
            <a:endParaRPr lang="en-US" dirty="0"/>
          </a:p>
        </p:txBody>
      </p:sp>
      <p:sp>
        <p:nvSpPr>
          <p:cNvPr id="5" name="Rounded Rectangular Callout 4"/>
          <p:cNvSpPr/>
          <p:nvPr/>
        </p:nvSpPr>
        <p:spPr>
          <a:xfrm>
            <a:off x="6096000" y="3436106"/>
            <a:ext cx="2438400" cy="831094"/>
          </a:xfrm>
          <a:prstGeom prst="wedgeRoundRectCallout">
            <a:avLst>
              <a:gd name="adj1" fmla="val -114276"/>
              <a:gd name="adj2" fmla="val -105241"/>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STEP 3: Faculty across curriculum decide GE options</a:t>
            </a:r>
            <a:endParaRPr lang="en-US" dirty="0"/>
          </a:p>
        </p:txBody>
      </p:sp>
      <p:sp>
        <p:nvSpPr>
          <p:cNvPr id="6" name="Rounded Rectangular Callout 5"/>
          <p:cNvSpPr/>
          <p:nvPr/>
        </p:nvSpPr>
        <p:spPr>
          <a:xfrm>
            <a:off x="6096000" y="4800600"/>
            <a:ext cx="2667000" cy="1828800"/>
          </a:xfrm>
          <a:prstGeom prst="wedgeRoundRectCallout">
            <a:avLst>
              <a:gd name="adj1" fmla="val -20833"/>
              <a:gd name="adj2" fmla="val 49854"/>
              <a:gd name="adj3" fmla="val 1666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 STEPS?:</a:t>
            </a:r>
          </a:p>
          <a:p>
            <a:pPr marL="285750" indent="-285750">
              <a:buFont typeface="Arial" panose="020B0604020202020204" pitchFamily="34" charset="0"/>
              <a:buChar char="•"/>
            </a:pPr>
            <a:r>
              <a:rPr lang="en-US" dirty="0"/>
              <a:t>SEPs</a:t>
            </a:r>
            <a:r>
              <a:rPr lang="en-US" dirty="0" smtClean="0"/>
              <a:t> </a:t>
            </a:r>
            <a:r>
              <a:rPr lang="en-US" dirty="0"/>
              <a:t>could</a:t>
            </a:r>
            <a:r>
              <a:rPr lang="en-US" dirty="0" smtClean="0"/>
              <a:t> drive schedule/sections</a:t>
            </a:r>
          </a:p>
          <a:p>
            <a:pPr marL="285750" indent="-285750">
              <a:buFont typeface="Arial" panose="020B0604020202020204" pitchFamily="34" charset="0"/>
              <a:buChar char="•"/>
            </a:pPr>
            <a:r>
              <a:rPr lang="en-US" dirty="0" smtClean="0"/>
              <a:t>Offerings will align with student needs</a:t>
            </a:r>
            <a:endParaRPr lang="en-US" dirty="0"/>
          </a:p>
        </p:txBody>
      </p:sp>
    </p:spTree>
    <p:extLst>
      <p:ext uri="{BB962C8B-B14F-4D97-AF65-F5344CB8AC3E}">
        <p14:creationId xmlns:p14="http://schemas.microsoft.com/office/powerpoint/2010/main" val="346560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19" y="381000"/>
            <a:ext cx="7680960" cy="1371600"/>
          </a:xfrm>
        </p:spPr>
        <p:txBody>
          <a:bodyPr>
            <a:noAutofit/>
          </a:bodyPr>
          <a:lstStyle/>
          <a:p>
            <a:r>
              <a:rPr lang="en-US" sz="3200" dirty="0" smtClean="0">
                <a:solidFill>
                  <a:schemeClr val="tx1">
                    <a:lumMod val="85000"/>
                    <a:lumOff val="15000"/>
                  </a:schemeClr>
                </a:solidFill>
              </a:rPr>
              <a:t/>
            </a:r>
            <a:br>
              <a:rPr lang="en-US" sz="3200" dirty="0" smtClean="0">
                <a:solidFill>
                  <a:schemeClr val="tx1">
                    <a:lumMod val="85000"/>
                    <a:lumOff val="15000"/>
                  </a:schemeClr>
                </a:solidFill>
              </a:rPr>
            </a:br>
            <a:r>
              <a:rPr lang="en-US" sz="4000" dirty="0" smtClean="0">
                <a:solidFill>
                  <a:schemeClr val="tx1">
                    <a:lumMod val="85000"/>
                    <a:lumOff val="15000"/>
                  </a:schemeClr>
                </a:solidFill>
              </a:rPr>
              <a:t>Big Ideas for Student-focused </a:t>
            </a:r>
            <a:br>
              <a:rPr lang="en-US" sz="4000" dirty="0" smtClean="0">
                <a:solidFill>
                  <a:schemeClr val="tx1">
                    <a:lumMod val="85000"/>
                    <a:lumOff val="15000"/>
                  </a:schemeClr>
                </a:solidFill>
              </a:rPr>
            </a:br>
            <a:r>
              <a:rPr lang="en-US" sz="4000" dirty="0" smtClean="0">
                <a:solidFill>
                  <a:schemeClr val="tx1">
                    <a:lumMod val="85000"/>
                    <a:lumOff val="15000"/>
                  </a:schemeClr>
                </a:solidFill>
              </a:rPr>
              <a:t>Re-engingeering</a:t>
            </a:r>
            <a:br>
              <a:rPr lang="en-US" sz="4000" dirty="0" smtClean="0">
                <a:solidFill>
                  <a:schemeClr val="tx1">
                    <a:lumMod val="85000"/>
                    <a:lumOff val="15000"/>
                  </a:schemeClr>
                </a:solidFill>
              </a:rPr>
            </a:br>
            <a:endParaRPr lang="en-US" sz="3200" dirty="0">
              <a:solidFill>
                <a:schemeClr val="tx1">
                  <a:lumMod val="85000"/>
                  <a:lumOff val="15000"/>
                </a:schemeClr>
              </a:solidFill>
            </a:endParaRPr>
          </a:p>
        </p:txBody>
      </p:sp>
      <p:sp>
        <p:nvSpPr>
          <p:cNvPr id="3" name="Content Placeholder 2"/>
          <p:cNvSpPr>
            <a:spLocks noGrp="1"/>
          </p:cNvSpPr>
          <p:nvPr>
            <p:ph idx="1"/>
          </p:nvPr>
        </p:nvSpPr>
        <p:spPr>
          <a:xfrm>
            <a:off x="731519" y="1295400"/>
            <a:ext cx="8162110" cy="5181600"/>
          </a:xfrm>
        </p:spPr>
        <p:txBody>
          <a:bodyPr>
            <a:normAutofit fontScale="77500" lnSpcReduction="20000"/>
          </a:bodyPr>
          <a:lstStyle/>
          <a:p>
            <a:pPr marL="514350" indent="-514350">
              <a:spcAft>
                <a:spcPts val="1200"/>
              </a:spcAft>
              <a:buFont typeface="+mj-lt"/>
              <a:buAutoNum type="arabicPeriod"/>
            </a:pPr>
            <a:endParaRPr lang="en-US" sz="3600" dirty="0" smtClean="0"/>
          </a:p>
          <a:p>
            <a:r>
              <a:rPr lang="en-US" sz="3600" dirty="0">
                <a:solidFill>
                  <a:srgbClr val="0070C0"/>
                </a:solidFill>
              </a:rPr>
              <a:t>Make navigating the institution user-friendly to all students</a:t>
            </a:r>
          </a:p>
          <a:p>
            <a:pPr lvl="0" fontAlgn="ctr"/>
            <a:r>
              <a:rPr lang="en-US" sz="3600" dirty="0" smtClean="0">
                <a:solidFill>
                  <a:srgbClr val="92D050"/>
                </a:solidFill>
              </a:rPr>
              <a:t>Help </a:t>
            </a:r>
            <a:r>
              <a:rPr lang="en-US" sz="3600" dirty="0">
                <a:solidFill>
                  <a:srgbClr val="92D050"/>
                </a:solidFill>
              </a:rPr>
              <a:t>students understand, explore, and choose appropriate educational goals</a:t>
            </a:r>
          </a:p>
          <a:p>
            <a:pPr lvl="0" fontAlgn="ctr"/>
            <a:r>
              <a:rPr lang="en-US" sz="3600" dirty="0">
                <a:solidFill>
                  <a:srgbClr val="FF0000"/>
                </a:solidFill>
              </a:rPr>
              <a:t>Give students clear and efficient paths to reach those goals</a:t>
            </a:r>
          </a:p>
          <a:p>
            <a:pPr lvl="0" fontAlgn="ctr"/>
            <a:r>
              <a:rPr lang="en-US" sz="3600" dirty="0"/>
              <a:t>Ensure those paths are available</a:t>
            </a:r>
          </a:p>
          <a:p>
            <a:pPr lvl="0" fontAlgn="ctr"/>
            <a:r>
              <a:rPr lang="en-US" sz="3600" dirty="0" smtClean="0"/>
              <a:t>Provide support and resources to keep students </a:t>
            </a:r>
            <a:r>
              <a:rPr lang="en-US" sz="3600" dirty="0"/>
              <a:t>on those paths</a:t>
            </a:r>
          </a:p>
          <a:p>
            <a:pPr lvl="0" fontAlgn="ctr"/>
            <a:r>
              <a:rPr lang="en-US" sz="3600" dirty="0"/>
              <a:t>Measure institutional progress toward/success at these goals and respond accordingly</a:t>
            </a:r>
          </a:p>
          <a:p>
            <a:pPr marL="0" indent="0">
              <a:spcAft>
                <a:spcPts val="1200"/>
              </a:spcAft>
              <a:buNone/>
            </a:pPr>
            <a:endParaRPr lang="en-US" sz="3200" dirty="0" smtClean="0"/>
          </a:p>
          <a:p>
            <a:pPr marL="0" indent="0">
              <a:spcAft>
                <a:spcPts val="1200"/>
              </a:spcAft>
              <a:buNone/>
            </a:pPr>
            <a:endParaRPr lang="en-US" sz="3200" dirty="0"/>
          </a:p>
          <a:p>
            <a:pPr>
              <a:spcAft>
                <a:spcPts val="1200"/>
              </a:spcAft>
            </a:pPr>
            <a:endParaRPr lang="en-US" dirty="0" smtClean="0"/>
          </a:p>
        </p:txBody>
      </p:sp>
      <p:sp>
        <p:nvSpPr>
          <p:cNvPr id="5" name="Footer Placeholder 7"/>
          <p:cNvSpPr>
            <a:spLocks noGrp="1"/>
          </p:cNvSpPr>
          <p:nvPr>
            <p:ph type="ftr" sz="quarter" idx="11"/>
          </p:nvPr>
        </p:nvSpPr>
        <p:spPr>
          <a:xfrm>
            <a:off x="1219200" y="6450377"/>
            <a:ext cx="6477000" cy="270165"/>
          </a:xfrm>
        </p:spPr>
        <p:txBody>
          <a:bodyPr/>
          <a:lstStyle/>
          <a:p>
            <a:pPr>
              <a:defRPr/>
            </a:pPr>
            <a:endParaRPr lang="en-US" dirty="0" smtClean="0">
              <a:solidFill>
                <a:prstClr val="black">
                  <a:lumMod val="50000"/>
                  <a:lumOff val="50000"/>
                </a:prstClr>
              </a:solidFill>
            </a:endParaRPr>
          </a:p>
        </p:txBody>
      </p:sp>
    </p:spTree>
    <p:extLst>
      <p:ext uri="{BB962C8B-B14F-4D97-AF65-F5344CB8AC3E}">
        <p14:creationId xmlns:p14="http://schemas.microsoft.com/office/powerpoint/2010/main" val="1909103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Successes so far:</a:t>
            </a:r>
            <a:endParaRPr lang="en-US" dirty="0"/>
          </a:p>
        </p:txBody>
      </p:sp>
      <p:sp>
        <p:nvSpPr>
          <p:cNvPr id="3" name="Content Placeholder 2"/>
          <p:cNvSpPr>
            <a:spLocks noGrp="1"/>
          </p:cNvSpPr>
          <p:nvPr>
            <p:ph idx="1"/>
          </p:nvPr>
        </p:nvSpPr>
        <p:spPr>
          <a:xfrm>
            <a:off x="685800" y="1752600"/>
            <a:ext cx="7772400" cy="4419600"/>
          </a:xfrm>
        </p:spPr>
        <p:txBody>
          <a:bodyPr/>
          <a:lstStyle/>
          <a:p>
            <a:r>
              <a:rPr lang="en-US" dirty="0" smtClean="0">
                <a:solidFill>
                  <a:schemeClr val="accent1"/>
                </a:solidFill>
              </a:rPr>
              <a:t>Huge buy-in and support from across campus. Instructional faculty can infuse their expertise and advice; counselors feel more confident; students understand better</a:t>
            </a:r>
          </a:p>
          <a:p>
            <a:r>
              <a:rPr lang="en-US" dirty="0" smtClean="0">
                <a:solidFill>
                  <a:srgbClr val="FFC000"/>
                </a:solidFill>
              </a:rPr>
              <a:t>Heightened instructional faculty awareness of GE requirements and how they fit (or don’t)</a:t>
            </a:r>
          </a:p>
          <a:p>
            <a:r>
              <a:rPr lang="en-US" dirty="0" smtClean="0">
                <a:solidFill>
                  <a:srgbClr val="92D050"/>
                </a:solidFill>
              </a:rPr>
              <a:t>Non-threatening way to point out convoluted sequencing or expectations</a:t>
            </a:r>
          </a:p>
          <a:p>
            <a:r>
              <a:rPr lang="en-US" dirty="0" smtClean="0">
                <a:solidFill>
                  <a:srgbClr val="00B0F0"/>
                </a:solidFill>
              </a:rPr>
              <a:t>Programs with charts in place have seen significant rise in certificate and degree attainment (students know how far along they are and when to petition)</a:t>
            </a:r>
          </a:p>
          <a:p>
            <a:r>
              <a:rPr lang="en-US" dirty="0" smtClean="0">
                <a:solidFill>
                  <a:schemeClr val="accent1"/>
                </a:solidFill>
              </a:rPr>
              <a:t>Marketing of programs is assisted, especially those with a less than 2 year timeline; building blocks are readily apparent.</a:t>
            </a:r>
            <a:endParaRPr lang="en-US" dirty="0">
              <a:solidFill>
                <a:schemeClr val="accent1"/>
              </a:solidFill>
            </a:endParaRPr>
          </a:p>
        </p:txBody>
      </p:sp>
    </p:spTree>
    <p:extLst>
      <p:ext uri="{BB962C8B-B14F-4D97-AF65-F5344CB8AC3E}">
        <p14:creationId xmlns:p14="http://schemas.microsoft.com/office/powerpoint/2010/main" val="19963501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a:xfrm>
            <a:off x="685800" y="1905000"/>
            <a:ext cx="7772400" cy="4267200"/>
          </a:xfrm>
        </p:spPr>
        <p:txBody>
          <a:bodyPr/>
          <a:lstStyle/>
          <a:p>
            <a:r>
              <a:rPr lang="en-US" dirty="0" smtClean="0">
                <a:solidFill>
                  <a:schemeClr val="accent1"/>
                </a:solidFill>
              </a:rPr>
              <a:t>Complete CTE program sequencing with GE (non-transfer) recommendations by end of Spring ‘16</a:t>
            </a:r>
          </a:p>
          <a:p>
            <a:r>
              <a:rPr lang="en-US" dirty="0" smtClean="0">
                <a:solidFill>
                  <a:srgbClr val="FFC000"/>
                </a:solidFill>
              </a:rPr>
              <a:t>ADT degrees are next (Fall -16)</a:t>
            </a:r>
          </a:p>
          <a:p>
            <a:r>
              <a:rPr lang="en-US" dirty="0" smtClean="0">
                <a:solidFill>
                  <a:srgbClr val="92D050"/>
                </a:solidFill>
              </a:rPr>
              <a:t>Likely to adopt “meta-majors” to help with abbreviated SEPs and first semester course planning; adjust schedule to accommodate</a:t>
            </a:r>
          </a:p>
          <a:p>
            <a:r>
              <a:rPr lang="en-US" dirty="0" smtClean="0">
                <a:solidFill>
                  <a:srgbClr val="00B0F0"/>
                </a:solidFill>
              </a:rPr>
              <a:t>As programs/recommendations roll out, create charts (MAP’s) for each type of award (full-time, transfer bound first, then other options)</a:t>
            </a:r>
          </a:p>
          <a:p>
            <a:r>
              <a:rPr lang="en-US" dirty="0" smtClean="0">
                <a:solidFill>
                  <a:schemeClr val="accent1"/>
                </a:solidFill>
              </a:rPr>
              <a:t>Incorporate into on-boarding process with links/docs sent to students at time of entry or intervention</a:t>
            </a:r>
          </a:p>
        </p:txBody>
      </p:sp>
    </p:spTree>
    <p:extLst>
      <p:ext uri="{BB962C8B-B14F-4D97-AF65-F5344CB8AC3E}">
        <p14:creationId xmlns:p14="http://schemas.microsoft.com/office/powerpoint/2010/main" val="20810896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8360" y="533401"/>
            <a:ext cx="2763658" cy="276365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772" y="242289"/>
            <a:ext cx="3054770" cy="305477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8560" y="3279727"/>
            <a:ext cx="3018228" cy="3018228"/>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53200" y="4191000"/>
            <a:ext cx="2181225" cy="1738420"/>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68024" y="1952180"/>
            <a:ext cx="2353222" cy="2353222"/>
          </a:xfrm>
          <a:prstGeom prst="rect">
            <a:avLst/>
          </a:prstGeom>
        </p:spPr>
      </p:pic>
      <p:sp>
        <p:nvSpPr>
          <p:cNvPr id="3" name="Rectangle 1"/>
          <p:cNvSpPr>
            <a:spLocks noChangeArrowheads="1"/>
          </p:cNvSpPr>
          <p:nvPr/>
        </p:nvSpPr>
        <p:spPr bwMode="auto">
          <a:xfrm>
            <a:off x="2666434" y="4212000"/>
            <a:ext cx="4246406" cy="1717420"/>
          </a:xfrm>
          <a:prstGeom prst="rect">
            <a:avLst/>
          </a:prstGeom>
          <a:solidFill>
            <a:srgbClr val="F2F7B5"/>
          </a:solidFill>
          <a:ln w="38100">
            <a:solidFill>
              <a:schemeClr val="tx1"/>
            </a:solidFill>
          </a:ln>
          <a:effectLst/>
        </p:spPr>
        <p:txBody>
          <a:bodyPr vert="horz" wrap="square" lIns="0" tIns="26979" rIns="0" bIns="88872"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2300" b="1" i="0" u="none" strike="noStrike" cap="none" normalizeH="0" baseline="0" dirty="0" smtClean="0">
                <a:ln>
                  <a:noFill/>
                </a:ln>
                <a:solidFill>
                  <a:schemeClr val="tx1"/>
                </a:solidFill>
                <a:effectLst/>
                <a:latin typeface="inherit"/>
              </a:rPr>
              <a:t>Face with Stuck-Out Tongue and Winking Eye</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1" u="none" strike="noStrike" cap="none" normalizeH="0" baseline="0" dirty="0" smtClean="0">
                <a:ln>
                  <a:noFill/>
                </a:ln>
                <a:solidFill>
                  <a:srgbClr val="999999"/>
                </a:solidFill>
                <a:effectLst/>
                <a:latin typeface="inherit"/>
              </a:rPr>
              <a:t>Cara </a:t>
            </a:r>
            <a:r>
              <a:rPr kumimoji="0" lang="en-US" altLang="en-US" sz="1000" b="0" i="1" u="none" strike="noStrike" cap="none" normalizeH="0" baseline="0" dirty="0" err="1" smtClean="0">
                <a:ln>
                  <a:noFill/>
                </a:ln>
                <a:solidFill>
                  <a:srgbClr val="999999"/>
                </a:solidFill>
                <a:effectLst/>
                <a:latin typeface="inherit"/>
              </a:rPr>
              <a:t>sacando</a:t>
            </a:r>
            <a:r>
              <a:rPr kumimoji="0" lang="en-US" altLang="en-US" sz="1000" b="0" i="1" u="none" strike="noStrike" cap="none" normalizeH="0" baseline="0" dirty="0" smtClean="0">
                <a:ln>
                  <a:noFill/>
                </a:ln>
                <a:solidFill>
                  <a:srgbClr val="999999"/>
                </a:solidFill>
                <a:effectLst/>
                <a:latin typeface="inherit"/>
              </a:rPr>
              <a:t> la </a:t>
            </a:r>
            <a:r>
              <a:rPr kumimoji="0" lang="en-US" altLang="en-US" sz="1000" b="0" i="1" u="none" strike="noStrike" cap="none" normalizeH="0" baseline="0" dirty="0" err="1" smtClean="0">
                <a:ln>
                  <a:noFill/>
                </a:ln>
                <a:solidFill>
                  <a:srgbClr val="999999"/>
                </a:solidFill>
                <a:effectLst/>
                <a:latin typeface="inherit"/>
              </a:rPr>
              <a:t>lengua</a:t>
            </a:r>
            <a:r>
              <a:rPr kumimoji="0" lang="en-US" altLang="en-US" sz="1000" b="0" i="1" u="none" strike="noStrike" cap="none" normalizeH="0" baseline="0" dirty="0" smtClean="0">
                <a:ln>
                  <a:noFill/>
                </a:ln>
                <a:solidFill>
                  <a:srgbClr val="999999"/>
                </a:solidFill>
                <a:effectLst/>
                <a:latin typeface="inherit"/>
              </a:rPr>
              <a:t> y </a:t>
            </a:r>
            <a:r>
              <a:rPr kumimoji="0" lang="en-US" altLang="en-US" sz="1000" b="0" i="1" u="none" strike="noStrike" cap="none" normalizeH="0" baseline="0" dirty="0" err="1" smtClean="0">
                <a:ln>
                  <a:noFill/>
                </a:ln>
                <a:solidFill>
                  <a:srgbClr val="999999"/>
                </a:solidFill>
                <a:effectLst/>
                <a:latin typeface="inherit"/>
              </a:rPr>
              <a:t>guiñando</a:t>
            </a:r>
            <a:endParaRPr kumimoji="0" lang="en-US" altLang="en-US" sz="2300" b="1" i="0" u="none" strike="noStrike" cap="none" normalizeH="0" baseline="0" dirty="0" smtClean="0">
              <a:ln>
                <a:noFill/>
              </a:ln>
              <a:solidFill>
                <a:schemeClr val="tx1"/>
              </a:solidFill>
              <a:effectLst/>
              <a:latin typeface="inherit"/>
            </a:endParaRPr>
          </a:p>
          <a:p>
            <a:pPr marL="0" marR="0" lvl="0" indent="0" algn="r" defTabSz="914400" rtl="0" eaLnBrk="0" fontAlgn="base" latinLnBrk="0" hangingPunct="0">
              <a:lnSpc>
                <a:spcPct val="100000"/>
              </a:lnSpc>
              <a:spcBef>
                <a:spcPct val="0"/>
              </a:spcBef>
              <a:spcAft>
                <a:spcPct val="0"/>
              </a:spcAft>
              <a:buClrTx/>
              <a:buSzTx/>
              <a:buFontTx/>
              <a:buNone/>
              <a:tabLst/>
            </a:pPr>
            <a:r>
              <a:rPr lang="en-US" sz="1200" dirty="0" smtClean="0"/>
              <a:t>kidding</a:t>
            </a:r>
            <a:r>
              <a:rPr lang="en-US" sz="1200" dirty="0"/>
              <a:t>, not </a:t>
            </a:r>
            <a:r>
              <a:rPr lang="en-US" sz="1200" dirty="0" smtClean="0"/>
              <a:t>serious</a:t>
            </a:r>
            <a:endParaRPr lang="en-US" sz="1200" dirty="0"/>
          </a:p>
          <a:p>
            <a:r>
              <a:rPr lang="en-US" sz="1200" dirty="0"/>
              <a:t>A face with one closed eye, one wild-looking open eye, open mouth and tongue sticking out. Wildly and crazy silliness. This emoji is a nut, potentially certifiably so</a:t>
            </a:r>
            <a:r>
              <a:rPr lang="en-US" sz="1200" dirty="0" smtClean="0"/>
              <a:t>.</a:t>
            </a:r>
            <a:endParaRPr lang="en-US" sz="1200" dirty="0"/>
          </a:p>
        </p:txBody>
      </p:sp>
    </p:spTree>
    <p:extLst>
      <p:ext uri="{BB962C8B-B14F-4D97-AF65-F5344CB8AC3E}">
        <p14:creationId xmlns:p14="http://schemas.microsoft.com/office/powerpoint/2010/main" val="2788704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barn(inVertical)">
                                      <p:cBhvr>
                                        <p:cTn id="4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52399"/>
            <a:ext cx="5410200" cy="6462183"/>
          </a:xfrm>
          <a:prstGeom prst="rect">
            <a:avLst/>
          </a:prstGeom>
        </p:spPr>
      </p:pic>
    </p:spTree>
    <p:extLst>
      <p:ext uri="{BB962C8B-B14F-4D97-AF65-F5344CB8AC3E}">
        <p14:creationId xmlns:p14="http://schemas.microsoft.com/office/powerpoint/2010/main" val="41657260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685800"/>
            <a:ext cx="5486400" cy="830997"/>
          </a:xfrm>
          <a:prstGeom prst="rect">
            <a:avLst/>
          </a:prstGeom>
          <a:noFill/>
        </p:spPr>
        <p:txBody>
          <a:bodyPr wrap="square" rtlCol="0">
            <a:spAutoFit/>
          </a:bodyPr>
          <a:lstStyle/>
          <a:p>
            <a:r>
              <a:rPr lang="en-US" sz="4800" dirty="0" smtClean="0"/>
              <a:t>What if…</a:t>
            </a:r>
            <a:endParaRPr lang="en-US" sz="48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828800"/>
            <a:ext cx="3142998" cy="3548062"/>
          </a:xfrm>
          <a:prstGeom prst="rect">
            <a:avLst/>
          </a:prstGeom>
        </p:spPr>
      </p:pic>
      <p:sp>
        <p:nvSpPr>
          <p:cNvPr id="4" name="Cross 3"/>
          <p:cNvSpPr/>
          <p:nvPr/>
        </p:nvSpPr>
        <p:spPr>
          <a:xfrm>
            <a:off x="4124199" y="3107531"/>
            <a:ext cx="990600" cy="99060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0" y="1316831"/>
            <a:ext cx="3532909" cy="4572000"/>
          </a:xfrm>
          <a:prstGeom prst="rect">
            <a:avLst/>
          </a:prstGeom>
        </p:spPr>
      </p:pic>
    </p:spTree>
    <p:extLst>
      <p:ext uri="{BB962C8B-B14F-4D97-AF65-F5344CB8AC3E}">
        <p14:creationId xmlns:p14="http://schemas.microsoft.com/office/powerpoint/2010/main" val="36468156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620366288"/>
              </p:ext>
            </p:extLst>
          </p:nvPr>
        </p:nvGraphicFramePr>
        <p:xfrm>
          <a:off x="1569066" y="-380999"/>
          <a:ext cx="6050934" cy="7831340"/>
        </p:xfrm>
        <a:graphic>
          <a:graphicData uri="http://schemas.openxmlformats.org/presentationml/2006/ole">
            <mc:AlternateContent xmlns:mc="http://schemas.openxmlformats.org/markup-compatibility/2006">
              <mc:Choice xmlns:v="urn:schemas-microsoft-com:vml" Requires="v">
                <p:oleObj spid="_x0000_s7175" name="Acrobat Document" r:id="rId3" imgW="5829097" imgH="7543800" progId="Acrobat.Document.11">
                  <p:embed/>
                </p:oleObj>
              </mc:Choice>
              <mc:Fallback>
                <p:oleObj name="Acrobat Document" r:id="rId3" imgW="5829097" imgH="7543800" progId="Acrobat.Document.11">
                  <p:embed/>
                  <p:pic>
                    <p:nvPicPr>
                      <p:cNvPr id="0" name=""/>
                      <p:cNvPicPr/>
                      <p:nvPr/>
                    </p:nvPicPr>
                    <p:blipFill>
                      <a:blip r:embed="rId4"/>
                      <a:stretch>
                        <a:fillRect/>
                      </a:stretch>
                    </p:blipFill>
                    <p:spPr>
                      <a:xfrm>
                        <a:off x="1569066" y="-380999"/>
                        <a:ext cx="6050934" cy="7831340"/>
                      </a:xfrm>
                      <a:prstGeom prst="rect">
                        <a:avLst/>
                      </a:prstGeom>
                    </p:spPr>
                  </p:pic>
                </p:oleObj>
              </mc:Fallback>
            </mc:AlternateContent>
          </a:graphicData>
        </a:graphic>
      </p:graphicFrame>
    </p:spTree>
    <p:extLst>
      <p:ext uri="{BB962C8B-B14F-4D97-AF65-F5344CB8AC3E}">
        <p14:creationId xmlns:p14="http://schemas.microsoft.com/office/powerpoint/2010/main" val="15220605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5371" y="0"/>
            <a:ext cx="5528235" cy="6858000"/>
          </a:xfrm>
          <a:prstGeom prst="rect">
            <a:avLst/>
          </a:prstGeom>
        </p:spPr>
      </p:pic>
      <p:sp>
        <p:nvSpPr>
          <p:cNvPr id="3" name="Rounded Rectangular Callout 2"/>
          <p:cNvSpPr/>
          <p:nvPr/>
        </p:nvSpPr>
        <p:spPr>
          <a:xfrm>
            <a:off x="5888317" y="838200"/>
            <a:ext cx="2895600" cy="914400"/>
          </a:xfrm>
          <a:prstGeom prst="wedgeRoundRectCallout">
            <a:avLst>
              <a:gd name="adj1" fmla="val -29116"/>
              <a:gd name="adj2" fmla="val -47336"/>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Just major classes but shows relationships</a:t>
            </a:r>
            <a:endParaRPr lang="en-US" dirty="0"/>
          </a:p>
        </p:txBody>
      </p:sp>
    </p:spTree>
    <p:extLst>
      <p:ext uri="{BB962C8B-B14F-4D97-AF65-F5344CB8AC3E}">
        <p14:creationId xmlns:p14="http://schemas.microsoft.com/office/powerpoint/2010/main" val="33486524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980" y="533401"/>
            <a:ext cx="8535820" cy="5590636"/>
          </a:xfrm>
          <a:prstGeom prst="rect">
            <a:avLst/>
          </a:prstGeom>
        </p:spPr>
      </p:pic>
      <p:sp>
        <p:nvSpPr>
          <p:cNvPr id="3" name="Rounded Rectangular Callout 2"/>
          <p:cNvSpPr/>
          <p:nvPr/>
        </p:nvSpPr>
        <p:spPr>
          <a:xfrm>
            <a:off x="304800" y="5410200"/>
            <a:ext cx="3124200" cy="1143000"/>
          </a:xfrm>
          <a:prstGeom prst="wedgeRoundRectCallout">
            <a:avLst>
              <a:gd name="adj1" fmla="val 28789"/>
              <a:gd name="adj2" fmla="val -50661"/>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Term by term,</a:t>
            </a:r>
          </a:p>
          <a:p>
            <a:pPr algn="ctr"/>
            <a:r>
              <a:rPr lang="en-US" dirty="0" smtClean="0"/>
              <a:t> major classes only</a:t>
            </a:r>
            <a:endParaRPr lang="en-US" dirty="0"/>
          </a:p>
        </p:txBody>
      </p:sp>
    </p:spTree>
    <p:extLst>
      <p:ext uri="{BB962C8B-B14F-4D97-AF65-F5344CB8AC3E}">
        <p14:creationId xmlns:p14="http://schemas.microsoft.com/office/powerpoint/2010/main" val="21152961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457200"/>
            <a:ext cx="7731762" cy="5224462"/>
          </a:xfrm>
          <a:prstGeom prst="rect">
            <a:avLst/>
          </a:prstGeom>
        </p:spPr>
      </p:pic>
      <p:sp>
        <p:nvSpPr>
          <p:cNvPr id="3" name="Rounded Rectangular Callout 2"/>
          <p:cNvSpPr/>
          <p:nvPr/>
        </p:nvSpPr>
        <p:spPr>
          <a:xfrm>
            <a:off x="2514600" y="5681662"/>
            <a:ext cx="2895600" cy="1023938"/>
          </a:xfrm>
          <a:prstGeom prst="wedgeRoundRectCallout">
            <a:avLst>
              <a:gd name="adj1" fmla="val -8838"/>
              <a:gd name="adj2" fmla="val -49747"/>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One version of</a:t>
            </a:r>
          </a:p>
          <a:p>
            <a:pPr algn="ctr"/>
            <a:r>
              <a:rPr lang="en-US" dirty="0" smtClean="0"/>
              <a:t> term by term </a:t>
            </a:r>
          </a:p>
          <a:p>
            <a:pPr algn="ctr"/>
            <a:r>
              <a:rPr lang="en-US" dirty="0" smtClean="0"/>
              <a:t>major AND GE</a:t>
            </a:r>
            <a:endParaRPr lang="en-US" dirty="0"/>
          </a:p>
        </p:txBody>
      </p:sp>
    </p:spTree>
    <p:extLst>
      <p:ext uri="{BB962C8B-B14F-4D97-AF65-F5344CB8AC3E}">
        <p14:creationId xmlns:p14="http://schemas.microsoft.com/office/powerpoint/2010/main" val="402394337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7087</TotalTime>
  <Words>1318</Words>
  <Application>Microsoft Office PowerPoint</Application>
  <PresentationFormat>On-screen Show (4:3)</PresentationFormat>
  <Paragraphs>178</Paragraphs>
  <Slides>23</Slides>
  <Notes>14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1" baseType="lpstr">
      <vt:lpstr>Arial</vt:lpstr>
      <vt:lpstr>Calibri</vt:lpstr>
      <vt:lpstr>inherit</vt:lpstr>
      <vt:lpstr>Rockwell</vt:lpstr>
      <vt:lpstr>Rockwell Condensed</vt:lpstr>
      <vt:lpstr>Wingdings</vt:lpstr>
      <vt:lpstr>Wood Type</vt:lpstr>
      <vt:lpstr>Acrobat Document</vt:lpstr>
      <vt:lpstr>PowerPoint Presentation</vt:lpstr>
      <vt:lpstr>Problem Statements: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ARE STATED Student GOALS? </vt:lpstr>
      <vt:lpstr>What happens to Our Students</vt:lpstr>
      <vt:lpstr>PowerPoint Presentation</vt:lpstr>
      <vt:lpstr>PowerPoint Presentation</vt:lpstr>
      <vt:lpstr>PowerPoint Presentation</vt:lpstr>
      <vt:lpstr>PowerPoint Presentation</vt:lpstr>
      <vt:lpstr>PowerPoint Presentation</vt:lpstr>
      <vt:lpstr>PowerPoint Presentation</vt:lpstr>
      <vt:lpstr> Big Ideas for Student-focused  Re-engingeering </vt:lpstr>
      <vt:lpstr>Successes so far:</vt:lpstr>
      <vt:lpstr>NEXT STEPS:</vt:lpstr>
    </vt:vector>
  </TitlesOfParts>
  <Company>Sierra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Davies, Mandy</dc:creator>
  <cp:lastModifiedBy>Oliver, Brook</cp:lastModifiedBy>
  <cp:revision>221</cp:revision>
  <cp:lastPrinted>2016-01-12T22:37:17Z</cp:lastPrinted>
  <dcterms:created xsi:type="dcterms:W3CDTF">2015-09-24T13:28:52Z</dcterms:created>
  <dcterms:modified xsi:type="dcterms:W3CDTF">2016-01-22T09:02:59Z</dcterms:modified>
</cp:coreProperties>
</file>