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35"/>
  </p:notesMasterIdLst>
  <p:handoutMasterIdLst>
    <p:handoutMasterId r:id="rId36"/>
  </p:handoutMasterIdLst>
  <p:sldIdLst>
    <p:sldId id="256" r:id="rId2"/>
    <p:sldId id="267" r:id="rId3"/>
    <p:sldId id="257" r:id="rId4"/>
    <p:sldId id="258" r:id="rId5"/>
    <p:sldId id="269" r:id="rId6"/>
    <p:sldId id="285" r:id="rId7"/>
    <p:sldId id="286" r:id="rId8"/>
    <p:sldId id="287" r:id="rId9"/>
    <p:sldId id="288" r:id="rId10"/>
    <p:sldId id="289" r:id="rId11"/>
    <p:sldId id="279" r:id="rId12"/>
    <p:sldId id="280" r:id="rId13"/>
    <p:sldId id="282" r:id="rId14"/>
    <p:sldId id="298" r:id="rId15"/>
    <p:sldId id="290" r:id="rId16"/>
    <p:sldId id="264" r:id="rId17"/>
    <p:sldId id="265" r:id="rId18"/>
    <p:sldId id="261" r:id="rId19"/>
    <p:sldId id="260" r:id="rId20"/>
    <p:sldId id="262" r:id="rId21"/>
    <p:sldId id="263" r:id="rId22"/>
    <p:sldId id="271" r:id="rId23"/>
    <p:sldId id="266" r:id="rId24"/>
    <p:sldId id="276" r:id="rId25"/>
    <p:sldId id="299" r:id="rId26"/>
    <p:sldId id="300" r:id="rId27"/>
    <p:sldId id="292" r:id="rId28"/>
    <p:sldId id="278" r:id="rId29"/>
    <p:sldId id="291" r:id="rId30"/>
    <p:sldId id="293" r:id="rId31"/>
    <p:sldId id="294" r:id="rId32"/>
    <p:sldId id="295" r:id="rId33"/>
    <p:sldId id="29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708" autoAdjust="0"/>
  </p:normalViewPr>
  <p:slideViewPr>
    <p:cSldViewPr snapToGrid="0" snapToObjects="1">
      <p:cViewPr>
        <p:scale>
          <a:sx n="75" d="100"/>
          <a:sy n="75" d="100"/>
        </p:scale>
        <p:origin x="-752" y="-2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sbvc:Desktop:Spring%202016:Basic%20Skills%20:BasicSkillsDataJan1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sbvc:Desktop:Spring%202016:Basic%20Skills%20:BasicSkillsDataJan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v>Remedial Math Completion State</c:v>
          </c:tx>
          <c:marker>
            <c:symbol val="none"/>
          </c:marker>
          <c:cat>
            <c:strRef>
              <c:f>Statewide!$A$2:$A$5</c:f>
              <c:strCache>
                <c:ptCount val="4"/>
                <c:pt idx="0">
                  <c:v>2005-2006</c:v>
                </c:pt>
                <c:pt idx="1">
                  <c:v>2006-2007</c:v>
                </c:pt>
                <c:pt idx="2">
                  <c:v>2007-2008</c:v>
                </c:pt>
                <c:pt idx="3">
                  <c:v>2008-2009</c:v>
                </c:pt>
              </c:strCache>
            </c:strRef>
          </c:cat>
          <c:val>
            <c:numRef>
              <c:f>Statewide!$E$2:$E$5</c:f>
              <c:numCache>
                <c:formatCode>0.0%</c:formatCode>
                <c:ptCount val="4"/>
                <c:pt idx="0">
                  <c:v>0.275</c:v>
                </c:pt>
                <c:pt idx="1">
                  <c:v>0.292</c:v>
                </c:pt>
                <c:pt idx="2">
                  <c:v>0.307</c:v>
                </c:pt>
                <c:pt idx="3">
                  <c:v>0.31</c:v>
                </c:pt>
              </c:numCache>
            </c:numRef>
          </c:val>
          <c:smooth val="0"/>
        </c:ser>
        <c:ser>
          <c:idx val="1"/>
          <c:order val="1"/>
          <c:tx>
            <c:v>Remedial Math Completion African American</c:v>
          </c:tx>
          <c:marker>
            <c:symbol val="none"/>
          </c:marker>
          <c:cat>
            <c:strRef>
              <c:f>Statewide!$A$2:$A$5</c:f>
              <c:strCache>
                <c:ptCount val="4"/>
                <c:pt idx="0">
                  <c:v>2005-2006</c:v>
                </c:pt>
                <c:pt idx="1">
                  <c:v>2006-2007</c:v>
                </c:pt>
                <c:pt idx="2">
                  <c:v>2007-2008</c:v>
                </c:pt>
                <c:pt idx="3">
                  <c:v>2008-2009</c:v>
                </c:pt>
              </c:strCache>
            </c:strRef>
          </c:cat>
          <c:val>
            <c:numRef>
              <c:f>Statewide!$F$2:$F$5</c:f>
              <c:numCache>
                <c:formatCode>0.0%</c:formatCode>
                <c:ptCount val="4"/>
                <c:pt idx="0">
                  <c:v>0.157</c:v>
                </c:pt>
                <c:pt idx="1">
                  <c:v>0.163</c:v>
                </c:pt>
                <c:pt idx="2">
                  <c:v>0.175</c:v>
                </c:pt>
                <c:pt idx="3">
                  <c:v>0.174</c:v>
                </c:pt>
              </c:numCache>
            </c:numRef>
          </c:val>
          <c:smooth val="0"/>
        </c:ser>
        <c:ser>
          <c:idx val="2"/>
          <c:order val="2"/>
          <c:tx>
            <c:v>Remedial Math Completion Hispanic</c:v>
          </c:tx>
          <c:marker>
            <c:symbol val="none"/>
          </c:marker>
          <c:cat>
            <c:strRef>
              <c:f>Statewide!$A$2:$A$5</c:f>
              <c:strCache>
                <c:ptCount val="4"/>
                <c:pt idx="0">
                  <c:v>2005-2006</c:v>
                </c:pt>
                <c:pt idx="1">
                  <c:v>2006-2007</c:v>
                </c:pt>
                <c:pt idx="2">
                  <c:v>2007-2008</c:v>
                </c:pt>
                <c:pt idx="3">
                  <c:v>2008-2009</c:v>
                </c:pt>
              </c:strCache>
            </c:strRef>
          </c:cat>
          <c:val>
            <c:numRef>
              <c:f>Statewide!$G$2:$G$5</c:f>
              <c:numCache>
                <c:formatCode>0.0%</c:formatCode>
                <c:ptCount val="4"/>
                <c:pt idx="0">
                  <c:v>0.251</c:v>
                </c:pt>
                <c:pt idx="1">
                  <c:v>0.269</c:v>
                </c:pt>
                <c:pt idx="2">
                  <c:v>0.285</c:v>
                </c:pt>
                <c:pt idx="3">
                  <c:v>0.294</c:v>
                </c:pt>
              </c:numCache>
            </c:numRef>
          </c:val>
          <c:smooth val="0"/>
        </c:ser>
        <c:dLbls>
          <c:showLegendKey val="0"/>
          <c:showVal val="0"/>
          <c:showCatName val="0"/>
          <c:showSerName val="0"/>
          <c:showPercent val="0"/>
          <c:showBubbleSize val="0"/>
        </c:dLbls>
        <c:marker val="1"/>
        <c:smooth val="0"/>
        <c:axId val="-2110851928"/>
        <c:axId val="-2109472296"/>
      </c:lineChart>
      <c:catAx>
        <c:axId val="-2110851928"/>
        <c:scaling>
          <c:orientation val="minMax"/>
        </c:scaling>
        <c:delete val="0"/>
        <c:axPos val="b"/>
        <c:majorTickMark val="out"/>
        <c:minorTickMark val="none"/>
        <c:tickLblPos val="nextTo"/>
        <c:crossAx val="-2109472296"/>
        <c:crosses val="autoZero"/>
        <c:auto val="1"/>
        <c:lblAlgn val="ctr"/>
        <c:lblOffset val="100"/>
        <c:noMultiLvlLbl val="0"/>
      </c:catAx>
      <c:valAx>
        <c:axId val="-2109472296"/>
        <c:scaling>
          <c:orientation val="minMax"/>
          <c:max val="0.35"/>
          <c:min val="0.1"/>
        </c:scaling>
        <c:delete val="0"/>
        <c:axPos val="l"/>
        <c:majorGridlines/>
        <c:numFmt formatCode="0.0%" sourceLinked="1"/>
        <c:majorTickMark val="out"/>
        <c:minorTickMark val="none"/>
        <c:tickLblPos val="nextTo"/>
        <c:crossAx val="-211085192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v>Remedial English State</c:v>
          </c:tx>
          <c:marker>
            <c:symbol val="none"/>
          </c:marker>
          <c:cat>
            <c:strRef>
              <c:f>Statewide!$A$2:$A$5</c:f>
              <c:strCache>
                <c:ptCount val="4"/>
                <c:pt idx="0">
                  <c:v>2005-2006</c:v>
                </c:pt>
                <c:pt idx="1">
                  <c:v>2006-2007</c:v>
                </c:pt>
                <c:pt idx="2">
                  <c:v>2007-2008</c:v>
                </c:pt>
                <c:pt idx="3">
                  <c:v>2008-2009</c:v>
                </c:pt>
              </c:strCache>
            </c:strRef>
          </c:cat>
          <c:val>
            <c:numRef>
              <c:f>Statewide!$B$2:$B$5</c:f>
              <c:numCache>
                <c:formatCode>0.0%</c:formatCode>
                <c:ptCount val="4"/>
                <c:pt idx="0">
                  <c:v>0.42</c:v>
                </c:pt>
                <c:pt idx="1">
                  <c:v>0.429</c:v>
                </c:pt>
                <c:pt idx="2">
                  <c:v>0.436</c:v>
                </c:pt>
                <c:pt idx="3">
                  <c:v>0.434</c:v>
                </c:pt>
              </c:numCache>
            </c:numRef>
          </c:val>
          <c:smooth val="0"/>
        </c:ser>
        <c:ser>
          <c:idx val="1"/>
          <c:order val="1"/>
          <c:tx>
            <c:v>Remedial English State African American</c:v>
          </c:tx>
          <c:marker>
            <c:symbol val="none"/>
          </c:marker>
          <c:cat>
            <c:strRef>
              <c:f>Statewide!$A$2:$A$5</c:f>
              <c:strCache>
                <c:ptCount val="4"/>
                <c:pt idx="0">
                  <c:v>2005-2006</c:v>
                </c:pt>
                <c:pt idx="1">
                  <c:v>2006-2007</c:v>
                </c:pt>
                <c:pt idx="2">
                  <c:v>2007-2008</c:v>
                </c:pt>
                <c:pt idx="3">
                  <c:v>2008-2009</c:v>
                </c:pt>
              </c:strCache>
            </c:strRef>
          </c:cat>
          <c:val>
            <c:numRef>
              <c:f>Statewide!$C$2:$C$5</c:f>
              <c:numCache>
                <c:formatCode>0.0%</c:formatCode>
                <c:ptCount val="4"/>
                <c:pt idx="0">
                  <c:v>0.281</c:v>
                </c:pt>
                <c:pt idx="1">
                  <c:v>0.284</c:v>
                </c:pt>
                <c:pt idx="2">
                  <c:v>0.288</c:v>
                </c:pt>
                <c:pt idx="3">
                  <c:v>0.284</c:v>
                </c:pt>
              </c:numCache>
            </c:numRef>
          </c:val>
          <c:smooth val="0"/>
        </c:ser>
        <c:ser>
          <c:idx val="2"/>
          <c:order val="2"/>
          <c:tx>
            <c:v>Remedial English State Hispanic</c:v>
          </c:tx>
          <c:marker>
            <c:symbol val="none"/>
          </c:marker>
          <c:cat>
            <c:strRef>
              <c:f>Statewide!$A$2:$A$5</c:f>
              <c:strCache>
                <c:ptCount val="4"/>
                <c:pt idx="0">
                  <c:v>2005-2006</c:v>
                </c:pt>
                <c:pt idx="1">
                  <c:v>2006-2007</c:v>
                </c:pt>
                <c:pt idx="2">
                  <c:v>2007-2008</c:v>
                </c:pt>
                <c:pt idx="3">
                  <c:v>2008-2009</c:v>
                </c:pt>
              </c:strCache>
            </c:strRef>
          </c:cat>
          <c:val>
            <c:numRef>
              <c:f>Statewide!$D$2:$D$5</c:f>
              <c:numCache>
                <c:formatCode>0.0%</c:formatCode>
                <c:ptCount val="4"/>
                <c:pt idx="0">
                  <c:v>0.372</c:v>
                </c:pt>
                <c:pt idx="1">
                  <c:v>0.39</c:v>
                </c:pt>
                <c:pt idx="2">
                  <c:v>0.399</c:v>
                </c:pt>
                <c:pt idx="3">
                  <c:v>0.402</c:v>
                </c:pt>
              </c:numCache>
            </c:numRef>
          </c:val>
          <c:smooth val="0"/>
        </c:ser>
        <c:dLbls>
          <c:showLegendKey val="0"/>
          <c:showVal val="0"/>
          <c:showCatName val="0"/>
          <c:showSerName val="0"/>
          <c:showPercent val="0"/>
          <c:showBubbleSize val="0"/>
        </c:dLbls>
        <c:marker val="1"/>
        <c:smooth val="0"/>
        <c:axId val="2136366616"/>
        <c:axId val="-2109261848"/>
      </c:lineChart>
      <c:catAx>
        <c:axId val="2136366616"/>
        <c:scaling>
          <c:orientation val="minMax"/>
        </c:scaling>
        <c:delete val="0"/>
        <c:axPos val="b"/>
        <c:majorTickMark val="out"/>
        <c:minorTickMark val="none"/>
        <c:tickLblPos val="nextTo"/>
        <c:crossAx val="-2109261848"/>
        <c:crosses val="autoZero"/>
        <c:auto val="1"/>
        <c:lblAlgn val="ctr"/>
        <c:lblOffset val="100"/>
        <c:noMultiLvlLbl val="0"/>
      </c:catAx>
      <c:valAx>
        <c:axId val="-2109261848"/>
        <c:scaling>
          <c:orientation val="minMax"/>
          <c:max val="0.45"/>
          <c:min val="0.2"/>
        </c:scaling>
        <c:delete val="0"/>
        <c:axPos val="l"/>
        <c:majorGridlines/>
        <c:numFmt formatCode="0.0%" sourceLinked="1"/>
        <c:majorTickMark val="out"/>
        <c:minorTickMark val="none"/>
        <c:tickLblPos val="nextTo"/>
        <c:crossAx val="2136366616"/>
        <c:crosses val="autoZero"/>
        <c:crossBetween val="between"/>
      </c:valAx>
    </c:plotArea>
    <c:legend>
      <c:legendPos val="r"/>
      <c:layout>
        <c:manualLayout>
          <c:xMode val="edge"/>
          <c:yMode val="edge"/>
          <c:x val="0.697186118401866"/>
          <c:y val="0.425870520676083"/>
          <c:w val="0.290962029746282"/>
          <c:h val="0.231925514676234"/>
        </c:manualLayout>
      </c:layout>
      <c:overlay val="0"/>
      <c:txPr>
        <a:bodyPr/>
        <a:lstStyle/>
        <a:p>
          <a:pPr>
            <a:defRPr sz="12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t>1/18/16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t>1/18/16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a:t>
            </a:r>
            <a:r>
              <a:rPr lang="en-US" baseline="0" dirty="0" smtClean="0"/>
              <a:t> you need to do this one, I am unfamiliar with where this info came from</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18</a:t>
            </a:fld>
            <a:endParaRPr lang="en-US"/>
          </a:p>
        </p:txBody>
      </p:sp>
    </p:spTree>
    <p:extLst>
      <p:ext uri="{BB962C8B-B14F-4D97-AF65-F5344CB8AC3E}">
        <p14:creationId xmlns:p14="http://schemas.microsoft.com/office/powerpoint/2010/main" val="252446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Monday, January 18,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Monday, January 18,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Monday, January 18,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Monday, January 18,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Monday, January 18,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Monday, January 18, 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Monday, January 18, 16</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Monday, January 18, 16</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Monday, January 18, 16</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Monday, January 18, 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Monday, January 18, 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Monday, January 18, 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egreeprofile.or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rpgroup.org/content/poppycopy"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9.xml.rels><?xml version="1.0" encoding="UTF-8" standalone="yes"?>
<Relationships xmlns="http://schemas.openxmlformats.org/package/2006/relationships"><Relationship Id="rId3" Type="http://schemas.openxmlformats.org/officeDocument/2006/relationships/hyperlink" Target="https://www.calstate.edu/eo/EO-1100.html" TargetMode="External"/><Relationship Id="rId4" Type="http://schemas.openxmlformats.org/officeDocument/2006/relationships/hyperlink" Target="http://www.calstate.edu/app/GEAC/documents/2015/sept-2015/06-Statway-presentation.pdf" TargetMode="External"/><Relationship Id="rId1" Type="http://schemas.openxmlformats.org/officeDocument/2006/relationships/slideLayout" Target="../slideLayouts/slideLayout2.xml"/><Relationship Id="rId2" Type="http://schemas.openxmlformats.org/officeDocument/2006/relationships/hyperlink" Target="https://www.calstate.edu/eo/EO-1065.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alstate.edu/acadsen/Records/Resolutions/2015-2016/documents/3230_Attachment_1.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alstate.edu/acadsen/Records/Resolutions/2015-2016/documents/3230.s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alstate.edu/app/geac/documents/statistics-pathways-in-csu-quantitative-reasoning-fall2015.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alstate.edu/app/documents/EO-595/Area_B.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alstate.edu/app/documents/IGETC/IGETC_Area_2.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aacu.org/peerreview/2014/summer/elro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4850" y="2783840"/>
            <a:ext cx="7848600" cy="1254126"/>
          </a:xfrm>
        </p:spPr>
        <p:txBody>
          <a:bodyPr/>
          <a:lstStyle/>
          <a:p>
            <a:pPr algn="ctr"/>
            <a:r>
              <a:rPr lang="en-US" sz="4000" b="1" cap="none" dirty="0" smtClean="0">
                <a:latin typeface="Times New Roman"/>
                <a:cs typeface="Times New Roman"/>
              </a:rPr>
              <a:t/>
            </a:r>
            <a:br>
              <a:rPr lang="en-US" sz="4000" b="1" cap="none" dirty="0" smtClean="0">
                <a:latin typeface="Times New Roman"/>
                <a:cs typeface="Times New Roman"/>
              </a:rPr>
            </a:br>
            <a:r>
              <a:rPr lang="en-US" sz="4000" b="1" cap="none" dirty="0">
                <a:latin typeface="Times New Roman"/>
                <a:cs typeface="Times New Roman"/>
              </a:rPr>
              <a:t/>
            </a:r>
            <a:br>
              <a:rPr lang="en-US" sz="4000" b="1" cap="none" dirty="0">
                <a:latin typeface="Times New Roman"/>
                <a:cs typeface="Times New Roman"/>
              </a:rPr>
            </a:br>
            <a:r>
              <a:rPr lang="en-US" sz="4000" b="1" cap="none" dirty="0" smtClean="0">
                <a:latin typeface="Times New Roman"/>
                <a:cs typeface="Times New Roman"/>
              </a:rPr>
              <a:t/>
            </a:r>
            <a:br>
              <a:rPr lang="en-US" sz="4000" b="1" cap="none" dirty="0" smtClean="0">
                <a:latin typeface="Times New Roman"/>
                <a:cs typeface="Times New Roman"/>
              </a:rPr>
            </a:br>
            <a:r>
              <a:rPr lang="en-US" sz="4000" b="1" cap="none" dirty="0" smtClean="0">
                <a:latin typeface="Times New Roman"/>
                <a:cs typeface="Times New Roman"/>
              </a:rPr>
              <a:t/>
            </a:r>
            <a:br>
              <a:rPr lang="en-US" sz="4000" b="1" cap="none" dirty="0" smtClean="0">
                <a:latin typeface="Times New Roman"/>
                <a:cs typeface="Times New Roman"/>
              </a:rPr>
            </a:br>
            <a:r>
              <a:rPr lang="en-US" sz="4000" b="1" cap="none" dirty="0">
                <a:latin typeface="Times New Roman"/>
                <a:cs typeface="Times New Roman"/>
              </a:rPr>
              <a:t/>
            </a:r>
            <a:br>
              <a:rPr lang="en-US" sz="4000" b="1" cap="none" dirty="0">
                <a:latin typeface="Times New Roman"/>
                <a:cs typeface="Times New Roman"/>
              </a:rPr>
            </a:br>
            <a:r>
              <a:rPr lang="en-US" sz="2800" b="1" cap="none" dirty="0" smtClean="0">
                <a:latin typeface="Times New Roman"/>
                <a:cs typeface="Times New Roman"/>
              </a:rPr>
              <a:t>Collaborative </a:t>
            </a:r>
            <a:r>
              <a:rPr lang="en-US" sz="2800" b="1" cap="none" dirty="0">
                <a:latin typeface="Times New Roman"/>
                <a:cs typeface="Times New Roman"/>
              </a:rPr>
              <a:t>Efforts:</a:t>
            </a:r>
            <a:br>
              <a:rPr lang="en-US" sz="2800" b="1" cap="none" dirty="0">
                <a:latin typeface="Times New Roman"/>
                <a:cs typeface="Times New Roman"/>
              </a:rPr>
            </a:br>
            <a:r>
              <a:rPr lang="en-US" sz="3600" b="1" cap="none" dirty="0">
                <a:latin typeface="Times New Roman"/>
                <a:cs typeface="Times New Roman"/>
              </a:rPr>
              <a:t>General Education and </a:t>
            </a:r>
            <a:r>
              <a:rPr lang="en-US" sz="3600" b="1" cap="none" dirty="0" smtClean="0">
                <a:latin typeface="Times New Roman"/>
                <a:cs typeface="Times New Roman"/>
              </a:rPr>
              <a:t/>
            </a:r>
            <a:br>
              <a:rPr lang="en-US" sz="3600" b="1" cap="none" dirty="0" smtClean="0">
                <a:latin typeface="Times New Roman"/>
                <a:cs typeface="Times New Roman"/>
              </a:rPr>
            </a:br>
            <a:r>
              <a:rPr lang="en-US" sz="3600" b="1" cap="none" dirty="0" smtClean="0">
                <a:latin typeface="Times New Roman"/>
                <a:cs typeface="Times New Roman"/>
              </a:rPr>
              <a:t>Quantitative </a:t>
            </a:r>
            <a:r>
              <a:rPr lang="en-US" sz="3600" b="1" cap="none" dirty="0">
                <a:latin typeface="Times New Roman"/>
                <a:cs typeface="Times New Roman"/>
              </a:rPr>
              <a:t>Reasoning</a:t>
            </a:r>
            <a:r>
              <a:rPr lang="en-US" sz="2800" b="1" cap="none" dirty="0">
                <a:latin typeface="Times New Roman"/>
                <a:cs typeface="Times New Roman"/>
              </a:rPr>
              <a:t/>
            </a:r>
            <a:br>
              <a:rPr lang="en-US" sz="2800" b="1" cap="none" dirty="0">
                <a:latin typeface="Times New Roman"/>
                <a:cs typeface="Times New Roman"/>
              </a:rPr>
            </a:br>
            <a:r>
              <a:rPr lang="en-US" sz="1800" b="1" cap="none" dirty="0">
                <a:latin typeface="Times New Roman"/>
                <a:cs typeface="Times New Roman"/>
              </a:rPr>
              <a:t/>
            </a:r>
            <a:br>
              <a:rPr lang="en-US" sz="1800" b="1" cap="none" dirty="0">
                <a:latin typeface="Times New Roman"/>
                <a:cs typeface="Times New Roman"/>
              </a:rPr>
            </a:br>
            <a:endParaRPr lang="en-US" sz="2800" b="1" cap="none" dirty="0">
              <a:latin typeface="Times New Roman"/>
              <a:cs typeface="Times New Roman"/>
            </a:endParaRPr>
          </a:p>
        </p:txBody>
      </p:sp>
      <p:sp>
        <p:nvSpPr>
          <p:cNvPr id="3" name="Subtitle 2"/>
          <p:cNvSpPr>
            <a:spLocks noGrp="1"/>
          </p:cNvSpPr>
          <p:nvPr>
            <p:ph type="subTitle" idx="1"/>
          </p:nvPr>
        </p:nvSpPr>
        <p:spPr>
          <a:xfrm>
            <a:off x="685800" y="3553778"/>
            <a:ext cx="7713133" cy="2732721"/>
          </a:xfrm>
        </p:spPr>
        <p:txBody>
          <a:bodyPr>
            <a:normAutofit/>
          </a:bodyPr>
          <a:lstStyle/>
          <a:p>
            <a:r>
              <a:rPr lang="en-US" dirty="0" err="1" smtClean="0">
                <a:latin typeface="Times New Roman"/>
                <a:cs typeface="Times New Roman"/>
              </a:rPr>
              <a:t>Ginni</a:t>
            </a:r>
            <a:r>
              <a:rPr lang="en-US" dirty="0" smtClean="0">
                <a:latin typeface="Times New Roman"/>
                <a:cs typeface="Times New Roman"/>
              </a:rPr>
              <a:t> May, ASCCC North Representative</a:t>
            </a:r>
          </a:p>
          <a:p>
            <a:r>
              <a:rPr lang="en-US" dirty="0" smtClean="0">
                <a:latin typeface="Times New Roman"/>
                <a:cs typeface="Times New Roman"/>
              </a:rPr>
              <a:t>John </a:t>
            </a:r>
            <a:r>
              <a:rPr lang="en-US" dirty="0" err="1" smtClean="0">
                <a:latin typeface="Times New Roman"/>
                <a:cs typeface="Times New Roman"/>
              </a:rPr>
              <a:t>Stanskas</a:t>
            </a:r>
            <a:r>
              <a:rPr lang="en-US" dirty="0" smtClean="0">
                <a:latin typeface="Times New Roman"/>
                <a:cs typeface="Times New Roman"/>
              </a:rPr>
              <a:t>, ASCCC Secretary</a:t>
            </a:r>
          </a:p>
          <a:p>
            <a:endParaRPr lang="en-US" dirty="0">
              <a:latin typeface="Times New Roman"/>
              <a:cs typeface="Times New Roman"/>
            </a:endParaRPr>
          </a:p>
          <a:p>
            <a:endParaRPr lang="en-US" dirty="0">
              <a:latin typeface="Times New Roman"/>
              <a:cs typeface="Times New Roman"/>
            </a:endParaRPr>
          </a:p>
          <a:p>
            <a:endParaRPr lang="en-US" dirty="0">
              <a:latin typeface="Times New Roman"/>
              <a:cs typeface="Times New Roman"/>
            </a:endParaRPr>
          </a:p>
          <a:p>
            <a:pPr algn="ctr"/>
            <a:r>
              <a:rPr lang="en-US" sz="2000" dirty="0" smtClean="0">
                <a:solidFill>
                  <a:srgbClr val="FF0000"/>
                </a:solidFill>
                <a:latin typeface="Times New Roman"/>
                <a:cs typeface="Times New Roman"/>
              </a:rPr>
              <a:t>January 2016 Instructional Design and Innovation Riverside, CA</a:t>
            </a:r>
            <a:endParaRPr lang="en-US" sz="2000" dirty="0">
              <a:solidFill>
                <a:srgbClr val="FF0000"/>
              </a:solidFill>
              <a:latin typeface="Times New Roman"/>
              <a:cs typeface="Times New Roman"/>
            </a:endParaRPr>
          </a:p>
        </p:txBody>
      </p:sp>
      <p:pic>
        <p:nvPicPr>
          <p:cNvPr id="5" name="Picture 4" descr="ASCCC_Logo"/>
          <p:cNvPicPr/>
          <p:nvPr/>
        </p:nvPicPr>
        <p:blipFill>
          <a:blip r:embed="rId3"/>
          <a:srcRect/>
          <a:stretch>
            <a:fillRect/>
          </a:stretch>
        </p:blipFill>
        <p:spPr bwMode="auto">
          <a:xfrm>
            <a:off x="2249507" y="400050"/>
            <a:ext cx="4231670" cy="786470"/>
          </a:xfrm>
          <a:prstGeom prst="rect">
            <a:avLst/>
          </a:prstGeom>
          <a:noFill/>
          <a:ln w="9525">
            <a:noFill/>
            <a:miter lim="800000"/>
            <a:headEnd/>
            <a:tailEnd/>
          </a:ln>
        </p:spPr>
      </p:pic>
      <p:pic>
        <p:nvPicPr>
          <p:cNvPr id="4" name="Picture 3" descr="BU004740.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97250" y="4440682"/>
            <a:ext cx="2506902" cy="1180007"/>
          </a:xfrm>
          <a:prstGeom prst="rect">
            <a:avLst/>
          </a:prstGeom>
        </p:spPr>
      </p:pic>
    </p:spTree>
    <p:extLst>
      <p:ext uri="{BB962C8B-B14F-4D97-AF65-F5344CB8AC3E}">
        <p14:creationId xmlns:p14="http://schemas.microsoft.com/office/powerpoint/2010/main" val="257138505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DQP (Degree Qualifications Profile)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At the associate level, the student</a:t>
            </a:r>
          </a:p>
          <a:p>
            <a:r>
              <a:rPr lang="en-US" dirty="0" smtClean="0"/>
              <a:t>Presents </a:t>
            </a:r>
            <a:r>
              <a:rPr lang="en-US" dirty="0"/>
              <a:t>accurate calculations and symbolic operations, and explains how such calculations and operations are used in either his or her specific field of study or in interpreting social and economic trends</a:t>
            </a:r>
            <a:r>
              <a:rPr lang="en-US" dirty="0" smtClean="0"/>
              <a:t>.</a:t>
            </a:r>
          </a:p>
          <a:p>
            <a:pPr marL="0" indent="0">
              <a:buNone/>
            </a:pPr>
            <a:endParaRPr lang="en-US" dirty="0"/>
          </a:p>
          <a:p>
            <a:pPr marL="0" indent="0">
              <a:buNone/>
            </a:pPr>
            <a:r>
              <a:rPr lang="en-US" dirty="0"/>
              <a:t>At the bachelor’s level, the student</a:t>
            </a:r>
          </a:p>
          <a:p>
            <a:r>
              <a:rPr lang="en-US" dirty="0" smtClean="0"/>
              <a:t>Constructs</a:t>
            </a:r>
            <a:r>
              <a:rPr lang="en-US" dirty="0"/>
              <a:t>, as appropriate to his or her major field (or another field), accurate and relevant calculations, estimates, risk analyses, or quantitative evaluations of public information and presents them in papers, projects, or multimedia events</a:t>
            </a:r>
            <a:r>
              <a:rPr lang="en-US" dirty="0" smtClean="0"/>
              <a:t>.</a:t>
            </a:r>
          </a:p>
          <a:p>
            <a:pPr marL="0" indent="0">
              <a:buNone/>
            </a:pPr>
            <a:endParaRPr lang="en-US" dirty="0" smtClean="0"/>
          </a:p>
          <a:p>
            <a:pPr marL="0" indent="0">
              <a:buNone/>
            </a:pPr>
            <a:r>
              <a:rPr lang="en-US" dirty="0">
                <a:hlinkClick r:id="rId2"/>
              </a:rPr>
              <a:t>http://</a:t>
            </a:r>
            <a:r>
              <a:rPr lang="en-US" dirty="0" smtClean="0">
                <a:hlinkClick r:id="rId2"/>
              </a:rPr>
              <a:t>degreeprofile.org</a:t>
            </a:r>
            <a:endParaRPr lang="en-US" dirty="0" smtClean="0"/>
          </a:p>
          <a:p>
            <a:pPr marL="0" indent="0">
              <a:buNone/>
            </a:pPr>
            <a:endParaRPr lang="en-US" dirty="0"/>
          </a:p>
        </p:txBody>
      </p:sp>
    </p:spTree>
    <p:extLst>
      <p:ext uri="{BB962C8B-B14F-4D97-AF65-F5344CB8AC3E}">
        <p14:creationId xmlns:p14="http://schemas.microsoft.com/office/powerpoint/2010/main" val="144975033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533400"/>
            <a:ext cx="8496300" cy="990600"/>
          </a:xfrm>
        </p:spPr>
        <p:txBody>
          <a:bodyPr>
            <a:normAutofit fontScale="90000"/>
          </a:bodyPr>
          <a:lstStyle/>
          <a:p>
            <a:r>
              <a:rPr lang="en-US" dirty="0" smtClean="0"/>
              <a:t>Why is this the focus of so much attention?</a:t>
            </a:r>
            <a:endParaRPr lang="en-US" dirty="0"/>
          </a:p>
        </p:txBody>
      </p:sp>
      <p:pic>
        <p:nvPicPr>
          <p:cNvPr id="4" name="Content Placeholder 3" descr="dialog.jpeg"/>
          <p:cNvPicPr>
            <a:picLocks noGrp="1" noChangeAspect="1"/>
          </p:cNvPicPr>
          <p:nvPr>
            <p:ph idx="1"/>
          </p:nvPr>
        </p:nvPicPr>
        <p:blipFill>
          <a:blip r:embed="rId2">
            <a:extLst>
              <a:ext uri="{28A0092B-C50C-407E-A947-70E740481C1C}">
                <a14:useLocalDpi xmlns:a14="http://schemas.microsoft.com/office/drawing/2010/main" val="0"/>
              </a:ext>
            </a:extLst>
          </a:blip>
          <a:srcRect t="9046" b="9046"/>
          <a:stretch>
            <a:fillRect/>
          </a:stretch>
        </p:blipFill>
        <p:spPr/>
      </p:pic>
    </p:spTree>
    <p:extLst>
      <p:ext uri="{BB962C8B-B14F-4D97-AF65-F5344CB8AC3E}">
        <p14:creationId xmlns:p14="http://schemas.microsoft.com/office/powerpoint/2010/main" val="47417057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94"/>
            <a:ext cx="8229600" cy="1143000"/>
          </a:xfrm>
        </p:spPr>
        <p:txBody>
          <a:bodyPr>
            <a:normAutofit/>
          </a:bodyPr>
          <a:lstStyle/>
          <a:p>
            <a:r>
              <a:rPr lang="en-US" sz="3200" dirty="0" smtClean="0"/>
              <a:t>Statewide Remedial Math Equity Completion</a:t>
            </a:r>
            <a:br>
              <a:rPr lang="en-US" sz="3200" dirty="0" smtClean="0"/>
            </a:br>
            <a:r>
              <a:rPr lang="en-US" sz="1200" dirty="0" smtClean="0"/>
              <a:t>CCCCO (</a:t>
            </a:r>
            <a:r>
              <a:rPr lang="en-US" sz="1200" dirty="0" err="1" smtClean="0"/>
              <a:t>Datamart</a:t>
            </a:r>
            <a:r>
              <a:rPr lang="en-US" sz="1200" dirty="0" smtClean="0"/>
              <a:t>)</a:t>
            </a:r>
            <a:endParaRPr lang="en-US" sz="3200" dirty="0"/>
          </a:p>
        </p:txBody>
      </p:sp>
      <p:sp>
        <p:nvSpPr>
          <p:cNvPr id="3" name="Content Placeholder 2"/>
          <p:cNvSpPr>
            <a:spLocks noGrp="1"/>
          </p:cNvSpPr>
          <p:nvPr>
            <p:ph idx="1"/>
          </p:nvPr>
        </p:nvSpPr>
        <p:spPr/>
        <p:txBody>
          <a:bodyPr/>
          <a:lstStyle/>
          <a:p>
            <a:endParaRPr lang="en-US" dirty="0"/>
          </a:p>
          <a:p>
            <a:endParaRPr lang="en-US" dirty="0"/>
          </a:p>
        </p:txBody>
      </p:sp>
      <p:graphicFrame>
        <p:nvGraphicFramePr>
          <p:cNvPr id="5" name="Chart 4" title="CCCCO (Datamart)"/>
          <p:cNvGraphicFramePr>
            <a:graphicFrameLocks noGrp="1"/>
          </p:cNvGraphicFramePr>
          <p:nvPr>
            <p:extLst>
              <p:ext uri="{D42A27DB-BD31-4B8C-83A1-F6EECF244321}">
                <p14:modId xmlns:p14="http://schemas.microsoft.com/office/powerpoint/2010/main" val="2561338581"/>
              </p:ext>
            </p:extLst>
          </p:nvPr>
        </p:nvGraphicFramePr>
        <p:xfrm>
          <a:off x="285750" y="1045740"/>
          <a:ext cx="8572500" cy="53018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7825891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94"/>
            <a:ext cx="8229600" cy="1143000"/>
          </a:xfrm>
        </p:spPr>
        <p:txBody>
          <a:bodyPr>
            <a:normAutofit/>
          </a:bodyPr>
          <a:lstStyle/>
          <a:p>
            <a:r>
              <a:rPr lang="en-US" sz="3200" dirty="0" smtClean="0"/>
              <a:t>Statewide Remedial English Equity </a:t>
            </a:r>
            <a:r>
              <a:rPr lang="en-US" sz="3200" dirty="0"/>
              <a:t>Completion</a:t>
            </a:r>
            <a:br>
              <a:rPr lang="en-US" sz="3200" dirty="0"/>
            </a:br>
            <a:r>
              <a:rPr lang="en-US" sz="1200" dirty="0"/>
              <a:t>CCCCO (</a:t>
            </a:r>
            <a:r>
              <a:rPr lang="en-US" sz="1200" dirty="0" err="1"/>
              <a:t>Datamart</a:t>
            </a:r>
            <a:r>
              <a:rPr lang="en-US" sz="1200" dirty="0"/>
              <a:t>)</a:t>
            </a:r>
          </a:p>
        </p:txBody>
      </p:sp>
      <p:sp>
        <p:nvSpPr>
          <p:cNvPr id="3" name="Content Placeholder 2"/>
          <p:cNvSpPr>
            <a:spLocks noGrp="1"/>
          </p:cNvSpPr>
          <p:nvPr>
            <p:ph idx="1"/>
          </p:nvPr>
        </p:nvSpPr>
        <p:spPr/>
        <p:txBody>
          <a:bodyPr/>
          <a:lstStyle/>
          <a:p>
            <a:endParaRPr lang="en-US" dirty="0"/>
          </a:p>
          <a:p>
            <a:endParaRPr lang="en-US" dirty="0"/>
          </a:p>
        </p:txBody>
      </p:sp>
      <p:graphicFrame>
        <p:nvGraphicFramePr>
          <p:cNvPr id="4" name="Chart 3"/>
          <p:cNvGraphicFramePr>
            <a:graphicFrameLocks noGrp="1"/>
          </p:cNvGraphicFramePr>
          <p:nvPr>
            <p:extLst>
              <p:ext uri="{D42A27DB-BD31-4B8C-83A1-F6EECF244321}">
                <p14:modId xmlns:p14="http://schemas.microsoft.com/office/powerpoint/2010/main" val="309790145"/>
              </p:ext>
            </p:extLst>
          </p:nvPr>
        </p:nvGraphicFramePr>
        <p:xfrm>
          <a:off x="285750" y="1186594"/>
          <a:ext cx="8572500" cy="5160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4254022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feel like the guy on the left looking at data like this…</a:t>
            </a:r>
            <a:endParaRPr lang="en-US" dirty="0"/>
          </a:p>
        </p:txBody>
      </p:sp>
      <p:pic>
        <p:nvPicPr>
          <p:cNvPr id="4" name="Content Placeholder 3" descr="images-4.jpeg"/>
          <p:cNvPicPr>
            <a:picLocks noGrp="1" noChangeAspect="1"/>
          </p:cNvPicPr>
          <p:nvPr>
            <p:ph idx="1"/>
          </p:nvPr>
        </p:nvPicPr>
        <p:blipFill rotWithShape="1">
          <a:blip r:embed="rId2">
            <a:extLst>
              <a:ext uri="{28A0092B-C50C-407E-A947-70E740481C1C}">
                <a14:useLocalDpi xmlns:a14="http://schemas.microsoft.com/office/drawing/2010/main" val="0"/>
              </a:ext>
            </a:extLst>
          </a:blip>
          <a:srcRect t="-14523" b="-14523"/>
          <a:stretch/>
        </p:blipFill>
        <p:spPr/>
      </p:pic>
    </p:spTree>
    <p:extLst>
      <p:ext uri="{BB962C8B-B14F-4D97-AF65-F5344CB8AC3E}">
        <p14:creationId xmlns:p14="http://schemas.microsoft.com/office/powerpoint/2010/main" val="128521027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a:cs typeface="Times New Roman"/>
              </a:rPr>
              <a:t>Efforts to increase Completion</a:t>
            </a:r>
            <a:endParaRPr lang="en-US" dirty="0"/>
          </a:p>
        </p:txBody>
      </p:sp>
      <p:sp>
        <p:nvSpPr>
          <p:cNvPr id="3" name="Content Placeholder 2"/>
          <p:cNvSpPr>
            <a:spLocks noGrp="1"/>
          </p:cNvSpPr>
          <p:nvPr>
            <p:ph idx="1"/>
          </p:nvPr>
        </p:nvSpPr>
        <p:spPr/>
        <p:txBody>
          <a:bodyPr/>
          <a:lstStyle/>
          <a:p>
            <a:r>
              <a:rPr lang="en-US" dirty="0">
                <a:latin typeface="Times New Roman"/>
                <a:cs typeface="Times New Roman"/>
              </a:rPr>
              <a:t>RP Group released </a:t>
            </a:r>
            <a:r>
              <a:rPr lang="en-US" i="1" dirty="0">
                <a:latin typeface="Times New Roman"/>
                <a:cs typeface="Times New Roman"/>
              </a:rPr>
              <a:t>Basic Skills as a Foundation for Success in California Community Colleges</a:t>
            </a:r>
            <a:r>
              <a:rPr lang="en-US" dirty="0">
                <a:latin typeface="Times New Roman"/>
                <a:cs typeface="Times New Roman"/>
              </a:rPr>
              <a:t> in 2007 – AKA </a:t>
            </a:r>
          </a:p>
          <a:p>
            <a:pPr lvl="1"/>
            <a:r>
              <a:rPr lang="en-US" dirty="0">
                <a:latin typeface="Times New Roman"/>
                <a:cs typeface="Times New Roman"/>
              </a:rPr>
              <a:t>The Poppy Copy </a:t>
            </a:r>
            <a:r>
              <a:rPr lang="en-US" dirty="0">
                <a:latin typeface="Times New Roman"/>
                <a:cs typeface="Times New Roman"/>
                <a:hlinkClick r:id="rId2"/>
              </a:rPr>
              <a:t>http://rpgroup.org/content/poppycopy</a:t>
            </a:r>
            <a:endParaRPr lang="en-US" dirty="0">
              <a:latin typeface="Times New Roman"/>
              <a:cs typeface="Times New Roman"/>
            </a:endParaRPr>
          </a:p>
          <a:p>
            <a:pPr lvl="1"/>
            <a:r>
              <a:rPr lang="en-US" dirty="0">
                <a:latin typeface="Times New Roman"/>
                <a:cs typeface="Times New Roman"/>
              </a:rPr>
              <a:t>Prepared by a team of researchers, faculty, and administrators</a:t>
            </a:r>
          </a:p>
          <a:p>
            <a:r>
              <a:rPr lang="en-US" dirty="0">
                <a:latin typeface="Times New Roman"/>
                <a:cs typeface="Times New Roman"/>
              </a:rPr>
              <a:t>Lots of experimentation in the system</a:t>
            </a:r>
          </a:p>
          <a:p>
            <a:pPr lvl="1"/>
            <a:r>
              <a:rPr lang="en-US" dirty="0">
                <a:latin typeface="Times New Roman"/>
                <a:cs typeface="Times New Roman"/>
              </a:rPr>
              <a:t>Bridge Programs</a:t>
            </a:r>
          </a:p>
          <a:p>
            <a:pPr lvl="1"/>
            <a:r>
              <a:rPr lang="en-US" dirty="0">
                <a:latin typeface="Times New Roman"/>
                <a:cs typeface="Times New Roman"/>
              </a:rPr>
              <a:t>Compressed or Accelerated Learning</a:t>
            </a:r>
          </a:p>
          <a:p>
            <a:pPr lvl="1"/>
            <a:r>
              <a:rPr lang="en-US" dirty="0">
                <a:latin typeface="Times New Roman"/>
                <a:cs typeface="Times New Roman"/>
              </a:rPr>
              <a:t>Contextualized Basic Skills</a:t>
            </a:r>
          </a:p>
          <a:p>
            <a:r>
              <a:rPr lang="en-US" dirty="0">
                <a:latin typeface="Times New Roman"/>
                <a:cs typeface="Times New Roman"/>
              </a:rPr>
              <a:t>Two projects in Acceleration Emerged (among many)</a:t>
            </a:r>
          </a:p>
          <a:p>
            <a:pPr lvl="1"/>
            <a:r>
              <a:rPr lang="en-US" dirty="0" err="1">
                <a:latin typeface="Times New Roman"/>
                <a:cs typeface="Times New Roman"/>
              </a:rPr>
              <a:t>Statway</a:t>
            </a:r>
            <a:r>
              <a:rPr lang="en-US" dirty="0">
                <a:latin typeface="Times New Roman"/>
                <a:cs typeface="Times New Roman"/>
              </a:rPr>
              <a:t> (Carnegie Foundation Model)</a:t>
            </a:r>
          </a:p>
          <a:p>
            <a:pPr lvl="1"/>
            <a:r>
              <a:rPr lang="en-US" dirty="0">
                <a:latin typeface="Times New Roman"/>
                <a:cs typeface="Times New Roman"/>
              </a:rPr>
              <a:t>CAP (California Acceleration Project-3CSN)</a:t>
            </a:r>
          </a:p>
          <a:p>
            <a:pPr lvl="1"/>
            <a:r>
              <a:rPr lang="en-US" dirty="0">
                <a:latin typeface="Times New Roman"/>
                <a:cs typeface="Times New Roman"/>
              </a:rPr>
              <a:t>Both involve fulfilling Quantitative Reasoning G.E. through Statistics</a:t>
            </a:r>
          </a:p>
          <a:p>
            <a:pPr marL="0" indent="0">
              <a:buNone/>
            </a:pPr>
            <a:endParaRPr lang="en-US" dirty="0"/>
          </a:p>
        </p:txBody>
      </p:sp>
    </p:spTree>
    <p:extLst>
      <p:ext uri="{BB962C8B-B14F-4D97-AF65-F5344CB8AC3E}">
        <p14:creationId xmlns:p14="http://schemas.microsoft.com/office/powerpoint/2010/main" val="160863631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History – CCCs</a:t>
            </a:r>
            <a:endParaRPr lang="en-US" dirty="0">
              <a:latin typeface="Times New Roman"/>
              <a:cs typeface="Times New Roman"/>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a:cs typeface="Times New Roman"/>
              </a:rPr>
              <a:t>Simultaneously, community college faculty have worked to identify pathways to associate degree and transfer level mathematics…</a:t>
            </a:r>
          </a:p>
          <a:p>
            <a:r>
              <a:rPr lang="en-US" dirty="0" smtClean="0">
                <a:latin typeface="Times New Roman"/>
                <a:cs typeface="Times New Roman"/>
              </a:rPr>
              <a:t>The Academic Senate has made it clear that they will encourage discipline faculty to identify, design and/or implement pathways, but have not take a position on any particular pathway…</a:t>
            </a:r>
          </a:p>
          <a:p>
            <a:r>
              <a:rPr lang="en-US" dirty="0" smtClean="0">
                <a:latin typeface="Times New Roman"/>
                <a:cs typeface="Times New Roman"/>
              </a:rPr>
              <a:t>The Academic Senate encourages faculty to work with discipline experts and organizations such as AMATYC and CMC</a:t>
            </a:r>
            <a:r>
              <a:rPr lang="en-US" baseline="30000" dirty="0" smtClean="0">
                <a:latin typeface="Times New Roman"/>
                <a:cs typeface="Times New Roman"/>
              </a:rPr>
              <a:t>3</a:t>
            </a:r>
            <a:r>
              <a:rPr lang="en-US" dirty="0" smtClean="0">
                <a:latin typeface="Times New Roman"/>
                <a:cs typeface="Times New Roman"/>
              </a:rPr>
              <a:t> to help determine effective and appropriate pathways.</a:t>
            </a:r>
          </a:p>
          <a:p>
            <a:pPr marL="0" indent="0">
              <a:buNone/>
            </a:pPr>
            <a:endParaRPr lang="en-US" dirty="0" smtClean="0">
              <a:latin typeface="Times New Roman"/>
              <a:cs typeface="Times New Roman"/>
            </a:endParaRPr>
          </a:p>
          <a:p>
            <a:pPr marL="0" indent="0">
              <a:buNone/>
            </a:pPr>
            <a:r>
              <a:rPr lang="en-US" sz="2000" dirty="0" smtClean="0">
                <a:latin typeface="Times New Roman"/>
                <a:cs typeface="Times New Roman"/>
              </a:rPr>
              <a:t>CMC</a:t>
            </a:r>
            <a:r>
              <a:rPr lang="en-US" sz="2000" baseline="30000" dirty="0" smtClean="0">
                <a:latin typeface="Times New Roman"/>
                <a:cs typeface="Times New Roman"/>
              </a:rPr>
              <a:t>3</a:t>
            </a:r>
            <a:r>
              <a:rPr lang="en-US" sz="2000" dirty="0" smtClean="0">
                <a:latin typeface="Times New Roman"/>
                <a:cs typeface="Times New Roman"/>
              </a:rPr>
              <a:t> – California Mathematics Council of Community Colleges</a:t>
            </a:r>
          </a:p>
          <a:p>
            <a:pPr marL="0" indent="0">
              <a:buNone/>
            </a:pPr>
            <a:r>
              <a:rPr lang="en-US" sz="2000" dirty="0" smtClean="0">
                <a:latin typeface="Times New Roman"/>
                <a:cs typeface="Times New Roman"/>
              </a:rPr>
              <a:t>AMATYC – American Mathematics Association of Two Year Colleges</a:t>
            </a:r>
            <a:endParaRPr lang="en-US" sz="2000" dirty="0">
              <a:latin typeface="Times New Roman"/>
              <a:cs typeface="Times New Roman"/>
            </a:endParaRPr>
          </a:p>
        </p:txBody>
      </p:sp>
    </p:spTree>
    <p:extLst>
      <p:ext uri="{BB962C8B-B14F-4D97-AF65-F5344CB8AC3E}">
        <p14:creationId xmlns:p14="http://schemas.microsoft.com/office/powerpoint/2010/main" val="349635646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a:cs typeface="Times New Roman"/>
              </a:rPr>
              <a:t>AMATYC</a:t>
            </a:r>
            <a:r>
              <a:rPr lang="en-US" dirty="0">
                <a:latin typeface="Times New Roman"/>
                <a:cs typeface="Times New Roman"/>
              </a:rPr>
              <a:t> </a:t>
            </a:r>
            <a:r>
              <a:rPr lang="en-US" dirty="0" smtClean="0">
                <a:latin typeface="Times New Roman"/>
                <a:cs typeface="Times New Roman"/>
              </a:rPr>
              <a:t>– Position Statement</a:t>
            </a:r>
            <a:endParaRPr lang="en-US" dirty="0">
              <a:latin typeface="Times New Roman"/>
              <a:cs typeface="Times New Roman"/>
            </a:endParaRPr>
          </a:p>
        </p:txBody>
      </p:sp>
      <p:sp>
        <p:nvSpPr>
          <p:cNvPr id="3" name="Content Placeholder 2"/>
          <p:cNvSpPr>
            <a:spLocks noGrp="1"/>
          </p:cNvSpPr>
          <p:nvPr>
            <p:ph idx="1"/>
          </p:nvPr>
        </p:nvSpPr>
        <p:spPr/>
        <p:txBody>
          <a:bodyPr>
            <a:noAutofit/>
          </a:bodyPr>
          <a:lstStyle/>
          <a:p>
            <a:pPr marL="0" indent="0">
              <a:buNone/>
            </a:pPr>
            <a:r>
              <a:rPr lang="en-US" sz="1900" dirty="0" smtClean="0">
                <a:latin typeface="Times New Roman"/>
                <a:cs typeface="Times New Roman"/>
              </a:rPr>
              <a:t>The Appropriate Use of Intermediate Algebra as a Prerequisite Course</a:t>
            </a:r>
          </a:p>
          <a:p>
            <a:pPr marL="0" indent="0">
              <a:buNone/>
            </a:pPr>
            <a:r>
              <a:rPr lang="en-US" sz="1900" dirty="0" smtClean="0">
                <a:latin typeface="Times New Roman"/>
                <a:cs typeface="Times New Roman"/>
              </a:rPr>
              <a:t>WHEREAS, The prerequisites of a mathematics course should be those appropriate to providing a foundation for student success in that course;</a:t>
            </a:r>
          </a:p>
          <a:p>
            <a:pPr marL="0" indent="0">
              <a:buNone/>
            </a:pPr>
            <a:r>
              <a:rPr lang="en-US" sz="1900" dirty="0" smtClean="0">
                <a:latin typeface="Times New Roman"/>
                <a:cs typeface="Times New Roman"/>
              </a:rPr>
              <a:t>WHEREAS, The course description and learning outcomes of a mathematics course determine the level of mathematical literacy, skills, and knowledge necessary for successful completion of the course;</a:t>
            </a:r>
          </a:p>
          <a:p>
            <a:pPr marL="0" indent="0">
              <a:buNone/>
            </a:pPr>
            <a:r>
              <a:rPr lang="en-US" sz="1900" dirty="0" smtClean="0">
                <a:latin typeface="Times New Roman"/>
                <a:cs typeface="Times New Roman"/>
              </a:rPr>
              <a:t>WHEREAS, The equivalent content in intermediate algebra courses is generally required to master the content of algebra-based courses that lead to calculus;</a:t>
            </a:r>
          </a:p>
          <a:p>
            <a:pPr marL="0" indent="0">
              <a:buNone/>
            </a:pPr>
            <a:r>
              <a:rPr lang="en-US" sz="1900" dirty="0" smtClean="0">
                <a:latin typeface="Times New Roman"/>
                <a:cs typeface="Times New Roman"/>
              </a:rPr>
              <a:t>WHEREAS, The equivalent content in intermediate algebra courses is not required to master the content for most college-level mathematics courses that do not lead to calculus;</a:t>
            </a:r>
          </a:p>
          <a:p>
            <a:pPr marL="0" indent="0">
              <a:buNone/>
            </a:pPr>
            <a:r>
              <a:rPr lang="en-US" sz="1900" dirty="0" smtClean="0">
                <a:latin typeface="Times New Roman"/>
                <a:cs typeface="Times New Roman"/>
              </a:rPr>
              <a:t>NOW, THEREFORE, It is the position of AMATYC that:</a:t>
            </a:r>
          </a:p>
          <a:p>
            <a:pPr marL="0" indent="0">
              <a:buNone/>
            </a:pPr>
            <a:r>
              <a:rPr lang="en-US" sz="1900" dirty="0" smtClean="0">
                <a:latin typeface="Times New Roman"/>
                <a:cs typeface="Times New Roman"/>
              </a:rPr>
              <a:t>Prerequisite courses other than intermediate algebra can adequately prepare students for courses of study that do not lead to calculus.</a:t>
            </a:r>
          </a:p>
          <a:p>
            <a:pPr marL="0" indent="0" algn="r">
              <a:buNone/>
            </a:pPr>
            <a:r>
              <a:rPr lang="en-US" sz="1900" dirty="0" smtClean="0">
                <a:latin typeface="Times New Roman"/>
                <a:cs typeface="Times New Roman"/>
              </a:rPr>
              <a:t>Approved at the Delegate Assembly – November 15, 2014</a:t>
            </a:r>
          </a:p>
          <a:p>
            <a:pPr marL="0" indent="0" algn="r">
              <a:buNone/>
            </a:pPr>
            <a:endParaRPr lang="en-US" sz="1900" dirty="0">
              <a:latin typeface="Times New Roman"/>
              <a:cs typeface="Times New Roman"/>
            </a:endParaRPr>
          </a:p>
        </p:txBody>
      </p:sp>
    </p:spTree>
    <p:extLst>
      <p:ext uri="{BB962C8B-B14F-4D97-AF65-F5344CB8AC3E}">
        <p14:creationId xmlns:p14="http://schemas.microsoft.com/office/powerpoint/2010/main" val="340257200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History – CSU GEAC</a:t>
            </a:r>
            <a:endParaRPr lang="en-US" dirty="0">
              <a:latin typeface="Times New Roman"/>
              <a:cs typeface="Times New Roman"/>
            </a:endParaRPr>
          </a:p>
        </p:txBody>
      </p:sp>
      <p:sp>
        <p:nvSpPr>
          <p:cNvPr id="3" name="Content Placeholder 2"/>
          <p:cNvSpPr>
            <a:spLocks noGrp="1"/>
          </p:cNvSpPr>
          <p:nvPr>
            <p:ph idx="1"/>
          </p:nvPr>
        </p:nvSpPr>
        <p:spPr/>
        <p:txBody>
          <a:bodyPr/>
          <a:lstStyle/>
          <a:p>
            <a:r>
              <a:rPr lang="en-US" dirty="0" smtClean="0">
                <a:latin typeface="Times New Roman"/>
                <a:cs typeface="Times New Roman"/>
              </a:rPr>
              <a:t>The </a:t>
            </a:r>
            <a:r>
              <a:rPr lang="en-US" dirty="0" err="1" smtClean="0">
                <a:latin typeface="Times New Roman"/>
                <a:cs typeface="Times New Roman"/>
              </a:rPr>
              <a:t>Statway</a:t>
            </a:r>
            <a:r>
              <a:rPr lang="en-US" dirty="0" smtClean="0">
                <a:latin typeface="Times New Roman"/>
                <a:cs typeface="Times New Roman"/>
              </a:rPr>
              <a:t> project reported back to GEAC in</a:t>
            </a:r>
          </a:p>
          <a:p>
            <a:pPr lvl="1"/>
            <a:r>
              <a:rPr lang="en-US" dirty="0" smtClean="0">
                <a:latin typeface="Times New Roman"/>
                <a:cs typeface="Times New Roman"/>
              </a:rPr>
              <a:t>2014 – data set too small</a:t>
            </a:r>
          </a:p>
          <a:p>
            <a:pPr lvl="1"/>
            <a:r>
              <a:rPr lang="en-US" dirty="0" smtClean="0">
                <a:latin typeface="Times New Roman"/>
                <a:cs typeface="Times New Roman"/>
              </a:rPr>
              <a:t>2015 – better data, social science degrees</a:t>
            </a:r>
          </a:p>
          <a:p>
            <a:endParaRPr lang="en-US" dirty="0" smtClean="0">
              <a:latin typeface="Times New Roman"/>
              <a:cs typeface="Times New Roman"/>
            </a:endParaRPr>
          </a:p>
          <a:p>
            <a:r>
              <a:rPr lang="en-US" dirty="0" err="1" smtClean="0">
                <a:latin typeface="Times New Roman"/>
                <a:cs typeface="Times New Roman"/>
              </a:rPr>
              <a:t>Statway</a:t>
            </a:r>
            <a:r>
              <a:rPr lang="en-US" dirty="0" smtClean="0">
                <a:latin typeface="Times New Roman"/>
                <a:cs typeface="Times New Roman"/>
              </a:rPr>
              <a:t> now charges $25000 one-time fee to college adopters</a:t>
            </a:r>
          </a:p>
          <a:p>
            <a:endParaRPr lang="en-US" dirty="0">
              <a:latin typeface="Times New Roman"/>
              <a:cs typeface="Times New Roman"/>
            </a:endParaRPr>
          </a:p>
          <a:p>
            <a:r>
              <a:rPr lang="en-US" dirty="0" smtClean="0">
                <a:latin typeface="Times New Roman"/>
                <a:cs typeface="Times New Roman"/>
              </a:rPr>
              <a:t>GEAC also acknowledged that CAP was using existing Title 5 waiver of prerequisite forms for alternative pathway to statistics</a:t>
            </a:r>
            <a:endParaRPr lang="en-US" dirty="0">
              <a:latin typeface="Times New Roman"/>
              <a:cs typeface="Times New Roman"/>
            </a:endParaRPr>
          </a:p>
        </p:txBody>
      </p:sp>
    </p:spTree>
    <p:extLst>
      <p:ext uri="{BB962C8B-B14F-4D97-AF65-F5344CB8AC3E}">
        <p14:creationId xmlns:p14="http://schemas.microsoft.com/office/powerpoint/2010/main" val="167619137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a:cs typeface="Times New Roman"/>
              </a:rPr>
              <a:t>History – </a:t>
            </a:r>
            <a:r>
              <a:rPr lang="en-US" dirty="0">
                <a:latin typeface="Times New Roman"/>
                <a:cs typeface="Times New Roman"/>
              </a:rPr>
              <a:t> </a:t>
            </a:r>
            <a:r>
              <a:rPr lang="en-US" dirty="0" smtClean="0">
                <a:latin typeface="Times New Roman"/>
                <a:cs typeface="Times New Roman"/>
              </a:rPr>
              <a:t>CSU GEAC	</a:t>
            </a:r>
            <a:endParaRPr lang="en-US" dirty="0">
              <a:latin typeface="Times New Roman"/>
              <a:cs typeface="Times New Roman"/>
            </a:endParaRPr>
          </a:p>
        </p:txBody>
      </p:sp>
      <p:sp>
        <p:nvSpPr>
          <p:cNvPr id="3" name="Content Placeholder 2"/>
          <p:cNvSpPr>
            <a:spLocks noGrp="1"/>
          </p:cNvSpPr>
          <p:nvPr>
            <p:ph idx="1"/>
          </p:nvPr>
        </p:nvSpPr>
        <p:spPr/>
        <p:txBody>
          <a:bodyPr/>
          <a:lstStyle/>
          <a:p>
            <a:r>
              <a:rPr lang="en-US" dirty="0">
                <a:latin typeface="Times New Roman"/>
                <a:cs typeface="Times New Roman"/>
              </a:rPr>
              <a:t>CSU Executive Order </a:t>
            </a:r>
            <a:r>
              <a:rPr lang="en-US" dirty="0" smtClean="0">
                <a:latin typeface="Times New Roman"/>
                <a:cs typeface="Times New Roman"/>
              </a:rPr>
              <a:t>1065 and 1100 – Explicit Prerequisite Requirement of Intermediate Algebra for Transfer level Mathematics</a:t>
            </a:r>
          </a:p>
          <a:p>
            <a:pPr marL="0" indent="0">
              <a:buNone/>
            </a:pPr>
            <a:r>
              <a:rPr lang="en-US" dirty="0" smtClean="0">
                <a:latin typeface="Times New Roman"/>
                <a:cs typeface="Times New Roman"/>
                <a:hlinkClick r:id="rId2"/>
              </a:rPr>
              <a:t>Executive Order 1065</a:t>
            </a:r>
            <a:r>
              <a:rPr lang="en-US" dirty="0" smtClean="0">
                <a:latin typeface="Times New Roman"/>
                <a:cs typeface="Times New Roman"/>
              </a:rPr>
              <a:t>- September 2011</a:t>
            </a:r>
          </a:p>
          <a:p>
            <a:pPr marL="0" indent="0">
              <a:buNone/>
            </a:pPr>
            <a:r>
              <a:rPr lang="en-US" dirty="0" smtClean="0">
                <a:latin typeface="Times New Roman"/>
                <a:cs typeface="Times New Roman"/>
                <a:hlinkClick r:id="rId3"/>
              </a:rPr>
              <a:t>Executive Order 1100</a:t>
            </a:r>
            <a:r>
              <a:rPr lang="en-US" dirty="0" smtClean="0">
                <a:latin typeface="Times New Roman"/>
                <a:cs typeface="Times New Roman"/>
              </a:rPr>
              <a:t>- February 2015 </a:t>
            </a:r>
          </a:p>
          <a:p>
            <a:pPr marL="0" indent="0">
              <a:buNone/>
            </a:pPr>
            <a:endParaRPr lang="en-US" dirty="0" smtClean="0">
              <a:latin typeface="Times New Roman"/>
              <a:cs typeface="Times New Roman"/>
            </a:endParaRPr>
          </a:p>
          <a:p>
            <a:r>
              <a:rPr lang="en-US" dirty="0" smtClean="0">
                <a:latin typeface="Times New Roman"/>
                <a:cs typeface="Times New Roman"/>
              </a:rPr>
              <a:t>Exemption to Executive Order 1065</a:t>
            </a:r>
          </a:p>
          <a:p>
            <a:pPr lvl="1"/>
            <a:r>
              <a:rPr lang="en-US" dirty="0" smtClean="0">
                <a:latin typeface="Times New Roman"/>
                <a:cs typeface="Times New Roman"/>
              </a:rPr>
              <a:t>Waiver for </a:t>
            </a:r>
            <a:r>
              <a:rPr lang="en-US" dirty="0">
                <a:latin typeface="Times New Roman"/>
                <a:cs typeface="Times New Roman"/>
              </a:rPr>
              <a:t>5</a:t>
            </a:r>
            <a:r>
              <a:rPr lang="en-US" dirty="0" smtClean="0">
                <a:latin typeface="Times New Roman"/>
                <a:cs typeface="Times New Roman"/>
              </a:rPr>
              <a:t> districts to offer a </a:t>
            </a:r>
            <a:r>
              <a:rPr lang="en-US" dirty="0" err="1" smtClean="0">
                <a:latin typeface="Times New Roman"/>
                <a:cs typeface="Times New Roman"/>
              </a:rPr>
              <a:t>Statway</a:t>
            </a:r>
            <a:r>
              <a:rPr lang="en-US" dirty="0" smtClean="0">
                <a:latin typeface="Times New Roman"/>
                <a:cs typeface="Times New Roman"/>
              </a:rPr>
              <a:t> model to transfer granted in 2010, a 6</a:t>
            </a:r>
            <a:r>
              <a:rPr lang="en-US" baseline="30000" dirty="0" smtClean="0">
                <a:latin typeface="Times New Roman"/>
                <a:cs typeface="Times New Roman"/>
              </a:rPr>
              <a:t>th</a:t>
            </a:r>
            <a:r>
              <a:rPr lang="en-US" dirty="0" smtClean="0">
                <a:latin typeface="Times New Roman"/>
                <a:cs typeface="Times New Roman"/>
              </a:rPr>
              <a:t> district was added later </a:t>
            </a:r>
          </a:p>
          <a:p>
            <a:pPr lvl="1"/>
            <a:r>
              <a:rPr lang="en-US" dirty="0" smtClean="0">
                <a:latin typeface="Times New Roman"/>
                <a:cs typeface="Times New Roman"/>
              </a:rPr>
              <a:t>Track students through transfer and baccalaureate graduation</a:t>
            </a:r>
          </a:p>
          <a:p>
            <a:pPr lvl="1"/>
            <a:r>
              <a:rPr lang="en-US" dirty="0">
                <a:latin typeface="Times New Roman"/>
                <a:cs typeface="Times New Roman"/>
                <a:hlinkClick r:id="rId4"/>
              </a:rPr>
              <a:t>http://www.calstate.edu/app/GEAC/documents/2015/sept-2015/06-Statway-</a:t>
            </a:r>
            <a:r>
              <a:rPr lang="en-US" dirty="0" smtClean="0">
                <a:latin typeface="Times New Roman"/>
                <a:cs typeface="Times New Roman"/>
                <a:hlinkClick r:id="rId4"/>
              </a:rPr>
              <a:t>presentation.pdf</a:t>
            </a:r>
            <a:endParaRPr lang="en-US" dirty="0" smtClean="0">
              <a:latin typeface="Times New Roman"/>
              <a:cs typeface="Times New Roman"/>
            </a:endParaRPr>
          </a:p>
          <a:p>
            <a:pPr lvl="1"/>
            <a:endParaRPr lang="en-US" dirty="0" smtClean="0">
              <a:latin typeface="Times New Roman"/>
              <a:cs typeface="Times New Roman"/>
            </a:endParaRPr>
          </a:p>
          <a:p>
            <a:pPr lvl="1"/>
            <a:endParaRPr lang="en-US" dirty="0">
              <a:latin typeface="Times New Roman"/>
              <a:cs typeface="Times New Roman"/>
            </a:endParaRPr>
          </a:p>
        </p:txBody>
      </p:sp>
    </p:spTree>
    <p:extLst>
      <p:ext uri="{BB962C8B-B14F-4D97-AF65-F5344CB8AC3E}">
        <p14:creationId xmlns:p14="http://schemas.microsoft.com/office/powerpoint/2010/main" val="379721198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Acronym Tutorial</a:t>
            </a:r>
            <a:endParaRPr lang="en-US" dirty="0">
              <a:latin typeface="Times New Roman"/>
              <a:cs typeface="Times New Roman"/>
            </a:endParaRPr>
          </a:p>
        </p:txBody>
      </p:sp>
      <p:sp>
        <p:nvSpPr>
          <p:cNvPr id="3" name="Content Placeholder 2"/>
          <p:cNvSpPr>
            <a:spLocks noGrp="1"/>
          </p:cNvSpPr>
          <p:nvPr>
            <p:ph idx="1"/>
          </p:nvPr>
        </p:nvSpPr>
        <p:spPr/>
        <p:txBody>
          <a:bodyPr>
            <a:normAutofit/>
          </a:bodyPr>
          <a:lstStyle/>
          <a:p>
            <a:r>
              <a:rPr lang="en-US" sz="2200" dirty="0" smtClean="0">
                <a:latin typeface="Times New Roman"/>
                <a:cs typeface="Times New Roman"/>
              </a:rPr>
              <a:t>ASCCC – Academic Senate for California Community Colleges</a:t>
            </a:r>
          </a:p>
          <a:p>
            <a:r>
              <a:rPr lang="en-US" sz="2200" dirty="0" smtClean="0">
                <a:latin typeface="Times New Roman"/>
                <a:cs typeface="Times New Roman"/>
              </a:rPr>
              <a:t>CCC – California Community </a:t>
            </a:r>
            <a:r>
              <a:rPr lang="en-US" sz="2200" dirty="0">
                <a:latin typeface="Times New Roman"/>
                <a:cs typeface="Times New Roman"/>
              </a:rPr>
              <a:t>C</a:t>
            </a:r>
            <a:r>
              <a:rPr lang="en-US" sz="2200" dirty="0" smtClean="0">
                <a:latin typeface="Times New Roman"/>
                <a:cs typeface="Times New Roman"/>
              </a:rPr>
              <a:t>olleges</a:t>
            </a:r>
          </a:p>
          <a:p>
            <a:r>
              <a:rPr lang="en-US" sz="2200" dirty="0" smtClean="0">
                <a:latin typeface="Times New Roman"/>
                <a:cs typeface="Times New Roman"/>
              </a:rPr>
              <a:t>CSU – California State University</a:t>
            </a:r>
          </a:p>
          <a:p>
            <a:r>
              <a:rPr lang="en-US" sz="2200" dirty="0" smtClean="0">
                <a:latin typeface="Times New Roman"/>
                <a:cs typeface="Times New Roman"/>
              </a:rPr>
              <a:t>UC – University of California</a:t>
            </a:r>
          </a:p>
          <a:p>
            <a:r>
              <a:rPr lang="en-US" sz="2200" dirty="0" smtClean="0">
                <a:latin typeface="Times New Roman"/>
                <a:cs typeface="Times New Roman"/>
              </a:rPr>
              <a:t>CCCCO – California Community Colleges Chancellor’s Office</a:t>
            </a:r>
          </a:p>
          <a:p>
            <a:r>
              <a:rPr lang="en-US" sz="2200" dirty="0" smtClean="0">
                <a:latin typeface="Times New Roman"/>
                <a:cs typeface="Times New Roman"/>
              </a:rPr>
              <a:t>BOG – Board of Governors</a:t>
            </a:r>
          </a:p>
          <a:p>
            <a:r>
              <a:rPr lang="en-US" sz="2200" dirty="0" smtClean="0">
                <a:latin typeface="Times New Roman"/>
                <a:cs typeface="Times New Roman"/>
              </a:rPr>
              <a:t>GEAC – General Education Advisory Committee (to CSU Chancellor)</a:t>
            </a:r>
          </a:p>
          <a:p>
            <a:r>
              <a:rPr lang="en-US" sz="2200" dirty="0" smtClean="0">
                <a:latin typeface="Times New Roman"/>
                <a:cs typeface="Times New Roman"/>
              </a:rPr>
              <a:t>IGETC – </a:t>
            </a:r>
            <a:r>
              <a:rPr lang="en-US" sz="2200" dirty="0" err="1" smtClean="0">
                <a:latin typeface="Times New Roman"/>
                <a:cs typeface="Times New Roman"/>
              </a:rPr>
              <a:t>Intersegemental</a:t>
            </a:r>
            <a:r>
              <a:rPr lang="en-US" sz="2200" dirty="0" smtClean="0">
                <a:latin typeface="Times New Roman"/>
                <a:cs typeface="Times New Roman"/>
              </a:rPr>
              <a:t> General Education Transfer Curriculum</a:t>
            </a:r>
          </a:p>
          <a:p>
            <a:endParaRPr lang="en-US" sz="2200" dirty="0" smtClean="0">
              <a:latin typeface="Times New Roman"/>
              <a:cs typeface="Times New Roman"/>
            </a:endParaRPr>
          </a:p>
          <a:p>
            <a:endParaRPr lang="en-US" sz="2200" dirty="0">
              <a:latin typeface="Times New Roman"/>
              <a:cs typeface="Times New Roman"/>
            </a:endParaRPr>
          </a:p>
          <a:p>
            <a:pPr marL="0" indent="0">
              <a:buNone/>
            </a:pPr>
            <a:endParaRPr lang="en-US" sz="2200" dirty="0">
              <a:latin typeface="Times New Roman"/>
              <a:cs typeface="Times New Roman"/>
            </a:endParaRPr>
          </a:p>
        </p:txBody>
      </p:sp>
    </p:spTree>
    <p:extLst>
      <p:ext uri="{BB962C8B-B14F-4D97-AF65-F5344CB8AC3E}">
        <p14:creationId xmlns:p14="http://schemas.microsoft.com/office/powerpoint/2010/main" val="27991488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a:cs typeface="Times New Roman"/>
              </a:rPr>
              <a:t>History – CSU GEAC</a:t>
            </a:r>
          </a:p>
        </p:txBody>
      </p:sp>
      <p:sp>
        <p:nvSpPr>
          <p:cNvPr id="3" name="Content Placeholder 2"/>
          <p:cNvSpPr>
            <a:spLocks noGrp="1"/>
          </p:cNvSpPr>
          <p:nvPr>
            <p:ph idx="1"/>
          </p:nvPr>
        </p:nvSpPr>
        <p:spPr/>
        <p:txBody>
          <a:bodyPr>
            <a:normAutofit/>
          </a:bodyPr>
          <a:lstStyle/>
          <a:p>
            <a:r>
              <a:rPr lang="en-US" dirty="0" smtClean="0">
                <a:latin typeface="Times New Roman"/>
                <a:cs typeface="Times New Roman"/>
              </a:rPr>
              <a:t>The CSU Council of Math Chairs reported to GEAC</a:t>
            </a:r>
          </a:p>
          <a:p>
            <a:pPr lvl="1"/>
            <a:r>
              <a:rPr lang="en-US" dirty="0" err="1" smtClean="0">
                <a:latin typeface="Times New Roman"/>
                <a:cs typeface="Times New Roman"/>
              </a:rPr>
              <a:t>Statway</a:t>
            </a:r>
            <a:r>
              <a:rPr lang="en-US" dirty="0" smtClean="0">
                <a:latin typeface="Times New Roman"/>
                <a:cs typeface="Times New Roman"/>
              </a:rPr>
              <a:t> at the CSU does not prepare students for college level courses</a:t>
            </a:r>
          </a:p>
          <a:p>
            <a:pPr lvl="2"/>
            <a:r>
              <a:rPr lang="en-US" dirty="0" smtClean="0">
                <a:latin typeface="Times New Roman"/>
                <a:cs typeface="Times New Roman"/>
              </a:rPr>
              <a:t>Not scalable</a:t>
            </a:r>
          </a:p>
          <a:p>
            <a:pPr lvl="2"/>
            <a:r>
              <a:rPr lang="en-US" dirty="0" smtClean="0">
                <a:latin typeface="Times New Roman"/>
                <a:cs typeface="Times New Roman"/>
              </a:rPr>
              <a:t>Poor outcomes</a:t>
            </a:r>
          </a:p>
          <a:p>
            <a:pPr lvl="1"/>
            <a:r>
              <a:rPr lang="en-US" dirty="0" smtClean="0">
                <a:latin typeface="Times New Roman"/>
                <a:cs typeface="Times New Roman"/>
              </a:rPr>
              <a:t>Study results of other remediation completers ELM scores versus </a:t>
            </a:r>
            <a:r>
              <a:rPr lang="en-US" dirty="0" err="1" smtClean="0">
                <a:latin typeface="Times New Roman"/>
                <a:cs typeface="Times New Roman"/>
              </a:rPr>
              <a:t>Statway</a:t>
            </a:r>
            <a:r>
              <a:rPr lang="en-US" dirty="0" smtClean="0">
                <a:latin typeface="Times New Roman"/>
                <a:cs typeface="Times New Roman"/>
              </a:rPr>
              <a:t> completer scores</a:t>
            </a:r>
          </a:p>
          <a:p>
            <a:pPr lvl="2"/>
            <a:r>
              <a:rPr lang="en-US" dirty="0" smtClean="0">
                <a:latin typeface="Times New Roman"/>
                <a:cs typeface="Times New Roman"/>
              </a:rPr>
              <a:t>Indicated </a:t>
            </a:r>
            <a:r>
              <a:rPr lang="en-US" dirty="0" err="1" smtClean="0">
                <a:latin typeface="Times New Roman"/>
                <a:cs typeface="Times New Roman"/>
              </a:rPr>
              <a:t>Statway</a:t>
            </a:r>
            <a:r>
              <a:rPr lang="en-US" dirty="0" smtClean="0">
                <a:latin typeface="Times New Roman"/>
                <a:cs typeface="Times New Roman"/>
              </a:rPr>
              <a:t> completers performed significantly lower on ELM than student body at large or other forms of remediation  </a:t>
            </a:r>
            <a:endParaRPr lang="en-US" dirty="0">
              <a:latin typeface="Times New Roman"/>
              <a:cs typeface="Times New Roman"/>
            </a:endParaRPr>
          </a:p>
          <a:p>
            <a:pPr lvl="1"/>
            <a:r>
              <a:rPr lang="en-US" dirty="0" smtClean="0">
                <a:latin typeface="Times New Roman"/>
                <a:cs typeface="Times New Roman"/>
              </a:rPr>
              <a:t>ELM – Entry Level Mathematics Test for all Freshmen at CSU</a:t>
            </a:r>
          </a:p>
          <a:p>
            <a:pPr lvl="2"/>
            <a:r>
              <a:rPr lang="en-US" dirty="0" smtClean="0">
                <a:latin typeface="Times New Roman"/>
                <a:cs typeface="Times New Roman"/>
              </a:rPr>
              <a:t>Arithmetic, geometry (area and volume), and beginning algebra skills</a:t>
            </a:r>
          </a:p>
          <a:p>
            <a:pPr marL="0" lvl="2" indent="0">
              <a:spcBef>
                <a:spcPts val="0"/>
              </a:spcBef>
              <a:buNone/>
            </a:pPr>
            <a:endParaRPr lang="en-US" sz="2000" dirty="0" smtClean="0">
              <a:latin typeface="Times New Roman"/>
              <a:cs typeface="Times New Roman"/>
            </a:endParaRPr>
          </a:p>
          <a:p>
            <a:pPr marL="0" lvl="2" indent="0">
              <a:spcBef>
                <a:spcPts val="0"/>
              </a:spcBef>
              <a:buNone/>
            </a:pPr>
            <a:r>
              <a:rPr lang="en-US" dirty="0" smtClean="0">
                <a:latin typeface="Times New Roman"/>
                <a:cs typeface="Times New Roman"/>
                <a:hlinkClick r:id="rId2"/>
              </a:rPr>
              <a:t>CSU Council of Math Chairs’ Statement on Entry Level Mathematics and Statway 30 April 2015 </a:t>
            </a:r>
            <a:endParaRPr lang="en-US" dirty="0" smtClean="0">
              <a:latin typeface="Times New Roman"/>
              <a:cs typeface="Times New Roman"/>
            </a:endParaRPr>
          </a:p>
          <a:p>
            <a:pPr marL="0" lvl="2" indent="0">
              <a:spcBef>
                <a:spcPts val="0"/>
              </a:spcBef>
              <a:buNone/>
            </a:pPr>
            <a:endParaRPr lang="en-US" dirty="0">
              <a:latin typeface="Times New Roman"/>
              <a:cs typeface="Times New Roman"/>
            </a:endParaRPr>
          </a:p>
        </p:txBody>
      </p:sp>
    </p:spTree>
    <p:extLst>
      <p:ext uri="{BB962C8B-B14F-4D97-AF65-F5344CB8AC3E}">
        <p14:creationId xmlns:p14="http://schemas.microsoft.com/office/powerpoint/2010/main" val="46757644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a:cs typeface="Times New Roman"/>
              </a:rPr>
              <a:t>Recent History – CSU Academic Senate</a:t>
            </a:r>
            <a:endParaRPr lang="en-US" dirty="0">
              <a:latin typeface="Times New Roman"/>
              <a:cs typeface="Times New Roman"/>
            </a:endParaRPr>
          </a:p>
        </p:txBody>
      </p:sp>
      <p:sp>
        <p:nvSpPr>
          <p:cNvPr id="3" name="Content Placeholder 2"/>
          <p:cNvSpPr>
            <a:spLocks noGrp="1"/>
          </p:cNvSpPr>
          <p:nvPr>
            <p:ph idx="1"/>
          </p:nvPr>
        </p:nvSpPr>
        <p:spPr/>
        <p:txBody>
          <a:bodyPr/>
          <a:lstStyle/>
          <a:p>
            <a:pPr marL="0" indent="0">
              <a:buNone/>
            </a:pPr>
            <a:r>
              <a:rPr lang="en-US" dirty="0" smtClean="0">
                <a:latin typeface="Times New Roman"/>
                <a:cs typeface="Times New Roman"/>
              </a:rPr>
              <a:t>At the request of GEAC, the CSU-AS passed Resolution AS-3230-</a:t>
            </a:r>
            <a:r>
              <a:rPr lang="en-US" dirty="0">
                <a:latin typeface="Times New Roman"/>
                <a:cs typeface="Times New Roman"/>
              </a:rPr>
              <a:t>15 </a:t>
            </a:r>
            <a:r>
              <a:rPr lang="en-US" dirty="0">
                <a:latin typeface="Times New Roman"/>
                <a:cs typeface="Times New Roman"/>
                <a:hlinkClick r:id="rId2"/>
              </a:rPr>
              <a:t>http://www.calstate.edu/acadsen/Records/Resolutions/2015-2016/documents/3230.</a:t>
            </a:r>
            <a:r>
              <a:rPr lang="en-US" dirty="0" smtClean="0">
                <a:latin typeface="Times New Roman"/>
                <a:cs typeface="Times New Roman"/>
                <a:hlinkClick r:id="rId2"/>
              </a:rPr>
              <a:t>shtml</a:t>
            </a:r>
            <a:endParaRPr lang="en-US" dirty="0" smtClean="0">
              <a:latin typeface="Times New Roman"/>
              <a:cs typeface="Times New Roman"/>
            </a:endParaRPr>
          </a:p>
          <a:p>
            <a:pPr marL="0" indent="0">
              <a:buNone/>
            </a:pPr>
            <a:endParaRPr lang="en-US" dirty="0" smtClean="0">
              <a:latin typeface="Times New Roman"/>
              <a:cs typeface="Times New Roman"/>
            </a:endParaRPr>
          </a:p>
          <a:p>
            <a:r>
              <a:rPr lang="en-US" i="1" dirty="0" smtClean="0">
                <a:latin typeface="Times New Roman"/>
                <a:cs typeface="Times New Roman"/>
              </a:rPr>
              <a:t>Establishing a Task Force on the Requirements of CSU General Education Mathematics/Quantitative Reasoning (B4) Credit</a:t>
            </a:r>
          </a:p>
          <a:p>
            <a:endParaRPr lang="en-US" dirty="0" smtClean="0">
              <a:latin typeface="Times New Roman"/>
              <a:cs typeface="Times New Roman"/>
            </a:endParaRPr>
          </a:p>
          <a:p>
            <a:r>
              <a:rPr lang="en-US" dirty="0" smtClean="0">
                <a:latin typeface="Times New Roman"/>
                <a:cs typeface="Times New Roman"/>
              </a:rPr>
              <a:t>Recommends including UC, CCC, K-12, discipline experts in math, and a representative from CAP</a:t>
            </a:r>
            <a:endParaRPr lang="en-US" dirty="0">
              <a:latin typeface="Times New Roman"/>
              <a:cs typeface="Times New Roman"/>
            </a:endParaRPr>
          </a:p>
        </p:txBody>
      </p:sp>
    </p:spTree>
    <p:extLst>
      <p:ext uri="{BB962C8B-B14F-4D97-AF65-F5344CB8AC3E}">
        <p14:creationId xmlns:p14="http://schemas.microsoft.com/office/powerpoint/2010/main" val="70294289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a:cs typeface="Times New Roman"/>
              </a:rPr>
              <a:t>Recent History – CSU Academic Senate</a:t>
            </a:r>
            <a:endParaRPr lang="en-US" dirty="0">
              <a:latin typeface="Times New Roman"/>
              <a:cs typeface="Times New Roman"/>
            </a:endParaRPr>
          </a:p>
        </p:txBody>
      </p:sp>
      <p:sp>
        <p:nvSpPr>
          <p:cNvPr id="3" name="Content Placeholder 2"/>
          <p:cNvSpPr>
            <a:spLocks noGrp="1"/>
          </p:cNvSpPr>
          <p:nvPr>
            <p:ph idx="1"/>
          </p:nvPr>
        </p:nvSpPr>
        <p:spPr/>
        <p:txBody>
          <a:bodyPr>
            <a:normAutofit/>
          </a:bodyPr>
          <a:lstStyle/>
          <a:p>
            <a:pPr marL="0" indent="0">
              <a:buNone/>
            </a:pPr>
            <a:r>
              <a:rPr lang="en-US" dirty="0">
                <a:latin typeface="Times New Roman"/>
                <a:cs typeface="Times New Roman"/>
              </a:rPr>
              <a:t>On the recommendation </a:t>
            </a:r>
            <a:r>
              <a:rPr lang="en-US" dirty="0" smtClean="0">
                <a:latin typeface="Times New Roman"/>
                <a:cs typeface="Times New Roman"/>
              </a:rPr>
              <a:t>of GEAC, </a:t>
            </a:r>
            <a:r>
              <a:rPr lang="en-US" dirty="0">
                <a:latin typeface="Times New Roman"/>
                <a:cs typeface="Times New Roman"/>
              </a:rPr>
              <a:t>the </a:t>
            </a:r>
            <a:r>
              <a:rPr lang="en-US" dirty="0" smtClean="0">
                <a:latin typeface="Times New Roman"/>
                <a:cs typeface="Times New Roman"/>
              </a:rPr>
              <a:t>CSU authorizes </a:t>
            </a:r>
            <a:r>
              <a:rPr lang="en-US" dirty="0">
                <a:latin typeface="Times New Roman"/>
                <a:cs typeface="Times New Roman"/>
              </a:rPr>
              <a:t>temporary recognition of statistics pathways curriculum in satisfaction of the Quantitative Reasoning requirement for transfer admission and completion of lower-division coursework in general education. </a:t>
            </a:r>
          </a:p>
          <a:p>
            <a:pPr marL="0" indent="0">
              <a:buNone/>
            </a:pPr>
            <a:r>
              <a:rPr lang="en-US" dirty="0" smtClean="0">
                <a:latin typeface="Times New Roman"/>
                <a:cs typeface="Times New Roman"/>
                <a:hlinkClick r:id="rId2"/>
              </a:rPr>
              <a:t>http</a:t>
            </a:r>
            <a:r>
              <a:rPr lang="en-US" dirty="0">
                <a:latin typeface="Times New Roman"/>
                <a:cs typeface="Times New Roman"/>
                <a:hlinkClick r:id="rId2"/>
              </a:rPr>
              <a:t>://www.calstate.edu/app/geac/documents/statistics-pathways-in-csu-quantitative-reasoning-fall2015.</a:t>
            </a:r>
            <a:r>
              <a:rPr lang="en-US" dirty="0" smtClean="0">
                <a:latin typeface="Times New Roman"/>
                <a:cs typeface="Times New Roman"/>
                <a:hlinkClick r:id="rId2"/>
              </a:rPr>
              <a:t>pdf</a:t>
            </a:r>
            <a:endParaRPr lang="en-US" dirty="0" smtClean="0">
              <a:latin typeface="Times New Roman"/>
              <a:cs typeface="Times New Roman"/>
            </a:endParaRPr>
          </a:p>
          <a:p>
            <a:pPr marL="0" indent="0">
              <a:buNone/>
            </a:pPr>
            <a:endParaRPr lang="en-US" dirty="0" smtClean="0">
              <a:latin typeface="Times New Roman"/>
              <a:cs typeface="Times New Roman"/>
            </a:endParaRPr>
          </a:p>
          <a:p>
            <a:r>
              <a:rPr lang="en-US" dirty="0" smtClean="0">
                <a:latin typeface="Times New Roman"/>
                <a:cs typeface="Times New Roman"/>
              </a:rPr>
              <a:t>Expires at the beginning of fall term 2019</a:t>
            </a:r>
          </a:p>
          <a:p>
            <a:r>
              <a:rPr lang="en-US" dirty="0" smtClean="0">
                <a:latin typeface="Times New Roman"/>
                <a:cs typeface="Times New Roman"/>
              </a:rPr>
              <a:t>Monitor efficacy of statistics pathways</a:t>
            </a:r>
          </a:p>
          <a:p>
            <a:r>
              <a:rPr lang="en-US" dirty="0" smtClean="0">
                <a:latin typeface="Times New Roman"/>
                <a:cs typeface="Times New Roman"/>
              </a:rPr>
              <a:t>Inform subsequent revision of permanent policy</a:t>
            </a:r>
          </a:p>
        </p:txBody>
      </p:sp>
    </p:spTree>
    <p:extLst>
      <p:ext uri="{BB962C8B-B14F-4D97-AF65-F5344CB8AC3E}">
        <p14:creationId xmlns:p14="http://schemas.microsoft.com/office/powerpoint/2010/main" val="76295021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Times New Roman"/>
                <a:cs typeface="Times New Roman"/>
              </a:rPr>
              <a:t>General Education: Quantitative Reasoning	</a:t>
            </a:r>
            <a:endParaRPr lang="en-US" dirty="0">
              <a:latin typeface="Times New Roman"/>
              <a:cs typeface="Times New Roman"/>
            </a:endParaRPr>
          </a:p>
        </p:txBody>
      </p:sp>
      <p:sp>
        <p:nvSpPr>
          <p:cNvPr id="3" name="Content Placeholder 2"/>
          <p:cNvSpPr>
            <a:spLocks noGrp="1"/>
          </p:cNvSpPr>
          <p:nvPr>
            <p:ph idx="1"/>
          </p:nvPr>
        </p:nvSpPr>
        <p:spPr/>
        <p:txBody>
          <a:bodyPr/>
          <a:lstStyle/>
          <a:p>
            <a:r>
              <a:rPr lang="en-US" dirty="0" smtClean="0">
                <a:latin typeface="Times New Roman"/>
                <a:cs typeface="Times New Roman"/>
              </a:rPr>
              <a:t>Quantitative Reasoning as part of the General Education pattern is the purview of </a:t>
            </a:r>
            <a:r>
              <a:rPr lang="en-US" b="1" dirty="0" smtClean="0">
                <a:latin typeface="Times New Roman"/>
                <a:cs typeface="Times New Roman"/>
              </a:rPr>
              <a:t>all</a:t>
            </a:r>
            <a:r>
              <a:rPr lang="en-US" dirty="0" smtClean="0">
                <a:latin typeface="Times New Roman"/>
                <a:cs typeface="Times New Roman"/>
              </a:rPr>
              <a:t> faculty,</a:t>
            </a:r>
          </a:p>
          <a:p>
            <a:r>
              <a:rPr lang="en-US" dirty="0" smtClean="0">
                <a:latin typeface="Times New Roman"/>
                <a:cs typeface="Times New Roman"/>
              </a:rPr>
              <a:t>We must engage in the </a:t>
            </a:r>
            <a:r>
              <a:rPr lang="en-US" dirty="0" err="1" smtClean="0">
                <a:latin typeface="Times New Roman"/>
                <a:cs typeface="Times New Roman"/>
              </a:rPr>
              <a:t>intersegmental</a:t>
            </a:r>
            <a:r>
              <a:rPr lang="en-US" dirty="0" smtClean="0">
                <a:latin typeface="Times New Roman"/>
                <a:cs typeface="Times New Roman"/>
              </a:rPr>
              <a:t> dialog – What are the expectations (in Quantitative Reasoning) for citizens holding a baccalaureate degree?</a:t>
            </a:r>
          </a:p>
          <a:p>
            <a:r>
              <a:rPr lang="en-US" dirty="0" smtClean="0">
                <a:latin typeface="Times New Roman"/>
                <a:cs typeface="Times New Roman"/>
              </a:rPr>
              <a:t>CSU Council of Math Chairs’ concern is that these pathways do not prepare students for college level courses and key content is missing. </a:t>
            </a:r>
          </a:p>
        </p:txBody>
      </p:sp>
    </p:spTree>
    <p:extLst>
      <p:ext uri="{BB962C8B-B14F-4D97-AF65-F5344CB8AC3E}">
        <p14:creationId xmlns:p14="http://schemas.microsoft.com/office/powerpoint/2010/main" val="389931849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General Education: Quantitative Reasoning </a:t>
            </a:r>
            <a:endParaRPr lang="en-US" sz="3200" dirty="0"/>
          </a:p>
        </p:txBody>
      </p:sp>
      <p:sp>
        <p:nvSpPr>
          <p:cNvPr id="3" name="Content Placeholder 2"/>
          <p:cNvSpPr>
            <a:spLocks noGrp="1"/>
          </p:cNvSpPr>
          <p:nvPr>
            <p:ph idx="1"/>
          </p:nvPr>
        </p:nvSpPr>
        <p:spPr/>
        <p:txBody>
          <a:bodyPr/>
          <a:lstStyle/>
          <a:p>
            <a:pPr marL="0" indent="0">
              <a:buNone/>
            </a:pPr>
            <a:r>
              <a:rPr lang="en-US" dirty="0" smtClean="0"/>
              <a:t>So where does that leave us?  What are the skills and abilities needed for an Associate’s Degree?  For a Bachelor’s Degree?</a:t>
            </a:r>
            <a:endParaRPr lang="en-US" dirty="0"/>
          </a:p>
        </p:txBody>
      </p:sp>
      <p:pic>
        <p:nvPicPr>
          <p:cNvPr id="4" name="Picture 3" descr="discussion.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6300" y="3034706"/>
            <a:ext cx="4841875" cy="3281124"/>
          </a:xfrm>
          <a:prstGeom prst="rect">
            <a:avLst/>
          </a:prstGeom>
        </p:spPr>
      </p:pic>
    </p:spTree>
    <p:extLst>
      <p:ext uri="{BB962C8B-B14F-4D97-AF65-F5344CB8AC3E}">
        <p14:creationId xmlns:p14="http://schemas.microsoft.com/office/powerpoint/2010/main" val="198443088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endParaRPr lang="en-US"/>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457200" y="533400"/>
            <a:ext cx="8229600" cy="5943601"/>
          </a:xfrm>
          <a:prstGeom prst="rect">
            <a:avLst/>
          </a:prstGeom>
          <a:noFill/>
          <a:ln>
            <a:noFill/>
          </a:ln>
        </p:spPr>
      </p:pic>
    </p:spTree>
    <p:extLst>
      <p:ext uri="{BB962C8B-B14F-4D97-AF65-F5344CB8AC3E}">
        <p14:creationId xmlns:p14="http://schemas.microsoft.com/office/powerpoint/2010/main" val="416072750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11" name="Content Placeholder 10"/>
          <p:cNvSpPr>
            <a:spLocks noGrp="1"/>
          </p:cNvSpPr>
          <p:nvPr>
            <p:ph idx="1"/>
          </p:nvPr>
        </p:nvSpPr>
        <p:spPr/>
        <p:txBody>
          <a:bodyPr/>
          <a:lstStyle/>
          <a:p>
            <a:endParaRPr lang="en-US" dirty="0"/>
          </a:p>
        </p:txBody>
      </p:sp>
      <p:pic>
        <p:nvPicPr>
          <p:cNvPr id="12" name="Picture 1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33400"/>
            <a:ext cx="8229600" cy="6104467"/>
          </a:xfrm>
          <a:prstGeom prst="rect">
            <a:avLst/>
          </a:prstGeom>
          <a:noFill/>
          <a:ln>
            <a:noFill/>
          </a:ln>
        </p:spPr>
      </p:pic>
    </p:spTree>
    <p:extLst>
      <p:ext uri="{BB962C8B-B14F-4D97-AF65-F5344CB8AC3E}">
        <p14:creationId xmlns:p14="http://schemas.microsoft.com/office/powerpoint/2010/main" val="136151500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 Quantitative Reasoning</a:t>
            </a:r>
            <a:endParaRPr lang="en-US" dirty="0"/>
          </a:p>
        </p:txBody>
      </p:sp>
      <p:sp>
        <p:nvSpPr>
          <p:cNvPr id="3" name="Content Placeholder 2"/>
          <p:cNvSpPr>
            <a:spLocks noGrp="1"/>
          </p:cNvSpPr>
          <p:nvPr>
            <p:ph idx="1"/>
          </p:nvPr>
        </p:nvSpPr>
        <p:spPr/>
        <p:txBody>
          <a:bodyPr/>
          <a:lstStyle/>
          <a:p>
            <a:pPr marL="0" indent="0">
              <a:buNone/>
            </a:pPr>
            <a:r>
              <a:rPr lang="en-US" dirty="0" smtClean="0"/>
              <a:t>These next slides will be completed with the participation of the Breakout Session attendees.</a:t>
            </a:r>
            <a:endParaRPr lang="en-US" dirty="0"/>
          </a:p>
        </p:txBody>
      </p:sp>
      <p:pic>
        <p:nvPicPr>
          <p:cNvPr id="4" name="Picture 3"/>
          <p:cNvPicPr>
            <a:picLocks noChangeAspect="1"/>
          </p:cNvPicPr>
          <p:nvPr/>
        </p:nvPicPr>
        <p:blipFill>
          <a:blip r:embed="rId2"/>
          <a:stretch>
            <a:fillRect/>
          </a:stretch>
        </p:blipFill>
        <p:spPr>
          <a:xfrm>
            <a:off x="1995110" y="2988734"/>
            <a:ext cx="5125357" cy="2870200"/>
          </a:xfrm>
          <a:prstGeom prst="rect">
            <a:avLst/>
          </a:prstGeom>
        </p:spPr>
      </p:pic>
    </p:spTree>
    <p:extLst>
      <p:ext uri="{BB962C8B-B14F-4D97-AF65-F5344CB8AC3E}">
        <p14:creationId xmlns:p14="http://schemas.microsoft.com/office/powerpoint/2010/main" val="256089032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We started a list</a:t>
            </a:r>
            <a:br>
              <a:rPr lang="en-US" dirty="0" smtClean="0"/>
            </a:br>
            <a:r>
              <a:rPr lang="en-US" dirty="0" smtClean="0"/>
              <a:t>GE: Quantitative Reasoning </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We want graduates who can:</a:t>
            </a:r>
            <a:endParaRPr lang="en-US" dirty="0"/>
          </a:p>
          <a:p>
            <a:pPr lvl="1"/>
            <a:r>
              <a:rPr lang="en-US" dirty="0" smtClean="0"/>
              <a:t>Perform basic math operations without a calculator: addition, subtraction, multiplication, and division on integers, fractions, and decimals</a:t>
            </a:r>
          </a:p>
          <a:p>
            <a:pPr lvl="1"/>
            <a:r>
              <a:rPr lang="en-US" dirty="0" smtClean="0"/>
              <a:t>Understand, calculate, and manipulate ratios and </a:t>
            </a:r>
            <a:r>
              <a:rPr lang="en-US" dirty="0" err="1" smtClean="0"/>
              <a:t>percents</a:t>
            </a:r>
            <a:endParaRPr lang="en-US" dirty="0" smtClean="0"/>
          </a:p>
          <a:p>
            <a:pPr lvl="2"/>
            <a:r>
              <a:rPr lang="en-US" dirty="0" smtClean="0"/>
              <a:t>Calculate bulk cost per item</a:t>
            </a:r>
          </a:p>
          <a:p>
            <a:pPr lvl="2"/>
            <a:r>
              <a:rPr lang="en-US" dirty="0" smtClean="0"/>
              <a:t>Determine interest rate penalties</a:t>
            </a:r>
          </a:p>
          <a:p>
            <a:pPr lvl="1"/>
            <a:r>
              <a:rPr lang="en-US" dirty="0" smtClean="0"/>
              <a:t>Understand concepts of length, area, and volume </a:t>
            </a:r>
            <a:endParaRPr lang="en-US" dirty="0"/>
          </a:p>
          <a:p>
            <a:pPr lvl="2"/>
            <a:r>
              <a:rPr lang="en-US" dirty="0" smtClean="0"/>
              <a:t>Calculate area of carpet, volume of a gas tank</a:t>
            </a:r>
          </a:p>
          <a:p>
            <a:pPr lvl="1"/>
            <a:r>
              <a:rPr lang="en-US" dirty="0" smtClean="0"/>
              <a:t>Understand unit measurements such as </a:t>
            </a:r>
          </a:p>
          <a:p>
            <a:pPr lvl="2"/>
            <a:r>
              <a:rPr lang="en-US" dirty="0" smtClean="0"/>
              <a:t>liters versus gallons,</a:t>
            </a:r>
          </a:p>
          <a:p>
            <a:pPr lvl="2"/>
            <a:r>
              <a:rPr lang="en-US" dirty="0" smtClean="0"/>
              <a:t>miles versus kilometers, </a:t>
            </a:r>
          </a:p>
          <a:p>
            <a:pPr lvl="2"/>
            <a:r>
              <a:rPr lang="en-US" dirty="0" smtClean="0"/>
              <a:t>Inches versus feet versus yards</a:t>
            </a:r>
          </a:p>
          <a:p>
            <a:pPr lvl="1"/>
            <a:r>
              <a:rPr lang="en-US" dirty="0" smtClean="0"/>
              <a:t>Interpret graphical representations of data; pie charts, bar graphs, linear trends</a:t>
            </a:r>
          </a:p>
          <a:p>
            <a:pPr lvl="2"/>
            <a:r>
              <a:rPr lang="en-US" dirty="0" smtClean="0"/>
              <a:t>social science data in popular media</a:t>
            </a:r>
          </a:p>
          <a:p>
            <a:pPr lvl="2"/>
            <a:r>
              <a:rPr lang="en-US" dirty="0" smtClean="0"/>
              <a:t>Understand the difference between correlation and causation</a:t>
            </a:r>
          </a:p>
          <a:p>
            <a:pPr lvl="1"/>
            <a:r>
              <a:rPr lang="en-US" dirty="0" smtClean="0"/>
              <a:t>Sense of numeracy:</a:t>
            </a:r>
          </a:p>
          <a:p>
            <a:pPr lvl="2"/>
            <a:r>
              <a:rPr lang="en-US" smtClean="0"/>
              <a:t>detect </a:t>
            </a:r>
            <a:r>
              <a:rPr lang="en-US" dirty="0" smtClean="0"/>
              <a:t>fraud</a:t>
            </a:r>
          </a:p>
          <a:p>
            <a:pPr lvl="2"/>
            <a:r>
              <a:rPr lang="en-US" dirty="0"/>
              <a:t>e</a:t>
            </a:r>
            <a:r>
              <a:rPr lang="en-US" dirty="0" smtClean="0"/>
              <a:t>stimate cost</a:t>
            </a:r>
          </a:p>
          <a:p>
            <a:pPr lvl="1"/>
            <a:endParaRPr lang="en-US" dirty="0"/>
          </a:p>
        </p:txBody>
      </p:sp>
    </p:spTree>
    <p:extLst>
      <p:ext uri="{BB962C8B-B14F-4D97-AF65-F5344CB8AC3E}">
        <p14:creationId xmlns:p14="http://schemas.microsoft.com/office/powerpoint/2010/main" val="254822631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 </a:t>
            </a:r>
            <a:r>
              <a:rPr lang="en-US" dirty="0"/>
              <a:t>Quantitative Reasoning </a:t>
            </a:r>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83200581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Outcomes</a:t>
            </a:r>
            <a:endParaRPr lang="en-US" dirty="0">
              <a:latin typeface="Times New Roman"/>
              <a:cs typeface="Times New Roman"/>
            </a:endParaRPr>
          </a:p>
        </p:txBody>
      </p:sp>
      <p:sp>
        <p:nvSpPr>
          <p:cNvPr id="3" name="Content Placeholder 2"/>
          <p:cNvSpPr>
            <a:spLocks noGrp="1"/>
          </p:cNvSpPr>
          <p:nvPr>
            <p:ph idx="1"/>
          </p:nvPr>
        </p:nvSpPr>
        <p:spPr/>
        <p:txBody>
          <a:bodyPr>
            <a:normAutofit lnSpcReduction="10000"/>
          </a:bodyPr>
          <a:lstStyle/>
          <a:p>
            <a:r>
              <a:rPr lang="en-US" sz="2200" dirty="0" smtClean="0">
                <a:latin typeface="Times New Roman"/>
                <a:cs typeface="Times New Roman"/>
              </a:rPr>
              <a:t>Clarify current CCC Associate Degree requirement for math.</a:t>
            </a:r>
          </a:p>
          <a:p>
            <a:endParaRPr lang="en-US" sz="2200" dirty="0" smtClean="0">
              <a:latin typeface="Times New Roman"/>
              <a:cs typeface="Times New Roman"/>
            </a:endParaRPr>
          </a:p>
          <a:p>
            <a:r>
              <a:rPr lang="en-US" sz="2200" dirty="0" smtClean="0">
                <a:latin typeface="Times New Roman"/>
                <a:cs typeface="Times New Roman"/>
              </a:rPr>
              <a:t>Receive a history tutorial on math and Quantitative Reasoning requirements and various pathways to meet those requirements at both CCC and CSU.</a:t>
            </a:r>
          </a:p>
          <a:p>
            <a:endParaRPr lang="en-US" sz="2200" dirty="0">
              <a:latin typeface="Times New Roman"/>
              <a:cs typeface="Times New Roman"/>
            </a:endParaRPr>
          </a:p>
          <a:p>
            <a:r>
              <a:rPr lang="en-US" sz="2200" dirty="0" smtClean="0">
                <a:latin typeface="Times New Roman"/>
                <a:cs typeface="Times New Roman"/>
              </a:rPr>
              <a:t>Examine attempts at defining Quantitative Reasoning.</a:t>
            </a:r>
          </a:p>
          <a:p>
            <a:endParaRPr lang="en-US" sz="2200" dirty="0">
              <a:latin typeface="Times New Roman"/>
              <a:cs typeface="Times New Roman"/>
            </a:endParaRPr>
          </a:p>
          <a:p>
            <a:r>
              <a:rPr lang="en-US" sz="2200" dirty="0" smtClean="0">
                <a:latin typeface="Times New Roman"/>
                <a:cs typeface="Times New Roman"/>
              </a:rPr>
              <a:t>Discuss pros and cons of pathways to meet graduation/transfer requirements regarding Quantitative Reasoning.</a:t>
            </a:r>
          </a:p>
          <a:p>
            <a:endParaRPr lang="en-US" sz="2200" dirty="0" smtClean="0">
              <a:latin typeface="Times New Roman"/>
              <a:cs typeface="Times New Roman"/>
            </a:endParaRPr>
          </a:p>
          <a:p>
            <a:r>
              <a:rPr lang="en-US" sz="2200" dirty="0" smtClean="0">
                <a:latin typeface="Times New Roman"/>
                <a:cs typeface="Times New Roman"/>
              </a:rPr>
              <a:t>Begin conversation on Quantitative Reasoning expectations of college degree holders at both the associate and baccalaureate levels.</a:t>
            </a:r>
            <a:endParaRPr lang="en-US" sz="2200" dirty="0">
              <a:latin typeface="Times New Roman"/>
              <a:cs typeface="Times New Roman"/>
            </a:endParaRPr>
          </a:p>
          <a:p>
            <a:pPr marL="0" indent="0">
              <a:buNone/>
            </a:pPr>
            <a:endParaRPr lang="en-US" sz="2200" dirty="0">
              <a:latin typeface="Times New Roman"/>
              <a:cs typeface="Times New Roman"/>
            </a:endParaRPr>
          </a:p>
        </p:txBody>
      </p:sp>
    </p:spTree>
    <p:extLst>
      <p:ext uri="{BB962C8B-B14F-4D97-AF65-F5344CB8AC3E}">
        <p14:creationId xmlns:p14="http://schemas.microsoft.com/office/powerpoint/2010/main" val="276242769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 </a:t>
            </a:r>
            <a:r>
              <a:rPr lang="en-US" dirty="0"/>
              <a:t>Quantitative Reasoning </a:t>
            </a:r>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78990886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 </a:t>
            </a:r>
            <a:r>
              <a:rPr lang="en-US" dirty="0"/>
              <a:t>Quantitative Reasoning </a:t>
            </a:r>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33245751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 </a:t>
            </a:r>
            <a:r>
              <a:rPr lang="en-US" dirty="0"/>
              <a:t>Quantitative Reasoning </a:t>
            </a:r>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5840471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pic>
        <p:nvPicPr>
          <p:cNvPr id="6" name="Content Placeholder 5"/>
          <p:cNvPicPr>
            <a:picLocks noGrp="1" noChangeAspect="1"/>
          </p:cNvPicPr>
          <p:nvPr>
            <p:ph idx="1"/>
          </p:nvPr>
        </p:nvPicPr>
        <p:blipFill>
          <a:blip r:embed="rId2"/>
          <a:srcRect t="6830" b="6830"/>
          <a:stretch>
            <a:fillRect/>
          </a:stretch>
        </p:blipFill>
        <p:spPr/>
      </p:pic>
    </p:spTree>
    <p:extLst>
      <p:ext uri="{BB962C8B-B14F-4D97-AF65-F5344CB8AC3E}">
        <p14:creationId xmlns:p14="http://schemas.microsoft.com/office/powerpoint/2010/main" val="35749365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a:cs typeface="Times New Roman"/>
              </a:rPr>
              <a:t>History – CCC Math Requirement</a:t>
            </a: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a:cs typeface="Times New Roman"/>
              </a:rPr>
              <a:t>Associate Degree Requirements increased to Freshman Composition and Intermediate Algebra in the CCC System:</a:t>
            </a:r>
          </a:p>
          <a:p>
            <a:pPr marL="0" indent="0">
              <a:buNone/>
            </a:pPr>
            <a:endParaRPr lang="en-US" dirty="0">
              <a:latin typeface="Times New Roman"/>
              <a:cs typeface="Times New Roman"/>
            </a:endParaRPr>
          </a:p>
          <a:p>
            <a:r>
              <a:rPr lang="en-US" dirty="0" smtClean="0">
                <a:latin typeface="Times New Roman"/>
                <a:cs typeface="Times New Roman"/>
              </a:rPr>
              <a:t>Adopted by the Academic Senate in Spring 2005</a:t>
            </a:r>
          </a:p>
          <a:p>
            <a:r>
              <a:rPr lang="en-US" dirty="0" smtClean="0">
                <a:latin typeface="Times New Roman"/>
                <a:cs typeface="Times New Roman"/>
              </a:rPr>
              <a:t>Approved the Board of Governors in September 2006</a:t>
            </a:r>
          </a:p>
          <a:p>
            <a:r>
              <a:rPr lang="en-US" dirty="0">
                <a:latin typeface="Times New Roman"/>
                <a:cs typeface="Times New Roman"/>
              </a:rPr>
              <a:t>Effective for all </a:t>
            </a:r>
            <a:r>
              <a:rPr lang="en-US" dirty="0" smtClean="0">
                <a:latin typeface="Times New Roman"/>
                <a:cs typeface="Times New Roman"/>
              </a:rPr>
              <a:t>students admitted to CCC beginning Fall </a:t>
            </a:r>
            <a:r>
              <a:rPr lang="en-US" dirty="0">
                <a:latin typeface="Times New Roman"/>
                <a:cs typeface="Times New Roman"/>
              </a:rPr>
              <a:t>2009</a:t>
            </a:r>
            <a:endParaRPr lang="en-US" dirty="0" smtClean="0">
              <a:latin typeface="Times New Roman"/>
              <a:cs typeface="Times New Roman"/>
            </a:endParaRPr>
          </a:p>
          <a:p>
            <a:endParaRPr lang="en-US" dirty="0">
              <a:latin typeface="Times New Roman"/>
              <a:cs typeface="Times New Roman"/>
            </a:endParaRPr>
          </a:p>
        </p:txBody>
      </p:sp>
    </p:spTree>
    <p:extLst>
      <p:ext uri="{BB962C8B-B14F-4D97-AF65-F5344CB8AC3E}">
        <p14:creationId xmlns:p14="http://schemas.microsoft.com/office/powerpoint/2010/main" val="25943172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CCC </a:t>
            </a:r>
            <a:r>
              <a:rPr lang="en-US" dirty="0">
                <a:latin typeface="Times New Roman"/>
                <a:cs typeface="Times New Roman"/>
              </a:rPr>
              <a:t>Math Requirement</a:t>
            </a: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a:cs typeface="Times New Roman"/>
              </a:rPr>
              <a:t>Title </a:t>
            </a:r>
            <a:r>
              <a:rPr lang="en-US" dirty="0">
                <a:latin typeface="Times New Roman"/>
                <a:cs typeface="Times New Roman"/>
              </a:rPr>
              <a:t>5 § </a:t>
            </a:r>
            <a:r>
              <a:rPr lang="en-US" dirty="0" smtClean="0">
                <a:latin typeface="Times New Roman"/>
                <a:cs typeface="Times New Roman"/>
              </a:rPr>
              <a:t>55063</a:t>
            </a:r>
          </a:p>
          <a:p>
            <a:pPr marL="0" indent="0">
              <a:buNone/>
            </a:pPr>
            <a:endParaRPr lang="en-US" dirty="0" smtClean="0">
              <a:latin typeface="Times New Roman"/>
              <a:cs typeface="Times New Roman"/>
            </a:endParaRPr>
          </a:p>
          <a:p>
            <a:r>
              <a:rPr lang="en-US" dirty="0" smtClean="0">
                <a:latin typeface="Times New Roman"/>
                <a:cs typeface="Times New Roman"/>
              </a:rPr>
              <a:t>Competency </a:t>
            </a:r>
            <a:r>
              <a:rPr lang="en-US" dirty="0">
                <a:latin typeface="Times New Roman"/>
                <a:cs typeface="Times New Roman"/>
              </a:rPr>
              <a:t>in mathematics shall be demonstrated by obtaining a satisfactory grade in a mathematics course at the level of the course typically known as Intermediate Algebra (either Intermediate Algebra or another mathematics course at the same level, with the same rigor and with Elementary Algebra as a prerequisite, approved locally), or by examination;</a:t>
            </a:r>
          </a:p>
          <a:p>
            <a:endParaRPr lang="en-US" dirty="0">
              <a:latin typeface="Times New Roman"/>
              <a:cs typeface="Times New Roman"/>
            </a:endParaRPr>
          </a:p>
        </p:txBody>
      </p:sp>
    </p:spTree>
    <p:extLst>
      <p:ext uri="{BB962C8B-B14F-4D97-AF65-F5344CB8AC3E}">
        <p14:creationId xmlns:p14="http://schemas.microsoft.com/office/powerpoint/2010/main" val="20358208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CSU GE-Breadth Area B4</a:t>
            </a:r>
            <a:br>
              <a:rPr lang="en-US" sz="2800" dirty="0" smtClean="0"/>
            </a:br>
            <a:r>
              <a:rPr lang="en-US" sz="2800" dirty="0" smtClean="0"/>
              <a:t>Mathematics and Quantitative Reasoning</a:t>
            </a:r>
            <a:endParaRPr lang="en-US" sz="2800" dirty="0"/>
          </a:p>
        </p:txBody>
      </p:sp>
      <p:sp>
        <p:nvSpPr>
          <p:cNvPr id="3" name="Content Placeholder 2"/>
          <p:cNvSpPr>
            <a:spLocks noGrp="1"/>
          </p:cNvSpPr>
          <p:nvPr>
            <p:ph idx="1"/>
          </p:nvPr>
        </p:nvSpPr>
        <p:spPr/>
        <p:txBody>
          <a:bodyPr>
            <a:normAutofit fontScale="85000" lnSpcReduction="10000"/>
          </a:bodyPr>
          <a:lstStyle/>
          <a:p>
            <a:pPr marL="0" indent="0">
              <a:buNone/>
            </a:pPr>
            <a:endParaRPr lang="en-US" dirty="0" smtClean="0"/>
          </a:p>
          <a:p>
            <a:r>
              <a:rPr lang="en-US" dirty="0"/>
              <a:t>Area B4 courses must emphasize the development of students’ mathematical and quantitative reasoning skills beyond the level of intermediate algebra. Courses in the history of mathematics, for example, are not acceptable for Area B4 because they are not focused on building students’ mathematical skills. Trigonometry and discipline-specific statistics courses are not acceptable for IGETC Area 2 but may be acceptable for CSU GE-Breadth Area B4. Courses in the other sub- areas of Area B emphasize the perspectives, concepts, principles, theories, and methodologies of the disciplines. </a:t>
            </a:r>
          </a:p>
          <a:p>
            <a:r>
              <a:rPr lang="en-US" dirty="0"/>
              <a:t>Area B4 courses must emphasize the development of student’s mathematical and quantitative reasoning skills beyond the level of intermediate algebra, which must be a stated prerequisite. </a:t>
            </a:r>
            <a:endParaRPr lang="en-US" dirty="0" smtClean="0"/>
          </a:p>
          <a:p>
            <a:pPr marL="0" indent="0">
              <a:buNone/>
            </a:pPr>
            <a:endParaRPr lang="en-US" dirty="0" smtClean="0"/>
          </a:p>
          <a:p>
            <a:pPr marL="0" indent="0">
              <a:buNone/>
            </a:pPr>
            <a:r>
              <a:rPr lang="en-US" dirty="0" smtClean="0"/>
              <a:t>From CSU Office of the Chancellor, Guide for </a:t>
            </a:r>
            <a:r>
              <a:rPr lang="en-US" dirty="0"/>
              <a:t>CSU Reviewers </a:t>
            </a:r>
            <a:r>
              <a:rPr lang="en-US" dirty="0">
                <a:hlinkClick r:id="rId2"/>
              </a:rPr>
              <a:t>http://www.calstate.edu/app/documents/EO-595/</a:t>
            </a:r>
            <a:r>
              <a:rPr lang="en-US" dirty="0" smtClean="0">
                <a:hlinkClick r:id="rId2"/>
              </a:rPr>
              <a:t>Area_B.pdf</a:t>
            </a: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306319667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IGETC Area 2</a:t>
            </a:r>
            <a:br>
              <a:rPr lang="en-US" sz="2800" dirty="0" smtClean="0"/>
            </a:br>
            <a:r>
              <a:rPr lang="en-US" sz="2800" dirty="0" smtClean="0"/>
              <a:t>Mathematical Concepts and Quantitative Reasoning</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a:t>All courses must have an explicit prerequisite of Intermediate Algebra and build students’ skills beyond the level of Intermediate Algebra. Trigonometry and discipline-specific statistics courses are not acceptable for IGETC Area 2 but may be acceptable for CSU </a:t>
            </a:r>
            <a:r>
              <a:rPr lang="en-US" dirty="0" smtClean="0"/>
              <a:t>GE </a:t>
            </a:r>
            <a:r>
              <a:rPr lang="en-US" dirty="0"/>
              <a:t>Area B4. Courses that are designed to serve a restricted range of disciplines but “emphasize the mathematical basis of statistics, probability theory and estimation, application and interpretation, uses and misuses, and the analysis and criticism of statistical arguments in public discourse” may be approved for IGETC Area 2A. </a:t>
            </a:r>
            <a:endParaRPr lang="en-US" dirty="0" smtClean="0"/>
          </a:p>
          <a:p>
            <a:pPr marL="0" indent="0">
              <a:buNone/>
            </a:pPr>
            <a:endParaRPr lang="en-US" dirty="0" smtClean="0"/>
          </a:p>
          <a:p>
            <a:pPr marL="0" indent="0">
              <a:buNone/>
            </a:pPr>
            <a:r>
              <a:rPr lang="en-US" dirty="0" smtClean="0"/>
              <a:t>From CSU Office of </a:t>
            </a:r>
            <a:r>
              <a:rPr lang="en-US" dirty="0"/>
              <a:t>the Chancellor </a:t>
            </a:r>
            <a:r>
              <a:rPr lang="en-US" dirty="0">
                <a:hlinkClick r:id="rId2"/>
              </a:rPr>
              <a:t>http://www.calstate.edu/app/documents/IGETC/IGETC_Area_2.</a:t>
            </a:r>
            <a:r>
              <a:rPr lang="en-US" dirty="0" smtClean="0">
                <a:hlinkClick r:id="rId2"/>
              </a:rPr>
              <a:t>pdf</a:t>
            </a: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9771258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Quantitative Reasoning SLOs</a:t>
            </a:r>
            <a:br>
              <a:rPr lang="en-US" dirty="0" smtClean="0"/>
            </a:br>
            <a:r>
              <a:rPr lang="en-US" dirty="0" smtClean="0"/>
              <a:t>Example from a CCC</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Upon </a:t>
            </a:r>
            <a:r>
              <a:rPr lang="en-US" b="1" dirty="0"/>
              <a:t>completion of the A.A. or A.S. degree students will be able </a:t>
            </a:r>
            <a:r>
              <a:rPr lang="en-US" b="1" dirty="0" smtClean="0"/>
              <a:t>to demonstrate </a:t>
            </a:r>
            <a:r>
              <a:rPr lang="en-US" b="1" dirty="0"/>
              <a:t>knowledge of quantitative methods and skills in quantitative reasoning. </a:t>
            </a:r>
            <a:endParaRPr lang="en-US" dirty="0"/>
          </a:p>
          <a:p>
            <a:pPr marL="0" indent="0">
              <a:buNone/>
            </a:pPr>
            <a:r>
              <a:rPr lang="en-US" b="1" dirty="0" smtClean="0"/>
              <a:t>Specifically</a:t>
            </a:r>
            <a:r>
              <a:rPr lang="en-US" b="1" dirty="0"/>
              <a:t>, they will be able </a:t>
            </a:r>
            <a:r>
              <a:rPr lang="en-US" b="1" dirty="0" smtClean="0"/>
              <a:t>to</a:t>
            </a:r>
            <a:r>
              <a:rPr lang="is-IS" b="1" dirty="0" smtClean="0"/>
              <a:t>…</a:t>
            </a:r>
          </a:p>
          <a:p>
            <a:r>
              <a:rPr lang="en-US" dirty="0" smtClean="0"/>
              <a:t>extract</a:t>
            </a:r>
            <a:r>
              <a:rPr lang="en-US" dirty="0"/>
              <a:t>, organize, and analyze quantitative data from information presented in various forms. </a:t>
            </a:r>
            <a:endParaRPr lang="en-US" dirty="0" smtClean="0"/>
          </a:p>
          <a:p>
            <a:r>
              <a:rPr lang="en-US" dirty="0" smtClean="0"/>
              <a:t>apply </a:t>
            </a:r>
            <a:r>
              <a:rPr lang="en-US" dirty="0"/>
              <a:t>quantitative methods to problem solving and decision making </a:t>
            </a:r>
          </a:p>
          <a:p>
            <a:r>
              <a:rPr lang="en-US" dirty="0"/>
              <a:t>clearly communicate quantitative reasoning processes using appropriate terminology. </a:t>
            </a:r>
          </a:p>
          <a:p>
            <a:r>
              <a:rPr lang="en-US" dirty="0"/>
              <a:t>demonstrate an understanding of various quantitative methods, their relationship to one another and their application to multiple disciplines. </a:t>
            </a:r>
          </a:p>
          <a:p>
            <a:r>
              <a:rPr lang="en-US" dirty="0"/>
              <a:t>demonstrate facility with numbers, including orders of magnitude, appropriate use of precision versus accuracy in measurements, approximation, and multidimensional or multivariate problems. </a:t>
            </a:r>
          </a:p>
          <a:p>
            <a:pPr marL="0" indent="0">
              <a:buNone/>
            </a:pPr>
            <a:endParaRPr lang="en-US" dirty="0"/>
          </a:p>
        </p:txBody>
      </p:sp>
    </p:spTree>
    <p:extLst>
      <p:ext uri="{BB962C8B-B14F-4D97-AF65-F5344CB8AC3E}">
        <p14:creationId xmlns:p14="http://schemas.microsoft.com/office/powerpoint/2010/main" val="347078796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Association of American Colleges and Universities </a:t>
            </a:r>
            <a:endParaRPr lang="en-US" dirty="0"/>
          </a:p>
        </p:txBody>
      </p:sp>
      <p:sp>
        <p:nvSpPr>
          <p:cNvPr id="3" name="Content Placeholder 2"/>
          <p:cNvSpPr>
            <a:spLocks noGrp="1"/>
          </p:cNvSpPr>
          <p:nvPr>
            <p:ph idx="1"/>
          </p:nvPr>
        </p:nvSpPr>
        <p:spPr/>
        <p:txBody>
          <a:bodyPr/>
          <a:lstStyle/>
          <a:p>
            <a:pPr marL="0" indent="0">
              <a:buNone/>
            </a:pPr>
            <a:r>
              <a:rPr lang="en-US" dirty="0"/>
              <a:t>By one definition, quantitative reasoning (QR) is the application of basic mathematics skills, such as algebra, to the analysis and interpretation of real-world quantitative information in the context of a discipline or an interdisciplinary problem to draw conclusions that are relevant to students in their daily lives. It is not just mathematics</a:t>
            </a:r>
            <a:r>
              <a:rPr lang="en-US" dirty="0" smtClean="0"/>
              <a:t>. </a:t>
            </a:r>
            <a:r>
              <a:rPr lang="is-IS" dirty="0" smtClean="0"/>
              <a:t>… </a:t>
            </a:r>
            <a:r>
              <a:rPr lang="en-US" dirty="0"/>
              <a:t>The term numeracy is also used in conjunction with these skills</a:t>
            </a:r>
            <a:r>
              <a:rPr lang="en-US" dirty="0" smtClean="0"/>
              <a:t>.</a:t>
            </a:r>
          </a:p>
          <a:p>
            <a:pPr marL="0" indent="0">
              <a:buNone/>
            </a:pPr>
            <a:endParaRPr lang="en-US" dirty="0"/>
          </a:p>
          <a:p>
            <a:pPr marL="0" indent="0">
              <a:buNone/>
            </a:pPr>
            <a:r>
              <a:rPr lang="en-US" dirty="0" smtClean="0"/>
              <a:t>From AACU - Quantitative Reasoning the Next “Across the Curriculum” Movement by </a:t>
            </a:r>
            <a:r>
              <a:rPr lang="en-US" dirty="0"/>
              <a:t>Susan Elrod, 2014 </a:t>
            </a:r>
            <a:r>
              <a:rPr lang="en-US" dirty="0">
                <a:hlinkClick r:id="rId2"/>
              </a:rPr>
              <a:t>https://www.aacu.org/peerreview/2014/summer/</a:t>
            </a:r>
            <a:r>
              <a:rPr lang="en-US" dirty="0" smtClean="0">
                <a:hlinkClick r:id="rId2"/>
              </a:rPr>
              <a:t>elrod</a:t>
            </a:r>
            <a:endParaRPr lang="en-US" dirty="0" smtClean="0"/>
          </a:p>
          <a:p>
            <a:pPr marL="0" indent="0">
              <a:buNone/>
            </a:pPr>
            <a:endParaRPr lang="en-US" dirty="0"/>
          </a:p>
        </p:txBody>
      </p:sp>
    </p:spTree>
    <p:extLst>
      <p:ext uri="{BB962C8B-B14F-4D97-AF65-F5344CB8AC3E}">
        <p14:creationId xmlns:p14="http://schemas.microsoft.com/office/powerpoint/2010/main" val="339046168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1425</TotalTime>
  <Words>1963</Words>
  <Application>Microsoft Macintosh PowerPoint</Application>
  <PresentationFormat>On-screen Show (4:3)</PresentationFormat>
  <Paragraphs>174</Paragraphs>
  <Slides>33</Slides>
  <Notes>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Clarity</vt:lpstr>
      <vt:lpstr>     Collaborative Efforts: General Education and  Quantitative Reasoning  </vt:lpstr>
      <vt:lpstr>Acronym Tutorial</vt:lpstr>
      <vt:lpstr>Outcomes</vt:lpstr>
      <vt:lpstr>History – CCC Math Requirement</vt:lpstr>
      <vt:lpstr>CCC Math Requirement</vt:lpstr>
      <vt:lpstr>CSU GE-Breadth Area B4 Mathematics and Quantitative Reasoning</vt:lpstr>
      <vt:lpstr>IGETC Area 2 Mathematical Concepts and Quantitative Reasoning</vt:lpstr>
      <vt:lpstr>Quantitative Reasoning SLOs Example from a CCC</vt:lpstr>
      <vt:lpstr>Association of American Colleges and Universities </vt:lpstr>
      <vt:lpstr>DQP (Degree Qualifications Profile)</vt:lpstr>
      <vt:lpstr>Why is this the focus of so much attention?</vt:lpstr>
      <vt:lpstr>Statewide Remedial Math Equity Completion CCCCO (Datamart)</vt:lpstr>
      <vt:lpstr>Statewide Remedial English Equity Completion CCCCO (Datamart)</vt:lpstr>
      <vt:lpstr>I feel like the guy on the left looking at data like this…</vt:lpstr>
      <vt:lpstr>Efforts to increase Completion</vt:lpstr>
      <vt:lpstr>History – CCCs</vt:lpstr>
      <vt:lpstr>AMATYC – Position Statement</vt:lpstr>
      <vt:lpstr>History – CSU GEAC</vt:lpstr>
      <vt:lpstr>History –  CSU GEAC </vt:lpstr>
      <vt:lpstr>History – CSU GEAC</vt:lpstr>
      <vt:lpstr>Recent History – CSU Academic Senate</vt:lpstr>
      <vt:lpstr>Recent History – CSU Academic Senate</vt:lpstr>
      <vt:lpstr>General Education: Quantitative Reasoning </vt:lpstr>
      <vt:lpstr>General Education: Quantitative Reasoning </vt:lpstr>
      <vt:lpstr>PowerPoint Presentation</vt:lpstr>
      <vt:lpstr>PowerPoint Presentation</vt:lpstr>
      <vt:lpstr>GE: Quantitative Reasoning</vt:lpstr>
      <vt:lpstr>We started a list GE: Quantitative Reasoning </vt:lpstr>
      <vt:lpstr>GE: Quantitative Reasoning </vt:lpstr>
      <vt:lpstr>GE: Quantitative Reasoning </vt:lpstr>
      <vt:lpstr>GE: Quantitative Reasoning </vt:lpstr>
      <vt:lpstr>GE: Quantitative Reasoning </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Virginia May</cp:lastModifiedBy>
  <cp:revision>94</cp:revision>
  <dcterms:created xsi:type="dcterms:W3CDTF">2015-10-21T19:14:41Z</dcterms:created>
  <dcterms:modified xsi:type="dcterms:W3CDTF">2016-01-19T06:00:33Z</dcterms:modified>
</cp:coreProperties>
</file>